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7"/>
  </p:notesMasterIdLst>
  <p:handoutMasterIdLst>
    <p:handoutMasterId r:id="rId15"/>
  </p:handoutMasterIdLst>
  <p:sldIdLst>
    <p:sldId id="274" r:id="rId19"/>
    <p:sldId id="256" r:id="rId20"/>
    <p:sldId id="275" r:id="rId21"/>
    <p:sldId id="300" r:id="rId22"/>
    <p:sldId id="299" r:id="rId23"/>
    <p:sldId id="278" r:id="rId24"/>
    <p:sldId id="301" r:id="rId25"/>
    <p:sldId id="302" r:id="rId26"/>
    <p:sldId id="303" r:id="rId27"/>
    <p:sldId id="311" r:id="rId28"/>
    <p:sldId id="304" r:id="rId29"/>
    <p:sldId id="310" r:id="rId30"/>
    <p:sldId id="305" r:id="rId31"/>
    <p:sldId id="276" r:id="rId32"/>
    <p:sldId id="306" r:id="rId33"/>
    <p:sldId id="307" r:id="rId34"/>
    <p:sldId id="30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소제목 표지" id="{E66F2113-6FFA-4364-A8C0-BE665FAC21BC}">
          <p14:sldIdLst>
            <p14:sldId id="275"/>
            <p14:sldId id="300"/>
            <p14:sldId id="299"/>
            <p14:sldId id="278"/>
            <p14:sldId id="301"/>
            <p14:sldId id="302"/>
            <p14:sldId id="303"/>
            <p14:sldId id="311"/>
            <p14:sldId id="304"/>
            <p14:sldId id="310"/>
            <p14:sldId id="305"/>
            <p14:sldId id="276"/>
            <p14:sldId id="306"/>
            <p14:sldId id="307"/>
            <p14:sldId id="309"/>
          </p14:sldIdLst>
        </p14:section>
        <p14:section name="발표 스타일" id="{C38C02E4-11D5-42F5-893A-E6BF36DD56B9}">
          <p14:sldIdLst/>
        </p14:section>
        <p14:section name="발표 및 보고서 스타일" id="{5F902FA6-5113-4F91-AC77-13F3243B18A9}">
          <p14:sldIdLst/>
        </p14:section>
        <p14:section name="마지막" id="{0A9151A7-1FDD-4606-B7F8-A63B772563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36"/>
      </p:cViewPr>
      <p:guideLst>
        <p:guide orient="horz" pos="2158"/>
        <p:guide pos="383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DCD4-C392-47F1-B25D-89E34ECBBE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F9A83-3626-48C5-AC80-705D76A56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0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659552994233.png"></Relationship><Relationship Id="rId4" Type="http://schemas.openxmlformats.org/officeDocument/2006/relationships/image" Target="../media/fImage718082226961.jpeg"></Relationship><Relationship Id="rId5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6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9.jpeg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1.svg"></Relationship><Relationship Id="rId7" Type="http://schemas.openxmlformats.org/officeDocument/2006/relationships/image" Target="../media/image25.svg"></Relationship><Relationship Id="rId2" Type="http://schemas.openxmlformats.org/officeDocument/2006/relationships/image" Target="../media/image20.png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svg"></Relationship><Relationship Id="rId4" Type="http://schemas.openxmlformats.org/officeDocument/2006/relationships/image" Target="../media/image22.png"></Relationship><Relationship Id="rId8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8.jpeg"></Relationship><Relationship Id="rId7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-51435" y="1905"/>
            <a:ext cx="1218946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091180" y="492125"/>
            <a:ext cx="5483225" cy="11684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오리가미</a:t>
            </a: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졸작</a:t>
            </a:r>
            <a:endParaRPr lang="ko-KR" altLang="en-US" sz="7000" b="1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6750050" y="3430905"/>
            <a:ext cx="4730750" cy="861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김판준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김한결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안담기</a:t>
            </a:r>
            <a:endParaRPr lang="en-US" altLang="ko-KR" sz="25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이동석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이종범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장재환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정천호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362575" y="3262630"/>
            <a:ext cx="5687695" cy="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5362575" y="2733040"/>
            <a:ext cx="1833880" cy="476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오리가미 조</a:t>
            </a:r>
            <a:endParaRPr lang="en-US" altLang="ko-KR" sz="25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342963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7" name="Group 5"/>
          <p:cNvGrpSpPr/>
          <p:nvPr/>
        </p:nvGrpSpPr>
        <p:grpSpPr>
          <a:xfrm rot="0">
            <a:off x="355600" y="320675"/>
            <a:ext cx="5579110" cy="721995"/>
            <a:chOff x="355600" y="320675"/>
            <a:chExt cx="5579110" cy="721995"/>
          </a:xfrm>
        </p:grpSpPr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382270" y="320675"/>
              <a:ext cx="3705225" cy="47434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하드웨어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+mj-ea"/>
                  <a:ea typeface="나눔스퀘어 ExtraBold" charset="0"/>
                </a:rPr>
                <a:t>-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모델링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Rect 0"/>
            <p:cNvCxnSpPr/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 0"/>
          <p:cNvSpPr>
            <a:spLocks/>
          </p:cNvSpPr>
          <p:nvPr/>
        </p:nvSpPr>
        <p:spPr>
          <a:xfrm rot="0">
            <a:off x="302895" y="611505"/>
            <a:ext cx="80645" cy="85725"/>
          </a:xfrm>
          <a:prstGeom prst="ellipse"/>
          <a:solidFill>
            <a:srgbClr val="7030A0"/>
          </a:solidFill>
          <a:ln w="12700" cap="flat" cmpd="sng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4" name="Picture " descr="C:/Users/82102/AppData/Roaming/PolarisOffice/ETemp/6472_15318728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75435" y="956310"/>
            <a:ext cx="8724900" cy="5718810"/>
          </a:xfrm>
          <a:prstGeom prst="rect"/>
          <a:noFill/>
          <a:ln w="0">
            <a:noFill/>
            <a:prstDash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382270" y="320675"/>
              <a:ext cx="480695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-</a:t>
              </a:r>
              <a:r>
                <a:rPr lang="ko-KR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 로봇 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코딩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직선 연결선 8"/>
            <p:cNvCxnSpPr>
              <a:cxnSpLocks/>
            </p:cNvCxnSpPr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" y="1139190"/>
            <a:ext cx="7063740" cy="40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7567295" y="1389380"/>
            <a:ext cx="2569210" cy="1544955"/>
          </a:xfrm>
          <a:prstGeom prst="rect"/>
          <a:noFill/>
        </p:spPr>
      </p:pic>
      <p:pic>
        <p:nvPicPr>
          <p:cNvPr id="4101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9124950" y="3615055"/>
            <a:ext cx="2707640" cy="1419860"/>
          </a:xfrm>
          <a:prstGeom prst="rect"/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8222615" y="2935605"/>
            <a:ext cx="13963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통신</a:t>
            </a:r>
            <a:r>
              <a:rPr lang="ko-KR" altLang="en-US"/>
              <a:t>코드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16275" y="5281295"/>
            <a:ext cx="182118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모터코드</a:t>
            </a:r>
            <a:endParaRPr lang="ko-KR" altLang="en-US"/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10029825" y="5124450"/>
            <a:ext cx="13957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센서코드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51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342963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7" name="Group 5"/>
          <p:cNvGrpSpPr/>
          <p:nvPr/>
        </p:nvGrpSpPr>
        <p:grpSpPr>
          <a:xfrm rot="0">
            <a:off x="355600" y="320675"/>
            <a:ext cx="5579110" cy="721995"/>
            <a:chOff x="355600" y="320675"/>
            <a:chExt cx="5579110" cy="721995"/>
          </a:xfrm>
        </p:grpSpPr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382270" y="320675"/>
              <a:ext cx="526415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-</a:t>
              </a:r>
              <a:r>
                <a:rPr lang="ko-KR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 컴퓨터 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코딩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Rect 0"/>
            <p:cNvCxnSpPr/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 0"/>
          <p:cNvSpPr>
            <a:spLocks/>
          </p:cNvSpPr>
          <p:nvPr/>
        </p:nvSpPr>
        <p:spPr>
          <a:xfrm rot="0">
            <a:off x="302895" y="611505"/>
            <a:ext cx="80645" cy="85725"/>
          </a:xfrm>
          <a:prstGeom prst="ellipse"/>
          <a:solidFill>
            <a:srgbClr val="7030A0"/>
          </a:solidFill>
          <a:ln w="12700" cap="flat" cmpd="sng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6555" y="1577975"/>
            <a:ext cx="8902065" cy="4973955"/>
          </a:xfrm>
          <a:prstGeom prst="rect"/>
          <a:noFill/>
        </p:spPr>
      </p:pic>
      <p:pic>
        <p:nvPicPr>
          <p:cNvPr id="4106" name="그림 4105" descr="C:/Users/82102/AppData/Roaming/PolarisOffice/ETemp/6472_15318728/fImage71808222696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52955" y="2250440"/>
            <a:ext cx="5229860" cy="2962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-46355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82270" y="320675"/>
              <a:ext cx="324294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제어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회로작성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" y="1042035"/>
              <a:ext cx="557847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1ED10-6A57-4BCB-80CB-277010CC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1100" y="1630680"/>
            <a:ext cx="3244850" cy="4582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8E6078-E7D8-411A-8C2B-D865765E345C}"/>
              </a:ext>
            </a:extLst>
          </p:cNvPr>
          <p:cNvSpPr txBox="1"/>
          <p:nvPr/>
        </p:nvSpPr>
        <p:spPr>
          <a:xfrm>
            <a:off x="1508125" y="5715635"/>
            <a:ext cx="2695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&amp;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UART </a:t>
            </a:r>
            <a:r>
              <a:rPr lang="ko-KR" altLang="en-US" dirty="0"/>
              <a:t>통신 회로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B00A6-999E-40C7-B200-329B897D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35" y="405130"/>
            <a:ext cx="3542665" cy="258127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9B97E-9EC6-45E4-BEF8-7A70D1199D92}"/>
              </a:ext>
            </a:extLst>
          </p:cNvPr>
          <p:cNvSpPr txBox="1"/>
          <p:nvPr/>
        </p:nvSpPr>
        <p:spPr>
          <a:xfrm>
            <a:off x="7186930" y="3105785"/>
            <a:ext cx="29121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리튬이온 배터리 </a:t>
            </a:r>
            <a:r>
              <a:rPr lang="ko-KR" altLang="en-US" dirty="0" err="1"/>
              <a:t>충방전</a:t>
            </a:r>
            <a:r>
              <a:rPr lang="ko-KR" altLang="en-US" dirty="0"/>
              <a:t> 및</a:t>
            </a:r>
            <a:endParaRPr lang="en-US" altLang="ko-KR" dirty="0"/>
          </a:p>
          <a:p>
            <a:r>
              <a:rPr lang="ko-KR" altLang="en-US" dirty="0" err="1"/>
              <a:t>승압</a:t>
            </a:r>
            <a:r>
              <a:rPr lang="ko-KR" altLang="en-US" dirty="0"/>
              <a:t> 회로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E074EF-443C-4A81-809D-3B8BF60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730" y="3779520"/>
            <a:ext cx="3043555" cy="241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499A64-909A-4535-95FA-427D40BEE5FB}"/>
              </a:ext>
            </a:extLst>
          </p:cNvPr>
          <p:cNvSpPr txBox="1"/>
          <p:nvPr/>
        </p:nvSpPr>
        <p:spPr>
          <a:xfrm>
            <a:off x="8298180" y="6038850"/>
            <a:ext cx="23856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 컨트롤 회로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081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536950" y="2345055"/>
            <a:ext cx="6064250" cy="2847340"/>
            <a:chOff x="3536950" y="2345055"/>
            <a:chExt cx="6064250" cy="28473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536950" y="2345055"/>
              <a:ext cx="511873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6217285" y="4669155"/>
              <a:ext cx="338391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완성된 로봇의 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295" y="962660"/>
            <a:ext cx="2136775" cy="344233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1141095" y="2046605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BC47AE-5042-407B-AC35-86DFBCD6821C}"/>
              </a:ext>
            </a:extLst>
          </p:cNvPr>
          <p:cNvSpPr/>
          <p:nvPr/>
        </p:nvSpPr>
        <p:spPr>
          <a:xfrm>
            <a:off x="1046480" y="1987550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897120" y="2052320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2FB0BF0-FF15-43A8-8A1B-EA8835E9914E}"/>
              </a:ext>
            </a:extLst>
          </p:cNvPr>
          <p:cNvSpPr/>
          <p:nvPr/>
        </p:nvSpPr>
        <p:spPr>
          <a:xfrm>
            <a:off x="4802505" y="1993265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652510" y="2058670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E948FF1-B6A3-4EAF-91CB-35753A12EAA1}"/>
              </a:ext>
            </a:extLst>
          </p:cNvPr>
          <p:cNvSpPr/>
          <p:nvPr/>
        </p:nvSpPr>
        <p:spPr>
          <a:xfrm>
            <a:off x="8558530" y="1999615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859645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E4740C-E49A-48C8-A99B-9EC9B71032CC}"/>
              </a:ext>
            </a:extLst>
          </p:cNvPr>
          <p:cNvSpPr txBox="1"/>
          <p:nvPr/>
        </p:nvSpPr>
        <p:spPr>
          <a:xfrm>
            <a:off x="7054850" y="5636895"/>
            <a:ext cx="46215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독특한 바퀴로 불안정한 지형도 이동가능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6103620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347595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DAE596-5D40-4FB6-8E12-658938B88283}"/>
              </a:ext>
            </a:extLst>
          </p:cNvPr>
          <p:cNvSpPr txBox="1"/>
          <p:nvPr/>
        </p:nvSpPr>
        <p:spPr>
          <a:xfrm>
            <a:off x="726440" y="5636895"/>
            <a:ext cx="37579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gps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이용하여 정확한 위치확인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DA1555B-2C01-4A46-AA53-32FC4A822B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580" y="2727325"/>
            <a:ext cx="1626870" cy="162687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C088FA2-102B-4C77-85CE-EFBDA6FF80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250" y="2773680"/>
            <a:ext cx="1534160" cy="153416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9D3D6CA-8F16-460A-BB9B-C7E9E7D81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6220" y="2550160"/>
            <a:ext cx="1898015" cy="189801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356997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오리가미의 장점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4669155" y="5132070"/>
            <a:ext cx="3484245" cy="3702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/>
              <a:t>-</a:t>
            </a:r>
            <a:r>
              <a:rPr lang="ko-KR" altLang="en-US"/>
              <a:t>카메라를 이용한 구조작업가능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115" y="1318895"/>
            <a:ext cx="1114488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ED8B5D-2EF0-4EB6-B22E-93A9631F0ECC}"/>
              </a:ext>
            </a:extLst>
          </p:cNvPr>
          <p:cNvCxnSpPr>
            <a:cxnSpLocks/>
          </p:cNvCxnSpPr>
          <p:nvPr/>
        </p:nvCxnSpPr>
        <p:spPr>
          <a:xfrm>
            <a:off x="1483360" y="31597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83360" y="5010785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0825" y="1513840"/>
            <a:ext cx="4559300" cy="460375"/>
            <a:chOff x="1520825" y="1513840"/>
            <a:chExt cx="4559300" cy="460375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 rot="0">
              <a:off x="1520825" y="1559560"/>
              <a:ext cx="61023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2371725" y="1559560"/>
              <a:ext cx="44831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3060700" y="1513840"/>
              <a:ext cx="302006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사후 작성 예정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520825" y="3334385"/>
            <a:ext cx="4559300" cy="460375"/>
            <a:chOff x="1520825" y="3334385"/>
            <a:chExt cx="4559300" cy="460375"/>
          </a:xfrm>
        </p:grpSpPr>
        <p:sp>
          <p:nvSpPr>
            <p:cNvPr id="29" name="TextBox 28"/>
            <p:cNvSpPr txBox="1">
              <a:spLocks/>
            </p:cNvSpPr>
            <p:nvPr/>
          </p:nvSpPr>
          <p:spPr>
            <a:xfrm rot="0">
              <a:off x="1520825" y="3380740"/>
              <a:ext cx="65659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 rot="0">
              <a:off x="2371725" y="3380740"/>
              <a:ext cx="44831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 rot="0">
              <a:off x="3060700" y="3334385"/>
              <a:ext cx="302006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사후 작성 예정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857E59-B594-4359-92E2-B5A7C9B352D8}"/>
              </a:ext>
            </a:extLst>
          </p:cNvPr>
          <p:cNvGrpSpPr/>
          <p:nvPr/>
        </p:nvGrpSpPr>
        <p:grpSpPr>
          <a:xfrm>
            <a:off x="1520825" y="5195570"/>
            <a:ext cx="4559300" cy="460375"/>
            <a:chOff x="1520825" y="5195570"/>
            <a:chExt cx="4559300" cy="460375"/>
          </a:xfrm>
        </p:grpSpPr>
        <p:sp>
          <p:nvSpPr>
            <p:cNvPr id="34" name="TextBox 33"/>
            <p:cNvSpPr txBox="1">
              <a:spLocks/>
            </p:cNvSpPr>
            <p:nvPr/>
          </p:nvSpPr>
          <p:spPr>
            <a:xfrm rot="0">
              <a:off x="1520825" y="5241925"/>
              <a:ext cx="65849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 rot="0">
              <a:off x="2371725" y="5241925"/>
              <a:ext cx="44831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36" name="TextBox 35"/>
            <p:cNvSpPr txBox="1">
              <a:spLocks/>
            </p:cNvSpPr>
            <p:nvPr/>
          </p:nvSpPr>
          <p:spPr>
            <a:xfrm rot="0">
              <a:off x="3060700" y="5195570"/>
              <a:ext cx="302006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사후 작성 예정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E4AB43A-EED3-4FEC-B8D6-32093DA2F829}"/>
              </a:ext>
            </a:extLst>
          </p:cNvPr>
          <p:cNvSpPr txBox="1"/>
          <p:nvPr/>
        </p:nvSpPr>
        <p:spPr>
          <a:xfrm>
            <a:off x="368935" y="650240"/>
            <a:ext cx="449326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아쉬운 점 및 느낀 점</a:t>
            </a:r>
          </a:p>
        </p:txBody>
      </p:sp>
      <p:sp>
        <p:nvSpPr>
          <p:cNvPr id="39" name="타원 38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17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70" y="2705735"/>
            <a:ext cx="561086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2675890" y="2858135"/>
            <a:ext cx="714502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^^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560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4125595" y="9525"/>
            <a:ext cx="7819390" cy="68586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224790" y="587375"/>
            <a:ext cx="3809365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Contents.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52670" y="955675"/>
            <a:ext cx="428815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001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재난구조 로봇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26000" y="2565400"/>
            <a:ext cx="366966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002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로봇 제작 과정</a:t>
            </a:r>
            <a:r>
              <a:rPr lang="en-US" altLang="ko-KR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3000" dirty="0">
              <a:solidFill>
                <a:schemeClr val="tx1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6036945" y="1603375"/>
            <a:ext cx="31051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재난구조 로봇 제작 계기</a:t>
            </a:r>
            <a:endParaRPr lang="ko-KR" altLang="en-US" sz="2000">
              <a:solidFill>
                <a:schemeClr val="tx2">
                  <a:lumMod val="40000"/>
                  <a:lumOff val="6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996940" y="176085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6036945" y="2063115"/>
            <a:ext cx="31051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재난구조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로봇의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필요성</a:t>
            </a:r>
            <a:endParaRPr lang="ko-KR" altLang="en-US" sz="2000">
              <a:solidFill>
                <a:schemeClr val="tx2">
                  <a:lumMod val="40000"/>
                  <a:lumOff val="6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6940" y="222059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984625"/>
            <a:ext cx="21304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하드웨어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모델링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30265" y="414210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4409440"/>
            <a:ext cx="21304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소프트웨어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코딩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30265" y="456692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533140"/>
            <a:ext cx="206502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재료리스트 작성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930265" y="369062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081020"/>
            <a:ext cx="180848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기초 토대구상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930265" y="323850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52670" y="5212715"/>
            <a:ext cx="430911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003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완성된 로봇의 평가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96305" y="5767070"/>
            <a:ext cx="206502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오리가미의 장점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56300" y="592455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96305" y="6183630"/>
            <a:ext cx="257619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아쉬운 점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및 느낀 점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956300" y="634111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14400" y="1654175"/>
            <a:ext cx="334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4809490"/>
            <a:ext cx="187452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회로작업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930265" y="496697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876675" y="2345055"/>
            <a:ext cx="6280150" cy="2963545"/>
            <a:chOff x="3876675" y="2345055"/>
            <a:chExt cx="6280150" cy="2963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3876675" y="2345055"/>
              <a:ext cx="443928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6096000" y="4785360"/>
              <a:ext cx="406082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재난구조로봇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에 대하여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52705" y="26670"/>
            <a:ext cx="12192635" cy="6858635"/>
          </a:xfrm>
          <a:prstGeom prst="rect"/>
          <a:solidFill>
            <a:schemeClr val="accent3">
              <a:lumMod val="40000"/>
              <a:lumOff val="6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C8E5F-F1AA-43BF-94D9-2DA5076AB002}"/>
              </a:ext>
            </a:extLst>
          </p:cNvPr>
          <p:cNvSpPr txBox="1"/>
          <p:nvPr/>
        </p:nvSpPr>
        <p:spPr>
          <a:xfrm>
            <a:off x="342265" y="3038475"/>
            <a:ext cx="170497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“</a:t>
            </a:r>
            <a:endParaRPr lang="ko-KR" altLang="en-US"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311D7-2BE2-4875-AAE0-72745C9EECCB}"/>
              </a:ext>
            </a:extLst>
          </p:cNvPr>
          <p:cNvSpPr txBox="1"/>
          <p:nvPr/>
        </p:nvSpPr>
        <p:spPr>
          <a:xfrm>
            <a:off x="5257800" y="4485005"/>
            <a:ext cx="100774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E5C7-2D43-402D-9A21-C3E8158C7472}"/>
              </a:ext>
            </a:extLst>
          </p:cNvPr>
          <p:cNvSpPr txBox="1"/>
          <p:nvPr/>
        </p:nvSpPr>
        <p:spPr>
          <a:xfrm>
            <a:off x="998855" y="3761740"/>
            <a:ext cx="514286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/>
              <a:t>재난으로 희생되는 사람들을 </a:t>
            </a:r>
            <a:endParaRPr lang="en-US" altLang="ko-KR" sz="2800" i="1" dirty="0"/>
          </a:p>
          <a:p>
            <a:r>
              <a:rPr lang="en-US" altLang="ko-KR" sz="2800" i="1" dirty="0"/>
              <a:t>	</a:t>
            </a:r>
            <a:r>
              <a:rPr lang="ko-KR" altLang="en-US" sz="2800" i="1" dirty="0"/>
              <a:t>우리가 구해보자</a:t>
            </a:r>
            <a:endParaRPr lang="en-US" altLang="ko-KR" sz="2800" i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510921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재난구조로봇 제작 계기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 rot="20700000">
            <a:off x="2192020" y="5435600"/>
            <a:ext cx="2434590" cy="3225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500">
              <a:latin typeface="SimSun" charset="0"/>
              <a:ea typeface="SimSun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640080"/>
            <a:ext cx="5653405" cy="38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68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4954905" cy="70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재난구조로봇의 필요성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35" y="236220"/>
            <a:ext cx="6209665" cy="549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755" y="1776730"/>
            <a:ext cx="454088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SimSun" panose="02010600030101010101" pitchFamily="2" charset="-122"/>
              </a:rPr>
              <a:t>예기치 않던 재난이 발생하면 다수의 사람들이 부상을 입거나 사망합니다</a:t>
            </a:r>
            <a:r>
              <a:rPr lang="en-US" altLang="ko-KR" sz="15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500" dirty="0">
                <a:latin typeface="SimSun" panose="02010600030101010101" pitchFamily="2" charset="-122"/>
              </a:rPr>
              <a:t> 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ko-KR" altLang="en-US" sz="1500" dirty="0">
                <a:latin typeface="SimSun" panose="02010600030101010101" pitchFamily="2" charset="-122"/>
              </a:rPr>
              <a:t>이런 경우 구조를 얼마나 효율적이고 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ko-KR" altLang="en-US" sz="1500" dirty="0">
                <a:latin typeface="SimSun" panose="02010600030101010101" pitchFamily="2" charset="-122"/>
              </a:rPr>
              <a:t>빠르게 하느냐에 피해규모가 결정됩니다</a:t>
            </a:r>
            <a:r>
              <a:rPr lang="en-US" altLang="ko-KR" sz="15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ko-KR" altLang="en-US" sz="1500" dirty="0">
                <a:latin typeface="SimSun" panose="02010600030101010101" pitchFamily="2" charset="-122"/>
              </a:rPr>
              <a:t>보다 더 많은 사람을 구하기 위해 만들어진 로봇이 재난구조로봇입니다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870" y="358013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▶사람이 진입하기 위험하거나 갈 수 없는 재난현장에 투입할 수 있다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0870" y="434594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▶재난현장에서 정찰 및 구호물품 이동이 용이하고 구조도 가능하다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870" y="509651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▶기동성이 좋아 빠르게 재난상황에 대처할 수 있다</a:t>
            </a:r>
            <a:r>
              <a:rPr lang="en-US" altLang="ko-KR" dirty="0"/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11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536950" y="2345055"/>
            <a:ext cx="5915025" cy="2912745"/>
            <a:chOff x="3536950" y="2345055"/>
            <a:chExt cx="5915025" cy="29127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3536950" y="2345055"/>
              <a:ext cx="511873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6271895" y="4734560"/>
              <a:ext cx="3180080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로봇 제작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295" y="962660"/>
            <a:ext cx="2136775" cy="344233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/>
          <p:nvPr/>
        </p:nvCxnSpPr>
        <p:spPr>
          <a:xfrm>
            <a:off x="6098540" y="2877820"/>
            <a:ext cx="0" cy="119316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/>
          <p:nvPr/>
        </p:nvCxnSpPr>
        <p:spPr>
          <a:xfrm flipH="1">
            <a:off x="4792345" y="4077970"/>
            <a:ext cx="1287780" cy="774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/>
          <p:nvPr/>
        </p:nvCxnSpPr>
        <p:spPr>
          <a:xfrm>
            <a:off x="6127750" y="4077970"/>
            <a:ext cx="1072515" cy="6794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560445" y="428434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216525" y="112839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975475" y="428434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76E279-63C1-4763-B4BB-5446A9E27DE8}"/>
              </a:ext>
            </a:extLst>
          </p:cNvPr>
          <p:cNvSpPr txBox="1"/>
          <p:nvPr/>
        </p:nvSpPr>
        <p:spPr>
          <a:xfrm>
            <a:off x="5085080" y="1769110"/>
            <a:ext cx="2026920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HARDWARE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488690" y="4881245"/>
            <a:ext cx="1901825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SOFTWARE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7006590" y="4881245"/>
            <a:ext cx="1696720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CONTROL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74033-F71D-4F1B-9C51-545F06A98290}"/>
              </a:ext>
            </a:extLst>
          </p:cNvPr>
          <p:cNvGrpSpPr/>
          <p:nvPr/>
        </p:nvGrpSpPr>
        <p:grpSpPr>
          <a:xfrm>
            <a:off x="474980" y="4327525"/>
            <a:ext cx="2858770" cy="1058545"/>
            <a:chOff x="474980" y="4327525"/>
            <a:chExt cx="2858770" cy="1058545"/>
          </a:xfrm>
        </p:grpSpPr>
        <p:sp>
          <p:nvSpPr>
            <p:cNvPr id="42" name="TextBox 41"/>
            <p:cNvSpPr txBox="1">
              <a:spLocks/>
            </p:cNvSpPr>
            <p:nvPr/>
          </p:nvSpPr>
          <p:spPr>
            <a:xfrm rot="0">
              <a:off x="474980" y="4864100"/>
              <a:ext cx="2859405" cy="5226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로봇</a:t>
              </a:r>
              <a:r>
                <a:rPr lang="ko-KR" altLang="en-US" sz="1400"/>
                <a:t> 코딩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ko-KR" altLang="en-US" sz="1400"/>
                <a:t>-컴퓨터</a:t>
              </a:r>
              <a:r>
                <a:rPr lang="ko-KR" altLang="en-US" sz="1400"/>
                <a:t> 코딩</a:t>
              </a:r>
              <a:endParaRPr lang="ko-KR" altLang="en-US" sz="1400"/>
            </a:p>
          </p:txBody>
        </p:sp>
        <p:sp>
          <p:nvSpPr>
            <p:cNvPr id="45" name="TextBox 44"/>
            <p:cNvSpPr txBox="1">
              <a:spLocks/>
            </p:cNvSpPr>
            <p:nvPr/>
          </p:nvSpPr>
          <p:spPr>
            <a:xfrm rot="0">
              <a:off x="685165" y="4327525"/>
              <a:ext cx="1372235" cy="40132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000" spc="-1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9232ED-A51D-44A5-8440-0DDD10E3E669}"/>
              </a:ext>
            </a:extLst>
          </p:cNvPr>
          <p:cNvGrpSpPr/>
          <p:nvPr/>
        </p:nvGrpSpPr>
        <p:grpSpPr>
          <a:xfrm>
            <a:off x="8877935" y="4243070"/>
            <a:ext cx="3034665" cy="1459865"/>
            <a:chOff x="8877935" y="4243070"/>
            <a:chExt cx="3034665" cy="1459865"/>
          </a:xfrm>
        </p:grpSpPr>
        <p:sp>
          <p:nvSpPr>
            <p:cNvPr id="47" name="TextBox 46"/>
            <p:cNvSpPr txBox="1">
              <a:spLocks/>
            </p:cNvSpPr>
            <p:nvPr/>
          </p:nvSpPr>
          <p:spPr>
            <a:xfrm rot="0">
              <a:off x="8877935" y="4750435"/>
              <a:ext cx="3035300" cy="9531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리튬 이온 배터리 충방전 회로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배터리 승압 시스템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모터 컨트롤 회로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아두이노</a:t>
              </a:r>
              <a:r>
                <a:rPr lang="en-US" altLang="ko-KR" sz="1400"/>
                <a:t>&amp;</a:t>
              </a:r>
              <a:r>
                <a:rPr lang="ko-KR" altLang="en-US" sz="1400"/>
                <a:t>라즈베리파이 </a:t>
              </a:r>
              <a:r>
                <a:rPr lang="en-US" altLang="ko-KR" sz="1400"/>
                <a:t>UART</a:t>
              </a:r>
              <a:r>
                <a:rPr lang="ko-KR" altLang="en-US" sz="1400"/>
                <a:t>통신 </a:t>
              </a:r>
              <a:endParaRPr lang="ko-KR" alt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E340B1-ABE6-4F6B-9E7F-BDBF8F281458}"/>
                </a:ext>
              </a:extLst>
            </p:cNvPr>
            <p:cNvSpPr txBox="1"/>
            <p:nvPr/>
          </p:nvSpPr>
          <p:spPr>
            <a:xfrm>
              <a:off x="9597390" y="4243070"/>
              <a:ext cx="659130" cy="40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제어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92D9B7-C7C3-473C-9DDF-F77D98B491F8}"/>
              </a:ext>
            </a:extLst>
          </p:cNvPr>
          <p:cNvGrpSpPr/>
          <p:nvPr/>
        </p:nvGrpSpPr>
        <p:grpSpPr>
          <a:xfrm>
            <a:off x="7253605" y="1079500"/>
            <a:ext cx="2858135" cy="1037590"/>
            <a:chOff x="7253605" y="1079500"/>
            <a:chExt cx="2858135" cy="1037590"/>
          </a:xfrm>
        </p:grpSpPr>
        <p:sp>
          <p:nvSpPr>
            <p:cNvPr id="50" name="TextBox 49"/>
            <p:cNvSpPr txBox="1">
              <a:spLocks/>
            </p:cNvSpPr>
            <p:nvPr/>
          </p:nvSpPr>
          <p:spPr>
            <a:xfrm rot="0">
              <a:off x="7253605" y="1595120"/>
              <a:ext cx="2858770" cy="5226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주변환경 맞춤 바퀴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눈에 잘 들어오는</a:t>
              </a:r>
              <a:r>
                <a:rPr lang="ko-KR" altLang="en-US" sz="1400"/>
                <a:t> 색과 디자인</a:t>
              </a:r>
              <a:endParaRPr lang="ko-KR" altLang="en-US" sz="1400"/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 rot="0">
              <a:off x="7644130" y="1079500"/>
              <a:ext cx="1134110" cy="4006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000" spc="-14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하드웨어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326263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기초 토대 구상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368935" y="4192270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8935" y="475043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877935" y="4134485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8877935" y="469201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21220" y="955040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221220" y="151320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30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115" y="1318895"/>
            <a:ext cx="1114488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4AB43A-EED3-4FEC-B8D6-32093DA2F829}"/>
              </a:ext>
            </a:extLst>
          </p:cNvPr>
          <p:cNvSpPr txBox="1"/>
          <p:nvPr/>
        </p:nvSpPr>
        <p:spPr>
          <a:xfrm>
            <a:off x="368935" y="650240"/>
            <a:ext cx="356997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재료리스트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5365" y="1758950"/>
            <a:ext cx="7981315" cy="45180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D2AB2-2CE6-457B-A338-0E11619A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1835785"/>
            <a:ext cx="7873365" cy="43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8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82270" y="320675"/>
              <a:ext cx="3704590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하드웨어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모델링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" y="1042035"/>
              <a:ext cx="557847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" y="1084580"/>
            <a:ext cx="3689350" cy="2423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467995"/>
            <a:ext cx="3718560" cy="24930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20" y="1359535"/>
            <a:ext cx="3622040" cy="20377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AE70A9-A763-4F63-9C80-D3E718AF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25" y="3896995"/>
            <a:ext cx="3931285" cy="2412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8ED38C-A441-4D21-AA86-143DF71B9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" y="3258820"/>
            <a:ext cx="4880610" cy="321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954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91</Paragraphs>
  <Words>475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담기 안</cp:lastModifiedBy>
  <dc:title>PowerPoint 프레젠테이션</dc:title>
  <cp:version>9.101.23.39576</cp:version>
  <dcterms:modified xsi:type="dcterms:W3CDTF">2020-05-06T23:33:33Z</dcterms:modified>
</cp:coreProperties>
</file>