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2" r:id="rId3"/>
    <p:sldId id="378" r:id="rId4"/>
    <p:sldId id="394" r:id="rId5"/>
    <p:sldId id="393" r:id="rId6"/>
    <p:sldId id="383" r:id="rId7"/>
    <p:sldId id="395" r:id="rId8"/>
    <p:sldId id="384" r:id="rId9"/>
    <p:sldId id="397" r:id="rId10"/>
    <p:sldId id="396" r:id="rId11"/>
    <p:sldId id="398" r:id="rId12"/>
    <p:sldId id="399" r:id="rId13"/>
    <p:sldId id="400" r:id="rId14"/>
    <p:sldId id="401" r:id="rId15"/>
    <p:sldId id="382" r:id="rId16"/>
    <p:sldId id="402" r:id="rId17"/>
    <p:sldId id="258" r:id="rId18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ovszki, Csab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  <a:srgbClr val="336699"/>
    <a:srgbClr val="99FF66"/>
    <a:srgbClr val="CCECFF"/>
    <a:srgbClr val="FF8000"/>
    <a:srgbClr val="0000FF"/>
    <a:srgbClr val="E8EFF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90060" autoAdjust="0"/>
  </p:normalViewPr>
  <p:slideViewPr>
    <p:cSldViewPr>
      <p:cViewPr varScale="1">
        <p:scale>
          <a:sx n="63" d="100"/>
          <a:sy n="63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264" y="-78"/>
      </p:cViewPr>
      <p:guideLst>
        <p:guide orient="horz" pos="3127"/>
        <p:guide pos="21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95" name="Rectangle 15"/>
          <p:cNvSpPr>
            <a:spLocks noChangeArrowheads="1"/>
          </p:cNvSpPr>
          <p:nvPr/>
        </p:nvSpPr>
        <p:spPr bwMode="auto">
          <a:xfrm>
            <a:off x="0" y="9578975"/>
            <a:ext cx="6669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 anchor="b"/>
          <a:lstStyle/>
          <a:p>
            <a:pPr defTabSz="923925" eaLnBrk="1" hangingPunct="1"/>
            <a:fld id="{5A696423-86D9-4DC6-BC22-ACF536E92A1C}" type="slidenum">
              <a:rPr lang="en-US" sz="1000">
                <a:solidFill>
                  <a:schemeClr val="bg2"/>
                </a:solidFill>
                <a:latin typeface="Arial" charset="0"/>
              </a:rPr>
              <a:pPr defTabSz="923925" eaLnBrk="1" hangingPunct="1"/>
              <a:t>‹#›</a:t>
            </a:fld>
            <a:r>
              <a:rPr lang="en-US" sz="1000">
                <a:solidFill>
                  <a:schemeClr val="bg2"/>
                </a:solidFill>
                <a:latin typeface="Arial" charset="0"/>
              </a:rPr>
              <a:t> | /View/Header and Footer/&lt;title of presentation&gt;, &lt;authors e-mail address&gt;</a:t>
            </a:r>
            <a:r>
              <a:rPr lang="hu-HU" sz="10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>
                <a:solidFill>
                  <a:schemeClr val="bg2"/>
                </a:solidFill>
                <a:latin typeface="Arial" charset="0"/>
              </a:rPr>
              <a:t>| dd. mmmm yyyy.dddd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53657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4414838"/>
            <a:ext cx="6069012" cy="51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4663" y="9655175"/>
            <a:ext cx="6194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A102C57B-A99D-4C78-A1C9-E0B7919E349A}" type="slidenum">
              <a:rPr lang="en-US"/>
              <a:pPr/>
              <a:t>‹#›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39955" name="Rectangle 19" descr="Wide upward diagonal"/>
          <p:cNvSpPr>
            <a:spLocks noChangeArrowheads="1"/>
          </p:cNvSpPr>
          <p:nvPr/>
        </p:nvSpPr>
        <p:spPr bwMode="auto">
          <a:xfrm>
            <a:off x="0" y="0"/>
            <a:ext cx="333375" cy="9928225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lnSpc>
        <a:spcPct val="110000"/>
      </a:lnSpc>
      <a:spcBef>
        <a:spcPct val="1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10000"/>
      </a:lnSpc>
      <a:spcBef>
        <a:spcPct val="1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10000"/>
      </a:lnSpc>
      <a:spcBef>
        <a:spcPct val="1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10000"/>
      </a:lnSpc>
      <a:spcBef>
        <a:spcPct val="1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10000"/>
      </a:lnSpc>
      <a:spcBef>
        <a:spcPct val="1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231FCFCA-EE92-4401-AFB9-505DEFA34AC7}" type="slidenum">
              <a:rPr lang="en-US"/>
              <a:pPr/>
              <a:t>1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10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11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12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13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14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C6AF0BB1-21E2-4F18-8864-555AEEB17C13}" type="slidenum">
              <a:rPr lang="en-US"/>
              <a:pPr/>
              <a:t>15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74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76B5A6B6-C909-4590-B691-92DF4D5875A7}" type="slidenum">
              <a:rPr lang="en-US"/>
              <a:pPr/>
              <a:t>17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34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FA60D968-42B3-46D5-A7CE-D8FABF34C3CF}" type="slidenum">
              <a:rPr lang="en-US"/>
              <a:pPr/>
              <a:t>2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61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56DEB946-64AF-4841-8B19-7FF00621077F}" type="slidenum">
              <a:rPr lang="en-US"/>
              <a:pPr/>
              <a:t>3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7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56DEB946-64AF-4841-8B19-7FF00621077F}" type="slidenum">
              <a:rPr lang="en-US"/>
              <a:pPr/>
              <a:t>4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7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56DEB946-64AF-4841-8B19-7FF00621077F}" type="slidenum">
              <a:rPr lang="en-US"/>
              <a:pPr/>
              <a:t>5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7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6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fld id="{56DEB946-64AF-4841-8B19-7FF00621077F}" type="slidenum">
              <a:rPr lang="en-US"/>
              <a:pPr/>
              <a:t>7</a:t>
            </a:fld>
            <a:r>
              <a:rPr lang="en-US"/>
              <a:t> | /View/Header and Footer/&lt;title of presentation&gt;, &lt;authors e-mail address&gt;</a:t>
            </a:r>
            <a:r>
              <a:rPr lang="hu-HU"/>
              <a:t> </a:t>
            </a:r>
            <a:r>
              <a:rPr lang="en-US"/>
              <a:t>| dd. mmmm yyyy.dddd</a:t>
            </a:r>
          </a:p>
        </p:txBody>
      </p:sp>
      <p:sp>
        <p:nvSpPr>
          <p:cNvPr id="27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8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102C57B-A99D-4C78-A1C9-E0B7919E349A}" type="slidenum">
              <a:rPr lang="en-US" smtClean="0"/>
              <a:pPr/>
              <a:t>9</a:t>
            </a:fld>
            <a:r>
              <a:rPr lang="en-US" smtClean="0"/>
              <a:t> | /View/Header and Footer/&lt;title of presentation&gt;, &lt;authors e-mail address&gt;</a:t>
            </a:r>
            <a:r>
              <a:rPr lang="hu-HU" smtClean="0"/>
              <a:t> </a:t>
            </a:r>
            <a:r>
              <a:rPr lang="en-US" smtClean="0"/>
              <a:t>| dd. mmmm yyyy.dddd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194" name="Rectangle 2"/>
          <p:cNvSpPr>
            <a:spLocks noChangeArrowheads="1"/>
          </p:cNvSpPr>
          <p:nvPr/>
        </p:nvSpPr>
        <p:spPr bwMode="auto">
          <a:xfrm>
            <a:off x="0" y="2133600"/>
            <a:ext cx="9144000" cy="3352800"/>
          </a:xfrm>
          <a:prstGeom prst="rect">
            <a:avLst/>
          </a:prstGeom>
          <a:solidFill>
            <a:srgbClr val="E8EFF7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u-HU" sz="1000" b="1"/>
          </a:p>
        </p:txBody>
      </p:sp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0" y="4465638"/>
            <a:ext cx="9144000" cy="4762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u-HU" sz="1000" b="1"/>
          </a:p>
        </p:txBody>
      </p:sp>
      <p:sp>
        <p:nvSpPr>
          <p:cNvPr id="2056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05038"/>
            <a:ext cx="7772400" cy="7191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2056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24175"/>
            <a:ext cx="7775575" cy="14414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2056198" name="Line 6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7620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199" name="Freeform 7"/>
          <p:cNvSpPr>
            <a:spLocks/>
          </p:cNvSpPr>
          <p:nvPr/>
        </p:nvSpPr>
        <p:spPr bwMode="auto">
          <a:xfrm>
            <a:off x="7596188" y="3862388"/>
            <a:ext cx="1006475" cy="1079500"/>
          </a:xfrm>
          <a:custGeom>
            <a:avLst/>
            <a:gdLst/>
            <a:ahLst/>
            <a:cxnLst>
              <a:cxn ang="0">
                <a:pos x="136" y="317"/>
              </a:cxn>
              <a:cxn ang="0">
                <a:pos x="273" y="0"/>
              </a:cxn>
              <a:cxn ang="0">
                <a:pos x="136" y="0"/>
              </a:cxn>
              <a:cxn ang="0">
                <a:pos x="0" y="317"/>
              </a:cxn>
              <a:cxn ang="0">
                <a:pos x="136" y="317"/>
              </a:cxn>
            </a:cxnLst>
            <a:rect l="0" t="0" r="r" b="b"/>
            <a:pathLst>
              <a:path w="273" h="317">
                <a:moveTo>
                  <a:pt x="136" y="317"/>
                </a:moveTo>
                <a:lnTo>
                  <a:pt x="273" y="0"/>
                </a:lnTo>
                <a:lnTo>
                  <a:pt x="136" y="0"/>
                </a:lnTo>
                <a:lnTo>
                  <a:pt x="0" y="317"/>
                </a:lnTo>
                <a:lnTo>
                  <a:pt x="136" y="317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200" name="Freeform 8"/>
          <p:cNvSpPr>
            <a:spLocks/>
          </p:cNvSpPr>
          <p:nvPr/>
        </p:nvSpPr>
        <p:spPr bwMode="auto">
          <a:xfrm>
            <a:off x="8102600" y="3862388"/>
            <a:ext cx="1006475" cy="1079500"/>
          </a:xfrm>
          <a:custGeom>
            <a:avLst/>
            <a:gdLst/>
            <a:ahLst/>
            <a:cxnLst>
              <a:cxn ang="0">
                <a:pos x="136" y="317"/>
              </a:cxn>
              <a:cxn ang="0">
                <a:pos x="273" y="0"/>
              </a:cxn>
              <a:cxn ang="0">
                <a:pos x="136" y="0"/>
              </a:cxn>
              <a:cxn ang="0">
                <a:pos x="0" y="317"/>
              </a:cxn>
              <a:cxn ang="0">
                <a:pos x="136" y="317"/>
              </a:cxn>
            </a:cxnLst>
            <a:rect l="0" t="0" r="r" b="b"/>
            <a:pathLst>
              <a:path w="273" h="317">
                <a:moveTo>
                  <a:pt x="136" y="317"/>
                </a:moveTo>
                <a:lnTo>
                  <a:pt x="273" y="0"/>
                </a:lnTo>
                <a:lnTo>
                  <a:pt x="136" y="0"/>
                </a:lnTo>
                <a:lnTo>
                  <a:pt x="0" y="317"/>
                </a:lnTo>
                <a:lnTo>
                  <a:pt x="136" y="317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201" name="Freeform 9"/>
          <p:cNvSpPr>
            <a:spLocks/>
          </p:cNvSpPr>
          <p:nvPr/>
        </p:nvSpPr>
        <p:spPr bwMode="auto">
          <a:xfrm>
            <a:off x="7092950" y="3862388"/>
            <a:ext cx="1006475" cy="1079500"/>
          </a:xfrm>
          <a:custGeom>
            <a:avLst/>
            <a:gdLst/>
            <a:ahLst/>
            <a:cxnLst>
              <a:cxn ang="0">
                <a:pos x="136" y="317"/>
              </a:cxn>
              <a:cxn ang="0">
                <a:pos x="273" y="0"/>
              </a:cxn>
              <a:cxn ang="0">
                <a:pos x="136" y="0"/>
              </a:cxn>
              <a:cxn ang="0">
                <a:pos x="0" y="317"/>
              </a:cxn>
              <a:cxn ang="0">
                <a:pos x="136" y="317"/>
              </a:cxn>
            </a:cxnLst>
            <a:rect l="0" t="0" r="r" b="b"/>
            <a:pathLst>
              <a:path w="273" h="317">
                <a:moveTo>
                  <a:pt x="136" y="317"/>
                </a:moveTo>
                <a:lnTo>
                  <a:pt x="273" y="0"/>
                </a:lnTo>
                <a:lnTo>
                  <a:pt x="136" y="0"/>
                </a:lnTo>
                <a:lnTo>
                  <a:pt x="0" y="317"/>
                </a:lnTo>
                <a:lnTo>
                  <a:pt x="136" y="317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203" name="Line 11"/>
          <p:cNvSpPr>
            <a:spLocks noChangeShapeType="1"/>
          </p:cNvSpPr>
          <p:nvPr/>
        </p:nvSpPr>
        <p:spPr bwMode="auto">
          <a:xfrm>
            <a:off x="0" y="4941888"/>
            <a:ext cx="9144000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56205" name="Object 13"/>
          <p:cNvGraphicFramePr>
            <a:graphicFrameLocks noChangeAspect="1"/>
          </p:cNvGraphicFramePr>
          <p:nvPr/>
        </p:nvGraphicFramePr>
        <p:xfrm>
          <a:off x="8388350" y="44450"/>
          <a:ext cx="431800" cy="365125"/>
        </p:xfrm>
        <a:graphic>
          <a:graphicData uri="http://schemas.openxmlformats.org/presentationml/2006/ole">
            <p:oleObj spid="_x0000_s2056205" name="CorelDRAW" r:id="rId3" imgW="3833280" imgH="3247920" progId="">
              <p:embed/>
            </p:oleObj>
          </a:graphicData>
        </a:graphic>
      </p:graphicFrame>
      <p:sp>
        <p:nvSpPr>
          <p:cNvPr id="2056208" name="Text Box 16"/>
          <p:cNvSpPr txBox="1">
            <a:spLocks noChangeArrowheads="1"/>
          </p:cNvSpPr>
          <p:nvPr/>
        </p:nvSpPr>
        <p:spPr bwMode="auto">
          <a:xfrm>
            <a:off x="5099050" y="46038"/>
            <a:ext cx="323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/>
            <a:r>
              <a:rPr lang="en-US" sz="900" b="1">
                <a:solidFill>
                  <a:srgbClr val="808080"/>
                </a:solidFill>
              </a:rPr>
              <a:t>High Speed Networks Laboratory</a:t>
            </a:r>
            <a:endParaRPr lang="en-US" sz="900">
              <a:solidFill>
                <a:srgbClr val="808080"/>
              </a:solidFill>
            </a:endParaRPr>
          </a:p>
          <a:p>
            <a:pPr algn="r" eaLnBrk="1" hangingPunct="1"/>
            <a:r>
              <a:rPr lang="en-US" sz="900">
                <a:solidFill>
                  <a:srgbClr val="808080"/>
                </a:solidFill>
              </a:rPr>
              <a:t>@ </a:t>
            </a:r>
            <a:r>
              <a:rPr lang="hu-HU" sz="900">
                <a:solidFill>
                  <a:srgbClr val="808080"/>
                </a:solidFill>
              </a:rPr>
              <a:t>Budapest University of Technology and Economics</a:t>
            </a:r>
            <a:endParaRPr lang="en-US" sz="900">
              <a:solidFill>
                <a:srgbClr val="808080"/>
              </a:solidFill>
            </a:endParaRPr>
          </a:p>
          <a:p>
            <a:pPr algn="r" eaLnBrk="1" hangingPunct="1"/>
            <a:r>
              <a:rPr lang="en-US" sz="900">
                <a:solidFill>
                  <a:srgbClr val="808080"/>
                </a:solidFill>
              </a:rPr>
              <a:t>http://hsnlab.tmit.bme.hu</a:t>
            </a:r>
            <a:endParaRPr lang="hu-HU" sz="900">
              <a:solidFill>
                <a:srgbClr val="808080"/>
              </a:solidFill>
            </a:endParaRPr>
          </a:p>
        </p:txBody>
      </p:sp>
      <p:sp>
        <p:nvSpPr>
          <p:cNvPr id="2056210" name="Text Box 18"/>
          <p:cNvSpPr txBox="1">
            <a:spLocks noChangeArrowheads="1"/>
          </p:cNvSpPr>
          <p:nvPr/>
        </p:nvSpPr>
        <p:spPr bwMode="auto">
          <a:xfrm>
            <a:off x="5195888" y="4495800"/>
            <a:ext cx="3135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/>
            <a:r>
              <a:rPr lang="en-US" sz="1400">
                <a:solidFill>
                  <a:schemeClr val="bg1"/>
                </a:solidFill>
              </a:rPr>
              <a:t>High Speed Networks Laboratory</a:t>
            </a:r>
            <a:endParaRPr lang="hu-HU" sz="1400">
              <a:solidFill>
                <a:schemeClr val="bg1"/>
              </a:solidFill>
            </a:endParaRPr>
          </a:p>
        </p:txBody>
      </p:sp>
      <p:sp>
        <p:nvSpPr>
          <p:cNvPr id="205621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Arial" charset="0"/>
              </a:defRPr>
            </a:lvl1pPr>
          </a:lstStyle>
          <a:p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229B4-D2AA-4DFD-AA50-359E6B92828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620713"/>
            <a:ext cx="2124075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62198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9C9C16-24AF-4880-A0D4-5BF2A9E9F8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5EC154-C912-41C9-ACB5-14935EAEE7C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2C740A-E5CB-4709-AE1D-83AD447F8AE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59C2D-6FC7-409B-A208-8E5A6042A43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9FB1DE-D2C8-44FA-A3D9-377DE6833D2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B078E8-A5B2-426F-969C-D2AC2CE3885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C8A48A-62D7-4366-B4F6-1E4BD27BB9C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DD70FD-D3B7-4F08-8F74-8B782A98E9F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D41B40-8B81-4469-A07C-8F3C02C241C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20713"/>
            <a:ext cx="8496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Click to edit title</a:t>
            </a:r>
          </a:p>
        </p:txBody>
      </p:sp>
      <p:sp>
        <p:nvSpPr>
          <p:cNvPr id="205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smtClean="0"/>
          </a:p>
        </p:txBody>
      </p:sp>
      <p:sp>
        <p:nvSpPr>
          <p:cNvPr id="2055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656388"/>
            <a:ext cx="82867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0800" rIns="91440" bIns="1080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1">
                <a:solidFill>
                  <a:srgbClr val="777777"/>
                </a:solidFill>
              </a:defRPr>
            </a:lvl1pPr>
          </a:lstStyle>
          <a:p>
            <a:r>
              <a:rPr lang="es-ES" smtClean="0"/>
              <a:t>| 2013-03-25-28 | IEEE AINA 2013 - Barcelona</a:t>
            </a:r>
            <a:endParaRPr lang="hu-HU"/>
          </a:p>
        </p:txBody>
      </p:sp>
      <p:sp>
        <p:nvSpPr>
          <p:cNvPr id="2055173" name="Line 5"/>
          <p:cNvSpPr>
            <a:spLocks noChangeShapeType="1"/>
          </p:cNvSpPr>
          <p:nvPr/>
        </p:nvSpPr>
        <p:spPr bwMode="auto">
          <a:xfrm>
            <a:off x="0" y="476250"/>
            <a:ext cx="9144000" cy="0"/>
          </a:xfrm>
          <a:prstGeom prst="line">
            <a:avLst/>
          </a:prstGeom>
          <a:noFill/>
          <a:ln w="7620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174" name="Line 6"/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175" name="Rectangle 7"/>
          <p:cNvSpPr>
            <a:spLocks noChangeArrowheads="1"/>
          </p:cNvSpPr>
          <p:nvPr/>
        </p:nvSpPr>
        <p:spPr bwMode="auto">
          <a:xfrm>
            <a:off x="395288" y="330200"/>
            <a:ext cx="525462" cy="36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5177" name="Object 9"/>
          <p:cNvGraphicFramePr>
            <a:graphicFrameLocks noChangeAspect="1"/>
          </p:cNvGraphicFramePr>
          <p:nvPr/>
        </p:nvGraphicFramePr>
        <p:xfrm>
          <a:off x="8388350" y="44450"/>
          <a:ext cx="431800" cy="365125"/>
        </p:xfrm>
        <a:graphic>
          <a:graphicData uri="http://schemas.openxmlformats.org/presentationml/2006/ole">
            <p:oleObj spid="_x0000_s2055177" name="CorelDRAW" r:id="rId14" imgW="3833280" imgH="3247920" progId="">
              <p:embed/>
            </p:oleObj>
          </a:graphicData>
        </a:graphic>
      </p:graphicFrame>
      <p:sp>
        <p:nvSpPr>
          <p:cNvPr id="2055182" name="Text Box 14"/>
          <p:cNvSpPr txBox="1">
            <a:spLocks noChangeArrowheads="1"/>
          </p:cNvSpPr>
          <p:nvPr/>
        </p:nvSpPr>
        <p:spPr bwMode="auto">
          <a:xfrm>
            <a:off x="6253163" y="46038"/>
            <a:ext cx="2084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/>
            <a:r>
              <a:rPr lang="en-US" sz="900">
                <a:solidFill>
                  <a:srgbClr val="808080"/>
                </a:solidFill>
              </a:rPr>
              <a:t>High Speed Networks Laboratory</a:t>
            </a:r>
            <a:endParaRPr lang="hu-HU" sz="900">
              <a:solidFill>
                <a:srgbClr val="808080"/>
              </a:solidFill>
            </a:endParaRPr>
          </a:p>
          <a:p>
            <a:pPr algn="r" eaLnBrk="1" hangingPunct="1"/>
            <a:r>
              <a:rPr lang="en-US" sz="900">
                <a:solidFill>
                  <a:srgbClr val="808080"/>
                </a:solidFill>
              </a:rPr>
              <a:t>http://hsnlab.tmit.bme.hu</a:t>
            </a:r>
            <a:endParaRPr lang="hu-HU" sz="900">
              <a:solidFill>
                <a:srgbClr val="808080"/>
              </a:solidFill>
            </a:endParaRPr>
          </a:p>
        </p:txBody>
      </p:sp>
      <p:sp>
        <p:nvSpPr>
          <p:cNvPr id="2055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56388"/>
            <a:ext cx="533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10800" rIns="91440" bIns="10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777777"/>
                </a:solidFill>
              </a:defRPr>
            </a:lvl1pPr>
          </a:lstStyle>
          <a:p>
            <a:fld id="{9C7B7748-AE7F-4043-BA4C-90A19A77D66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8000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>
          <a:solidFill>
            <a:srgbClr val="080808"/>
          </a:solidFill>
          <a:latin typeface="+mn-lt"/>
        </a:defRPr>
      </a:lvl2pPr>
      <a:lvl3pPr marL="9144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2573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400">
          <a:solidFill>
            <a:srgbClr val="080808"/>
          </a:solidFill>
          <a:latin typeface="+mn-lt"/>
        </a:defRPr>
      </a:lvl4pPr>
      <a:lvl5pPr marL="16002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200">
          <a:solidFill>
            <a:srgbClr val="080808"/>
          </a:solidFill>
          <a:latin typeface="+mn-lt"/>
        </a:defRPr>
      </a:lvl5pPr>
      <a:lvl6pPr marL="20574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200">
          <a:solidFill>
            <a:srgbClr val="080808"/>
          </a:solidFill>
          <a:latin typeface="+mn-lt"/>
        </a:defRPr>
      </a:lvl6pPr>
      <a:lvl7pPr marL="25146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200">
          <a:solidFill>
            <a:srgbClr val="080808"/>
          </a:solidFill>
          <a:latin typeface="+mn-lt"/>
        </a:defRPr>
      </a:lvl7pPr>
      <a:lvl8pPr marL="29718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200">
          <a:solidFill>
            <a:srgbClr val="080808"/>
          </a:solidFill>
          <a:latin typeface="+mn-lt"/>
        </a:defRPr>
      </a:lvl8pPr>
      <a:lvl9pPr marL="3429000" indent="-228600" algn="l" rtl="0" eaLnBrk="1" fontAlgn="base" hangingPunct="1">
        <a:spcBef>
          <a:spcPct val="15000"/>
        </a:spcBef>
        <a:spcAft>
          <a:spcPct val="0"/>
        </a:spcAft>
        <a:buClr>
          <a:srgbClr val="336699"/>
        </a:buClr>
        <a:buSzPct val="90000"/>
        <a:buChar char="•"/>
        <a:defRPr sz="1200">
          <a:solidFill>
            <a:srgbClr val="08080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481262"/>
            <a:ext cx="8839200" cy="719138"/>
          </a:xfrm>
        </p:spPr>
        <p:txBody>
          <a:bodyPr/>
          <a:lstStyle/>
          <a:p>
            <a:r>
              <a:rPr lang="en-US" dirty="0" smtClean="0"/>
              <a:t>Monitoring - network traffic – on the terminal side</a:t>
            </a:r>
            <a:endParaRPr lang="hu-HU" dirty="0"/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200399"/>
            <a:ext cx="7775575" cy="1165225"/>
          </a:xfrm>
        </p:spPr>
        <p:txBody>
          <a:bodyPr/>
          <a:lstStyle/>
          <a:p>
            <a:pPr algn="ctr"/>
            <a:r>
              <a:rPr lang="hu-HU" dirty="0" smtClean="0"/>
              <a:t>Gábor</a:t>
            </a:r>
            <a:r>
              <a:rPr lang="en-US" dirty="0" smtClean="0"/>
              <a:t> </a:t>
            </a:r>
            <a:r>
              <a:rPr lang="hu-HU" smtClean="0"/>
              <a:t>Fehér, </a:t>
            </a:r>
            <a:r>
              <a:rPr lang="en-US" dirty="0" smtClean="0"/>
              <a:t>Bal</a:t>
            </a:r>
            <a:r>
              <a:rPr lang="hu-HU" dirty="0" err="1" smtClean="0"/>
              <a:t>ázs</a:t>
            </a:r>
            <a:r>
              <a:rPr lang="hu-HU" dirty="0" smtClean="0"/>
              <a:t> Lajtha</a:t>
            </a:r>
            <a:r>
              <a:rPr lang="en-US" dirty="0" smtClean="0"/>
              <a:t> – Budapest University of Technology and Economics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firewall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tools</a:t>
            </a:r>
          </a:p>
          <a:p>
            <a:pPr lvl="1"/>
            <a:r>
              <a:rPr lang="en-US" dirty="0" smtClean="0"/>
              <a:t>Uses firewall rules to capture packets</a:t>
            </a:r>
          </a:p>
          <a:p>
            <a:pPr lvl="1"/>
            <a:r>
              <a:rPr lang="en-US" dirty="0" smtClean="0"/>
              <a:t>Find applications when TCP </a:t>
            </a:r>
            <a:r>
              <a:rPr lang="en-US" dirty="0" err="1" smtClean="0"/>
              <a:t>syn</a:t>
            </a:r>
            <a:r>
              <a:rPr lang="en-US" dirty="0" smtClean="0"/>
              <a:t> packet found</a:t>
            </a:r>
          </a:p>
          <a:p>
            <a:pPr lvl="1"/>
            <a:r>
              <a:rPr lang="en-US" dirty="0" err="1" smtClean="0"/>
              <a:t>softflowD</a:t>
            </a:r>
            <a:r>
              <a:rPr lang="en-US" dirty="0" smtClean="0"/>
              <a:t> counts data volume and packets</a:t>
            </a:r>
          </a:p>
          <a:p>
            <a:r>
              <a:rPr lang="en-US" dirty="0" smtClean="0"/>
              <a:t>Flow data is saved with application id</a:t>
            </a:r>
          </a:p>
          <a:p>
            <a:r>
              <a:rPr lang="en-US" dirty="0" smtClean="0"/>
              <a:t>Requires root access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2160587"/>
          </a:xfrm>
        </p:spPr>
        <p:txBody>
          <a:bodyPr/>
          <a:lstStyle/>
          <a:p>
            <a:r>
              <a:rPr lang="en-US" dirty="0" smtClean="0"/>
              <a:t>Since 4.0</a:t>
            </a:r>
          </a:p>
          <a:p>
            <a:r>
              <a:rPr lang="en-US" dirty="0" smtClean="0"/>
              <a:t>Needs user’s permission to create VPN interface</a:t>
            </a:r>
          </a:p>
          <a:p>
            <a:r>
              <a:rPr lang="en-US" dirty="0" smtClean="0"/>
              <a:t>Doesn’t require root access</a:t>
            </a:r>
          </a:p>
          <a:p>
            <a:r>
              <a:rPr lang="en-US" dirty="0" smtClean="0"/>
              <a:t>Intended for VPN purposes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11</a:t>
            </a:fld>
            <a:endParaRPr lang="hu-HU"/>
          </a:p>
        </p:txBody>
      </p:sp>
      <p:pic>
        <p:nvPicPr>
          <p:cNvPr id="2368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9681" y="2667000"/>
            <a:ext cx="3261941" cy="38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VPN solution – 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IP packets sent through the tunnel interface can be read from an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r>
              <a:rPr lang="en-US" dirty="0" smtClean="0"/>
              <a:t>Raw IP packets are expected by an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r>
              <a:rPr lang="en-US" dirty="0" smtClean="0"/>
              <a:t>Normal operation</a:t>
            </a:r>
          </a:p>
          <a:p>
            <a:pPr lvl="1"/>
            <a:r>
              <a:rPr lang="en-US" dirty="0" smtClean="0"/>
              <a:t>Open a socket, exclude socket from VPN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 lvl="1"/>
            <a:r>
              <a:rPr lang="en-US" dirty="0" smtClean="0"/>
              <a:t>Send data through the socket to a VPN server</a:t>
            </a:r>
          </a:p>
          <a:p>
            <a:pPr lvl="1"/>
            <a:r>
              <a:rPr lang="en-US" dirty="0" smtClean="0"/>
              <a:t>Receive data on the socket</a:t>
            </a:r>
          </a:p>
          <a:p>
            <a:pPr lvl="1"/>
            <a:r>
              <a:rPr lang="en-US" dirty="0" smtClean="0"/>
              <a:t>Write received data to the tunnel’s stream</a:t>
            </a:r>
          </a:p>
          <a:p>
            <a:r>
              <a:rPr lang="en-US" dirty="0" smtClean="0"/>
              <a:t>Sniffer operation</a:t>
            </a:r>
          </a:p>
          <a:p>
            <a:pPr lvl="1"/>
            <a:r>
              <a:rPr lang="en-US" dirty="0" smtClean="0"/>
              <a:t>Sending and receiving of raw IP packets is a root protected feature</a:t>
            </a:r>
          </a:p>
          <a:p>
            <a:pPr lvl="1"/>
            <a:r>
              <a:rPr lang="en-US" dirty="0" smtClean="0"/>
              <a:t>Have to use high level sockets to send out and receive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VPN solution –operation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data from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r>
              <a:rPr lang="en-US" dirty="0" smtClean="0"/>
              <a:t>Find packets</a:t>
            </a:r>
          </a:p>
          <a:p>
            <a:r>
              <a:rPr lang="en-US" dirty="0" smtClean="0"/>
              <a:t>Extract IP and transport headers from packets</a:t>
            </a:r>
          </a:p>
          <a:p>
            <a:r>
              <a:rPr lang="en-US" dirty="0" smtClean="0"/>
              <a:t>Create the appropriate sockets</a:t>
            </a:r>
          </a:p>
          <a:p>
            <a:r>
              <a:rPr lang="en-US" dirty="0" smtClean="0"/>
              <a:t>Send data</a:t>
            </a:r>
          </a:p>
          <a:p>
            <a:r>
              <a:rPr lang="en-US" dirty="0" smtClean="0"/>
              <a:t>Receive data</a:t>
            </a:r>
          </a:p>
          <a:p>
            <a:r>
              <a:rPr lang="en-US" dirty="0" smtClean="0"/>
              <a:t>Build raw headers for received data</a:t>
            </a:r>
          </a:p>
          <a:p>
            <a:r>
              <a:rPr lang="en-US" dirty="0" smtClean="0"/>
              <a:t>Write packets to </a:t>
            </a:r>
            <a:r>
              <a:rPr lang="en-US" dirty="0" err="1" smtClean="0"/>
              <a:t>OutputStream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VPN solution –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sockets</a:t>
            </a:r>
          </a:p>
          <a:p>
            <a:pPr lvl="1"/>
            <a:r>
              <a:rPr lang="en-US" dirty="0" smtClean="0"/>
              <a:t>Timeout parameters, window size</a:t>
            </a:r>
          </a:p>
          <a:p>
            <a:r>
              <a:rPr lang="en-US" dirty="0" smtClean="0"/>
              <a:t>Implementing TCP signaling</a:t>
            </a:r>
          </a:p>
          <a:p>
            <a:pPr lvl="1"/>
            <a:r>
              <a:rPr lang="en-US" dirty="0" smtClean="0"/>
              <a:t>Sequence numbers, acknowledgments, SYN message flow is required in the raw IP packets but is not accessible from the TCP sockets</a:t>
            </a:r>
          </a:p>
          <a:p>
            <a:r>
              <a:rPr lang="en-US" dirty="0" smtClean="0"/>
              <a:t>Packet information is lost for TCP</a:t>
            </a:r>
          </a:p>
          <a:p>
            <a:pPr lvl="1"/>
            <a:r>
              <a:rPr lang="en-US" dirty="0" smtClean="0"/>
              <a:t>No incoming packets: no timing no packet length, only stream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Not measured yet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14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26CF8-A157-4E4A-8119-0A2E36D95A2A}" type="slidenum">
              <a:rPr lang="hu-HU"/>
              <a:pPr/>
              <a:t>15</a:t>
            </a:fld>
            <a:endParaRPr lang="hu-HU"/>
          </a:p>
        </p:txBody>
      </p:sp>
      <p:sp>
        <p:nvSpPr>
          <p:cNvPr id="274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96300" cy="576263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274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Ready</a:t>
            </a:r>
          </a:p>
          <a:p>
            <a:pPr lvl="1"/>
            <a:r>
              <a:rPr lang="en-US" dirty="0" smtClean="0"/>
              <a:t>Minor modifications needed in the upload procedure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softflow</a:t>
            </a:r>
            <a:r>
              <a:rPr lang="en-US" dirty="0" smtClean="0"/>
              <a:t> based solution</a:t>
            </a:r>
          </a:p>
          <a:p>
            <a:pPr lvl="1"/>
            <a:r>
              <a:rPr lang="en-US" dirty="0" smtClean="0"/>
              <a:t>Ready</a:t>
            </a:r>
          </a:p>
          <a:p>
            <a:pPr lvl="1"/>
            <a:r>
              <a:rPr lang="en-US" dirty="0" smtClean="0"/>
              <a:t>Tested and ran on several devices</a:t>
            </a:r>
          </a:p>
          <a:p>
            <a:pPr lvl="1"/>
            <a:r>
              <a:rPr lang="en-US" dirty="0" smtClean="0"/>
              <a:t>Overall a couple of month worth of traffic data collected</a:t>
            </a:r>
          </a:p>
          <a:p>
            <a:r>
              <a:rPr lang="en-US" dirty="0" smtClean="0"/>
              <a:t>VPN solution</a:t>
            </a:r>
          </a:p>
          <a:p>
            <a:pPr lvl="1"/>
            <a:r>
              <a:rPr lang="en-US" dirty="0" smtClean="0"/>
              <a:t>UDP in prototype phase</a:t>
            </a:r>
          </a:p>
          <a:p>
            <a:pPr lvl="1"/>
            <a:r>
              <a:rPr lang="en-US" dirty="0" smtClean="0"/>
              <a:t>TCP solution under development</a:t>
            </a:r>
          </a:p>
          <a:p>
            <a:pPr lvl="1"/>
            <a:r>
              <a:rPr lang="en-US" dirty="0" smtClean="0"/>
              <a:t>Testing infrastructure under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and deploy VPN based solution</a:t>
            </a:r>
          </a:p>
          <a:p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Use data as training set for flow based application authentication</a:t>
            </a:r>
          </a:p>
          <a:p>
            <a:pPr lvl="1"/>
            <a:r>
              <a:rPr lang="en-US" dirty="0" smtClean="0"/>
              <a:t>Perform controlled experiments to generate flows with known quality of experience for some applications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| 2013-03-25-28 | IEEE AINA 2013 - Barcelona</a:t>
            </a:r>
            <a:endParaRPr lang="hu-HU" b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16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14F0BF-6F21-4DFB-AF7E-84FB6D803309}" type="slidenum">
              <a:rPr lang="hu-HU"/>
              <a:pPr/>
              <a:t>17</a:t>
            </a:fld>
            <a:endParaRPr lang="hu-HU"/>
          </a:p>
        </p:txBody>
      </p:sp>
      <p:sp>
        <p:nvSpPr>
          <p:cNvPr id="2336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/>
              <a:t>www.hsnlab.hu</a:t>
            </a:r>
            <a:br>
              <a:rPr lang="en-US" sz="2000"/>
            </a:br>
            <a:r>
              <a:rPr lang="en-US" sz="2000"/>
              <a:t>hsnlab.tmit.bme.hu</a:t>
            </a:r>
            <a:endParaRPr lang="hu-HU" sz="2000"/>
          </a:p>
        </p:txBody>
      </p:sp>
      <p:graphicFrame>
        <p:nvGraphicFramePr>
          <p:cNvPr id="233677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1951038" y="1608138"/>
          <a:ext cx="5287962" cy="4487862"/>
        </p:xfrm>
        <a:graphic>
          <a:graphicData uri="http://schemas.openxmlformats.org/presentationml/2006/ole">
            <p:oleObj spid="_x0000_s2336772" name="CorelDRAW" r:id="rId4" imgW="3833280" imgH="32479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181600"/>
            <a:ext cx="2746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Thank you!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Questions?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324D8-853C-4D8D-828C-2D7105ADDD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1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61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Terminal side traffic monitoring scenarios</a:t>
            </a:r>
          </a:p>
          <a:p>
            <a:r>
              <a:rPr lang="en-US" dirty="0" smtClean="0"/>
              <a:t>Android capabilities for monitoring</a:t>
            </a:r>
          </a:p>
          <a:p>
            <a:r>
              <a:rPr lang="en-US" dirty="0" smtClean="0"/>
              <a:t>The application</a:t>
            </a:r>
          </a:p>
          <a:p>
            <a:r>
              <a:rPr lang="en-US" dirty="0" smtClean="0"/>
              <a:t>Firewall solution</a:t>
            </a:r>
          </a:p>
          <a:p>
            <a:r>
              <a:rPr lang="en-US" dirty="0" smtClean="0"/>
              <a:t>VPN solution</a:t>
            </a:r>
          </a:p>
          <a:p>
            <a:r>
              <a:rPr lang="en-US" dirty="0" smtClean="0"/>
              <a:t>Summary and 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273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helping to improve </a:t>
            </a:r>
            <a:r>
              <a:rPr lang="en-US" dirty="0" err="1" smtClean="0"/>
              <a:t>QoE</a:t>
            </a:r>
            <a:r>
              <a:rPr lang="en-US" dirty="0" smtClean="0"/>
              <a:t> and detect white spots</a:t>
            </a:r>
          </a:p>
          <a:p>
            <a:pPr lvl="1"/>
            <a:r>
              <a:rPr lang="en-US" dirty="0" smtClean="0"/>
              <a:t>User device</a:t>
            </a:r>
          </a:p>
          <a:p>
            <a:pPr lvl="1"/>
            <a:r>
              <a:rPr lang="en-US" dirty="0" smtClean="0"/>
              <a:t>Used applications</a:t>
            </a:r>
          </a:p>
          <a:p>
            <a:pPr lvl="1"/>
            <a:r>
              <a:rPr lang="en-US" dirty="0" smtClean="0"/>
              <a:t>Running services</a:t>
            </a:r>
          </a:p>
          <a:p>
            <a:pPr lvl="1"/>
            <a:r>
              <a:rPr lang="en-US" dirty="0" smtClean="0"/>
              <a:t>Location and speed</a:t>
            </a:r>
          </a:p>
          <a:p>
            <a:pPr lvl="1"/>
            <a:r>
              <a:rPr lang="en-US" dirty="0" smtClean="0"/>
              <a:t>User network technology</a:t>
            </a:r>
          </a:p>
          <a:p>
            <a:pPr lvl="1"/>
            <a:r>
              <a:rPr lang="en-US" dirty="0" smtClean="0"/>
              <a:t>Packet level network traffic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A8D5A-7AE8-4F42-B55B-ABBC72CEEFEC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7" name="Kép 6" descr="dr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086839"/>
            <a:ext cx="4381500" cy="2466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scenarios – for the provider</a:t>
            </a:r>
            <a:endParaRPr lang="en-US" dirty="0"/>
          </a:p>
        </p:txBody>
      </p:sp>
      <p:sp>
        <p:nvSpPr>
          <p:cNvPr id="273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more</a:t>
            </a:r>
          </a:p>
          <a:p>
            <a:pPr lvl="1"/>
            <a:r>
              <a:rPr lang="en-US" dirty="0" smtClean="0"/>
              <a:t>About your customer</a:t>
            </a:r>
          </a:p>
          <a:p>
            <a:pPr lvl="2"/>
            <a:r>
              <a:rPr lang="en-US" dirty="0" smtClean="0"/>
              <a:t>What devices do customers use</a:t>
            </a:r>
          </a:p>
          <a:p>
            <a:pPr lvl="2"/>
            <a:r>
              <a:rPr lang="en-US" dirty="0" smtClean="0"/>
              <a:t>What applications does customers use</a:t>
            </a:r>
          </a:p>
          <a:p>
            <a:pPr lvl="2"/>
            <a:r>
              <a:rPr lang="en-US" dirty="0" smtClean="0"/>
              <a:t>When do they use it</a:t>
            </a:r>
          </a:p>
          <a:p>
            <a:pPr lvl="2"/>
            <a:r>
              <a:rPr lang="en-US" dirty="0" smtClean="0"/>
              <a:t>Where do they use it</a:t>
            </a:r>
          </a:p>
          <a:p>
            <a:pPr lvl="1"/>
            <a:r>
              <a:rPr lang="en-US" dirty="0" smtClean="0"/>
              <a:t>About your service</a:t>
            </a:r>
          </a:p>
          <a:p>
            <a:pPr lvl="2"/>
            <a:r>
              <a:rPr lang="en-US" dirty="0" smtClean="0"/>
              <a:t>What quality do you provide at the endpoint</a:t>
            </a:r>
          </a:p>
          <a:p>
            <a:r>
              <a:rPr lang="en-US" dirty="0" smtClean="0"/>
              <a:t>Remote assistance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A8D5A-7AE8-4F42-B55B-ABBC72CEEFEC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6" name="Kép 5" descr="smartphone_us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0353" y="2819400"/>
            <a:ext cx="2343647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scenarios – for the user</a:t>
            </a:r>
            <a:endParaRPr lang="en-US" dirty="0"/>
          </a:p>
        </p:txBody>
      </p:sp>
      <p:sp>
        <p:nvSpPr>
          <p:cNvPr id="273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diagnostics</a:t>
            </a:r>
          </a:p>
          <a:p>
            <a:pPr lvl="1"/>
            <a:r>
              <a:rPr lang="en-US" dirty="0" smtClean="0"/>
              <a:t>Check how your network performs without active synthetic measurements</a:t>
            </a:r>
          </a:p>
          <a:p>
            <a:pPr lvl="1"/>
            <a:r>
              <a:rPr lang="en-US" dirty="0" smtClean="0"/>
              <a:t>Check if app performance is related to a network issue</a:t>
            </a:r>
          </a:p>
          <a:p>
            <a:pPr lvl="1"/>
            <a:r>
              <a:rPr lang="en-US" dirty="0" smtClean="0"/>
              <a:t>Provide proof of network defects</a:t>
            </a:r>
          </a:p>
          <a:p>
            <a:r>
              <a:rPr lang="en-US" dirty="0" smtClean="0"/>
              <a:t>Malware detection</a:t>
            </a:r>
          </a:p>
          <a:p>
            <a:pPr lvl="1"/>
            <a:r>
              <a:rPr lang="en-US" dirty="0" smtClean="0"/>
              <a:t>With the proper analysis tools detect misbehaving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A8D5A-7AE8-4F42-B55B-ABBC72CEEFEC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6" name="Kép 5" descr="malware_dete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40386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capabilities</a:t>
            </a:r>
            <a:endParaRPr lang="en-US" dirty="0"/>
          </a:p>
        </p:txBody>
      </p:sp>
      <p:pic>
        <p:nvPicPr>
          <p:cNvPr id="6" name="Tartalom helye 5" descr="monitor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143000"/>
            <a:ext cx="6855107" cy="5180012"/>
          </a:xfrm>
          <a:ln>
            <a:solidFill>
              <a:schemeClr val="bg1">
                <a:lumMod val="65000"/>
              </a:schemeClr>
            </a:solidFill>
          </a:ln>
          <a:effectLst>
            <a:outerShdw blurRad="482600" dist="127000" dir="2700000" sx="103000" sy="103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capabilities – network traffic</a:t>
            </a:r>
            <a:endParaRPr lang="en-US" dirty="0"/>
          </a:p>
        </p:txBody>
      </p:sp>
      <p:sp>
        <p:nvSpPr>
          <p:cNvPr id="273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496300" cy="1931987"/>
          </a:xfrm>
        </p:spPr>
        <p:txBody>
          <a:bodyPr/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 err="1" smtClean="0"/>
              <a:t>tcpdump</a:t>
            </a:r>
            <a:endParaRPr lang="en-US" dirty="0" smtClean="0"/>
          </a:p>
          <a:p>
            <a:pPr lvl="1"/>
            <a:r>
              <a:rPr lang="en-US" dirty="0" smtClean="0"/>
              <a:t>Firewall rules</a:t>
            </a:r>
          </a:p>
          <a:p>
            <a:r>
              <a:rPr lang="en-US" dirty="0" smtClean="0"/>
              <a:t>Apps</a:t>
            </a:r>
          </a:p>
          <a:p>
            <a:pPr lvl="1"/>
            <a:r>
              <a:rPr lang="en-US" dirty="0" err="1" smtClean="0"/>
              <a:t>tPacketCapture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A8D5A-7AE8-4F42-B55B-ABBC72CEEFEC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6250" y="1420813"/>
            <a:ext cx="8496300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6699"/>
              </a:buClr>
              <a:buSzPct val="9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</a:p>
          <a:p>
            <a:pPr marL="571500" lvl="1" indent="-228600" eaLnBrk="1" hangingPunct="1">
              <a:spcBef>
                <a:spcPct val="15000"/>
              </a:spcBef>
              <a:buClr>
                <a:srgbClr val="336699"/>
              </a:buClr>
              <a:buSzPct val="90000"/>
              <a:buFontTx/>
              <a:buChar char="•"/>
              <a:defRPr/>
            </a:pPr>
            <a:r>
              <a:rPr lang="en-US" sz="2000" kern="0" dirty="0" err="1" smtClean="0">
                <a:solidFill>
                  <a:srgbClr val="080808"/>
                </a:solidFill>
              </a:rPr>
              <a:t>TrafficStats</a:t>
            </a:r>
            <a:r>
              <a:rPr lang="en-US" sz="2000" kern="0" dirty="0" smtClean="0">
                <a:solidFill>
                  <a:srgbClr val="080808"/>
                </a:solidFill>
              </a:rPr>
              <a:t> – since 2.2</a:t>
            </a:r>
          </a:p>
          <a:p>
            <a:pPr lvl="2" indent="-228600" eaLnBrk="1" hangingPunct="1">
              <a:spcBef>
                <a:spcPct val="15000"/>
              </a:spcBef>
              <a:buClr>
                <a:srgbClr val="336699"/>
              </a:buClr>
              <a:buSzPct val="90000"/>
              <a:buFontTx/>
              <a:buChar char="•"/>
              <a:defRPr/>
            </a:pPr>
            <a:r>
              <a:rPr lang="en-US" sz="1800" kern="0" dirty="0" smtClean="0">
                <a:solidFill>
                  <a:srgbClr val="080808"/>
                </a:solidFill>
              </a:rPr>
              <a:t>Total/cellular traffic</a:t>
            </a:r>
          </a:p>
          <a:p>
            <a:pPr lvl="2" indent="-228600" eaLnBrk="1" hangingPunct="1">
              <a:spcBef>
                <a:spcPct val="15000"/>
              </a:spcBef>
              <a:buClr>
                <a:srgbClr val="336699"/>
              </a:buClr>
              <a:buSzPct val="90000"/>
              <a:buFontTx/>
              <a:buChar char="•"/>
              <a:defRPr/>
            </a:pPr>
            <a:r>
              <a:rPr lang="en-US" sz="1800" kern="0" dirty="0" smtClean="0">
                <a:solidFill>
                  <a:srgbClr val="080808"/>
                </a:solidFill>
              </a:rPr>
              <a:t>Traffic by </a:t>
            </a:r>
            <a:r>
              <a:rPr lang="en-US" sz="1800" kern="0" dirty="0" err="1" smtClean="0">
                <a:solidFill>
                  <a:srgbClr val="080808"/>
                </a:solidFill>
              </a:rPr>
              <a:t>userId</a:t>
            </a:r>
            <a:endParaRPr lang="en-US" sz="1800" kern="0" dirty="0" smtClean="0">
              <a:solidFill>
                <a:srgbClr val="080808"/>
              </a:solidFill>
            </a:endParaRPr>
          </a:p>
          <a:p>
            <a:pPr lvl="2" indent="-228600" eaLnBrk="1" hangingPunct="1">
              <a:spcBef>
                <a:spcPct val="15000"/>
              </a:spcBef>
              <a:buClr>
                <a:srgbClr val="336699"/>
              </a:buClr>
              <a:buSzPct val="90000"/>
              <a:buFontTx/>
              <a:buChar char="•"/>
              <a:defRPr/>
            </a:pPr>
            <a:r>
              <a:rPr lang="en-US" sz="1800" kern="0" dirty="0" smtClean="0">
                <a:solidFill>
                  <a:srgbClr val="080808"/>
                </a:solidFill>
              </a:rPr>
              <a:t>Traffic by protocol (TCP </a:t>
            </a:r>
            <a:r>
              <a:rPr lang="en-US" sz="1800" kern="0" dirty="0" err="1" smtClean="0">
                <a:solidFill>
                  <a:srgbClr val="080808"/>
                </a:solidFill>
              </a:rPr>
              <a:t>vs</a:t>
            </a:r>
            <a:r>
              <a:rPr lang="en-US" sz="1800" kern="0" dirty="0" smtClean="0">
                <a:solidFill>
                  <a:srgbClr val="080808"/>
                </a:solidFill>
              </a:rPr>
              <a:t> UDP)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6699"/>
              </a:buClr>
              <a:buSzPct val="90000"/>
              <a:tabLst/>
              <a:defRPr/>
            </a:pPr>
            <a:endParaRPr lang="en-US" sz="1800" kern="0" dirty="0" smtClean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124201"/>
            <a:ext cx="849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6699"/>
              </a:buClr>
              <a:buSzPct val="90000"/>
              <a:buFontTx/>
              <a:buChar char="•"/>
              <a:tabLst/>
              <a:defRPr/>
            </a:pPr>
            <a:r>
              <a:rPr lang="en-US" sz="2000" kern="0" dirty="0" err="1" smtClean="0">
                <a:solidFill>
                  <a:srgbClr val="080808"/>
                </a:solidFill>
                <a:latin typeface="+mn-lt"/>
              </a:rPr>
              <a:t>VPNService</a:t>
            </a:r>
            <a:r>
              <a:rPr lang="en-US" sz="2000" kern="0" dirty="0" smtClean="0">
                <a:solidFill>
                  <a:srgbClr val="080808"/>
                </a:solidFill>
                <a:latin typeface="+mn-lt"/>
              </a:rPr>
              <a:t> – since 4.0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Kép 8" descr="Root_thum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711763" cy="73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11" dur="2000" fill="hold"/>
                                        <p:tgtEl>
                                          <p:spTgt spid="273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13" dur="2000" fill="hold"/>
                                        <p:tgtEl>
                                          <p:spTgt spid="273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15" dur="2000" fill="hold"/>
                                        <p:tgtEl>
                                          <p:spTgt spid="273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273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19" dur="2000" fill="hold"/>
                                        <p:tgtEl>
                                          <p:spTgt spid="273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08889 " pathEditMode="relative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3059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Collected data</a:t>
            </a:r>
          </a:p>
          <a:p>
            <a:pPr lvl="2"/>
            <a:r>
              <a:rPr lang="en-US" dirty="0" smtClean="0"/>
              <a:t>Running applications and services</a:t>
            </a:r>
          </a:p>
          <a:p>
            <a:pPr lvl="2"/>
            <a:r>
              <a:rPr lang="en-US" dirty="0" smtClean="0"/>
              <a:t>Foreground application and activity</a:t>
            </a:r>
          </a:p>
          <a:p>
            <a:pPr lvl="2"/>
            <a:r>
              <a:rPr lang="en-US" dirty="0" smtClean="0"/>
              <a:t>Battery level and charging state</a:t>
            </a:r>
          </a:p>
          <a:p>
            <a:pPr lvl="2"/>
            <a:r>
              <a:rPr lang="en-US" dirty="0" smtClean="0"/>
              <a:t>CPU and memory usage</a:t>
            </a:r>
          </a:p>
          <a:p>
            <a:pPr lvl="2"/>
            <a:r>
              <a:rPr lang="en-US" dirty="0" smtClean="0"/>
              <a:t>Easy to extend through Task interface</a:t>
            </a:r>
          </a:p>
          <a:p>
            <a:pPr lvl="1"/>
            <a:r>
              <a:rPr lang="en-US" dirty="0" smtClean="0"/>
              <a:t>Data polled periodically</a:t>
            </a:r>
          </a:p>
          <a:p>
            <a:pPr lvl="2"/>
            <a:r>
              <a:rPr lang="en-US" dirty="0" smtClean="0"/>
              <a:t>Polling each second doesn’t drain battery</a:t>
            </a:r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Each Task has it’s own output file, string log message required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2"/>
            <a:r>
              <a:rPr lang="en-US" dirty="0" smtClean="0"/>
              <a:t>Data is uploaded periodically to a server through selected network protocol and SSID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–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– required by the platform</a:t>
            </a:r>
          </a:p>
          <a:p>
            <a:r>
              <a:rPr lang="en-US" dirty="0" smtClean="0"/>
              <a:t>Main screen – system log, start/stop monitoring, tagging</a:t>
            </a:r>
          </a:p>
          <a:p>
            <a:r>
              <a:rPr lang="en-US" dirty="0" smtClean="0"/>
              <a:t>Settings – server and credentials, timing,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EC154-C912-41C9-ACB5-14935EAEE7C8}" type="slidenum">
              <a:rPr lang="hu-HU" smtClean="0"/>
              <a:pPr/>
              <a:t>9</a:t>
            </a:fld>
            <a:endParaRPr lang="hu-HU"/>
          </a:p>
        </p:txBody>
      </p:sp>
      <p:pic>
        <p:nvPicPr>
          <p:cNvPr id="6" name="Kép 5" descr="device-2013-05-03-1132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429000"/>
            <a:ext cx="1828800" cy="3048000"/>
          </a:xfrm>
          <a:prstGeom prst="rect">
            <a:avLst/>
          </a:prstGeom>
        </p:spPr>
      </p:pic>
      <p:pic>
        <p:nvPicPr>
          <p:cNvPr id="7" name="Kép 6" descr="device-2013-05-03-1132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429000"/>
            <a:ext cx="1828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Lab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FF80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E77300"/>
      </a:accent6>
      <a:hlink>
        <a:srgbClr val="009999"/>
      </a:hlink>
      <a:folHlink>
        <a:srgbClr val="99CC00"/>
      </a:folHlink>
    </a:clrScheme>
    <a:fontScheme name="hsnlab_slid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snlab_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13">
        <a:dk1>
          <a:srgbClr val="800000"/>
        </a:dk1>
        <a:lt1>
          <a:srgbClr val="0066FF"/>
        </a:lt1>
        <a:dk2>
          <a:srgbClr val="333333"/>
        </a:dk2>
        <a:lt2>
          <a:srgbClr val="FF9900"/>
        </a:lt2>
        <a:accent1>
          <a:srgbClr val="FFFF99"/>
        </a:accent1>
        <a:accent2>
          <a:srgbClr val="333399"/>
        </a:accent2>
        <a:accent3>
          <a:srgbClr val="ADADAD"/>
        </a:accent3>
        <a:accent4>
          <a:srgbClr val="0056DA"/>
        </a:accent4>
        <a:accent5>
          <a:srgbClr val="FFFF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nlab_slides 14">
        <a:dk1>
          <a:srgbClr val="0066FF"/>
        </a:dk1>
        <a:lt1>
          <a:srgbClr val="F8F8F8"/>
        </a:lt1>
        <a:dk2>
          <a:srgbClr val="FF9900"/>
        </a:dk2>
        <a:lt2>
          <a:srgbClr val="800000"/>
        </a:lt2>
        <a:accent1>
          <a:srgbClr val="FFFF99"/>
        </a:accent1>
        <a:accent2>
          <a:srgbClr val="333399"/>
        </a:accent2>
        <a:accent3>
          <a:srgbClr val="FBFBFB"/>
        </a:accent3>
        <a:accent4>
          <a:srgbClr val="0056DA"/>
        </a:accent4>
        <a:accent5>
          <a:srgbClr val="FFFF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15">
        <a:dk1>
          <a:srgbClr val="333333"/>
        </a:dk1>
        <a:lt1>
          <a:srgbClr val="F8F8F8"/>
        </a:lt1>
        <a:dk2>
          <a:srgbClr val="FF9900"/>
        </a:dk2>
        <a:lt2>
          <a:srgbClr val="800000"/>
        </a:lt2>
        <a:accent1>
          <a:srgbClr val="FFFF99"/>
        </a:accent1>
        <a:accent2>
          <a:srgbClr val="333399"/>
        </a:accent2>
        <a:accent3>
          <a:srgbClr val="FBFBFB"/>
        </a:accent3>
        <a:accent4>
          <a:srgbClr val="2A2A2A"/>
        </a:accent4>
        <a:accent5>
          <a:srgbClr val="FFFF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nlab_slides 16">
        <a:dk1>
          <a:srgbClr val="000000"/>
        </a:dk1>
        <a:lt1>
          <a:srgbClr val="FFFFFF"/>
        </a:lt1>
        <a:dk2>
          <a:srgbClr val="00FF00"/>
        </a:dk2>
        <a:lt2>
          <a:srgbClr val="FF0000"/>
        </a:lt2>
        <a:accent1>
          <a:srgbClr val="0000FF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E7E7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HSNLab</Template>
  <TotalTime>595</TotalTime>
  <Words>973</Words>
  <Application>Microsoft Office PowerPoint</Application>
  <PresentationFormat>Diavetítés a képernyőre (4:3 oldalarány)</PresentationFormat>
  <Paragraphs>163</Paragraphs>
  <Slides>17</Slides>
  <Notes>16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9" baseType="lpstr">
      <vt:lpstr>HSNLab</vt:lpstr>
      <vt:lpstr>CorelDRAW</vt:lpstr>
      <vt:lpstr>Monitoring - network traffic – on the terminal side</vt:lpstr>
      <vt:lpstr>Outline</vt:lpstr>
      <vt:lpstr>Monitoring</vt:lpstr>
      <vt:lpstr>Monitoring scenarios – for the provider</vt:lpstr>
      <vt:lpstr>Monitoring scenarios – for the user</vt:lpstr>
      <vt:lpstr>Android capabilities</vt:lpstr>
      <vt:lpstr>Android capabilities – network traffic</vt:lpstr>
      <vt:lpstr>The application</vt:lpstr>
      <vt:lpstr>The application – user interface</vt:lpstr>
      <vt:lpstr>The firewall solution</vt:lpstr>
      <vt:lpstr>VPN solution</vt:lpstr>
      <vt:lpstr>The VPN solution – technical details</vt:lpstr>
      <vt:lpstr>The VPN solution –operation</vt:lpstr>
      <vt:lpstr>The VPN solution – issues</vt:lpstr>
      <vt:lpstr>Current state</vt:lpstr>
      <vt:lpstr>Future work</vt:lpstr>
      <vt:lpstr>www.hsnlab.hu hsnlab.tmit.bme.hu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Secure Mobile Video Streaming</dc:title>
  <dc:creator>gume</dc:creator>
  <cp:keywords>template</cp:keywords>
  <cp:lastModifiedBy>lajthabalazs</cp:lastModifiedBy>
  <cp:revision>119</cp:revision>
  <dcterms:created xsi:type="dcterms:W3CDTF">2013-03-25T08:18:12Z</dcterms:created>
  <dcterms:modified xsi:type="dcterms:W3CDTF">2013-05-03T12:01:43Z</dcterms:modified>
</cp:coreProperties>
</file>