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11" r:id="rId3"/>
    <p:sldId id="258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60" r:id="rId13"/>
    <p:sldId id="296" r:id="rId14"/>
    <p:sldId id="297" r:id="rId15"/>
    <p:sldId id="308" r:id="rId16"/>
    <p:sldId id="309" r:id="rId17"/>
    <p:sldId id="28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0" r:id="rId29"/>
    <p:sldId id="312" r:id="rId30"/>
    <p:sldId id="28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r"/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lang="en-GB" dirty="0"/>
              <a:t>TIL6022</a:t>
            </a:r>
            <a:br>
              <a:rPr lang="en-GB" dirty="0"/>
            </a:br>
            <a:r>
              <a:rPr lang="en-GB" dirty="0"/>
              <a:t>TIL Programming | Python</a:t>
            </a:r>
            <a:endParaRPr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Wouter Schakel</a:t>
            </a:r>
          </a:p>
          <a:p>
            <a:pPr algn="r"/>
            <a:r>
              <a:rPr lang="en-GB" dirty="0"/>
              <a:t>	18 September 2022</a:t>
            </a:r>
            <a:endParaRPr dirty="0"/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Best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boxes open</a:t>
            </a:r>
          </a:p>
          <a:p>
            <a:r>
              <a:rPr lang="en-GB" dirty="0"/>
              <a:t>Place in </a:t>
            </a:r>
            <a:r>
              <a:rPr lang="en-GB" b="1" dirty="0"/>
              <a:t>fullest</a:t>
            </a:r>
            <a:r>
              <a:rPr lang="en-GB" dirty="0"/>
              <a:t> box it fits in</a:t>
            </a:r>
          </a:p>
          <a:p>
            <a:r>
              <a:rPr lang="en-GB" dirty="0"/>
              <a:t>If item does not fit, new box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84" y="-2056325"/>
            <a:ext cx="6010656" cy="6010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476" y="1079500"/>
            <a:ext cx="6010656" cy="601065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54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Offline vs. Online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Online</a:t>
            </a:r>
          </a:p>
          <a:p>
            <a:pPr lvl="1"/>
            <a:r>
              <a:rPr lang="en-GB" dirty="0"/>
              <a:t>One item at a time</a:t>
            </a:r>
          </a:p>
          <a:p>
            <a:r>
              <a:rPr lang="en-GB" dirty="0"/>
              <a:t>Offline</a:t>
            </a:r>
          </a:p>
          <a:p>
            <a:pPr lvl="1"/>
            <a:r>
              <a:rPr lang="en-GB" dirty="0"/>
              <a:t>All items available</a:t>
            </a:r>
          </a:p>
          <a:p>
            <a:pPr lvl="1"/>
            <a:r>
              <a:rPr lang="en-GB" dirty="0"/>
              <a:t>Partial heuristic: take largest remaining item</a:t>
            </a:r>
          </a:p>
          <a:p>
            <a:pPr lvl="1"/>
            <a:endParaRPr lang="en-GB" dirty="0"/>
          </a:p>
          <a:p>
            <a:r>
              <a:rPr lang="en-GB" b="1" dirty="0"/>
              <a:t>Challenge</a:t>
            </a:r>
            <a:r>
              <a:rPr lang="en-GB" dirty="0"/>
              <a:t>: how to implement offline algorithms?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1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Enums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82824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A special kind of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Confined list of unique and constant values</a:t>
            </a:r>
          </a:p>
          <a:p>
            <a:r>
              <a:rPr lang="en-GB" dirty="0"/>
              <a:t>Values defined at Class-level</a:t>
            </a:r>
          </a:p>
          <a:p>
            <a:r>
              <a:rPr lang="en-GB" dirty="0"/>
              <a:t>No other instances can be 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7840" y="9520234"/>
            <a:ext cx="2852928" cy="18261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ea typeface="Helvetica Neue Medium"/>
                <a:cs typeface="Courier New" panose="02070309020205020404" pitchFamily="49" charset="0"/>
                <a:sym typeface="Helvetica Neue Medium"/>
              </a:rPr>
              <a:t>Enum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ea typeface="Helvetica Neue Medium"/>
              <a:cs typeface="Courier New" panose="02070309020205020404" pitchFamily="49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64368" y="9520234"/>
            <a:ext cx="2852928" cy="18261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ea typeface="Helvetica Neue Medium"/>
                <a:cs typeface="Courier New" panose="02070309020205020404" pitchFamily="49" charset="0"/>
                <a:sym typeface="Helvetica Neue Medium"/>
              </a:rPr>
              <a:t>MyEnum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ea typeface="Helvetica Neue Medium"/>
              <a:cs typeface="Courier New" panose="02070309020205020404" pitchFamily="49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8793480" y="9976104"/>
            <a:ext cx="1408176" cy="9144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50896" y="9520234"/>
            <a:ext cx="2852928" cy="18261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ea typeface="Helvetica Neue Medium"/>
                <a:cs typeface="Courier New" panose="02070309020205020404" pitchFamily="49" charset="0"/>
                <a:sym typeface="Helvetica Neue Medium"/>
              </a:rPr>
              <a:t>MyEnum2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13780008" y="9976104"/>
            <a:ext cx="1408176" cy="9144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11449050" y="7728204"/>
            <a:ext cx="9906000" cy="5410200"/>
          </a:xfrm>
          <a:prstGeom prst="mathMultiply">
            <a:avLst>
              <a:gd name="adj1" fmla="val 7965"/>
            </a:avLst>
          </a:prstGeom>
          <a:solidFill>
            <a:srgbClr val="FF0000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7730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light </a:t>
            </a:r>
            <a:r>
              <a:rPr lang="en-GB" dirty="0" err="1"/>
              <a:t>colors</a:t>
            </a:r>
            <a:endParaRPr lang="en-GB" dirty="0"/>
          </a:p>
          <a:p>
            <a:pPr lvl="1"/>
            <a:r>
              <a:rPr lang="en-GB" dirty="0"/>
              <a:t>RED, AMBER, GREEN</a:t>
            </a:r>
          </a:p>
          <a:p>
            <a:r>
              <a:rPr lang="en-GB" dirty="0"/>
              <a:t>Smurfs</a:t>
            </a:r>
          </a:p>
          <a:p>
            <a:pPr lvl="1"/>
            <a:r>
              <a:rPr lang="en-GB" dirty="0"/>
              <a:t>SMURFETTE, PAPA_SMURF, CLUMSY_SMURF, BRAINY_SMURF, …</a:t>
            </a:r>
          </a:p>
          <a:p>
            <a:r>
              <a:rPr lang="en-GB" dirty="0"/>
              <a:t>Line types</a:t>
            </a:r>
          </a:p>
          <a:p>
            <a:pPr lvl="1"/>
            <a:r>
              <a:rPr lang="en-GB" dirty="0"/>
              <a:t>CONTINUOS, DASHED, DASH_DOT, DOTTED, DOUBLE, …</a:t>
            </a:r>
          </a:p>
          <a:p>
            <a:endParaRPr lang="en-GB" dirty="0"/>
          </a:p>
        </p:txBody>
      </p:sp>
      <p:pic>
        <p:nvPicPr>
          <p:cNvPr id="11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372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Least squares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26047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i="1" dirty="0"/>
              <a:t>n</a:t>
            </a:r>
            <a:r>
              <a:rPr lang="en-GB" dirty="0"/>
              <a:t> data points (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)</a:t>
            </a:r>
          </a:p>
          <a:p>
            <a:r>
              <a:rPr lang="en-GB" dirty="0"/>
              <a:t>Linear approximation</a:t>
            </a:r>
            <a:br>
              <a:rPr lang="en-GB" dirty="0"/>
            </a:br>
            <a:r>
              <a:rPr lang="en-GB" i="1" dirty="0"/>
              <a:t>y</a:t>
            </a:r>
            <a:r>
              <a:rPr lang="en-GB" dirty="0"/>
              <a:t> = </a:t>
            </a:r>
            <a:r>
              <a:rPr lang="en-GB" i="1" dirty="0"/>
              <a:t>a</a:t>
            </a:r>
            <a:r>
              <a:rPr lang="en-GB" dirty="0"/>
              <a:t> + </a:t>
            </a:r>
            <a:r>
              <a:rPr lang="en-GB" i="1" dirty="0" err="1"/>
              <a:t>b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GB" i="1" dirty="0" err="1"/>
              <a:t>x</a:t>
            </a:r>
            <a:endParaRPr lang="en-GB" i="1" dirty="0"/>
          </a:p>
          <a:p>
            <a:endParaRPr lang="en-GB" dirty="0"/>
          </a:p>
        </p:txBody>
      </p:sp>
      <p:pic>
        <p:nvPicPr>
          <p:cNvPr id="11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61562" y="5585553"/>
                <a:ext cx="9007979" cy="55819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𝑎</m:t>
                      </m:r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r>
                            <a:rPr lang="en-GB" sz="7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𝑏</m:t>
                      </m:r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GB" sz="72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72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n-GB" sz="7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562" y="5585553"/>
                <a:ext cx="9007979" cy="5581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4325600" y="5680803"/>
            <a:ext cx="1200150" cy="1085850"/>
          </a:xfrm>
          <a:prstGeom prst="ellipse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373600" y="5680803"/>
            <a:ext cx="1200150" cy="1085850"/>
          </a:xfrm>
          <a:prstGeom prst="ellipse">
            <a:avLst/>
          </a:prstGeom>
          <a:noFill/>
          <a:ln w="762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868900" y="6957153"/>
            <a:ext cx="1200150" cy="1085850"/>
          </a:xfrm>
          <a:prstGeom prst="ellipse">
            <a:avLst/>
          </a:prstGeom>
          <a:noFill/>
          <a:ln w="762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526000" y="9062309"/>
            <a:ext cx="1200150" cy="1085850"/>
          </a:xfrm>
          <a:prstGeom prst="ellipse">
            <a:avLst/>
          </a:prstGeom>
          <a:noFill/>
          <a:ln w="762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785013" y="5680803"/>
            <a:ext cx="1200150" cy="1085850"/>
          </a:xfrm>
          <a:prstGeom prst="ellipse">
            <a:avLst/>
          </a:prstGeom>
          <a:noFill/>
          <a:ln w="762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479713" y="9062309"/>
            <a:ext cx="1200150" cy="1085850"/>
          </a:xfrm>
          <a:prstGeom prst="ellipse">
            <a:avLst/>
          </a:prstGeom>
          <a:noFill/>
          <a:ln w="762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479713" y="6892253"/>
            <a:ext cx="1200150" cy="1085850"/>
          </a:xfrm>
          <a:prstGeom prst="ellipse">
            <a:avLst/>
          </a:prstGeom>
          <a:noFill/>
          <a:ln w="7620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041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Lab session: data smoothing filter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40889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Acceleration </a:t>
            </a:r>
            <a:r>
              <a:rPr lang="en-GB" dirty="0" err="1"/>
              <a:t>behavior</a:t>
            </a:r>
            <a:r>
              <a:rPr lang="en-GB" dirty="0"/>
              <a:t> while driving</a:t>
            </a:r>
          </a:p>
          <a:p>
            <a:endParaRPr lang="en-GB" dirty="0"/>
          </a:p>
          <a:p>
            <a:r>
              <a:rPr lang="en-GB" dirty="0"/>
              <a:t>Depending on:</a:t>
            </a:r>
          </a:p>
          <a:p>
            <a:pPr lvl="1"/>
            <a:r>
              <a:rPr lang="en-GB" dirty="0"/>
              <a:t>Speed difference with leader </a:t>
            </a:r>
            <a:r>
              <a:rPr lang="en-GB" i="1" dirty="0"/>
              <a:t>∆v</a:t>
            </a:r>
          </a:p>
          <a:p>
            <a:pPr lvl="1"/>
            <a:r>
              <a:rPr lang="en-GB" dirty="0"/>
              <a:t>Distance to leader </a:t>
            </a:r>
            <a:r>
              <a:rPr lang="en-GB" i="1" dirty="0"/>
              <a:t>s</a:t>
            </a:r>
            <a:endParaRPr lang="en-GB" dirty="0"/>
          </a:p>
          <a:p>
            <a:pPr lvl="1"/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56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Numerical approach:</a:t>
            </a:r>
          </a:p>
          <a:p>
            <a:pPr lvl="1"/>
            <a:r>
              <a:rPr lang="en-GB" dirty="0"/>
              <a:t>We define a grid</a:t>
            </a:r>
          </a:p>
          <a:p>
            <a:pPr lvl="1"/>
            <a:r>
              <a:rPr lang="en-GB" dirty="0"/>
              <a:t>At each point we calculate a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AAF12-279B-06E6-3FAB-4EC868FAE3CE}"/>
              </a:ext>
            </a:extLst>
          </p:cNvPr>
          <p:cNvCxnSpPr>
            <a:cxnSpLocks/>
          </p:cNvCxnSpPr>
          <p:nvPr/>
        </p:nvCxnSpPr>
        <p:spPr>
          <a:xfrm flipV="1">
            <a:off x="18516600" y="7383288"/>
            <a:ext cx="0" cy="249926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019E-EBC6-AAC6-36DF-E7F0D883B787}"/>
              </a:ext>
            </a:extLst>
          </p:cNvPr>
          <p:cNvSpPr txBox="1"/>
          <p:nvPr/>
        </p:nvSpPr>
        <p:spPr>
          <a:xfrm>
            <a:off x="18187696" y="6552291"/>
            <a:ext cx="657808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000000"/>
                </a:solidFill>
              </a:rPr>
              <a:t>?</a:t>
            </a:r>
            <a:endParaRPr lang="nl-NL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265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Lecture (from 8:45 till ~10:30)</a:t>
            </a:r>
          </a:p>
          <a:p>
            <a:pPr lvl="1"/>
            <a:r>
              <a:rPr lang="en-GB" dirty="0"/>
              <a:t>Bin Packing</a:t>
            </a:r>
          </a:p>
          <a:p>
            <a:pPr lvl="1"/>
            <a:r>
              <a:rPr lang="en-GB" dirty="0"/>
              <a:t>Enums</a:t>
            </a:r>
          </a:p>
          <a:p>
            <a:pPr lvl="1"/>
            <a:r>
              <a:rPr lang="en-GB" dirty="0"/>
              <a:t>Least Squares</a:t>
            </a:r>
          </a:p>
          <a:p>
            <a:r>
              <a:rPr lang="en-GB" dirty="0"/>
              <a:t>Lab Session (from ~10:30 till 12:30)</a:t>
            </a:r>
          </a:p>
        </p:txBody>
      </p:sp>
    </p:spTree>
    <p:extLst>
      <p:ext uri="{BB962C8B-B14F-4D97-AF65-F5344CB8AC3E}">
        <p14:creationId xmlns:p14="http://schemas.microsoft.com/office/powerpoint/2010/main" val="17391967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Suppose we have 10 measurements</a:t>
            </a:r>
          </a:p>
          <a:p>
            <a:r>
              <a:rPr lang="en-GB" dirty="0"/>
              <a:t>At each point:</a:t>
            </a:r>
          </a:p>
          <a:p>
            <a:pPr lvl="1"/>
            <a:r>
              <a:rPr lang="en-GB" dirty="0"/>
              <a:t>Calculate weighted mean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Weight </a:t>
            </a:r>
            <a:r>
              <a:rPr lang="el-GR" i="1" dirty="0"/>
              <a:t>ω</a:t>
            </a:r>
            <a:r>
              <a:rPr lang="en-GB" dirty="0"/>
              <a:t> ~ proximity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6569DB-066F-2A30-516C-3D18D32168C2}"/>
                  </a:ext>
                </a:extLst>
              </p:cNvPr>
              <p:cNvSpPr txBox="1"/>
              <p:nvPr/>
            </p:nvSpPr>
            <p:spPr>
              <a:xfrm>
                <a:off x="3415786" y="7591105"/>
                <a:ext cx="5251694" cy="2405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accPr>
                        <m:e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𝐴</m:t>
                          </m:r>
                        </m:e>
                      </m:acc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lang="el-GR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l-GR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l-GR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6569DB-066F-2A30-516C-3D18D3216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86" y="7591105"/>
                <a:ext cx="5251694" cy="240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2552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Exponential weight function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GB" i="1" dirty="0"/>
          </a:p>
          <a:p>
            <a:r>
              <a:rPr lang="en-GB" dirty="0"/>
              <a:t>Width determined by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υ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730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in other dimension</a:t>
            </a:r>
            <a:endParaRPr lang="en-GB" i="1" dirty="0"/>
          </a:p>
          <a:p>
            <a:r>
              <a:rPr lang="en-GB" dirty="0"/>
              <a:t>Width determined by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90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multiply weights of both dimensions</a:t>
            </a:r>
          </a:p>
          <a:p>
            <a:r>
              <a:rPr lang="en-GB" dirty="0"/>
              <a:t>This 3D function is a </a:t>
            </a:r>
            <a:r>
              <a:rPr lang="en-GB" i="1" dirty="0"/>
              <a:t>kernel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786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another point, the kernel is moved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057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Calculation at one point</a:t>
            </a:r>
          </a:p>
          <a:p>
            <a:r>
              <a:rPr lang="en-GB" dirty="0"/>
              <a:t>Thickness of transparent lines </a:t>
            </a:r>
            <a:br>
              <a:rPr lang="en-GB" dirty="0"/>
            </a:br>
            <a:r>
              <a:rPr lang="en-GB" dirty="0"/>
              <a:t>indicates weight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420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for the other point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681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is provided</a:t>
            </a:r>
          </a:p>
          <a:p>
            <a:r>
              <a:rPr lang="en-GB" dirty="0"/>
              <a:t>Goal: 2D pseudo-</a:t>
            </a:r>
            <a:r>
              <a:rPr lang="en-GB" dirty="0" err="1"/>
              <a:t>color</a:t>
            </a:r>
            <a:r>
              <a:rPr lang="en-GB" dirty="0"/>
              <a:t> plot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indicates the 3</a:t>
            </a:r>
            <a:r>
              <a:rPr lang="en-GB" baseline="30000" dirty="0"/>
              <a:t>rd</a:t>
            </a:r>
            <a:r>
              <a:rPr lang="en-GB" dirty="0"/>
              <a:t> dimension (acceleration)</a:t>
            </a:r>
          </a:p>
          <a:p>
            <a:pPr lvl="1"/>
            <a:r>
              <a:rPr lang="en-GB" dirty="0"/>
              <a:t>Plotting code is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178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Measurement data </a:t>
            </a:r>
            <a:r>
              <a:rPr lang="en-GB" i="1" dirty="0"/>
              <a:t>A</a:t>
            </a:r>
            <a:r>
              <a:rPr lang="en-GB" dirty="0"/>
              <a:t>, </a:t>
            </a:r>
            <a:r>
              <a:rPr lang="el-GR" dirty="0"/>
              <a:t>Δ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S</a:t>
            </a:r>
            <a:r>
              <a:rPr lang="en-GB" dirty="0"/>
              <a:t> (arrays)</a:t>
            </a:r>
          </a:p>
          <a:p>
            <a:r>
              <a:rPr lang="en-GB" dirty="0"/>
              <a:t>At each point (</a:t>
            </a:r>
            <a:r>
              <a:rPr lang="el-GR" dirty="0"/>
              <a:t>Δ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s</a:t>
            </a:r>
            <a:r>
              <a:rPr lang="en-GB" dirty="0"/>
              <a:t>), you calculate a</a:t>
            </a:r>
            <a:br>
              <a:rPr lang="en-GB" dirty="0"/>
            </a:br>
            <a:r>
              <a:rPr lang="en-GB" dirty="0"/>
              <a:t>weighted sum over measurements </a:t>
            </a:r>
            <a:r>
              <a:rPr lang="en-GB" i="1" dirty="0"/>
              <a:t>A</a:t>
            </a:r>
          </a:p>
          <a:p>
            <a:r>
              <a:rPr lang="en-GB" dirty="0"/>
              <a:t>The weight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GB" dirty="0"/>
              <a:t> of each value in </a:t>
            </a:r>
            <a:r>
              <a:rPr lang="en-GB" i="1" dirty="0"/>
              <a:t>A</a:t>
            </a:r>
            <a:br>
              <a:rPr lang="en-GB" dirty="0"/>
            </a:br>
            <a:r>
              <a:rPr lang="en-GB" dirty="0"/>
              <a:t>depends on the corresponding </a:t>
            </a:r>
            <a:br>
              <a:rPr lang="en-GB" dirty="0"/>
            </a:br>
            <a:r>
              <a:rPr lang="en-GB" dirty="0"/>
              <a:t>values in </a:t>
            </a:r>
            <a:r>
              <a:rPr lang="el-GR" dirty="0"/>
              <a:t>Δ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(1.0 and 80.0 in the example)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FC222-6573-FB8C-3407-516B8808B84C}"/>
                  </a:ext>
                </a:extLst>
              </p:cNvPr>
              <p:cNvSpPr txBox="1"/>
              <p:nvPr/>
            </p:nvSpPr>
            <p:spPr>
              <a:xfrm>
                <a:off x="3583737" y="10726191"/>
                <a:ext cx="5251694" cy="2405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accPr>
                        <m:e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𝐴</m:t>
                          </m:r>
                        </m:e>
                      </m:acc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lang="el-GR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l-GR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l-GR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FC222-6573-FB8C-3407-516B8808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737" y="10726191"/>
                <a:ext cx="5251694" cy="240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67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FD1E-2980-5E7B-659F-3C48ED69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5DDB-01B2-FD52-B957-EB1E204B10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D084E-FE9A-3704-469F-9F3642B27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should look like this</a:t>
            </a:r>
          </a:p>
          <a:p>
            <a:endParaRPr lang="en-GB" dirty="0"/>
          </a:p>
          <a:p>
            <a:r>
              <a:rPr lang="en-GB" dirty="0"/>
              <a:t>But high resolution</a:t>
            </a:r>
          </a:p>
          <a:p>
            <a:r>
              <a:rPr lang="en-GB" dirty="0"/>
              <a:t>And with the middle part included</a:t>
            </a:r>
          </a:p>
          <a:p>
            <a:endParaRPr lang="en-GB" dirty="0"/>
          </a:p>
          <a:p>
            <a:r>
              <a:rPr lang="en-GB" dirty="0"/>
              <a:t>The filtering is &lt;10 lines of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45E27-6423-ED84-9C69-353829AC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4058523"/>
            <a:ext cx="10938253" cy="84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29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Bin Packing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Jupyter</a:t>
            </a:r>
            <a:r>
              <a:rPr lang="en-GB" dirty="0"/>
              <a:t> Notebook file ‘3.lab_session.ipynb’</a:t>
            </a:r>
            <a:endParaRPr lang="en-US" dirty="0"/>
          </a:p>
          <a:p>
            <a:r>
              <a:rPr lang="en-US" dirty="0"/>
              <a:t>Also download ‘cf_data.csv’</a:t>
            </a:r>
          </a:p>
          <a:p>
            <a:r>
              <a:rPr lang="en-US" dirty="0"/>
              <a:t>Print as pdf</a:t>
            </a:r>
          </a:p>
          <a:p>
            <a:r>
              <a:rPr lang="en-US" dirty="0"/>
              <a:t>Hand in on </a:t>
            </a:r>
            <a:r>
              <a:rPr lang="en-US" dirty="0" err="1"/>
              <a:t>Brightspace</a:t>
            </a:r>
            <a:endParaRPr lang="en-US" dirty="0"/>
          </a:p>
          <a:p>
            <a:r>
              <a:rPr lang="en-US" dirty="0"/>
              <a:t>Deadline: </a:t>
            </a:r>
            <a:r>
              <a:rPr lang="en-US"/>
              <a:t>September 19, </a:t>
            </a:r>
            <a:r>
              <a:rPr lang="en-US" dirty="0"/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42302923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 items in boxes (bins)</a:t>
            </a:r>
          </a:p>
          <a:p>
            <a:pPr lvl="1"/>
            <a:r>
              <a:rPr lang="en-GB" dirty="0"/>
              <a:t>Weight</a:t>
            </a:r>
          </a:p>
          <a:p>
            <a:pPr lvl="1"/>
            <a:r>
              <a:rPr lang="en-GB" dirty="0"/>
              <a:t>Dimensions</a:t>
            </a:r>
          </a:p>
          <a:p>
            <a:pPr lvl="1"/>
            <a:r>
              <a:rPr lang="en-GB" dirty="0"/>
              <a:t>Shape</a:t>
            </a:r>
          </a:p>
          <a:p>
            <a:pPr lvl="1"/>
            <a:r>
              <a:rPr lang="en-GB" dirty="0"/>
              <a:t>Strength</a:t>
            </a:r>
          </a:p>
          <a:p>
            <a:r>
              <a:rPr lang="en-GB" dirty="0"/>
              <a:t>We assume only weight is relevant</a:t>
            </a:r>
          </a:p>
          <a:p>
            <a:r>
              <a:rPr lang="en-GB" dirty="0"/>
              <a:t>Goal: minimize number of boxes required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Items come ‘one at a time’</a:t>
            </a:r>
          </a:p>
          <a:p>
            <a:r>
              <a:rPr lang="en-GB" dirty="0"/>
              <a:t>Each box has a capacity</a:t>
            </a:r>
          </a:p>
          <a:p>
            <a:r>
              <a:rPr lang="en-GB" dirty="0"/>
              <a:t>Limited number of open boxes (closed boxed are not re-opened)</a:t>
            </a:r>
          </a:p>
          <a:p>
            <a:endParaRPr lang="en-GB" dirty="0"/>
          </a:p>
          <a:p>
            <a:r>
              <a:rPr lang="en-GB" dirty="0"/>
              <a:t>Items are packed using a </a:t>
            </a:r>
            <a:r>
              <a:rPr lang="en-GB" i="1" dirty="0"/>
              <a:t>heuristic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Procedure to obtain a solution</a:t>
            </a:r>
          </a:p>
          <a:p>
            <a:pPr lvl="1"/>
            <a:r>
              <a:rPr lang="en-GB" dirty="0"/>
              <a:t>Not guaranteed to be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81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Come up with a heuristic for packing</a:t>
            </a:r>
          </a:p>
          <a:p>
            <a:r>
              <a:rPr lang="en-GB" dirty="0"/>
              <a:t>Assume infinite space for open boxes</a:t>
            </a:r>
          </a:p>
          <a:p>
            <a:r>
              <a:rPr lang="en-GB" dirty="0"/>
              <a:t>One item at a time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6492241"/>
            <a:ext cx="13281625" cy="62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65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Next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open box at any time</a:t>
            </a:r>
          </a:p>
          <a:p>
            <a:r>
              <a:rPr lang="en-GB" dirty="0"/>
              <a:t>If item does not fit, new box</a:t>
            </a:r>
          </a:p>
          <a:p>
            <a:pPr lvl="1"/>
            <a:r>
              <a:rPr lang="en-GB" dirty="0"/>
              <a:t>Previous box is closed</a:t>
            </a:r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844" y="6637754"/>
            <a:ext cx="6010656" cy="6010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23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Next k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 open boxes at any time</a:t>
            </a:r>
          </a:p>
          <a:p>
            <a:r>
              <a:rPr lang="en-GB" dirty="0"/>
              <a:t>Place in 1</a:t>
            </a:r>
            <a:r>
              <a:rPr lang="en-GB" baseline="30000" dirty="0"/>
              <a:t>st</a:t>
            </a:r>
            <a:r>
              <a:rPr lang="en-GB" dirty="0"/>
              <a:t> box it fits in</a:t>
            </a:r>
          </a:p>
          <a:p>
            <a:r>
              <a:rPr lang="en-GB" dirty="0"/>
              <a:t>If item does not fit, new box</a:t>
            </a:r>
          </a:p>
          <a:p>
            <a:pPr lvl="1"/>
            <a:r>
              <a:rPr lang="en-GB" dirty="0"/>
              <a:t>Oldest is closed</a:t>
            </a:r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90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84" y="-2056325"/>
            <a:ext cx="6010656" cy="6010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476" y="1079500"/>
            <a:ext cx="6010656" cy="60106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First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boxes open</a:t>
            </a:r>
          </a:p>
          <a:p>
            <a:r>
              <a:rPr lang="en-GB" dirty="0"/>
              <a:t>Place in 1</a:t>
            </a:r>
            <a:r>
              <a:rPr lang="en-GB" baseline="30000" dirty="0"/>
              <a:t>st</a:t>
            </a:r>
            <a:r>
              <a:rPr lang="en-GB" dirty="0"/>
              <a:t> box it fits in</a:t>
            </a:r>
          </a:p>
          <a:p>
            <a:r>
              <a:rPr lang="en-GB" dirty="0"/>
              <a:t>If item does not fit, new box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42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635</Words>
  <Application>Microsoft Office PowerPoint</Application>
  <PresentationFormat>Custom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Courier New</vt:lpstr>
      <vt:lpstr>Helvetica Neue</vt:lpstr>
      <vt:lpstr>Helvetica Neue Medium</vt:lpstr>
      <vt:lpstr>Times New Roman</vt:lpstr>
      <vt:lpstr>21_BasicWhite</vt:lpstr>
      <vt:lpstr>TIL6022 TIL Programming | Python</vt:lpstr>
      <vt:lpstr>Today</vt:lpstr>
      <vt:lpstr>PowerPoint Presentation</vt:lpstr>
      <vt:lpstr>Bin Packing</vt:lpstr>
      <vt:lpstr>Bin Packing</vt:lpstr>
      <vt:lpstr>Bin Packing</vt:lpstr>
      <vt:lpstr>Heuristics</vt:lpstr>
      <vt:lpstr>Heuristics</vt:lpstr>
      <vt:lpstr>Heuristics</vt:lpstr>
      <vt:lpstr>Heuristics</vt:lpstr>
      <vt:lpstr>Heuristics</vt:lpstr>
      <vt:lpstr>PowerPoint Presentation</vt:lpstr>
      <vt:lpstr>Enums</vt:lpstr>
      <vt:lpstr>Enums</vt:lpstr>
      <vt:lpstr>PowerPoint Presentation</vt:lpstr>
      <vt:lpstr>Least squares</vt:lpstr>
      <vt:lpstr>PowerPoint Presentation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TIL6010 TIL Programming | Python</dc:title>
  <cp:lastModifiedBy>Wouter Schakel</cp:lastModifiedBy>
  <cp:revision>75</cp:revision>
  <dcterms:modified xsi:type="dcterms:W3CDTF">2023-09-17T23:03:39Z</dcterms:modified>
</cp:coreProperties>
</file>