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57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6327-96EE-4B50-9BC4-A6B275F35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E63D2-C019-49C1-84F4-A89659739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DBD3-92CF-4DBB-BE99-6D7DFAC0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C1E7-ECEE-4675-8D02-23D9D219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F268-11CE-4639-B5D2-DA9C8254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7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3617-5E83-48E1-924B-2CB0F35E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3F591-DA3F-4BBF-AA3F-A9E635642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27703-9E8A-40AB-A0DE-6C3E30D7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5817-91A9-46A4-9FD5-C8440BAB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A41C-C6CB-4CA1-94FC-147A2154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0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A31F0-04E9-43CA-A930-2D7459055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7440B-0776-4AFC-90F6-7A2184C24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240E-4454-4D69-BE84-98D1BE77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9634-2605-4335-AACF-C0864397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24AF-E42F-4435-90C9-3819922E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F1B5-62EA-4B43-9D26-2834CADB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5E3D-FED7-4A09-81C4-2D400971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9EFB-E3D7-4E02-AADC-6A1BE4E2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634A-74F7-4320-9F2E-23D68E67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63732-CB76-4DDF-85C1-6B512076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2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330-E5A5-4EC8-A0E2-0017DD9D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FE051-3F3C-4405-AB68-E3DE070F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C346-3302-4B64-8559-932CCE84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E1DD-D08D-4D24-B781-784A9E51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C7D0-EF19-4452-BD64-9CF2A822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158F-A6EA-43BD-943E-D7428968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4B55-5AB8-4DFB-A3F8-F84D0F6AD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38601-F7A9-4189-A44E-8245E23B5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06377-081A-4FA1-9AA2-5A82C363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D6D78-129E-4A88-9586-ECA53D8A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25322-3E1A-4E9E-960D-A3E6DCB6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94C0-4E92-41FC-AA3A-51A937D4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9564E-E046-4B9C-BEBA-B6DA0C43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10BB-D646-4A27-B4D8-4D9506D5E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7BAD8-AAA7-45AF-A89B-56B1BC191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BAA2F-2EF0-4C65-8B96-C891B7EA5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387CF-A760-40D4-AD4F-815B887F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BDBD9-8ECE-49C4-A6DD-2188826D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4BA38-CE68-4A2C-B6BB-D754015C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F0E3-F6E8-4F1F-8C96-E32098DB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6E54-E6F6-4612-A977-1B97AF7F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9BA9E-E1F1-4BD4-9A07-EC39E203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48AE9-2A43-43F6-B62E-2368F18C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83A20-4D9D-4E12-8727-9C06A7E3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183CF-8498-46E9-B4AF-34C6E565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53950-63E1-4FF8-9DA8-06195DF4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8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A0CF-A36C-45EE-9BC7-8565AA64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96F9-B12E-420B-B361-DF89B585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68E04-585B-4028-97D9-E68D9D826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68B29-6772-4EC1-901A-127C4551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5FE01-7368-4280-94B6-45BCD642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F0AD6-0E82-4034-9750-6EAFE381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6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7D17-D349-47E8-9412-709C8AF7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AE7E4-9E2F-4DA3-A489-F11AA848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449B1-F464-48E1-B264-1C67AAE9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96759-2EB9-4E1A-96B9-FCA7F4CC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FEFB-CB89-42C9-BBD2-4A69EF05B51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C8628-C276-4181-9144-46F118EF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93C1A-6EB7-40C9-910F-D44D03EF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BB2C2-D4B3-45CF-A049-428E13E4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FB5EF-0A38-42B4-9D17-DA1177EC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80A9A-4477-49B3-8DF2-1DF1DE360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FEFB-CB89-42C9-BBD2-4A69EF05B51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352E-0BCC-4FBE-B3AA-3AC41DA81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8D57-F28F-453C-8401-2B61D1A3F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0DFB-D8B1-4788-8803-B9BE34E2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5C0A7-64E1-46B3-9D8C-6C963631E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23" y="1161497"/>
            <a:ext cx="4514850" cy="4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8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BCFEE-E120-44F1-84C1-5270E610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8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4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67376-9D4D-4E67-9BA1-8776DFF9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276474"/>
            <a:ext cx="9023471" cy="44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2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C5879-675A-41F9-A87C-DF1F65BA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3" y="187035"/>
            <a:ext cx="12096829" cy="653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1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1F555-109E-4760-B9CB-82583C6131E5}"/>
              </a:ext>
            </a:extLst>
          </p:cNvPr>
          <p:cNvSpPr txBox="1"/>
          <p:nvPr/>
        </p:nvSpPr>
        <p:spPr>
          <a:xfrm>
            <a:off x="852054" y="731483"/>
            <a:ext cx="1012767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0" i="0" u="none" strike="noStrike" baseline="0" dirty="0">
                <a:solidFill>
                  <a:srgbClr val="0092BE"/>
                </a:solidFill>
                <a:latin typeface="Lato-Medium"/>
              </a:rPr>
              <a:t>Cortex-M4 Components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92BE"/>
                </a:solidFill>
                <a:latin typeface="Lato-Bold"/>
              </a:rPr>
              <a:t>Processor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333E48"/>
                </a:solidFill>
                <a:latin typeface="Lato-Light"/>
              </a:rPr>
              <a:t>The Cortex-M4 processor features a </a:t>
            </a:r>
            <a:r>
              <a:rPr lang="en-US" sz="2000" b="1" i="0" u="none" strike="noStrike" baseline="0" dirty="0">
                <a:solidFill>
                  <a:srgbClr val="333E48"/>
                </a:solidFill>
                <a:latin typeface="Lato-Light"/>
              </a:rPr>
              <a:t>low gate count processor </a:t>
            </a:r>
            <a:r>
              <a:rPr lang="en-US" sz="2000" b="0" i="0" u="none" strike="noStrike" baseline="0" dirty="0">
                <a:solidFill>
                  <a:srgbClr val="333E48"/>
                </a:solidFill>
                <a:latin typeface="Lato-Light"/>
              </a:rPr>
              <a:t>core, with low latency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333E48"/>
                </a:solidFill>
                <a:latin typeface="Lato-Light"/>
              </a:rPr>
              <a:t>interrupt processing that has: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333E48"/>
                </a:solidFill>
                <a:latin typeface="Lato-Light"/>
              </a:rPr>
              <a:t>A subset of the Thumb instruction set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333E48"/>
                </a:solidFill>
                <a:latin typeface="Lato-Light"/>
              </a:rPr>
              <a:t>Banked Stack Pointer (SP)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333E48"/>
                </a:solidFill>
                <a:latin typeface="Lato-Light"/>
              </a:rPr>
              <a:t>Hardware divide instructions, </a:t>
            </a:r>
            <a:r>
              <a:rPr lang="en-US" sz="2000" b="1" i="0" u="none" strike="noStrike" baseline="0" dirty="0">
                <a:solidFill>
                  <a:srgbClr val="333E48"/>
                </a:solidFill>
                <a:latin typeface="Lato-Light"/>
              </a:rPr>
              <a:t>SDIV and UDIV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333E48"/>
                </a:solidFill>
                <a:latin typeface="Lato-Light"/>
              </a:rPr>
              <a:t>Support for i</a:t>
            </a:r>
            <a:r>
              <a:rPr lang="en-US" sz="2000" b="1" i="0" u="none" strike="noStrike" baseline="0" dirty="0">
                <a:solidFill>
                  <a:srgbClr val="333E48"/>
                </a:solidFill>
                <a:latin typeface="Lato-Light"/>
              </a:rPr>
              <a:t>nterruptible</a:t>
            </a:r>
            <a:r>
              <a:rPr lang="en-US" sz="2000" b="0" i="0" u="none" strike="noStrike" baseline="0" dirty="0">
                <a:solidFill>
                  <a:srgbClr val="333E48"/>
                </a:solidFill>
                <a:latin typeface="Lato-Light"/>
              </a:rPr>
              <a:t>-continued instructions </a:t>
            </a:r>
            <a:r>
              <a:rPr lang="en-US" sz="2000" b="1" i="0" u="none" strike="noStrike" baseline="0" dirty="0">
                <a:solidFill>
                  <a:srgbClr val="333E48"/>
                </a:solidFill>
                <a:latin typeface="Lato-Light"/>
              </a:rPr>
              <a:t>LDM, STM</a:t>
            </a:r>
            <a:r>
              <a:rPr lang="en-US" sz="2000" b="0" i="0" u="none" strike="noStrike" baseline="0" dirty="0">
                <a:solidFill>
                  <a:srgbClr val="333E48"/>
                </a:solidFill>
                <a:latin typeface="Lato-Light"/>
              </a:rPr>
              <a:t>, PUSH, and POP</a:t>
            </a:r>
          </a:p>
          <a:p>
            <a:pPr algn="l"/>
            <a:r>
              <a:rPr lang="en-US" sz="2000" b="0" i="0" u="none" strike="noStrike" baseline="0" dirty="0">
                <a:solidFill>
                  <a:srgbClr val="333E48"/>
                </a:solidFill>
                <a:latin typeface="Lato-Light"/>
              </a:rPr>
              <a:t>	for low interrupt latency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b="1" i="0" u="none" strike="noStrike" baseline="0" dirty="0">
                <a:solidFill>
                  <a:srgbClr val="333E48"/>
                </a:solidFill>
                <a:latin typeface="Lato-Light"/>
              </a:rPr>
              <a:t>Automatic</a:t>
            </a:r>
            <a:r>
              <a:rPr lang="en-US" sz="2000" b="0" i="0" u="none" strike="noStrike" baseline="0" dirty="0">
                <a:solidFill>
                  <a:srgbClr val="333E48"/>
                </a:solidFill>
                <a:latin typeface="Lato-Light"/>
              </a:rPr>
              <a:t> processor state saving and restoration for low latency Interrupt Service Routine (ISR) entry and exit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333E48"/>
                </a:solidFill>
                <a:latin typeface="Lato-Light"/>
              </a:rPr>
              <a:t>Big-endian byte-invariant or little-endian accesses</a:t>
            </a:r>
          </a:p>
          <a:p>
            <a:pPr algn="l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7234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6B095E-F643-4AA0-A97B-79C8908D612A}"/>
              </a:ext>
            </a:extLst>
          </p:cNvPr>
          <p:cNvSpPr txBox="1"/>
          <p:nvPr/>
        </p:nvSpPr>
        <p:spPr>
          <a:xfrm>
            <a:off x="595745" y="399341"/>
            <a:ext cx="1137458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>
                <a:solidFill>
                  <a:srgbClr val="0092BE"/>
                </a:solidFill>
                <a:latin typeface="Lato-Bold"/>
              </a:rPr>
              <a:t>Floating Point Unit (FPU) in the Cortex-M4 </a:t>
            </a:r>
            <a:r>
              <a:rPr lang="en-US" sz="2800" b="1" i="0" u="none" strike="noStrike" baseline="0" dirty="0">
                <a:solidFill>
                  <a:srgbClr val="0092BE"/>
                </a:solidFill>
                <a:latin typeface="Lato,Bold"/>
              </a:rPr>
              <a:t>with FPU </a:t>
            </a:r>
            <a:r>
              <a:rPr lang="en-US" sz="2800" b="1" i="0" u="none" strike="noStrike" baseline="0" dirty="0">
                <a:solidFill>
                  <a:srgbClr val="0092BE"/>
                </a:solidFill>
                <a:latin typeface="Lato-Bold"/>
              </a:rPr>
              <a:t>processor providing: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rgbClr val="333E48"/>
                </a:solidFill>
                <a:latin typeface="Lato-Light"/>
              </a:rPr>
              <a:t>32-bit instructions for </a:t>
            </a:r>
            <a:r>
              <a:rPr lang="en-US" sz="2800" b="1" i="0" u="none" strike="noStrike" baseline="0" dirty="0">
                <a:solidFill>
                  <a:srgbClr val="333E48"/>
                </a:solidFill>
                <a:latin typeface="Lato-Light"/>
              </a:rPr>
              <a:t>single-precision</a:t>
            </a:r>
            <a:r>
              <a:rPr lang="en-US" sz="2800" b="0" i="0" u="none" strike="noStrike" baseline="0" dirty="0">
                <a:solidFill>
                  <a:srgbClr val="333E48"/>
                </a:solidFill>
                <a:latin typeface="Lato-Light"/>
              </a:rPr>
              <a:t> (C float) data-processing operations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rgbClr val="333E48"/>
                </a:solidFill>
                <a:latin typeface="Lato-Light"/>
              </a:rPr>
              <a:t>Combined Multiply and Accumulate instructions for increased precision (Fused MAC)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rgbClr val="333E48"/>
                </a:solidFill>
                <a:latin typeface="Lato-Light"/>
              </a:rPr>
              <a:t>Hardware support for </a:t>
            </a:r>
            <a:r>
              <a:rPr lang="en-US" sz="2800" b="1" i="0" u="none" strike="noStrike" baseline="0" dirty="0">
                <a:solidFill>
                  <a:srgbClr val="333E48"/>
                </a:solidFill>
                <a:latin typeface="Lato-Light"/>
              </a:rPr>
              <a:t>conversion, addition, subtraction, multiplication</a:t>
            </a:r>
            <a:r>
              <a:rPr lang="en-US" sz="2800" b="0" i="0" u="none" strike="noStrike" baseline="0" dirty="0">
                <a:solidFill>
                  <a:srgbClr val="333E48"/>
                </a:solidFill>
                <a:latin typeface="Lato-Light"/>
              </a:rPr>
              <a:t> with optional accumulate, division, and square root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rgbClr val="333E48"/>
                </a:solidFill>
                <a:latin typeface="Lato-Light"/>
              </a:rPr>
              <a:t>Hardware support for </a:t>
            </a:r>
            <a:r>
              <a:rPr lang="en-US" sz="2800" b="0" i="0" u="none" strike="noStrike" baseline="0" dirty="0" err="1">
                <a:solidFill>
                  <a:srgbClr val="333E48"/>
                </a:solidFill>
                <a:latin typeface="Lato-Light"/>
              </a:rPr>
              <a:t>denormals</a:t>
            </a:r>
            <a:r>
              <a:rPr lang="en-US" sz="2800" b="0" i="0" u="none" strike="noStrike" baseline="0" dirty="0">
                <a:solidFill>
                  <a:srgbClr val="333E48"/>
                </a:solidFill>
                <a:latin typeface="Lato-Light"/>
              </a:rPr>
              <a:t> and all IEEE </a:t>
            </a:r>
            <a:r>
              <a:rPr lang="en-US" sz="2800" b="1" i="0" u="none" strike="noStrike" baseline="0" dirty="0">
                <a:solidFill>
                  <a:srgbClr val="333E48"/>
                </a:solidFill>
                <a:latin typeface="Lato-Light"/>
              </a:rPr>
              <a:t>rounding modes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rgbClr val="333E48"/>
                </a:solidFill>
                <a:latin typeface="Lato-Light"/>
              </a:rPr>
              <a:t>32 dedicated 32-bit single precision registers, also addressable as 16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rgbClr val="333E48"/>
                </a:solidFill>
                <a:latin typeface="Lato-Light"/>
              </a:rPr>
              <a:t>double-word registers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rgbClr val="333E48"/>
                </a:solidFill>
                <a:latin typeface="Lato-Light"/>
              </a:rPr>
              <a:t>Decoupled </a:t>
            </a:r>
            <a:r>
              <a:rPr lang="en-US" sz="2800" b="1" i="0" u="none" strike="noStrike" baseline="0" dirty="0">
                <a:solidFill>
                  <a:srgbClr val="333E48"/>
                </a:solidFill>
                <a:latin typeface="Lato-Light"/>
              </a:rPr>
              <a:t>three-stage pipeline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24607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408D68-A3CE-45A8-9A2A-F39F1AF410D2}"/>
              </a:ext>
            </a:extLst>
          </p:cNvPr>
          <p:cNvSpPr txBox="1"/>
          <p:nvPr/>
        </p:nvSpPr>
        <p:spPr>
          <a:xfrm>
            <a:off x="1809172" y="2003232"/>
            <a:ext cx="857365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92BE"/>
                </a:solidFill>
                <a:latin typeface="Lato-Bold"/>
              </a:rPr>
              <a:t>ETM (Embedded Trace Microcell) interface</a:t>
            </a:r>
          </a:p>
          <a:p>
            <a:pPr algn="l"/>
            <a:endParaRPr lang="en-US" sz="2400" b="1" i="0" u="none" strike="noStrike" baseline="0" dirty="0">
              <a:solidFill>
                <a:srgbClr val="0092BE"/>
              </a:solidFill>
              <a:latin typeface="Lato-Bold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333E48"/>
                </a:solidFill>
                <a:latin typeface="Lato-Light"/>
              </a:rPr>
              <a:t>The ETM interface enables simple connection of an ETM to the processor. It provides a channel for instruction trace to the ETM.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941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E77164-D4BE-48C4-B764-A27A59C6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87" y="579437"/>
            <a:ext cx="8353425" cy="61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5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193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Lato,Bold</vt:lpstr>
      <vt:lpstr>Lato-Bold</vt:lpstr>
      <vt:lpstr>Lato-Light</vt:lpstr>
      <vt:lpstr>Lato-Medium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</dc:creator>
  <cp:lastModifiedBy>Shamim</cp:lastModifiedBy>
  <cp:revision>14</cp:revision>
  <dcterms:created xsi:type="dcterms:W3CDTF">2024-11-17T06:35:58Z</dcterms:created>
  <dcterms:modified xsi:type="dcterms:W3CDTF">2024-11-17T12:09:40Z</dcterms:modified>
</cp:coreProperties>
</file>