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335" r:id="rId2"/>
    <p:sldId id="354" r:id="rId3"/>
    <p:sldId id="338" r:id="rId4"/>
    <p:sldId id="362" r:id="rId5"/>
    <p:sldId id="342" r:id="rId6"/>
    <p:sldId id="350" r:id="rId7"/>
    <p:sldId id="351" r:id="rId8"/>
    <p:sldId id="352" r:id="rId9"/>
    <p:sldId id="353" r:id="rId10"/>
    <p:sldId id="340" r:id="rId11"/>
    <p:sldId id="336" r:id="rId12"/>
    <p:sldId id="337" r:id="rId13"/>
    <p:sldId id="341" r:id="rId14"/>
    <p:sldId id="355" r:id="rId15"/>
    <p:sldId id="356" r:id="rId16"/>
    <p:sldId id="357" r:id="rId17"/>
    <p:sldId id="343" r:id="rId18"/>
    <p:sldId id="347" r:id="rId19"/>
    <p:sldId id="344" r:id="rId20"/>
    <p:sldId id="345" r:id="rId21"/>
    <p:sldId id="346" r:id="rId22"/>
    <p:sldId id="358" r:id="rId23"/>
    <p:sldId id="359" r:id="rId24"/>
  </p:sldIdLst>
  <p:sldSz cx="9144000" cy="6858000" type="screen4x3"/>
  <p:notesSz cx="7099300" cy="10234613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1259" autoAdjust="0"/>
  </p:normalViewPr>
  <p:slideViewPr>
    <p:cSldViewPr>
      <p:cViewPr varScale="1">
        <p:scale>
          <a:sx n="67" d="100"/>
          <a:sy n="67" d="100"/>
        </p:scale>
        <p:origin x="23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3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A05B62-E861-46BE-86A3-BAAC668E650A}" type="datetimeFigureOut">
              <a:rPr lang="pl-PL"/>
              <a:pPr>
                <a:defRPr/>
              </a:pPr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70A94832-1546-420C-BF2D-284D8260315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47623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Sortowanie</a:t>
            </a:r>
            <a:r>
              <a:rPr lang="pl-PL" altLang="pl-PL" baseline="0" dirty="0"/>
              <a:t> polega na ułożeniu elementów wg określonej kolejności. We wszystkich przykładach będziemy zajmować się sortowaniem liczb rosnąco.</a:t>
            </a:r>
          </a:p>
          <a:p>
            <a:r>
              <a:rPr lang="pl-PL" altLang="pl-PL" baseline="0" dirty="0"/>
              <a:t>Jest wiele algorytmów sortowania. Najprostsze algorytmy sortujące (np. bąbelkowy)  o złożoności O(n</a:t>
            </a:r>
            <a:r>
              <a:rPr lang="pl-PL" altLang="pl-PL" baseline="30000" dirty="0"/>
              <a:t>2</a:t>
            </a:r>
            <a:r>
              <a:rPr lang="pl-PL" altLang="pl-PL" baseline="0" dirty="0"/>
              <a:t>) uznawane są za nieefektywne (aczkolwiek używanie w niektórych sytuacjach ze względu na niektóre ich cechy)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SORTOWANIE STOGOWE</a:t>
            </a:r>
            <a:endParaRPr lang="pl-PL" altLang="pl-PL" dirty="0"/>
          </a:p>
          <a:p>
            <a:r>
              <a:rPr lang="pl-PL" altLang="pl-PL" dirty="0"/>
              <a:t>Pierwszy typ sortowania polega na wykorzystaniu</a:t>
            </a:r>
            <a:r>
              <a:rPr lang="pl-PL" altLang="pl-PL" baseline="0" dirty="0"/>
              <a:t> kopca do sortowania. W pierwszym kroku tworzymy kopiec maksymalny z liczb zawartych w tablicy. Ponieważ pierwszym elementem w tablicy jest element maksymalny, to </a:t>
            </a:r>
          </a:p>
          <a:p>
            <a:r>
              <a:rPr lang="pl-PL" altLang="pl-PL" baseline="0" dirty="0"/>
              <a:t> - zamieniamy go z ostatnim elementem</a:t>
            </a:r>
          </a:p>
          <a:p>
            <a:r>
              <a:rPr lang="pl-PL" altLang="pl-PL" baseline="0" dirty="0"/>
              <a:t> - skracamy tablicę o 1</a:t>
            </a:r>
          </a:p>
          <a:p>
            <a:r>
              <a:rPr lang="pl-PL" altLang="pl-PL" baseline="0" dirty="0"/>
              <a:t> - przywracamy własności kopca (naprawa w dół poczynając od korzenia)</a:t>
            </a:r>
          </a:p>
          <a:p>
            <a:r>
              <a:rPr lang="pl-PL" altLang="pl-PL" baseline="0" dirty="0"/>
              <a:t>Powtarzamy te czynności aż do momentu, gdy pozostanie jeden element.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Złożoność algorytmu to:</a:t>
            </a:r>
          </a:p>
          <a:p>
            <a:r>
              <a:rPr lang="pl-PL" altLang="pl-PL" baseline="0" dirty="0"/>
              <a:t> - tworzenie kopca (jak będzie metoda Floyda) do O(1)</a:t>
            </a:r>
          </a:p>
          <a:p>
            <a:r>
              <a:rPr lang="pl-PL" altLang="pl-PL" baseline="0" dirty="0"/>
              <a:t> - n razy naprawiamy kopiec od góry co daje złożoność O(</a:t>
            </a:r>
            <a:r>
              <a:rPr lang="pl-PL" altLang="pl-PL" baseline="0" dirty="0" err="1"/>
              <a:t>nlogn</a:t>
            </a:r>
            <a:r>
              <a:rPr lang="pl-PL" altLang="pl-PL" baseline="0" dirty="0"/>
              <a:t>)</a:t>
            </a:r>
          </a:p>
          <a:p>
            <a:r>
              <a:rPr lang="pl-PL" altLang="pl-PL" baseline="0" dirty="0"/>
              <a:t>Zatem złożoność sortowania </a:t>
            </a:r>
            <a:r>
              <a:rPr lang="pl-PL" altLang="pl-PL" baseline="0" dirty="0" err="1"/>
              <a:t>stogowego</a:t>
            </a:r>
            <a:r>
              <a:rPr lang="pl-PL" altLang="pl-PL" baseline="0" dirty="0"/>
              <a:t> (ang. </a:t>
            </a:r>
            <a:r>
              <a:rPr lang="pl-PL" altLang="pl-PL" baseline="0" dirty="0" err="1"/>
              <a:t>heap</a:t>
            </a:r>
            <a:r>
              <a:rPr lang="pl-PL" altLang="pl-PL" baseline="0" dirty="0"/>
              <a:t> sort) wynosi O(</a:t>
            </a:r>
            <a:r>
              <a:rPr lang="pl-PL" altLang="pl-PL" baseline="0" dirty="0" err="1"/>
              <a:t>nlogn</a:t>
            </a:r>
            <a:r>
              <a:rPr lang="pl-PL" altLang="pl-PL" baseline="0" dirty="0"/>
              <a:t>)</a:t>
            </a:r>
          </a:p>
          <a:p>
            <a:pPr marL="228600" indent="-228600">
              <a:buAutoNum type="arabicPeriod"/>
            </a:pP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41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B421B-5648-4DC8-A05D-C6D151E2CFD7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6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Załóżmy,</a:t>
            </a:r>
            <a:r>
              <a:rPr lang="pl-PL" altLang="pl-PL" baseline="0" dirty="0"/>
              <a:t> że mamy scalić dwie tablice jak na slajdzie. Dla każdej tablicy przyporządkujemy wskaźnik i ustawiamy je na pierwszych elementach.</a:t>
            </a:r>
          </a:p>
          <a:p>
            <a:r>
              <a:rPr lang="pl-PL" altLang="pl-PL" baseline="0" dirty="0"/>
              <a:t>Algorytm jest następujący:</a:t>
            </a:r>
          </a:p>
          <a:p>
            <a:r>
              <a:rPr lang="pl-PL" altLang="pl-PL" baseline="0" dirty="0"/>
              <a:t>Porównujemy liczby, na które wskazują wskaźniki i </a:t>
            </a:r>
            <a:r>
              <a:rPr lang="pl-PL" altLang="pl-PL" baseline="0" dirty="0" err="1"/>
              <a:t>mniejszę</a:t>
            </a:r>
            <a:r>
              <a:rPr lang="pl-PL" altLang="pl-PL" baseline="0" dirty="0"/>
              <a:t> z nich pakujemy do dodatkowej tablicy i przesuwamy wskaźnik z tablicy  z której pobraliśmy liczbę na  </a:t>
            </a:r>
            <a:r>
              <a:rPr lang="pl-PL" altLang="pl-PL" baseline="0" dirty="0" err="1"/>
              <a:t>następmy</a:t>
            </a:r>
            <a:r>
              <a:rPr lang="pl-PL" altLang="pl-PL" baseline="0" dirty="0"/>
              <a:t> element.</a:t>
            </a:r>
          </a:p>
          <a:p>
            <a:r>
              <a:rPr lang="pl-PL" altLang="pl-PL" baseline="0" dirty="0"/>
              <a:t>Operację powtarzamy tak długo dopóki jeden ze wskaźników nie wyjdzie poza tablicę. Wtedy elementy z </a:t>
            </a:r>
            <a:r>
              <a:rPr lang="pl-PL" altLang="pl-PL" baseline="0" dirty="0" err="1"/>
              <a:t>poostałej</a:t>
            </a:r>
            <a:r>
              <a:rPr lang="pl-PL" altLang="pl-PL" baseline="0" dirty="0"/>
              <a:t> tablicy kopiujemy do dodatkowej tablicy na koniec.</a:t>
            </a:r>
          </a:p>
          <a:p>
            <a:r>
              <a:rPr lang="pl-PL" altLang="pl-PL" baseline="0" dirty="0"/>
              <a:t>Po tej operacji w tablicy dodatkowej  są posortowane elementy z obu tablic.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Na zakończenie kopiujemy elementy z dodatkowej tablicy do połączonej tablicy lewej i prawej.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Ponieważ proces wypełniania tablicy dodatkowej ma złożoność O(N), proces kopiowania z tablicy dodatkowej też ma złożoność O(N) zatem O(N)+O(N) = O(N). Czyli przedstawiony proces łączenia ma złożoność O(N). Jak widać wadą algorytmu jest konieczność używania dodatkowej tablicy (ale jest to jeden z najszybszych algorytmów z klasy o złożoności O(</a:t>
            </a:r>
            <a:r>
              <a:rPr lang="pl-PL" altLang="pl-PL" baseline="0" dirty="0" err="1"/>
              <a:t>NlogN</a:t>
            </a:r>
            <a:r>
              <a:rPr lang="pl-PL" altLang="pl-PL" baseline="0" dirty="0"/>
              <a:t>))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FCD68-ACCA-4DE3-A8CD-6132005F7EA5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1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 slajdzie przedstawiono kod funkcji sortującej w postaci rekurencyjnej.</a:t>
            </a:r>
            <a:r>
              <a:rPr lang="pl-PL" altLang="pl-PL" baseline="0" dirty="0"/>
              <a:t> Parametrem funkcji jest tablica główna oraz  jest zakres, który ma być posortowany. Jest on zdefiniowany poprzez parametry (indeksy) </a:t>
            </a:r>
            <a:r>
              <a:rPr lang="pl-PL" altLang="pl-PL" i="1" baseline="0" dirty="0" err="1"/>
              <a:t>left</a:t>
            </a:r>
            <a:r>
              <a:rPr lang="pl-PL" altLang="pl-PL" baseline="0" dirty="0"/>
              <a:t> i </a:t>
            </a:r>
            <a:r>
              <a:rPr lang="pl-PL" altLang="pl-PL" i="1" baseline="0" dirty="0" err="1"/>
              <a:t>right</a:t>
            </a:r>
            <a:endParaRPr lang="pl-PL" altLang="pl-PL" i="1" baseline="0" dirty="0"/>
          </a:p>
          <a:p>
            <a:r>
              <a:rPr lang="pl-PL" altLang="pl-PL" dirty="0"/>
              <a:t>W linii 5</a:t>
            </a:r>
            <a:r>
              <a:rPr lang="pl-PL" altLang="pl-PL" baseline="0" dirty="0"/>
              <a:t> obliczmy indeks, który podzieli tablicę zawartą pomiędzy indeksami </a:t>
            </a:r>
            <a:r>
              <a:rPr lang="pl-PL" altLang="pl-PL" i="1" baseline="0" dirty="0" err="1"/>
              <a:t>left</a:t>
            </a:r>
            <a:r>
              <a:rPr lang="pl-PL" altLang="pl-PL" baseline="0" dirty="0"/>
              <a:t> i </a:t>
            </a:r>
            <a:r>
              <a:rPr lang="pl-PL" altLang="pl-PL" i="1" baseline="0" dirty="0" err="1"/>
              <a:t>right</a:t>
            </a:r>
            <a:r>
              <a:rPr lang="pl-PL" altLang="pl-PL" baseline="0" dirty="0"/>
              <a:t> na dwie podtablice. Lewa podtablica będzie miała zdefiniowany zakres poprzez indeksy </a:t>
            </a:r>
            <a:r>
              <a:rPr lang="pl-PL" altLang="pl-PL" i="1" baseline="0" dirty="0" err="1"/>
              <a:t>left</a:t>
            </a:r>
            <a:r>
              <a:rPr lang="pl-PL" altLang="pl-PL" i="1" baseline="0" dirty="0"/>
              <a:t>, m</a:t>
            </a:r>
            <a:r>
              <a:rPr lang="pl-PL" altLang="pl-PL" baseline="0" dirty="0"/>
              <a:t>, a prawa </a:t>
            </a:r>
            <a:r>
              <a:rPr lang="pl-PL" altLang="pl-PL" i="1" baseline="0" dirty="0"/>
              <a:t>m+1, </a:t>
            </a:r>
            <a:r>
              <a:rPr lang="pl-PL" altLang="pl-PL" i="1" baseline="0" dirty="0" err="1"/>
              <a:t>right</a:t>
            </a:r>
            <a:endParaRPr lang="pl-PL" altLang="pl-PL" i="1" dirty="0"/>
          </a:p>
          <a:p>
            <a:r>
              <a:rPr lang="pl-PL" altLang="pl-PL" dirty="0"/>
              <a:t>Dla tych tablic</a:t>
            </a:r>
            <a:r>
              <a:rPr lang="pl-PL" altLang="pl-PL" baseline="0" dirty="0"/>
              <a:t> wywołujemy algorytm sortowania (linia 6 i 7). W linii 9 zakłada się, że tablice zostały już posortowane i funkcja </a:t>
            </a:r>
            <a:r>
              <a:rPr lang="pl-PL" altLang="pl-PL" i="1" baseline="0" dirty="0" err="1"/>
              <a:t>mergeTab</a:t>
            </a:r>
            <a:r>
              <a:rPr lang="pl-PL" altLang="pl-PL" baseline="0" dirty="0"/>
              <a:t> je scala. Ponieważ scalane podtablice leżą obok siebie nie jest konieczne podawanie wszystkich indeksów wyznaczających obie te tablice, tylko indeks początkowy lewej, końcowy lewej i końcowy prawej tablicy. Indeks początkowy prawej tablicy indeks końcowy lewej+1. </a:t>
            </a:r>
          </a:p>
          <a:p>
            <a:r>
              <a:rPr lang="pl-PL" altLang="pl-PL" baseline="0" dirty="0"/>
              <a:t>W przedstawionym algorytmie nie zaprezentowano kodu dla funkcji </a:t>
            </a:r>
            <a:r>
              <a:rPr lang="pl-PL" altLang="pl-PL" baseline="0" dirty="0" err="1"/>
              <a:t>mergeTab</a:t>
            </a:r>
            <a:r>
              <a:rPr lang="pl-PL" altLang="pl-PL" baseline="0" dirty="0"/>
              <a:t>.</a:t>
            </a:r>
            <a:endParaRPr lang="pl-PL" altLang="pl-PL" dirty="0"/>
          </a:p>
          <a:p>
            <a:endParaRPr lang="pl-PL" altLang="pl-PL" dirty="0"/>
          </a:p>
        </p:txBody>
      </p:sp>
      <p:sp>
        <p:nvSpPr>
          <p:cNvPr id="1024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AAD3D-D8C3-4CD0-899D-5182431F41B6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1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Sortowanie szybkie jest </a:t>
            </a:r>
            <a:r>
              <a:rPr lang="pl-PL" altLang="pl-PL" baseline="0" dirty="0"/>
              <a:t> trochę podobne do sortowanie przez łączenie. Także w kolejnych krokach dzielimy tablicę na dwie części tak długo, aż powstaną tablice jednowymiarowe. Po tej operacji już nie ma scalania. Kluczem w tym sortowaniu jest podział tablicy na dwie części. Nie musi dzielić tablicę po równo.</a:t>
            </a:r>
          </a:p>
          <a:p>
            <a:r>
              <a:rPr lang="pl-PL" altLang="pl-PL" baseline="0" dirty="0"/>
              <a:t>Proces podziału wygląda następująco:</a:t>
            </a:r>
          </a:p>
          <a:p>
            <a:r>
              <a:rPr lang="pl-PL" altLang="pl-PL" baseline="0" dirty="0"/>
              <a:t> - wybieramy sobie dowolny element tablicy (nazywany </a:t>
            </a:r>
            <a:r>
              <a:rPr lang="pl-PL" altLang="pl-PL" baseline="0" dirty="0" err="1"/>
              <a:t>pivotem</a:t>
            </a:r>
            <a:r>
              <a:rPr lang="pl-PL" altLang="pl-PL" baseline="0" dirty="0"/>
              <a:t> i przerzucamy elementy większe od </a:t>
            </a:r>
            <a:r>
              <a:rPr lang="pl-PL" altLang="pl-PL" baseline="0" dirty="0" err="1"/>
              <a:t>pivota</a:t>
            </a:r>
            <a:r>
              <a:rPr lang="pl-PL" altLang="pl-PL" baseline="0" dirty="0"/>
              <a:t> na prawą stronę, a mniejsze na lewą. Granica podziału tych dwóch zbiorów definiuje punkt podziału (elementy po lewej i prawej stronie nie są sortowane). Ten proces nazywa się partycjonowaniem tablicy.</a:t>
            </a:r>
          </a:p>
          <a:p>
            <a:r>
              <a:rPr lang="pl-PL" altLang="pl-PL" baseline="0" dirty="0"/>
              <a:t> - proces ten kontynuujemy tak długo, aż nie powstaną tablice jednowymiarowe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Zazwyczaj sposób wyboru </a:t>
            </a:r>
            <a:r>
              <a:rPr lang="pl-PL" altLang="pl-PL" baseline="0" dirty="0" err="1"/>
              <a:t>pivota</a:t>
            </a:r>
            <a:r>
              <a:rPr lang="pl-PL" altLang="pl-PL" baseline="0" dirty="0"/>
              <a:t> jest stały (jest nim albo skrajny lewy element, albo skrajny prawy albo środkowy). Można też wybrać dla każdej podtablicy </a:t>
            </a:r>
            <a:r>
              <a:rPr lang="pl-PL" altLang="pl-PL" baseline="0" dirty="0" err="1"/>
              <a:t>pivota</a:t>
            </a:r>
            <a:r>
              <a:rPr lang="pl-PL" altLang="pl-PL" baseline="0" dirty="0"/>
              <a:t> w sposób losowy.</a:t>
            </a:r>
          </a:p>
          <a:p>
            <a:r>
              <a:rPr lang="pl-PL" altLang="pl-PL" baseline="0" dirty="0"/>
              <a:t>Jeżeli za każdym razem tablica będzie dzielona na pół to ilość poziomów będzie log</a:t>
            </a:r>
            <a:r>
              <a:rPr lang="pl-PL" altLang="pl-PL" baseline="-25000" dirty="0"/>
              <a:t>2</a:t>
            </a:r>
            <a:r>
              <a:rPr lang="pl-PL" altLang="pl-PL" baseline="0" dirty="0"/>
              <a:t>N. Jeżeli sam proces partycjonowania w tablicy będzie miał złożoność  liniową, to złożoność algorytmu będzie równa O(</a:t>
            </a:r>
            <a:r>
              <a:rPr lang="pl-PL" altLang="pl-PL" baseline="0" dirty="0" err="1"/>
              <a:t>NlogN</a:t>
            </a:r>
            <a:r>
              <a:rPr lang="pl-PL" altLang="pl-PL" baseline="0" dirty="0"/>
              <a:t>). Jednak dla każdego algorytmu da się znaleźć taką kombinację danych, że podział każdej podtablicy będzie nierówny 1 i n-1 (gdzie n ilość elementów w podtablicy). Wówczas ilość poziomów będzie wynosił N, zatem złożoność algorytmu wynosi O(N</a:t>
            </a:r>
            <a:r>
              <a:rPr lang="pl-PL" altLang="pl-PL" baseline="30000" dirty="0"/>
              <a:t>2</a:t>
            </a:r>
            <a:r>
              <a:rPr lang="pl-PL" altLang="pl-PL" baseline="0" dirty="0"/>
              <a:t>). Jednak taka sytuacja  rzadko się zdarza i średnia złożoność wynosi O(</a:t>
            </a:r>
            <a:r>
              <a:rPr lang="pl-PL" altLang="pl-PL" baseline="0" dirty="0" err="1"/>
              <a:t>NlogN</a:t>
            </a:r>
            <a:r>
              <a:rPr lang="pl-PL" altLang="pl-PL" baseline="0" dirty="0"/>
              <a:t>) -  w literaturze jest dowód, że nawet gdy podtablica będzie się dzieliła w stosunku 1:10 to i tak złożoność będzie </a:t>
            </a:r>
            <a:r>
              <a:rPr lang="pl-PL" altLang="pl-PL" baseline="0" dirty="0" err="1"/>
              <a:t>NlogN</a:t>
            </a:r>
            <a:endParaRPr lang="pl-PL" altLang="pl-PL" baseline="0" dirty="0"/>
          </a:p>
          <a:p>
            <a:endParaRPr lang="pl-PL" altLang="pl-PL" baseline="0" dirty="0"/>
          </a:p>
          <a:p>
            <a:endParaRPr lang="pl-PL" altLang="pl-PL" baseline="0" dirty="0"/>
          </a:p>
          <a:p>
            <a:r>
              <a:rPr lang="pl-PL" altLang="pl-PL" baseline="0" dirty="0"/>
              <a:t>Na slajdzie przedstawiono przykładowe sortowanie tablicy. Na niebiesko zaznaczono </a:t>
            </a:r>
            <a:r>
              <a:rPr lang="pl-PL" altLang="pl-PL" baseline="0" dirty="0" err="1"/>
              <a:t>pivota</a:t>
            </a:r>
            <a:r>
              <a:rPr lang="pl-PL" altLang="pl-PL" baseline="0" dirty="0"/>
              <a:t>.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229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828D8-A16D-4619-AD47-E4293CD9DFF7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 slajdzie przedstawiono</a:t>
            </a:r>
            <a:r>
              <a:rPr lang="pl-PL" altLang="pl-PL" baseline="0" dirty="0"/>
              <a:t> rekurencyjny algorytm sortowania szybkiego. Funkcja </a:t>
            </a:r>
            <a:r>
              <a:rPr lang="pl-PL" altLang="pl-PL" baseline="0" dirty="0" err="1"/>
              <a:t>partiotion</a:t>
            </a:r>
            <a:r>
              <a:rPr lang="pl-PL" altLang="pl-PL" baseline="0" dirty="0"/>
              <a:t> dzieli tablice na dwie części. Zwracana przez nią wartość r wyznacza podział tablic na dwie części. W przedstawionym kodzie </a:t>
            </a:r>
            <a:r>
              <a:rPr lang="pl-PL" altLang="pl-PL" baseline="0" dirty="0" err="1"/>
              <a:t>pivotem</a:t>
            </a:r>
            <a:r>
              <a:rPr lang="pl-PL" altLang="pl-PL" baseline="0" dirty="0"/>
              <a:t> jest lewy skrajny element, ale można w nim zmienić  na skrajny prawy, środkowy, czy losowy – algorytm nadal będzie działał prawidłowo (w przeciwieństwie do wielu innych, gdzie zmiana sposobu </a:t>
            </a:r>
            <a:r>
              <a:rPr lang="pl-PL" altLang="pl-PL" baseline="0" dirty="0" err="1"/>
              <a:t>pivota</a:t>
            </a:r>
            <a:r>
              <a:rPr lang="pl-PL" altLang="pl-PL" baseline="0" dirty="0"/>
              <a:t> powoduje wadliwe działanie). </a:t>
            </a:r>
          </a:p>
          <a:p>
            <a:r>
              <a:rPr lang="pl-PL" altLang="pl-PL" baseline="0" dirty="0"/>
              <a:t>Pętla </a:t>
            </a:r>
            <a:r>
              <a:rPr lang="pl-PL" altLang="pl-PL" baseline="0" dirty="0" err="1"/>
              <a:t>while</a:t>
            </a:r>
            <a:r>
              <a:rPr lang="pl-PL" altLang="pl-PL" baseline="0" dirty="0"/>
              <a:t>(</a:t>
            </a:r>
            <a:r>
              <a:rPr lang="pl-PL" altLang="pl-PL" baseline="0" dirty="0" err="1"/>
              <a:t>tab</a:t>
            </a:r>
            <a:r>
              <a:rPr lang="pl-PL" altLang="pl-PL" baseline="0" dirty="0"/>
              <a:t>[l]&lt;</a:t>
            </a:r>
            <a:r>
              <a:rPr lang="pl-PL" altLang="pl-PL" baseline="0" dirty="0" err="1"/>
              <a:t>pivot</a:t>
            </a:r>
            <a:r>
              <a:rPr lang="pl-PL" altLang="pl-PL" baseline="0" dirty="0"/>
              <a:t>) wyszukuje po lewej stronie indeks pierwszego elementu nie pasującego do lewej strony (czyli zawierające elementy &lt;= </a:t>
            </a:r>
            <a:r>
              <a:rPr lang="pl-PL" altLang="pl-PL" baseline="0" dirty="0" err="1"/>
              <a:t>pivot</a:t>
            </a:r>
            <a:r>
              <a:rPr lang="pl-PL" altLang="pl-PL" baseline="0" dirty="0"/>
              <a:t> )</a:t>
            </a:r>
            <a:endParaRPr lang="pl-PL" alt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baseline="0" dirty="0"/>
              <a:t>Pętla </a:t>
            </a:r>
            <a:r>
              <a:rPr lang="pl-PL" altLang="pl-PL" baseline="0" dirty="0" err="1"/>
              <a:t>while</a:t>
            </a:r>
            <a:r>
              <a:rPr lang="pl-PL" altLang="pl-PL" baseline="0" dirty="0"/>
              <a:t>(</a:t>
            </a:r>
            <a:r>
              <a:rPr lang="pl-PL" altLang="pl-PL" baseline="0" dirty="0" err="1"/>
              <a:t>tab</a:t>
            </a:r>
            <a:r>
              <a:rPr lang="pl-PL" altLang="pl-PL" baseline="0" dirty="0"/>
              <a:t>[r]&gt;</a:t>
            </a:r>
            <a:r>
              <a:rPr lang="pl-PL" altLang="pl-PL" baseline="0" dirty="0" err="1"/>
              <a:t>pivot</a:t>
            </a:r>
            <a:r>
              <a:rPr lang="pl-PL" altLang="pl-PL" baseline="0" dirty="0"/>
              <a:t>) wyszukuje po prawej stronie indeks pierwszego elementu (od prawej strony) nie pasującego do prawej strony (czyli zawierające elementy &gt;= </a:t>
            </a:r>
            <a:r>
              <a:rPr lang="pl-PL" altLang="pl-PL" baseline="0" dirty="0" err="1"/>
              <a:t>pivot</a:t>
            </a:r>
            <a:r>
              <a:rPr lang="pl-PL" altLang="pl-PL" baseline="0" dirty="0"/>
              <a:t> )</a:t>
            </a:r>
            <a:endParaRPr lang="pl-PL" altLang="pl-PL" dirty="0"/>
          </a:p>
          <a:p>
            <a:r>
              <a:rPr lang="pl-PL" altLang="pl-PL" dirty="0"/>
              <a:t>Po tych pętlach</a:t>
            </a:r>
            <a:r>
              <a:rPr lang="pl-PL" altLang="pl-PL" baseline="0" dirty="0"/>
              <a:t> l i r  są indeksami elementów niepasujących elementów, które w dalszych liniach są zamieniane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3CEDDB-E881-454B-BFF2-A7E94C9770A6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1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Jak</a:t>
            </a:r>
            <a:r>
              <a:rPr lang="pl-PL" altLang="pl-PL" baseline="0" dirty="0"/>
              <a:t> wydać wynik sortowania tablicy A jest w tablicy B 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64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</a:t>
            </a:r>
            <a:r>
              <a:rPr lang="pl-PL" altLang="pl-PL" baseline="0" dirty="0"/>
              <a:t> slajdzie przedstawiono algorytm sortowania przez zliczanie (w tej wersji indeksowanie tablicy zaczyna się od 1).</a:t>
            </a:r>
          </a:p>
          <a:p>
            <a:r>
              <a:rPr lang="pl-PL" altLang="pl-PL" baseline="0" dirty="0"/>
              <a:t>Procedura sortuje tablicę A, ale wynik sortowania (posortowana tablica ) jest w tablicy B, k – maksymalna wartość w sortowanej tablicy (zakładamy , że sortujemy liczby z przedziału 1..k)</a:t>
            </a:r>
          </a:p>
          <a:p>
            <a:endParaRPr lang="pl-PL" altLang="pl-PL" baseline="0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6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Zgodnie</a:t>
            </a:r>
            <a:r>
              <a:rPr lang="pl-PL" altLang="pl-PL" baseline="0" dirty="0"/>
              <a:t> z algorytmem: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for i:=length(A)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1 do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B[ C[A[i]]]:=A[i]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     C[A[i]] := C[A[i]] – 1</a:t>
            </a: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pl-PL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pierwszym obiegu pętli i=8 zatem A[8] = 4, zatem C[A[8]]=C[4] czyli 7, zatem B[7] = A[8]  = 4 czyli na pozycję 7 w </a:t>
            </a:r>
            <a:r>
              <a:rPr lang="pl-PL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tablei</a:t>
            </a:r>
            <a:r>
              <a:rPr lang="pl-PL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B należy wpisać 4. Następnie korygujemy tablicę C, czyli C[4]=C[4]-1. Ponieważ C[4] wynosiło 7, to po korekcji będzie wynosiło 6.</a:t>
            </a:r>
          </a:p>
          <a:p>
            <a:pPr marL="0" indent="0">
              <a:buNone/>
            </a:pPr>
            <a:r>
              <a:rPr lang="pl-PL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Analogicznie wykonujemy kolejne obiegi pętli.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64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Algorytm </a:t>
            </a:r>
            <a:r>
              <a:rPr lang="pl-PL" altLang="pl-PL" dirty="0" err="1"/>
              <a:t>Shella</a:t>
            </a:r>
            <a:r>
              <a:rPr lang="pl-PL" altLang="pl-PL" baseline="0" dirty="0"/>
              <a:t> polega na tzw. sortowaniu co n-tego elementu algorytmem przez wstawianie. Tzn. co n-te elementy tworzą zbiór, który jest sortowany odpowiednio </a:t>
            </a:r>
            <a:r>
              <a:rPr lang="pl-PL" altLang="pl-PL" baseline="0" dirty="0" err="1"/>
              <a:t>zmowdyfkowanym</a:t>
            </a:r>
            <a:r>
              <a:rPr lang="pl-PL" altLang="pl-PL" baseline="0" dirty="0"/>
              <a:t> </a:t>
            </a:r>
            <a:r>
              <a:rPr lang="pl-PL" altLang="pl-PL" baseline="0" dirty="0" err="1"/>
              <a:t>algoetymem</a:t>
            </a:r>
            <a:r>
              <a:rPr lang="pl-PL" altLang="pl-PL" baseline="0" dirty="0"/>
              <a:t>  przez wstawianie.</a:t>
            </a:r>
          </a:p>
          <a:p>
            <a:r>
              <a:rPr lang="pl-PL" altLang="pl-PL" baseline="0" dirty="0"/>
              <a:t>W kolejnych krokach n jest </a:t>
            </a:r>
            <a:r>
              <a:rPr lang="pl-PL" altLang="pl-PL" baseline="0" dirty="0" err="1"/>
              <a:t>zmiejszane</a:t>
            </a:r>
            <a:r>
              <a:rPr lang="pl-PL" altLang="pl-PL" baseline="0" dirty="0"/>
              <a:t> wg </a:t>
            </a:r>
            <a:r>
              <a:rPr lang="pl-PL" altLang="pl-PL" baseline="0" dirty="0" err="1"/>
              <a:t>okreśłonej</a:t>
            </a:r>
            <a:r>
              <a:rPr lang="pl-PL" altLang="pl-PL" baseline="0" dirty="0"/>
              <a:t> strategii, aż do n=1.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Na przedstawionym slajdzie przedstawiono poszczególne zbiory, które będą sortowane dla n=5. Łatwo  zauważyć, że takich zbiorów będzie n. 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84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</a:t>
            </a:r>
            <a:r>
              <a:rPr lang="pl-PL" altLang="pl-PL" baseline="0" dirty="0"/>
              <a:t> slajdzie przedstawiono pierwszy etap sortowanie dla n=5.</a:t>
            </a:r>
          </a:p>
          <a:p>
            <a:r>
              <a:rPr lang="pl-PL" altLang="pl-PL" baseline="0" dirty="0"/>
              <a:t>Na żółto oznaczono elementy do posortowania, a pod nim pogrubione elementy posortowane.</a:t>
            </a:r>
            <a:endParaRPr lang="pl-PL" altLang="pl-PL" dirty="0"/>
          </a:p>
          <a:p>
            <a:r>
              <a:rPr lang="pl-PL" altLang="pl-PL" dirty="0"/>
              <a:t>Ostatnia tabela</a:t>
            </a:r>
            <a:r>
              <a:rPr lang="pl-PL" altLang="pl-PL" baseline="0" dirty="0"/>
              <a:t> przedstawia tabelę po sortowaniu dla n=5 i jest tabelą wyjściową do sortowania dla kolejnej (mniejszej) wartości n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41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Teraz</a:t>
            </a:r>
            <a:r>
              <a:rPr lang="pl-PL" altLang="pl-PL" baseline="0" dirty="0"/>
              <a:t> zmniejszamy n na 3 i robimy sortowanie co 3.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7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 slajdzie przedstawiono kolejne kroki sortowania tablicy metodą </a:t>
            </a:r>
            <a:r>
              <a:rPr lang="pl-PL" altLang="pl-PL" dirty="0" err="1"/>
              <a:t>stogową</a:t>
            </a:r>
            <a:r>
              <a:rPr lang="pl-PL" altLang="pl-PL" dirty="0"/>
              <a:t>. Na żółto</a:t>
            </a:r>
            <a:r>
              <a:rPr lang="pl-PL" altLang="pl-PL" baseline="0" dirty="0"/>
              <a:t> przedstawiono elementy, które znajdują się poza tablicą definiowaną przez kopiec.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41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B421B-5648-4DC8-A05D-C6D151E2CFD7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91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Teraz</a:t>
            </a:r>
            <a:r>
              <a:rPr lang="pl-PL" altLang="pl-PL" baseline="0" dirty="0"/>
              <a:t> zmniejszamy n na 1 i sortujemy (idąc od lewej szukamy pierwszy niepasujący i wstawiamy go we właściwe miejsce po lewej stronie.</a:t>
            </a:r>
          </a:p>
          <a:p>
            <a:r>
              <a:rPr lang="pl-PL" altLang="pl-PL" baseline="0" dirty="0"/>
              <a:t>Na tym slajdzie (inaczej niż poprzednio) na żółto  zaznaczono (po kolei) elementy niepasujące do ciągu po lewej stronie, a w rzędzie poniżej stan po zamianie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01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Złożoność</a:t>
            </a:r>
            <a:r>
              <a:rPr lang="pl-PL" altLang="pl-PL" baseline="0" dirty="0"/>
              <a:t> sortowania algorytmem </a:t>
            </a:r>
            <a:r>
              <a:rPr lang="pl-PL" altLang="pl-PL" baseline="0" dirty="0" err="1"/>
              <a:t>Shella</a:t>
            </a:r>
            <a:r>
              <a:rPr lang="pl-PL" altLang="pl-PL" baseline="0" dirty="0"/>
              <a:t> zależy od sposobu zmieniania no kolejnych krokach. Oryginalny algorytm (gdzie w kolejnych krokach n zmniejszamy dwukrotnie) na złożoność O(N</a:t>
            </a:r>
            <a:r>
              <a:rPr lang="pl-PL" altLang="pl-PL" baseline="30000" dirty="0"/>
              <a:t>2</a:t>
            </a:r>
            <a:r>
              <a:rPr lang="pl-PL" altLang="pl-PL" baseline="0" dirty="0"/>
              <a:t>), ale inne sposoby zmian n pozwalają osiągnąć lepszą złożoność niż  O(N</a:t>
            </a:r>
            <a:r>
              <a:rPr lang="pl-PL" altLang="pl-PL" baseline="30000" dirty="0"/>
              <a:t>2</a:t>
            </a:r>
            <a:r>
              <a:rPr lang="pl-PL" altLang="pl-PL" baseline="0" dirty="0"/>
              <a:t>)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6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 altLang="pl-PL" dirty="0"/>
          </a:p>
          <a:p>
            <a:r>
              <a:rPr lang="pl-PL" altLang="pl-PL" dirty="0"/>
              <a:t>Sortowanie stabilne</a:t>
            </a:r>
            <a:r>
              <a:rPr lang="pl-PL" altLang="pl-PL" baseline="0" dirty="0"/>
              <a:t> oznacza, że jeśli mamy dwie takie same liczby i w tablicy początkowej wstawimy im indeksy, to po sortowaniu kolejność indeksów zostanie zachowana (np. tablica przed posortowaniem: 1</a:t>
            </a:r>
            <a:r>
              <a:rPr lang="pl-PL" altLang="pl-PL" baseline="-25000" dirty="0"/>
              <a:t>1</a:t>
            </a:r>
            <a:r>
              <a:rPr lang="pl-PL" altLang="pl-PL" baseline="0" dirty="0"/>
              <a:t>,5</a:t>
            </a:r>
            <a:r>
              <a:rPr lang="pl-PL" altLang="pl-PL" baseline="-25000" dirty="0"/>
              <a:t>1</a:t>
            </a:r>
            <a:r>
              <a:rPr lang="pl-PL" altLang="pl-PL" baseline="0" dirty="0"/>
              <a:t>,3,4,5</a:t>
            </a:r>
            <a:r>
              <a:rPr lang="pl-PL" altLang="pl-PL" baseline="-25000" dirty="0"/>
              <a:t>2</a:t>
            </a:r>
            <a:r>
              <a:rPr lang="pl-PL" altLang="pl-PL" baseline="0" dirty="0"/>
              <a:t>,1</a:t>
            </a:r>
            <a:r>
              <a:rPr lang="pl-PL" altLang="pl-PL" baseline="-25000" dirty="0"/>
              <a:t>2</a:t>
            </a:r>
            <a:r>
              <a:rPr lang="pl-PL" altLang="pl-PL" baseline="0" dirty="0"/>
              <a:t>,5</a:t>
            </a:r>
            <a:r>
              <a:rPr lang="pl-PL" altLang="pl-PL" baseline="-25000" dirty="0"/>
              <a:t>3</a:t>
            </a:r>
            <a:r>
              <a:rPr lang="pl-PL" altLang="pl-PL" baseline="0" dirty="0"/>
              <a:t> -&gt; dodajemy indeksy dla tych samych liczb. Jeżeli sortowanie będzie stabilne to : 1</a:t>
            </a:r>
            <a:r>
              <a:rPr lang="pl-PL" altLang="pl-PL" baseline="-25000" dirty="0"/>
              <a:t>1</a:t>
            </a:r>
            <a:r>
              <a:rPr lang="pl-PL" altLang="pl-PL" baseline="0" dirty="0"/>
              <a:t>, 1</a:t>
            </a:r>
            <a:r>
              <a:rPr lang="pl-PL" altLang="pl-PL" baseline="-25000" dirty="0"/>
              <a:t>2</a:t>
            </a:r>
            <a:r>
              <a:rPr lang="pl-PL" altLang="pl-PL" baseline="0" dirty="0"/>
              <a:t>, 3, 4, 5</a:t>
            </a:r>
            <a:r>
              <a:rPr lang="pl-PL" altLang="pl-PL" baseline="-25000" dirty="0"/>
              <a:t>1</a:t>
            </a:r>
            <a:r>
              <a:rPr lang="pl-PL" altLang="pl-PL" baseline="0" dirty="0"/>
              <a:t>, 5</a:t>
            </a:r>
            <a:r>
              <a:rPr lang="pl-PL" altLang="pl-PL" baseline="-25000" dirty="0"/>
              <a:t>2</a:t>
            </a:r>
            <a:r>
              <a:rPr lang="pl-PL" altLang="pl-PL" baseline="0" dirty="0"/>
              <a:t>, 5</a:t>
            </a:r>
            <a:r>
              <a:rPr lang="pl-PL" altLang="pl-PL" baseline="-25000" dirty="0"/>
              <a:t>3</a:t>
            </a:r>
            <a:r>
              <a:rPr lang="pl-PL" altLang="pl-PL" baseline="0" dirty="0"/>
              <a:t> po operacji sortowania. 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64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Przykład sortowania pozycyjnego (kolejne kroki). Zaczynamy</a:t>
            </a:r>
            <a:r>
              <a:rPr lang="pl-PL" altLang="pl-PL" baseline="0" dirty="0"/>
              <a:t> od najmniejszej cyfry o najmniejszym znaczeniu (w ciągu ostatnich cyfry są dwie siódemki - ich względne położenie t nie zmieniło się – analogicznie z dwoma dziewiątkami).</a:t>
            </a:r>
          </a:p>
          <a:p>
            <a:r>
              <a:rPr lang="pl-PL" altLang="pl-PL" baseline="0" dirty="0"/>
              <a:t>Co gdy liczby są różnej długości – dopisać w brakujących przypadkach zera z </a:t>
            </a:r>
            <a:r>
              <a:rPr lang="pl-PL" altLang="pl-PL" baseline="0" dirty="0" err="1"/>
              <a:t>z</a:t>
            </a:r>
            <a:r>
              <a:rPr lang="pl-PL" altLang="pl-PL" baseline="0" dirty="0"/>
              <a:t> przodu (w przypadku cyfr po przecinku także z tyłu jeśli zachodzi potrzeba)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6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Sortowanie przez</a:t>
            </a:r>
            <a:r>
              <a:rPr lang="pl-PL" altLang="pl-PL" baseline="0" dirty="0"/>
              <a:t> wstawianie (ang. </a:t>
            </a:r>
            <a:r>
              <a:rPr lang="pl-PL" altLang="pl-PL" baseline="0" dirty="0" err="1"/>
              <a:t>Insertion</a:t>
            </a:r>
            <a:r>
              <a:rPr lang="pl-PL" altLang="pl-PL" baseline="0" dirty="0"/>
              <a:t> sort) przypomina sposób układania kart, jaki jest wykonywany przez uczestników gier karcianych. Czyli bierzemy po kolei karty ze stołu i wkładamy w odpowiednie miejsce wśród kart na ręku. Operację powtarzamy aż ze stołu nie znikną wszystkie karty.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Inna wersja układania kart  (mamy je na ręku rozłożone, ale nie poukładane) – zakładamy że układamy karty od lewej do prawej.</a:t>
            </a:r>
          </a:p>
          <a:p>
            <a:r>
              <a:rPr lang="pl-PL" altLang="pl-PL" baseline="0" dirty="0"/>
              <a:t> - patrzymy na drugą kartę (od lewej) i sprawdzamy czy jest położona prawidłowo  w stosunku do pierwszej karty (jak nie, to przekładamy ją przed pierwszą kartę)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baseline="0" dirty="0"/>
              <a:t> - patrzymy na trzecią kartę i sprawdzamy czy jest położona prawidłowo w stosunku do karty pierwszej i drugiej (jak nie to wstawiamy ją we właściwe miejsce  po lewej stronie)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baseline="0" dirty="0"/>
              <a:t> - patrzymy na kolejną kartę i sprawdzamy czy jest położona prawidłowo w stosunku do kart po jej lewej stronie (jak nie to wstawiamy ją we właściwe miejsce  po lewej stronie)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baseline="0" dirty="0"/>
              <a:t> - powtarzamy zabieg aż dojdziemy do ostatniej karty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 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1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 slajdzie przedstawiono kolejne</a:t>
            </a:r>
            <a:r>
              <a:rPr lang="pl-PL" altLang="pl-PL" baseline="0" dirty="0"/>
              <a:t> kroki sortowania tablicy. Na szaro oznaczono elementy ułożone w danym momencie („po lewej stronie”). Na jasnobrązowo aktualną liczbę (kartę), którą wstawiamy w miejsce po lewej stronie. Proces wstawiania bieżącej liczby (karty) na właściwą pozycję polega na kolejnych zamianach  liczby (karty</a:t>
            </a:r>
            <a:r>
              <a:rPr lang="pl-PL" altLang="pl-PL" baseline="0"/>
              <a:t>) z sąsiadującą </a:t>
            </a:r>
            <a:r>
              <a:rPr lang="pl-PL" altLang="pl-PL" baseline="0" dirty="0"/>
              <a:t>po lewej stronie aż do momentu gdy liczba znajdzie się na swoim miejscu (czyli dopóki lewy sąsiad jest większy to zamieniamy – przypomina to proces w sortowaniu bąbelkowym).</a:t>
            </a:r>
          </a:p>
          <a:p>
            <a:r>
              <a:rPr lang="pl-PL" altLang="pl-PL" baseline="0" dirty="0"/>
              <a:t>Łatwo zauważyć, że złożoność pesymistyczna wynosi O(n</a:t>
            </a:r>
            <a:r>
              <a:rPr lang="pl-PL" altLang="pl-PL" baseline="30000" dirty="0"/>
              <a:t>2</a:t>
            </a:r>
            <a:r>
              <a:rPr lang="pl-PL" altLang="pl-PL" baseline="0" dirty="0"/>
              <a:t>), ale jeśli tablica będzie posortowana to główna pętla wykona się jeden raz.  Jeżeli ciąg jest częściowo posortowany to złożoność będzie mniejsza niż n</a:t>
            </a:r>
            <a:r>
              <a:rPr lang="pl-PL" altLang="pl-PL" baseline="30000" dirty="0"/>
              <a:t>2</a:t>
            </a:r>
            <a:r>
              <a:rPr lang="pl-PL" altLang="pl-PL" baseline="0" dirty="0"/>
              <a:t>, dlatego używa się często tej metody sortowania w tych przypadkach.</a:t>
            </a:r>
          </a:p>
          <a:p>
            <a:r>
              <a:rPr lang="pl-PL" altLang="pl-PL" baseline="0" dirty="0"/>
              <a:t> 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9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 slajdzie przestawiono kod sortowania (jeden</a:t>
            </a:r>
            <a:r>
              <a:rPr lang="pl-PL" altLang="pl-PL" baseline="0" dirty="0"/>
              <a:t> z wielu możliwych) przez wstawianie.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98418-E076-4033-A90E-127F0C30BFFE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Sortowanie przez łączenie składa się z dwóch etapów – podziału i scalania.</a:t>
            </a:r>
            <a:r>
              <a:rPr lang="pl-PL" altLang="pl-PL" baseline="0" dirty="0"/>
              <a:t> Etap podziału polega na podziale tablicy początkowej pół (przy nieparzystej liczbie elementów te „połówki” nie będą równe). Następnie, każdą z tych tablic znów dzielimy na pół. Proces powtarzamy tak długo aż tablice będą miały rozmiar jednego elementu. Oczywiście podział nie angażuje dodatkowej pamięci – to co tu przedstawiono to idea działania.</a:t>
            </a:r>
          </a:p>
          <a:p>
            <a:r>
              <a:rPr lang="pl-PL" altLang="pl-PL" baseline="0" dirty="0"/>
              <a:t>Następnie przechodzimy do procesu scalania połączonego z sortowaniem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837B3-34C8-4CA9-B5C0-481D2BA0C1A4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9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Zaczynamy</a:t>
            </a:r>
            <a:r>
              <a:rPr lang="pl-PL" altLang="pl-PL" baseline="0" dirty="0"/>
              <a:t> scalać pojedyncze tablice przy okazji je sortując.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837B3-34C8-4CA9-B5C0-481D2BA0C1A4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0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Następny</a:t>
            </a:r>
            <a:r>
              <a:rPr lang="pl-PL" altLang="pl-PL" baseline="0" dirty="0"/>
              <a:t> poziom scalania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837B3-34C8-4CA9-B5C0-481D2BA0C1A4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0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/>
              <a:t>Ostatecznie scalania.</a:t>
            </a:r>
          </a:p>
          <a:p>
            <a:r>
              <a:rPr lang="pl-PL" altLang="pl-PL" dirty="0"/>
              <a:t>Jeżeli popatrzymy na złożoność to mamy log2N</a:t>
            </a:r>
            <a:r>
              <a:rPr lang="pl-PL" altLang="pl-PL" baseline="0" dirty="0"/>
              <a:t> procesów podziału i scalania. Proces podziału możemy pominąć (gdyż jest swego rodzaju procesem wirtualnym – proszę zauważyć, że na upartego mogliśmy zacząć o samego procesu scalania). Zatem mamy log</a:t>
            </a:r>
            <a:r>
              <a:rPr lang="pl-PL" altLang="pl-PL" baseline="-25000" dirty="0"/>
              <a:t>2</a:t>
            </a:r>
            <a:r>
              <a:rPr lang="pl-PL" altLang="pl-PL" baseline="0" dirty="0"/>
              <a:t>N poziomów scalania . Jeżeli założymy, że proces scalania jest liniowy (czyli czas wykonania procesu scalania na każdym poziomie wynosi O(N)) to złożoność algorytmu wynosi O(</a:t>
            </a:r>
            <a:r>
              <a:rPr lang="pl-PL" altLang="pl-PL" baseline="0" dirty="0" err="1"/>
              <a:t>NlogN</a:t>
            </a:r>
            <a:r>
              <a:rPr lang="pl-PL" altLang="pl-PL" baseline="0" dirty="0"/>
              <a:t>). </a:t>
            </a:r>
          </a:p>
          <a:p>
            <a:r>
              <a:rPr lang="pl-PL" altLang="pl-PL" baseline="0" dirty="0"/>
              <a:t>Zatem jak zrobić proces scalania, aby miał złożoność liniową? To na następnym slajdzie.</a:t>
            </a:r>
          </a:p>
          <a:p>
            <a:endParaRPr lang="pl-PL" altLang="pl-PL" baseline="0" dirty="0"/>
          </a:p>
          <a:p>
            <a:r>
              <a:rPr lang="pl-PL" altLang="pl-PL" baseline="0" dirty="0"/>
              <a:t>Należy zauważyć, że widoczne na slajdzie tablice nie zajmują dodatkowego miejsca w pamięci komputera. Po prostu tablicę wyznacza jej indeks początkowy i końcowy w tablicy głównej. Np. podczas scalania na przedostatnim poziomie mamy tablice zdefiniowane przez indeksy 0-3 oraz 4-6. Druga cechą scalanych tablic jest to, że obie tablice są obok siebie, czy końcowy indeks lewej tablicy oraz początkowy indeks prawej tablicy różnią się o 1. Zatem w wyniku połączenia powstanie tablica, której początek stanowi indeks początkowy lewej tablicy, a koniec – indeks końcowy prawej tablicy.</a:t>
            </a:r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837B3-34C8-4CA9-B5C0-481D2BA0C1A4}" type="slidenum">
              <a:rPr lang="pl-PL" altLang="pl-P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l-PL" altLang="pl-PL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7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337E4-562D-412B-99A6-041BB436E580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DB032-44D5-454D-970E-949007098BC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4952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90017-9B9A-447B-9F92-920130E139A8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7691F-73CC-4BD5-9374-67E177E821C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7242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D4E0-CC78-47D3-B3D3-13E0E0CEE622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319CB-D3D3-4A1D-9DB9-CB627C0AB4C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4382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34159-C848-41E3-AE2C-28FA17EA0F6B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8A7E-B0AF-426A-9933-4AE8BA55BF8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0952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81D4-0F35-4102-A78E-6323DA1CA33B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B1C93-2429-45F4-B6D0-EB3F6D32623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6387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E4BE7-529C-4D5C-90C2-B138793CA3E8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CDB85-1F43-402E-AA40-AA66CDF2263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317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AD6A2-C420-4D8B-AC0E-316F9FC2CCF1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BC8F-6CC0-4666-BEE2-9FF82D8B3D4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4166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60D0-7D2B-4EC1-A616-CA0282D182A2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448-8955-417B-A99E-F0B8EA72C83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255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1962-2128-400D-8B29-D7AF29683D75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4D095-B4EC-4851-8F85-5E3DDC7237C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636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A82E-245C-4EBC-B1FF-5562300CF5CD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7173-8690-4B61-9916-CACBDF01955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407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46B36-A46A-4B3A-BAED-2294F19B1F0E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17BC9-15D7-4A38-AED6-B6A7A1501CF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312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ED7DF9-BFEA-4B06-AED1-82D7DB9ED2C4}" type="datetime1">
              <a:rPr lang="pl-PL" smtClean="0"/>
              <a:t>06.03.2024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EE4F15-6D55-44A2-AB40-89B17032B5C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STOGOWE</a:t>
            </a:r>
          </a:p>
        </p:txBody>
      </p:sp>
      <p:sp>
        <p:nvSpPr>
          <p:cNvPr id="3075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 dirty="0"/>
          </a:p>
          <a:p>
            <a:pPr eaLnBrk="1" hangingPunct="1"/>
            <a:endParaRPr lang="pl-PL" altLang="pl-PL" sz="2800" b="0" dirty="0"/>
          </a:p>
          <a:p>
            <a:pPr eaLnBrk="1" hangingPunct="1"/>
            <a:endParaRPr lang="pl-PL" altLang="pl-PL" b="0" dirty="0"/>
          </a:p>
          <a:p>
            <a:pPr eaLnBrk="1" hangingPunct="1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EECFD-C4D2-422F-9CB1-99F7836BCA08}" type="slidenum">
              <a:rPr lang="pl-PL" altLang="pl-PL" smtClean="0"/>
              <a:pPr>
                <a:defRPr/>
              </a:pPr>
              <a:t>1</a:t>
            </a:fld>
            <a:endParaRPr lang="pl-PL" altLang="pl-PL" dirty="0"/>
          </a:p>
        </p:txBody>
      </p:sp>
      <p:sp>
        <p:nvSpPr>
          <p:cNvPr id="3077" name="Prostokąt 2"/>
          <p:cNvSpPr>
            <a:spLocks noChangeArrowheads="1"/>
          </p:cNvSpPr>
          <p:nvPr/>
        </p:nvSpPr>
        <p:spPr bwMode="auto">
          <a:xfrm>
            <a:off x="611188" y="790575"/>
            <a:ext cx="813752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heap_create_dn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 ],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i = (len_tab-1-1)/2; i&gt;=0; --i)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heap_fix_down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i,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t[ ],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heap_create_dn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(t, n);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i=n-1;i&gt;0; i--) {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(t[0],t[i]);	  //zamiana	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heap_fix_down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(t,0,i); //naprawa	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-42863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MERGE - SCALANIE </a:t>
            </a:r>
          </a:p>
        </p:txBody>
      </p:sp>
      <p:sp>
        <p:nvSpPr>
          <p:cNvPr id="7171" name="Prostokąt 2"/>
          <p:cNvSpPr>
            <a:spLocks noChangeArrowheads="1"/>
          </p:cNvSpPr>
          <p:nvPr/>
        </p:nvSpPr>
        <p:spPr bwMode="auto">
          <a:xfrm>
            <a:off x="357188" y="620713"/>
            <a:ext cx="1782762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39 43 72 </a:t>
            </a:r>
          </a:p>
        </p:txBody>
      </p:sp>
      <p:sp>
        <p:nvSpPr>
          <p:cNvPr id="7172" name="Prostokąt 2"/>
          <p:cNvSpPr>
            <a:spLocks noChangeArrowheads="1"/>
          </p:cNvSpPr>
          <p:nvPr/>
        </p:nvSpPr>
        <p:spPr bwMode="auto">
          <a:xfrm>
            <a:off x="3243263" y="620713"/>
            <a:ext cx="15843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26 54 68</a:t>
            </a:r>
          </a:p>
        </p:txBody>
      </p:sp>
      <p:cxnSp>
        <p:nvCxnSpPr>
          <p:cNvPr id="28" name="Łącznik prosty ze strzałką 27"/>
          <p:cNvCxnSpPr/>
          <p:nvPr/>
        </p:nvCxnSpPr>
        <p:spPr>
          <a:xfrm flipV="1">
            <a:off x="611188" y="1041400"/>
            <a:ext cx="0" cy="358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/>
          <p:cNvCxnSpPr/>
          <p:nvPr/>
        </p:nvCxnSpPr>
        <p:spPr>
          <a:xfrm flipV="1">
            <a:off x="3635375" y="1041400"/>
            <a:ext cx="0" cy="358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Prostokąt 2"/>
          <p:cNvSpPr>
            <a:spLocks noChangeArrowheads="1"/>
          </p:cNvSpPr>
          <p:nvPr/>
        </p:nvSpPr>
        <p:spPr bwMode="auto">
          <a:xfrm>
            <a:off x="392113" y="1557338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11 39 43 72 </a:t>
            </a:r>
          </a:p>
        </p:txBody>
      </p:sp>
      <p:sp>
        <p:nvSpPr>
          <p:cNvPr id="7176" name="Prostokąt 2"/>
          <p:cNvSpPr>
            <a:spLocks noChangeArrowheads="1"/>
          </p:cNvSpPr>
          <p:nvPr/>
        </p:nvSpPr>
        <p:spPr bwMode="auto">
          <a:xfrm>
            <a:off x="3278188" y="1557338"/>
            <a:ext cx="1584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54 68</a:t>
            </a:r>
          </a:p>
        </p:txBody>
      </p:sp>
      <p:cxnSp>
        <p:nvCxnSpPr>
          <p:cNvPr id="59" name="Łącznik prosty ze strzałką 58"/>
          <p:cNvCxnSpPr/>
          <p:nvPr/>
        </p:nvCxnSpPr>
        <p:spPr>
          <a:xfrm flipV="1">
            <a:off x="971550" y="1989138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/>
          <p:nvPr/>
        </p:nvCxnSpPr>
        <p:spPr>
          <a:xfrm flipV="1">
            <a:off x="3670300" y="1976438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Prostokąt 2"/>
          <p:cNvSpPr>
            <a:spLocks noChangeArrowheads="1"/>
          </p:cNvSpPr>
          <p:nvPr/>
        </p:nvSpPr>
        <p:spPr bwMode="auto">
          <a:xfrm>
            <a:off x="388938" y="2505075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43 72 </a:t>
            </a:r>
          </a:p>
        </p:txBody>
      </p:sp>
      <p:sp>
        <p:nvSpPr>
          <p:cNvPr id="7180" name="Prostokąt 2"/>
          <p:cNvSpPr>
            <a:spLocks noChangeArrowheads="1"/>
          </p:cNvSpPr>
          <p:nvPr/>
        </p:nvSpPr>
        <p:spPr bwMode="auto">
          <a:xfrm>
            <a:off x="3276600" y="2505075"/>
            <a:ext cx="1582738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26 54 68</a:t>
            </a:r>
          </a:p>
        </p:txBody>
      </p:sp>
      <p:cxnSp>
        <p:nvCxnSpPr>
          <p:cNvPr id="66" name="Łącznik prosty ze strzałką 65"/>
          <p:cNvCxnSpPr/>
          <p:nvPr/>
        </p:nvCxnSpPr>
        <p:spPr>
          <a:xfrm flipV="1">
            <a:off x="1042988" y="2924175"/>
            <a:ext cx="0" cy="36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/>
          <p:cNvCxnSpPr/>
          <p:nvPr/>
        </p:nvCxnSpPr>
        <p:spPr>
          <a:xfrm flipV="1">
            <a:off x="4067175" y="2924175"/>
            <a:ext cx="0" cy="36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pole tekstowe 36"/>
          <p:cNvSpPr txBox="1">
            <a:spLocks noChangeArrowheads="1"/>
          </p:cNvSpPr>
          <p:nvPr/>
        </p:nvSpPr>
        <p:spPr bwMode="auto">
          <a:xfrm>
            <a:off x="5400675" y="1049338"/>
            <a:ext cx="251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</a:t>
            </a:r>
          </a:p>
        </p:txBody>
      </p:sp>
      <p:sp>
        <p:nvSpPr>
          <p:cNvPr id="7184" name="pole tekstowe 67"/>
          <p:cNvSpPr txBox="1">
            <a:spLocks noChangeArrowheads="1"/>
          </p:cNvSpPr>
          <p:nvPr/>
        </p:nvSpPr>
        <p:spPr bwMode="auto">
          <a:xfrm>
            <a:off x="5435600" y="2036763"/>
            <a:ext cx="252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11  26</a:t>
            </a:r>
          </a:p>
        </p:txBody>
      </p:sp>
      <p:sp>
        <p:nvSpPr>
          <p:cNvPr id="7185" name="pole tekstowe 68"/>
          <p:cNvSpPr txBox="1">
            <a:spLocks noChangeArrowheads="1"/>
          </p:cNvSpPr>
          <p:nvPr/>
        </p:nvSpPr>
        <p:spPr bwMode="auto">
          <a:xfrm>
            <a:off x="5435600" y="2924175"/>
            <a:ext cx="252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11  26  39</a:t>
            </a:r>
          </a:p>
        </p:txBody>
      </p:sp>
      <p:sp>
        <p:nvSpPr>
          <p:cNvPr id="7186" name="Prostokąt 2"/>
          <p:cNvSpPr>
            <a:spLocks noChangeArrowheads="1"/>
          </p:cNvSpPr>
          <p:nvPr/>
        </p:nvSpPr>
        <p:spPr bwMode="auto">
          <a:xfrm>
            <a:off x="388938" y="3357563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</a:t>
            </a:r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72 </a:t>
            </a:r>
          </a:p>
        </p:txBody>
      </p:sp>
      <p:sp>
        <p:nvSpPr>
          <p:cNvPr id="7187" name="Prostokąt 2"/>
          <p:cNvSpPr>
            <a:spLocks noChangeArrowheads="1"/>
          </p:cNvSpPr>
          <p:nvPr/>
        </p:nvSpPr>
        <p:spPr bwMode="auto">
          <a:xfrm>
            <a:off x="3276600" y="3357563"/>
            <a:ext cx="1582738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26 54 68</a:t>
            </a:r>
          </a:p>
        </p:txBody>
      </p:sp>
      <p:cxnSp>
        <p:nvCxnSpPr>
          <p:cNvPr id="72" name="Łącznik prosty ze strzałką 71"/>
          <p:cNvCxnSpPr/>
          <p:nvPr/>
        </p:nvCxnSpPr>
        <p:spPr>
          <a:xfrm flipV="1">
            <a:off x="1476375" y="3716338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ze strzałką 72"/>
          <p:cNvCxnSpPr/>
          <p:nvPr/>
        </p:nvCxnSpPr>
        <p:spPr>
          <a:xfrm flipV="1">
            <a:off x="4067175" y="3776663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Prostokąt 2"/>
          <p:cNvSpPr>
            <a:spLocks noChangeArrowheads="1"/>
          </p:cNvSpPr>
          <p:nvPr/>
        </p:nvSpPr>
        <p:spPr bwMode="auto">
          <a:xfrm>
            <a:off x="395288" y="4232275"/>
            <a:ext cx="17827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11 39 43 72 </a:t>
            </a:r>
          </a:p>
        </p:txBody>
      </p:sp>
      <p:sp>
        <p:nvSpPr>
          <p:cNvPr id="7191" name="Prostokąt 2"/>
          <p:cNvSpPr>
            <a:spLocks noChangeArrowheads="1"/>
          </p:cNvSpPr>
          <p:nvPr/>
        </p:nvSpPr>
        <p:spPr bwMode="auto">
          <a:xfrm>
            <a:off x="3281363" y="4232275"/>
            <a:ext cx="1584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</a:t>
            </a:r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68</a:t>
            </a:r>
          </a:p>
        </p:txBody>
      </p:sp>
      <p:cxnSp>
        <p:nvCxnSpPr>
          <p:cNvPr id="76" name="Łącznik prosty ze strzałką 75"/>
          <p:cNvCxnSpPr/>
          <p:nvPr/>
        </p:nvCxnSpPr>
        <p:spPr>
          <a:xfrm flipV="1">
            <a:off x="1835150" y="4581525"/>
            <a:ext cx="0" cy="36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ze strzałką 76"/>
          <p:cNvCxnSpPr/>
          <p:nvPr/>
        </p:nvCxnSpPr>
        <p:spPr>
          <a:xfrm flipV="1">
            <a:off x="4073525" y="4652963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4" name="Prostokąt 2"/>
          <p:cNvSpPr>
            <a:spLocks noChangeArrowheads="1"/>
          </p:cNvSpPr>
          <p:nvPr/>
        </p:nvSpPr>
        <p:spPr bwMode="auto">
          <a:xfrm>
            <a:off x="357188" y="5097463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11 39 43 72 </a:t>
            </a:r>
          </a:p>
        </p:txBody>
      </p:sp>
      <p:sp>
        <p:nvSpPr>
          <p:cNvPr id="7195" name="Prostokąt 2"/>
          <p:cNvSpPr>
            <a:spLocks noChangeArrowheads="1"/>
          </p:cNvSpPr>
          <p:nvPr/>
        </p:nvSpPr>
        <p:spPr bwMode="auto">
          <a:xfrm>
            <a:off x="3243263" y="5097463"/>
            <a:ext cx="1584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</a:t>
            </a:r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cxnSp>
        <p:nvCxnSpPr>
          <p:cNvPr id="80" name="Łącznik prosty ze strzałką 79"/>
          <p:cNvCxnSpPr/>
          <p:nvPr/>
        </p:nvCxnSpPr>
        <p:spPr>
          <a:xfrm flipV="1">
            <a:off x="1844675" y="5516563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/>
          <p:nvPr/>
        </p:nvCxnSpPr>
        <p:spPr>
          <a:xfrm flipV="1">
            <a:off x="4435475" y="5516563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Prostokąt 2"/>
          <p:cNvSpPr>
            <a:spLocks noChangeArrowheads="1"/>
          </p:cNvSpPr>
          <p:nvPr/>
        </p:nvSpPr>
        <p:spPr bwMode="auto">
          <a:xfrm>
            <a:off x="388938" y="6015038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11 39 43 72 </a:t>
            </a:r>
          </a:p>
        </p:txBody>
      </p:sp>
      <p:sp>
        <p:nvSpPr>
          <p:cNvPr id="7199" name="Prostokąt 2"/>
          <p:cNvSpPr>
            <a:spLocks noChangeArrowheads="1"/>
          </p:cNvSpPr>
          <p:nvPr/>
        </p:nvSpPr>
        <p:spPr bwMode="auto">
          <a:xfrm>
            <a:off x="3276600" y="6015038"/>
            <a:ext cx="1582738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26 54 68</a:t>
            </a:r>
          </a:p>
        </p:txBody>
      </p:sp>
      <p:cxnSp>
        <p:nvCxnSpPr>
          <p:cNvPr id="84" name="Łącznik prosty ze strzałką 83"/>
          <p:cNvCxnSpPr/>
          <p:nvPr/>
        </p:nvCxnSpPr>
        <p:spPr>
          <a:xfrm flipV="1">
            <a:off x="1876425" y="6434138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/>
          <p:nvPr/>
        </p:nvCxnSpPr>
        <p:spPr>
          <a:xfrm flipV="1">
            <a:off x="5003800" y="6434138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2" name="pole tekstowe 85"/>
          <p:cNvSpPr txBox="1">
            <a:spLocks noChangeArrowheads="1"/>
          </p:cNvSpPr>
          <p:nvPr/>
        </p:nvSpPr>
        <p:spPr bwMode="auto">
          <a:xfrm>
            <a:off x="5400675" y="3827463"/>
            <a:ext cx="2519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11  26  39 43</a:t>
            </a:r>
          </a:p>
        </p:txBody>
      </p:sp>
      <p:sp>
        <p:nvSpPr>
          <p:cNvPr id="7203" name="pole tekstowe 86"/>
          <p:cNvSpPr txBox="1">
            <a:spLocks noChangeArrowheads="1"/>
          </p:cNvSpPr>
          <p:nvPr/>
        </p:nvSpPr>
        <p:spPr bwMode="auto">
          <a:xfrm>
            <a:off x="5435600" y="4633913"/>
            <a:ext cx="252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11  26  39  43  54</a:t>
            </a:r>
          </a:p>
        </p:txBody>
      </p:sp>
      <p:sp>
        <p:nvSpPr>
          <p:cNvPr id="7204" name="pole tekstowe 87"/>
          <p:cNvSpPr txBox="1">
            <a:spLocks noChangeArrowheads="1"/>
          </p:cNvSpPr>
          <p:nvPr/>
        </p:nvSpPr>
        <p:spPr bwMode="auto">
          <a:xfrm>
            <a:off x="5400675" y="5626100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11  26  39  43  54  68</a:t>
            </a:r>
          </a:p>
        </p:txBody>
      </p:sp>
      <p:sp>
        <p:nvSpPr>
          <p:cNvPr id="7205" name="pole tekstowe 88"/>
          <p:cNvSpPr txBox="1">
            <a:spLocks noChangeArrowheads="1"/>
          </p:cNvSpPr>
          <p:nvPr/>
        </p:nvSpPr>
        <p:spPr bwMode="auto">
          <a:xfrm>
            <a:off x="5435600" y="6419850"/>
            <a:ext cx="295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/>
              <a:t>11  26  39  43  54  68  72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10</a:t>
            </a:fld>
            <a:endParaRPr lang="pl-PL" altLang="pl-PL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MERGE </a:t>
            </a:r>
          </a:p>
        </p:txBody>
      </p:sp>
      <p:sp>
        <p:nvSpPr>
          <p:cNvPr id="9219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9221" name="Prostokąt 2"/>
          <p:cNvSpPr>
            <a:spLocks noChangeArrowheads="1"/>
          </p:cNvSpPr>
          <p:nvPr/>
        </p:nvSpPr>
        <p:spPr bwMode="auto">
          <a:xfrm>
            <a:off x="0" y="1374775"/>
            <a:ext cx="820896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//tab. ma długość </a:t>
            </a:r>
            <a:r>
              <a:rPr lang="pl-PL" altLang="pl-P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conajmniej</a:t>
            </a:r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 = 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tab,left,m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(tab,m+1,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tab,left,m,right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  //łączenie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pl-PL" alt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wywołanie funkcji sortującej: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(A, 0, n-1);</a:t>
            </a: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11</a:t>
            </a:fld>
            <a:endParaRPr lang="pl-PL" altLang="pl-PL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QUICK</a:t>
            </a:r>
          </a:p>
        </p:txBody>
      </p:sp>
      <p:sp>
        <p:nvSpPr>
          <p:cNvPr id="11268" name="Prostokąt 2"/>
          <p:cNvSpPr>
            <a:spLocks noChangeArrowheads="1"/>
          </p:cNvSpPr>
          <p:nvPr/>
        </p:nvSpPr>
        <p:spPr bwMode="auto">
          <a:xfrm>
            <a:off x="107950" y="620713"/>
            <a:ext cx="8785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l-PL" altLang="pl-P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altLang="pl-PL" sz="2400" b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269" name="Prostokąt 2"/>
          <p:cNvSpPr>
            <a:spLocks noChangeArrowheads="1"/>
          </p:cNvSpPr>
          <p:nvPr/>
        </p:nvSpPr>
        <p:spPr bwMode="auto">
          <a:xfrm>
            <a:off x="2700338" y="764704"/>
            <a:ext cx="30607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26 39 72 54 11 68</a:t>
            </a:r>
          </a:p>
        </p:txBody>
      </p:sp>
      <p:sp>
        <p:nvSpPr>
          <p:cNvPr id="11270" name="Prostokąt 2"/>
          <p:cNvSpPr>
            <a:spLocks noChangeArrowheads="1"/>
          </p:cNvSpPr>
          <p:nvPr/>
        </p:nvSpPr>
        <p:spPr bwMode="auto">
          <a:xfrm>
            <a:off x="3995936" y="1556792"/>
            <a:ext cx="1943670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43 72 54  68</a:t>
            </a:r>
          </a:p>
        </p:txBody>
      </p:sp>
      <p:sp>
        <p:nvSpPr>
          <p:cNvPr id="11271" name="Prostokąt 2"/>
          <p:cNvSpPr>
            <a:spLocks noChangeArrowheads="1"/>
          </p:cNvSpPr>
          <p:nvPr/>
        </p:nvSpPr>
        <p:spPr bwMode="auto">
          <a:xfrm>
            <a:off x="5500812" y="2379663"/>
            <a:ext cx="2016125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43 72 54  </a:t>
            </a:r>
            <a:r>
              <a: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sp>
        <p:nvSpPr>
          <p:cNvPr id="11272" name="Prostokąt 2"/>
          <p:cNvSpPr>
            <a:spLocks noChangeArrowheads="1"/>
          </p:cNvSpPr>
          <p:nvPr/>
        </p:nvSpPr>
        <p:spPr bwMode="auto">
          <a:xfrm>
            <a:off x="1748382" y="2374606"/>
            <a:ext cx="1439863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39 11</a:t>
            </a:r>
          </a:p>
        </p:txBody>
      </p:sp>
      <p:sp>
        <p:nvSpPr>
          <p:cNvPr id="11273" name="Prostokąt 2"/>
          <p:cNvSpPr>
            <a:spLocks noChangeArrowheads="1"/>
          </p:cNvSpPr>
          <p:nvPr/>
        </p:nvSpPr>
        <p:spPr bwMode="auto">
          <a:xfrm>
            <a:off x="1682033" y="4067224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1274" name="Prostokąt 2"/>
          <p:cNvSpPr>
            <a:spLocks noChangeArrowheads="1"/>
          </p:cNvSpPr>
          <p:nvPr/>
        </p:nvSpPr>
        <p:spPr bwMode="auto">
          <a:xfrm>
            <a:off x="2682158" y="4068812"/>
            <a:ext cx="973138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26 </a:t>
            </a:r>
            <a:r>
              <a: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13" name="Prostokąt 2"/>
          <p:cNvSpPr>
            <a:spLocks noChangeArrowheads="1"/>
          </p:cNvSpPr>
          <p:nvPr/>
        </p:nvSpPr>
        <p:spPr bwMode="auto">
          <a:xfrm>
            <a:off x="2555007" y="6093296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Prostokąt 2"/>
          <p:cNvSpPr>
            <a:spLocks noChangeArrowheads="1"/>
          </p:cNvSpPr>
          <p:nvPr/>
        </p:nvSpPr>
        <p:spPr bwMode="auto">
          <a:xfrm>
            <a:off x="3275856" y="6093296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15" name="Prostokąt 2"/>
          <p:cNvSpPr>
            <a:spLocks noChangeArrowheads="1"/>
          </p:cNvSpPr>
          <p:nvPr/>
        </p:nvSpPr>
        <p:spPr bwMode="auto">
          <a:xfrm>
            <a:off x="5040437" y="3996804"/>
            <a:ext cx="973138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43 </a:t>
            </a:r>
            <a:r>
              <a: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</p:txBody>
      </p:sp>
      <p:sp>
        <p:nvSpPr>
          <p:cNvPr id="16" name="Prostokąt 2"/>
          <p:cNvSpPr>
            <a:spLocks noChangeArrowheads="1"/>
          </p:cNvSpPr>
          <p:nvPr/>
        </p:nvSpPr>
        <p:spPr bwMode="auto">
          <a:xfrm>
            <a:off x="7092280" y="3996804"/>
            <a:ext cx="973138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68</a:t>
            </a:r>
          </a:p>
        </p:txBody>
      </p:sp>
      <p:sp>
        <p:nvSpPr>
          <p:cNvPr id="17" name="Prostokąt 2"/>
          <p:cNvSpPr>
            <a:spLocks noChangeArrowheads="1"/>
          </p:cNvSpPr>
          <p:nvPr/>
        </p:nvSpPr>
        <p:spPr bwMode="auto">
          <a:xfrm>
            <a:off x="1682032" y="6093296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8" name="Prostokąt 2"/>
          <p:cNvSpPr>
            <a:spLocks noChangeArrowheads="1"/>
          </p:cNvSpPr>
          <p:nvPr/>
        </p:nvSpPr>
        <p:spPr bwMode="auto">
          <a:xfrm>
            <a:off x="5003279" y="6083448"/>
            <a:ext cx="50482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</p:txBody>
      </p:sp>
      <p:sp>
        <p:nvSpPr>
          <p:cNvPr id="19" name="Prostokąt 2"/>
          <p:cNvSpPr>
            <a:spLocks noChangeArrowheads="1"/>
          </p:cNvSpPr>
          <p:nvPr/>
        </p:nvSpPr>
        <p:spPr bwMode="auto">
          <a:xfrm>
            <a:off x="5724128" y="6083448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</p:txBody>
      </p:sp>
      <p:sp>
        <p:nvSpPr>
          <p:cNvPr id="20" name="Prostokąt 2"/>
          <p:cNvSpPr>
            <a:spLocks noChangeArrowheads="1"/>
          </p:cNvSpPr>
          <p:nvPr/>
        </p:nvSpPr>
        <p:spPr bwMode="auto">
          <a:xfrm>
            <a:off x="7163519" y="6083448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sp>
        <p:nvSpPr>
          <p:cNvPr id="21" name="Prostokąt 2"/>
          <p:cNvSpPr>
            <a:spLocks noChangeArrowheads="1"/>
          </p:cNvSpPr>
          <p:nvPr/>
        </p:nvSpPr>
        <p:spPr bwMode="auto">
          <a:xfrm>
            <a:off x="7884368" y="6083448"/>
            <a:ext cx="5048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</p:txBody>
      </p:sp>
      <p:sp>
        <p:nvSpPr>
          <p:cNvPr id="26" name="Prostokąt 2"/>
          <p:cNvSpPr>
            <a:spLocks noChangeArrowheads="1"/>
          </p:cNvSpPr>
          <p:nvPr/>
        </p:nvSpPr>
        <p:spPr bwMode="auto">
          <a:xfrm>
            <a:off x="2681062" y="1556792"/>
            <a:ext cx="1314874" cy="369888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26 39 11</a:t>
            </a:r>
          </a:p>
        </p:txBody>
      </p:sp>
      <p:grpSp>
        <p:nvGrpSpPr>
          <p:cNvPr id="6" name="Grupa 5"/>
          <p:cNvGrpSpPr/>
          <p:nvPr/>
        </p:nvGrpSpPr>
        <p:grpSpPr>
          <a:xfrm>
            <a:off x="1748382" y="3244976"/>
            <a:ext cx="1492478" cy="369888"/>
            <a:chOff x="1657993" y="3356992"/>
            <a:chExt cx="1492478" cy="369888"/>
          </a:xfrm>
        </p:grpSpPr>
        <p:sp>
          <p:nvSpPr>
            <p:cNvPr id="27" name="Prostokąt 2"/>
            <p:cNvSpPr>
              <a:spLocks noChangeArrowheads="1"/>
            </p:cNvSpPr>
            <p:nvPr/>
          </p:nvSpPr>
          <p:spPr bwMode="auto">
            <a:xfrm>
              <a:off x="2177333" y="3356992"/>
              <a:ext cx="973138" cy="368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26 39</a:t>
              </a:r>
            </a:p>
          </p:txBody>
        </p:sp>
        <p:sp>
          <p:nvSpPr>
            <p:cNvPr id="28" name="Prostokąt 2"/>
            <p:cNvSpPr>
              <a:spLocks noChangeArrowheads="1"/>
            </p:cNvSpPr>
            <p:nvPr/>
          </p:nvSpPr>
          <p:spPr bwMode="auto">
            <a:xfrm>
              <a:off x="1657993" y="3356992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7" name="Grupa 6"/>
          <p:cNvGrpSpPr/>
          <p:nvPr/>
        </p:nvGrpSpPr>
        <p:grpSpPr>
          <a:xfrm>
            <a:off x="5533850" y="3212976"/>
            <a:ext cx="1946276" cy="368300"/>
            <a:chOff x="5794076" y="3212976"/>
            <a:chExt cx="1946276" cy="368300"/>
          </a:xfrm>
        </p:grpSpPr>
        <p:sp>
          <p:nvSpPr>
            <p:cNvPr id="29" name="Prostokąt 2"/>
            <p:cNvSpPr>
              <a:spLocks noChangeArrowheads="1"/>
            </p:cNvSpPr>
            <p:nvPr/>
          </p:nvSpPr>
          <p:spPr bwMode="auto">
            <a:xfrm>
              <a:off x="5794076" y="3212976"/>
              <a:ext cx="973138" cy="368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43 54</a:t>
              </a:r>
              <a:endPara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Prostokąt 2"/>
            <p:cNvSpPr>
              <a:spLocks noChangeArrowheads="1"/>
            </p:cNvSpPr>
            <p:nvPr/>
          </p:nvSpPr>
          <p:spPr bwMode="auto">
            <a:xfrm>
              <a:off x="6767214" y="3212976"/>
              <a:ext cx="973138" cy="368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72 68</a:t>
              </a:r>
              <a:endParaRPr lang="pl-PL" alt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upa 1"/>
          <p:cNvGrpSpPr/>
          <p:nvPr/>
        </p:nvGrpSpPr>
        <p:grpSpPr>
          <a:xfrm>
            <a:off x="2682158" y="4869160"/>
            <a:ext cx="1009749" cy="369888"/>
            <a:chOff x="1474788" y="5018625"/>
            <a:chExt cx="1009749" cy="369888"/>
          </a:xfrm>
        </p:grpSpPr>
        <p:sp>
          <p:nvSpPr>
            <p:cNvPr id="31" name="Prostokąt 2"/>
            <p:cNvSpPr>
              <a:spLocks noChangeArrowheads="1"/>
            </p:cNvSpPr>
            <p:nvPr/>
          </p:nvSpPr>
          <p:spPr bwMode="auto">
            <a:xfrm>
              <a:off x="1474788" y="5018625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</a:p>
          </p:txBody>
        </p:sp>
        <p:sp>
          <p:nvSpPr>
            <p:cNvPr id="32" name="Prostokąt 2"/>
            <p:cNvSpPr>
              <a:spLocks noChangeArrowheads="1"/>
            </p:cNvSpPr>
            <p:nvPr/>
          </p:nvSpPr>
          <p:spPr bwMode="auto">
            <a:xfrm>
              <a:off x="1979712" y="5018625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</a:p>
          </p:txBody>
        </p:sp>
      </p:grpSp>
      <p:grpSp>
        <p:nvGrpSpPr>
          <p:cNvPr id="34" name="Grupa 33"/>
          <p:cNvGrpSpPr/>
          <p:nvPr/>
        </p:nvGrpSpPr>
        <p:grpSpPr>
          <a:xfrm>
            <a:off x="5043620" y="4869160"/>
            <a:ext cx="1009749" cy="369888"/>
            <a:chOff x="1474788" y="5018625"/>
            <a:chExt cx="1009749" cy="369888"/>
          </a:xfrm>
        </p:grpSpPr>
        <p:sp>
          <p:nvSpPr>
            <p:cNvPr id="35" name="Prostokąt 2"/>
            <p:cNvSpPr>
              <a:spLocks noChangeArrowheads="1"/>
            </p:cNvSpPr>
            <p:nvPr/>
          </p:nvSpPr>
          <p:spPr bwMode="auto">
            <a:xfrm>
              <a:off x="1474788" y="5018625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43</a:t>
              </a:r>
            </a:p>
          </p:txBody>
        </p:sp>
        <p:sp>
          <p:nvSpPr>
            <p:cNvPr id="36" name="Prostokąt 2"/>
            <p:cNvSpPr>
              <a:spLocks noChangeArrowheads="1"/>
            </p:cNvSpPr>
            <p:nvPr/>
          </p:nvSpPr>
          <p:spPr bwMode="auto">
            <a:xfrm>
              <a:off x="1979712" y="5018625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54</a:t>
              </a:r>
            </a:p>
          </p:txBody>
        </p:sp>
      </p:grpSp>
      <p:grpSp>
        <p:nvGrpSpPr>
          <p:cNvPr id="37" name="Grupa 36"/>
          <p:cNvGrpSpPr/>
          <p:nvPr/>
        </p:nvGrpSpPr>
        <p:grpSpPr>
          <a:xfrm>
            <a:off x="7209581" y="4869160"/>
            <a:ext cx="1009749" cy="369888"/>
            <a:chOff x="1474788" y="5018625"/>
            <a:chExt cx="1009749" cy="369888"/>
          </a:xfrm>
        </p:grpSpPr>
        <p:sp>
          <p:nvSpPr>
            <p:cNvPr id="38" name="Prostokąt 2"/>
            <p:cNvSpPr>
              <a:spLocks noChangeArrowheads="1"/>
            </p:cNvSpPr>
            <p:nvPr/>
          </p:nvSpPr>
          <p:spPr bwMode="auto">
            <a:xfrm>
              <a:off x="1474788" y="5018625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68</a:t>
              </a:r>
            </a:p>
          </p:txBody>
        </p:sp>
        <p:sp>
          <p:nvSpPr>
            <p:cNvPr id="39" name="Prostokąt 2"/>
            <p:cNvSpPr>
              <a:spLocks noChangeArrowheads="1"/>
            </p:cNvSpPr>
            <p:nvPr/>
          </p:nvSpPr>
          <p:spPr bwMode="auto">
            <a:xfrm>
              <a:off x="1979712" y="5018625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</a:p>
          </p:txBody>
        </p:sp>
      </p:grpSp>
      <p:sp>
        <p:nvSpPr>
          <p:cNvPr id="3" name="Strzałka w dół 2"/>
          <p:cNvSpPr/>
          <p:nvPr/>
        </p:nvSpPr>
        <p:spPr>
          <a:xfrm>
            <a:off x="3851920" y="1190625"/>
            <a:ext cx="648642" cy="36616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dół 7"/>
          <p:cNvSpPr/>
          <p:nvPr/>
        </p:nvSpPr>
        <p:spPr>
          <a:xfrm>
            <a:off x="2754291" y="2019500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Strzałka w dół 45"/>
          <p:cNvSpPr/>
          <p:nvPr/>
        </p:nvSpPr>
        <p:spPr>
          <a:xfrm>
            <a:off x="5475134" y="2026908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 w dół 46"/>
          <p:cNvSpPr/>
          <p:nvPr/>
        </p:nvSpPr>
        <p:spPr>
          <a:xfrm>
            <a:off x="2238105" y="2866141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 w dół 47"/>
          <p:cNvSpPr/>
          <p:nvPr/>
        </p:nvSpPr>
        <p:spPr>
          <a:xfrm>
            <a:off x="6299770" y="2857870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 w dół 48"/>
          <p:cNvSpPr/>
          <p:nvPr/>
        </p:nvSpPr>
        <p:spPr>
          <a:xfrm>
            <a:off x="1727226" y="3661153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Strzałka w dół 49"/>
          <p:cNvSpPr/>
          <p:nvPr/>
        </p:nvSpPr>
        <p:spPr>
          <a:xfrm>
            <a:off x="5533850" y="3612291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Strzałka w dół 50"/>
          <p:cNvSpPr/>
          <p:nvPr/>
        </p:nvSpPr>
        <p:spPr>
          <a:xfrm>
            <a:off x="7069090" y="3608656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 w dół 51"/>
          <p:cNvSpPr/>
          <p:nvPr/>
        </p:nvSpPr>
        <p:spPr>
          <a:xfrm>
            <a:off x="2646089" y="3645024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 w dół 52"/>
          <p:cNvSpPr/>
          <p:nvPr/>
        </p:nvSpPr>
        <p:spPr>
          <a:xfrm>
            <a:off x="2934570" y="4509120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 w dół 53"/>
          <p:cNvSpPr/>
          <p:nvPr/>
        </p:nvSpPr>
        <p:spPr>
          <a:xfrm>
            <a:off x="5309692" y="4437112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 w dół 54"/>
          <p:cNvSpPr/>
          <p:nvPr/>
        </p:nvSpPr>
        <p:spPr>
          <a:xfrm>
            <a:off x="7397924" y="4437112"/>
            <a:ext cx="414436" cy="3551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 w dół 55"/>
          <p:cNvSpPr/>
          <p:nvPr/>
        </p:nvSpPr>
        <p:spPr>
          <a:xfrm>
            <a:off x="7934400" y="5315990"/>
            <a:ext cx="262036" cy="70908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 w dół 56"/>
          <p:cNvSpPr/>
          <p:nvPr/>
        </p:nvSpPr>
        <p:spPr>
          <a:xfrm>
            <a:off x="7236296" y="5312199"/>
            <a:ext cx="262036" cy="70908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Strzałka w dół 57"/>
          <p:cNvSpPr/>
          <p:nvPr/>
        </p:nvSpPr>
        <p:spPr>
          <a:xfrm>
            <a:off x="5774160" y="5312199"/>
            <a:ext cx="262036" cy="70908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Strzałka w dół 58"/>
          <p:cNvSpPr/>
          <p:nvPr/>
        </p:nvSpPr>
        <p:spPr>
          <a:xfrm>
            <a:off x="5076056" y="5308408"/>
            <a:ext cx="262036" cy="70908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Strzałka w dół 59"/>
          <p:cNvSpPr/>
          <p:nvPr/>
        </p:nvSpPr>
        <p:spPr>
          <a:xfrm>
            <a:off x="3373860" y="5304999"/>
            <a:ext cx="262036" cy="70908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Strzałka w dół 60"/>
          <p:cNvSpPr/>
          <p:nvPr/>
        </p:nvSpPr>
        <p:spPr>
          <a:xfrm>
            <a:off x="2675756" y="5301208"/>
            <a:ext cx="262036" cy="70908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Strzałka w dół 61"/>
          <p:cNvSpPr/>
          <p:nvPr/>
        </p:nvSpPr>
        <p:spPr>
          <a:xfrm>
            <a:off x="1781042" y="4488077"/>
            <a:ext cx="249828" cy="15222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12</a:t>
            </a:fld>
            <a:endParaRPr lang="pl-PL" altLang="pl-PL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QUICK</a:t>
            </a:r>
          </a:p>
        </p:txBody>
      </p:sp>
      <p:sp>
        <p:nvSpPr>
          <p:cNvPr id="13315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13316" name="Prostokąt 2"/>
          <p:cNvSpPr>
            <a:spLocks noChangeArrowheads="1"/>
          </p:cNvSpPr>
          <p:nvPr/>
        </p:nvSpPr>
        <p:spPr bwMode="auto">
          <a:xfrm>
            <a:off x="179388" y="585788"/>
            <a:ext cx="8785225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(l&gt;=p)          return;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l, p);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l, m);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m+1, p);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l=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[l]&lt;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  ++l;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[r]&gt;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 --r;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(l &lt; r) {			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[l],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[r]);	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++l;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--r;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{    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(r == </a:t>
            </a:r>
            <a:r>
              <a:rPr lang="pl-PL" alt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r--;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r;	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l-PL" alt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13</a:t>
            </a:fld>
            <a:endParaRPr lang="pl-PL" altLang="pl-PL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SORTOWANIE PRZEZ ZLICZANIE (COUNTING SORT)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14</a:t>
            </a:fld>
            <a:endParaRPr lang="pl-PL" alt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07504" y="836712"/>
            <a:ext cx="84078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Zakładamy, że każdy z n sortowanych elementów jest liczbą z przedziału 1 do k (dla ustalonego k)</a:t>
            </a:r>
          </a:p>
          <a:p>
            <a:r>
              <a:rPr lang="pl-PL" dirty="0"/>
              <a:t>Idea – wyznaczenie dla każdej sortowanej liczby x ilości elementów mniejszych od  x -&gt;daje to pozycję w ciągu posortowanym</a:t>
            </a:r>
          </a:p>
          <a:p>
            <a:endParaRPr lang="pl-PL" dirty="0"/>
          </a:p>
          <a:p>
            <a:r>
              <a:rPr lang="pl-PL" dirty="0"/>
              <a:t>Dane: A-tablica z liczbami do posortowania, B-tablica posortowana, C-tablica pomocnicza</a:t>
            </a:r>
          </a:p>
          <a:p>
            <a:endParaRPr lang="pl-PL" dirty="0"/>
          </a:p>
          <a:p>
            <a:r>
              <a:rPr lang="pl-PL" dirty="0"/>
              <a:t>Kroki:</a:t>
            </a:r>
          </a:p>
          <a:p>
            <a:pPr marL="342900" indent="-342900">
              <a:buAutoNum type="arabicPeriod"/>
            </a:pPr>
            <a:r>
              <a:rPr lang="pl-PL" dirty="0"/>
              <a:t>Wyzeruj C</a:t>
            </a:r>
          </a:p>
          <a:p>
            <a:pPr marL="342900" indent="-342900">
              <a:buAutoNum type="arabicPeriod"/>
            </a:pPr>
            <a:r>
              <a:rPr lang="pl-PL" dirty="0"/>
              <a:t>Uzupełnij C tak, że C[ A[ i ] ] zwiera ilość liczb mniejszych lub równych od A[ i ]</a:t>
            </a:r>
          </a:p>
          <a:p>
            <a:pPr marL="342900" indent="-342900">
              <a:buAutoNum type="arabicPeriod"/>
            </a:pPr>
            <a:r>
              <a:rPr lang="pl-PL" dirty="0"/>
              <a:t>Na podstawie A i C wypełnij tablicę B</a:t>
            </a:r>
          </a:p>
          <a:p>
            <a:r>
              <a:rPr lang="pl-PL" dirty="0"/>
              <a:t>	B[ C[A[ i ] ] ] := A[ i ]</a:t>
            </a:r>
          </a:p>
          <a:p>
            <a:endParaRPr lang="pl-PL" dirty="0"/>
          </a:p>
          <a:p>
            <a:r>
              <a:rPr lang="pl-PL" dirty="0"/>
              <a:t>Złożoność – jeśli k=O(n)  to sortowanie O(n)</a:t>
            </a:r>
          </a:p>
          <a:p>
            <a:r>
              <a:rPr lang="pl-PL" dirty="0"/>
              <a:t>Sortowanie jest stabilne tzn. liczby o tych samych wartościach występują w tablicy wynikowej w takiej samej kolejności jak w tablicy wejściowej </a:t>
            </a:r>
          </a:p>
        </p:txBody>
      </p:sp>
    </p:spTree>
    <p:extLst>
      <p:ext uri="{BB962C8B-B14F-4D97-AF65-F5344CB8AC3E}">
        <p14:creationId xmlns:p14="http://schemas.microsoft.com/office/powerpoint/2010/main" val="16186333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SORTOWANIE PRZEZ ZLICZANIE (COUNTING SORT)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15</a:t>
            </a:fld>
            <a:endParaRPr lang="pl-PL" alt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51520" y="119675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COUNTING_SORT(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1 	for i:=1 to k do</a:t>
            </a:r>
          </a:p>
          <a:p>
            <a:pPr marL="342900" indent="-342900">
              <a:buAutoNum type="arabicPlain" startAt="2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C[ i ] := 0</a:t>
            </a:r>
          </a:p>
          <a:p>
            <a:pPr marL="342900" indent="-342900">
              <a:buAutoNum type="arabicPlain" startAt="3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for i:=1 to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(A) do</a:t>
            </a:r>
          </a:p>
          <a:p>
            <a:pPr marL="342900" indent="-342900">
              <a:buAutoNum type="arabicPlain" startAt="4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C[A[i]] := C[A[i]]+1</a:t>
            </a:r>
          </a:p>
          <a:p>
            <a:r>
              <a:rPr lang="pl-PL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tym miejscu C[i] zawiera liczbę elementów równych i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5	for i:=2 to k do	</a:t>
            </a:r>
          </a:p>
          <a:p>
            <a:pPr marL="342900" indent="-342900">
              <a:buAutoNum type="arabicPlain" startAt="6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C[i]:=C[i]+C[i-1]</a:t>
            </a:r>
          </a:p>
          <a:p>
            <a:r>
              <a:rPr lang="pl-PL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tym miejscu C[i] zawiera liczbę elementów &lt;=i</a:t>
            </a:r>
          </a:p>
          <a:p>
            <a:pPr marL="342900" indent="-342900">
              <a:buAutoNum type="arabicPlain" startAt="7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for i:=length(A)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1 do</a:t>
            </a:r>
          </a:p>
          <a:p>
            <a:pPr marL="342900" indent="-342900">
              <a:buAutoNum type="arabicPlain" startAt="8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B[ C[A[i]]]:=A[i]</a:t>
            </a:r>
          </a:p>
          <a:p>
            <a:pPr marL="342900" indent="-342900">
              <a:buAutoNum type="arabicPlain" startAt="8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     C[A[i]] := C[A[i]] – 1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7361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SORTOWANIE PRZEZ ZLICZANIE (COUNTING SORT)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16</a:t>
            </a:fld>
            <a:endParaRPr lang="pl-PL" alt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699792" y="93303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A – tablica z danymi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276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5" y="1398687"/>
            <a:ext cx="1771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2035045" y="1509296"/>
            <a:ext cx="15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C[i] = 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7" y="1989237"/>
            <a:ext cx="1724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2067425" y="2134255"/>
            <a:ext cx="581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C[i] zawiera liczbę elementów &lt;= i (tablica ostateczna)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" y="3296659"/>
            <a:ext cx="22479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44284"/>
            <a:ext cx="1828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" y="4060701"/>
            <a:ext cx="2190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96" y="4089276"/>
            <a:ext cx="1819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1" y="4736819"/>
            <a:ext cx="2143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97" y="4774919"/>
            <a:ext cx="171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ole tekstowe 15"/>
          <p:cNvSpPr txBox="1"/>
          <p:nvPr/>
        </p:nvSpPr>
        <p:spPr>
          <a:xfrm>
            <a:off x="4572000" y="34072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pierwsza iteracja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4718039" y="416178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druga iteracja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4724400" y="485695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trzecia iteracja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3" y="5733256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pole tekstowe 19"/>
          <p:cNvSpPr txBox="1"/>
          <p:nvPr/>
        </p:nvSpPr>
        <p:spPr>
          <a:xfrm>
            <a:off x="2807248" y="588779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&lt;- posortowane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313447" y="286806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Wypełnianie tablicy B</a:t>
            </a:r>
          </a:p>
        </p:txBody>
      </p:sp>
    </p:spTree>
    <p:extLst>
      <p:ext uri="{BB962C8B-B14F-4D97-AF65-F5344CB8AC3E}">
        <p14:creationId xmlns:p14="http://schemas.microsoft.com/office/powerpoint/2010/main" val="283544114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SHELLA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10027"/>
              </p:ext>
            </p:extLst>
          </p:nvPr>
        </p:nvGraphicFramePr>
        <p:xfrm>
          <a:off x="415716" y="193330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67681"/>
              </p:ext>
            </p:extLst>
          </p:nvPr>
        </p:nvGraphicFramePr>
        <p:xfrm>
          <a:off x="395536" y="2568774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pole tekstowe 14"/>
          <p:cNvSpPr txBox="1"/>
          <p:nvPr/>
        </p:nvSpPr>
        <p:spPr>
          <a:xfrm>
            <a:off x="1331640" y="90872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Sortowanie co n </a:t>
            </a:r>
          </a:p>
          <a:p>
            <a:r>
              <a:rPr lang="pl-PL" sz="2400" dirty="0"/>
              <a:t>(przez wstawianie)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02262"/>
              </p:ext>
            </p:extLst>
          </p:nvPr>
        </p:nvGraphicFramePr>
        <p:xfrm>
          <a:off x="395536" y="3067003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50869"/>
              </p:ext>
            </p:extLst>
          </p:nvPr>
        </p:nvGraphicFramePr>
        <p:xfrm>
          <a:off x="395536" y="357301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61380"/>
              </p:ext>
            </p:extLst>
          </p:nvPr>
        </p:nvGraphicFramePr>
        <p:xfrm>
          <a:off x="395536" y="407707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78718"/>
              </p:ext>
            </p:extLst>
          </p:nvPr>
        </p:nvGraphicFramePr>
        <p:xfrm>
          <a:off x="395536" y="4581128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pole tekstowe 20"/>
          <p:cNvSpPr txBox="1"/>
          <p:nvPr/>
        </p:nvSpPr>
        <p:spPr>
          <a:xfrm>
            <a:off x="6876256" y="25649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n-lt"/>
              </a:rPr>
              <a:t>32,42,25</a:t>
            </a:r>
          </a:p>
        </p:txBody>
      </p:sp>
      <p:sp>
        <p:nvSpPr>
          <p:cNvPr id="22" name="pole tekstowe 21"/>
          <p:cNvSpPr txBox="1"/>
          <p:nvPr/>
        </p:nvSpPr>
        <p:spPr>
          <a:xfrm>
            <a:off x="6876256" y="303407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n-lt"/>
              </a:rPr>
              <a:t>17,86,51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6876256" y="36450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n-lt"/>
              </a:rPr>
              <a:t>84, 19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6848461" y="40778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n-lt"/>
              </a:rPr>
              <a:t>21, 7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6876256" y="45469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n-lt"/>
              </a:rPr>
              <a:t>56, 41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3627133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SHELLA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24373"/>
              </p:ext>
            </p:extLst>
          </p:nvPr>
        </p:nvGraphicFramePr>
        <p:xfrm>
          <a:off x="199692" y="78117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95730"/>
              </p:ext>
            </p:extLst>
          </p:nvPr>
        </p:nvGraphicFramePr>
        <p:xfrm>
          <a:off x="199692" y="141964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57288"/>
              </p:ext>
            </p:extLst>
          </p:nvPr>
        </p:nvGraphicFramePr>
        <p:xfrm>
          <a:off x="199692" y="193694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62344"/>
              </p:ext>
            </p:extLst>
          </p:nvPr>
        </p:nvGraphicFramePr>
        <p:xfrm>
          <a:off x="199692" y="245055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74421"/>
              </p:ext>
            </p:extLst>
          </p:nvPr>
        </p:nvGraphicFramePr>
        <p:xfrm>
          <a:off x="199692" y="2967865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70332"/>
              </p:ext>
            </p:extLst>
          </p:nvPr>
        </p:nvGraphicFramePr>
        <p:xfrm>
          <a:off x="199692" y="3485173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10981"/>
              </p:ext>
            </p:extLst>
          </p:nvPr>
        </p:nvGraphicFramePr>
        <p:xfrm>
          <a:off x="199692" y="4023744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12107"/>
              </p:ext>
            </p:extLst>
          </p:nvPr>
        </p:nvGraphicFramePr>
        <p:xfrm>
          <a:off x="199692" y="454105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052"/>
              </p:ext>
            </p:extLst>
          </p:nvPr>
        </p:nvGraphicFramePr>
        <p:xfrm>
          <a:off x="199692" y="510088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2345"/>
              </p:ext>
            </p:extLst>
          </p:nvPr>
        </p:nvGraphicFramePr>
        <p:xfrm>
          <a:off x="199692" y="5596928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0915"/>
              </p:ext>
            </p:extLst>
          </p:nvPr>
        </p:nvGraphicFramePr>
        <p:xfrm>
          <a:off x="199692" y="609777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pole tekstowe 14"/>
          <p:cNvSpPr txBox="1"/>
          <p:nvPr/>
        </p:nvSpPr>
        <p:spPr>
          <a:xfrm>
            <a:off x="6558455" y="1651330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Sortowanie co 5</a:t>
            </a:r>
          </a:p>
        </p:txBody>
      </p:sp>
      <p:sp>
        <p:nvSpPr>
          <p:cNvPr id="14" name="Symbol zastępczy numeru slajd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01819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SHELLA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46498"/>
              </p:ext>
            </p:extLst>
          </p:nvPr>
        </p:nvGraphicFramePr>
        <p:xfrm>
          <a:off x="1322332" y="1762563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92144"/>
              </p:ext>
            </p:extLst>
          </p:nvPr>
        </p:nvGraphicFramePr>
        <p:xfrm>
          <a:off x="1353864" y="289767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5611"/>
              </p:ext>
            </p:extLst>
          </p:nvPr>
        </p:nvGraphicFramePr>
        <p:xfrm>
          <a:off x="1338099" y="346523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281"/>
              </p:ext>
            </p:extLst>
          </p:nvPr>
        </p:nvGraphicFramePr>
        <p:xfrm>
          <a:off x="1353864" y="41904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96555"/>
              </p:ext>
            </p:extLst>
          </p:nvPr>
        </p:nvGraphicFramePr>
        <p:xfrm>
          <a:off x="1369629" y="4805308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64977"/>
              </p:ext>
            </p:extLst>
          </p:nvPr>
        </p:nvGraphicFramePr>
        <p:xfrm>
          <a:off x="1369629" y="5562053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71505"/>
              </p:ext>
            </p:extLst>
          </p:nvPr>
        </p:nvGraphicFramePr>
        <p:xfrm>
          <a:off x="1369629" y="614537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pole tekstowe 22"/>
          <p:cNvSpPr txBox="1"/>
          <p:nvPr/>
        </p:nvSpPr>
        <p:spPr>
          <a:xfrm>
            <a:off x="2915816" y="620713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Sortowanie co 3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23912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STOGOWE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92607"/>
              </p:ext>
            </p:extLst>
          </p:nvPr>
        </p:nvGraphicFramePr>
        <p:xfrm>
          <a:off x="971600" y="836712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Tablica do posortowania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94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0622"/>
              </p:ext>
            </p:extLst>
          </p:nvPr>
        </p:nvGraphicFramePr>
        <p:xfrm>
          <a:off x="971600" y="129352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utworzeniu kopca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94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67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42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68944"/>
              </p:ext>
            </p:extLst>
          </p:nvPr>
        </p:nvGraphicFramePr>
        <p:xfrm>
          <a:off x="971600" y="2132856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67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66775"/>
              </p:ext>
            </p:extLst>
          </p:nvPr>
        </p:nvGraphicFramePr>
        <p:xfrm>
          <a:off x="971600" y="2445648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naprawie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67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96889"/>
              </p:ext>
            </p:extLst>
          </p:nvPr>
        </p:nvGraphicFramePr>
        <p:xfrm>
          <a:off x="971600" y="2780928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67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30685"/>
              </p:ext>
            </p:extLst>
          </p:nvPr>
        </p:nvGraphicFramePr>
        <p:xfrm>
          <a:off x="971600" y="309372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naprawie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62477"/>
              </p:ext>
            </p:extLst>
          </p:nvPr>
        </p:nvGraphicFramePr>
        <p:xfrm>
          <a:off x="971600" y="342900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55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67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42988"/>
              </p:ext>
            </p:extLst>
          </p:nvPr>
        </p:nvGraphicFramePr>
        <p:xfrm>
          <a:off x="971600" y="378904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naprawie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44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84991"/>
              </p:ext>
            </p:extLst>
          </p:nvPr>
        </p:nvGraphicFramePr>
        <p:xfrm>
          <a:off x="971600" y="414908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48578"/>
              </p:ext>
            </p:extLst>
          </p:nvPr>
        </p:nvGraphicFramePr>
        <p:xfrm>
          <a:off x="971600" y="450912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naprawie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42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81036"/>
              </p:ext>
            </p:extLst>
          </p:nvPr>
        </p:nvGraphicFramePr>
        <p:xfrm>
          <a:off x="971600" y="486916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42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64290"/>
              </p:ext>
            </p:extLst>
          </p:nvPr>
        </p:nvGraphicFramePr>
        <p:xfrm>
          <a:off x="971600" y="522920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naprawie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18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42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69353"/>
              </p:ext>
            </p:extLst>
          </p:nvPr>
        </p:nvGraphicFramePr>
        <p:xfrm>
          <a:off x="971600" y="558924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18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42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70603"/>
              </p:ext>
            </p:extLst>
          </p:nvPr>
        </p:nvGraphicFramePr>
        <p:xfrm>
          <a:off x="971600" y="594928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naprawie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16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18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42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55610"/>
              </p:ext>
            </p:extLst>
          </p:nvPr>
        </p:nvGraphicFramePr>
        <p:xfrm>
          <a:off x="971600" y="6309320"/>
          <a:ext cx="6927850" cy="335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Po zamianie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>
                          <a:effectLst/>
                        </a:rPr>
                        <a:t>12</a:t>
                      </a:r>
                      <a:endParaRPr lang="pl-PL" sz="1200" kern="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16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18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42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44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55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67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2200" kern="50" dirty="0">
                          <a:effectLst/>
                        </a:rPr>
                        <a:t>94</a:t>
                      </a:r>
                      <a:endParaRPr lang="pl-PL" sz="1200" kern="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581639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SHELLA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6954"/>
              </p:ext>
            </p:extLst>
          </p:nvPr>
        </p:nvGraphicFramePr>
        <p:xfrm>
          <a:off x="971600" y="126876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4399"/>
              </p:ext>
            </p:extLst>
          </p:nvPr>
        </p:nvGraphicFramePr>
        <p:xfrm>
          <a:off x="971600" y="234888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26195"/>
              </p:ext>
            </p:extLst>
          </p:nvPr>
        </p:nvGraphicFramePr>
        <p:xfrm>
          <a:off x="971600" y="285293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47585"/>
              </p:ext>
            </p:extLst>
          </p:nvPr>
        </p:nvGraphicFramePr>
        <p:xfrm>
          <a:off x="971600" y="3501008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36882"/>
              </p:ext>
            </p:extLst>
          </p:nvPr>
        </p:nvGraphicFramePr>
        <p:xfrm>
          <a:off x="971600" y="4005064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96118"/>
              </p:ext>
            </p:extLst>
          </p:nvPr>
        </p:nvGraphicFramePr>
        <p:xfrm>
          <a:off x="971600" y="4725144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96325"/>
              </p:ext>
            </p:extLst>
          </p:nvPr>
        </p:nvGraphicFramePr>
        <p:xfrm>
          <a:off x="971600" y="522920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711668" y="658102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Sortowanie co 1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2711667" y="5949280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Posortowane !!!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20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042821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SHELLA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356" y="1124744"/>
            <a:ext cx="9212356" cy="3582343"/>
          </a:xfrm>
          <a:prstGeom prst="rect">
            <a:avLst/>
          </a:prstGeom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21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0762525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SORTOWANIE POZYCYJNE (RADIX-SORT)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23528" y="933033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Sortowanie pozycyjne sortuje po cyfrach sortowanych liczb</a:t>
            </a:r>
          </a:p>
          <a:p>
            <a:r>
              <a:rPr lang="pl-PL" dirty="0"/>
              <a:t>Intuicja podpowiada zaczynanie sortowania od najbardziej znaczącej cyfr, ale w rzeczywistości zaczynamy od najmniej znaczących.</a:t>
            </a:r>
          </a:p>
          <a:p>
            <a:r>
              <a:rPr lang="pl-PL" dirty="0"/>
              <a:t>Niech d oznacza ilość cyfr, a </a:t>
            </a:r>
            <a:r>
              <a:rPr lang="pl-PL" dirty="0" err="1"/>
              <a:t>A</a:t>
            </a:r>
            <a:r>
              <a:rPr lang="pl-PL" dirty="0"/>
              <a:t> tablicę z liczbami do posortowania</a:t>
            </a:r>
          </a:p>
          <a:p>
            <a:r>
              <a:rPr lang="pl-PL" dirty="0"/>
              <a:t>Algorytm jest następujący:</a:t>
            </a:r>
          </a:p>
          <a:p>
            <a:endParaRPr lang="pl-PL" dirty="0"/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RADIX-SORT 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A,d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1     for i:=1 to d  do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2       posortuj stabilnie tablicę A względem cyfry i</a:t>
            </a:r>
          </a:p>
          <a:p>
            <a:endParaRPr lang="pl-PL" dirty="0"/>
          </a:p>
          <a:p>
            <a:r>
              <a:rPr lang="pl-PL" dirty="0"/>
              <a:t>Złożoność – zależy od złożoności 2 linii. Jeżeli zastosujemy w tej linii sortowanie przez zliczanie to złożoność  będzie O(d*n) czyli O(n)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5733534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SORTOWANIE POZYCYJNE (RADIX-SORT)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23528" y="933033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Przykład:</a:t>
            </a:r>
          </a:p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16832"/>
            <a:ext cx="698036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59930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PRZEZ WSTAWIANIE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3</a:t>
            </a:fld>
            <a:endParaRPr lang="pl-PL" alt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06" y="874436"/>
            <a:ext cx="5081588" cy="4369711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0" y="5756524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https://medium.com/@soni.dumitru/insertion-sort-algorithm-java-script-655483dd22c2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PRZEZ WSTAWIANIE</a:t>
            </a:r>
          </a:p>
        </p:txBody>
      </p:sp>
      <p:grpSp>
        <p:nvGrpSpPr>
          <p:cNvPr id="2" name="Grupa 1"/>
          <p:cNvGrpSpPr/>
          <p:nvPr/>
        </p:nvGrpSpPr>
        <p:grpSpPr>
          <a:xfrm>
            <a:off x="2372519" y="759259"/>
            <a:ext cx="2521049" cy="378428"/>
            <a:chOff x="1762919" y="860857"/>
            <a:chExt cx="2521049" cy="378428"/>
          </a:xfrm>
        </p:grpSpPr>
        <p:sp>
          <p:nvSpPr>
            <p:cNvPr id="5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6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7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8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9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2373287" y="1447080"/>
            <a:ext cx="2521049" cy="378428"/>
            <a:chOff x="1762919" y="860857"/>
            <a:chExt cx="2521049" cy="378428"/>
          </a:xfrm>
        </p:grpSpPr>
        <p:sp>
          <p:nvSpPr>
            <p:cNvPr id="14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15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16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17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18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19" name="Grupa 18"/>
          <p:cNvGrpSpPr/>
          <p:nvPr/>
        </p:nvGrpSpPr>
        <p:grpSpPr>
          <a:xfrm>
            <a:off x="2372517" y="3013191"/>
            <a:ext cx="2521049" cy="378428"/>
            <a:chOff x="1762919" y="860857"/>
            <a:chExt cx="2521049" cy="378428"/>
          </a:xfrm>
        </p:grpSpPr>
        <p:sp>
          <p:nvSpPr>
            <p:cNvPr id="20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21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22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23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24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2371749" y="1972170"/>
            <a:ext cx="2521049" cy="378428"/>
            <a:chOff x="1762919" y="860857"/>
            <a:chExt cx="2521049" cy="378428"/>
          </a:xfrm>
        </p:grpSpPr>
        <p:sp>
          <p:nvSpPr>
            <p:cNvPr id="26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27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28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29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30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31" name="Grupa 30"/>
          <p:cNvGrpSpPr/>
          <p:nvPr/>
        </p:nvGrpSpPr>
        <p:grpSpPr>
          <a:xfrm>
            <a:off x="2369736" y="2498069"/>
            <a:ext cx="2521049" cy="378428"/>
            <a:chOff x="1762919" y="860857"/>
            <a:chExt cx="2521049" cy="378428"/>
          </a:xfrm>
        </p:grpSpPr>
        <p:sp>
          <p:nvSpPr>
            <p:cNvPr id="32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33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34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35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36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37" name="Grupa 36"/>
          <p:cNvGrpSpPr/>
          <p:nvPr/>
        </p:nvGrpSpPr>
        <p:grpSpPr>
          <a:xfrm>
            <a:off x="2365263" y="3528442"/>
            <a:ext cx="2521049" cy="378428"/>
            <a:chOff x="1762919" y="860857"/>
            <a:chExt cx="2521049" cy="378428"/>
          </a:xfrm>
        </p:grpSpPr>
        <p:sp>
          <p:nvSpPr>
            <p:cNvPr id="38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39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40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41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42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43" name="Grupa 42"/>
          <p:cNvGrpSpPr/>
          <p:nvPr/>
        </p:nvGrpSpPr>
        <p:grpSpPr>
          <a:xfrm>
            <a:off x="2357996" y="4043699"/>
            <a:ext cx="2521049" cy="378428"/>
            <a:chOff x="1762919" y="860857"/>
            <a:chExt cx="2521049" cy="378428"/>
          </a:xfrm>
        </p:grpSpPr>
        <p:sp>
          <p:nvSpPr>
            <p:cNvPr id="44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45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46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47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48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49" name="Grupa 48"/>
          <p:cNvGrpSpPr/>
          <p:nvPr/>
        </p:nvGrpSpPr>
        <p:grpSpPr>
          <a:xfrm>
            <a:off x="2377174" y="4561516"/>
            <a:ext cx="2521049" cy="378428"/>
            <a:chOff x="1762919" y="860857"/>
            <a:chExt cx="2521049" cy="378428"/>
          </a:xfrm>
        </p:grpSpPr>
        <p:sp>
          <p:nvSpPr>
            <p:cNvPr id="50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51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52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53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54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55" name="Grupa 54"/>
          <p:cNvGrpSpPr/>
          <p:nvPr/>
        </p:nvGrpSpPr>
        <p:grpSpPr>
          <a:xfrm>
            <a:off x="2350749" y="5062617"/>
            <a:ext cx="2521049" cy="378428"/>
            <a:chOff x="1762919" y="860857"/>
            <a:chExt cx="2521049" cy="378428"/>
          </a:xfrm>
        </p:grpSpPr>
        <p:sp>
          <p:nvSpPr>
            <p:cNvPr id="56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57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58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59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  <p:sp>
          <p:nvSpPr>
            <p:cNvPr id="60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grpSp>
        <p:nvGrpSpPr>
          <p:cNvPr id="61" name="Grupa 60"/>
          <p:cNvGrpSpPr/>
          <p:nvPr/>
        </p:nvGrpSpPr>
        <p:grpSpPr>
          <a:xfrm>
            <a:off x="2346800" y="5571888"/>
            <a:ext cx="2521049" cy="378428"/>
            <a:chOff x="1762919" y="860857"/>
            <a:chExt cx="2521049" cy="378428"/>
          </a:xfrm>
        </p:grpSpPr>
        <p:sp>
          <p:nvSpPr>
            <p:cNvPr id="62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63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64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65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66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</p:grpSp>
      <p:grpSp>
        <p:nvGrpSpPr>
          <p:cNvPr id="67" name="Grupa 66"/>
          <p:cNvGrpSpPr/>
          <p:nvPr/>
        </p:nvGrpSpPr>
        <p:grpSpPr>
          <a:xfrm>
            <a:off x="2366030" y="6364642"/>
            <a:ext cx="2521049" cy="378428"/>
            <a:chOff x="1762919" y="860857"/>
            <a:chExt cx="2521049" cy="378428"/>
          </a:xfrm>
          <a:solidFill>
            <a:srgbClr val="FFFF00"/>
          </a:solidFill>
        </p:grpSpPr>
        <p:sp>
          <p:nvSpPr>
            <p:cNvPr id="68" name="Prostokąt 2"/>
            <p:cNvSpPr>
              <a:spLocks noChangeArrowheads="1"/>
            </p:cNvSpPr>
            <p:nvPr/>
          </p:nvSpPr>
          <p:spPr bwMode="auto">
            <a:xfrm>
              <a:off x="2267744" y="869397"/>
              <a:ext cx="504825" cy="3698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69" name="Prostokąt 2"/>
            <p:cNvSpPr>
              <a:spLocks noChangeArrowheads="1"/>
            </p:cNvSpPr>
            <p:nvPr/>
          </p:nvSpPr>
          <p:spPr bwMode="auto">
            <a:xfrm>
              <a:off x="2771800" y="869397"/>
              <a:ext cx="504825" cy="3698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70" name="Prostokąt 2"/>
            <p:cNvSpPr>
              <a:spLocks noChangeArrowheads="1"/>
            </p:cNvSpPr>
            <p:nvPr/>
          </p:nvSpPr>
          <p:spPr bwMode="auto">
            <a:xfrm>
              <a:off x="1762919" y="869397"/>
              <a:ext cx="504825" cy="3698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71" name="Prostokąt 2"/>
            <p:cNvSpPr>
              <a:spLocks noChangeArrowheads="1"/>
            </p:cNvSpPr>
            <p:nvPr/>
          </p:nvSpPr>
          <p:spPr bwMode="auto">
            <a:xfrm>
              <a:off x="3275087" y="865405"/>
              <a:ext cx="504825" cy="36933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72" name="Prostokąt 2"/>
            <p:cNvSpPr>
              <a:spLocks noChangeArrowheads="1"/>
            </p:cNvSpPr>
            <p:nvPr/>
          </p:nvSpPr>
          <p:spPr bwMode="auto">
            <a:xfrm>
              <a:off x="3779143" y="860857"/>
              <a:ext cx="504825" cy="3698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pl-PL" altLang="pl-PL" dirty="0">
                  <a:latin typeface="Courier New" panose="02070309020205020404" pitchFamily="49" charset="0"/>
                  <a:cs typeface="Courier New" panose="02070309020205020404" pitchFamily="49" charset="0"/>
                </a:rPr>
                <a:t>29</a:t>
              </a:r>
            </a:p>
          </p:txBody>
        </p:sp>
      </p:grp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5796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INSERTION</a:t>
            </a:r>
          </a:p>
        </p:txBody>
      </p:sp>
      <p:sp>
        <p:nvSpPr>
          <p:cNvPr id="15363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15364" name="Prostokąt 2"/>
          <p:cNvSpPr>
            <a:spLocks noChangeArrowheads="1"/>
          </p:cNvSpPr>
          <p:nvPr/>
        </p:nvSpPr>
        <p:spPr bwMode="auto">
          <a:xfrm>
            <a:off x="179388" y="585788"/>
            <a:ext cx="8785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l-PL" altLang="pl-P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void insertionSort(int t[], int n)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int key;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for(int i=1;i&lt;n;i++){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key=t[i];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int j=i;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while(j&gt;0 &amp;&amp; t[j-1]&gt;key){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	t[j]=t[j-1];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	j--;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	t[j] = key;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l-PL" altLang="pl-PL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346849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SORTOWANIE PRZEZ ŁĄCZENIE (MERGE SORT)-IDEA </a:t>
            </a:r>
          </a:p>
        </p:txBody>
      </p:sp>
      <p:sp>
        <p:nvSpPr>
          <p:cNvPr id="5123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5125" name="Prostokąt 2"/>
          <p:cNvSpPr>
            <a:spLocks noChangeArrowheads="1"/>
          </p:cNvSpPr>
          <p:nvPr/>
        </p:nvSpPr>
        <p:spPr bwMode="auto">
          <a:xfrm>
            <a:off x="2700338" y="820738"/>
            <a:ext cx="30607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72 11 43 39 54 26 68</a:t>
            </a:r>
          </a:p>
        </p:txBody>
      </p:sp>
      <p:sp>
        <p:nvSpPr>
          <p:cNvPr id="5126" name="Prostokąt 2"/>
          <p:cNvSpPr>
            <a:spLocks noChangeArrowheads="1"/>
          </p:cNvSpPr>
          <p:nvPr/>
        </p:nvSpPr>
        <p:spPr bwMode="auto">
          <a:xfrm>
            <a:off x="5340350" y="1411288"/>
            <a:ext cx="15843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54 26 68</a:t>
            </a:r>
          </a:p>
        </p:txBody>
      </p:sp>
      <p:sp>
        <p:nvSpPr>
          <p:cNvPr id="5127" name="Prostokąt 2"/>
          <p:cNvSpPr>
            <a:spLocks noChangeArrowheads="1"/>
          </p:cNvSpPr>
          <p:nvPr/>
        </p:nvSpPr>
        <p:spPr bwMode="auto">
          <a:xfrm>
            <a:off x="1682750" y="1441450"/>
            <a:ext cx="17827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</a:t>
            </a:r>
          </a:p>
        </p:txBody>
      </p:sp>
      <p:sp>
        <p:nvSpPr>
          <p:cNvPr id="5128" name="Prostokąt 2"/>
          <p:cNvSpPr>
            <a:spLocks noChangeArrowheads="1"/>
          </p:cNvSpPr>
          <p:nvPr/>
        </p:nvSpPr>
        <p:spPr bwMode="auto">
          <a:xfrm>
            <a:off x="1008063" y="213995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 </a:t>
            </a:r>
          </a:p>
        </p:txBody>
      </p:sp>
      <p:sp>
        <p:nvSpPr>
          <p:cNvPr id="5129" name="Prostokąt 2"/>
          <p:cNvSpPr>
            <a:spLocks noChangeArrowheads="1"/>
          </p:cNvSpPr>
          <p:nvPr/>
        </p:nvSpPr>
        <p:spPr bwMode="auto">
          <a:xfrm>
            <a:off x="3113088" y="2124075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43 39 </a:t>
            </a:r>
          </a:p>
        </p:txBody>
      </p:sp>
      <p:sp>
        <p:nvSpPr>
          <p:cNvPr id="5130" name="Prostokąt 2"/>
          <p:cNvSpPr>
            <a:spLocks noChangeArrowheads="1"/>
          </p:cNvSpPr>
          <p:nvPr/>
        </p:nvSpPr>
        <p:spPr bwMode="auto">
          <a:xfrm>
            <a:off x="755650" y="2876550"/>
            <a:ext cx="5032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</p:txBody>
      </p:sp>
      <p:sp>
        <p:nvSpPr>
          <p:cNvPr id="5131" name="Prostokąt 2"/>
          <p:cNvSpPr>
            <a:spLocks noChangeArrowheads="1"/>
          </p:cNvSpPr>
          <p:nvPr/>
        </p:nvSpPr>
        <p:spPr bwMode="auto">
          <a:xfrm>
            <a:off x="3898900" y="2876550"/>
            <a:ext cx="5159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5132" name="Prostokąt 2"/>
          <p:cNvSpPr>
            <a:spLocks noChangeArrowheads="1"/>
          </p:cNvSpPr>
          <p:nvPr/>
        </p:nvSpPr>
        <p:spPr bwMode="auto">
          <a:xfrm>
            <a:off x="2914650" y="2894013"/>
            <a:ext cx="5175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</a:t>
            </a:r>
          </a:p>
        </p:txBody>
      </p:sp>
      <p:sp>
        <p:nvSpPr>
          <p:cNvPr id="5133" name="Prostokąt 2"/>
          <p:cNvSpPr>
            <a:spLocks noChangeArrowheads="1"/>
          </p:cNvSpPr>
          <p:nvPr/>
        </p:nvSpPr>
        <p:spPr bwMode="auto">
          <a:xfrm>
            <a:off x="1871663" y="2890838"/>
            <a:ext cx="5048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 </a:t>
            </a:r>
          </a:p>
        </p:txBody>
      </p:sp>
      <p:sp>
        <p:nvSpPr>
          <p:cNvPr id="5134" name="Prostokąt 2"/>
          <p:cNvSpPr>
            <a:spLocks noChangeArrowheads="1"/>
          </p:cNvSpPr>
          <p:nvPr/>
        </p:nvSpPr>
        <p:spPr bwMode="auto">
          <a:xfrm>
            <a:off x="5145088" y="2132013"/>
            <a:ext cx="949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54 26 </a:t>
            </a:r>
          </a:p>
        </p:txBody>
      </p:sp>
      <p:sp>
        <p:nvSpPr>
          <p:cNvPr id="5135" name="Prostokąt 2"/>
          <p:cNvSpPr>
            <a:spLocks noChangeArrowheads="1"/>
          </p:cNvSpPr>
          <p:nvPr/>
        </p:nvSpPr>
        <p:spPr bwMode="auto">
          <a:xfrm>
            <a:off x="6659563" y="2132013"/>
            <a:ext cx="515937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sp>
        <p:nvSpPr>
          <p:cNvPr id="5136" name="Prostokąt 2"/>
          <p:cNvSpPr>
            <a:spLocks noChangeArrowheads="1"/>
          </p:cNvSpPr>
          <p:nvPr/>
        </p:nvSpPr>
        <p:spPr bwMode="auto">
          <a:xfrm>
            <a:off x="4956175" y="2890838"/>
            <a:ext cx="515938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</p:txBody>
      </p:sp>
      <p:sp>
        <p:nvSpPr>
          <p:cNvPr id="5137" name="Prostokąt 2"/>
          <p:cNvSpPr>
            <a:spLocks noChangeArrowheads="1"/>
          </p:cNvSpPr>
          <p:nvPr/>
        </p:nvSpPr>
        <p:spPr bwMode="auto">
          <a:xfrm>
            <a:off x="5938838" y="2876550"/>
            <a:ext cx="515937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 flipH="1">
            <a:off x="2914650" y="1190625"/>
            <a:ext cx="198438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4956175" y="1190625"/>
            <a:ext cx="384175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H="1">
            <a:off x="2016125" y="18113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1008063" y="2520950"/>
            <a:ext cx="360362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flipH="1">
            <a:off x="5400675" y="17986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H="1">
            <a:off x="5160963" y="2546350"/>
            <a:ext cx="358775" cy="312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 flipH="1">
            <a:off x="3182938" y="2528888"/>
            <a:ext cx="360362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>
            <a:off x="5878513" y="2511425"/>
            <a:ext cx="319087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>
            <a:off x="6629400" y="1806575"/>
            <a:ext cx="319088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3244850" y="1858963"/>
            <a:ext cx="254000" cy="258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/>
          <p:cNvCxnSpPr/>
          <p:nvPr/>
        </p:nvCxnSpPr>
        <p:spPr>
          <a:xfrm>
            <a:off x="3883025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>
            <a:off x="1778000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758564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MERGE - IDEA </a:t>
            </a:r>
          </a:p>
        </p:txBody>
      </p:sp>
      <p:sp>
        <p:nvSpPr>
          <p:cNvPr id="5123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5125" name="Prostokąt 2"/>
          <p:cNvSpPr>
            <a:spLocks noChangeArrowheads="1"/>
          </p:cNvSpPr>
          <p:nvPr/>
        </p:nvSpPr>
        <p:spPr bwMode="auto">
          <a:xfrm>
            <a:off x="2700338" y="820738"/>
            <a:ext cx="30607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72 11 43 39 54 26 68</a:t>
            </a:r>
          </a:p>
        </p:txBody>
      </p:sp>
      <p:sp>
        <p:nvSpPr>
          <p:cNvPr id="5126" name="Prostokąt 2"/>
          <p:cNvSpPr>
            <a:spLocks noChangeArrowheads="1"/>
          </p:cNvSpPr>
          <p:nvPr/>
        </p:nvSpPr>
        <p:spPr bwMode="auto">
          <a:xfrm>
            <a:off x="5340350" y="1411288"/>
            <a:ext cx="15843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54 26 68</a:t>
            </a:r>
          </a:p>
        </p:txBody>
      </p:sp>
      <p:sp>
        <p:nvSpPr>
          <p:cNvPr id="5127" name="Prostokąt 2"/>
          <p:cNvSpPr>
            <a:spLocks noChangeArrowheads="1"/>
          </p:cNvSpPr>
          <p:nvPr/>
        </p:nvSpPr>
        <p:spPr bwMode="auto">
          <a:xfrm>
            <a:off x="1682750" y="1441450"/>
            <a:ext cx="17827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</a:t>
            </a:r>
          </a:p>
        </p:txBody>
      </p:sp>
      <p:sp>
        <p:nvSpPr>
          <p:cNvPr id="5128" name="Prostokąt 2"/>
          <p:cNvSpPr>
            <a:spLocks noChangeArrowheads="1"/>
          </p:cNvSpPr>
          <p:nvPr/>
        </p:nvSpPr>
        <p:spPr bwMode="auto">
          <a:xfrm>
            <a:off x="1008063" y="213995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 </a:t>
            </a:r>
          </a:p>
        </p:txBody>
      </p:sp>
      <p:sp>
        <p:nvSpPr>
          <p:cNvPr id="5129" name="Prostokąt 2"/>
          <p:cNvSpPr>
            <a:spLocks noChangeArrowheads="1"/>
          </p:cNvSpPr>
          <p:nvPr/>
        </p:nvSpPr>
        <p:spPr bwMode="auto">
          <a:xfrm>
            <a:off x="3113088" y="2124075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43 39 </a:t>
            </a:r>
          </a:p>
        </p:txBody>
      </p:sp>
      <p:sp>
        <p:nvSpPr>
          <p:cNvPr id="5130" name="Prostokąt 2"/>
          <p:cNvSpPr>
            <a:spLocks noChangeArrowheads="1"/>
          </p:cNvSpPr>
          <p:nvPr/>
        </p:nvSpPr>
        <p:spPr bwMode="auto">
          <a:xfrm>
            <a:off x="755650" y="2876550"/>
            <a:ext cx="5032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</p:txBody>
      </p:sp>
      <p:sp>
        <p:nvSpPr>
          <p:cNvPr id="5131" name="Prostokąt 2"/>
          <p:cNvSpPr>
            <a:spLocks noChangeArrowheads="1"/>
          </p:cNvSpPr>
          <p:nvPr/>
        </p:nvSpPr>
        <p:spPr bwMode="auto">
          <a:xfrm>
            <a:off x="3898900" y="2876550"/>
            <a:ext cx="5159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5132" name="Prostokąt 2"/>
          <p:cNvSpPr>
            <a:spLocks noChangeArrowheads="1"/>
          </p:cNvSpPr>
          <p:nvPr/>
        </p:nvSpPr>
        <p:spPr bwMode="auto">
          <a:xfrm>
            <a:off x="2914650" y="2894013"/>
            <a:ext cx="5175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</a:t>
            </a:r>
          </a:p>
        </p:txBody>
      </p:sp>
      <p:sp>
        <p:nvSpPr>
          <p:cNvPr id="5133" name="Prostokąt 2"/>
          <p:cNvSpPr>
            <a:spLocks noChangeArrowheads="1"/>
          </p:cNvSpPr>
          <p:nvPr/>
        </p:nvSpPr>
        <p:spPr bwMode="auto">
          <a:xfrm>
            <a:off x="1871663" y="2890838"/>
            <a:ext cx="5048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 </a:t>
            </a:r>
          </a:p>
        </p:txBody>
      </p:sp>
      <p:sp>
        <p:nvSpPr>
          <p:cNvPr id="5134" name="Prostokąt 2"/>
          <p:cNvSpPr>
            <a:spLocks noChangeArrowheads="1"/>
          </p:cNvSpPr>
          <p:nvPr/>
        </p:nvSpPr>
        <p:spPr bwMode="auto">
          <a:xfrm>
            <a:off x="5145088" y="2132013"/>
            <a:ext cx="949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54 26 </a:t>
            </a:r>
          </a:p>
        </p:txBody>
      </p:sp>
      <p:sp>
        <p:nvSpPr>
          <p:cNvPr id="5135" name="Prostokąt 2"/>
          <p:cNvSpPr>
            <a:spLocks noChangeArrowheads="1"/>
          </p:cNvSpPr>
          <p:nvPr/>
        </p:nvSpPr>
        <p:spPr bwMode="auto">
          <a:xfrm>
            <a:off x="6659563" y="2132013"/>
            <a:ext cx="515937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sp>
        <p:nvSpPr>
          <p:cNvPr id="5136" name="Prostokąt 2"/>
          <p:cNvSpPr>
            <a:spLocks noChangeArrowheads="1"/>
          </p:cNvSpPr>
          <p:nvPr/>
        </p:nvSpPr>
        <p:spPr bwMode="auto">
          <a:xfrm>
            <a:off x="4956175" y="2890838"/>
            <a:ext cx="515938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</p:txBody>
      </p:sp>
      <p:sp>
        <p:nvSpPr>
          <p:cNvPr id="5137" name="Prostokąt 2"/>
          <p:cNvSpPr>
            <a:spLocks noChangeArrowheads="1"/>
          </p:cNvSpPr>
          <p:nvPr/>
        </p:nvSpPr>
        <p:spPr bwMode="auto">
          <a:xfrm>
            <a:off x="5938838" y="2876550"/>
            <a:ext cx="515937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5138" name="Prostokąt 2"/>
          <p:cNvSpPr>
            <a:spLocks noChangeArrowheads="1"/>
          </p:cNvSpPr>
          <p:nvPr/>
        </p:nvSpPr>
        <p:spPr bwMode="auto">
          <a:xfrm>
            <a:off x="1114425" y="4102100"/>
            <a:ext cx="10080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11 72  </a:t>
            </a:r>
          </a:p>
        </p:txBody>
      </p:sp>
      <p:sp>
        <p:nvSpPr>
          <p:cNvPr id="5139" name="Prostokąt 2"/>
          <p:cNvSpPr>
            <a:spLocks noChangeArrowheads="1"/>
          </p:cNvSpPr>
          <p:nvPr/>
        </p:nvSpPr>
        <p:spPr bwMode="auto">
          <a:xfrm>
            <a:off x="3173413" y="410210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39 43</a:t>
            </a:r>
          </a:p>
        </p:txBody>
      </p:sp>
      <p:sp>
        <p:nvSpPr>
          <p:cNvPr id="5140" name="Prostokąt 2"/>
          <p:cNvSpPr>
            <a:spLocks noChangeArrowheads="1"/>
          </p:cNvSpPr>
          <p:nvPr/>
        </p:nvSpPr>
        <p:spPr bwMode="auto">
          <a:xfrm>
            <a:off x="5183188" y="4102100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26 54 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 flipH="1">
            <a:off x="2914650" y="1190625"/>
            <a:ext cx="198438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4956175" y="1190625"/>
            <a:ext cx="384175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H="1">
            <a:off x="2016125" y="18113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1008063" y="2520950"/>
            <a:ext cx="360362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flipH="1">
            <a:off x="5400675" y="17986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H="1">
            <a:off x="5160963" y="2546350"/>
            <a:ext cx="358775" cy="312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 flipH="1">
            <a:off x="3182938" y="2528888"/>
            <a:ext cx="360362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 flipH="1">
            <a:off x="3787775" y="3371850"/>
            <a:ext cx="369888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 flipH="1">
            <a:off x="5842000" y="3392488"/>
            <a:ext cx="369888" cy="639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1795463" y="3394075"/>
            <a:ext cx="369887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>
            <a:off x="5878513" y="2511425"/>
            <a:ext cx="319087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>
            <a:off x="6629400" y="1806575"/>
            <a:ext cx="319088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3244850" y="1858963"/>
            <a:ext cx="254000" cy="258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/>
          <p:cNvCxnSpPr/>
          <p:nvPr/>
        </p:nvCxnSpPr>
        <p:spPr>
          <a:xfrm>
            <a:off x="3883025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>
            <a:off x="1778000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>
            <a:off x="1008063" y="3371850"/>
            <a:ext cx="503237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>
            <a:off x="3101975" y="3379788"/>
            <a:ext cx="504825" cy="639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/>
          <p:cNvCxnSpPr/>
          <p:nvPr/>
        </p:nvCxnSpPr>
        <p:spPr>
          <a:xfrm>
            <a:off x="5197475" y="3440113"/>
            <a:ext cx="406400" cy="592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>
            <a:off x="250825" y="3735388"/>
            <a:ext cx="864235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/>
          <p:cNvSpPr txBox="1"/>
          <p:nvPr/>
        </p:nvSpPr>
        <p:spPr>
          <a:xfrm>
            <a:off x="7501434" y="3260725"/>
            <a:ext cx="139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PODZIAŁ</a:t>
            </a:r>
          </a:p>
          <a:p>
            <a:endParaRPr lang="pl-PL" dirty="0"/>
          </a:p>
          <a:p>
            <a:r>
              <a:rPr lang="pl-PL" dirty="0"/>
              <a:t>SCALANIE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332149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MERGE - IDEA </a:t>
            </a:r>
          </a:p>
        </p:txBody>
      </p:sp>
      <p:sp>
        <p:nvSpPr>
          <p:cNvPr id="5123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5125" name="Prostokąt 2"/>
          <p:cNvSpPr>
            <a:spLocks noChangeArrowheads="1"/>
          </p:cNvSpPr>
          <p:nvPr/>
        </p:nvSpPr>
        <p:spPr bwMode="auto">
          <a:xfrm>
            <a:off x="2700338" y="820738"/>
            <a:ext cx="30607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72 11 43 39 54 26 68</a:t>
            </a:r>
          </a:p>
        </p:txBody>
      </p:sp>
      <p:sp>
        <p:nvSpPr>
          <p:cNvPr id="5126" name="Prostokąt 2"/>
          <p:cNvSpPr>
            <a:spLocks noChangeArrowheads="1"/>
          </p:cNvSpPr>
          <p:nvPr/>
        </p:nvSpPr>
        <p:spPr bwMode="auto">
          <a:xfrm>
            <a:off x="5340350" y="1411288"/>
            <a:ext cx="15843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54 26 68</a:t>
            </a:r>
          </a:p>
        </p:txBody>
      </p:sp>
      <p:sp>
        <p:nvSpPr>
          <p:cNvPr id="5127" name="Prostokąt 2"/>
          <p:cNvSpPr>
            <a:spLocks noChangeArrowheads="1"/>
          </p:cNvSpPr>
          <p:nvPr/>
        </p:nvSpPr>
        <p:spPr bwMode="auto">
          <a:xfrm>
            <a:off x="1682750" y="1441450"/>
            <a:ext cx="17827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</a:t>
            </a:r>
          </a:p>
        </p:txBody>
      </p:sp>
      <p:sp>
        <p:nvSpPr>
          <p:cNvPr id="5128" name="Prostokąt 2"/>
          <p:cNvSpPr>
            <a:spLocks noChangeArrowheads="1"/>
          </p:cNvSpPr>
          <p:nvPr/>
        </p:nvSpPr>
        <p:spPr bwMode="auto">
          <a:xfrm>
            <a:off x="1008063" y="213995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 </a:t>
            </a:r>
          </a:p>
        </p:txBody>
      </p:sp>
      <p:sp>
        <p:nvSpPr>
          <p:cNvPr id="5129" name="Prostokąt 2"/>
          <p:cNvSpPr>
            <a:spLocks noChangeArrowheads="1"/>
          </p:cNvSpPr>
          <p:nvPr/>
        </p:nvSpPr>
        <p:spPr bwMode="auto">
          <a:xfrm>
            <a:off x="3113088" y="2124075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43 39 </a:t>
            </a:r>
          </a:p>
        </p:txBody>
      </p:sp>
      <p:sp>
        <p:nvSpPr>
          <p:cNvPr id="5130" name="Prostokąt 2"/>
          <p:cNvSpPr>
            <a:spLocks noChangeArrowheads="1"/>
          </p:cNvSpPr>
          <p:nvPr/>
        </p:nvSpPr>
        <p:spPr bwMode="auto">
          <a:xfrm>
            <a:off x="755650" y="2876550"/>
            <a:ext cx="5032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</p:txBody>
      </p:sp>
      <p:sp>
        <p:nvSpPr>
          <p:cNvPr id="5131" name="Prostokąt 2"/>
          <p:cNvSpPr>
            <a:spLocks noChangeArrowheads="1"/>
          </p:cNvSpPr>
          <p:nvPr/>
        </p:nvSpPr>
        <p:spPr bwMode="auto">
          <a:xfrm>
            <a:off x="3898900" y="2876550"/>
            <a:ext cx="5159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5132" name="Prostokąt 2"/>
          <p:cNvSpPr>
            <a:spLocks noChangeArrowheads="1"/>
          </p:cNvSpPr>
          <p:nvPr/>
        </p:nvSpPr>
        <p:spPr bwMode="auto">
          <a:xfrm>
            <a:off x="2914650" y="2894013"/>
            <a:ext cx="5175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</a:t>
            </a:r>
          </a:p>
        </p:txBody>
      </p:sp>
      <p:sp>
        <p:nvSpPr>
          <p:cNvPr id="5133" name="Prostokąt 2"/>
          <p:cNvSpPr>
            <a:spLocks noChangeArrowheads="1"/>
          </p:cNvSpPr>
          <p:nvPr/>
        </p:nvSpPr>
        <p:spPr bwMode="auto">
          <a:xfrm>
            <a:off x="1871663" y="2890838"/>
            <a:ext cx="5048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 </a:t>
            </a:r>
          </a:p>
        </p:txBody>
      </p:sp>
      <p:sp>
        <p:nvSpPr>
          <p:cNvPr id="5134" name="Prostokąt 2"/>
          <p:cNvSpPr>
            <a:spLocks noChangeArrowheads="1"/>
          </p:cNvSpPr>
          <p:nvPr/>
        </p:nvSpPr>
        <p:spPr bwMode="auto">
          <a:xfrm>
            <a:off x="5145088" y="2132013"/>
            <a:ext cx="949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54 26 </a:t>
            </a:r>
          </a:p>
        </p:txBody>
      </p:sp>
      <p:sp>
        <p:nvSpPr>
          <p:cNvPr id="5135" name="Prostokąt 2"/>
          <p:cNvSpPr>
            <a:spLocks noChangeArrowheads="1"/>
          </p:cNvSpPr>
          <p:nvPr/>
        </p:nvSpPr>
        <p:spPr bwMode="auto">
          <a:xfrm>
            <a:off x="6659563" y="2132013"/>
            <a:ext cx="515937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sp>
        <p:nvSpPr>
          <p:cNvPr id="5136" name="Prostokąt 2"/>
          <p:cNvSpPr>
            <a:spLocks noChangeArrowheads="1"/>
          </p:cNvSpPr>
          <p:nvPr/>
        </p:nvSpPr>
        <p:spPr bwMode="auto">
          <a:xfrm>
            <a:off x="4956175" y="2890838"/>
            <a:ext cx="515938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</p:txBody>
      </p:sp>
      <p:sp>
        <p:nvSpPr>
          <p:cNvPr id="5137" name="Prostokąt 2"/>
          <p:cNvSpPr>
            <a:spLocks noChangeArrowheads="1"/>
          </p:cNvSpPr>
          <p:nvPr/>
        </p:nvSpPr>
        <p:spPr bwMode="auto">
          <a:xfrm>
            <a:off x="5938838" y="2876550"/>
            <a:ext cx="515937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5138" name="Prostokąt 2"/>
          <p:cNvSpPr>
            <a:spLocks noChangeArrowheads="1"/>
          </p:cNvSpPr>
          <p:nvPr/>
        </p:nvSpPr>
        <p:spPr bwMode="auto">
          <a:xfrm>
            <a:off x="1114425" y="4102100"/>
            <a:ext cx="10080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11 72  </a:t>
            </a:r>
          </a:p>
        </p:txBody>
      </p:sp>
      <p:sp>
        <p:nvSpPr>
          <p:cNvPr id="5139" name="Prostokąt 2"/>
          <p:cNvSpPr>
            <a:spLocks noChangeArrowheads="1"/>
          </p:cNvSpPr>
          <p:nvPr/>
        </p:nvSpPr>
        <p:spPr bwMode="auto">
          <a:xfrm>
            <a:off x="3173413" y="410210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39 43</a:t>
            </a:r>
          </a:p>
        </p:txBody>
      </p:sp>
      <p:sp>
        <p:nvSpPr>
          <p:cNvPr id="5140" name="Prostokąt 2"/>
          <p:cNvSpPr>
            <a:spLocks noChangeArrowheads="1"/>
          </p:cNvSpPr>
          <p:nvPr/>
        </p:nvSpPr>
        <p:spPr bwMode="auto">
          <a:xfrm>
            <a:off x="5183188" y="4102100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26 54 </a:t>
            </a:r>
          </a:p>
        </p:txBody>
      </p:sp>
      <p:sp>
        <p:nvSpPr>
          <p:cNvPr id="5141" name="Prostokąt 2"/>
          <p:cNvSpPr>
            <a:spLocks noChangeArrowheads="1"/>
          </p:cNvSpPr>
          <p:nvPr/>
        </p:nvSpPr>
        <p:spPr bwMode="auto">
          <a:xfrm>
            <a:off x="1804988" y="4959350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11 39 43 72 </a:t>
            </a:r>
          </a:p>
        </p:txBody>
      </p:sp>
      <p:sp>
        <p:nvSpPr>
          <p:cNvPr id="5142" name="Prostokąt 2"/>
          <p:cNvSpPr>
            <a:spLocks noChangeArrowheads="1"/>
          </p:cNvSpPr>
          <p:nvPr/>
        </p:nvSpPr>
        <p:spPr bwMode="auto">
          <a:xfrm>
            <a:off x="5527675" y="4959350"/>
            <a:ext cx="1584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26 54 68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 flipH="1">
            <a:off x="2914650" y="1190625"/>
            <a:ext cx="198438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4956175" y="1190625"/>
            <a:ext cx="384175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H="1">
            <a:off x="2016125" y="18113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1008063" y="2520950"/>
            <a:ext cx="360362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flipH="1">
            <a:off x="5400675" y="17986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H="1">
            <a:off x="5160963" y="2546350"/>
            <a:ext cx="358775" cy="312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flipH="1">
            <a:off x="3316288" y="4560888"/>
            <a:ext cx="360362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 flipH="1">
            <a:off x="3182938" y="2528888"/>
            <a:ext cx="360362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 flipH="1">
            <a:off x="3787775" y="3371850"/>
            <a:ext cx="369888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 flipH="1">
            <a:off x="5842000" y="3392488"/>
            <a:ext cx="369888" cy="639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1795463" y="3394075"/>
            <a:ext cx="369887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flipH="1">
            <a:off x="6659563" y="2616200"/>
            <a:ext cx="257175" cy="2201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>
            <a:off x="5878513" y="2511425"/>
            <a:ext cx="319087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>
            <a:off x="6629400" y="1806575"/>
            <a:ext cx="319088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3244850" y="1858963"/>
            <a:ext cx="254000" cy="258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/>
          <p:cNvCxnSpPr/>
          <p:nvPr/>
        </p:nvCxnSpPr>
        <p:spPr>
          <a:xfrm>
            <a:off x="3883025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>
            <a:off x="1778000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/>
          <p:nvPr/>
        </p:nvCxnSpPr>
        <p:spPr>
          <a:xfrm>
            <a:off x="5761038" y="4552950"/>
            <a:ext cx="319087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/>
          <p:nvPr/>
        </p:nvCxnSpPr>
        <p:spPr>
          <a:xfrm>
            <a:off x="1735138" y="4506913"/>
            <a:ext cx="404812" cy="415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>
            <a:off x="1008063" y="3371850"/>
            <a:ext cx="503237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>
            <a:off x="3101975" y="3379788"/>
            <a:ext cx="504825" cy="639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/>
          <p:cNvCxnSpPr/>
          <p:nvPr/>
        </p:nvCxnSpPr>
        <p:spPr>
          <a:xfrm>
            <a:off x="5197475" y="3440113"/>
            <a:ext cx="406400" cy="592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>
            <a:off x="250825" y="3735388"/>
            <a:ext cx="864235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7501434" y="3260725"/>
            <a:ext cx="139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PODZIAŁ</a:t>
            </a:r>
          </a:p>
          <a:p>
            <a:endParaRPr lang="pl-PL" dirty="0"/>
          </a:p>
          <a:p>
            <a:r>
              <a:rPr lang="pl-PL" dirty="0"/>
              <a:t>SCALANIE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2386011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SDIZO-SORTOWANIE MERGE - IDEA </a:t>
            </a:r>
          </a:p>
        </p:txBody>
      </p:sp>
      <p:sp>
        <p:nvSpPr>
          <p:cNvPr id="5123" name="Prostokąt 1"/>
          <p:cNvSpPr>
            <a:spLocks noChangeArrowheads="1"/>
          </p:cNvSpPr>
          <p:nvPr/>
        </p:nvSpPr>
        <p:spPr bwMode="auto">
          <a:xfrm>
            <a:off x="0" y="620713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800" b="0"/>
          </a:p>
          <a:p>
            <a:pPr eaLnBrk="1" hangingPunct="1"/>
            <a:endParaRPr lang="pl-PL" altLang="pl-PL" sz="2800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/>
          </a:p>
        </p:txBody>
      </p:sp>
      <p:sp>
        <p:nvSpPr>
          <p:cNvPr id="5125" name="Prostokąt 2"/>
          <p:cNvSpPr>
            <a:spLocks noChangeArrowheads="1"/>
          </p:cNvSpPr>
          <p:nvPr/>
        </p:nvSpPr>
        <p:spPr bwMode="auto">
          <a:xfrm>
            <a:off x="2700338" y="820738"/>
            <a:ext cx="30607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72 11 43 39 54 26 68</a:t>
            </a:r>
          </a:p>
        </p:txBody>
      </p:sp>
      <p:sp>
        <p:nvSpPr>
          <p:cNvPr id="5126" name="Prostokąt 2"/>
          <p:cNvSpPr>
            <a:spLocks noChangeArrowheads="1"/>
          </p:cNvSpPr>
          <p:nvPr/>
        </p:nvSpPr>
        <p:spPr bwMode="auto">
          <a:xfrm>
            <a:off x="5340350" y="1411288"/>
            <a:ext cx="15843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54 26 68</a:t>
            </a:r>
          </a:p>
        </p:txBody>
      </p:sp>
      <p:sp>
        <p:nvSpPr>
          <p:cNvPr id="5127" name="Prostokąt 2"/>
          <p:cNvSpPr>
            <a:spLocks noChangeArrowheads="1"/>
          </p:cNvSpPr>
          <p:nvPr/>
        </p:nvSpPr>
        <p:spPr bwMode="auto">
          <a:xfrm>
            <a:off x="1682750" y="1441450"/>
            <a:ext cx="17827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72 11 43 39 </a:t>
            </a:r>
          </a:p>
        </p:txBody>
      </p:sp>
      <p:sp>
        <p:nvSpPr>
          <p:cNvPr id="5128" name="Prostokąt 2"/>
          <p:cNvSpPr>
            <a:spLocks noChangeArrowheads="1"/>
          </p:cNvSpPr>
          <p:nvPr/>
        </p:nvSpPr>
        <p:spPr bwMode="auto">
          <a:xfrm>
            <a:off x="1008063" y="213995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72 11  </a:t>
            </a:r>
          </a:p>
        </p:txBody>
      </p:sp>
      <p:sp>
        <p:nvSpPr>
          <p:cNvPr id="5129" name="Prostokąt 2"/>
          <p:cNvSpPr>
            <a:spLocks noChangeArrowheads="1"/>
          </p:cNvSpPr>
          <p:nvPr/>
        </p:nvSpPr>
        <p:spPr bwMode="auto">
          <a:xfrm>
            <a:off x="3113088" y="2124075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43 39 </a:t>
            </a:r>
          </a:p>
        </p:txBody>
      </p:sp>
      <p:sp>
        <p:nvSpPr>
          <p:cNvPr id="5130" name="Prostokąt 2"/>
          <p:cNvSpPr>
            <a:spLocks noChangeArrowheads="1"/>
          </p:cNvSpPr>
          <p:nvPr/>
        </p:nvSpPr>
        <p:spPr bwMode="auto">
          <a:xfrm>
            <a:off x="755650" y="2876550"/>
            <a:ext cx="5032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</p:txBody>
      </p:sp>
      <p:sp>
        <p:nvSpPr>
          <p:cNvPr id="5131" name="Prostokąt 2"/>
          <p:cNvSpPr>
            <a:spLocks noChangeArrowheads="1"/>
          </p:cNvSpPr>
          <p:nvPr/>
        </p:nvSpPr>
        <p:spPr bwMode="auto">
          <a:xfrm>
            <a:off x="3898900" y="2876550"/>
            <a:ext cx="515938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5132" name="Prostokąt 2"/>
          <p:cNvSpPr>
            <a:spLocks noChangeArrowheads="1"/>
          </p:cNvSpPr>
          <p:nvPr/>
        </p:nvSpPr>
        <p:spPr bwMode="auto">
          <a:xfrm>
            <a:off x="2914650" y="2894013"/>
            <a:ext cx="5175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43 </a:t>
            </a:r>
          </a:p>
        </p:txBody>
      </p:sp>
      <p:sp>
        <p:nvSpPr>
          <p:cNvPr id="5133" name="Prostokąt 2"/>
          <p:cNvSpPr>
            <a:spLocks noChangeArrowheads="1"/>
          </p:cNvSpPr>
          <p:nvPr/>
        </p:nvSpPr>
        <p:spPr bwMode="auto">
          <a:xfrm>
            <a:off x="1871663" y="2890838"/>
            <a:ext cx="504825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 </a:t>
            </a:r>
          </a:p>
        </p:txBody>
      </p:sp>
      <p:sp>
        <p:nvSpPr>
          <p:cNvPr id="5134" name="Prostokąt 2"/>
          <p:cNvSpPr>
            <a:spLocks noChangeArrowheads="1"/>
          </p:cNvSpPr>
          <p:nvPr/>
        </p:nvSpPr>
        <p:spPr bwMode="auto">
          <a:xfrm>
            <a:off x="5145088" y="2132013"/>
            <a:ext cx="949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54 26 </a:t>
            </a:r>
          </a:p>
        </p:txBody>
      </p:sp>
      <p:sp>
        <p:nvSpPr>
          <p:cNvPr id="5135" name="Prostokąt 2"/>
          <p:cNvSpPr>
            <a:spLocks noChangeArrowheads="1"/>
          </p:cNvSpPr>
          <p:nvPr/>
        </p:nvSpPr>
        <p:spPr bwMode="auto">
          <a:xfrm>
            <a:off x="6659563" y="2132013"/>
            <a:ext cx="515937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sp>
        <p:nvSpPr>
          <p:cNvPr id="5136" name="Prostokąt 2"/>
          <p:cNvSpPr>
            <a:spLocks noChangeArrowheads="1"/>
          </p:cNvSpPr>
          <p:nvPr/>
        </p:nvSpPr>
        <p:spPr bwMode="auto">
          <a:xfrm>
            <a:off x="4956175" y="2890838"/>
            <a:ext cx="515938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</p:txBody>
      </p:sp>
      <p:sp>
        <p:nvSpPr>
          <p:cNvPr id="5137" name="Prostokąt 2"/>
          <p:cNvSpPr>
            <a:spLocks noChangeArrowheads="1"/>
          </p:cNvSpPr>
          <p:nvPr/>
        </p:nvSpPr>
        <p:spPr bwMode="auto">
          <a:xfrm>
            <a:off x="5938838" y="2876550"/>
            <a:ext cx="515937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5138" name="Prostokąt 2"/>
          <p:cNvSpPr>
            <a:spLocks noChangeArrowheads="1"/>
          </p:cNvSpPr>
          <p:nvPr/>
        </p:nvSpPr>
        <p:spPr bwMode="auto">
          <a:xfrm>
            <a:off x="1114425" y="4102100"/>
            <a:ext cx="1008063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11 72  </a:t>
            </a:r>
          </a:p>
        </p:txBody>
      </p:sp>
      <p:sp>
        <p:nvSpPr>
          <p:cNvPr id="5139" name="Prostokąt 2"/>
          <p:cNvSpPr>
            <a:spLocks noChangeArrowheads="1"/>
          </p:cNvSpPr>
          <p:nvPr/>
        </p:nvSpPr>
        <p:spPr bwMode="auto">
          <a:xfrm>
            <a:off x="3173413" y="4102100"/>
            <a:ext cx="1008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39 43</a:t>
            </a:r>
          </a:p>
        </p:txBody>
      </p:sp>
      <p:sp>
        <p:nvSpPr>
          <p:cNvPr id="5140" name="Prostokąt 2"/>
          <p:cNvSpPr>
            <a:spLocks noChangeArrowheads="1"/>
          </p:cNvSpPr>
          <p:nvPr/>
        </p:nvSpPr>
        <p:spPr bwMode="auto">
          <a:xfrm>
            <a:off x="5183188" y="4102100"/>
            <a:ext cx="949325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26 54 </a:t>
            </a:r>
          </a:p>
        </p:txBody>
      </p:sp>
      <p:sp>
        <p:nvSpPr>
          <p:cNvPr id="5141" name="Prostokąt 2"/>
          <p:cNvSpPr>
            <a:spLocks noChangeArrowheads="1"/>
          </p:cNvSpPr>
          <p:nvPr/>
        </p:nvSpPr>
        <p:spPr bwMode="auto">
          <a:xfrm>
            <a:off x="1804988" y="4959350"/>
            <a:ext cx="1782762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11 39 43 72 </a:t>
            </a:r>
          </a:p>
        </p:txBody>
      </p:sp>
      <p:sp>
        <p:nvSpPr>
          <p:cNvPr id="5142" name="Prostokąt 2"/>
          <p:cNvSpPr>
            <a:spLocks noChangeArrowheads="1"/>
          </p:cNvSpPr>
          <p:nvPr/>
        </p:nvSpPr>
        <p:spPr bwMode="auto">
          <a:xfrm>
            <a:off x="5527675" y="4959350"/>
            <a:ext cx="1584325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 26 54 68</a:t>
            </a:r>
          </a:p>
        </p:txBody>
      </p:sp>
      <p:sp>
        <p:nvSpPr>
          <p:cNvPr id="5143" name="Prostokąt 2"/>
          <p:cNvSpPr>
            <a:spLocks noChangeArrowheads="1"/>
          </p:cNvSpPr>
          <p:nvPr/>
        </p:nvSpPr>
        <p:spPr bwMode="auto">
          <a:xfrm>
            <a:off x="2914650" y="5905500"/>
            <a:ext cx="30607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>
                <a:latin typeface="Courier New" panose="02070309020205020404" pitchFamily="49" charset="0"/>
                <a:cs typeface="Courier New" panose="02070309020205020404" pitchFamily="49" charset="0"/>
              </a:rPr>
              <a:t>11 26 39 43 54 68 72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 flipH="1">
            <a:off x="2914650" y="1190625"/>
            <a:ext cx="198438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4956175" y="1190625"/>
            <a:ext cx="384175" cy="22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H="1">
            <a:off x="2016125" y="18113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1008063" y="2520950"/>
            <a:ext cx="360362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flipH="1">
            <a:off x="5400675" y="1798638"/>
            <a:ext cx="360363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H="1">
            <a:off x="5160963" y="2546350"/>
            <a:ext cx="358775" cy="312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flipH="1">
            <a:off x="3316288" y="4560888"/>
            <a:ext cx="360362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5649913" y="5405438"/>
            <a:ext cx="387350" cy="417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 flipH="1">
            <a:off x="3182938" y="2528888"/>
            <a:ext cx="360362" cy="312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 flipH="1">
            <a:off x="3787775" y="3371850"/>
            <a:ext cx="369888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 flipH="1">
            <a:off x="5842000" y="3392488"/>
            <a:ext cx="369888" cy="639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1795463" y="3394075"/>
            <a:ext cx="369887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flipH="1">
            <a:off x="6659563" y="2616200"/>
            <a:ext cx="257175" cy="2201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>
            <a:off x="5878513" y="2511425"/>
            <a:ext cx="319087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>
            <a:off x="6629400" y="1806575"/>
            <a:ext cx="319088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3244850" y="1858963"/>
            <a:ext cx="254000" cy="258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/>
          <p:cNvCxnSpPr/>
          <p:nvPr/>
        </p:nvCxnSpPr>
        <p:spPr>
          <a:xfrm>
            <a:off x="3883025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>
            <a:off x="1778000" y="2533650"/>
            <a:ext cx="319088" cy="341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/>
          <p:nvPr/>
        </p:nvCxnSpPr>
        <p:spPr>
          <a:xfrm>
            <a:off x="5761038" y="4552950"/>
            <a:ext cx="319087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/>
          <p:nvPr/>
        </p:nvCxnSpPr>
        <p:spPr>
          <a:xfrm>
            <a:off x="3371850" y="5411788"/>
            <a:ext cx="404813" cy="415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/>
          <p:nvPr/>
        </p:nvCxnSpPr>
        <p:spPr>
          <a:xfrm>
            <a:off x="1735138" y="4506913"/>
            <a:ext cx="404812" cy="415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>
            <a:off x="1008063" y="3371850"/>
            <a:ext cx="503237" cy="639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>
            <a:off x="3101975" y="3379788"/>
            <a:ext cx="504825" cy="639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/>
          <p:cNvCxnSpPr/>
          <p:nvPr/>
        </p:nvCxnSpPr>
        <p:spPr>
          <a:xfrm>
            <a:off x="5197475" y="3440113"/>
            <a:ext cx="406400" cy="592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>
            <a:off x="250825" y="3735388"/>
            <a:ext cx="864235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7501434" y="3260725"/>
            <a:ext cx="139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PODZIAŁ</a:t>
            </a:r>
          </a:p>
          <a:p>
            <a:endParaRPr lang="pl-PL" dirty="0"/>
          </a:p>
          <a:p>
            <a:r>
              <a:rPr lang="pl-PL" dirty="0"/>
              <a:t>SCALANIE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8A7E-B0AF-426A-9933-4AE8BA55BF84}" type="slidenum">
              <a:rPr lang="pl-PL" altLang="pl-PL" smtClean="0"/>
              <a:pPr>
                <a:defRPr/>
              </a:pPr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1735364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4067</Words>
  <Application>Microsoft Office PowerPoint</Application>
  <PresentationFormat>Pokaz na ekranie (4:3)</PresentationFormat>
  <Paragraphs>1004</Paragraphs>
  <Slides>23</Slides>
  <Notes>23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Motyw pakietu Office</vt:lpstr>
      <vt:lpstr>SDIZO-SORTOWANIE STOGOWE</vt:lpstr>
      <vt:lpstr>SDIZO-SORTOWANIE STOGOWE</vt:lpstr>
      <vt:lpstr>SDIZO-SORTOWANIE PRZEZ WSTAWIANIE</vt:lpstr>
      <vt:lpstr>SDIZO-SORTOWANIE PRZEZ WSTAWIANIE</vt:lpstr>
      <vt:lpstr>SDIZO-SORTOWANIE INSERTION</vt:lpstr>
      <vt:lpstr>SORTOWANIE PRZEZ ŁĄCZENIE (MERGE SORT)-IDEA </vt:lpstr>
      <vt:lpstr>SDIZO-SORTOWANIE MERGE - IDEA </vt:lpstr>
      <vt:lpstr>SDIZO-SORTOWANIE MERGE - IDEA </vt:lpstr>
      <vt:lpstr>SDIZO-SORTOWANIE MERGE - IDEA </vt:lpstr>
      <vt:lpstr>SDIZO-SORTOWANIE MERGE - SCALANIE </vt:lpstr>
      <vt:lpstr>SDIZO-SORTOWANIE MERGE </vt:lpstr>
      <vt:lpstr>SDIZO-SORTOWANIE QUICK</vt:lpstr>
      <vt:lpstr>SDIZO-SORTOWANIE QUICK</vt:lpstr>
      <vt:lpstr>SORTOWANIE PRZEZ ZLICZANIE (COUNTING SORT)</vt:lpstr>
      <vt:lpstr>SORTOWANIE PRZEZ ZLICZANIE (COUNTING SORT)</vt:lpstr>
      <vt:lpstr>SORTOWANIE PRZEZ ZLICZANIE (COUNTING SORT)</vt:lpstr>
      <vt:lpstr>SDIZO-SORTOWANIE SHELLA</vt:lpstr>
      <vt:lpstr>SDIZO-SORTOWANIE SHELLA</vt:lpstr>
      <vt:lpstr>SDIZO-SORTOWANIE SHELLA</vt:lpstr>
      <vt:lpstr>SDIZO-SORTOWANIE SHELLA</vt:lpstr>
      <vt:lpstr>SDIZO-SORTOWANIE SHELLA</vt:lpstr>
      <vt:lpstr>SORTOWANIE POZYCYJNE (RADIX-SORT)</vt:lpstr>
      <vt:lpstr>SORTOWANIE POZYCYJNE (RADIX-SORT)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Rozproszone i obiektowe bazy danych – sprawy organizacyjne</dc:title>
  <dc:creator>Basia</dc:creator>
  <cp:lastModifiedBy>Dawid Jabłoński (272970)</cp:lastModifiedBy>
  <cp:revision>367</cp:revision>
  <cp:lastPrinted>2020-05-06T16:44:04Z</cp:lastPrinted>
  <dcterms:created xsi:type="dcterms:W3CDTF">2013-09-29T10:20:04Z</dcterms:created>
  <dcterms:modified xsi:type="dcterms:W3CDTF">2024-03-06T10:39:22Z</dcterms:modified>
</cp:coreProperties>
</file>