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6" r:id="rId2"/>
    <p:sldId id="257" r:id="rId3"/>
    <p:sldId id="307" r:id="rId4"/>
    <p:sldId id="338" r:id="rId5"/>
    <p:sldId id="339" r:id="rId6"/>
    <p:sldId id="340" r:id="rId7"/>
    <p:sldId id="341" r:id="rId8"/>
    <p:sldId id="342" r:id="rId9"/>
    <p:sldId id="343" r:id="rId10"/>
    <p:sldId id="529" r:id="rId11"/>
    <p:sldId id="344" r:id="rId12"/>
    <p:sldId id="345" r:id="rId13"/>
    <p:sldId id="346" r:id="rId14"/>
    <p:sldId id="347" r:id="rId15"/>
    <p:sldId id="270" r:id="rId16"/>
    <p:sldId id="274" r:id="rId17"/>
    <p:sldId id="275" r:id="rId18"/>
    <p:sldId id="276" r:id="rId19"/>
    <p:sldId id="277" r:id="rId20"/>
    <p:sldId id="308" r:id="rId21"/>
    <p:sldId id="278" r:id="rId22"/>
    <p:sldId id="272" r:id="rId23"/>
    <p:sldId id="273" r:id="rId24"/>
    <p:sldId id="331" r:id="rId25"/>
    <p:sldId id="30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310" r:id="rId37"/>
    <p:sldId id="332" r:id="rId38"/>
    <p:sldId id="329" r:id="rId39"/>
    <p:sldId id="293" r:id="rId40"/>
    <p:sldId id="294" r:id="rId41"/>
    <p:sldId id="327" r:id="rId42"/>
    <p:sldId id="365" r:id="rId43"/>
    <p:sldId id="360" r:id="rId44"/>
    <p:sldId id="363" r:id="rId45"/>
    <p:sldId id="367" r:id="rId46"/>
    <p:sldId id="531" r:id="rId47"/>
    <p:sldId id="532" r:id="rId48"/>
    <p:sldId id="533" r:id="rId49"/>
    <p:sldId id="494" r:id="rId50"/>
    <p:sldId id="524" r:id="rId51"/>
    <p:sldId id="527" r:id="rId52"/>
    <p:sldId id="517" r:id="rId53"/>
    <p:sldId id="504" r:id="rId54"/>
    <p:sldId id="510" r:id="rId55"/>
    <p:sldId id="311" r:id="rId56"/>
    <p:sldId id="350" r:id="rId57"/>
    <p:sldId id="530" r:id="rId58"/>
    <p:sldId id="352" r:id="rId59"/>
    <p:sldId id="353" r:id="rId60"/>
    <p:sldId id="354" r:id="rId61"/>
    <p:sldId id="355" r:id="rId62"/>
    <p:sldId id="356" r:id="rId63"/>
    <p:sldId id="357" r:id="rId64"/>
    <p:sldId id="312" r:id="rId65"/>
    <p:sldId id="348" r:id="rId66"/>
    <p:sldId id="349" r:id="rId6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44" autoAdjust="0"/>
  </p:normalViewPr>
  <p:slideViewPr>
    <p:cSldViewPr>
      <p:cViewPr varScale="1"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Dydaktyka\____WYKLADY\SK\Kapitalizacja_NoF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299808010109846"/>
          <c:y val="4.4588981171874063E-2"/>
          <c:w val="0.7037270341207349"/>
          <c:h val="0.83787149893934487"/>
        </c:manualLayout>
      </c:layout>
      <c:lineChart>
        <c:grouping val="standard"/>
        <c:varyColors val="0"/>
        <c:ser>
          <c:idx val="0"/>
          <c:order val="0"/>
          <c:tx>
            <c:strRef>
              <c:f>Arkusz1!$C$3</c:f>
              <c:strCache>
                <c:ptCount val="1"/>
                <c:pt idx="0">
                  <c:v>Microsoft</c:v>
                </c:pt>
              </c:strCache>
            </c:strRef>
          </c:tx>
          <c:marker>
            <c:symbol val="diamond"/>
            <c:size val="10"/>
          </c:marker>
          <c:cat>
            <c:numRef>
              <c:f>Arkusz1!$B$4:$B$18</c:f>
              <c:numCache>
                <c:formatCode>General</c:formatCode>
                <c:ptCount val="15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  <c:pt idx="10">
                  <c:v>2020</c:v>
                </c:pt>
                <c:pt idx="11">
                  <c:v>2021</c:v>
                </c:pt>
                <c:pt idx="12">
                  <c:v>2022</c:v>
                </c:pt>
                <c:pt idx="13">
                  <c:v>2023</c:v>
                </c:pt>
                <c:pt idx="14">
                  <c:v>2024</c:v>
                </c:pt>
              </c:numCache>
            </c:numRef>
          </c:cat>
          <c:val>
            <c:numRef>
              <c:f>Arkusz1!$C$4:$C$18</c:f>
              <c:numCache>
                <c:formatCode>General</c:formatCode>
                <c:ptCount val="15"/>
                <c:pt idx="0">
                  <c:v>256</c:v>
                </c:pt>
                <c:pt idx="1">
                  <c:v>213</c:v>
                </c:pt>
                <c:pt idx="2">
                  <c:v>271</c:v>
                </c:pt>
                <c:pt idx="3">
                  <c:v>231</c:v>
                </c:pt>
                <c:pt idx="4">
                  <c:v>312</c:v>
                </c:pt>
                <c:pt idx="5">
                  <c:v>336</c:v>
                </c:pt>
                <c:pt idx="6">
                  <c:v>410</c:v>
                </c:pt>
                <c:pt idx="7">
                  <c:v>499</c:v>
                </c:pt>
                <c:pt idx="8">
                  <c:v>702</c:v>
                </c:pt>
                <c:pt idx="9">
                  <c:v>820</c:v>
                </c:pt>
                <c:pt idx="10">
                  <c:v>1403</c:v>
                </c:pt>
                <c:pt idx="11">
                  <c:v>1705</c:v>
                </c:pt>
                <c:pt idx="12">
                  <c:v>2160</c:v>
                </c:pt>
                <c:pt idx="13">
                  <c:v>1870</c:v>
                </c:pt>
                <c:pt idx="14">
                  <c:v>3030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F54-4D0B-9B5C-BA2D6E49900C}"/>
            </c:ext>
          </c:extLst>
        </c:ser>
        <c:ser>
          <c:idx val="1"/>
          <c:order val="1"/>
          <c:tx>
            <c:strRef>
              <c:f>Arkusz1!$D$3</c:f>
              <c:strCache>
                <c:ptCount val="1"/>
                <c:pt idx="0">
                  <c:v>Apple</c:v>
                </c:pt>
              </c:strCache>
            </c:strRef>
          </c:tx>
          <c:spPr>
            <a:ln w="38100">
              <a:solidFill>
                <a:schemeClr val="accent2"/>
              </a:solidFill>
            </a:ln>
          </c:spPr>
          <c:marker>
            <c:symbol val="circle"/>
            <c:size val="10"/>
            <c:spPr>
              <a:noFill/>
              <a:ln w="12700"/>
            </c:spPr>
          </c:marker>
          <c:cat>
            <c:numRef>
              <c:f>Arkusz1!$B$4:$B$18</c:f>
              <c:numCache>
                <c:formatCode>General</c:formatCode>
                <c:ptCount val="15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  <c:pt idx="10">
                  <c:v>2020</c:v>
                </c:pt>
                <c:pt idx="11">
                  <c:v>2021</c:v>
                </c:pt>
                <c:pt idx="12">
                  <c:v>2022</c:v>
                </c:pt>
                <c:pt idx="13">
                  <c:v>2023</c:v>
                </c:pt>
                <c:pt idx="14">
                  <c:v>2024</c:v>
                </c:pt>
              </c:numCache>
            </c:numRef>
          </c:cat>
          <c:val>
            <c:numRef>
              <c:f>Arkusz1!$D$4:$D$18</c:f>
              <c:numCache>
                <c:formatCode>General</c:formatCode>
                <c:ptCount val="15"/>
                <c:pt idx="0">
                  <c:v>213</c:v>
                </c:pt>
                <c:pt idx="1">
                  <c:v>321</c:v>
                </c:pt>
                <c:pt idx="2">
                  <c:v>557</c:v>
                </c:pt>
                <c:pt idx="3">
                  <c:v>445</c:v>
                </c:pt>
                <c:pt idx="4">
                  <c:v>470</c:v>
                </c:pt>
                <c:pt idx="5">
                  <c:v>717</c:v>
                </c:pt>
                <c:pt idx="6">
                  <c:v>532</c:v>
                </c:pt>
                <c:pt idx="7">
                  <c:v>716</c:v>
                </c:pt>
                <c:pt idx="8">
                  <c:v>858</c:v>
                </c:pt>
                <c:pt idx="9">
                  <c:v>802</c:v>
                </c:pt>
                <c:pt idx="10">
                  <c:v>1401</c:v>
                </c:pt>
                <c:pt idx="11">
                  <c:v>2080</c:v>
                </c:pt>
                <c:pt idx="12">
                  <c:v>2730</c:v>
                </c:pt>
                <c:pt idx="13">
                  <c:v>2310</c:v>
                </c:pt>
                <c:pt idx="14">
                  <c:v>2800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F54-4D0B-9B5C-BA2D6E49900C}"/>
            </c:ext>
          </c:extLst>
        </c:ser>
        <c:ser>
          <c:idx val="2"/>
          <c:order val="2"/>
          <c:tx>
            <c:strRef>
              <c:f>Arkusz1!$E$3</c:f>
              <c:strCache>
                <c:ptCount val="1"/>
                <c:pt idx="0">
                  <c:v>Meta</c:v>
                </c:pt>
              </c:strCache>
            </c:strRef>
          </c:tx>
          <c:marker>
            <c:symbol val="triangle"/>
            <c:size val="10"/>
          </c:marker>
          <c:cat>
            <c:numRef>
              <c:f>Arkusz1!$B$4:$B$18</c:f>
              <c:numCache>
                <c:formatCode>General</c:formatCode>
                <c:ptCount val="15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  <c:pt idx="10">
                  <c:v>2020</c:v>
                </c:pt>
                <c:pt idx="11">
                  <c:v>2021</c:v>
                </c:pt>
                <c:pt idx="12">
                  <c:v>2022</c:v>
                </c:pt>
                <c:pt idx="13">
                  <c:v>2023</c:v>
                </c:pt>
                <c:pt idx="14">
                  <c:v>2024</c:v>
                </c:pt>
              </c:numCache>
            </c:numRef>
          </c:cat>
          <c:val>
            <c:numRef>
              <c:f>Arkusz1!$E$4:$E$18</c:f>
              <c:numCache>
                <c:formatCode>General</c:formatCode>
                <c:ptCount val="15"/>
                <c:pt idx="3">
                  <c:v>71</c:v>
                </c:pt>
                <c:pt idx="4">
                  <c:v>175</c:v>
                </c:pt>
                <c:pt idx="5">
                  <c:v>238</c:v>
                </c:pt>
                <c:pt idx="6">
                  <c:v>312</c:v>
                </c:pt>
                <c:pt idx="7">
                  <c:v>392</c:v>
                </c:pt>
                <c:pt idx="8">
                  <c:v>518</c:v>
                </c:pt>
                <c:pt idx="9">
                  <c:v>468</c:v>
                </c:pt>
                <c:pt idx="10">
                  <c:v>611</c:v>
                </c:pt>
                <c:pt idx="11">
                  <c:v>751</c:v>
                </c:pt>
                <c:pt idx="12">
                  <c:v>561</c:v>
                </c:pt>
                <c:pt idx="13">
                  <c:v>542</c:v>
                </c:pt>
                <c:pt idx="14">
                  <c:v>1230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F54-4D0B-9B5C-BA2D6E49900C}"/>
            </c:ext>
          </c:extLst>
        </c:ser>
        <c:ser>
          <c:idx val="3"/>
          <c:order val="3"/>
          <c:tx>
            <c:strRef>
              <c:f>Arkusz1!$F$3</c:f>
              <c:strCache>
                <c:ptCount val="1"/>
                <c:pt idx="0">
                  <c:v>Alphabet</c:v>
                </c:pt>
              </c:strCache>
            </c:strRef>
          </c:tx>
          <c:marker>
            <c:symbol val="x"/>
            <c:size val="11"/>
          </c:marker>
          <c:cat>
            <c:numRef>
              <c:f>Arkusz1!$B$4:$B$18</c:f>
              <c:numCache>
                <c:formatCode>General</c:formatCode>
                <c:ptCount val="15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  <c:pt idx="10">
                  <c:v>2020</c:v>
                </c:pt>
                <c:pt idx="11">
                  <c:v>2021</c:v>
                </c:pt>
                <c:pt idx="12">
                  <c:v>2022</c:v>
                </c:pt>
                <c:pt idx="13">
                  <c:v>2023</c:v>
                </c:pt>
                <c:pt idx="14">
                  <c:v>2024</c:v>
                </c:pt>
              </c:numCache>
            </c:numRef>
          </c:cat>
          <c:val>
            <c:numRef>
              <c:f>Arkusz1!$F$4:$F$18</c:f>
              <c:numCache>
                <c:formatCode>General</c:formatCode>
                <c:ptCount val="15"/>
                <c:pt idx="0">
                  <c:v>180</c:v>
                </c:pt>
                <c:pt idx="1">
                  <c:v>188</c:v>
                </c:pt>
                <c:pt idx="2">
                  <c:v>207</c:v>
                </c:pt>
                <c:pt idx="3">
                  <c:v>258</c:v>
                </c:pt>
                <c:pt idx="4">
                  <c:v>407</c:v>
                </c:pt>
                <c:pt idx="5">
                  <c:v>375</c:v>
                </c:pt>
                <c:pt idx="6">
                  <c:v>482</c:v>
                </c:pt>
                <c:pt idx="7">
                  <c:v>580</c:v>
                </c:pt>
                <c:pt idx="8">
                  <c:v>750</c:v>
                </c:pt>
                <c:pt idx="9">
                  <c:v>778</c:v>
                </c:pt>
                <c:pt idx="10">
                  <c:v>1043</c:v>
                </c:pt>
                <c:pt idx="11">
                  <c:v>1390</c:v>
                </c:pt>
                <c:pt idx="12">
                  <c:v>1720</c:v>
                </c:pt>
                <c:pt idx="13">
                  <c:v>1180</c:v>
                </c:pt>
                <c:pt idx="14">
                  <c:v>1700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F54-4D0B-9B5C-BA2D6E49900C}"/>
            </c:ext>
          </c:extLst>
        </c:ser>
        <c:ser>
          <c:idx val="4"/>
          <c:order val="4"/>
          <c:tx>
            <c:strRef>
              <c:f>Arkusz1!$G$3</c:f>
              <c:strCache>
                <c:ptCount val="1"/>
                <c:pt idx="0">
                  <c:v>Amazon</c:v>
                </c:pt>
              </c:strCache>
            </c:strRef>
          </c:tx>
          <c:marker>
            <c:symbol val="square"/>
            <c:size val="11"/>
            <c:spPr>
              <a:noFill/>
              <a:ln w="19050"/>
            </c:spPr>
          </c:marker>
          <c:cat>
            <c:numRef>
              <c:f>Arkusz1!$B$4:$B$18</c:f>
              <c:numCache>
                <c:formatCode>General</c:formatCode>
                <c:ptCount val="15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  <c:pt idx="10">
                  <c:v>2020</c:v>
                </c:pt>
                <c:pt idx="11">
                  <c:v>2021</c:v>
                </c:pt>
                <c:pt idx="12">
                  <c:v>2022</c:v>
                </c:pt>
                <c:pt idx="13">
                  <c:v>2023</c:v>
                </c:pt>
                <c:pt idx="14">
                  <c:v>2024</c:v>
                </c:pt>
              </c:numCache>
            </c:numRef>
          </c:cat>
          <c:val>
            <c:numRef>
              <c:f>Arkusz1!$G$4:$G$18</c:f>
              <c:numCache>
                <c:formatCode>General</c:formatCode>
                <c:ptCount val="15"/>
                <c:pt idx="0">
                  <c:v>59</c:v>
                </c:pt>
                <c:pt idx="1">
                  <c:v>80</c:v>
                </c:pt>
                <c:pt idx="2">
                  <c:v>92</c:v>
                </c:pt>
                <c:pt idx="3">
                  <c:v>118</c:v>
                </c:pt>
                <c:pt idx="4">
                  <c:v>161</c:v>
                </c:pt>
                <c:pt idx="5">
                  <c:v>173</c:v>
                </c:pt>
                <c:pt idx="6">
                  <c:v>251</c:v>
                </c:pt>
                <c:pt idx="7">
                  <c:v>403</c:v>
                </c:pt>
                <c:pt idx="8">
                  <c:v>707</c:v>
                </c:pt>
                <c:pt idx="9">
                  <c:v>805</c:v>
                </c:pt>
                <c:pt idx="10">
                  <c:v>1072</c:v>
                </c:pt>
                <c:pt idx="11">
                  <c:v>1590</c:v>
                </c:pt>
                <c:pt idx="12">
                  <c:v>1550</c:v>
                </c:pt>
                <c:pt idx="13">
                  <c:v>944</c:v>
                </c:pt>
                <c:pt idx="14">
                  <c:v>1800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F54-4D0B-9B5C-BA2D6E49900C}"/>
            </c:ext>
          </c:extLst>
        </c:ser>
        <c:ser>
          <c:idx val="5"/>
          <c:order val="5"/>
          <c:tx>
            <c:strRef>
              <c:f>Arkusz1!$H$3</c:f>
              <c:strCache>
                <c:ptCount val="1"/>
                <c:pt idx="0">
                  <c:v>Netflix</c:v>
                </c:pt>
              </c:strCache>
            </c:strRef>
          </c:tx>
          <c:marker>
            <c:symbol val="circle"/>
            <c:size val="10"/>
          </c:marker>
          <c:cat>
            <c:numRef>
              <c:f>Arkusz1!$B$4:$B$18</c:f>
              <c:numCache>
                <c:formatCode>General</c:formatCode>
                <c:ptCount val="15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  <c:pt idx="10">
                  <c:v>2020</c:v>
                </c:pt>
                <c:pt idx="11">
                  <c:v>2021</c:v>
                </c:pt>
                <c:pt idx="12">
                  <c:v>2022</c:v>
                </c:pt>
                <c:pt idx="13">
                  <c:v>2023</c:v>
                </c:pt>
                <c:pt idx="14">
                  <c:v>2024</c:v>
                </c:pt>
              </c:numCache>
            </c:numRef>
          </c:cat>
          <c:val>
            <c:numRef>
              <c:f>Arkusz1!$H$4:$H$18</c:f>
              <c:numCache>
                <c:formatCode>General</c:formatCode>
                <c:ptCount val="15"/>
                <c:pt idx="0">
                  <c:v>4.0999999999999996</c:v>
                </c:pt>
                <c:pt idx="1">
                  <c:v>12.4</c:v>
                </c:pt>
                <c:pt idx="2">
                  <c:v>6.4</c:v>
                </c:pt>
                <c:pt idx="3">
                  <c:v>10</c:v>
                </c:pt>
                <c:pt idx="4">
                  <c:v>21.46</c:v>
                </c:pt>
                <c:pt idx="5">
                  <c:v>26</c:v>
                </c:pt>
                <c:pt idx="6">
                  <c:v>38</c:v>
                </c:pt>
                <c:pt idx="7">
                  <c:v>61</c:v>
                </c:pt>
                <c:pt idx="8">
                  <c:v>122</c:v>
                </c:pt>
                <c:pt idx="9">
                  <c:v>154</c:v>
                </c:pt>
                <c:pt idx="10">
                  <c:v>169</c:v>
                </c:pt>
                <c:pt idx="11">
                  <c:v>238</c:v>
                </c:pt>
                <c:pt idx="12">
                  <c:v>173</c:v>
                </c:pt>
                <c:pt idx="13">
                  <c:v>139</c:v>
                </c:pt>
                <c:pt idx="14">
                  <c:v>258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F54-4D0B-9B5C-BA2D6E49900C}"/>
            </c:ext>
          </c:extLst>
        </c:ser>
        <c:ser>
          <c:idx val="6"/>
          <c:order val="6"/>
          <c:tx>
            <c:strRef>
              <c:f>Arkusz1!$I$3</c:f>
              <c:strCache>
                <c:ptCount val="1"/>
                <c:pt idx="0">
                  <c:v>Nokia</c:v>
                </c:pt>
              </c:strCache>
            </c:strRef>
          </c:tx>
          <c:spPr>
            <a:ln>
              <a:solidFill>
                <a:schemeClr val="bg2">
                  <a:lumMod val="50000"/>
                </a:schemeClr>
              </a:solidFill>
            </a:ln>
          </c:spPr>
          <c:marker>
            <c:symbol val="triangle"/>
            <c:size val="10"/>
            <c:spPr>
              <a:noFill/>
              <a:ln w="19050">
                <a:solidFill>
                  <a:schemeClr val="bg2">
                    <a:lumMod val="50000"/>
                  </a:schemeClr>
                </a:solidFill>
              </a:ln>
            </c:spPr>
          </c:marker>
          <c:cat>
            <c:numRef>
              <c:f>Arkusz1!$B$4:$B$18</c:f>
              <c:numCache>
                <c:formatCode>General</c:formatCode>
                <c:ptCount val="15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  <c:pt idx="10">
                  <c:v>2020</c:v>
                </c:pt>
                <c:pt idx="11">
                  <c:v>2021</c:v>
                </c:pt>
                <c:pt idx="12">
                  <c:v>2022</c:v>
                </c:pt>
                <c:pt idx="13">
                  <c:v>2023</c:v>
                </c:pt>
                <c:pt idx="14">
                  <c:v>2024</c:v>
                </c:pt>
              </c:numCache>
            </c:numRef>
          </c:cat>
          <c:val>
            <c:numRef>
              <c:f>Arkusz1!$I$4:$I$18</c:f>
              <c:numCache>
                <c:formatCode>General</c:formatCode>
                <c:ptCount val="15"/>
                <c:pt idx="0">
                  <c:v>58</c:v>
                </c:pt>
                <c:pt idx="1">
                  <c:v>32</c:v>
                </c:pt>
                <c:pt idx="2">
                  <c:v>21</c:v>
                </c:pt>
                <c:pt idx="3">
                  <c:v>15</c:v>
                </c:pt>
                <c:pt idx="4">
                  <c:v>28</c:v>
                </c:pt>
                <c:pt idx="5">
                  <c:v>29</c:v>
                </c:pt>
                <c:pt idx="6">
                  <c:v>22</c:v>
                </c:pt>
                <c:pt idx="7">
                  <c:v>30</c:v>
                </c:pt>
                <c:pt idx="8">
                  <c:v>32</c:v>
                </c:pt>
                <c:pt idx="9">
                  <c:v>35</c:v>
                </c:pt>
                <c:pt idx="10">
                  <c:v>24</c:v>
                </c:pt>
                <c:pt idx="11">
                  <c:v>18.7</c:v>
                </c:pt>
                <c:pt idx="12">
                  <c:v>28.7</c:v>
                </c:pt>
                <c:pt idx="13">
                  <c:v>25.6</c:v>
                </c:pt>
                <c:pt idx="14">
                  <c:v>18.3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F54-4D0B-9B5C-BA2D6E4990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026816"/>
        <c:axId val="144778944"/>
      </c:lineChart>
      <c:catAx>
        <c:axId val="2130268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300"/>
            </a:pPr>
            <a:endParaRPr lang="pl-PL"/>
          </a:p>
        </c:txPr>
        <c:crossAx val="144778944"/>
        <c:crosses val="autoZero"/>
        <c:auto val="1"/>
        <c:lblAlgn val="ctr"/>
        <c:lblOffset val="100"/>
        <c:noMultiLvlLbl val="0"/>
      </c:catAx>
      <c:valAx>
        <c:axId val="144778944"/>
        <c:scaling>
          <c:orientation val="minMax"/>
          <c:max val="350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Market cap [</a:t>
                </a:r>
                <a:r>
                  <a:rPr lang="pl-PL"/>
                  <a:t>billions</a:t>
                </a:r>
                <a:r>
                  <a:rPr lang="en-US"/>
                  <a:t> USD]</a:t>
                </a:r>
              </a:p>
            </c:rich>
          </c:tx>
          <c:layout>
            <c:manualLayout>
              <c:xMode val="edge"/>
              <c:yMode val="edge"/>
              <c:x val="8.8178040244969377E-3"/>
              <c:y val="0.2056647391947305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1302681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3143846346576167"/>
          <c:y val="2.1131381918783491E-2"/>
          <c:w val="0.16120324162288002"/>
          <c:h val="0.8656118323047457"/>
        </c:manualLayout>
      </c:layout>
      <c:overlay val="0"/>
      <c:spPr>
        <a:solidFill>
          <a:schemeClr val="bg1">
            <a:lumMod val="95000"/>
          </a:schemeClr>
        </a:solidFill>
      </c:spPr>
    </c:legend>
    <c:plotVisOnly val="1"/>
    <c:dispBlanksAs val="gap"/>
    <c:showDLblsOverMax val="0"/>
  </c:chart>
  <c:txPr>
    <a:bodyPr/>
    <a:lstStyle/>
    <a:p>
      <a:pPr>
        <a:defRPr sz="1600" b="0"/>
      </a:pPr>
      <a:endParaRPr lang="pl-PL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2" Type="http://schemas.openxmlformats.org/officeDocument/2006/relationships/image" Target="../media/image84.emf"/><Relationship Id="rId1" Type="http://schemas.openxmlformats.org/officeDocument/2006/relationships/image" Target="../media/image8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40336C-B98A-4333-AE84-25936FDD09EB}" type="datetimeFigureOut">
              <a:rPr lang="pl-PL" smtClean="0"/>
              <a:t>06.03.2024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21B156-2ABC-485B-AA15-1B198F19BEE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6946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4F6F-F71C-46A5-84E3-2C98E05D7938}" type="datetime1">
              <a:rPr lang="pl-PL" smtClean="0"/>
              <a:t>06.03.2024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3958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FB2E-3D0C-4BF7-B75D-680A4F69DC06}" type="datetime1">
              <a:rPr lang="pl-PL" smtClean="0"/>
              <a:t>06.03.2024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0901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4A8F1-2C67-4620-9331-1BCEB5858C13}" type="datetime1">
              <a:rPr lang="pl-PL" smtClean="0"/>
              <a:t>06.03.2024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0040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FFEC8-BB17-4C70-BFE7-2139A8FB7E64}" type="datetime1">
              <a:rPr lang="pl-PL" smtClean="0"/>
              <a:t>06.03.2024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296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2574-F1D9-4499-BE78-BB5FF631FA30}" type="datetime1">
              <a:rPr lang="pl-PL" smtClean="0"/>
              <a:t>06.03.2024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1556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88ADF-1B67-4AD0-B099-F42C0153355F}" type="datetime1">
              <a:rPr lang="pl-PL" smtClean="0"/>
              <a:t>06.03.2024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3163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76FE-6A4E-46C4-943A-1E82A197E511}" type="datetime1">
              <a:rPr lang="pl-PL" smtClean="0"/>
              <a:t>06.03.2024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6234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B8B5-AEEF-4185-BA6C-E7E261AFF911}" type="datetime1">
              <a:rPr lang="pl-PL" smtClean="0"/>
              <a:t>06.03.2024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4336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23FD-73F8-4CA0-BE5E-AEB994F22FFF}" type="datetime1">
              <a:rPr lang="pl-PL" smtClean="0"/>
              <a:t>06.03.2024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069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B274-217C-4F5D-A4ED-3046701C4738}" type="datetime1">
              <a:rPr lang="pl-PL" smtClean="0"/>
              <a:t>06.03.2024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949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1EE33-E363-4DD3-AC61-2CF6672B91E9}" type="datetime1">
              <a:rPr lang="pl-PL" smtClean="0"/>
              <a:t>06.03.2024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02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5BDA7-BAA6-4700-9F5E-FC4FDB2055E9}" type="datetime1">
              <a:rPr lang="pl-PL" smtClean="0"/>
              <a:t>06.03.2024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181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3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jpe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g"/><Relationship Id="rId3" Type="http://schemas.openxmlformats.org/officeDocument/2006/relationships/image" Target="../media/image35.jpeg"/><Relationship Id="rId7" Type="http://schemas.openxmlformats.org/officeDocument/2006/relationships/image" Target="../media/image38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eg"/><Relationship Id="rId5" Type="http://schemas.openxmlformats.org/officeDocument/2006/relationships/image" Target="../media/image36.png"/><Relationship Id="rId4" Type="http://schemas.openxmlformats.org/officeDocument/2006/relationships/hyperlink" Target="http://en.wikipedia.org/wiki/Image:Skype_logo.pn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jp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jpeg"/><Relationship Id="rId4" Type="http://schemas.openxmlformats.org/officeDocument/2006/relationships/image" Target="../media/image4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7" Type="http://schemas.openxmlformats.org/officeDocument/2006/relationships/image" Target="../media/image50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jpeg"/><Relationship Id="rId5" Type="http://schemas.openxmlformats.org/officeDocument/2006/relationships/image" Target="../media/image48.jpeg"/><Relationship Id="rId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jpeg"/><Relationship Id="rId3" Type="http://schemas.openxmlformats.org/officeDocument/2006/relationships/image" Target="../media/image51.jpeg"/><Relationship Id="rId7" Type="http://schemas.openxmlformats.org/officeDocument/2006/relationships/image" Target="../media/image5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jpeg"/><Relationship Id="rId5" Type="http://schemas.openxmlformats.org/officeDocument/2006/relationships/image" Target="../media/image53.jpeg"/><Relationship Id="rId4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jpeg"/><Relationship Id="rId5" Type="http://schemas.openxmlformats.org/officeDocument/2006/relationships/hyperlink" Target="http://www.benchmark.pl/obrazki/11_2004/GAK8NXP9.jpg" TargetMode="External"/><Relationship Id="rId4" Type="http://schemas.openxmlformats.org/officeDocument/2006/relationships/image" Target="../media/image6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jpeg"/><Relationship Id="rId4" Type="http://schemas.openxmlformats.org/officeDocument/2006/relationships/image" Target="../media/image66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jpeg"/><Relationship Id="rId3" Type="http://schemas.openxmlformats.org/officeDocument/2006/relationships/hyperlink" Target="http://europejskiewaluty.republika.pl/grafika/euro_500a.jpg" TargetMode="External"/><Relationship Id="rId7" Type="http://schemas.openxmlformats.org/officeDocument/2006/relationships/hyperlink" Target="http://pl.wikipedia.org/wiki/Grafika:CH_pic_1_100_v.jpg" TargetMode="External"/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jpeg"/><Relationship Id="rId5" Type="http://schemas.openxmlformats.org/officeDocument/2006/relationships/image" Target="../media/image70.jpeg"/><Relationship Id="rId4" Type="http://schemas.openxmlformats.org/officeDocument/2006/relationships/image" Target="../media/image6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jpeg"/><Relationship Id="rId5" Type="http://schemas.openxmlformats.org/officeDocument/2006/relationships/image" Target="../media/image76.png"/><Relationship Id="rId4" Type="http://schemas.openxmlformats.org/officeDocument/2006/relationships/image" Target="../media/image75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5.emf"/><Relationship Id="rId3" Type="http://schemas.openxmlformats.org/officeDocument/2006/relationships/oleObject" Target="../embeddings/oleObject1.bin"/><Relationship Id="rId7" Type="http://schemas.openxmlformats.org/officeDocument/2006/relationships/image" Target="../media/image78.png"/><Relationship Id="rId12" Type="http://schemas.openxmlformats.org/officeDocument/2006/relationships/oleObject" Target="../embeddings/oleObject3.bin"/><Relationship Id="rId17" Type="http://schemas.openxmlformats.org/officeDocument/2006/relationships/image" Target="../media/image86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84.emf"/><Relationship Id="rId11" Type="http://schemas.openxmlformats.org/officeDocument/2006/relationships/image" Target="../media/image82.png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5.bin"/><Relationship Id="rId10" Type="http://schemas.openxmlformats.org/officeDocument/2006/relationships/image" Target="../media/image81.png"/><Relationship Id="rId4" Type="http://schemas.openxmlformats.org/officeDocument/2006/relationships/image" Target="../media/image83.emf"/><Relationship Id="rId9" Type="http://schemas.openxmlformats.org/officeDocument/2006/relationships/image" Target="../media/image80.wmf"/><Relationship Id="rId14" Type="http://schemas.openxmlformats.org/officeDocument/2006/relationships/oleObject" Target="../embeddings/oleObject4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jpeg"/><Relationship Id="rId4" Type="http://schemas.openxmlformats.org/officeDocument/2006/relationships/image" Target="../media/image8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jpeg"/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jpeg"/><Relationship Id="rId5" Type="http://schemas.openxmlformats.org/officeDocument/2006/relationships/image" Target="../media/image95.jpeg"/><Relationship Id="rId4" Type="http://schemas.openxmlformats.org/officeDocument/2006/relationships/image" Target="../media/image94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etf.org/" TargetMode="External"/><Relationship Id="rId2" Type="http://schemas.openxmlformats.org/officeDocument/2006/relationships/hyperlink" Target="https://www.iee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5gforum.org/html/en/main.php" TargetMode="External"/><Relationship Id="rId5" Type="http://schemas.openxmlformats.org/officeDocument/2006/relationships/hyperlink" Target="https://www.iso.org/home.html" TargetMode="External"/><Relationship Id="rId4" Type="http://schemas.openxmlformats.org/officeDocument/2006/relationships/hyperlink" Target="https://www.itu.int/en/Pages/default.aspx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okia.com/networks/solutions/deepfield/network-intelligence-report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okia.com/technology-strategy/" TargetMode="External"/><Relationship Id="rId2" Type="http://schemas.openxmlformats.org/officeDocument/2006/relationships/hyperlink" Target="https://onestore.nokia.com/asset/21366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ericsson.com/en/reports-and-papers/mobility-report/reports/november-2023" TargetMode="External"/><Relationship Id="rId4" Type="http://schemas.openxmlformats.org/officeDocument/2006/relationships/hyperlink" Target="https://www.nokia.com/innovation/technology-vision-2030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sv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7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ndvine.com/download-mobile-internet-phenomena-report-2021" TargetMode="External"/><Relationship Id="rId2" Type="http://schemas.openxmlformats.org/officeDocument/2006/relationships/hyperlink" Target="https://www.sandvine.com/covid-internet-spotlight-repor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hyperlink" Target="https://www.sandvine.com/global-internet-phenomena-report-2023" TargetMode="External"/><Relationship Id="rId4" Type="http://schemas.openxmlformats.org/officeDocument/2006/relationships/hyperlink" Target="https://www.sandvine.com/phenomen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hyperlink" Target="http://upload.wikimedia.org/wikipedia/en/e/e4/First-arpanet-imp-log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9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10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://upload.wikimedia.org/wikipedia/commons/6/6e/FirstWebServer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23.png"/><Relationship Id="rId7" Type="http://schemas.openxmlformats.org/officeDocument/2006/relationships/image" Target="../media/image27.jpeg"/><Relationship Id="rId2" Type="http://schemas.openxmlformats.org/officeDocument/2006/relationships/hyperlink" Target="http://en.wikipedia.org/wiki/Image:Amazon_com_logo.sv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altLang="pl-PL" dirty="0"/>
              <a:t>Wprowadzenie do </a:t>
            </a:r>
            <a:br>
              <a:rPr lang="pl-PL" altLang="pl-PL" dirty="0"/>
            </a:br>
            <a:r>
              <a:rPr lang="pl-PL" altLang="pl-PL"/>
              <a:t>sieci komputerowych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8515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83294" y="1959118"/>
            <a:ext cx="8229600" cy="1143000"/>
          </a:xfrm>
        </p:spPr>
        <p:txBody>
          <a:bodyPr/>
          <a:lstStyle/>
          <a:p>
            <a:r>
              <a:rPr lang="pl-PL" dirty="0" err="1"/>
              <a:t>Cloud</a:t>
            </a:r>
            <a:r>
              <a:rPr lang="pl-PL" dirty="0"/>
              <a:t> </a:t>
            </a:r>
            <a:r>
              <a:rPr lang="pl-PL" dirty="0" err="1"/>
              <a:t>computing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0740" y="3197201"/>
            <a:ext cx="5871460" cy="2968103"/>
          </a:xfrm>
        </p:spPr>
        <p:txBody>
          <a:bodyPr>
            <a:normAutofit fontScale="92500" lnSpcReduction="20000"/>
          </a:bodyPr>
          <a:lstStyle/>
          <a:p>
            <a:r>
              <a:rPr lang="pl-PL" altLang="pl-PL" sz="2400" dirty="0"/>
              <a:t>W </a:t>
            </a:r>
            <a:r>
              <a:rPr lang="pl-PL" altLang="pl-PL" sz="2400" b="1" dirty="0"/>
              <a:t>2002</a:t>
            </a:r>
            <a:r>
              <a:rPr lang="pl-PL" altLang="pl-PL" sz="2400" dirty="0"/>
              <a:t> roku Amazon zakłada firmę AWS (Amazon Web Services)</a:t>
            </a:r>
          </a:p>
          <a:p>
            <a:r>
              <a:rPr lang="pl-PL" altLang="pl-PL" sz="2400" dirty="0"/>
              <a:t>W </a:t>
            </a:r>
            <a:r>
              <a:rPr lang="pl-PL" altLang="pl-PL" sz="2400" b="1" dirty="0"/>
              <a:t>2006</a:t>
            </a:r>
            <a:r>
              <a:rPr lang="pl-PL" altLang="pl-PL" sz="2400" dirty="0"/>
              <a:t> roku AWS uruchamia usługę </a:t>
            </a:r>
            <a:r>
              <a:rPr lang="en-US" altLang="pl-PL" sz="2400" dirty="0"/>
              <a:t>Amazon </a:t>
            </a:r>
            <a:r>
              <a:rPr lang="pl-PL" altLang="pl-PL" sz="2400" dirty="0"/>
              <a:t>S3 (</a:t>
            </a:r>
            <a:r>
              <a:rPr lang="en-US" altLang="pl-PL" sz="2400" dirty="0"/>
              <a:t>Simple Storage Service</a:t>
            </a:r>
            <a:r>
              <a:rPr lang="pl-PL" altLang="pl-PL" sz="2400" dirty="0"/>
              <a:t>), a Google uruchamia usługę Google </a:t>
            </a:r>
            <a:r>
              <a:rPr lang="pl-PL" altLang="pl-PL" sz="2400" dirty="0" err="1"/>
              <a:t>Docs</a:t>
            </a:r>
            <a:endParaRPr lang="pl-PL" sz="2400" dirty="0"/>
          </a:p>
          <a:p>
            <a:r>
              <a:rPr lang="pl-PL" altLang="pl-PL" sz="2400" dirty="0"/>
              <a:t>W </a:t>
            </a:r>
            <a:r>
              <a:rPr lang="pl-PL" altLang="pl-PL" sz="2400" b="1" dirty="0"/>
              <a:t>2008</a:t>
            </a:r>
            <a:r>
              <a:rPr lang="pl-PL" altLang="pl-PL" sz="2400" dirty="0"/>
              <a:t> roku Google uruchamia usługę Google </a:t>
            </a:r>
            <a:r>
              <a:rPr lang="pl-PL" altLang="pl-PL" sz="2400" dirty="0" err="1"/>
              <a:t>App</a:t>
            </a:r>
            <a:r>
              <a:rPr lang="pl-PL" altLang="pl-PL" sz="2400" dirty="0"/>
              <a:t> Engine</a:t>
            </a:r>
            <a:endParaRPr lang="pl-PL" altLang="pl-PL" sz="2400" b="1" dirty="0"/>
          </a:p>
          <a:p>
            <a:r>
              <a:rPr lang="pl-PL" altLang="pl-PL" sz="2400" dirty="0"/>
              <a:t>W </a:t>
            </a:r>
            <a:r>
              <a:rPr lang="pl-PL" altLang="pl-PL" sz="2400" b="1" dirty="0"/>
              <a:t>2010</a:t>
            </a:r>
            <a:r>
              <a:rPr lang="pl-PL" altLang="pl-PL" sz="2400" dirty="0"/>
              <a:t> roku Microsoft uruchamia usługę </a:t>
            </a:r>
            <a:r>
              <a:rPr lang="pl-PL" altLang="pl-PL" sz="2400" dirty="0" err="1"/>
              <a:t>Azure</a:t>
            </a:r>
            <a:endParaRPr lang="pl-PL" altLang="pl-PL" sz="2400" dirty="0"/>
          </a:p>
          <a:p>
            <a:endParaRPr lang="pl-PL" altLang="pl-PL" sz="2000" dirty="0"/>
          </a:p>
          <a:p>
            <a:endParaRPr lang="pl-PL" sz="2000" dirty="0"/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35496" y="6428184"/>
            <a:ext cx="6527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l-PL" altLang="pl-PL" dirty="0"/>
              <a:t>1960</a:t>
            </a: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2771800" y="6428184"/>
            <a:ext cx="6527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l-PL" altLang="pl-PL" dirty="0"/>
              <a:t>1980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4218107" y="6428184"/>
            <a:ext cx="6527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l-PL" altLang="pl-PL" dirty="0"/>
              <a:t>1990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7092280" y="6428184"/>
            <a:ext cx="6527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l-PL" altLang="pl-PL" dirty="0"/>
              <a:t>2010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337787" y="6433591"/>
            <a:ext cx="6527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l-PL" altLang="pl-PL" dirty="0"/>
              <a:t>1970</a:t>
            </a:r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-36512" y="6309320"/>
            <a:ext cx="9180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sz="1100"/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652120" y="6433591"/>
            <a:ext cx="6527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l-PL" altLang="pl-PL"/>
              <a:t>2000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8460432" y="6433591"/>
            <a:ext cx="6527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l-PL" altLang="pl-PL" dirty="0"/>
              <a:t>2020</a:t>
            </a:r>
          </a:p>
        </p:txBody>
      </p:sp>
      <p:sp>
        <p:nvSpPr>
          <p:cNvPr id="12" name="Elipsa 11"/>
          <p:cNvSpPr/>
          <p:nvPr/>
        </p:nvSpPr>
        <p:spPr>
          <a:xfrm>
            <a:off x="6084168" y="6093296"/>
            <a:ext cx="360000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13" name="AutoShape 2" descr="data:image/jpeg;base64,/9j/4AAQSkZJRgABAQAAAQABAAD/2wCEAAkGBwgHBhUIBwgVFhUXGRoZGBQYFhwbHxoiGxYcGSAiKSQaHDQsJBwlHhoZITIiJTUsLi4vGB8zOzMsOCgtLisBCgoKDg0OGxAQGywmICY0LDQ0NDcsLzQyLy0sLCwsMC80LTcsNDQ0LCwsLDIwLC80LDQsNCwsLCwuLDQvNywsLP/AABEIAOEA4QMBEQACEQEDEQH/xAAbAAEAAwEBAQEAAAAAAAAAAAAABQYHBAIDAf/EADwQAQABAwICBwQGCAcAAAAAAAABAgMEBREGIRIxQVFxgZFCYaGxBxQiUsHREyMyYnKS4vAVJENTssLh/8QAGwEBAAMBAQEBAAAAAAAAAAAAAAQFBgMCAQf/xAA1EQEAAgEDAQQHBwQDAQAAAAAAAQIDBAURIRIxQVETInGRobHhIzJCYYHB0UNSU/AUFTMG/9oADAMBAAIRAxEAPwA2T82AAAAAAAAAAAAAAAAAAAAAAAAAAAAAAAAAAAAAAAAAAAAAAAAAAAAAAAAAAAAAAAAAAAAAAAAAAAAAAAAAAAAAAAAAAAAAAAAAAAAAAAAAAAAAAAAAAAAAAAAAAAAAAAAAAAAAAAAAAAAAAAAAAAAAAAAAAAAAAAAAAAAAAAAAAAAAAAAAAAAAAAAAAAAAAAAAAAAAAAAAAAAAAAAftNNVVXRpjee6HyZ4732ImZ4h+Pr4AAAAAAAmdE4az9X/AFlunoUffq6p8O9D1Gtx4ek9Z8ljo9szanrHSvnP7Lbh8Cadap/zV6uuf5Y9I/NWX3TLP3YiF7i2LBWPXmZ+H++901cF6LVG0Wqo9/Tlzjcs/n8Hadl0nlPvlC6lwFXRT09Nyt/3K45+sfkl4t1iemSPd/Cu1GwTEc4bfpP8/RT8rGv4l+bGVammqOuJj++XvWtL1vHarPMKDJivjt2bxxL5PTmlcbQc67iVZl63+jt0xMzVXG2/hHbv1eaNfVY4tFI6zPknY9vzWpOS0dmseM/sikpBAAAAAAAAAAAAWr6PcCnI1Wcq5HK3HLxq5fLdWbnl7OOKR4rvY9PF805J/D85dHGXDE2KqtR06j7POa6I9nt3j3d8dny56HW9rjHk7/B23Xa+zzmxR08Y8vz9nyU1bs8AAAAAs/BnD0ape+t5lP6qmer7093hHardfq/RR2K98/BdbTt0Z7ekyfdj4z/DSaaaaKejTG0R1RDPzPLXRERHEP0fQAEdq+i4Or0RTmW+cdVUTtMe7fud8GpyYZ9SUXVaPFqYiMkdzzp+gaXp8742HTv96ftT61fg+5NVlyfes84NBp8P3Kxz71T4816nIq/wvFr3ppneue+Y7PL5+C027SzX7W36KPetfF59BTujv/hT6qK6IiaqZjfnG8da1iYnuUE1mO+Hl9eQAAAAAAAAAAF/+jWI+o3au3px/wAf/ZUe7ffr7Gq/+f8A/K/t/ZclSv1M4m4Oi/M5ek0xFXXNvqifDun3dS20m49n1Mvd5s/uGzxfnJg7/L+FEvWrli7Nq9RMVR1xMbTC6raLRzDMXpak9m0cS8PTyAA9W6KrtyLdEc5mIjz5PkzxHMvVazaYrHi2XTMOjT9PoxLUcqY28+uZ853lks2Scl5vPi/QdPhjDirjr4OpzdgAAAHNn4s5lj9D9YroieuaNomfdvMTtHhzdMd+xPa4ifa45sXpa9ntTHs70HmYOg8M4f1qrFpmr2Yq+1NU+7dMpl1Gqt2eVdlwaPQ4+3NY58PGZlneoZt7UMyrKyat5qn07oj3QvsWOuOsVqyefPfNkm9++XO6OIAAAAAAAAAAC6fRtlxTkXcSqf2oiqPLlPzhUbrj5rW7RbBliLXx+fVfVI04CN1fQ8DVqNsuz9rsrjlVHn3e6UjBqcmGfVnp5eCJqtDh1EevHXz8VI1bgrPxN68Kf0tPu5Venb5ei4w7ljv0v0n4M3qdkzY+uP1o+KtXrN2xX0L1uaZ7piYn4rCtotHMTyqL0tSeLRw8PTwkOH6Ir12xTVP+pR8Kolw1M8Yb+yUrQxzqccT5x82wso34AAAADg1zU6NI06rMrtzVttEUxy3meUeTvp8M5skUiUXWamNNinJMcsq1bU8nVsucjLr3nsjspjuhpcOCmGvZqxOq1WTUX7d5+jidkYAAAAAAAAAAAB1aZm3NOz6Muz10zvt3x1THnEzDlmxRlpNJ8XfTZ5wZa5K+DXtOzbOo4dOVjVb01R6e6ffDLZcdsdprbwb3Bmpmxxkp3S6XN1AAfDJxMbLo6GVYpqjuqiJ+b3TJak81nhzyYqZI4vEShcngzRr070WaqP4ap+U7pdNxz1755/RXZNm0tu6OPZLlxuCMbFzaMmxmV70VRVETET1TE7Ottzvek1msdYcceyY8eSt62npMT7lrVi7AAAAAVzj+qKeHZie2umPjv+Cftsfbx7JVO9TxpZ9sMxaNjAAAAAAAAAAAAAF04GwMHU9Mu42bYpq2riYntjenblMc+xT7jlyYslbUnjo0ez4MWfDemSInr+yx6Vw9Ro+RNen5dcU1ftW6tqonw6piffz80DNq5zV4vWOfNa6bb401ucVp4nviesJpEWIAAAAAAAAAACo/STd20u3Z77m/pTMf9oWm1V+0tP5fuod/t9jWv5/KJ/lni+ZQAAAAAAAAAAAABYeCNTp0/WIt3Z2puR0Znunsn15eaBuGH0mLmO+Fts+pjDn7M91un8NQZxswAAAAAAAAAAAGdfSLlxd1WjGpn9inn41c/lt6r7a8fGObef7Mnv2btZopHhHzVNaKIAAAAAAAAAAAAABofCPFNGVbjB1GvauOVNc+3/V81DrdDNJ7ePu+X0aza90jJEYss+t4T5/VblWvQAAAAAAAAAHm5XTatzcrnaIiZmfB9iJmeIfLWisTMsb1bMnUNSuZc+1VMx4dUfDZrMOP0eOKeT8/1Wb02a2TzlyOqOAAAAAAAAAAAAAAkdC0yjVs76pOR0JmJmmZjfeY7PTf0R9TmnDTt8cpmi00anJ6PtcT4NA0jSta06It1arTXRHs1UTO3n0olR58+DJ17ExPt+jU6bS6rDHZ9JEx+cfVYEFaAAAAAAAAAKvx7qkYemfU7c/au7x4U9vr1eqx23B28nbnuj5qbetV6LD6OO+3y8WbNCx4AAAAAAAAAAAAAAD6Y1+5i5FN+zVtVTMTE+DzesXrNZ7pe8eS2O8Xr3w1vQdYsazgxftTtV7dG/Omfynsll9Tp7Yb9me7wbrRaympxxaO/wAY8kkjpgAAAAAAAD5ZeTaxMarIyK9qaY3mXqlJvaK175eMmSuOk3tPSGQ61qV3VtRqy7vbypjuiOqGp0+GMOOKQwes1NtRlnJP6flDhd0UAAAAAAAAAAAAAAAB06fn5Wm5MZGHdmmr4T7pjthyy4qZa9m8O+DUZMF+3jniV70rjnDv0xRqNubdX3o50/nH981Nm2y9euOeY+LS6bfMV+mWOJ+Cw4mqYGbV0cXLoqnuiefogXwZKferMLbFqsOWeKWiXY5O4AAAAD8mYiN5kGbcZcRf4ne+qYdf6qmec/fmO3wjs9Wg0Gj9FHbv96fgyG7bj6e3o8c+rHxn+FYWSlAAAAAAAAAAAAAAAAAe7Vu5er6FqiZnuiN5+DzNoiOZeq0taeKxysmkcF5+XV0879VT7+dU+XZ5q/PuWOnSnWfguNLsubJPOT1Y+K+aTpOHpNj9Fh2tu+qec1eMqXNqL5p5vLTabSYtPXs44/Xxl3OKSAAAA8XblFm3Ny7XEREbzM8oh9iJtPEPNrRWJtaeIZ5xZxVOob4Wn1bWvaq6pr/p+a+0Wh9H69+/5fVlNz3X032WL7vjPn9FUWajAAAAAAAAAAAAAAAe7NVFF2KrlvpR207zG/o82iZjpPD1SYi3MxzC3aNh8K6ptTPSt1/7dVzr8J7f75KvPk1mL848+F/pMO3ajjvrPlM/usdjhLRbU7/VOl/FVM/ir7a/PP4ltTadJX8PP6pbFw8XEp6OLj0UR+7TEfJGvkvfraZlOx4ceOOKViPZD7vDoAAAAAhtZ4l07SqZpru9Ov7lM7z593ml4NFly90cR5q/Vblg08cTPM+Uf70Z9rnEObrNe16ro0dluJ5effPivdPpMeGOnWfNldZuGXVT63SPL/e9EJSAAAAAAAAAAAAAAAAAAAltN4j1XTtqbGVM0x7NX2o+POPLZFy6PDk746p+DctTh6VtzHlPVZcPj+3ttnYU+NExPwn81ffap/Bb3rjFv9f6lPcl8fjHRb0c8iaZ7qqZj5ckS2356+HKdj3jSX/Fx7YdccQ6PVG8ajb/AJnL/iZ/7ZSP+w0v+SPeTxDo8RvOo2/5j/iZ/wC2T/sNL/kj3uW/xhotnqyZqnuppmfw2da7fnt4OF930lfxc+yERl8f2YjbCwqp99cxHwjdKptVvx29yDl3+n9Ok/qrmpcUatqG9NeT0afu0fZ+PX8U/FocOPujmfzVGfdNTm6TbiPKOn1QyYrgAAAAAAAAAAAAAAAAAAAAAAAAAAAAAAAAAAAAAAAAAAAAAAAAAAAAAAAAAAAAAAAAAAAAAAAAAAAAAAAAAAAAAAAAAAAAAAAAAAAAAAAAAAAAAAAAAAAAAAAAAAAAAAAAAAAAAAAAAAAAAAAAAAAAAAAAAAAAAAAAAAAAAAAAAAAAAAAAAAAAAAAAAAAAAAAAAAAAAAAAAAAAAAAAAAAAAAAAAAAAAAAAAAAAAAAAAAAAAAAAAAAA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14" name="AutoShape 4" descr="data:image/jpeg;base64,/9j/4AAQSkZJRgABAQAAAQABAAD/2wCEAAkGBwgHBhUIBwgVFhUXGRoZGBQYFhwbHxoiGxYcGSAiKSQaHDQsJBwlHhoZITIiJTUsLi4vGB8zOzMsOCgtLisBCgoKDg0OGxAQGywmICY0LDQ0NDcsLzQyLy0sLCwsMC80LTcsNDQ0LCwsLDIwLC80LDQsNCwsLCwuLDQvNywsLP/AABEIAOEA4QMBEQACEQEDEQH/xAAbAAEAAwEBAQEAAAAAAAAAAAAABQYHBAIDAf/EADwQAQABAwICBwQGCAcAAAAAAAABAgMEBREGIRIxQVFxgZFCYaGxBxQiUsHREyMyYnKS4vAVJENTssLh/8QAGwEBAAMBAQEBAAAAAAAAAAAAAAQFBgMCAQf/xAA1EQEAAgEDAQQHBwQDAQAAAAAAAQIDBAURIRIxQVETInGRobHhIzJCYYHB0UNSU/AUFTMG/9oADAMBAAIRAxEAPwA2T82AAAAAAAAAAAAAAAAAAAAAAAAAAAAAAAAAAAAAAAAAAAAAAAAAAAAAAAAAAAAAAAAAAAAAAAAAAAAAAAAAAAAAAAAAAAAAAAAAAAAAAAAAAAAAAAAAAAAAAAAAAAAAAAAAAAAAAAAAAAAAAAAAAAAAAAAAAAAAAAAAAAAAAAAAAAAAAAAAAAAAAAAAAAAAAAAAAAAAAAAAAAAAAAAftNNVVXRpjee6HyZ4732ImZ4h+Pr4AAAAAAAmdE4az9X/AFlunoUffq6p8O9D1Gtx4ek9Z8ljo9szanrHSvnP7Lbh8Cadap/zV6uuf5Y9I/NWX3TLP3YiF7i2LBWPXmZ+H++901cF6LVG0Wqo9/Tlzjcs/n8Hadl0nlPvlC6lwFXRT09Nyt/3K45+sfkl4t1iemSPd/Cu1GwTEc4bfpP8/RT8rGv4l+bGVammqOuJj++XvWtL1vHarPMKDJivjt2bxxL5PTmlcbQc67iVZl63+jt0xMzVXG2/hHbv1eaNfVY4tFI6zPknY9vzWpOS0dmseM/sikpBAAAAAAAAAAAAWr6PcCnI1Wcq5HK3HLxq5fLdWbnl7OOKR4rvY9PF805J/D85dHGXDE2KqtR06j7POa6I9nt3j3d8dny56HW9rjHk7/B23Xa+zzmxR08Y8vz9nyU1bs8AAAAAs/BnD0ape+t5lP6qmer7093hHardfq/RR2K98/BdbTt0Z7ekyfdj4z/DSaaaaKejTG0R1RDPzPLXRERHEP0fQAEdq+i4Or0RTmW+cdVUTtMe7fud8GpyYZ9SUXVaPFqYiMkdzzp+gaXp8742HTv96ftT61fg+5NVlyfes84NBp8P3Kxz71T4816nIq/wvFr3ppneue+Y7PL5+C027SzX7W36KPetfF59BTujv/hT6qK6IiaqZjfnG8da1iYnuUE1mO+Hl9eQAAAAAAAAAAF/+jWI+o3au3px/wAf/ZUe7ffr7Gq/+f8A/K/t/ZclSv1M4m4Oi/M5ek0xFXXNvqifDun3dS20m49n1Mvd5s/uGzxfnJg7/L+FEvWrli7Nq9RMVR1xMbTC6raLRzDMXpak9m0cS8PTyAA9W6KrtyLdEc5mIjz5PkzxHMvVazaYrHi2XTMOjT9PoxLUcqY28+uZ853lks2Scl5vPi/QdPhjDirjr4OpzdgAAAHNn4s5lj9D9YroieuaNomfdvMTtHhzdMd+xPa4ifa45sXpa9ntTHs70HmYOg8M4f1qrFpmr2Yq+1NU+7dMpl1Gqt2eVdlwaPQ4+3NY58PGZlneoZt7UMyrKyat5qn07oj3QvsWOuOsVqyefPfNkm9++XO6OIAAAAAAAAAAC6fRtlxTkXcSqf2oiqPLlPzhUbrj5rW7RbBliLXx+fVfVI04CN1fQ8DVqNsuz9rsrjlVHn3e6UjBqcmGfVnp5eCJqtDh1EevHXz8VI1bgrPxN68Kf0tPu5Venb5ei4w7ljv0v0n4M3qdkzY+uP1o+KtXrN2xX0L1uaZ7piYn4rCtotHMTyqL0tSeLRw8PTwkOH6Ir12xTVP+pR8Kolw1M8Yb+yUrQxzqccT5x82wso34AAAADg1zU6NI06rMrtzVttEUxy3meUeTvp8M5skUiUXWamNNinJMcsq1bU8nVsucjLr3nsjspjuhpcOCmGvZqxOq1WTUX7d5+jidkYAAAAAAAAAAAB1aZm3NOz6Muz10zvt3x1THnEzDlmxRlpNJ8XfTZ5wZa5K+DXtOzbOo4dOVjVb01R6e6ffDLZcdsdprbwb3Bmpmxxkp3S6XN1AAfDJxMbLo6GVYpqjuqiJ+b3TJak81nhzyYqZI4vEShcngzRr070WaqP4ap+U7pdNxz1755/RXZNm0tu6OPZLlxuCMbFzaMmxmV70VRVETET1TE7Ottzvek1msdYcceyY8eSt62npMT7lrVi7AAAAAVzj+qKeHZie2umPjv+Cftsfbx7JVO9TxpZ9sMxaNjAAAAAAAAAAAAAF04GwMHU9Mu42bYpq2riYntjenblMc+xT7jlyYslbUnjo0ez4MWfDemSInr+yx6Vw9Ro+RNen5dcU1ftW6tqonw6piffz80DNq5zV4vWOfNa6bb401ucVp4nviesJpEWIAAAAAAAAAACo/STd20u3Z77m/pTMf9oWm1V+0tP5fuod/t9jWv5/KJ/lni+ZQAAAAAAAAAAAABYeCNTp0/WIt3Z2puR0Znunsn15eaBuGH0mLmO+Fts+pjDn7M91un8NQZxswAAAAAAAAAAAGdfSLlxd1WjGpn9inn41c/lt6r7a8fGObef7Mnv2btZopHhHzVNaKIAAAAAAAAAAAAABofCPFNGVbjB1GvauOVNc+3/V81DrdDNJ7ePu+X0aza90jJEYss+t4T5/VblWvQAAAAAAAAAHm5XTatzcrnaIiZmfB9iJmeIfLWisTMsb1bMnUNSuZc+1VMx4dUfDZrMOP0eOKeT8/1Wb02a2TzlyOqOAAAAAAAAAAAAAAkdC0yjVs76pOR0JmJmmZjfeY7PTf0R9TmnDTt8cpmi00anJ6PtcT4NA0jSta06It1arTXRHs1UTO3n0olR58+DJ17ExPt+jU6bS6rDHZ9JEx+cfVYEFaAAAAAAAAAKvx7qkYemfU7c/au7x4U9vr1eqx23B28nbnuj5qbetV6LD6OO+3y8WbNCx4AAAAAAAAAAAAAAD6Y1+5i5FN+zVtVTMTE+DzesXrNZ7pe8eS2O8Xr3w1vQdYsazgxftTtV7dG/Omfynsll9Tp7Yb9me7wbrRaympxxaO/wAY8kkjpgAAAAAAAD5ZeTaxMarIyK9qaY3mXqlJvaK175eMmSuOk3tPSGQ61qV3VtRqy7vbypjuiOqGp0+GMOOKQwes1NtRlnJP6flDhd0UAAAAAAAAAAAAAAAB06fn5Wm5MZGHdmmr4T7pjthyy4qZa9m8O+DUZMF+3jniV70rjnDv0xRqNubdX3o50/nH981Nm2y9euOeY+LS6bfMV+mWOJ+Cw4mqYGbV0cXLoqnuiefogXwZKferMLbFqsOWeKWiXY5O4AAAAD8mYiN5kGbcZcRf4ne+qYdf6qmec/fmO3wjs9Wg0Gj9FHbv96fgyG7bj6e3o8c+rHxn+FYWSlAAAAAAAAAAAAAAAAAe7Vu5er6FqiZnuiN5+DzNoiOZeq0taeKxysmkcF5+XV0879VT7+dU+XZ5q/PuWOnSnWfguNLsubJPOT1Y+K+aTpOHpNj9Fh2tu+qec1eMqXNqL5p5vLTabSYtPXs44/Xxl3OKSAAAA8XblFm3Ny7XEREbzM8oh9iJtPEPNrRWJtaeIZ5xZxVOob4Wn1bWvaq6pr/p+a+0Wh9H69+/5fVlNz3X032WL7vjPn9FUWajAAAAAAAAAAAAAAAe7NVFF2KrlvpR207zG/o82iZjpPD1SYi3MxzC3aNh8K6ptTPSt1/7dVzr8J7f75KvPk1mL848+F/pMO3ajjvrPlM/usdjhLRbU7/VOl/FVM/ir7a/PP4ltTadJX8PP6pbFw8XEp6OLj0UR+7TEfJGvkvfraZlOx4ceOOKViPZD7vDoAAAAAhtZ4l07SqZpru9Ov7lM7z593ml4NFly90cR5q/Vblg08cTPM+Uf70Z9rnEObrNe16ro0dluJ5effPivdPpMeGOnWfNldZuGXVT63SPL/e9EJSAAAAAAAAAAAAAAAAAAAltN4j1XTtqbGVM0x7NX2o+POPLZFy6PDk746p+DctTh6VtzHlPVZcPj+3ttnYU+NExPwn81ffap/Bb3rjFv9f6lPcl8fjHRb0c8iaZ7qqZj5ckS2356+HKdj3jSX/Fx7YdccQ6PVG8ajb/AJnL/iZ/7ZSP+w0v+SPeTxDo8RvOo2/5j/iZ/wC2T/sNL/kj3uW/xhotnqyZqnuppmfw2da7fnt4OF930lfxc+yERl8f2YjbCwqp99cxHwjdKptVvx29yDl3+n9Ok/qrmpcUatqG9NeT0afu0fZ+PX8U/FocOPujmfzVGfdNTm6TbiPKOn1QyYrgAAAAAAAAAAAAAAAAAAAAAAAAAAAAAAAAAAAAAAAAAAAAAAAAAAAAAAAAAAAAAAAAAAAAAAAAAAAAAAAAAAAAAAAAAAAAAAAAAAAAAAAAAAAAAAAAAAAAAAAAAAAAAAAAAAAAAAAAAAAAAAAAAAAAAAAAAAAAAAAAAAAAAAAAAAAAAAAAAAAAAAAAAAAAAAAAAAAAAAAAAAAAAAAAAAAAAAAAAAAAAAAAAAAAAAAAAAAAAAAAAAAAH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17" name="AutoShape 6" descr="data:image/jpeg;base64,/9j/4AAQSkZJRgABAQAAAQABAAD/2wCEAAkGBxQTEhUUEhQUFBQVFxcVFxUXFRUVFBQWFBUXFxQVFRQYHCggGBolHBUUITEhJSkrLi4uFx8zODMsNygtLisBCgoKDg0OGxAQGiwkHyQvLCwsLCwsLC4sLCwsLCwsLCwsLCwsLCwsLCwsLCwsLCwsLCwsLCwsLCwsLCwsLCwsLP/AABEIAPsAyQMBIgACEQEDEQH/xAAcAAABBQEBAQAAAAAAAAAAAAAAAQMEBQYHAgj/xABFEAABAwICBggDBQYEBQUAAAABAAIRAwQSIQUGMUFRcRMiYYGRobHBBzLwUmJyktEUI0KisuEkgsLxFRYzg9IXNENTc//EABkBAAIDAQAAAAAAAAAAAAAAAAAEAQIDBf/EACgRAAICAgIBBAEEAwAAAAAAAAABAhEDIRIxBCIyQVGBEzNxsRRhkf/aAAwDAQACEQMRAD8A4chCFIAhCVACIQhAAhCFACpClQpARCkWVnUqvDKbS9x2AfWS2FL4Y3jmyeiB4YjPjEKG0iUmzDoVjpTQta3cWV6TmHtGR7Q7YRyUFgG+VJB5CErgkQAiF6DDwXt9u4CS1wHGDCgBpCEKQBKkQgAQhCABCEIAEIQgAQhCABCEIAEIQgBUrWkkACSTAHEnYkV9qNZire0muEgEv7OqJHnCiTpWSlbo6vqTq2y2pN6oNQgF7u07QDthbSkzLgm9HgAARPh7K7otZGYPkkVJvbGnFIy2lrNldhp1mNqMPIx2jeFxrW7Ux1u8vpS6kesMs27JaTz9V3u+awqtfZtqAtJmQcj6K0criyHjTR872mh6lQnCwxJGzeNyudD6k1q1SDDKbYxVDsz/AIWj+J3plK7nT0G0CcIHcmXWbWwPrPNaTztFI4kzNaF1bt7cAU6WJw21HjE8952cgtTR0e2o0hzGlsbC0QnKFNWLmdTj5FZrI2XcEujiHxK1Qp0Jr24hkw9g2NnY5vZPqudruOvQ/c1d7XMcD2Hd5rh5TOOXJGE1TEQhC0KAhCEACEIQAIQhAAhCEACk0K1MU6jXUy6o7D0dTGQKcHryyOviGW3KFGSoARCVCAFC1vw3H+LBJzwkAeBJPBZILSagV8N4yd4I7z/sqZPay0Pcjv8Ao8ZCSrhzjhyyHmqTRzpgeavKtUCnKSXQ0yru+ajWrwHA8DKW4OKSdiguZiPAcFTRYv62lW5DLNVd1esJyIVa9nXAB2fRXjSFplllO8bjxV5NMiKaLmhTDogxyT99c9G0B23j+vArP2Ye1oc0wd/Ankn7vSGMEVBBjb/CeY90VQMxvxN0gBbuE5uIbzk5+S5DK1WvlQm4LceJozgEHDll5Z96ypCbwxqItkdyEQhC1MwQhCABCEIAEIQgAQhCABCEIAEIQgBZVloF+GsxxyDTJ7v1MDvVaE8x8bFDBH0boK7DmB07h9eyuKxL4G4LmvwpunVBgdmxgJns3BdUa2BJ4eZSMo8W0Np2V123Y3xVfWkQBlMqeHYi49sfom6lHrDksWMQVsrqdODKntGIlvIj68UpoefruXsU9juHoo7LSikRWUcJLeKar2YcCN4+vBXV3bSA4fUJoM2O4jNbxFmcs1r1O6QF1Pq1AZBOwzHVJ3DLIrmN3Rcxxa8Frm5FpyII2r6U0naSPrMLnGveq3Sg1aY/eME/jYNx7RuP0GYT+GYTj8nK0JXCMjuSLYyBCEsoAEiEIAVIlQgBEJUIARCWEIAEQlQgBAvbNq8pyhSL3Na3a5waOZMD1QB2/wCF1l0do1521et24d3uVt765hvmszaXtG3pVA97WUrfBSxHYMLQIy3kkhUelviXZwAw1ahiOrTwj+chIzUpO0huLiu2bTRDpLxxz8CrGtTGFpG7JcmtvilTpuBbb1TG2XsEjfuKtbT4v0C8CpQq02E5uxNfHbhAB8FCwzraNHmgpWmdBcyQijEw7YclUP1ot/2ercUnsqspMLyGuH2XFrT9knCQJ3rlmk/itd1PkZRpDd1XPcP8xMeSmGGT+C2TPCqO60DDS07R9BRqUEEfX1sXCm/EW9e7OsWTA6rKYG7PNhWws7u7uLR9xZXzqlSgHdNTfTojG1jQTUpjDMZxnEiNhkLeOCX2hR5kdDDcTO7691QaSoxmM4z5jeD5hRPhtrC+5oDpyOkJeA4ANDg13Ab9vgrPTFXoyCRLTiZtjMlpBnliWV02bQhzaX2cM130aKNy8D5XQ5v4XZtPq3/Is8QurfEnV6pVYx9Fhf0YcCZGIsOYEDbBnZxK5T2JmElJaF8mOUHTEQhCuZghCEAKhCRACoQhAAhCEAekJJRKAArQahWnSX1uCJa1/SO7BTbjk/lWfWo1JOD9qqg507WsR+J+Fg91WXTJXZqrOjUvdHXxb1jUeKjBvJZULyOZaAFzIjzXavg/Tiyd21C4cgcPsVz3XfQ7Leu5jTmH1AWnKGuealFzc8wWPAniwhVg/U0XktJmTK0Op+gal4+pTpx1aNSoZMAYGyCJ34sI71R1Gwpei9J1aWIUnFuNpYYyJDssPflktVVmbNBoXRtanaOr1GE2tV1PpIINQMBcw1MBGYio6PSM1mNJgdLUw/LjfhyDeriMdUbMoyXerWxAshRcJaaQpuHEFsO91xbWaz6OrhIIcGgO++RkKrexwDT2GQsoZedoYz4P06a+f7POqlK3fc02XbzToOMPqDazIweUwO9XGj9Iso3tUW+J9OpTrUGifna9haC6BmNpjLcsgpNo0hwP0VsnQtVnRtUqr7c2LRm2o6m8kNgg1uq5rzvyJ8St/rCxtTFTqiKT4IcMocIyxA5GRIPaqPRtgBRt2x1qZoTxBYBPmFta9IOY8EAggiNxHBc+76OnX6b2rM/oqmaZwmp0rHA4JjECCC5riMnZEbgYlYj4i6oNfNzbMwvGdWlsn7wjKdvPmr7WDRtSkaQsw1mJ84NjQ4H528DBzGwjgVoKjhVtw+Bjw4XxsOXWH1wCi3Bmr45o9HzchWOn7LobiowfLOJva13Wb5FV6eTtWcmSp0eUJSkUkCpEqRACr0GE7AvITzBkJz60dx2qCUNFpG0QtlqtpuxpUsF1ate6CMZpB08DMzKzL8IzaCIbiz3GQ3+6DSzaJJDsjOfWIBB/mHmsM2KOaPGV/h1/RvhySxNtU/5Gb1zTUeaYwsLnFo4Nk4R4QmVMbT3Ax1WnmXRAPZmAmmic+Idu3tz2co8VstIykm3YwCr/AFfrBtveje6kyO6q0lU2DZMdbsAgnYpeiH5vZkOkaW5/hdh/mwqeyvR2b4SZ2Te0vHhUP6KJ8WdW+na25pA9LTAa4ASX03HhvLSfBxVl8KqWGwodoe781Rx9wtNpEdQz258Ad/cc+5KZJ8Z2hrHG40ziVr8OrqqYLqTRxLifIArXaG+GNO3Aq1ahrVGkFrQ3DTaZHWjMuI+gtHo4wYVpXuhAVJZpvQ5DxsemlsZfdDosIYS6IjeY4Krp6t290C24pYgAC10lr6ZO0Ne0+WxXlC5EbvLeloVADkqW0byxuvUjHXPwrs2klr7gdmNh9WJm01Otbd2JrXPcMwajsUHjhAA8lt7utKproSh5JP5KxxQW0l/wiWzC5wEkCWzHb/sT3FbG1fiaZ3tJ+vFZnRWB4fmCW1MJH2SGNIy49YrR2Z3dkeSrB7Ms6VFTpanPRHtI8R/ZJb0milVI2Se6AAfMFe9MPim128OMc4citbhlth4s8ZG1Wl7icX7f5OZ/ELQOKi2u0damymXj7jmNb5Ob5lc2XY9dNKYLSoDtdQNM9rnljR6lcbTmFtxEPKSUz01sqR+zo0e3E7DxBHkpPRu7Vo2YqNorEIKUKxQRP03ZDMAh2LOd0REd6ZhEKKJTJJrS4ycjI2bpkGOcFOCpAbOHqZiDJcf4eQEDwUNKoospEqlUza4DFADXN39WMJ8m+C8NGUbwHExnm6BA8kwUiKDkSCcm7cszlEQmqJ6w3LxKFJVs+hPh5Vmyo5RFP+kiVpawxNM9oPIrH/DN/wDgaPJ7dv3iPZaxmbHcvMJDL7mh3H1Znrc4armHa0g82u3+IcntMW2IdVxaeI9DI37JUTWWWYK7drcj95h2tPDdnuIU/R102swFpkEfQIVVrY5inTLLR9xTDGio1sgb6QM97RHkFUXlJzqg6N3RtymGAE90kBWtLR53OI5LybTDJ38VLno2SxwdxsaqBVekq4Y0ucYABJUu8uWsaS4gAZklZDTF06qx1SIpNBc0EZ1HD5SRuaN3HltzSK/BJ1Rp46jHkdYufUP+aT3xiAW8tX5T2+okeoWM1btyDkcmtMnjBgea19E9R0cY/LLPZXrYpJ2UukLovqtpDMNfJ5kk+QjxVzppsUj2BZ7RjS+4eeDnHvLv0AWg0wZpO5Kq3bZu48VFI4z8RbyWsZxOI90/+XksKtFr1VmuG/ZYPMn9As7K6GJVBHL8h3kYrXEHLJS/+I1ftny/RQwncAV6Mk2hp21EoKFJAsoleUIA9SlleEIA9ykXlKgBYSgLyn7W0fUMU2OefuglQSlfR2r4cXANjTA/gMd8kk+JW4tMwe0me9c71Bs30KGCpk4kOI4Zkx4QuhaM+UjkUjkS5Wh2Go0yl0lQxdJS3jNvbOYHqqzRts8NDqeTxkWnIPjcTud2+PZqdN2ebag39U+BhU2jnGTiz3zvPNZT0NYXY/ba1Ufle4U3jax/VcDyO3mJChaS1npkltI9I87Gs63jGQHNTbuya/5mtd+JoI815o2LW5Na1o4ABo8Ao5G1Io6Gj31jjrmQMxTHyDgXfaPkoutDxhDJgOcAT2SFq6zcLVjtM0y8uP2YjxUJ+pWDWnRd6Jfu+0RPIRP1yWjsWw0A/eJ73FyxmrlYufTBGxvqQR6Bba3fIBGySO4EgJlK2JNFdaU2suKo4kO/MB7gqRrFWDaJI4LxXZ/iXn7rB3wfaEzp5s0jOzelm6bGo7SPn/WOtjuKh7QPBo/uqxSNIGar/wATvIwo66kdJHGm7k2empZXkFelYqIkCF6bTJMDM8AM/BAHlCliwfvbh/EQz+ohL+ycX0/Fzv6WlAETCgtUsWrf/sH5X/8AivX7K37Z7mH3KKAjW9u57g1gLnHYAtXo3UCs+DUcGDgMz+i0mourzaTQ9wlz85IiBuEblvqdJI5fJd1E6WHxI8bn2YPR3w6pNieueLpP8ogLR2mhjSyaGwNwaG+ivYwputXhYObl2xhQjHpFazKq2Rhk+xC0+hzkOUe4Wcc042nt91pdGtgjk0+IV4vSMMkaZZ1KGOmW74y57QsfQYWmDuyK21B2cc/rzWc0va4ap+91hz3/AF2oye0t479VHjBIXljIUqlTyXmozasqGSsvHEyqt9sQCNx7OxWgrtEztTVZzSCQCoL1RV6v2BFUu35Ad5gFaunTw02jgAPVQrKhhbJ2/MfYeXmptd8Mnh1u4CU1h/2JZNvQ00YqlV3F5Hc3q/6VD1kfFu7kpVgIaJ27TzO1V+s3/RdyKWY0lWj55uB1ncz6rw5hG1S6ts4l7gJAcRPf/dSKVHGADGS6t6OJwbZVtbKf/ZjxVrZ6PlwAGZK13/I9b7I8WfqquZosP2Yu2tA4xTpuqkbS7Jo5tachzcnXENEPrtYNuCkMR5Ho4Ye9yrbq/qVMnO6o2MENYOTGwB4KMAtLMCyN1QHysqP7XOawflaCf5l4/wCJAfLSpDnjd/U72UDJONpb0NhRIdpJ25tIf9qkfVpVnq4+pXrsp9TDtdFKkOqN2Td5gd6qgwRsW0+GlnL6lQ8Q0f1H1CyyZKi2bYMfKaR0SypRCt2FQKDc1Le6AuWdlni4emcC8Y5KfapSIG6rRlzV7Ryg9gHmFR3H9/091dXDopkjc0+y2qooVn7iZc3GENdwJPcIxeS96Wp4mYxnhz5jj7qFdmWz2nwc1TNEVcVMsdnGXMHZ7hW70VSpcl8FQy4Xo1pyUS4pFhLTtBhR+lKws6CintEqpbtlNU6QL43DM+ya6cpy2ENcd5IHuULsrktRHS+W/iM+w8gndKOhkcYb5wfKUzRHXY3tB7gJKbvX4nsb2k+Aj/UUxB1FsVSuSJtuMlV6wH924dhVrSGSq9O/I4diWY0uzlWiLXFTq9lV48mqNQsf3mEbTs7s1fauUurcDhXPmxqiaQf0VVlWMmOBMb2z1gO6U2pPk0LOC4X9Gh1UsKdsKt5cAGnbM6SN7nzFNgnbJ9Fkv/Uy/wDtj671Y/E3TgNOjbW5m2/6pqt+W4qgQQ072smOZPALniYxxpbOdlycpaBxC8IQtDEE+HiEwvcoYEobF0r4b0ot54ucfOPZcta88V1j4f8A/taY4yfFxS3kaiOeHub/AINhbqJpu8wMy2mAO8qXRbks7rS8gtO4Oz9kh26OrRc6PEgKyaxVGhKstBVyyoJ7VJDI9w3P64K4uG9Qji0+yrDmeZ/VW1UdX/L7JmXSEpdniZBHEDxaSD5EJLR+F07th5FKzj3+zgvMj9CqP7NIU7R70pSBId3H2PgqipTVsypIwnu5fqFBfTzhUn9m2Ftel/BEDVLYzqNHF0rx0anUqeTe9RBE55aGRTw4ndkeOR8j5KtpHFVJ4ADvPWPqFYX9WBzMeGXqSoOjm5uPFx8jA9AtZOoUY4lbstGjJVOmB1SrhuxU+mR1SsGbx7MLq6YddDeajXeLY9lX6ythjjzT9hVwXFYbnNYfylw/1BVetd31SOKZhG5r8GE5cccvyQtLVMejLMnbSrXFLuIpVGjwKzMKwrXJ/Z2U93S1H95p0m+ygroHHGkIQoAEpSIQAoXXdRmEW9MfdHnmuRDPLjku4at0MLGjgAPAJTynpIf8FbbNDRbkqPWumDSdlmYHeTktC0ZKFaYX3VJpEgEvz2SwEtJ5GD3JKEbkkdGUuMWydqfqlUwNdcEsBzDBGM9rj/Dy28lqWasW4M9ef/0KnWDe/nuUvD2LprDBLo40/JySd2YG4phtQtGwOMclZ082jkPRQ7yn++d+J3qpdoeoOQ9Etk7GvhEi00U4gEObt2GQfFeauhnkuDR8u6c/DeFeaLb1freApVWlmHN2jzHBarEmhd5pKRjBo+pth3MNcfQJKtA8OeREdxGxa97I67N+ZHHt5p2oxtRueYIn+6j9BF/8uV2zGMoJ5rYbylaFuj2kkOEHiMu8bu5Umm7Y0mneDsO/kVm8Ljs2/wAhZNfJmrytLyd1MYj2uPyjxUjRtOGhVdYwA3e52J3qAfreruzbkFjP6GMfTJbRkqXTXylXzAqTTexUfRpHs5npemWVQ77TXN9HD+krJaZucTgFudaqcU8W9vW8NvlK54Wl74GZcYaOJJgeZTvjbViPmutfY3cNjCOzF+Yn2ATUqdpwt6eoG/Kwim3tFIBgPfhnvUFNnPGkIQoAEJQiEASdFUsVam3i9vqJXeNE0cguOak2nSXdMbmy892Q8yF3Kwp5JHyn6kjp+Eqg2Saghqq9BsBvQSYIa4gcSYB8irS6GSg6Fpfv3H7LPNzm/oscXvQzl/bkdIsm9QduakgJm2cC0RwUhq6ZwzGaVZFd34j/ADZrxZuyjn5H+6m6wMisTxAPlCg0hn3+s/2SeT3D8HcEarRPy9wU8Kr0M/KOz0Vomcb9Ink9x4ayCe3Pv3pKbIkbto7OKcSK5QQtWb1rJwgxIE95WlKh3lo2o0tdsPiqzjaovCXF2cteyXB0ESYz3RwHury0OSjaa0d0TwcRdJLYO6O3vT1iZhc2apnYxO4FpuWe065aOqyI5LIaz1oVZF4dmW1kcOhdP2T6LnGj6/RvFQ7WdZv4miWfzYVtNbbj9yRxyXP6js44J7xVUTn+dK5pCIQhNCJ6ZaPOxjzya4p5miq52Uap5U3/AKLq/wDzBbjbXZ+afRB1qtR/8wPIOPsp4kWcwp6u3R2W9b8hHqn2apXh2W9Tvwj1K6ONcLXc955U3n2TrNbKJ+WncO/DRd7o4hZQahaAq0KjzXYWOIaGgkExJk5E8PJdPthEKisn9IelggOAgHIgRkCNx2+Ku7V0rl5ZcptnbwQ440h26K96o0w+rcA/ZpjxLz7Jq5T2orQatwOyn/rRh/cQeR+0zW2RIbhO1uX6KdTqKJTYZz+oUhjV0UcVlXrDSktd2Ee/uqoMzC1F3b42xv2jmqPoMjO4+mR+uxY5Ibs3xz9NFnQp9G7sPurQKHgxMHGAfJPWz5CvFU6M5O9j0pEhQrlBHleHJXlM1HoAzOtlCQT9mHeIgqp0RuJ2BXmsT8ubY81z8600qWJhcA5pILTAI8d3akcsG5aOp42RKNNm0fdAlYD4iXwphue0/Xqo97r5RY0nECdwGZ8lzrT+sNS8qy4Q0A4W+57UY8MpO2tFs2eGNel7DTGk+lnc0bO3tVGDJUm5yaAo7AnoxS0jlzk5O2ekIRKsVOyUdB2w2UKXe0H1U6lYUhspUxyY39E3amWt5D0UhhVypIptA2ADkAEtzWIbltd1R37+4SV4aV521WA7IJ81lmlxg2jXBFSyJMnUraGADgnbAqR/CmbAbVyvk7djlzsTvw+eDVuuINMeTj7pm72FV/wpeTd6Qk/xUP6ai28desw8p1iOn0xmngE3SToT6OQxQo77cSZ2GD9fW9SQkcgDxbMgYeGX6JMOF3YfVPBeauw8kAKUiULy7YgCPUqKFWuOAT700WqSDPabe7DJ7vELnfxB1YpGz/bCQyq0N5VQ5wDQ4cRO3sXTNZW/uxzXPvjI4t0bbgZB1SmCOIFJxHmAs4+9mjfpRxOs7NPWLcyVGKvtV7dr3Q4TPNaFCouDLuwZLxCQFKpAEIQgD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18" name="AutoShape 8" descr="data:image/jpeg;base64,/9j/4AAQSkZJRgABAQAAAQABAAD/2wCEAAkGBxQTEhUUEhQUFBQVFxcVFxUXFRUVFBQWFBUXFxQVFRQYHCggGBolHBUUITEhJSkrLi4uFx8zODMsNygtLisBCgoKDg0OGxAQGiwkHyQvLCwsLCwsLC4sLCwsLCwsLCwsLCwsLCwsLCwsLCwsLCwsLCwsLCwsLCwsLCwsLCwsLP/AABEIAPsAyQMBIgACEQEDEQH/xAAcAAABBQEBAQAAAAAAAAAAAAAAAQMEBQYHAgj/xABFEAABAwICBggDBQYEBQUAAAABAAIRAwQSIQUGMUFRcRMiYYGRobHBBzLwUmJyktEUI0KisuEkgsLxFRYzg9IXNENTc//EABkBAAIDAQAAAAAAAAAAAAAAAAAEAQIDBf/EACgRAAICAgIBBAEEAwAAAAAAAAABAhEDIRIxBCIyQVGBEzNxsRRhkf/aAAwDAQACEQMRAD8A4chCFIAhCVACIQhAAhCFACpClQpARCkWVnUqvDKbS9x2AfWS2FL4Y3jmyeiB4YjPjEKG0iUmzDoVjpTQta3cWV6TmHtGR7Q7YRyUFgG+VJB5CErgkQAiF6DDwXt9u4CS1wHGDCgBpCEKQBKkQgAQhCABCEIAEIQgAQhCABCEIAEIQgBUrWkkACSTAHEnYkV9qNZire0muEgEv7OqJHnCiTpWSlbo6vqTq2y2pN6oNQgF7u07QDthbSkzLgm9HgAARPh7K7otZGYPkkVJvbGnFIy2lrNldhp1mNqMPIx2jeFxrW7Ux1u8vpS6kesMs27JaTz9V3u+awqtfZtqAtJmQcj6K0criyHjTR872mh6lQnCwxJGzeNyudD6k1q1SDDKbYxVDsz/AIWj+J3plK7nT0G0CcIHcmXWbWwPrPNaTztFI4kzNaF1bt7cAU6WJw21HjE8952cgtTR0e2o0hzGlsbC0QnKFNWLmdTj5FZrI2XcEujiHxK1Qp0Jr24hkw9g2NnY5vZPqudruOvQ/c1d7XMcD2Hd5rh5TOOXJGE1TEQhC0KAhCEACEIQAIQhAAhCEACk0K1MU6jXUy6o7D0dTGQKcHryyOviGW3KFGSoARCVCAFC1vw3H+LBJzwkAeBJPBZILSagV8N4yd4I7z/sqZPay0Pcjv8Ao8ZCSrhzjhyyHmqTRzpgeavKtUCnKSXQ0yru+ajWrwHA8DKW4OKSdiguZiPAcFTRYv62lW5DLNVd1esJyIVa9nXAB2fRXjSFplllO8bjxV5NMiKaLmhTDogxyT99c9G0B23j+vArP2Ye1oc0wd/Ankn7vSGMEVBBjb/CeY90VQMxvxN0gBbuE5uIbzk5+S5DK1WvlQm4LceJozgEHDll5Z96ypCbwxqItkdyEQhC1MwQhCABCEIAEIQgAQhCABCEIAEIQgBZVloF+GsxxyDTJ7v1MDvVaE8x8bFDBH0boK7DmB07h9eyuKxL4G4LmvwpunVBgdmxgJns3BdUa2BJ4eZSMo8W0Np2V123Y3xVfWkQBlMqeHYi49sfom6lHrDksWMQVsrqdODKntGIlvIj68UpoefruXsU9juHoo7LSikRWUcJLeKar2YcCN4+vBXV3bSA4fUJoM2O4jNbxFmcs1r1O6QF1Pq1AZBOwzHVJ3DLIrmN3Rcxxa8Frm5FpyII2r6U0naSPrMLnGveq3Sg1aY/eME/jYNx7RuP0GYT+GYTj8nK0JXCMjuSLYyBCEsoAEiEIAVIlQgBEJUIARCWEIAEQlQgBAvbNq8pyhSL3Na3a5waOZMD1QB2/wCF1l0do1521et24d3uVt765hvmszaXtG3pVA97WUrfBSxHYMLQIy3kkhUelviXZwAw1ahiOrTwj+chIzUpO0huLiu2bTRDpLxxz8CrGtTGFpG7JcmtvilTpuBbb1TG2XsEjfuKtbT4v0C8CpQq02E5uxNfHbhAB8FCwzraNHmgpWmdBcyQijEw7YclUP1ot/2ercUnsqspMLyGuH2XFrT9knCQJ3rlmk/itd1PkZRpDd1XPcP8xMeSmGGT+C2TPCqO60DDS07R9BRqUEEfX1sXCm/EW9e7OsWTA6rKYG7PNhWws7u7uLR9xZXzqlSgHdNTfTojG1jQTUpjDMZxnEiNhkLeOCX2hR5kdDDcTO7691QaSoxmM4z5jeD5hRPhtrC+5oDpyOkJeA4ANDg13Ab9vgrPTFXoyCRLTiZtjMlpBnliWV02bQhzaX2cM130aKNy8D5XQ5v4XZtPq3/Is8QurfEnV6pVYx9Fhf0YcCZGIsOYEDbBnZxK5T2JmElJaF8mOUHTEQhCuZghCEAKhCRACoQhAAhCEAekJJRKAArQahWnSX1uCJa1/SO7BTbjk/lWfWo1JOD9qqg507WsR+J+Fg91WXTJXZqrOjUvdHXxb1jUeKjBvJZULyOZaAFzIjzXavg/Tiyd21C4cgcPsVz3XfQ7Leu5jTmH1AWnKGuealFzc8wWPAniwhVg/U0XktJmTK0Op+gal4+pTpx1aNSoZMAYGyCJ34sI71R1Gwpei9J1aWIUnFuNpYYyJDssPflktVVmbNBoXRtanaOr1GE2tV1PpIINQMBcw1MBGYio6PSM1mNJgdLUw/LjfhyDeriMdUbMoyXerWxAshRcJaaQpuHEFsO91xbWaz6OrhIIcGgO++RkKrexwDT2GQsoZedoYz4P06a+f7POqlK3fc02XbzToOMPqDazIweUwO9XGj9Iso3tUW+J9OpTrUGifna9haC6BmNpjLcsgpNo0hwP0VsnQtVnRtUqr7c2LRm2o6m8kNgg1uq5rzvyJ8St/rCxtTFTqiKT4IcMocIyxA5GRIPaqPRtgBRt2x1qZoTxBYBPmFta9IOY8EAggiNxHBc+76OnX6b2rM/oqmaZwmp0rHA4JjECCC5riMnZEbgYlYj4i6oNfNzbMwvGdWlsn7wjKdvPmr7WDRtSkaQsw1mJ84NjQ4H528DBzGwjgVoKjhVtw+Bjw4XxsOXWH1wCi3Bmr45o9HzchWOn7LobiowfLOJva13Wb5FV6eTtWcmSp0eUJSkUkCpEqRACr0GE7AvITzBkJz60dx2qCUNFpG0QtlqtpuxpUsF1ate6CMZpB08DMzKzL8IzaCIbiz3GQ3+6DSzaJJDsjOfWIBB/mHmsM2KOaPGV/h1/RvhySxNtU/5Gb1zTUeaYwsLnFo4Nk4R4QmVMbT3Ax1WnmXRAPZmAmmic+Idu3tz2co8VstIykm3YwCr/AFfrBtveje6kyO6q0lU2DZMdbsAgnYpeiH5vZkOkaW5/hdh/mwqeyvR2b4SZ2Te0vHhUP6KJ8WdW+na25pA9LTAa4ASX03HhvLSfBxVl8KqWGwodoe781Rx9wtNpEdQz258Ad/cc+5KZJ8Z2hrHG40ziVr8OrqqYLqTRxLifIArXaG+GNO3Aq1ahrVGkFrQ3DTaZHWjMuI+gtHo4wYVpXuhAVJZpvQ5DxsemlsZfdDosIYS6IjeY4Krp6t290C24pYgAC10lr6ZO0Ne0+WxXlC5EbvLeloVADkqW0byxuvUjHXPwrs2klr7gdmNh9WJm01Otbd2JrXPcMwajsUHjhAA8lt7utKproSh5JP5KxxQW0l/wiWzC5wEkCWzHb/sT3FbG1fiaZ3tJ+vFZnRWB4fmCW1MJH2SGNIy49YrR2Z3dkeSrB7Ms6VFTpanPRHtI8R/ZJb0milVI2Se6AAfMFe9MPim128OMc4citbhlth4s8ZG1Wl7icX7f5OZ/ELQOKi2u0damymXj7jmNb5Ob5lc2XY9dNKYLSoDtdQNM9rnljR6lcbTmFtxEPKSUz01sqR+zo0e3E7DxBHkpPRu7Vo2YqNorEIKUKxQRP03ZDMAh2LOd0REd6ZhEKKJTJJrS4ycjI2bpkGOcFOCpAbOHqZiDJcf4eQEDwUNKoospEqlUza4DFADXN39WMJ8m+C8NGUbwHExnm6BA8kwUiKDkSCcm7cszlEQmqJ6w3LxKFJVs+hPh5Vmyo5RFP+kiVpawxNM9oPIrH/DN/wDgaPJ7dv3iPZaxmbHcvMJDL7mh3H1Znrc4armHa0g82u3+IcntMW2IdVxaeI9DI37JUTWWWYK7drcj95h2tPDdnuIU/R102swFpkEfQIVVrY5inTLLR9xTDGio1sgb6QM97RHkFUXlJzqg6N3RtymGAE90kBWtLR53OI5LybTDJ38VLno2SxwdxsaqBVekq4Y0ucYABJUu8uWsaS4gAZklZDTF06qx1SIpNBc0EZ1HD5SRuaN3HltzSK/BJ1Rp46jHkdYufUP+aT3xiAW8tX5T2+okeoWM1btyDkcmtMnjBgea19E9R0cY/LLPZXrYpJ2UukLovqtpDMNfJ5kk+QjxVzppsUj2BZ7RjS+4eeDnHvLv0AWg0wZpO5Kq3bZu48VFI4z8RbyWsZxOI90/+XksKtFr1VmuG/ZYPMn9As7K6GJVBHL8h3kYrXEHLJS/+I1ftny/RQwncAV6Mk2hp21EoKFJAsoleUIA9SlleEIA9ykXlKgBYSgLyn7W0fUMU2OefuglQSlfR2r4cXANjTA/gMd8kk+JW4tMwe0me9c71Bs30KGCpk4kOI4Zkx4QuhaM+UjkUjkS5Wh2Go0yl0lQxdJS3jNvbOYHqqzRts8NDqeTxkWnIPjcTud2+PZqdN2ebag39U+BhU2jnGTiz3zvPNZT0NYXY/ba1Ufle4U3jax/VcDyO3mJChaS1npkltI9I87Gs63jGQHNTbuya/5mtd+JoI815o2LW5Na1o4ABo8Ao5G1Io6Gj31jjrmQMxTHyDgXfaPkoutDxhDJgOcAT2SFq6zcLVjtM0y8uP2YjxUJ+pWDWnRd6Jfu+0RPIRP1yWjsWw0A/eJ73FyxmrlYufTBGxvqQR6Bba3fIBGySO4EgJlK2JNFdaU2suKo4kO/MB7gqRrFWDaJI4LxXZ/iXn7rB3wfaEzp5s0jOzelm6bGo7SPn/WOtjuKh7QPBo/uqxSNIGar/wATvIwo66kdJHGm7k2empZXkFelYqIkCF6bTJMDM8AM/BAHlCliwfvbh/EQz+ohL+ycX0/Fzv6WlAETCgtUsWrf/sH5X/8AivX7K37Z7mH3KKAjW9u57g1gLnHYAtXo3UCs+DUcGDgMz+i0mourzaTQ9wlz85IiBuEblvqdJI5fJd1E6WHxI8bn2YPR3w6pNieueLpP8ogLR2mhjSyaGwNwaG+ivYwputXhYObl2xhQjHpFazKq2Rhk+xC0+hzkOUe4Wcc042nt91pdGtgjk0+IV4vSMMkaZZ1KGOmW74y57QsfQYWmDuyK21B2cc/rzWc0va4ap+91hz3/AF2oye0t479VHjBIXljIUqlTyXmozasqGSsvHEyqt9sQCNx7OxWgrtEztTVZzSCQCoL1RV6v2BFUu35Ad5gFaunTw02jgAPVQrKhhbJ2/MfYeXmptd8Mnh1u4CU1h/2JZNvQ00YqlV3F5Hc3q/6VD1kfFu7kpVgIaJ27TzO1V+s3/RdyKWY0lWj55uB1ncz6rw5hG1S6ts4l7gJAcRPf/dSKVHGADGS6t6OJwbZVtbKf/ZjxVrZ6PlwAGZK13/I9b7I8WfqquZosP2Yu2tA4xTpuqkbS7Jo5tachzcnXENEPrtYNuCkMR5Ho4Ye9yrbq/qVMnO6o2MENYOTGwB4KMAtLMCyN1QHysqP7XOawflaCf5l4/wCJAfLSpDnjd/U72UDJONpb0NhRIdpJ25tIf9qkfVpVnq4+pXrsp9TDtdFKkOqN2Td5gd6qgwRsW0+GlnL6lQ8Q0f1H1CyyZKi2bYMfKaR0SypRCt2FQKDc1Le6AuWdlni4emcC8Y5KfapSIG6rRlzV7Ryg9gHmFR3H9/091dXDopkjc0+y2qooVn7iZc3GENdwJPcIxeS96Wp4mYxnhz5jj7qFdmWz2nwc1TNEVcVMsdnGXMHZ7hW70VSpcl8FQy4Xo1pyUS4pFhLTtBhR+lKws6CintEqpbtlNU6QL43DM+ya6cpy2ENcd5IHuULsrktRHS+W/iM+w8gndKOhkcYb5wfKUzRHXY3tB7gJKbvX4nsb2k+Aj/UUxB1FsVSuSJtuMlV6wH924dhVrSGSq9O/I4diWY0uzlWiLXFTq9lV48mqNQsf3mEbTs7s1fauUurcDhXPmxqiaQf0VVlWMmOBMb2z1gO6U2pPk0LOC4X9Gh1UsKdsKt5cAGnbM6SN7nzFNgnbJ9Fkv/Uy/wDtj671Y/E3TgNOjbW5m2/6pqt+W4qgQQ072smOZPALniYxxpbOdlycpaBxC8IQtDEE+HiEwvcoYEobF0r4b0ot54ucfOPZcta88V1j4f8A/taY4yfFxS3kaiOeHub/AINhbqJpu8wMy2mAO8qXRbks7rS8gtO4Oz9kh26OrRc6PEgKyaxVGhKstBVyyoJ7VJDI9w3P64K4uG9Qji0+yrDmeZ/VW1UdX/L7JmXSEpdniZBHEDxaSD5EJLR+F07th5FKzj3+zgvMj9CqP7NIU7R70pSBId3H2PgqipTVsypIwnu5fqFBfTzhUn9m2Ftel/BEDVLYzqNHF0rx0anUqeTe9RBE55aGRTw4ndkeOR8j5KtpHFVJ4ADvPWPqFYX9WBzMeGXqSoOjm5uPFx8jA9AtZOoUY4lbstGjJVOmB1SrhuxU+mR1SsGbx7MLq6YddDeajXeLY9lX6ythjjzT9hVwXFYbnNYfylw/1BVetd31SOKZhG5r8GE5cccvyQtLVMejLMnbSrXFLuIpVGjwKzMKwrXJ/Z2U93S1H95p0m+ygroHHGkIQoAEpSIQAoXXdRmEW9MfdHnmuRDPLjku4at0MLGjgAPAJTynpIf8FbbNDRbkqPWumDSdlmYHeTktC0ZKFaYX3VJpEgEvz2SwEtJ5GD3JKEbkkdGUuMWydqfqlUwNdcEsBzDBGM9rj/Dy28lqWasW4M9ef/0KnWDe/nuUvD2LprDBLo40/JySd2YG4phtQtGwOMclZ082jkPRQ7yn++d+J3qpdoeoOQ9Etk7GvhEi00U4gEObt2GQfFeauhnkuDR8u6c/DeFeaLb1freApVWlmHN2jzHBarEmhd5pKRjBo+pth3MNcfQJKtA8OeREdxGxa97I67N+ZHHt5p2oxtRueYIn+6j9BF/8uV2zGMoJ5rYbylaFuj2kkOEHiMu8bu5Umm7Y0mneDsO/kVm8Ljs2/wAhZNfJmrytLyd1MYj2uPyjxUjRtOGhVdYwA3e52J3qAfreruzbkFjP6GMfTJbRkqXTXylXzAqTTexUfRpHs5npemWVQ77TXN9HD+krJaZucTgFudaqcU8W9vW8NvlK54Wl74GZcYaOJJgeZTvjbViPmutfY3cNjCOzF+Yn2ATUqdpwt6eoG/Kwim3tFIBgPfhnvUFNnPGkIQoAEJQiEASdFUsVam3i9vqJXeNE0cguOak2nSXdMbmy892Q8yF3Kwp5JHyn6kjp+Eqg2Saghqq9BsBvQSYIa4gcSYB8irS6GSg6Fpfv3H7LPNzm/oscXvQzl/bkdIsm9QduakgJm2cC0RwUhq6ZwzGaVZFd34j/ADZrxZuyjn5H+6m6wMisTxAPlCg0hn3+s/2SeT3D8HcEarRPy9wU8Kr0M/KOz0Vomcb9Ink9x4ayCe3Pv3pKbIkbto7OKcSK5QQtWb1rJwgxIE95WlKh3lo2o0tdsPiqzjaovCXF2cteyXB0ESYz3RwHury0OSjaa0d0TwcRdJLYO6O3vT1iZhc2apnYxO4FpuWe065aOqyI5LIaz1oVZF4dmW1kcOhdP2T6LnGj6/RvFQ7WdZv4miWfzYVtNbbj9yRxyXP6js44J7xVUTn+dK5pCIQhNCJ6ZaPOxjzya4p5miq52Uap5U3/AKLq/wDzBbjbXZ+afRB1qtR/8wPIOPsp4kWcwp6u3R2W9b8hHqn2apXh2W9Tvwj1K6ONcLXc955U3n2TrNbKJ+WncO/DRd7o4hZQahaAq0KjzXYWOIaGgkExJk5E8PJdPthEKisn9IelggOAgHIgRkCNx2+Ku7V0rl5ZcptnbwQ440h26K96o0w+rcA/ZpjxLz7Jq5T2orQatwOyn/rRh/cQeR+0zW2RIbhO1uX6KdTqKJTYZz+oUhjV0UcVlXrDSktd2Ee/uqoMzC1F3b42xv2jmqPoMjO4+mR+uxY5Ibs3xz9NFnQp9G7sPurQKHgxMHGAfJPWz5CvFU6M5O9j0pEhQrlBHleHJXlM1HoAzOtlCQT9mHeIgqp0RuJ2BXmsT8ubY81z8600qWJhcA5pILTAI8d3akcsG5aOp42RKNNm0fdAlYD4iXwphue0/Xqo97r5RY0nECdwGZ8lzrT+sNS8qy4Q0A4W+57UY8MpO2tFs2eGNel7DTGk+lnc0bO3tVGDJUm5yaAo7AnoxS0jlzk5O2ekIRKsVOyUdB2w2UKXe0H1U6lYUhspUxyY39E3amWt5D0UhhVypIptA2ADkAEtzWIbltd1R37+4SV4aV521WA7IJ81lmlxg2jXBFSyJMnUraGADgnbAqR/CmbAbVyvk7djlzsTvw+eDVuuINMeTj7pm72FV/wpeTd6Qk/xUP6ai28desw8p1iOn0xmngE3SToT6OQxQo77cSZ2GD9fW9SQkcgDxbMgYeGX6JMOF3YfVPBeauw8kAKUiULy7YgCPUqKFWuOAT700WqSDPabe7DJ7vELnfxB1YpGz/bCQyq0N5VQ5wDQ4cRO3sXTNZW/uxzXPvjI4t0bbgZB1SmCOIFJxHmAs4+9mjfpRxOs7NPWLcyVGKvtV7dr3Q4TPNaFCouDLuwZLxCQFKpAEIQgD/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19" name="AutoShape 10" descr="data:image/jpeg;base64,/9j/4AAQSkZJRgABAQAAAQABAAD/2wCEAAkGBxQTEhUUExQWFhQWGBcUGBcUFBUUFRcYGBgXGRYVFBYYHCggGBolHBUWITEhJSkrLi4uFx8zODMsNygtLisBCgoKDg0OGhAQGiwkHCQsLCwsLCwsLCwsLCwsLCwsLCwsLCwsLCwsLCwsLCwsLCwsLCwsLCwsLCwsLCwsLCwsLP/AABEIAQ0AuwMBIgACEQEDEQH/xAAcAAABBAMBAAAAAAAAAAAAAAAFAQMEBgACBwj/xAA/EAABAgMEBwcDAgUDBAMAAAABAAIDESEEBRIxBiJBUWFxgTKRobHB0fAHE0JS4RRicoLxI6KyFVPC0iQzQ//EABkBAAMBAQEAAAAAAAAAAAAAAAECAwAEBf/EACARAQEAAgMBAAMBAQAAAAAAAAABAhEDITESBEFREyL/2gAMAwEAAhEDEQA/AOIpVixYCSSyWBKFmalZJbFIsxJJZJVsGFZjckslLsd3Piuww2uectVpIHM5BWiz/T6OZYi1s9hm4+FELZB0pixdAtWgLWtl9w4hmQARPcm7LoRCI13PBzm0gCXIgpP9Mf6b4qhrCF0pn09gSnjjdDDd4YAoNr+nv/Zjg8IjMLuUwZIzkxv7C4WKGWpJKwW/RO0Qs2zod8sv1dnxQOLBLTIggjYRVNANlIlKxECLEqxBiLEqxFiLEqRAWwSlYxKUQIsASpQFmJJItpKdcd3G0WiDAGcWIyHuo4gHwmsz0Do3oXZ4l2WeDaILXOMJhc7sxASfuSDxrCTjlOXBVG+Po2+G/FZX/dhnNkQBsVo4OEmu8Cu1Ms2FoAEgAAOix7pAn5PYtaLmWjdxiC0j7eFwOGs5zGefZHLijTrHSmZzO1G40Obvme1MmHVx5BcuVWxgGbrB8U02620MqiiPtZU/Ni0ZD9/nckOEtu4DhPwO7kfPmmrXdcxNuY2I+YM6bCtGtrXkeYRBV2NlRw1ct8v2QXSPROFFYXNaQWzOoZd27krha7NJ3AppjCKjuO0JsbYWzbz7ed34XOwzMswe0OnqhhXTvqLcwhuEaGNV85SFQfyYd+/v5rnFpbtXTLtG9I6ySVYiBJLJJVizEWJUiwnAJLCt3mddqQrA0ShYCiFx3TFtUdkCC3FEeZDcBtc47GgVJWZpYrrjRmudCgxHtZLE6Gxzw2eU8IXXvodozhDrZGZUzhwg5us3CddxmKGYAHI710nRHR2FYbMyzwtlXulWI89p7ue7YABsTtpgRWRHRG6zDKba7ABMbjRGzQisR8xQkHoR3FVyxXlGilwiMwBjyGkf/oAZB4bMybtFfJF/4oGGXN2DxyHiodlh6o5eFApZ02LZjfCqaw05n55qYW0PFNvb5j54KFViJFFUwARJSYvqkDKJTEWPZt316j54LeE2hHz5knMBlxFVoyJaYM2z3KMIEx4oqxmYUXDhdL5XJPC1Wb9u1saE+G4TDhTgfxPCu1cNvi7nQnOYRPDXiWnI+B5EFei7ZCHfOnzmVy7Tm7NYOAmTOXEiRc08HNAPMquFTyjlrmySJ2M2UvnJNqpCLFixYCJVixYTrnJFgKwrARdx+jTbDZoWMx4brZGALgDMw2ZthZUO08abFw5ZJbbPYX/UAeyO9OwYpIMzt2eQXlO5L+tkJzW2ePGBJDWsa4vBJoAGOmPBenNCIFpFmY62PDoxEzhaGgT2UoSMp7VhTLRdTBOJKTzuJl3ZdVEc4AgcPVHLV2Cqxaosokv5fVR5OqpgJwnz8fnitnCh+b1CgxvL0C1iWmnz5tUrTxu1tPm1ZCHeEPstvGRPz9k4y3gEh2yVdhBymlPpPNKjqsiWkUI2oDbdI4MM6zxPdStJkjhJVe9vqbZILSGYorp0a2gE5EnEaSkZgiaMlvgXr10aHF2dPZRrxidlw2Z8tvzguc2b6sWeuKG9okJZFxMwBwAlMznsVwsFv/imCJCrCdMh28VBpzmE3c9LNVPtDZgEbcvJU/TWyzYSKOEnN5tP/qXdyu8VgDKZCo6gFV/SCDiZXIEdxo4z5Ep4WuAXxA1iW7y0jc5pIcO9CyrTpDZpONJF0yQaSdhBr68Sq1GFaZeU6yVokbksWLEWYkSpEGbMThWOABMslrJECJQkW0MyIPELMvH0hY114NBAOqZEiZBm0EjcZEhemGxqCQ4cgvMn0hpekEbw4eR/8V6TLkYKXGILTyKpN9WkMdidRoEidm9EL6vY42wIXaoYrv0Mn2f6nZcBM7kG0/gufZIrW9ogeBaZeBUOTVq3HNKzpLp6LPCH2gHxCS0VIDRKr8jOUsuKqVi0gvOOXxob2hgk0scQcpkPbD38aCvcbu2ww4zGF7Q4NFAaieUyNpptRB+jMJ7sWET5KUzk6sdGX499lDbqu+1ulFiW4f6hcXQQwF7KHDhlMNmSJhWS5ozsLw4kmUqme4p5l3NgsoBPhRNXO2r+aTlsqnDh8owsrXsiDDPEMLsJAOCZLwJ76CaC3lYLP95sRllcA0NH2pQy3VEm1JoOhzKslnpEMt6NCECNYI8eepqNycUt3XNouiDbS58WK0QXOqGwQGtbnmNpXQNBbvbZ7M2C0zAxzMhMkuNTJNW2TclMuQ6lN580Zlbl22fHjjh1BeN2Og8peYQ29IOKGQfybU9/giBMwR8zPuodqq3oVRx1xfSpw+88H8xi5FzZnpOnVUiO2TvfuPiCrvpfBLSyIajWYR/S5zvEPaOiqFsZnvBPXj1zVojUJwSJUiLMSJUiLNn5rZq0C2CAMWLEk0WXH6VOP/U7PIbX92Eru+k+kH8ND1QHRnzbDYdrv1H+UTHhvXnbQS9hZbbCjungZixBtSRhNJf1Ye5XK678fbrYYkTtzbJoyYCdRjd4AnXeSUmWz42adJu+zYGtDjie6T4jjm55liceuzdJTb9bOE5asFe5SrwbNj5bQZdyjkth65lZImCK9kpCcwOBz/3Yu5WWwR1XL5k2M05FwPUZju1h1CJ3dGUMundx5bxHLW2cNzidnioNwYcRDnSG9TMYcwtNQQZoM3RxpeXMiPYf6i9p2Sc1xkOYkUPR8PW+0Mhx6OGcxxAzpyVhixZtBlIoJAuhkPW7Tj2nO2yNBwaN3qidotGqtOgvYbbYiJaOVhHmfMoLanzR3RxsoRTYXdDmv/GhKA6cxvE/+Kj2h2rPdXuTsDP583KFeb5Md1HeruCuaaY2bFDeza2ITPMScKdKeKolrbVwIqD1l6/4XTtIrKS1xGZaxw4lmJhHiK8AufWhoxYgKTM5jLFmJd/UBVx8SoBGhyTRU+0wiwuadhl/aatKgvz5U7qJwarFixZisC3C3YwiuRzWpM81gbQMONuPFgmMWGWLDtwzpOS6vZ/pPZYsNsSFaopY8BzTJjgQag0AXJsE8l0z6RaUmG7+DjHUcZwifxcc2cjmOPNGMNu0egGA6yNhsNpswDfuGCGRYkN3ZcC01FZEk7DwU7R/QEWRzIxe4vAMxPV1thBqZc1Yr8sDi5logj/XhZD/ALjD2oR57OKnRbWIkIPbk4A/54pbBjRp8SPngpjjQjgoAd6fPNTRWvCq566I55pZDlDmO1CcXcxOvmVHuy0hwBBoUT0vgmT5Gok4U6OB4S9VQLtvb7MTA6jTt/T+ynljbFuPOY3t0D7sSoaATxIHmpN1PivmHEQqkAOGImtOycihcCPiAIKl2W0RWmTWh09jsvBTxsnrq1v9id4w4jW0ih7v0BhaOUyaDjJDQ6JLWLeTZmXXapEaJaCMJhtYDnIzPko72FuaOVja6921e5Wa5RJreIn5qii3Y4ogw6uOZGTRvKv1gMgOA9P3RwmkebLfSXCFT1Qi93avU+3qjMIZngUAvWLMNG31qfQK7joRe9m/+Od7ZtmNmKRmOpXPLQwPJpKJUObk14FXBs9tSZHfRdNvB84X9RFOQqufX3Z2gk1Eya5ibTnzkPAqmN6TyV2+YHZOc2ls9+GRaTxwkdQ5AoufHb3K32+GHWd5P41mN8jOXQk9SqpaW13zAM99KnvHinhUdYsWIgIsM6EpqJClXYVtNOsl+RosCIRLJSbNFrmQd4oeBG4pA2eQptOwLexXfEjRGwoTC+I8ya0ZnnuHErC739ONMYNoYxtoiBscDAKGUQjJwkM5CZHAqZamYIj8NIbziDT+LySHS4Gh71G0C0MbYYWtr2hw13jIfyM3NG/b4CXfsBxYX/pIMhXpTLZ4oZeGnp6EaAqbAPqoMCrJ/NnupdkdM9PRc9XgTeTR9yZy8vfaqP8AUK5IeD7sItx5loydxA2FXu+e0D8+TVYvO5y4TGyZAlSuz5vS7uuj4yW9ua3Dfz4Jwk4m7to5Lpuj9+Q4jQQ4ctqokW4A2MXu/wDrJDSNoLqGR3AyWtv0ZjwTOGHPYcnMnP8AuASZXGujCZY+upx72ZhqQqdet7utUX7FmqfzfsaOe9VaFdFrikNwxJHMvJa0c5roOjlxtssKQq91XOlmeHBLqf3Zrb5rSRcN0Ng6rak1c45k5d0zkrVZRTuHzuQu72zLidgRmyQ9Xj+yeOfI698objzVVvSN/rMaOvoPBWW0ukyvPumZKl24nEXHtSHMDaeZM5JsstExx2nR9amwAuJ4lVC94c8U8mn4eB9CjFntkVpJw4gdhpTcCEOt9pEyXQy2Yl+odTL0R4+Sf0OThy90rohYYRFQZGh/mGADj7KpRBQjmRyOY+birfa4oNDtdPk3fMbJGaqd5Nk+XCvMzPquiOZBISLbetUQTY0PDTCZ86LWC1zsgO9EoLSWOOx5lLfKvzmoUI4HIgebAkGOcZsJkQBIA7J71btEdJzd8VxbAhxccgXOOGI0bQ18jThJCbNZ2va5ux4pwOxQbECThd2mnwG3kizul1/UWyRZse50CJInDGEmyAJJDxNspAmpCLvjD7bzsdUciKLi7bCIgkKucBDpnrua015ErsNu1RhGUgO7Z4IU0M2F/wDp/Oal2c1HVQrN2efkpcA58D6Lmq8Rr1bOXzih97WlghFmETNHE1kOHE70QvJ2XzYPdVy8Xdrfn6eU+9LbqK4TdgNamYwW7vZWO6jOC08EJbDEuMvAU9lMskXCwMGS5bXdro5KZmpj3ANooDXblNszgTXKpJzoBU9E2Kef9ELns8+Zz7/ZHHMk3nT3Wt3wcLZyAMhQcRL0CW1vqBzK6JNOK3dCr3iybLb/AIKrbbPMzz2zO070WvaNNxHyXzyTFnaoZ3d06eKamzLbOodrs9JEI4RRDrW0pLFZVBviwhj8QFDmB6Kn3y0zJl+XdOq6XfFnxA71S9IbOPt45bA13oeh/wCS6+Dk3NVyfk8U39RVGpErki6XEsRi9lg/AV4udV3oO9R7yg5OCjWWLUnaaosBjhkbUQaXHapHCVl8jBGD25GvMjehtmMnBTrdEm0HPf7LMtv0/Ji2iGM9drjyaHP82hdYvmjZ7QuMfT2/WWV74r2OfhAaGtkDidPM7BKdVarJpVGtkYzDWQtwrMnCQC450LspZJcr0fFb7M/V5U9VOhmvcEJYZAz3S780Uaalc66NfBkBy9Aq3bYmsDnt4S3ccvFHL7fQcj4kD0Qh8AmROwS8P3UuTLTo4cd9oTT84JwREhgyChxLRMyaoeu3oRhvHuiV1MBe0H8nAEbmt1pd8u4oRBBFO/iePAeaOXDBrPcJdSSfLzVcJ25earP9339lFixKk9Fu50q8FFiOp8+bVa1zRXLbHm4n58lJSbK6iGR31PNS7M+i5q6/IIEzTEdqfgrIrFtNKr1uh5qp31Y8THs3g94r6K822Eq3ekL56I8WXzR5MPrFyq1QcDpJuaIX5Z8MThs5IevRnjyrNVIhukidmtGGRzBQwJ2GTsTFS5ARDWk/8rS1CVBlxHzimmROPdRPR2U4++5YDtmiShvlQmREqzliHm8dyuGiDtZjdgxE7twl0n3qk2VwxEb2Fo/t1qc3NVx0KG35U/sB0SZ+Hx9dIn2BvPsibTKfP3QmE7XZwIPciYdXvKhFw++KuaOvj+6jgbOp9lPtsAzLyKEAA7J7uGaC3pavtiTTrunXdvcoZzt1cXnSDe8XE77bTl2iPJbWCxyruy571pYYHvPeeKPMgASAzypUzOY7gkk2rnlqaQxA2BHbmhSb3+3zmtBdUUtJwFolm6ngaohAZhYOVFbjxs7rm5M5eoSIZ9adEzFqTyKxxy+c0251HH5mm9qcVW8hhLdxHiPgW9mirS9Tihkfk3WHGW7mJofYbRMCS5547Vqsj5qW/JCbDFRRj5piUOtrUBt7ZgqyW1tEBtrFO9VbDuOc6WWaUnjYZHiDl4+arVOKv1+WXE1w3gj2VCeyRIOYMl6HDlvF5v5HH85nXinWXSqlXRIukckzapAuHF3nT1TdmfIzVnMcjUeQN6JRnTDd8gEMtBm4kc1tDiGRr02+GxYG8JxDhvnTbPcKK9aLMDXBg+CaokKJhM+7nsVs0KjkxS4/pHePgU8/D4eumWY1nx9witnM5dEFs8So5nwr6olYomt3eihF1os0AfbyBBpI1BVavjRYRH42PLHfpfVlD+Lhl4q0wnSa0cj4JXOzV/jHKdozkywu4qd3aLPBP3SGtH6TiLuW7qrfd1mYwTaADnx3mvNNvcJZZkClPBTQyQGeXD2Wx48cfBz5cs/UK+YuoGj8jVCom7dX54KVeUScQDcJ+nuoESJOfFJn6fDwxGdXoT3rSK0/bIGZHzwWkV8+ppy2eXin2jWa0GRMpFJjN01qjWy1yEn6p4+h2oLdMcBzmTmGupyNR5y6LpukVyfdm5gAi1Lmfi/i0nb8K5je0H7MdjpYcU4bhKUnCrZ/7h3KX+dxtldOPLMpLFnsUVGrPFoqvYo1Ai9njqfitmxK0lBLa1FTEmENtQQyNx3tWbxZmqjarta55JFSrvb4aBxINSq8eeoXm4/pTLWZuJ3hru8e6ZKciZNPAt7j7Jqa73kNls1612LVpWZsVbtCXazv7T3hU8vVp0LOsTwl1BMvAhLl4OPrpcN/qiF3xZv7vRB4TvIlS7tiSf8AOC5XSv7olG9PJI+Iohi6reQ8lp96o5rrnjlvqe908Dd5/coi+JmUFs8WcUfytJ707eNswszqVmDY8eZeenoor4lKZ5dSo7o2rPem4bpuH8oLjzyaFz7dESSNYDd6KVZzijNG4T8FEgZqXcIm97jsk338h3JsJ2XO9DETIB2Wc9xVa010fZarPElSK0Y4bxnibVocNuUvZWsv3qHGgyq0yV9Iy2ONXVbcTWnKYy3HaDyNOiOQoyBXzZP4e2x4f4uP32cnnWA5O81OhR5hcPLhqvS4c/rEcgR0sd00MgxqqaIkwo1eB9tYhD21Rq1BC3gTWh65vsI3O86Jmacaau5eSbK9R4ZVqFiQFZmNKtOiLqjmfIexVWCsGikSRH9XmP2S5eDPXSLO+vQqVd7tZDYDs+AUqxvqFy310x0FkPFCaQdnlKaHPiyI4FbXWXw2YxVhq4bt5b3J29oE2CIyo4Lqx8cuXrSwx9d55DwUa+bWDlsEvBRGRS1mNpq5+Ag8cj0qoFvjAukNpExulsS53o+E3T1oiyDRvT1jO/8AJ3g34UOe+bxPIf5KlWKLN54CXv5qEXqcXyHU/PFGLjlgnvM/FVy0Pr09VYbqglrQOA8lbjR5BQlaPcmXRCE2+MVZJz76sWfCYNpA7DjDef5X7+RkVWrLHXQdMrL9+yRmbS0kcxkuP3TbptAPabqnpkVHlx326ODPV0t1njIrBdMKtWeMjFijrjyj0JUm0Ic4VRCOVBcEujTJy5vaWj0pOstYua9N4xJpFixZmzEW0eiSf83IPNTrrfKI3iZeCFF0qxxKni1TbE/JBrBE1jyRCxRFy5R0Y10m4IwMLkZdDL3W8YfanIYoTu03dP8AJvsgNwtdhL2VORacnClOBzqi/wDGapI1mZOH5NO6S6cL058/VevEhryGmbZ4hLKW/wAUOiPm/wAVJvaMxkaU5h7cQIGcpgjmhrHTefnzNT5FONID9Y/OPopNkiynyKHF+sU6yJInkApqJseLXoB5q6XZa2ObRwP+FRYJm8TyxCfIVKs0W0sDSWtqBOpr3K3H4lyej0UhQbW6QMlHszxhJcJzMpgyPQpq22UisOISNzgJj3VNp6QbW5xBG+i4dfkE2e1xAMsRMv5TX912eLHiZHD5E8JFcr+orB97ENsx0bqjwAWvcadU5Y48wEXskVVa5ImoJ8u4o9CeuPPHt6HHluLA6JNqhkpLDExGSdiQKpNH+nKiUr0gWbF3vMapFixZmTT9kdrDgQo6cgHWCzOh2GJ/x9kesF2HAx+ITcJywuMuZE1VroOJzRvHgF0G4LScZhEaoaHNcSJTmZtA4UP93BSmEvqlys8SrngRGzaDQg1HjKe1ORmOhOkCW4qjLrz2d6JRIwBB2U9j4EdyC6TXqxpawTMQHIDY4ES55Kkkxie901amQ3Al7BiFQ4ZjOYG7/FFX7PE1ndfngikZhwOdF7WEyhNMgwbHRXDM/wAo6qvWeL2vmZKnmpgnwn1J5nxHsVjImZ4hQ4MftcB6haQo1Ap1SCkO14Xbx/hG2W1rmkg7D5KqMjVJ3S8SoF6XiRMwpz3ig7tqphuQuWquVm01hYHQsJLwa1HfvVev76hPYMMIjFwA8SZoPdNystMJznvdCjMMmvALg8S/JgqJbwit0aJWdgm9kS0Pmc2mHDls1Sa9SVSbStM6M6VCNMPafvNBc57nFwfLKUzSshhyqq5fjDaHul2YYz3nLarleT2shEBrWgnssoBLZMcxsnRVJ8bDNokC6WKXDJvRDK6g4T6qLYIGBoG3aiDXqK1blyhe6651NCt2R5PRqI+Zmqrd9qAcj7LSJfPZLYbbmCxITVKV1uBosBkZrCkKzNmiZ5rYNk6W4pIPaHMJ219soMs1hvIQAHkYjKQTj9M4s9Vob3nvQ6DCDg2dRuW8OwMnUfKJPrRtDcLTyLta3uPuj90Xy20dgCYIdEjPaMZccgD+IkDQbkGuG6YLnEOYHCW0qbeV3thODIRwAgEYQBIgmtM9me5NLvuherpZL5cxtmfhNTId5CpzIlHdPNRXXrGcPtucHAEjKRp14JkRNVx5Jc+6fBN+9qnjTwWQ42SgRH6nV3mFtBekMnsscWKTgLQ3aXTz4AIrD0Ym2b4jnuzkAGt5bUmi7cQlvcfJXuywWhkpZiRntzVOpCVRrpAgvJZqioOKbu+SMWt7i0l0VoG5oPr7FC77GCNFaMgfRSI1maxgeRidKkzQcm5T5p8SUG0mtbWNAE5yk0ZZk17gNqqbYik6QW0xIzp/jqjptQ3EpZ3dWwmonCKm40ZRS9MPiFLo+0iHHkURZeFEBLk4Hrab6f/Z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22" name="AutoShape 18" descr="data:image/jpeg;base64,/9j/4AAQSkZJRgABAQAAAQABAAD/2wCEAAkGBxISEhUUExQVFRUWFxUVFBUUFBQUFBUVFRUWGBQUFRQYHCggGBolHBQUITEhJSkrLi4uFx8zODMsNygtLisBCgoKDg0OGxAQFywkHSQsLCwsLCwsLCwsLCwsLCwsLCwsLCwsLCwsLCwsLCwsLCwsLCwsLCwsLCwsLCwsLCwsLP/AABEIAQsAvQMBIgACEQEDEQH/xAAcAAABBQEBAQAAAAAAAAAAAAAEAQIDBQYABwj/xAA+EAABAwIEAwUGAwcEAgMAAAABAAIRAyEEBTFBElGBBiJhcZETobHB0fAHMlIUIzNCkuHxYnKisoLCFVNj/8QAGgEAAwEBAQEAAAAAAAAAAAAAAQIDBAAFBv/EADARAAICAQMCAwYFBQAAAAAAAAABAhEDEiExBEETIlEFYXGRscEVIzKh4RRCcoHx/9oADAMBAAIRAxEAPwD3FcuXLjjly5cuOEKqc1r8ItqVaVXQFls1rkuF+fokfJPJKkR4gjdV/tQTawVdmmbBvdBk8/NUWN7RMpMLidLeHh4lUUdjM226Ro8zzJjGnSAvOO0udBwIa4R/uAJ8/pr5Kn7SZ26sYkxr4eiz9SoTqZTR2LRx92Pq1S5ND4/yUwuTSUShI6okbJTWNJUVapeAuOJ21QL+5EOzV2jYA8lVcR2C7hchYaDX4tx1KmpYnmJ8jCrhRdzTvZuGt1wKRbDEt/1Dzg/BTsqg6FUrCfJSsrlukHouoVxLYhDuKjpYqRdOJXJCJUKHJSo5TiUQtH2AuXLlMucuXJr3Qg3RwJj60NK887SZrwuj0HmtT2gx4aDeNSZ8F4x2kzcue5066eWwRxxt2zJklqdEOKzBz6h4TeT5eJPgqPM8c1zuEkvA3BgSmuxIa0ghxk94jlyCr8TipNgA3YQB8FRuysIaRf2twM7325oMpxcmrhzoXNbJhKTbrH0+adTlon0XI4TEnh7o6/RBF6krIckINhRJ7Q7LuF5TRVSiqgEVz3NSjGHkEnGCu9kDouAc3EDkpRih4IN9MhICusNBvtuX30RGGqkqvYU9jkbBRalKpcOPaN5uAkHcgbHooQmS3EPsNcuXKRU4oHH1YGsIx5VPm1SAealNkssqR5129zaBwjxBXmGLryS46NFhzdNpWp7dPmpM/Qn7CzOPpBjOA6gS4j9btugkf1K62iieGN7lfUplp7x4uXKeuwQdVkaomoOJwawFztzrfeBsNkUzIax/MI9E8ISlwispJFU2N1wI5Sr6j2cJNyFNWyEtbaJCuulyPsJ4sfUzLgXERqn4lsQ1WZy10yLId+UvJQfT5EuDvEj6lW5nNReyWlZkpjST4oDFZcW6iEksE1u0MsiZUezCQ0UcaBAULrKTVD2COYQlYEVY62PuUNRhBQCK102PQoerShEAJ0yIXAA6b4RgpAtkajUeHNCVqcKTDVSFyCw/LcSWOCNxFOHW0Nx5FVNYcJEeYVi7ES1vlHvTJiNH2GuXJHFTZQqjnVI1HUph7TBabHwMbjxVTn2MgW9VV/iTlrnMbiKZLalLcWPCfoVjB2ofUplr/wA4EHxH6guWKOVXHn0JZcblDVEqs7Z7arwi1zfkBqVn8ZSdiK7aNMFznE8OwL3G7j4AfBW7ccGmq46lpA8Lz9FY/hFhPa4qriHD+G0Nb4Od/Ye9UjG5ULDyYy2w/ZKng2AfmeR3n8zuByCFqUQ42Wtz93FIWao0eB19/uV6+GPlMM57gzcJ3haysRlctNraTCNo0ZAgSZtaZ0sforDD07EcrHp5qjnXBFybMVXyiNkCMuPFYLe1cMIVdRwfeJ5fH7lVc9gQkyidgQ0X0E6GNtb3hVD8LxuPILWZhRkhu29xbyvb6qurNDdNr3+fNSvYvFmexGXjkFnsxwYmy1eNrTIbvy+Sq3YU7rPlgpI0Qk0ZJ9FMDosdPvRX2Nwg2VTXpQvPnj0mmMrBCIXJXBIFIY6syRKDFkbTfCjr04lcwiPMgImiUMBoiQ2dEUA+0EyonqOqVKXAXwUub0BUY5h/mBHqNV4Xm9AsdI++YXuOa1OFpPL66LzLNsIHsLhctlrwObbT5FLilpkW6RKUJRPOM1eWzBs4AjyMFej/AIYN9lgi7d73GfBogfBecZ3YNHT0JXqXYmnGCpNI2n1Mr0cSTyWYOo2jQViMRxG+qiFzCTG0YJTKDjN16aW2x5xZ4a2unvVphdR/qbfzvCqqV1Y4X71+wosKHVadj/lQU6ENBPP1nRF1BYofGiABOl0ze1CwW5R4twaDJjXidz5D5LP4jiqa2b7yrfMRxGToDYT4amFU4ioAuLxQI6k1uiBxDwE7EVnu0t8UE7CncpGWSBcVVGyq69Eq99gBshcUyyjOForFmcxDIUTIRuLCD4d1hkqZdEdVsFPq3A8o9E/FAa+AUmFpBwE6DVKlboI2lhpgnT4qdzCpQ7f7ASEqmy4GUfU+wiVDVdZPcULi3kBZWJJlHmdTWdFhM97rnPZ4B4Hj+UnzuOg5ra5jYE7+K8zzDMQK7g6zSeF3ItOvpr0CMY2SxZXjnfqYrP6c1QBveF6zhHChTpsJALabQQecXWCyLCe1zBodcUyXEcywEtH9ULV5jg3Xe99zeOXgvQ6ZPdi9S03RNVx7Sdtec+4dEQykZI5GDaNDuFjsVQOziiMszerSIBIcB6+q9HXWzRhljb4Zt6FEx9/Hkj8O0z02QWBzZlRrYB4jaOfKPej6Vdp8PQnfZSd90ST7EvEEHjmnSfmkdVEqHEYkDTfTnraVzHiVOMpGTwzMWI++UqpqYHhniuSNTPuWgqY9lOeICRbXQ7np81ms3z5swwTG+yKdclE2+Aarh7SI1ixE7nTWPFBVqLtgh6uYVnkwYm/JQnC13XLp/wDIpXNdkVin3Zz2vQlbDkqWq2ozX6prMSDY6pNSezKoqMVhiEA9uvqrvGg7BVFVhE9ViyqmXgyB+n39807CckhHdTsF+ZRXI4YQnNZKcQnPcGwqUNKR9cOCrsdUiytFUZq2ZWVk58GW7Q4wAGdT6LyLNj3z5685uvRs+Mlw1A3XnebuBqW/yqwRjTuRDkeamni21CPzd0xueGJ9YKsO03aOpUeWUhxECXaw0Ddw2I+9ll8OS6q2NZHDHMutC2eCwns6uMp1AeOo2kwE6w2s17h6NZ/SrLK4YZSj2NSxqWVKXcpsro4qsTwtNSAXEND5DRqbSAOia7FEEcQInQ2IPOHCxWnqZbi/2eu3BksqOZwmIDnsP52NJ0JE8tkL2A/D7EOw+JGJYabXBppNf+bjbxS8D+W0Cd77LDj9raVqlLvx3NWbokpUkNyrGuaRy18wFo8DjiTqY6T9ysRlLyHcDtjrGwNyvQ8gwwdBPhpFgvoYTUo2eNljpZM8m5i2+vuVNjqxneNtzpb5LY46gAAPu2iy2cNa22jbTYE+JAtO9kVTJR2MvmmONxI5mCN9rWWbxWOhTZpWuVU0aftHhqx582lNm/FjukE4KpVqEcDajzOjSGz5GCfcrRz8S0fwn+rXx6AH3KwwGHxdCjVdhbVXU3MBgElriOMN4hZ3DMHVSfhRkddr6prU6gp8IADwWj2nELgO5N4pPiF48vaU4xlNNUux6L6KOpRae/cpv/lQ6xsRsbH0UZ4TcWK134m5FSbUlndPA0mP1EkQsBR4xqt/SdZ/UY1OjJlweHKrLGuJVPi2q0BMXVdiDcKuZiwK8adU2k6D981Id/NRURL452WYqXxpwJVViK3EfBdisxLmwBA5zc/RBsqJ5zT4FSfc+1HFZzO8cGg+ivMTVgFec9ocx/Nvt4WWblk806Rmu0GYd4tB11hZeo2XvOzGOd6N7vvIVjmLp72kk3QjKf7usfBo6cX9gqZHpxti9FDxM8I+rKXsrS48dhm861If8wvYu23Z4uea1MkOjbePBeP9lq4p5jhnO0FakT5cYX0TiMQyoLXsr9M9uNhus8r2e9nmWA7TV8PHFTa/rBR2L7fYqq0so0W0yRHFJeR4gQAOqLzbAUi4yAXfLyQ+Gwwi0ARfQakf2VPwrpHLXo+v04IfiGZrdmZwOSuFWmXG/EGui5hxggzrqtz2ZpFrht7tDY+5Vdd7WlsW77f+wVh2brS8k/qJImJvovS8NKDpGSWRy3Zoc0MG3JYbtBUFzHMTfX7IWrzLF3Plbw0v8Vgs+rzvzSY1UQx3kYnG3cd0/A4NzIqEwQZjhMeRKIpUpetjgKDQ2HRoORsRv7lm8BZE9RseV46oKyjtPhmhvE1wI1gAj1JCvKv4hYNje5Te53lAnzEn3LM1MlomSLHaDbqIQ7coptPeJI8CAdPFYV7B6dyvf5l5+1MkluA5vnFTFvLojiMknYfpYNrWk310VdUw4VrWpNbYKvrvhenDp4YIaYqkZ3llN2ytxGiqKok9He5pVniqiqKlQgz4EeoI+ax5mXgCtFlFRMP+HnspWmyFm6zsqPfum0acykmymwgt1QOPrHO8ZwtdHLVeVZ1inOcWzaVt+1uLLGSNCfsLBPZNypY1bs8/NPcralMuc0XO6dmVMsY4R+YX6FqvcswTbudcn08Aoe0eDaKUgRBv5EEfMKmdXjaNHs3Io9Xjb4v67HmrnltXjGrS1w82mR8F6phO0ZDjBsbjyNx7iF5k+nep4cB9eIK0yvGcVNv6mANPiB+U+kDordDPle5Gn2hht2/VnopxfHcplSpAVFl+NsFZOrAjUfVeojyZQogxdSCPC6uMmYQ6OZCo+HidcxYn0Ej3wrjIahsBHz3+vuWhPyslkVRDc+fExtA8eixmZiQT09f8LSdosR34I+Py1WcxI4p2HLkkS8tDYvUpsP8AmV5hKyzNKpw1HN8VcMfG/pos+ORqnEvfbIfE4oRcqsfioQOJxZKo8ukmsdheJxcqpxOJUNaoTuhXuWXJlcjRGCQlR6r6xRVV6Dc+/r8FkyMvFEcd2UKNT5IkHux1Qx3UmOhDopcO8cKidoupLgn0b24qDgEH+bTxWRp1ZJ8Bp5rW9q6XEDAtp1lYiu11NzbGJv5JscdjyJu5Gly+mQAAP7IftJ/BcDurLDtECOQ+4VH2ydw0HHTafO3zQe4+H9a+J53xfvHD9TB6gh3yPqhcsxPs6xB0JIPrZJWrQeIbQPQX+KFzGz5GhAI6qWK4SXwPe6hrJGX+X1/4bfDFWdGqsvk2L4midrH5FaLCniI5L28UtSs8aaoIrUHOFtdkDSzGrQNw4ciAC31WhbTgA38BEW5ygq1FxmGkqzjqWzpkVJd1aKLMM+c67j14TNlWuzN77N4v6YWip5e4n+Gf6So8Rgy3+WOik8WR/wB5VTgtkjO4fDu4i526sONPrWMfDRDuqKelR2HuzqjkLVelrVUHUqKMpFEhtaqoC5LCa9yi2USI3lB1VPUehnFQbHSFLrdEPGqklRuQCK4WTKalIsOqjLYJXBPpnOaDnxa0ys7mOXnovShgQQLKtzbKbcQAshDIeXPDL9Rh6NTgsRMaHeFnO3eNHsYGpK1ueZS4APbB5ga9F5v2urS2OSps1YcEXrSMnUJt6rsY6YHKR0+5TnjvAeSixBukPTtos+z9Tvx/pJPRbjL2QJWM7JUOOuWjX2VQjpBWxyCqKjSz+ZliPA6H5LT0WdeK8T9LI9Ti/LU/9HYvtCxgLRAeDvoBz8fJV1XtG0/zcR2M/cK+r0WU3A8Lbay0GfOUTUpZfUYeKmxronQRPILVlU75I4tFbGSPacu/NUcRy4jHpKIOc0nNjiLTzBT3Zbg+OzRB8TA6SmYzBYTglrbzdQ867lai+wA7MWmxIPjp7k3jB0VfUwTCbBGcDWABo2vvJ5oqcnyBxS4GVQg6gRFR6EquSSYyI3uULyle5DPfKjJjpHOdKiqhSgJlZqmMRsTN05i7dcEedB1+Ke5oJnyUZ0HVPplcA+y2tsosW0cJCc2rZUWfZ8yg2XkC8e4qKV8EZSSRXYym7hMRyuvHvxJpFtYA7wfqvTKPaJlVvE33/RebdtXh+JJdBDaZI4nEHjLhBAH5j4aXVt0tyOBXk2MXVPfQ+IOiJxMB1kLV2XG00f4fVAMdSB/mFRvqwn5InG4w4LMakflDoI5tcAfmqDJsT7GvRqfoqNJ8ph3uJV3+JVOMc87OZTcOrY/9VjTlDrlJd4fun/JoaU+lcX2l+zX8Gux+JFVocy/EJVI/K3vnvlsCYvfwEKt7KZtA9k8+LfmFoH4oG02EwvpIuGWCkzxWpY3SKl+UVBpUKFxOCqsPeM9QdfJXJxCFxGI8j96Kc8MK2KRnLuVIcQuc9S13hBVHrK9i63EqPQ1R6e53JRmmVJux0DvMpA1TezXFqShrIoTXhSOUbkGcgZoXFOcE1AI9ze6fAj0ITWFPnunxA9xUTSuOPrKpjA0X+K8m/EbGudVF+6duRHzXoePeOEgwLLy/tlUDuGOcR80cS3MTdySAspzbgBBG+yCzrFl3GRIDuHSIgEm++2yAD4Q+Pq3AjVonrKORWaMMFFtgNYX9P7qGqp3IdyBUVokHyWm7bu9p+zVv/sw7R1YTP/ZZqgdfIq5zGpxYLCH9Jr0/RzSFmyr83HL3tfNN/Yvjf5c17k/k0vuUbHEXFirrC5vIh2o35qkCQrXGbjwZ5RUuTS/t6Y7FSs8CQn06pkToqePJieGkXDnSkFAnVJQeBoiiUUr5BZCKUJrwpnKJyLSOB3NTHNRIpE6BL+ylLTDYHwKJ7Ea6jChcxI4sNgLmqIiEWWKGo1JQ1kSYFIk4UAnuedZq7gIm4vO0ee686zPFF5MmSfgrvP6x9nqdYjzWUcVeKoywj3GvKGxRl3k1vwH1U1U2QzXWJ8vd/hJM0xBy5RuCWN0pFkgSOkVb1Hzg6Q5V6o/4MPzVRSVjP7im3/8Aasf+FIKWRW4/H7MrjdKXw+6K46pxpOjii2k21SOUjSODaZO5n0Tt0IlZCUiUrkRSxw5loR1F0hV+B0hXeUZc+qYGgu52zQtEE2SlsR06LnaBF08u5q3bhQ2zf8on9lMLVHCu5B5CmOHgIeqxXVSiq7E0k0oAUisqMQtWmrB7UPUaoSiVTK17EPUYj6rEM4LPJFEwJzU1TvaouFTHNjn2IkhvXy8FUQrvNcsE92ZnQ3nqqz2UWKsSjVANcWQlUw2OZVhiWW+9kBXdJA5e9SlyVjwDkaff3opKximBzJPyTRdOxg05ABKMD00ZNgOQe71gfJBNRFV0E/7Q35n5oPlBXDIErH2IXbLmiyLQE6GwuSkXSLgFtlFAvcGgSTAA5k2C9JOFbhqTaLddah/U/foNFkewdH946qdKbZH+46LSVahcZK9LpoeXUYs0rlQ/C0ZMo5zAhcM6FPUqWWh8kGBYkKnxRVni3qprlJNlIANQod6mqlQOWeRdA9VCvCKqKCoFCRRA7wmcKkcE1SY56bnmDAq93bbn5LL5s2HzzF/Nb7tHhYqW69V57ndX96Rs23zKZPYlFblfiR3T0b6qv4LOPjA6aqwrvhjJ/mc53Rth759EDUsweRcev+VN8l1wD0jKkzB0uPp6CEyi3Ton40QYXBBQF1Q7806LJKgQOO2SkaLgE8C6ICN2pSNF0rtSlp6rjjf9l6PBhp3e4noLD4I9uqiwLeGjSbyY31In5pS5exBaYpHnS3bYQKsJlTEoSrUULnoORyiLWrSg6rk57kO8qUmVSIKpUDipqpQ7ipSKIiqKJykcmFSY5A4KNSuCiUmMj17tHmIPERYd6Tv0XmdepJJ53Whz6s48QmwFupWZqLkLFDs0by0Yym3q4cTveSgKrp9APRPxLjPRv/UKJJRUkwze8PC6gxTpM81KwwonC6Jw1wS8KdukqoM4RgTwLKNqcicQlPpNkgczCRS4L+I3/cPiguTmeiucBbkAPQKCo5Me4yfNMeV67Z56Q171HxprimKVj0I9QvKmch6qVjIgeVC5SuURU2URE5RlSvUZU2MRuChhTvUSmwo//9k=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23" name="AutoShape 20" descr="data:image/jpeg;base64,/9j/4AAQSkZJRgABAQAAAQABAAD/2wCEAAkGBxISEhUUExQVFRUWFxUVFBUUFBQUFBUVFRUWGBQUFRQYHCggGBolHBQUITEhJSkrLi4uFx8zODMsNygtLisBCgoKDg0OGxAQFywkHSQsLCwsLCwsLCwsLCwsLCwsLCwsLCwsLCwsLCwsLCwsLCwsLCwsLCwsLCwsLCwsLCwsLP/AABEIAQsAvQMBIgACEQEDEQH/xAAcAAABBQEBAQAAAAAAAAAAAAAEAQIDBQYABwj/xAA+EAABAwIEAwUGAwcEAgMAAAABAAIRAyEEBTFBElGBBiJhcZETobHB0fAHMlIUIzNCkuHxYnKisoLCFVNj/8QAGgEAAwEBAQEAAAAAAAAAAAAAAQIDBAAFBv/EADARAAICAQMCAwYFBQAAAAAAAAABAhEDEiExBEETIlEFYXGRscEVIzKh4RRCcoHx/9oADAMBAAIRAxEAPwD3FcuXLjjly5cuOEKqc1r8ItqVaVXQFls1rkuF+fokfJPJKkR4gjdV/tQTawVdmmbBvdBk8/NUWN7RMpMLidLeHh4lUUdjM226Ro8zzJjGnSAvOO0udBwIa4R/uAJ8/pr5Kn7SZ26sYkxr4eiz9SoTqZTR2LRx92Pq1S5ND4/yUwuTSUShI6okbJTWNJUVapeAuOJ21QL+5EOzV2jYA8lVcR2C7hchYaDX4tx1KmpYnmJ8jCrhRdzTvZuGt1wKRbDEt/1Dzg/BTsqg6FUrCfJSsrlukHouoVxLYhDuKjpYqRdOJXJCJUKHJSo5TiUQtH2AuXLlMucuXJr3Qg3RwJj60NK887SZrwuj0HmtT2gx4aDeNSZ8F4x2kzcue5066eWwRxxt2zJklqdEOKzBz6h4TeT5eJPgqPM8c1zuEkvA3BgSmuxIa0ghxk94jlyCr8TipNgA3YQB8FRuysIaRf2twM7325oMpxcmrhzoXNbJhKTbrH0+adTlon0XI4TEnh7o6/RBF6krIckINhRJ7Q7LuF5TRVSiqgEVz3NSjGHkEnGCu9kDouAc3EDkpRih4IN9MhICusNBvtuX30RGGqkqvYU9jkbBRalKpcOPaN5uAkHcgbHooQmS3EPsNcuXKRU4oHH1YGsIx5VPm1SAealNkssqR5129zaBwjxBXmGLryS46NFhzdNpWp7dPmpM/Qn7CzOPpBjOA6gS4j9btugkf1K62iieGN7lfUplp7x4uXKeuwQdVkaomoOJwawFztzrfeBsNkUzIax/MI9E8ISlwispJFU2N1wI5Sr6j2cJNyFNWyEtbaJCuulyPsJ4sfUzLgXERqn4lsQ1WZy10yLId+UvJQfT5EuDvEj6lW5nNReyWlZkpjST4oDFZcW6iEksE1u0MsiZUezCQ0UcaBAULrKTVD2COYQlYEVY62PuUNRhBQCK102PQoerShEAJ0yIXAA6b4RgpAtkajUeHNCVqcKTDVSFyCw/LcSWOCNxFOHW0Nx5FVNYcJEeYVi7ES1vlHvTJiNH2GuXJHFTZQqjnVI1HUph7TBabHwMbjxVTn2MgW9VV/iTlrnMbiKZLalLcWPCfoVjB2ofUplr/wA4EHxH6guWKOVXHn0JZcblDVEqs7Z7arwi1zfkBqVn8ZSdiK7aNMFznE8OwL3G7j4AfBW7ccGmq46lpA8Lz9FY/hFhPa4qriHD+G0Nb4Od/Ye9UjG5ULDyYy2w/ZKng2AfmeR3n8zuByCFqUQ42Wtz93FIWao0eB19/uV6+GPlMM57gzcJ3haysRlctNraTCNo0ZAgSZtaZ0sforDD07EcrHp5qjnXBFybMVXyiNkCMuPFYLe1cMIVdRwfeJ5fH7lVc9gQkyidgQ0X0E6GNtb3hVD8LxuPILWZhRkhu29xbyvb6qurNDdNr3+fNSvYvFmexGXjkFnsxwYmy1eNrTIbvy+Sq3YU7rPlgpI0Qk0ZJ9FMDosdPvRX2Nwg2VTXpQvPnj0mmMrBCIXJXBIFIY6syRKDFkbTfCjr04lcwiPMgImiUMBoiQ2dEUA+0EyonqOqVKXAXwUub0BUY5h/mBHqNV4Xm9AsdI++YXuOa1OFpPL66LzLNsIHsLhctlrwObbT5FLilpkW6RKUJRPOM1eWzBs4AjyMFej/AIYN9lgi7d73GfBogfBecZ3YNHT0JXqXYmnGCpNI2n1Mr0cSTyWYOo2jQViMRxG+qiFzCTG0YJTKDjN16aW2x5xZ4a2unvVphdR/qbfzvCqqV1Y4X71+wosKHVadj/lQU6ENBPP1nRF1BYofGiABOl0ze1CwW5R4twaDJjXidz5D5LP4jiqa2b7yrfMRxGToDYT4amFU4ioAuLxQI6k1uiBxDwE7EVnu0t8UE7CncpGWSBcVVGyq69Eq99gBshcUyyjOForFmcxDIUTIRuLCD4d1hkqZdEdVsFPq3A8o9E/FAa+AUmFpBwE6DVKlboI2lhpgnT4qdzCpQ7f7ASEqmy4GUfU+wiVDVdZPcULi3kBZWJJlHmdTWdFhM97rnPZ4B4Hj+UnzuOg5ra5jYE7+K8zzDMQK7g6zSeF3ItOvpr0CMY2SxZXjnfqYrP6c1QBveF6zhHChTpsJALabQQecXWCyLCe1zBodcUyXEcywEtH9ULV5jg3Xe99zeOXgvQ6ZPdi9S03RNVx7Sdtec+4dEQykZI5GDaNDuFjsVQOziiMszerSIBIcB6+q9HXWzRhljb4Zt6FEx9/Hkj8O0z02QWBzZlRrYB4jaOfKPej6Vdp8PQnfZSd90ST7EvEEHjmnSfmkdVEqHEYkDTfTnraVzHiVOMpGTwzMWI++UqpqYHhniuSNTPuWgqY9lOeICRbXQ7np81ms3z5swwTG+yKdclE2+Aarh7SI1ixE7nTWPFBVqLtgh6uYVnkwYm/JQnC13XLp/wDIpXNdkVin3Zz2vQlbDkqWq2ozX6prMSDY6pNSezKoqMVhiEA9uvqrvGg7BVFVhE9ViyqmXgyB+n39807CckhHdTsF+ZRXI4YQnNZKcQnPcGwqUNKR9cOCrsdUiytFUZq2ZWVk58GW7Q4wAGdT6LyLNj3z5685uvRs+Mlw1A3XnebuBqW/yqwRjTuRDkeamni21CPzd0xueGJ9YKsO03aOpUeWUhxECXaw0Ddw2I+9ll8OS6q2NZHDHMutC2eCwns6uMp1AeOo2kwE6w2s17h6NZ/SrLK4YZSj2NSxqWVKXcpsro4qsTwtNSAXEND5DRqbSAOia7FEEcQInQ2IPOHCxWnqZbi/2eu3BksqOZwmIDnsP52NJ0JE8tkL2A/D7EOw+JGJYabXBppNf+bjbxS8D+W0Cd77LDj9raVqlLvx3NWbokpUkNyrGuaRy18wFo8DjiTqY6T9ysRlLyHcDtjrGwNyvQ8gwwdBPhpFgvoYTUo2eNljpZM8m5i2+vuVNjqxneNtzpb5LY46gAAPu2iy2cNa22jbTYE+JAtO9kVTJR2MvmmONxI5mCN9rWWbxWOhTZpWuVU0aftHhqx582lNm/FjukE4KpVqEcDajzOjSGz5GCfcrRz8S0fwn+rXx6AH3KwwGHxdCjVdhbVXU3MBgElriOMN4hZ3DMHVSfhRkddr6prU6gp8IADwWj2nELgO5N4pPiF48vaU4xlNNUux6L6KOpRae/cpv/lQ6xsRsbH0UZ4TcWK134m5FSbUlndPA0mP1EkQsBR4xqt/SdZ/UY1OjJlweHKrLGuJVPi2q0BMXVdiDcKuZiwK8adU2k6D981Id/NRURL452WYqXxpwJVViK3EfBdisxLmwBA5zc/RBsqJ5zT4FSfc+1HFZzO8cGg+ivMTVgFec9ocx/Nvt4WWblk806Rmu0GYd4tB11hZeo2XvOzGOd6N7vvIVjmLp72kk3QjKf7usfBo6cX9gqZHpxti9FDxM8I+rKXsrS48dhm861If8wvYu23Z4uea1MkOjbePBeP9lq4p5jhnO0FakT5cYX0TiMQyoLXsr9M9uNhus8r2e9nmWA7TV8PHFTa/rBR2L7fYqq0so0W0yRHFJeR4gQAOqLzbAUi4yAXfLyQ+Gwwi0ARfQakf2VPwrpHLXo+v04IfiGZrdmZwOSuFWmXG/EGui5hxggzrqtz2ZpFrht7tDY+5Vdd7WlsW77f+wVh2brS8k/qJImJvovS8NKDpGSWRy3Zoc0MG3JYbtBUFzHMTfX7IWrzLF3Plbw0v8Vgs+rzvzSY1UQx3kYnG3cd0/A4NzIqEwQZjhMeRKIpUpetjgKDQ2HRoORsRv7lm8BZE9RseV46oKyjtPhmhvE1wI1gAj1JCvKv4hYNje5Te53lAnzEn3LM1MlomSLHaDbqIQ7coptPeJI8CAdPFYV7B6dyvf5l5+1MkluA5vnFTFvLojiMknYfpYNrWk310VdUw4VrWpNbYKvrvhenDp4YIaYqkZ3llN2ytxGiqKok9He5pVniqiqKlQgz4EeoI+ax5mXgCtFlFRMP+HnspWmyFm6zsqPfum0acykmymwgt1QOPrHO8ZwtdHLVeVZ1inOcWzaVt+1uLLGSNCfsLBPZNypY1bs8/NPcralMuc0XO6dmVMsY4R+YX6FqvcswTbudcn08Aoe0eDaKUgRBv5EEfMKmdXjaNHs3Io9Xjb4v67HmrnltXjGrS1w82mR8F6phO0ZDjBsbjyNx7iF5k+nep4cB9eIK0yvGcVNv6mANPiB+U+kDordDPle5Gn2hht2/VnopxfHcplSpAVFl+NsFZOrAjUfVeojyZQogxdSCPC6uMmYQ6OZCo+HidcxYn0Ej3wrjIahsBHz3+vuWhPyslkVRDc+fExtA8eixmZiQT09f8LSdosR34I+Py1WcxI4p2HLkkS8tDYvUpsP8AmV5hKyzNKpw1HN8VcMfG/pos+ORqnEvfbIfE4oRcqsfioQOJxZKo8ukmsdheJxcqpxOJUNaoTuhXuWXJlcjRGCQlR6r6xRVV6Dc+/r8FkyMvFEcd2UKNT5IkHux1Qx3UmOhDopcO8cKidoupLgn0b24qDgEH+bTxWRp1ZJ8Bp5rW9q6XEDAtp1lYiu11NzbGJv5JscdjyJu5Gly+mQAAP7IftJ/BcDurLDtECOQ+4VH2ydw0HHTafO3zQe4+H9a+J53xfvHD9TB6gh3yPqhcsxPs6xB0JIPrZJWrQeIbQPQX+KFzGz5GhAI6qWK4SXwPe6hrJGX+X1/4bfDFWdGqsvk2L4midrH5FaLCniI5L28UtSs8aaoIrUHOFtdkDSzGrQNw4ciAC31WhbTgA38BEW5ygq1FxmGkqzjqWzpkVJd1aKLMM+c67j14TNlWuzN77N4v6YWip5e4n+Gf6So8Rgy3+WOik8WR/wB5VTgtkjO4fDu4i526sONPrWMfDRDuqKelR2HuzqjkLVelrVUHUqKMpFEhtaqoC5LCa9yi2USI3lB1VPUehnFQbHSFLrdEPGqklRuQCK4WTKalIsOqjLYJXBPpnOaDnxa0ys7mOXnovShgQQLKtzbKbcQAshDIeXPDL9Rh6NTgsRMaHeFnO3eNHsYGpK1ueZS4APbB5ga9F5v2urS2OSps1YcEXrSMnUJt6rsY6YHKR0+5TnjvAeSixBukPTtos+z9Tvx/pJPRbjL2QJWM7JUOOuWjX2VQjpBWxyCqKjSz+ZliPA6H5LT0WdeK8T9LI9Ti/LU/9HYvtCxgLRAeDvoBz8fJV1XtG0/zcR2M/cK+r0WU3A8Lbay0GfOUTUpZfUYeKmxronQRPILVlU75I4tFbGSPacu/NUcRy4jHpKIOc0nNjiLTzBT3Zbg+OzRB8TA6SmYzBYTglrbzdQ867lai+wA7MWmxIPjp7k3jB0VfUwTCbBGcDWABo2vvJ5oqcnyBxS4GVQg6gRFR6EquSSYyI3uULyle5DPfKjJjpHOdKiqhSgJlZqmMRsTN05i7dcEedB1+Ke5oJnyUZ0HVPplcA+y2tsosW0cJCc2rZUWfZ8yg2XkC8e4qKV8EZSSRXYym7hMRyuvHvxJpFtYA7wfqvTKPaJlVvE33/RebdtXh+JJdBDaZI4nEHjLhBAH5j4aXVt0tyOBXk2MXVPfQ+IOiJxMB1kLV2XG00f4fVAMdSB/mFRvqwn5InG4w4LMakflDoI5tcAfmqDJsT7GvRqfoqNJ8ph3uJV3+JVOMc87OZTcOrY/9VjTlDrlJd4fun/JoaU+lcX2l+zX8Gux+JFVocy/EJVI/K3vnvlsCYvfwEKt7KZtA9k8+LfmFoH4oG02EwvpIuGWCkzxWpY3SKl+UVBpUKFxOCqsPeM9QdfJXJxCFxGI8j96Kc8MK2KRnLuVIcQuc9S13hBVHrK9i63EqPQ1R6e53JRmmVJux0DvMpA1TezXFqShrIoTXhSOUbkGcgZoXFOcE1AI9ze6fAj0ITWFPnunxA9xUTSuOPrKpjA0X+K8m/EbGudVF+6duRHzXoePeOEgwLLy/tlUDuGOcR80cS3MTdySAspzbgBBG+yCzrFl3GRIDuHSIgEm++2yAD4Q+Pq3AjVonrKORWaMMFFtgNYX9P7qGqp3IdyBUVokHyWm7bu9p+zVv/sw7R1YTP/ZZqgdfIq5zGpxYLCH9Jr0/RzSFmyr83HL3tfNN/Yvjf5c17k/k0vuUbHEXFirrC5vIh2o35qkCQrXGbjwZ5RUuTS/t6Y7FSs8CQn06pkToqePJieGkXDnSkFAnVJQeBoiiUUr5BZCKUJrwpnKJyLSOB3NTHNRIpE6BL+ylLTDYHwKJ7Ea6jChcxI4sNgLmqIiEWWKGo1JQ1kSYFIk4UAnuedZq7gIm4vO0ee686zPFF5MmSfgrvP6x9nqdYjzWUcVeKoywj3GvKGxRl3k1vwH1U1U2QzXWJ8vd/hJM0xBy5RuCWN0pFkgSOkVb1Hzg6Q5V6o/4MPzVRSVjP7im3/8Aasf+FIKWRW4/H7MrjdKXw+6K46pxpOjii2k21SOUjSODaZO5n0Tt0IlZCUiUrkRSxw5loR1F0hV+B0hXeUZc+qYGgu52zQtEE2SlsR06LnaBF08u5q3bhQ2zf8on9lMLVHCu5B5CmOHgIeqxXVSiq7E0k0oAUisqMQtWmrB7UPUaoSiVTK17EPUYj6rEM4LPJFEwJzU1TvaouFTHNjn2IkhvXy8FUQrvNcsE92ZnQ3nqqz2UWKsSjVANcWQlUw2OZVhiWW+9kBXdJA5e9SlyVjwDkaff3opKximBzJPyTRdOxg05ABKMD00ZNgOQe71gfJBNRFV0E/7Q35n5oPlBXDIErH2IXbLmiyLQE6GwuSkXSLgFtlFAvcGgSTAA5k2C9JOFbhqTaLddah/U/foNFkewdH946qdKbZH+46LSVahcZK9LpoeXUYs0rlQ/C0ZMo5zAhcM6FPUqWWh8kGBYkKnxRVni3qprlJNlIANQod6mqlQOWeRdA9VCvCKqKCoFCRRA7wmcKkcE1SY56bnmDAq93bbn5LL5s2HzzF/Nb7tHhYqW69V57ndX96Rs23zKZPYlFblfiR3T0b6qv4LOPjA6aqwrvhjJ/mc53Rth759EDUsweRcev+VN8l1wD0jKkzB0uPp6CEyi3Ton40QYXBBQF1Q7806LJKgQOO2SkaLgE8C6ICN2pSNF0rtSlp6rjjf9l6PBhp3e4noLD4I9uqiwLeGjSbyY31In5pS5exBaYpHnS3bYQKsJlTEoSrUULnoORyiLWrSg6rk57kO8qUmVSIKpUDipqpQ7ipSKIiqKJykcmFSY5A4KNSuCiUmMj17tHmIPERYd6Tv0XmdepJJ53Whz6s48QmwFupWZqLkLFDs0by0Yym3q4cTveSgKrp9APRPxLjPRv/UKJJRUkwze8PC6gxTpM81KwwonC6Jw1wS8KdukqoM4RgTwLKNqcicQlPpNkgczCRS4L+I3/cPiguTmeiucBbkAPQKCo5Me4yfNMeV67Z56Q171HxprimKVj0I9QvKmch6qVjIgeVC5SuURU2URE5RlSvUZU2MRuChhTvUSmwo//9k=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25" name="Symbol zastępczy numeru slajdu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10</a:t>
            </a:fld>
            <a:endParaRPr lang="pl-PL"/>
          </a:p>
        </p:txBody>
      </p:sp>
      <p:pic>
        <p:nvPicPr>
          <p:cNvPr id="28" name="Obraz 27">
            <a:extLst>
              <a:ext uri="{FF2B5EF4-FFF2-40B4-BE49-F238E27FC236}">
                <a16:creationId xmlns:a16="http://schemas.microsoft.com/office/drawing/2014/main" id="{B91A911B-666D-45D4-91C2-B45775D31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619" y="3179809"/>
            <a:ext cx="1475184" cy="885110"/>
          </a:xfrm>
          <a:prstGeom prst="rect">
            <a:avLst/>
          </a:prstGeom>
        </p:spPr>
      </p:pic>
      <p:pic>
        <p:nvPicPr>
          <p:cNvPr id="30" name="Obraz 29">
            <a:extLst>
              <a:ext uri="{FF2B5EF4-FFF2-40B4-BE49-F238E27FC236}">
                <a16:creationId xmlns:a16="http://schemas.microsoft.com/office/drawing/2014/main" id="{6B584128-7685-4801-9697-B6FB8F18E0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384" y="5244362"/>
            <a:ext cx="2240694" cy="476147"/>
          </a:xfrm>
          <a:prstGeom prst="rect">
            <a:avLst/>
          </a:prstGeom>
        </p:spPr>
      </p:pic>
      <p:pic>
        <p:nvPicPr>
          <p:cNvPr id="31" name="Picture 4" descr="Google Inc.">
            <a:extLst>
              <a:ext uri="{FF2B5EF4-FFF2-40B4-BE49-F238E27FC236}">
                <a16:creationId xmlns:a16="http://schemas.microsoft.com/office/drawing/2014/main" id="{0C6F9D70-2447-40C1-8F38-83B06C5C4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663" y="4345294"/>
            <a:ext cx="2040137" cy="72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Obraz 36">
            <a:extLst>
              <a:ext uri="{FF2B5EF4-FFF2-40B4-BE49-F238E27FC236}">
                <a16:creationId xmlns:a16="http://schemas.microsoft.com/office/drawing/2014/main" id="{8F4D0407-8131-42EA-8E95-21090B4D980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304" y="116632"/>
            <a:ext cx="2943224" cy="1962150"/>
          </a:xfrm>
          <a:prstGeom prst="rect">
            <a:avLst/>
          </a:prstGeom>
        </p:spPr>
      </p:pic>
      <p:pic>
        <p:nvPicPr>
          <p:cNvPr id="40" name="Obraz 39">
            <a:extLst>
              <a:ext uri="{FF2B5EF4-FFF2-40B4-BE49-F238E27FC236}">
                <a16:creationId xmlns:a16="http://schemas.microsoft.com/office/drawing/2014/main" id="{972DF5C5-B4DD-4C7F-B5E5-1AA0BCF20F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9" y="44624"/>
            <a:ext cx="3193889" cy="2218599"/>
          </a:xfrm>
          <a:prstGeom prst="rect">
            <a:avLst/>
          </a:prstGeom>
        </p:spPr>
      </p:pic>
      <p:pic>
        <p:nvPicPr>
          <p:cNvPr id="27" name="Picture 8" descr="2004-2007 Volkswagen Golf (1K) Sportline 2.0 TDI 5-door hatchback 01.jpg">
            <a:extLst>
              <a:ext uri="{FF2B5EF4-FFF2-40B4-BE49-F238E27FC236}">
                <a16:creationId xmlns:a16="http://schemas.microsoft.com/office/drawing/2014/main" id="{A5FD8690-F48E-4B8E-9E79-5A703266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23961"/>
            <a:ext cx="3291691" cy="1692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13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24405" y="1959118"/>
            <a:ext cx="8229600" cy="1143000"/>
          </a:xfrm>
        </p:spPr>
        <p:txBody>
          <a:bodyPr/>
          <a:lstStyle/>
          <a:p>
            <a:r>
              <a:rPr lang="pl-PL" dirty="0" err="1"/>
              <a:t>Facebook</a:t>
            </a:r>
            <a:r>
              <a:rPr lang="pl-PL" dirty="0"/>
              <a:t> i inni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41851" y="3197201"/>
            <a:ext cx="5276130" cy="2968103"/>
          </a:xfrm>
        </p:spPr>
        <p:txBody>
          <a:bodyPr>
            <a:normAutofit lnSpcReduction="10000"/>
          </a:bodyPr>
          <a:lstStyle/>
          <a:p>
            <a:r>
              <a:rPr lang="pl-PL" altLang="pl-PL" sz="2400" dirty="0"/>
              <a:t>W </a:t>
            </a:r>
            <a:r>
              <a:rPr lang="pl-PL" altLang="pl-PL" sz="2400" b="1" dirty="0"/>
              <a:t>2003</a:t>
            </a:r>
            <a:r>
              <a:rPr lang="pl-PL" altLang="pl-PL" sz="2400" dirty="0"/>
              <a:t> roku zaczyna działać komunikator Internetowy </a:t>
            </a:r>
            <a:r>
              <a:rPr lang="pl-PL" altLang="pl-PL" sz="2400" b="1" dirty="0" err="1"/>
              <a:t>Skype</a:t>
            </a:r>
            <a:r>
              <a:rPr lang="pl-PL" altLang="pl-PL" sz="2400" dirty="0"/>
              <a:t>,</a:t>
            </a:r>
            <a:r>
              <a:rPr lang="pl-PL" altLang="pl-PL" sz="2400" b="1" dirty="0"/>
              <a:t> </a:t>
            </a:r>
            <a:r>
              <a:rPr lang="pl-PL" altLang="pl-PL" sz="2400" dirty="0"/>
              <a:t>Apple otwiera </a:t>
            </a:r>
            <a:r>
              <a:rPr lang="pl-PL" sz="2400" dirty="0" err="1"/>
              <a:t>iTunes</a:t>
            </a:r>
            <a:r>
              <a:rPr lang="pl-PL" sz="2400" dirty="0"/>
              <a:t> Music </a:t>
            </a:r>
            <a:r>
              <a:rPr lang="pl-PL" sz="2400" dirty="0" err="1"/>
              <a:t>Store</a:t>
            </a:r>
            <a:endParaRPr lang="pl-PL" sz="2400" dirty="0"/>
          </a:p>
          <a:p>
            <a:r>
              <a:rPr lang="pl-PL" altLang="pl-PL" sz="2400" dirty="0"/>
              <a:t>W </a:t>
            </a:r>
            <a:r>
              <a:rPr lang="pl-PL" altLang="pl-PL" sz="2400" b="1" dirty="0"/>
              <a:t>2004</a:t>
            </a:r>
            <a:r>
              <a:rPr lang="pl-PL" altLang="pl-PL" sz="2400" dirty="0"/>
              <a:t> roku powstaje serwis </a:t>
            </a:r>
            <a:r>
              <a:rPr lang="pl-PL" altLang="pl-PL" sz="2400" dirty="0" err="1"/>
              <a:t>społecznościowy</a:t>
            </a:r>
            <a:r>
              <a:rPr lang="pl-PL" altLang="pl-PL" sz="2400" dirty="0"/>
              <a:t> </a:t>
            </a:r>
            <a:r>
              <a:rPr lang="pl-PL" altLang="pl-PL" sz="2400" b="1" dirty="0" err="1"/>
              <a:t>Facebook</a:t>
            </a:r>
            <a:endParaRPr lang="pl-PL" altLang="pl-PL" sz="2400" b="1" dirty="0"/>
          </a:p>
          <a:p>
            <a:r>
              <a:rPr lang="pl-PL" altLang="pl-PL" sz="2400" dirty="0"/>
              <a:t>W </a:t>
            </a:r>
            <a:r>
              <a:rPr lang="pl-PL" altLang="pl-PL" sz="2400" b="1" dirty="0"/>
              <a:t>2006</a:t>
            </a:r>
            <a:r>
              <a:rPr lang="pl-PL" altLang="pl-PL" sz="2400" dirty="0"/>
              <a:t> roku startuje serwis </a:t>
            </a:r>
            <a:r>
              <a:rPr lang="pl-PL" altLang="pl-PL" sz="2400" dirty="0" err="1"/>
              <a:t>microblogów</a:t>
            </a:r>
            <a:r>
              <a:rPr lang="pl-PL" altLang="pl-PL" sz="2400" dirty="0"/>
              <a:t> </a:t>
            </a:r>
            <a:r>
              <a:rPr lang="pl-PL" altLang="pl-PL" sz="2400" b="1" dirty="0" err="1"/>
              <a:t>Twitter</a:t>
            </a:r>
            <a:r>
              <a:rPr lang="pl-PL" altLang="pl-PL" sz="2400" b="1" dirty="0"/>
              <a:t> </a:t>
            </a:r>
            <a:r>
              <a:rPr lang="pl-PL" altLang="pl-PL" sz="2400" dirty="0"/>
              <a:t>oraz polski serwis </a:t>
            </a:r>
            <a:r>
              <a:rPr lang="pl-PL" altLang="pl-PL" sz="2400" dirty="0" err="1"/>
              <a:t>społecznościowy</a:t>
            </a:r>
            <a:r>
              <a:rPr lang="pl-PL" altLang="pl-PL" sz="2400" dirty="0"/>
              <a:t> Nasza Klasa</a:t>
            </a:r>
          </a:p>
          <a:p>
            <a:endParaRPr lang="pl-PL" altLang="pl-PL" sz="2000" dirty="0"/>
          </a:p>
          <a:p>
            <a:endParaRPr lang="pl-PL" sz="2000" dirty="0"/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35496" y="6428183"/>
            <a:ext cx="6527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l-PL" altLang="pl-PL" dirty="0"/>
              <a:t>1960</a:t>
            </a: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2771800" y="6428183"/>
            <a:ext cx="6527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l-PL" altLang="pl-PL" dirty="0"/>
              <a:t>1980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4218107" y="6428184"/>
            <a:ext cx="6527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l-PL" altLang="pl-PL" dirty="0"/>
              <a:t>1990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7092280" y="6428184"/>
            <a:ext cx="6527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l-PL" altLang="pl-PL" dirty="0"/>
              <a:t>2010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337787" y="6433590"/>
            <a:ext cx="6527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l-PL" altLang="pl-PL" dirty="0"/>
              <a:t>1970</a:t>
            </a:r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-36512" y="6309320"/>
            <a:ext cx="9180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sz="1100"/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652120" y="6433591"/>
            <a:ext cx="6527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l-PL" altLang="pl-PL"/>
              <a:t>2000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8460432" y="6433591"/>
            <a:ext cx="6527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l-PL" altLang="pl-PL" dirty="0"/>
              <a:t>2020</a:t>
            </a:r>
          </a:p>
        </p:txBody>
      </p:sp>
      <p:sp>
        <p:nvSpPr>
          <p:cNvPr id="12" name="Elipsa 11"/>
          <p:cNvSpPr/>
          <p:nvPr/>
        </p:nvSpPr>
        <p:spPr>
          <a:xfrm>
            <a:off x="6372200" y="6093296"/>
            <a:ext cx="360000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13" name="AutoShape 2" descr="data:image/jpeg;base64,/9j/4AAQSkZJRgABAQAAAQABAAD/2wCEAAkGBwgHBhUIBwgVFhUXGRoZGBQYFhwbHxoiGxYcGSAiKSQaHDQsJBwlHhoZITIiJTUsLi4vGB8zOzMsOCgtLisBCgoKDg0OGxAQGywmICY0LDQ0NDcsLzQyLy0sLCwsMC80LTcsNDQ0LCwsLDIwLC80LDQsNCwsLCwuLDQvNywsLP/AABEIAOEA4QMBEQACEQEDEQH/xAAbAAEAAwEBAQEAAAAAAAAAAAAABQYHBAIDAf/EADwQAQABAwICBwQGCAcAAAAAAAABAgMEBREGIRIxQVFxgZFCYaGxBxQiUsHREyMyYnKS4vAVJENTssLh/8QAGwEBAAMBAQEBAAAAAAAAAAAAAAQFBgMCAQf/xAA1EQEAAgEDAQQHBwQDAQAAAAAAAQIDBAURIRIxQVETInGRobHhIzJCYYHB0UNSU/AUFTMG/9oADAMBAAIRAxEAPwA2T82AAAAAAAAAAAAAAAAAAAAAAAAAAAAAAAAAAAAAAAAAAAAAAAAAAAAAAAAAAAAAAAAAAAAAAAAAAAAAAAAAAAAAAAAAAAAAAAAAAAAAAAAAAAAAAAAAAAAAAAAAAAAAAAAAAAAAAAAAAAAAAAAAAAAAAAAAAAAAAAAAAAAAAAAAAAAAAAAAAAAAAAAAAAAAAAAAAAAAAAAAAAAAAAAftNNVVXRpjee6HyZ4732ImZ4h+Pr4AAAAAAAmdE4az9X/AFlunoUffq6p8O9D1Gtx4ek9Z8ljo9szanrHSvnP7Lbh8Cadap/zV6uuf5Y9I/NWX3TLP3YiF7i2LBWPXmZ+H++901cF6LVG0Wqo9/Tlzjcs/n8Hadl0nlPvlC6lwFXRT09Nyt/3K45+sfkl4t1iemSPd/Cu1GwTEc4bfpP8/RT8rGv4l+bGVammqOuJj++XvWtL1vHarPMKDJivjt2bxxL5PTmlcbQc67iVZl63+jt0xMzVXG2/hHbv1eaNfVY4tFI6zPknY9vzWpOS0dmseM/sikpBAAAAAAAAAAAAWr6PcCnI1Wcq5HK3HLxq5fLdWbnl7OOKR4rvY9PF805J/D85dHGXDE2KqtR06j7POa6I9nt3j3d8dny56HW9rjHk7/B23Xa+zzmxR08Y8vz9nyU1bs8AAAAAs/BnD0ape+t5lP6qmer7093hHardfq/RR2K98/BdbTt0Z7ekyfdj4z/DSaaaaKejTG0R1RDPzPLXRERHEP0fQAEdq+i4Or0RTmW+cdVUTtMe7fud8GpyYZ9SUXVaPFqYiMkdzzp+gaXp8742HTv96ftT61fg+5NVlyfes84NBp8P3Kxz71T4816nIq/wvFr3ppneue+Y7PL5+C027SzX7W36KPetfF59BTujv/hT6qK6IiaqZjfnG8da1iYnuUE1mO+Hl9eQAAAAAAAAAAF/+jWI+o3au3px/wAf/ZUe7ffr7Gq/+f8A/K/t/ZclSv1M4m4Oi/M5ek0xFXXNvqifDun3dS20m49n1Mvd5s/uGzxfnJg7/L+FEvWrli7Nq9RMVR1xMbTC6raLRzDMXpak9m0cS8PTyAA9W6KrtyLdEc5mIjz5PkzxHMvVazaYrHi2XTMOjT9PoxLUcqY28+uZ853lks2Scl5vPi/QdPhjDirjr4OpzdgAAAHNn4s5lj9D9YroieuaNomfdvMTtHhzdMd+xPa4ifa45sXpa9ntTHs70HmYOg8M4f1qrFpmr2Yq+1NU+7dMpl1Gqt2eVdlwaPQ4+3NY58PGZlneoZt7UMyrKyat5qn07oj3QvsWOuOsVqyefPfNkm9++XO6OIAAAAAAAAAAC6fRtlxTkXcSqf2oiqPLlPzhUbrj5rW7RbBliLXx+fVfVI04CN1fQ8DVqNsuz9rsrjlVHn3e6UjBqcmGfVnp5eCJqtDh1EevHXz8VI1bgrPxN68Kf0tPu5Venb5ei4w7ljv0v0n4M3qdkzY+uP1o+KtXrN2xX0L1uaZ7piYn4rCtotHMTyqL0tSeLRw8PTwkOH6Ir12xTVP+pR8Kolw1M8Yb+yUrQxzqccT5x82wso34AAAADg1zU6NI06rMrtzVttEUxy3meUeTvp8M5skUiUXWamNNinJMcsq1bU8nVsucjLr3nsjspjuhpcOCmGvZqxOq1WTUX7d5+jidkYAAAAAAAAAAAB1aZm3NOz6Muz10zvt3x1THnEzDlmxRlpNJ8XfTZ5wZa5K+DXtOzbOo4dOVjVb01R6e6ffDLZcdsdprbwb3Bmpmxxkp3S6XN1AAfDJxMbLo6GVYpqjuqiJ+b3TJak81nhzyYqZI4vEShcngzRr070WaqP4ap+U7pdNxz1755/RXZNm0tu6OPZLlxuCMbFzaMmxmV70VRVETET1TE7Ottzvek1msdYcceyY8eSt62npMT7lrVi7AAAAAVzj+qKeHZie2umPjv+Cftsfbx7JVO9TxpZ9sMxaNjAAAAAAAAAAAAAF04GwMHU9Mu42bYpq2riYntjenblMc+xT7jlyYslbUnjo0ez4MWfDemSInr+yx6Vw9Ro+RNen5dcU1ftW6tqonw6piffz80DNq5zV4vWOfNa6bb401ucVp4nviesJpEWIAAAAAAAAAACo/STd20u3Z77m/pTMf9oWm1V+0tP5fuod/t9jWv5/KJ/lni+ZQAAAAAAAAAAAABYeCNTp0/WIt3Z2puR0Znunsn15eaBuGH0mLmO+Fts+pjDn7M91un8NQZxswAAAAAAAAAAAGdfSLlxd1WjGpn9inn41c/lt6r7a8fGObef7Mnv2btZopHhHzVNaKIAAAAAAAAAAAAABofCPFNGVbjB1GvauOVNc+3/V81DrdDNJ7ePu+X0aza90jJEYss+t4T5/VblWvQAAAAAAAAAHm5XTatzcrnaIiZmfB9iJmeIfLWisTMsb1bMnUNSuZc+1VMx4dUfDZrMOP0eOKeT8/1Wb02a2TzlyOqOAAAAAAAAAAAAAAkdC0yjVs76pOR0JmJmmZjfeY7PTf0R9TmnDTt8cpmi00anJ6PtcT4NA0jSta06It1arTXRHs1UTO3n0olR58+DJ17ExPt+jU6bS6rDHZ9JEx+cfVYEFaAAAAAAAAAKvx7qkYemfU7c/au7x4U9vr1eqx23B28nbnuj5qbetV6LD6OO+3y8WbNCx4AAAAAAAAAAAAAAD6Y1+5i5FN+zVtVTMTE+DzesXrNZ7pe8eS2O8Xr3w1vQdYsazgxftTtV7dG/Omfynsll9Tp7Yb9me7wbrRaympxxaO/wAY8kkjpgAAAAAAAD5ZeTaxMarIyK9qaY3mXqlJvaK175eMmSuOk3tPSGQ61qV3VtRqy7vbypjuiOqGp0+GMOOKQwes1NtRlnJP6flDhd0UAAAAAAAAAAAAAAAB06fn5Wm5MZGHdmmr4T7pjthyy4qZa9m8O+DUZMF+3jniV70rjnDv0xRqNubdX3o50/nH981Nm2y9euOeY+LS6bfMV+mWOJ+Cw4mqYGbV0cXLoqnuiefogXwZKferMLbFqsOWeKWiXY5O4AAAAD8mYiN5kGbcZcRf4ne+qYdf6qmec/fmO3wjs9Wg0Gj9FHbv96fgyG7bj6e3o8c+rHxn+FYWSlAAAAAAAAAAAAAAAAAe7Vu5er6FqiZnuiN5+DzNoiOZeq0taeKxysmkcF5+XV0879VT7+dU+XZ5q/PuWOnSnWfguNLsubJPOT1Y+K+aTpOHpNj9Fh2tu+qec1eMqXNqL5p5vLTabSYtPXs44/Xxl3OKSAAAA8XblFm3Ny7XEREbzM8oh9iJtPEPNrRWJtaeIZ5xZxVOob4Wn1bWvaq6pr/p+a+0Wh9H69+/5fVlNz3X032WL7vjPn9FUWajAAAAAAAAAAAAAAAe7NVFF2KrlvpR207zG/o82iZjpPD1SYi3MxzC3aNh8K6ptTPSt1/7dVzr8J7f75KvPk1mL848+F/pMO3ajjvrPlM/usdjhLRbU7/VOl/FVM/ir7a/PP4ltTadJX8PP6pbFw8XEp6OLj0UR+7TEfJGvkvfraZlOx4ceOOKViPZD7vDoAAAAAhtZ4l07SqZpru9Ov7lM7z593ml4NFly90cR5q/Vblg08cTPM+Uf70Z9rnEObrNe16ro0dluJ5effPivdPpMeGOnWfNldZuGXVT63SPL/e9EJSAAAAAAAAAAAAAAAAAAAltN4j1XTtqbGVM0x7NX2o+POPLZFy6PDk746p+DctTh6VtzHlPVZcPj+3ttnYU+NExPwn81ffap/Bb3rjFv9f6lPcl8fjHRb0c8iaZ7qqZj5ckS2356+HKdj3jSX/Fx7YdccQ6PVG8ajb/AJnL/iZ/7ZSP+w0v+SPeTxDo8RvOo2/5j/iZ/wC2T/sNL/kj3uW/xhotnqyZqnuppmfw2da7fnt4OF930lfxc+yERl8f2YjbCwqp99cxHwjdKptVvx29yDl3+n9Ok/qrmpcUatqG9NeT0afu0fZ+PX8U/FocOPujmfzVGfdNTm6TbiPKOn1QyYrgAAAAAAAAAAAAAAAAAAAAAAAAAAAAAAAAAAAAAAAAAAAAAAAAAAAAAAAAAAAAAAAAAAAAAAAAAAAAAAAAAAAAAAAAAAAAAAAAAAAAAAAAAAAAAAAAAAAAAAAAAAAAAAAAAAAAAAAAAAAAAAAAAAAAAAAAAAAAAAAAAAAAAAAAAAAAAAAAAAAAAAAAAAAAAAAAAAAAAAAAAAAAAAAAAAAAAAAAAAAAAAAAAAAAAAAAAAAAAAAAAAAA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14" name="AutoShape 4" descr="data:image/jpeg;base64,/9j/4AAQSkZJRgABAQAAAQABAAD/2wCEAAkGBwgHBhUIBwgVFhUXGRoZGBQYFhwbHxoiGxYcGSAiKSQaHDQsJBwlHhoZITIiJTUsLi4vGB8zOzMsOCgtLisBCgoKDg0OGxAQGywmICY0LDQ0NDcsLzQyLy0sLCwsMC80LTcsNDQ0LCwsLDIwLC80LDQsNCwsLCwuLDQvNywsLP/AABEIAOEA4QMBEQACEQEDEQH/xAAbAAEAAwEBAQEAAAAAAAAAAAAABQYHBAIDAf/EADwQAQABAwICBwQGCAcAAAAAAAABAgMEBREGIRIxQVFxgZFCYaGxBxQiUsHREyMyYnKS4vAVJENTssLh/8QAGwEBAAMBAQEBAAAAAAAAAAAAAAQFBgMCAQf/xAA1EQEAAgEDAQQHBwQDAQAAAAAAAQIDBAURIRIxQVETInGRobHhIzJCYYHB0UNSU/AUFTMG/9oADAMBAAIRAxEAPwA2T82AAAAAAAAAAAAAAAAAAAAAAAAAAAAAAAAAAAAAAAAAAAAAAAAAAAAAAAAAAAAAAAAAAAAAAAAAAAAAAAAAAAAAAAAAAAAAAAAAAAAAAAAAAAAAAAAAAAAAAAAAAAAAAAAAAAAAAAAAAAAAAAAAAAAAAAAAAAAAAAAAAAAAAAAAAAAAAAAAAAAAAAAAAAAAAAAAAAAAAAAAAAAAAAAftNNVVXRpjee6HyZ4732ImZ4h+Pr4AAAAAAAmdE4az9X/AFlunoUffq6p8O9D1Gtx4ek9Z8ljo9szanrHSvnP7Lbh8Cadap/zV6uuf5Y9I/NWX3TLP3YiF7i2LBWPXmZ+H++901cF6LVG0Wqo9/Tlzjcs/n8Hadl0nlPvlC6lwFXRT09Nyt/3K45+sfkl4t1iemSPd/Cu1GwTEc4bfpP8/RT8rGv4l+bGVammqOuJj++XvWtL1vHarPMKDJivjt2bxxL5PTmlcbQc67iVZl63+jt0xMzVXG2/hHbv1eaNfVY4tFI6zPknY9vzWpOS0dmseM/sikpBAAAAAAAAAAAAWr6PcCnI1Wcq5HK3HLxq5fLdWbnl7OOKR4rvY9PF805J/D85dHGXDE2KqtR06j7POa6I9nt3j3d8dny56HW9rjHk7/B23Xa+zzmxR08Y8vz9nyU1bs8AAAAAs/BnD0ape+t5lP6qmer7093hHardfq/RR2K98/BdbTt0Z7ekyfdj4z/DSaaaaKejTG0R1RDPzPLXRERHEP0fQAEdq+i4Or0RTmW+cdVUTtMe7fud8GpyYZ9SUXVaPFqYiMkdzzp+gaXp8742HTv96ftT61fg+5NVlyfes84NBp8P3Kxz71T4816nIq/wvFr3ppneue+Y7PL5+C027SzX7W36KPetfF59BTujv/hT6qK6IiaqZjfnG8da1iYnuUE1mO+Hl9eQAAAAAAAAAAF/+jWI+o3au3px/wAf/ZUe7ffr7Gq/+f8A/K/t/ZclSv1M4m4Oi/M5ek0xFXXNvqifDun3dS20m49n1Mvd5s/uGzxfnJg7/L+FEvWrli7Nq9RMVR1xMbTC6raLRzDMXpak9m0cS8PTyAA9W6KrtyLdEc5mIjz5PkzxHMvVazaYrHi2XTMOjT9PoxLUcqY28+uZ853lks2Scl5vPi/QdPhjDirjr4OpzdgAAAHNn4s5lj9D9YroieuaNomfdvMTtHhzdMd+xPa4ifa45sXpa9ntTHs70HmYOg8M4f1qrFpmr2Yq+1NU+7dMpl1Gqt2eVdlwaPQ4+3NY58PGZlneoZt7UMyrKyat5qn07oj3QvsWOuOsVqyefPfNkm9++XO6OIAAAAAAAAAAC6fRtlxTkXcSqf2oiqPLlPzhUbrj5rW7RbBliLXx+fVfVI04CN1fQ8DVqNsuz9rsrjlVHn3e6UjBqcmGfVnp5eCJqtDh1EevHXz8VI1bgrPxN68Kf0tPu5Venb5ei4w7ljv0v0n4M3qdkzY+uP1o+KtXrN2xX0L1uaZ7piYn4rCtotHMTyqL0tSeLRw8PTwkOH6Ir12xTVP+pR8Kolw1M8Yb+yUrQxzqccT5x82wso34AAAADg1zU6NI06rMrtzVttEUxy3meUeTvp8M5skUiUXWamNNinJMcsq1bU8nVsucjLr3nsjspjuhpcOCmGvZqxOq1WTUX7d5+jidkYAAAAAAAAAAAB1aZm3NOz6Muz10zvt3x1THnEzDlmxRlpNJ8XfTZ5wZa5K+DXtOzbOo4dOVjVb01R6e6ffDLZcdsdprbwb3Bmpmxxkp3S6XN1AAfDJxMbLo6GVYpqjuqiJ+b3TJak81nhzyYqZI4vEShcngzRr070WaqP4ap+U7pdNxz1755/RXZNm0tu6OPZLlxuCMbFzaMmxmV70VRVETET1TE7Ottzvek1msdYcceyY8eSt62npMT7lrVi7AAAAAVzj+qKeHZie2umPjv+Cftsfbx7JVO9TxpZ9sMxaNjAAAAAAAAAAAAAF04GwMHU9Mu42bYpq2riYntjenblMc+xT7jlyYslbUnjo0ez4MWfDemSInr+yx6Vw9Ro+RNen5dcU1ftW6tqonw6piffz80DNq5zV4vWOfNa6bb401ucVp4nviesJpEWIAAAAAAAAAACo/STd20u3Z77m/pTMf9oWm1V+0tP5fuod/t9jWv5/KJ/lni+ZQAAAAAAAAAAAABYeCNTp0/WIt3Z2puR0Znunsn15eaBuGH0mLmO+Fts+pjDn7M91un8NQZxswAAAAAAAAAAAGdfSLlxd1WjGpn9inn41c/lt6r7a8fGObef7Mnv2btZopHhHzVNaKIAAAAAAAAAAAAABofCPFNGVbjB1GvauOVNc+3/V81DrdDNJ7ePu+X0aza90jJEYss+t4T5/VblWvQAAAAAAAAAHm5XTatzcrnaIiZmfB9iJmeIfLWisTMsb1bMnUNSuZc+1VMx4dUfDZrMOP0eOKeT8/1Wb02a2TzlyOqOAAAAAAAAAAAAAAkdC0yjVs76pOR0JmJmmZjfeY7PTf0R9TmnDTt8cpmi00anJ6PtcT4NA0jSta06It1arTXRHs1UTO3n0olR58+DJ17ExPt+jU6bS6rDHZ9JEx+cfVYEFaAAAAAAAAAKvx7qkYemfU7c/au7x4U9vr1eqx23B28nbnuj5qbetV6LD6OO+3y8WbNCx4AAAAAAAAAAAAAAD6Y1+5i5FN+zVtVTMTE+DzesXrNZ7pe8eS2O8Xr3w1vQdYsazgxftTtV7dG/Omfynsll9Tp7Yb9me7wbrRaympxxaO/wAY8kkjpgAAAAAAAD5ZeTaxMarIyK9qaY3mXqlJvaK175eMmSuOk3tPSGQ61qV3VtRqy7vbypjuiOqGp0+GMOOKQwes1NtRlnJP6flDhd0UAAAAAAAAAAAAAAAB06fn5Wm5MZGHdmmr4T7pjthyy4qZa9m8O+DUZMF+3jniV70rjnDv0xRqNubdX3o50/nH981Nm2y9euOeY+LS6bfMV+mWOJ+Cw4mqYGbV0cXLoqnuiefogXwZKferMLbFqsOWeKWiXY5O4AAAAD8mYiN5kGbcZcRf4ne+qYdf6qmec/fmO3wjs9Wg0Gj9FHbv96fgyG7bj6e3o8c+rHxn+FYWSlAAAAAAAAAAAAAAAAAe7Vu5er6FqiZnuiN5+DzNoiOZeq0taeKxysmkcF5+XV0879VT7+dU+XZ5q/PuWOnSnWfguNLsubJPOT1Y+K+aTpOHpNj9Fh2tu+qec1eMqXNqL5p5vLTabSYtPXs44/Xxl3OKSAAAA8XblFm3Ny7XEREbzM8oh9iJtPEPNrRWJtaeIZ5xZxVOob4Wn1bWvaq6pr/p+a+0Wh9H69+/5fVlNz3X032WL7vjPn9FUWajAAAAAAAAAAAAAAAe7NVFF2KrlvpR207zG/o82iZjpPD1SYi3MxzC3aNh8K6ptTPSt1/7dVzr8J7f75KvPk1mL848+F/pMO3ajjvrPlM/usdjhLRbU7/VOl/FVM/ir7a/PP4ltTadJX8PP6pbFw8XEp6OLj0UR+7TEfJGvkvfraZlOx4ceOOKViPZD7vDoAAAAAhtZ4l07SqZpru9Ov7lM7z593ml4NFly90cR5q/Vblg08cTPM+Uf70Z9rnEObrNe16ro0dluJ5effPivdPpMeGOnWfNldZuGXVT63SPL/e9EJSAAAAAAAAAAAAAAAAAAAltN4j1XTtqbGVM0x7NX2o+POPLZFy6PDk746p+DctTh6VtzHlPVZcPj+3ttnYU+NExPwn81ffap/Bb3rjFv9f6lPcl8fjHRb0c8iaZ7qqZj5ckS2356+HKdj3jSX/Fx7YdccQ6PVG8ajb/AJnL/iZ/7ZSP+w0v+SPeTxDo8RvOo2/5j/iZ/wC2T/sNL/kj3uW/xhotnqyZqnuppmfw2da7fnt4OF930lfxc+yERl8f2YjbCwqp99cxHwjdKptVvx29yDl3+n9Ok/qrmpcUatqG9NeT0afu0fZ+PX8U/FocOPujmfzVGfdNTm6TbiPKOn1QyYrgAAAAAAAAAAAAAAAAAAAAAAAAAAAAAAAAAAAAAAAAAAAAAAAAAAAAAAAAAAAAAAAAAAAAAAAAAAAAAAAAAAAAAAAAAAAAAAAAAAAAAAAAAAAAAAAAAAAAAAAAAAAAAAAAAAAAAAAAAAAAAAAAAAAAAAAAAAAAAAAAAAAAAAAAAAAAAAAAAAAAAAAAAAAAAAAAAAAAAAAAAAAAAAAAAAAAAAAAAAAAAAAAAAAAAAAAAAAAAAAAAAAAH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15" name="Obraz 14" descr="https://encrypted-tbn0.gstatic.com/images?q=tbn:ANd9GcRSCEBQIeZvDR2vHK0dY9rG7podM47RtzWSR7f2tWFEmQTzzcCXNSBLUNCm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393" y="4591273"/>
            <a:ext cx="1213991" cy="1213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6" descr="https://encrypted-tbn1.gstatic.com/images?q=tbn:ANd9GcQe0eLw4ybW34fXEOlCROfxdXYcJ6p_I8_isgE_-xEEZzJ6-6SAGNayVmq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054" y="2996952"/>
            <a:ext cx="1227210" cy="122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125px-Skype_logo">
            <a:hlinkClick r:id="rId4" tooltip="Skype logo.png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212976"/>
            <a:ext cx="1728192" cy="75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utoShape 10" descr="data:image/jpeg;base64,/9j/4AAQSkZJRgABAQAAAQABAAD/2wCEAAkGBxQQEhUUEBQUEBQVEBQUFRAQFRQUFRQVFBQXFhQUFhQYHCggGBolHRQUITEhJSkrLi4uFx8zODMsNygtLisBCgoKDg0OFxAQFywcHBwsLCwsLCwsLCwsLCwsLCwsLCwsLCwsLCwsLCwvNywsLCwsLCwsLCw3LCwsKzcsLCwsLP/AABEIAOEA4QMBIgACEQEDEQH/xAAcAAAABwEBAAAAAAAAAAAAAAAAAQIDBQYHBAj/xABCEAABAwIEAwUFBAgDCQAAAAABAAIDBBEFEiExBkFRBxMiYYEUMnGRoSNCscEIJDNicpLR8ENS4RUWU2NzgoOzwv/EABkBAQEBAQEBAAAAAAAAAAAAAAABAgMEBf/EACMRAQEAAgIDAAICAwAAAAAAAAABAhESIQMxQRMyUXEEIkL/2gAMAwEAAhEDEQA/ANSslWRtCXZVCQEeVLASrKoaypQal2RgIpGVGGpdkYCBOVDKl2R2QJARZUuyOyBvKiyp2yBagYyoi1PEJJCBotSCE8QkEIGiEkhOkJJCBhwSSE8QmyEQ0WptzU+QkOCDnLUgtT5CQQgZLUktTpCSQgbsglZUEE60JYCDQl2UUQCOyMI7KoKyCOyMICslAIJQCArIWWadoHasyie6now2eZuj5Haxxkbt095w5jYLK8f48rq0HvZnNYSfs4vA2xOxtuPirIlresX47oqVxY+XO9u7YxmtsdTtz6qjY92tvc0ewxhoJID5BmJsRrY2tpfryWPSy2OhF/IqS4fiZM7LK8tALGtZmy5g9zs9rluZwvcMzAuubXtZammbam6/tRxJ+Yd93dwRZjWtI5aEC91EQcb4hGbtrJ7/ALzy4fyuuF0cQ4G2MNFPm8RdmbM10BJv9nlbPZxdY2IBI2tzValjLCWvaWuBsWuBDgehB1BUu4s7aTgnbNWREe1Mjqmc7DupPiHDw320I+S1zhjjGkxFoNPKM9rugk8MrfItO/xFwvLARxvLSHNJa4G4c0kEHqCNQor2IQkELFeA+1x8ZbDiR7yM6Cqt42dO8A99vmNR5raaedkrGvjc2RjmhzXtIIcDsQQi7JISCE8QkFRTJCQQnXJBCBshNkJ4hIIRDRCQQnSEmyBlwSCE84JJCBqyCXZBBNgJSACOyyoBKQCOyqCQAR2R2VAAWZ9rnaG6g/VaM2qXNDny2B7lh90AHQvP0GvMK78WY0KCjnqSL93GS1p+882bG31cWryZPUPmkdJK4ve95c97ty5x1JQBjXPJcbuJddzjcklx1JO5J1Ks2GcOGUZpC4MDy0mCzg3JfvLlwsSDlva9r81yYNQCZkpDxEY+7yvf4WNzOs+Rz7ixa0XAGpJHRTmPYw2mkc6ECRk0LGx08mdjYYmFj2uyAgszuaHZRbQa6lbkk7Yt2RRtikioIZGtEM8dVM8+45j4nTNa7OLXsGAa3uATa50coaqCnjgL3xRyMqnPnjbIXMkgDj4QIszDcZdDYm19d1z0OIwyMa1kfhjbTxPDxZobLNaZsYzEhpJvmcSXaA2AsZTuQDUOkY5ndRh0T2tc90BvLE/uw7W3hjOW9hoRbdX+kp7D8QYHM72YPgfA6FzZ4hTR946YO74Qv+zP2d23bci40G65KXCXPpx3tMJZY6SRglfmfd0DnvjawB32jHxvDQ9l7Fo15JviiG7Zi7L4qbWeJvdwySxzgi7LWL3AZWFpJyu5i5FWwLEIoC8SxNka/L4w1pkjLSdWE2tfNyLTcNN9LFb8pImMX4ep2sjdA6T7SnfNmksW5mRMmMQAF/dfYG97g3Giqiur8dgc2Nrqh72xzOlvLG50zmuiMb4yWxgPcb+853qVSW7LOWvjWOwV37NuPX4ZII5i59I93jYNTET/AIjB8bXHP4qkILKvYFLUMmY2SJwkY9oc17TdrmnYgpRC8/dlHHRoJRBUP/VJD97aB5++OjT9759V6E31Go6hVTJCQQnSEkhRTRCQQnSEkhA0QkEJ4hIIRDRCQQniEghA1lQTlkFBMBHZABHZRQCNABGqgIwhZGFRm/b5Xd3hgjAv31TGz4BgdJf5sA9V56aLAea3P9Ig/q9ILjWokOXmQI9T6X+qwt5QS2CYqymD3ZSZSRkdZpDbEG+ux94XGtnaWIBEdV1LpXOe83c43J8ymP6oym7rRp1UVc+HNkIs8AOa9rHtcAbgFrwQbEA35JybFZnva8yvDmBrWFhyZA0WAYG2DdOi4rogU2mnVWV0kxvLI+QjbO4m3wGw/wBVzpOZGHJtRoIgUaAFD+qCBRAK2nsZ44L8tBUuuQ39XkduQB+xJ5kDby05LFinIpSwhzCWua4FrmmxBBuCD1CD2A4JBCqvZrxeMTpvHpUQhrZm9SQcsg8nWPwIKtpCKaISbJwhIIQNkJJThCSQgaISSE4UkhA3ZGjsgglwjCACOyyokoIIBVAR2QRhUZJ+kPH+r0r+k8rf5o7/APwsLYy/kBqSeS3j9IXWmpWjnUvPyiP9Vg8z+Q2H1Q+icRySCULKwYFDA0gyeN3nsFnaxzYTw1UVJ+zjNv8AM7QK14b2WzP/AGr2s/hu5Xfh+tZlAba1h0Vgim00WbW9KOOyOIgWmeD5gHVNSdjWhtOB0uz8dVZ8bx10JFjYWt6lUjEOM6yRxa33Ttv+SssSyo3Euy+pj92SF/kHEH6hVXEcEqKc/axuAH3h4m/MLRMG9teftLuaeQFreeyuDMMsPGASRqTb5baq9Jq/XnwPS7rSONOC2SAy0jcjx70QFg/qR5rNDcGx0INiDyI5Kypo4iKF0FUbD+jy5uatH38tObfugy3PzI+YWykLz12HVJZigaNpKaVrh1y2ePq36r0MQhDZCRZOkJBCBshIITpCQQgbISSE4QiIQNIJdkEEqEEAjWVEjsjsgAqAlBElBBkf6RM4bTUw+86eSw52DBmI+YH/AHLBVqf6Q2I566GEbQ01z/FM4k/RjPmsrSjuw/C5Jv2bcy7qnAZ4Rd7HAdRqB8tk/wAP4g2Ft3k2v7o5/LdTg4yz+CKiElxpewJ+ADT+Kklq3UQeF44+BwsfiFtXB1WKiMOGtwsYx/CpA4u7nugNy112nnaxsb+i0vsmcWwAHqs2NzuJviTBg8Gw21sqhZsDS7IAR952gHqtYPmq9xHgEdSfExrul72+QNlNEy+VQTxs2nILzIRvaOMAW+Lv6qZpO0GnmvYyx23L2hzRfa7hcDZLquFw6wMOcDbnYdL5hp/RddDwsW3DIxCw7gAC56nU3003WutJq7dtA9s3iaQb827H05Kl9oXAhfmqKVvi3fGPvfvNHX8VqVDhzImgBoHmABdOzxiyg8qC4NjpbklrTO07gy2aqpm7ayxjmObx+azBhWpWLF27H58mL0373es/mhf+YC9KleUuC6zuK+kkH3aqIej3Bjvo4r1g4LTMNFJKcISSEU2QkEJ0hIIQNkIilkJJCBCCOyCCURoglLKiR2QRqoJGEEYQeVe1qo7zF6w3vaVrOendxMYR6FpVSCsnaXAY8VrQedU93o+zx9HBV+jizvAUV2YeRmFwTbZtrrROHGvAu2IRg7vcGt0/hGpUTgOEsYQSLm+6uMTrD4LPJ0mKE4ryhmviJO5Uv2aSXaR0eVWuKJr/ADtZXLs9wvuYml3vO1I6X5KNa1F4eUbW33SZWWTUUliPPmqycdFl2TzCjLrpKJoZTMrkHvsuaSRRdOWtALSDqCCCD8NQvN+M0ncVEsY2ZK9o/hv4fpZehq6bQ2WXdoPDzImGpL7PlcLRndx0BLfQXViVTcHkAnhJ2E8RPo9pXsJy8XtuNtOi9f8ADtd7RSU83/Fp4n+rmAldHP67ik2ThSbIEEJJCcISSEDRCSQnCkkIEWQR2QRUkjsgEFkBBBGqgkaCNFeYu3CAsxeYnZ8cDx8O6az8WFU7CnWk9PzC1z9I3ByH01WB4Sx1O89CCZI7/G8nyWP4c60jfM5f5tB9bKVY0HCJgbXKnidFR6Ooymx0sVOjEPCuVeiOPieUC3UH+ypnhfjJpiEZPjYbWOlx1VFxirL377I8Cwd9S+8YtbUu6Kz0zle2j8TcaVMIa6ngMrbEveblrdbZdBurLwrjnt0bTlLHZcxGv980vhDDhHHkcS421zWt8bKboKBkTnFjcpdvbn/RVncm4ONx2OhSnPXVIwHVN92ETbkcVyThSbmWXBPuhKjZmaapjEeFYKt8UlSHSd3FlZEbd34tSSLanb5LrqUum4kgMd+8bdosdRoW6H8FU1usm7TuEY6DJLCbNkeWmLSzTlLhlPTQrf8AhGiMFDSxHQspYmkHkcgv9brOMCohj1e2VwJoqJ1w6+k1RdpDR1aALn/Va+QtxnL2QUSWUmyrJJSSllJKBspJThSSEU2jR2QQSCNQtFjTHjQgqUiqA5ZNnkEAUaoARokaCI4swGPEKSWnlAs9hyu/yPGrHj4OsV5DxKhkppXxSgskieWOaeTmnl5cwfgvaizftU7Mxilp6YtiqmixzaMnaNmuI2cOTvQ8iIMRkffI8feY0+pGq7YTmGiaq8HqaVgjq4JIHtLmjvGkBwGt2P8AdeNbXBKTRTLNjtjSpcIGrnnRWXg/HqSkJaQdfvclC4rG98bQzrrqB9SufCOFDK8d7JkvrZgH4lJCd1q1NxPAwlzCH35Xsu6j4vge/KTlPzHzVRo+DqeMNPikP779Omw0VlZw5SlouGemhHy1V03ljgtEVS13ukHol7KIw7DIoR4M1+WZ7j9CV1moso4H5HLgmdqlTVN1yySIOStes5wDszqq+pPeZoKYPtLOfDn1zOELSPGbm17WGu5Fle55ryAedz6arSsKZlgiH/KZ8y0ErUTZnBcIho4WQUzBHGwWDRz6uJ5uO5K7EspJWmSCgjKJAkhIcbI5X2ChMSxIM3KCQlqQEx7YOqouMcWNbsVBs4vN7krUx2zcmr+2BGsr/wB8/igrwOSs0uPSwHwEuHRXXhfjovIbIC0+a5KPhUdFKw8LAa2sVm5StcK0PDK8SAWUmCqzgFOY2gFWSM6LKloII1AEaJGiqh2oYCayid3bc0sJ71gG7gB42DzLb2HUBecnOym42PPy6r14sD7X+DBRye0wW7mZ5zQ3ALJDq7KObDv5HTayaWXSlVFbdgASaOaZxGR5Cj6W5NlbsAjawi41/v8AosV0lc0eE18huJHkX6kKwYNh1XGfHnd/ESVZqCbI25GnXorFh9Q1zblNbS5WIakqJNnA36Lre4qXLQeS4qktCaY3tHF/oo7E8RbGwucbeSY4h4hip26m55DcqqYXnrpg6S4jBuGnyOhKsNrZgjHPa6V4sXDwg8m8lrFC4GNhBuMjdteSz0MDGADkFltHxfU0FXN3MrgBPJeMkujPjO7Lfgt491jK6emiklVrgni+PEocwHdytt3kXIdHNJ3afopaqrQFdG3U6QJt0wUU6rJTUlSUJ26a+rAG6z/iutc4EMVhr5r81AVTAT1Wbk6TBn8+HucbuJKZdQEK7vp2pAoQVedOMUn2J3mjV3/2Y3ogr+SnCNLipQBsnQwJDZdERkXKLXVEbLsjmUW2ROtkWmUs16cuotsyWypKqaSIRqOkxEM3DneTQgzGYrXeTH/1LC3yJQdVdVshjfLIcrI2Oe9x5NaLk/ILyvx1xzLiVQ6TVkQNo4r+6y+gPmdz5rZO2rH2DCXCGRru/kjjDmG4LCc7rEciGW9V5sKqJGCqsb8+qsFBijd72PRU8OTgeVnTUrXMP4ljLCCRsbg/kipeMWN0uBbqeiyf2h3UpOdNG24Q8eQlurwCP7uFXsb4+aQWw3cdRfl8brNImucbAXVswLhlzyHP2VQWHUclXJnlu7XbkPILSsEw5sTQANk1hGFtjAsNh0Uq422+alIarpbA67ArMqPh41U0krtnyucBYbE6fSy0uWj73w730PwXZT4IyNugsunj1O6x5JlUbwthvsrg5nhsLG3MHcKxyVdzclRU7yxR1RiVuaeTOQ8XjtWJ9cAuCpxcDmqhVYyTzXKa+/Nebna9k8cxWCqxQlcD6xRT6pc8lUrEqVfXJ6lrtVW31CVDUWKWmOK5+1hBVr2xEs7a4NcZKlZ1EMq082qW5XKxJten2SKKjqF0NmVc6kQ9OMkUcJk5HMix3y2cFW8UwQyhwa7KSNA6+W/5Kfa9ctdlLTndkAHvjktY3tK8/wDFuDy0dIGVTyJXVZIpwbsYxrXAv6XdcHTr1uqUtF7STLMD3+SXudYaqO47yJzgHRyA/ebdpv5lZ0t5MwEAUEFlTjdV10lNmK4mKewUgkdVKsT2AYM24J/BX+gpso26ahQGEgC3K3JT8JLufqPyUKke8AGmvwXFUVdjY/JPVs7IYi+QhjQNz+HmVS4sU755fsOQ8upUyunTDHdX2gqmt33Uyyoa4aLOKauJKsNFVqTJu4xI4m3dUPHZ8pOqt1ZUXCouPalZzu2/HNI01CU2oXCUpqi5O0zpJemWhOhiu2NEOcja9LEKcbTqWtSE94UE93CCjelqgxpp5rujxQdVjMOMuC74eIiOa3wscfyY1sEWIjqu2Kv81ktBxEXEC6veFOMjQVO4alWiOrupmjiuqfESw67K2YNWAgK41LhqbSRpyAqvxYXOidG02LyGa9HEA/QlXcPBCqXFVLfXUjW4G+2h+a6xzULiTBY4oTC3YQFgJJJJccznH1AWNyMLSQdwbLT+IsSd7puDt6fFZ3icfjJ6rrnOtuMvbiQARo7Lk2OP+ypyieJCSGhmvutvYG33b8ja9tfwUJkspfhqpjjqInTX7ouDZMpynKdL38tD6K630m9Xa54YXaC5+FrqWr8cbRxZ33c4+63r6/dGo+avruBKcsBhkkbcAhxIe0gjQ7C/oVifaMDHVPhc5shY4C7NgAL9L3ufL15Thfq3OX0jse4kmrS3vMoa0ktYy4Gp0JuTcgafNSGET6Kqg9NLKcwuc6X180zx66a8Of8AtqrVSOsVNU9WGhVyKS+yXM99tAVxj02J6qxIW3UFVyh5UXUVRCaZW6qVudOt9JfZKjo1J4XTl41UqcOCmqlyiAjpE6IAFKvgAUPiFQG81rjWOUKcWhMvqQFA1eKW5qOkxQqzBL5JFs9sCJU//aJQWuDP5ojUEdkLLbg68KaTI0Dqt74So/sxccljfBVJ3k48l6EwOmDWD4KWNY1x4nRWChKbECx1uiuOJMu0rPMXYWyXHVcc/wCY9fgyl6q84djVxqV21jxKw81QaSchTNNiNhqVcc1z8U9xSO0ChLQXM0I587c1mUuvpf8AJanxvibSwi41BWWr043eLweXHjkac1Jv1TyQ9qWMTIbTdIaLGyAb0+SOTqptdPSfZrxH7RhbZJDd0AMchN/8MaEk73FuawbiyqM1VI4397Y3Fi45joTp7w6fC+9j7LMYaz2mmldkZUUz7O0FnsaSNetuVjtsqTPJmc53IuJ9L6chytyHwC38c9dm2rqw6Yl4a3W53XC430Cn+FqS78x5LPx0nVi88N4Tntm2Vonw1gFrDZcOEzBgCVinEEbGkk+i48o9kxyqi8U04ikICrtMC6QdLrrx3EzPIXdTp8EzQvAKkXL+GhYHGA0fBSNVOGhVCLGxG3dQ2I8SF2xXSacLdLRiOKNA3VLxfEcxNio2oxJzua4nyE7qsbo3vukIIKA0SCCINGUEEFw7Ov2q3zC/cCCCVYcrfdKz7HPeKCC5Z+no8XszDsnH7IILjHsvpQ+Ld1V0EF7vH6fL/wAj9hH8kZQQW64Q2N0b+f8AfJBBc46X3Hfw/wDtf/FP/wCiRR7vyQQWvkZ+iZurXwzyRILP/NdJ+8XZvueip+Obo0F5fr6WCuSbp6BBBdI4ZfsFZsoiVBBbjz5+zaCNBVkEEEEAQQQRH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20" name="AutoShape 12" descr="data:image/jpeg;base64,/9j/4AAQSkZJRgABAQAAAQABAAD/2wCEAAkGBxQQEhUUEBQUEBQVEBQUFRAQFRQUFRQVFBQXFhQUFhQYHCggGBolHRQUITEhJSkrLi4uFx8zODMsNygtLisBCgoKDg0OFxAQFywcHBwsLCwsLCwsLCwsLCwsLCwsLCwsLCwsLCwsLCwvNywsLCwsLCwsLCw3LCwsKzcsLCwsLP/AABEIAOEA4QMBIgACEQEDEQH/xAAcAAAABwEBAAAAAAAAAAAAAAAAAQIDBQYHBAj/xABCEAABAwIEAwUFBAgDCQAAAAABAAIDBBEFEiExBkFRBxMiYYEUMnGRoSNCscEIJDNicpLR8ENS4RUWU2NzgoOzwv/EABkBAQEBAQEBAAAAAAAAAAAAAAABAgMEBf/EACMRAQEAAgIDAAICAwAAAAAAAAABAhESIQMxQRMyUXEEIkL/2gAMAwEAAhEDEQA/ANSslWRtCXZVCQEeVLASrKoaypQal2RgIpGVGGpdkYCBOVDKl2R2QJARZUuyOyBvKiyp2yBagYyoi1PEJJCBotSCE8QkEIGiEkhOkJJCBhwSSE8QmyEQ0WptzU+QkOCDnLUgtT5CQQgZLUktTpCSQgbsglZUEE60JYCDQl2UUQCOyMI7KoKyCOyMICslAIJQCArIWWadoHasyie6now2eZuj5Haxxkbt095w5jYLK8f48rq0HvZnNYSfs4vA2xOxtuPirIlresX47oqVxY+XO9u7YxmtsdTtz6qjY92tvc0ewxhoJID5BmJsRrY2tpfryWPSy2OhF/IqS4fiZM7LK8tALGtZmy5g9zs9rluZwvcMzAuubXtZammbam6/tRxJ+Yd93dwRZjWtI5aEC91EQcb4hGbtrJ7/ALzy4fyuuF0cQ4G2MNFPm8RdmbM10BJv9nlbPZxdY2IBI2tzValjLCWvaWuBsWuBDgehB1BUu4s7aTgnbNWREe1Mjqmc7DupPiHDw320I+S1zhjjGkxFoNPKM9rugk8MrfItO/xFwvLARxvLSHNJa4G4c0kEHqCNQor2IQkELFeA+1x8ZbDiR7yM6Cqt42dO8A99vmNR5raaedkrGvjc2RjmhzXtIIcDsQQi7JISCE8QkFRTJCQQnXJBCBshNkJ4hIIRDRCQQnSEmyBlwSCE84JJCBqyCXZBBNgJSACOyyoBKQCOyqCQAR2R2VAAWZ9rnaG6g/VaM2qXNDny2B7lh90AHQvP0GvMK78WY0KCjnqSL93GS1p+882bG31cWryZPUPmkdJK4ve95c97ty5x1JQBjXPJcbuJddzjcklx1JO5J1Ks2GcOGUZpC4MDy0mCzg3JfvLlwsSDlva9r81yYNQCZkpDxEY+7yvf4WNzOs+Rz7ixa0XAGpJHRTmPYw2mkc6ECRk0LGx08mdjYYmFj2uyAgszuaHZRbQa6lbkk7Yt2RRtikioIZGtEM8dVM8+45j4nTNa7OLXsGAa3uATa50coaqCnjgL3xRyMqnPnjbIXMkgDj4QIszDcZdDYm19d1z0OIwyMa1kfhjbTxPDxZobLNaZsYzEhpJvmcSXaA2AsZTuQDUOkY5ndRh0T2tc90BvLE/uw7W3hjOW9hoRbdX+kp7D8QYHM72YPgfA6FzZ4hTR946YO74Qv+zP2d23bci40G65KXCXPpx3tMJZY6SRglfmfd0DnvjawB32jHxvDQ9l7Fo15JviiG7Zi7L4qbWeJvdwySxzgi7LWL3AZWFpJyu5i5FWwLEIoC8SxNka/L4w1pkjLSdWE2tfNyLTcNN9LFb8pImMX4ep2sjdA6T7SnfNmksW5mRMmMQAF/dfYG97g3Giqiur8dgc2Nrqh72xzOlvLG50zmuiMb4yWxgPcb+853qVSW7LOWvjWOwV37NuPX4ZII5i59I93jYNTET/AIjB8bXHP4qkILKvYFLUMmY2SJwkY9oc17TdrmnYgpRC8/dlHHRoJRBUP/VJD97aB5++OjT9759V6E31Go6hVTJCQQnSEkhRTRCQQnSEkhA0QkEJ4hIIRDRCQQniEghA1lQTlkFBMBHZABHZRQCNABGqgIwhZGFRm/b5Xd3hgjAv31TGz4BgdJf5sA9V56aLAea3P9Ig/q9ILjWokOXmQI9T6X+qwt5QS2CYqymD3ZSZSRkdZpDbEG+ux94XGtnaWIBEdV1LpXOe83c43J8ymP6oym7rRp1UVc+HNkIs8AOa9rHtcAbgFrwQbEA35JybFZnva8yvDmBrWFhyZA0WAYG2DdOi4rogU2mnVWV0kxvLI+QjbO4m3wGw/wBVzpOZGHJtRoIgUaAFD+qCBRAK2nsZ44L8tBUuuQ39XkduQB+xJ5kDby05LFinIpSwhzCWua4FrmmxBBuCD1CD2A4JBCqvZrxeMTpvHpUQhrZm9SQcsg8nWPwIKtpCKaISbJwhIIQNkJJThCSQgaISSE4UkhA3ZGjsgglwjCACOyyokoIIBVAR2QRhUZJ+kPH+r0r+k8rf5o7/APwsLYy/kBqSeS3j9IXWmpWjnUvPyiP9Vg8z+Q2H1Q+icRySCULKwYFDA0gyeN3nsFnaxzYTw1UVJ+zjNv8AM7QK14b2WzP/AGr2s/hu5Xfh+tZlAba1h0Vgim00WbW9KOOyOIgWmeD5gHVNSdjWhtOB0uz8dVZ8bx10JFjYWt6lUjEOM6yRxa33Ttv+SssSyo3Euy+pj92SF/kHEH6hVXEcEqKc/axuAH3h4m/MLRMG9teftLuaeQFreeyuDMMsPGASRqTb5baq9Jq/XnwPS7rSONOC2SAy0jcjx70QFg/qR5rNDcGx0INiDyI5Kypo4iKF0FUbD+jy5uatH38tObfugy3PzI+YWykLz12HVJZigaNpKaVrh1y2ePq36r0MQhDZCRZOkJBCBshIITpCQQgbISSE4QiIQNIJdkEEqEEAjWVEjsjsgAqAlBElBBkf6RM4bTUw+86eSw52DBmI+YH/AHLBVqf6Q2I566GEbQ01z/FM4k/RjPmsrSjuw/C5Jv2bcy7qnAZ4Rd7HAdRqB8tk/wAP4g2Ft3k2v7o5/LdTg4yz+CKiElxpewJ+ADT+Kklq3UQeF44+BwsfiFtXB1WKiMOGtwsYx/CpA4u7nugNy112nnaxsb+i0vsmcWwAHqs2NzuJviTBg8Gw21sqhZsDS7IAR952gHqtYPmq9xHgEdSfExrul72+QNlNEy+VQTxs2nILzIRvaOMAW+Lv6qZpO0GnmvYyx23L2hzRfa7hcDZLquFw6wMOcDbnYdL5hp/RddDwsW3DIxCw7gAC56nU3003WutJq7dtA9s3iaQb827H05Kl9oXAhfmqKVvi3fGPvfvNHX8VqVDhzImgBoHmABdOzxiyg8qC4NjpbklrTO07gy2aqpm7ayxjmObx+azBhWpWLF27H58mL0373es/mhf+YC9KleUuC6zuK+kkH3aqIej3Bjvo4r1g4LTMNFJKcISSEU2QkEJ0hIIQNkIilkJJCBCCOyCCURoglLKiR2QRqoJGEEYQeVe1qo7zF6w3vaVrOendxMYR6FpVSCsnaXAY8VrQedU93o+zx9HBV+jizvAUV2YeRmFwTbZtrrROHGvAu2IRg7vcGt0/hGpUTgOEsYQSLm+6uMTrD4LPJ0mKE4ryhmviJO5Uv2aSXaR0eVWuKJr/ADtZXLs9wvuYml3vO1I6X5KNa1F4eUbW33SZWWTUUliPPmqycdFl2TzCjLrpKJoZTMrkHvsuaSRRdOWtALSDqCCCD8NQvN+M0ncVEsY2ZK9o/hv4fpZehq6bQ2WXdoPDzImGpL7PlcLRndx0BLfQXViVTcHkAnhJ2E8RPo9pXsJy8XtuNtOi9f8ADtd7RSU83/Fp4n+rmAldHP67ik2ThSbIEEJJCcISSEDRCSQnCkkIEWQR2QRUkjsgEFkBBBGqgkaCNFeYu3CAsxeYnZ8cDx8O6az8WFU7CnWk9PzC1z9I3ByH01WB4Sx1O89CCZI7/G8nyWP4c60jfM5f5tB9bKVY0HCJgbXKnidFR6Ooymx0sVOjEPCuVeiOPieUC3UH+ypnhfjJpiEZPjYbWOlx1VFxirL377I8Cwd9S+8YtbUu6Kz0zle2j8TcaVMIa6ngMrbEveblrdbZdBurLwrjnt0bTlLHZcxGv980vhDDhHHkcS421zWt8bKboKBkTnFjcpdvbn/RVncm4ONx2OhSnPXVIwHVN92ETbkcVyThSbmWXBPuhKjZmaapjEeFYKt8UlSHSd3FlZEbd34tSSLanb5LrqUum4kgMd+8bdosdRoW6H8FU1usm7TuEY6DJLCbNkeWmLSzTlLhlPTQrf8AhGiMFDSxHQspYmkHkcgv9brOMCohj1e2VwJoqJ1w6+k1RdpDR1aALn/Va+QtxnL2QUSWUmyrJJSSllJKBspJThSSEU2jR2QQSCNQtFjTHjQgqUiqA5ZNnkEAUaoARokaCI4swGPEKSWnlAs9hyu/yPGrHj4OsV5DxKhkppXxSgskieWOaeTmnl5cwfgvaizftU7Mxilp6YtiqmixzaMnaNmuI2cOTvQ8iIMRkffI8feY0+pGq7YTmGiaq8HqaVgjq4JIHtLmjvGkBwGt2P8AdeNbXBKTRTLNjtjSpcIGrnnRWXg/HqSkJaQdfvclC4rG98bQzrrqB9SufCOFDK8d7JkvrZgH4lJCd1q1NxPAwlzCH35Xsu6j4vge/KTlPzHzVRo+DqeMNPikP779Omw0VlZw5SlouGemhHy1V03ljgtEVS13ukHol7KIw7DIoR4M1+WZ7j9CV1moso4H5HLgmdqlTVN1yySIOStes5wDszqq+pPeZoKYPtLOfDn1zOELSPGbm17WGu5Fle55ryAedz6arSsKZlgiH/KZ8y0ErUTZnBcIho4WQUzBHGwWDRz6uJ5uO5K7EspJWmSCgjKJAkhIcbI5X2ChMSxIM3KCQlqQEx7YOqouMcWNbsVBs4vN7krUx2zcmr+2BGsr/wB8/igrwOSs0uPSwHwEuHRXXhfjovIbIC0+a5KPhUdFKw8LAa2sVm5StcK0PDK8SAWUmCqzgFOY2gFWSM6LKloII1AEaJGiqh2oYCayid3bc0sJ71gG7gB42DzLb2HUBecnOym42PPy6r14sD7X+DBRye0wW7mZ5zQ3ALJDq7KObDv5HTayaWXSlVFbdgASaOaZxGR5Cj6W5NlbsAjawi41/v8AosV0lc0eE18huJHkX6kKwYNh1XGfHnd/ESVZqCbI25GnXorFh9Q1zblNbS5WIakqJNnA36Lre4qXLQeS4qktCaY3tHF/oo7E8RbGwucbeSY4h4hip26m55DcqqYXnrpg6S4jBuGnyOhKsNrZgjHPa6V4sXDwg8m8lrFC4GNhBuMjdteSz0MDGADkFltHxfU0FXN3MrgBPJeMkujPjO7Lfgt491jK6emiklVrgni+PEocwHdytt3kXIdHNJ3afopaqrQFdG3U6QJt0wUU6rJTUlSUJ26a+rAG6z/iutc4EMVhr5r81AVTAT1Wbk6TBn8+HucbuJKZdQEK7vp2pAoQVedOMUn2J3mjV3/2Y3ogr+SnCNLipQBsnQwJDZdERkXKLXVEbLsjmUW2ROtkWmUs16cuotsyWypKqaSIRqOkxEM3DneTQgzGYrXeTH/1LC3yJQdVdVshjfLIcrI2Oe9x5NaLk/ILyvx1xzLiVQ6TVkQNo4r+6y+gPmdz5rZO2rH2DCXCGRru/kjjDmG4LCc7rEciGW9V5sKqJGCqsb8+qsFBijd72PRU8OTgeVnTUrXMP4ljLCCRsbg/kipeMWN0uBbqeiyf2h3UpOdNG24Q8eQlurwCP7uFXsb4+aQWw3cdRfl8brNImucbAXVswLhlzyHP2VQWHUclXJnlu7XbkPILSsEw5sTQANk1hGFtjAsNh0Uq422+alIarpbA67ArMqPh41U0krtnyucBYbE6fSy0uWj73w730PwXZT4IyNugsunj1O6x5JlUbwthvsrg5nhsLG3MHcKxyVdzclRU7yxR1RiVuaeTOQ8XjtWJ9cAuCpxcDmqhVYyTzXKa+/Nebna9k8cxWCqxQlcD6xRT6pc8lUrEqVfXJ6lrtVW31CVDUWKWmOK5+1hBVr2xEs7a4NcZKlZ1EMq082qW5XKxJten2SKKjqF0NmVc6kQ9OMkUcJk5HMix3y2cFW8UwQyhwa7KSNA6+W/5Kfa9ctdlLTndkAHvjktY3tK8/wDFuDy0dIGVTyJXVZIpwbsYxrXAv6XdcHTr1uqUtF7STLMD3+SXudYaqO47yJzgHRyA/ebdpv5lZ0t5MwEAUEFlTjdV10lNmK4mKewUgkdVKsT2AYM24J/BX+gpso26ahQGEgC3K3JT8JLufqPyUKke8AGmvwXFUVdjY/JPVs7IYi+QhjQNz+HmVS4sU755fsOQ8upUyunTDHdX2gqmt33Uyyoa4aLOKauJKsNFVqTJu4xI4m3dUPHZ8pOqt1ZUXCouPalZzu2/HNI01CU2oXCUpqi5O0zpJemWhOhiu2NEOcja9LEKcbTqWtSE94UE93CCjelqgxpp5rujxQdVjMOMuC74eIiOa3wscfyY1sEWIjqu2Kv81ktBxEXEC6veFOMjQVO4alWiOrupmjiuqfESw67K2YNWAgK41LhqbSRpyAqvxYXOidG02LyGa9HEA/QlXcPBCqXFVLfXUjW4G+2h+a6xzULiTBY4oTC3YQFgJJJJccznH1AWNyMLSQdwbLT+IsSd7puDt6fFZ3icfjJ6rrnOtuMvbiQARo7Lk2OP+ypyieJCSGhmvutvYG33b8ja9tfwUJkspfhqpjjqInTX7ouDZMpynKdL38tD6K630m9Xa54YXaC5+FrqWr8cbRxZ33c4+63r6/dGo+avruBKcsBhkkbcAhxIe0gjQ7C/oVifaMDHVPhc5shY4C7NgAL9L3ufL15Thfq3OX0jse4kmrS3vMoa0ktYy4Gp0JuTcgafNSGET6Kqg9NLKcwuc6X180zx66a8Of8AtqrVSOsVNU9WGhVyKS+yXM99tAVxj02J6qxIW3UFVyh5UXUVRCaZW6qVudOt9JfZKjo1J4XTl41UqcOCmqlyiAjpE6IAFKvgAUPiFQG81rjWOUKcWhMvqQFA1eKW5qOkxQqzBL5JFs9sCJU//aJQWuDP5ojUEdkLLbg68KaTI0Dqt74So/sxccljfBVJ3k48l6EwOmDWD4KWNY1x4nRWChKbECx1uiuOJMu0rPMXYWyXHVcc/wCY9fgyl6q84djVxqV21jxKw81QaSchTNNiNhqVcc1z8U9xSO0ChLQXM0I587c1mUuvpf8AJanxvibSwi41BWWr043eLweXHjkac1Jv1TyQ9qWMTIbTdIaLGyAb0+SOTqptdPSfZrxH7RhbZJDd0AMchN/8MaEk73FuawbiyqM1VI4397Y3Fi45joTp7w6fC+9j7LMYaz2mmldkZUUz7O0FnsaSNetuVjtsqTPJmc53IuJ9L6chytyHwC38c9dm2rqw6Yl4a3W53XC430Cn+FqS78x5LPx0nVi88N4Tntm2Vonw1gFrDZcOEzBgCVinEEbGkk+i48o9kxyqi8U04ikICrtMC6QdLrrx3EzPIXdTp8EzQvAKkXL+GhYHGA0fBSNVOGhVCLGxG3dQ2I8SF2xXSacLdLRiOKNA3VLxfEcxNio2oxJzua4nyE7qsbo3vukIIKA0SCCINGUEEFw7Ov2q3zC/cCCCVYcrfdKz7HPeKCC5Z+no8XszDsnH7IILjHsvpQ+Ld1V0EF7vH6fL/wAj9hH8kZQQW64Q2N0b+f8AfJBBc46X3Hfw/wDtf/FP/wCiRR7vyQQWvkZ+iZurXwzyRILP/NdJ+8XZvueip+Obo0F5fr6WCuSbp6BBBdI4ZfsFZsoiVBBbjz5+zaCNBVkEEEEAQQQRH/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21" name="Picture 14" descr="Eminem | SLIM PICKINGS Browne doubts anyone will be shouting Encore after getting an earful of the newly complacent Emine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-5159"/>
            <a:ext cx="1952923" cy="2603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8" descr="https://encrypted-tbn1.gstatic.com/images?q=tbn:ANd9GcTHXl8FKt_VYNH1UWvRowZ2xk_NOJWl_zb3dgiPXbCTSEs6_7sSfw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29182"/>
            <a:ext cx="3168352" cy="1714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Symbol zastępczy numeru slajdu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11</a:t>
            </a:fld>
            <a:endParaRPr lang="pl-PL"/>
          </a:p>
        </p:txBody>
      </p:sp>
      <p:pic>
        <p:nvPicPr>
          <p:cNvPr id="24" name="Obraz 23">
            <a:extLst>
              <a:ext uri="{FF2B5EF4-FFF2-40B4-BE49-F238E27FC236}">
                <a16:creationId xmlns:a16="http://schemas.microsoft.com/office/drawing/2014/main" id="{5C1580D6-11D1-4714-BC2E-1672125DAB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16632"/>
            <a:ext cx="3335666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5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83294" y="1959118"/>
            <a:ext cx="8229600" cy="1143000"/>
          </a:xfrm>
        </p:spPr>
        <p:txBody>
          <a:bodyPr/>
          <a:lstStyle/>
          <a:p>
            <a:r>
              <a:rPr lang="pl-PL" dirty="0" err="1"/>
              <a:t>iPhone</a:t>
            </a:r>
            <a:r>
              <a:rPr lang="pl-PL" dirty="0"/>
              <a:t> i inni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0740" y="3197201"/>
            <a:ext cx="4906888" cy="2968103"/>
          </a:xfrm>
        </p:spPr>
        <p:txBody>
          <a:bodyPr/>
          <a:lstStyle/>
          <a:p>
            <a:r>
              <a:rPr lang="pl-PL" altLang="pl-PL" sz="2400" dirty="0"/>
              <a:t>W </a:t>
            </a:r>
            <a:r>
              <a:rPr lang="pl-PL" altLang="pl-PL" sz="2400" b="1" dirty="0"/>
              <a:t>2007</a:t>
            </a:r>
            <a:r>
              <a:rPr lang="pl-PL" altLang="pl-PL" sz="2400" dirty="0"/>
              <a:t> roku Apple zaczyna sprzedaż </a:t>
            </a:r>
            <a:r>
              <a:rPr lang="pl-PL" altLang="pl-PL" sz="2400" dirty="0" err="1"/>
              <a:t>smartfonów</a:t>
            </a:r>
            <a:r>
              <a:rPr lang="pl-PL" altLang="pl-PL" sz="2400" dirty="0"/>
              <a:t> </a:t>
            </a:r>
            <a:r>
              <a:rPr lang="pl-PL" altLang="pl-PL" sz="2400" dirty="0" err="1"/>
              <a:t>iPhone</a:t>
            </a:r>
            <a:endParaRPr lang="pl-PL" sz="2400" dirty="0"/>
          </a:p>
          <a:p>
            <a:r>
              <a:rPr lang="pl-PL" altLang="pl-PL" sz="2400" dirty="0"/>
              <a:t>W </a:t>
            </a:r>
            <a:r>
              <a:rPr lang="pl-PL" altLang="pl-PL" sz="2400" b="1" dirty="0"/>
              <a:t>2008</a:t>
            </a:r>
            <a:r>
              <a:rPr lang="pl-PL" altLang="pl-PL" sz="2400" dirty="0"/>
              <a:t> roku pojawiają się pierwsze </a:t>
            </a:r>
            <a:r>
              <a:rPr lang="pl-PL" altLang="pl-PL" sz="2400" dirty="0" err="1"/>
              <a:t>smartfony</a:t>
            </a:r>
            <a:r>
              <a:rPr lang="pl-PL" altLang="pl-PL" sz="2400" dirty="0"/>
              <a:t> z systemem Android </a:t>
            </a:r>
            <a:r>
              <a:rPr lang="pl-PL" altLang="pl-PL" sz="2400" dirty="0" err="1"/>
              <a:t>opracownym</a:t>
            </a:r>
            <a:r>
              <a:rPr lang="pl-PL" altLang="pl-PL" sz="2400" dirty="0"/>
              <a:t> przez Google</a:t>
            </a:r>
            <a:endParaRPr lang="pl-PL" altLang="pl-PL" sz="2400" b="1" dirty="0"/>
          </a:p>
          <a:p>
            <a:r>
              <a:rPr lang="pl-PL" altLang="pl-PL" sz="2400" dirty="0"/>
              <a:t>W </a:t>
            </a:r>
            <a:r>
              <a:rPr lang="pl-PL" altLang="pl-PL" sz="2400" b="1" dirty="0"/>
              <a:t>2010</a:t>
            </a:r>
            <a:r>
              <a:rPr lang="pl-PL" altLang="pl-PL" sz="2400" dirty="0"/>
              <a:t> roku Apple zaczyna sprzedaż tabletów </a:t>
            </a:r>
            <a:r>
              <a:rPr lang="pl-PL" altLang="pl-PL" sz="2400" dirty="0" err="1"/>
              <a:t>iPad</a:t>
            </a:r>
            <a:endParaRPr lang="pl-PL" altLang="pl-PL" sz="2400" dirty="0"/>
          </a:p>
          <a:p>
            <a:endParaRPr lang="pl-PL" altLang="pl-PL" sz="2000" dirty="0"/>
          </a:p>
          <a:p>
            <a:endParaRPr lang="pl-PL" sz="2000" dirty="0"/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35496" y="6428184"/>
            <a:ext cx="6527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l-PL" altLang="pl-PL" dirty="0"/>
              <a:t>1960</a:t>
            </a: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2771800" y="6428184"/>
            <a:ext cx="6527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l-PL" altLang="pl-PL" dirty="0"/>
              <a:t>1980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4218107" y="6428184"/>
            <a:ext cx="6527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l-PL" altLang="pl-PL" dirty="0"/>
              <a:t>1990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7092280" y="6428184"/>
            <a:ext cx="6527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l-PL" altLang="pl-PL" dirty="0"/>
              <a:t>2010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337787" y="6433591"/>
            <a:ext cx="6527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l-PL" altLang="pl-PL" dirty="0"/>
              <a:t>1970</a:t>
            </a:r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-36512" y="6309320"/>
            <a:ext cx="9180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sz="1100"/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652120" y="6433591"/>
            <a:ext cx="6527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l-PL" altLang="pl-PL"/>
              <a:t>2000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8460432" y="6433591"/>
            <a:ext cx="6527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l-PL" altLang="pl-PL" dirty="0"/>
              <a:t>2020</a:t>
            </a:r>
          </a:p>
        </p:txBody>
      </p:sp>
      <p:sp>
        <p:nvSpPr>
          <p:cNvPr id="12" name="Elipsa 11"/>
          <p:cNvSpPr/>
          <p:nvPr/>
        </p:nvSpPr>
        <p:spPr>
          <a:xfrm>
            <a:off x="6948264" y="6093296"/>
            <a:ext cx="360000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13" name="AutoShape 2" descr="data:image/jpeg;base64,/9j/4AAQSkZJRgABAQAAAQABAAD/2wCEAAkGBwgHBhUIBwgVFhUXGRoZGBQYFhwbHxoiGxYcGSAiKSQaHDQsJBwlHhoZITIiJTUsLi4vGB8zOzMsOCgtLisBCgoKDg0OGxAQGywmICY0LDQ0NDcsLzQyLy0sLCwsMC80LTcsNDQ0LCwsLDIwLC80LDQsNCwsLCwuLDQvNywsLP/AABEIAOEA4QMBEQACEQEDEQH/xAAbAAEAAwEBAQEAAAAAAAAAAAAABQYHBAIDAf/EADwQAQABAwICBwQGCAcAAAAAAAABAgMEBREGIRIxQVFxgZFCYaGxBxQiUsHREyMyYnKS4vAVJENTssLh/8QAGwEBAAMBAQEBAAAAAAAAAAAAAAQFBgMCAQf/xAA1EQEAAgEDAQQHBwQDAQAAAAAAAQIDBAURIRIxQVETInGRobHhIzJCYYHB0UNSU/AUFTMG/9oADAMBAAIRAxEAPwA2T82AAAAAAAAAAAAAAAAAAAAAAAAAAAAAAAAAAAAAAAAAAAAAAAAAAAAAAAAAAAAAAAAAAAAAAAAAAAAAAAAAAAAAAAAAAAAAAAAAAAAAAAAAAAAAAAAAAAAAAAAAAAAAAAAAAAAAAAAAAAAAAAAAAAAAAAAAAAAAAAAAAAAAAAAAAAAAAAAAAAAAAAAAAAAAAAAAAAAAAAAAAAAAAAAftNNVVXRpjee6HyZ4732ImZ4h+Pr4AAAAAAAmdE4az9X/AFlunoUffq6p8O9D1Gtx4ek9Z8ljo9szanrHSvnP7Lbh8Cadap/zV6uuf5Y9I/NWX3TLP3YiF7i2LBWPXmZ+H++901cF6LVG0Wqo9/Tlzjcs/n8Hadl0nlPvlC6lwFXRT09Nyt/3K45+sfkl4t1iemSPd/Cu1GwTEc4bfpP8/RT8rGv4l+bGVammqOuJj++XvWtL1vHarPMKDJivjt2bxxL5PTmlcbQc67iVZl63+jt0xMzVXG2/hHbv1eaNfVY4tFI6zPknY9vzWpOS0dmseM/sikpBAAAAAAAAAAAAWr6PcCnI1Wcq5HK3HLxq5fLdWbnl7OOKR4rvY9PF805J/D85dHGXDE2KqtR06j7POa6I9nt3j3d8dny56HW9rjHk7/B23Xa+zzmxR08Y8vz9nyU1bs8AAAAAs/BnD0ape+t5lP6qmer7093hHardfq/RR2K98/BdbTt0Z7ekyfdj4z/DSaaaaKejTG0R1RDPzPLXRERHEP0fQAEdq+i4Or0RTmW+cdVUTtMe7fud8GpyYZ9SUXVaPFqYiMkdzzp+gaXp8742HTv96ftT61fg+5NVlyfes84NBp8P3Kxz71T4816nIq/wvFr3ppneue+Y7PL5+C027SzX7W36KPetfF59BTujv/hT6qK6IiaqZjfnG8da1iYnuUE1mO+Hl9eQAAAAAAAAAAF/+jWI+o3au3px/wAf/ZUe7ffr7Gq/+f8A/K/t/ZclSv1M4m4Oi/M5ek0xFXXNvqifDun3dS20m49n1Mvd5s/uGzxfnJg7/L+FEvWrli7Nq9RMVR1xMbTC6raLRzDMXpak9m0cS8PTyAA9W6KrtyLdEc5mIjz5PkzxHMvVazaYrHi2XTMOjT9PoxLUcqY28+uZ853lks2Scl5vPi/QdPhjDirjr4OpzdgAAAHNn4s5lj9D9YroieuaNomfdvMTtHhzdMd+xPa4ifa45sXpa9ntTHs70HmYOg8M4f1qrFpmr2Yq+1NU+7dMpl1Gqt2eVdlwaPQ4+3NY58PGZlneoZt7UMyrKyat5qn07oj3QvsWOuOsVqyefPfNkm9++XO6OIAAAAAAAAAAC6fRtlxTkXcSqf2oiqPLlPzhUbrj5rW7RbBliLXx+fVfVI04CN1fQ8DVqNsuz9rsrjlVHn3e6UjBqcmGfVnp5eCJqtDh1EevHXz8VI1bgrPxN68Kf0tPu5Venb5ei4w7ljv0v0n4M3qdkzY+uP1o+KtXrN2xX0L1uaZ7piYn4rCtotHMTyqL0tSeLRw8PTwkOH6Ir12xTVP+pR8Kolw1M8Yb+yUrQxzqccT5x82wso34AAAADg1zU6NI06rMrtzVttEUxy3meUeTvp8M5skUiUXWamNNinJMcsq1bU8nVsucjLr3nsjspjuhpcOCmGvZqxOq1WTUX7d5+jidkYAAAAAAAAAAAB1aZm3NOz6Muz10zvt3x1THnEzDlmxRlpNJ8XfTZ5wZa5K+DXtOzbOo4dOVjVb01R6e6ffDLZcdsdprbwb3Bmpmxxkp3S6XN1AAfDJxMbLo6GVYpqjuqiJ+b3TJak81nhzyYqZI4vEShcngzRr070WaqP4ap+U7pdNxz1755/RXZNm0tu6OPZLlxuCMbFzaMmxmV70VRVETET1TE7Ottzvek1msdYcceyY8eSt62npMT7lrVi7AAAAAVzj+qKeHZie2umPjv+Cftsfbx7JVO9TxpZ9sMxaNjAAAAAAAAAAAAAF04GwMHU9Mu42bYpq2riYntjenblMc+xT7jlyYslbUnjo0ez4MWfDemSInr+yx6Vw9Ro+RNen5dcU1ftW6tqonw6piffz80DNq5zV4vWOfNa6bb401ucVp4nviesJpEWIAAAAAAAAAACo/STd20u3Z77m/pTMf9oWm1V+0tP5fuod/t9jWv5/KJ/lni+ZQAAAAAAAAAAAABYeCNTp0/WIt3Z2puR0Znunsn15eaBuGH0mLmO+Fts+pjDn7M91un8NQZxswAAAAAAAAAAAGdfSLlxd1WjGpn9inn41c/lt6r7a8fGObef7Mnv2btZopHhHzVNaKIAAAAAAAAAAAAABofCPFNGVbjB1GvauOVNc+3/V81DrdDNJ7ePu+X0aza90jJEYss+t4T5/VblWvQAAAAAAAAAHm5XTatzcrnaIiZmfB9iJmeIfLWisTMsb1bMnUNSuZc+1VMx4dUfDZrMOP0eOKeT8/1Wb02a2TzlyOqOAAAAAAAAAAAAAAkdC0yjVs76pOR0JmJmmZjfeY7PTf0R9TmnDTt8cpmi00anJ6PtcT4NA0jSta06It1arTXRHs1UTO3n0olR58+DJ17ExPt+jU6bS6rDHZ9JEx+cfVYEFaAAAAAAAAAKvx7qkYemfU7c/au7x4U9vr1eqx23B28nbnuj5qbetV6LD6OO+3y8WbNCx4AAAAAAAAAAAAAAD6Y1+5i5FN+zVtVTMTE+DzesXrNZ7pe8eS2O8Xr3w1vQdYsazgxftTtV7dG/Omfynsll9Tp7Yb9me7wbrRaympxxaO/wAY8kkjpgAAAAAAAD5ZeTaxMarIyK9qaY3mXqlJvaK175eMmSuOk3tPSGQ61qV3VtRqy7vbypjuiOqGp0+GMOOKQwes1NtRlnJP6flDhd0UAAAAAAAAAAAAAAAB06fn5Wm5MZGHdmmr4T7pjthyy4qZa9m8O+DUZMF+3jniV70rjnDv0xRqNubdX3o50/nH981Nm2y9euOeY+LS6bfMV+mWOJ+Cw4mqYGbV0cXLoqnuiefogXwZKferMLbFqsOWeKWiXY5O4AAAAD8mYiN5kGbcZcRf4ne+qYdf6qmec/fmO3wjs9Wg0Gj9FHbv96fgyG7bj6e3o8c+rHxn+FYWSlAAAAAAAAAAAAAAAAAe7Vu5er6FqiZnuiN5+DzNoiOZeq0taeKxysmkcF5+XV0879VT7+dU+XZ5q/PuWOnSnWfguNLsubJPOT1Y+K+aTpOHpNj9Fh2tu+qec1eMqXNqL5p5vLTabSYtPXs44/Xxl3OKSAAAA8XblFm3Ny7XEREbzM8oh9iJtPEPNrRWJtaeIZ5xZxVOob4Wn1bWvaq6pr/p+a+0Wh9H69+/5fVlNz3X032WL7vjPn9FUWajAAAAAAAAAAAAAAAe7NVFF2KrlvpR207zG/o82iZjpPD1SYi3MxzC3aNh8K6ptTPSt1/7dVzr8J7f75KvPk1mL848+F/pMO3ajjvrPlM/usdjhLRbU7/VOl/FVM/ir7a/PP4ltTadJX8PP6pbFw8XEp6OLj0UR+7TEfJGvkvfraZlOx4ceOOKViPZD7vDoAAAAAhtZ4l07SqZpru9Ov7lM7z593ml4NFly90cR5q/Vblg08cTPM+Uf70Z9rnEObrNe16ro0dluJ5effPivdPpMeGOnWfNldZuGXVT63SPL/e9EJSAAAAAAAAAAAAAAAAAAAltN4j1XTtqbGVM0x7NX2o+POPLZFy6PDk746p+DctTh6VtzHlPVZcPj+3ttnYU+NExPwn81ffap/Bb3rjFv9f6lPcl8fjHRb0c8iaZ7qqZj5ckS2356+HKdj3jSX/Fx7YdccQ6PVG8ajb/AJnL/iZ/7ZSP+w0v+SPeTxDo8RvOo2/5j/iZ/wC2T/sNL/kj3uW/xhotnqyZqnuppmfw2da7fnt4OF930lfxc+yERl8f2YjbCwqp99cxHwjdKptVvx29yDl3+n9Ok/qrmpcUatqG9NeT0afu0fZ+PX8U/FocOPujmfzVGfdNTm6TbiPKOn1QyYrgAAAAAAAAAAAAAAAAAAAAAAAAAAAAAAAAAAAAAAAAAAAAAAAAAAAAAAAAAAAAAAAAAAAAAAAAAAAAAAAAAAAAAAAAAAAAAAAAAAAAAAAAAAAAAAAAAAAAAAAAAAAAAAAAAAAAAAAAAAAAAAAAAAAAAAAAAAAAAAAAAAAAAAAAAAAAAAAAAAAAAAAAAAAAAAAAAAAAAAAAAAAAAAAAAAAAAAAAAAAAAAAAAAAAAAAAAAAAAAAAAAAA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14" name="AutoShape 4" descr="data:image/jpeg;base64,/9j/4AAQSkZJRgABAQAAAQABAAD/2wCEAAkGBwgHBhUIBwgVFhUXGRoZGBQYFhwbHxoiGxYcGSAiKSQaHDQsJBwlHhoZITIiJTUsLi4vGB8zOzMsOCgtLisBCgoKDg0OGxAQGywmICY0LDQ0NDcsLzQyLy0sLCwsMC80LTcsNDQ0LCwsLDIwLC80LDQsNCwsLCwuLDQvNywsLP/AABEIAOEA4QMBEQACEQEDEQH/xAAbAAEAAwEBAQEAAAAAAAAAAAAABQYHBAIDAf/EADwQAQABAwICBwQGCAcAAAAAAAABAgMEBREGIRIxQVFxgZFCYaGxBxQiUsHREyMyYnKS4vAVJENTssLh/8QAGwEBAAMBAQEBAAAAAAAAAAAAAAQFBgMCAQf/xAA1EQEAAgEDAQQHBwQDAQAAAAAAAQIDBAURIRIxQVETInGRobHhIzJCYYHB0UNSU/AUFTMG/9oADAMBAAIRAxEAPwA2T82AAAAAAAAAAAAAAAAAAAAAAAAAAAAAAAAAAAAAAAAAAAAAAAAAAAAAAAAAAAAAAAAAAAAAAAAAAAAAAAAAAAAAAAAAAAAAAAAAAAAAAAAAAAAAAAAAAAAAAAAAAAAAAAAAAAAAAAAAAAAAAAAAAAAAAAAAAAAAAAAAAAAAAAAAAAAAAAAAAAAAAAAAAAAAAAAAAAAAAAAAAAAAAAAftNNVVXRpjee6HyZ4732ImZ4h+Pr4AAAAAAAmdE4az9X/AFlunoUffq6p8O9D1Gtx4ek9Z8ljo9szanrHSvnP7Lbh8Cadap/zV6uuf5Y9I/NWX3TLP3YiF7i2LBWPXmZ+H++901cF6LVG0Wqo9/Tlzjcs/n8Hadl0nlPvlC6lwFXRT09Nyt/3K45+sfkl4t1iemSPd/Cu1GwTEc4bfpP8/RT8rGv4l+bGVammqOuJj++XvWtL1vHarPMKDJivjt2bxxL5PTmlcbQc67iVZl63+jt0xMzVXG2/hHbv1eaNfVY4tFI6zPknY9vzWpOS0dmseM/sikpBAAAAAAAAAAAAWr6PcCnI1Wcq5HK3HLxq5fLdWbnl7OOKR4rvY9PF805J/D85dHGXDE2KqtR06j7POa6I9nt3j3d8dny56HW9rjHk7/B23Xa+zzmxR08Y8vz9nyU1bs8AAAAAs/BnD0ape+t5lP6qmer7093hHardfq/RR2K98/BdbTt0Z7ekyfdj4z/DSaaaaKejTG0R1RDPzPLXRERHEP0fQAEdq+i4Or0RTmW+cdVUTtMe7fud8GpyYZ9SUXVaPFqYiMkdzzp+gaXp8742HTv96ftT61fg+5NVlyfes84NBp8P3Kxz71T4816nIq/wvFr3ppneue+Y7PL5+C027SzX7W36KPetfF59BTujv/hT6qK6IiaqZjfnG8da1iYnuUE1mO+Hl9eQAAAAAAAAAAF/+jWI+o3au3px/wAf/ZUe7ffr7Gq/+f8A/K/t/ZclSv1M4m4Oi/M5ek0xFXXNvqifDun3dS20m49n1Mvd5s/uGzxfnJg7/L+FEvWrli7Nq9RMVR1xMbTC6raLRzDMXpak9m0cS8PTyAA9W6KrtyLdEc5mIjz5PkzxHMvVazaYrHi2XTMOjT9PoxLUcqY28+uZ853lks2Scl5vPi/QdPhjDirjr4OpzdgAAAHNn4s5lj9D9YroieuaNomfdvMTtHhzdMd+xPa4ifa45sXpa9ntTHs70HmYOg8M4f1qrFpmr2Yq+1NU+7dMpl1Gqt2eVdlwaPQ4+3NY58PGZlneoZt7UMyrKyat5qn07oj3QvsWOuOsVqyefPfNkm9++XO6OIAAAAAAAAAAC6fRtlxTkXcSqf2oiqPLlPzhUbrj5rW7RbBliLXx+fVfVI04CN1fQ8DVqNsuz9rsrjlVHn3e6UjBqcmGfVnp5eCJqtDh1EevHXz8VI1bgrPxN68Kf0tPu5Venb5ei4w7ljv0v0n4M3qdkzY+uP1o+KtXrN2xX0L1uaZ7piYn4rCtotHMTyqL0tSeLRw8PTwkOH6Ir12xTVP+pR8Kolw1M8Yb+yUrQxzqccT5x82wso34AAAADg1zU6NI06rMrtzVttEUxy3meUeTvp8M5skUiUXWamNNinJMcsq1bU8nVsucjLr3nsjspjuhpcOCmGvZqxOq1WTUX7d5+jidkYAAAAAAAAAAAB1aZm3NOz6Muz10zvt3x1THnEzDlmxRlpNJ8XfTZ5wZa5K+DXtOzbOo4dOVjVb01R6e6ffDLZcdsdprbwb3Bmpmxxkp3S6XN1AAfDJxMbLo6GVYpqjuqiJ+b3TJak81nhzyYqZI4vEShcngzRr070WaqP4ap+U7pdNxz1755/RXZNm0tu6OPZLlxuCMbFzaMmxmV70VRVETET1TE7Ottzvek1msdYcceyY8eSt62npMT7lrVi7AAAAAVzj+qKeHZie2umPjv+Cftsfbx7JVO9TxpZ9sMxaNjAAAAAAAAAAAAAF04GwMHU9Mu42bYpq2riYntjenblMc+xT7jlyYslbUnjo0ez4MWfDemSInr+yx6Vw9Ro+RNen5dcU1ftW6tqonw6piffz80DNq5zV4vWOfNa6bb401ucVp4nviesJpEWIAAAAAAAAAACo/STd20u3Z77m/pTMf9oWm1V+0tP5fuod/t9jWv5/KJ/lni+ZQAAAAAAAAAAAABYeCNTp0/WIt3Z2puR0Znunsn15eaBuGH0mLmO+Fts+pjDn7M91un8NQZxswAAAAAAAAAAAGdfSLlxd1WjGpn9inn41c/lt6r7a8fGObef7Mnv2btZopHhHzVNaKIAAAAAAAAAAAAABofCPFNGVbjB1GvauOVNc+3/V81DrdDNJ7ePu+X0aza90jJEYss+t4T5/VblWvQAAAAAAAAAHm5XTatzcrnaIiZmfB9iJmeIfLWisTMsb1bMnUNSuZc+1VMx4dUfDZrMOP0eOKeT8/1Wb02a2TzlyOqOAAAAAAAAAAAAAAkdC0yjVs76pOR0JmJmmZjfeY7PTf0R9TmnDTt8cpmi00anJ6PtcT4NA0jSta06It1arTXRHs1UTO3n0olR58+DJ17ExPt+jU6bS6rDHZ9JEx+cfVYEFaAAAAAAAAAKvx7qkYemfU7c/au7x4U9vr1eqx23B28nbnuj5qbetV6LD6OO+3y8WbNCx4AAAAAAAAAAAAAAD6Y1+5i5FN+zVtVTMTE+DzesXrNZ7pe8eS2O8Xr3w1vQdYsazgxftTtV7dG/Omfynsll9Tp7Yb9me7wbrRaympxxaO/wAY8kkjpgAAAAAAAD5ZeTaxMarIyK9qaY3mXqlJvaK175eMmSuOk3tPSGQ61qV3VtRqy7vbypjuiOqGp0+GMOOKQwes1NtRlnJP6flDhd0UAAAAAAAAAAAAAAAB06fn5Wm5MZGHdmmr4T7pjthyy4qZa9m8O+DUZMF+3jniV70rjnDv0xRqNubdX3o50/nH981Nm2y9euOeY+LS6bfMV+mWOJ+Cw4mqYGbV0cXLoqnuiefogXwZKferMLbFqsOWeKWiXY5O4AAAAD8mYiN5kGbcZcRf4ne+qYdf6qmec/fmO3wjs9Wg0Gj9FHbv96fgyG7bj6e3o8c+rHxn+FYWSlAAAAAAAAAAAAAAAAAe7Vu5er6FqiZnuiN5+DzNoiOZeq0taeKxysmkcF5+XV0879VT7+dU+XZ5q/PuWOnSnWfguNLsubJPOT1Y+K+aTpOHpNj9Fh2tu+qec1eMqXNqL5p5vLTabSYtPXs44/Xxl3OKSAAAA8XblFm3Ny7XEREbzM8oh9iJtPEPNrRWJtaeIZ5xZxVOob4Wn1bWvaq6pr/p+a+0Wh9H69+/5fVlNz3X032WL7vjPn9FUWajAAAAAAAAAAAAAAAe7NVFF2KrlvpR207zG/o82iZjpPD1SYi3MxzC3aNh8K6ptTPSt1/7dVzr8J7f75KvPk1mL848+F/pMO3ajjvrPlM/usdjhLRbU7/VOl/FVM/ir7a/PP4ltTadJX8PP6pbFw8XEp6OLj0UR+7TEfJGvkvfraZlOx4ceOOKViPZD7vDoAAAAAhtZ4l07SqZpru9Ov7lM7z593ml4NFly90cR5q/Vblg08cTPM+Uf70Z9rnEObrNe16ro0dluJ5effPivdPpMeGOnWfNldZuGXVT63SPL/e9EJSAAAAAAAAAAAAAAAAAAAltN4j1XTtqbGVM0x7NX2o+POPLZFy6PDk746p+DctTh6VtzHlPVZcPj+3ttnYU+NExPwn81ffap/Bb3rjFv9f6lPcl8fjHRb0c8iaZ7qqZj5ckS2356+HKdj3jSX/Fx7YdccQ6PVG8ajb/AJnL/iZ/7ZSP+w0v+SPeTxDo8RvOo2/5j/iZ/wC2T/sNL/kj3uW/xhotnqyZqnuppmfw2da7fnt4OF930lfxc+yERl8f2YjbCwqp99cxHwjdKptVvx29yDl3+n9Ok/qrmpcUatqG9NeT0afu0fZ+PX8U/FocOPujmfzVGfdNTm6TbiPKOn1QyYrgAAAAAAAAAAAAAAAAAAAAAAAAAAAAAAAAAAAAAAAAAAAAAAAAAAAAAAAAAAAAAAAAAAAAAAAAAAAAAAAAAAAAAAAAAAAAAAAAAAAAAAAAAAAAAAAAAAAAAAAAAAAAAAAAAAAAAAAAAAAAAAAAAAAAAAAAAAAAAAAAAAAAAAAAAAAAAAAAAAAAAAAAAAAAAAAAAAAAAAAAAAAAAAAAAAAAAAAAAAAAAAAAAAAAAAAAAAAAAAAAAAAAH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15" name="Picture 2" descr="http://upload.wikimedia.org/wikipedia/commons/thumb/0/02/IPhone_2G_PSD_Mock.png/180px-IPhone_2G_PSD_Mo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786" y="2852936"/>
            <a:ext cx="1213518" cy="229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Android robot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948" y="3717032"/>
            <a:ext cx="95250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utoShape 6" descr="data:image/jpeg;base64,/9j/4AAQSkZJRgABAQAAAQABAAD/2wCEAAkGBxQTEhUUEhQUFBQVFxcVFxUXFRUVFBQWFBUXFxQVFRQYHCggGBolHBUUITEhJSkrLi4uFx8zODMsNygtLisBCgoKDg0OGxAQGiwkHyQvLCwsLCwsLC4sLCwsLCwsLCwsLCwsLCwsLCwsLCwsLCwsLCwsLCwsLCwsLCwsLCwsLP/AABEIAPsAyQMBIgACEQEDEQH/xAAcAAABBQEBAQAAAAAAAAAAAAAAAQMEBQYHAgj/xABFEAABAwICBggDBQYEBQUAAAABAAIRAwQSIQUGMUFRcRMiYYGRobHBBzLwUmJyktEUI0KisuEkgsLxFRYzg9IXNENTc//EABkBAAIDAQAAAAAAAAAAAAAAAAAEAQIDBf/EACgRAAICAgIBBAEEAwAAAAAAAAABAhEDIRIxBCIyQVGBEzNxsRRhkf/aAAwDAQACEQMRAD8A4chCFIAhCVACIQhAAhCFACpClQpARCkWVnUqvDKbS9x2AfWS2FL4Y3jmyeiB4YjPjEKG0iUmzDoVjpTQta3cWV6TmHtGR7Q7YRyUFgG+VJB5CErgkQAiF6DDwXt9u4CS1wHGDCgBpCEKQBKkQgAQhCABCEIAEIQgAQhCABCEIAEIQgBUrWkkACSTAHEnYkV9qNZire0muEgEv7OqJHnCiTpWSlbo6vqTq2y2pN6oNQgF7u07QDthbSkzLgm9HgAARPh7K7otZGYPkkVJvbGnFIy2lrNldhp1mNqMPIx2jeFxrW7Ux1u8vpS6kesMs27JaTz9V3u+awqtfZtqAtJmQcj6K0criyHjTR872mh6lQnCwxJGzeNyudD6k1q1SDDKbYxVDsz/AIWj+J3plK7nT0G0CcIHcmXWbWwPrPNaTztFI4kzNaF1bt7cAU6WJw21HjE8952cgtTR0e2o0hzGlsbC0QnKFNWLmdTj5FZrI2XcEujiHxK1Qp0Jr24hkw9g2NnY5vZPqudruOvQ/c1d7XMcD2Hd5rh5TOOXJGE1TEQhC0KAhCEACEIQAIQhAAhCEACk0K1MU6jXUy6o7D0dTGQKcHryyOviGW3KFGSoARCVCAFC1vw3H+LBJzwkAeBJPBZILSagV8N4yd4I7z/sqZPay0Pcjv8Ao8ZCSrhzjhyyHmqTRzpgeavKtUCnKSXQ0yru+ajWrwHA8DKW4OKSdiguZiPAcFTRYv62lW5DLNVd1esJyIVa9nXAB2fRXjSFplllO8bjxV5NMiKaLmhTDogxyT99c9G0B23j+vArP2Ye1oc0wd/Ankn7vSGMEVBBjb/CeY90VQMxvxN0gBbuE5uIbzk5+S5DK1WvlQm4LceJozgEHDll5Z96ypCbwxqItkdyEQhC1MwQhCABCEIAEIQgAQhCABCEIAEIQgBZVloF+GsxxyDTJ7v1MDvVaE8x8bFDBH0boK7DmB07h9eyuKxL4G4LmvwpunVBgdmxgJns3BdUa2BJ4eZSMo8W0Np2V123Y3xVfWkQBlMqeHYi49sfom6lHrDksWMQVsrqdODKntGIlvIj68UpoefruXsU9juHoo7LSikRWUcJLeKar2YcCN4+vBXV3bSA4fUJoM2O4jNbxFmcs1r1O6QF1Pq1AZBOwzHVJ3DLIrmN3Rcxxa8Frm5FpyII2r6U0naSPrMLnGveq3Sg1aY/eME/jYNx7RuP0GYT+GYTj8nK0JXCMjuSLYyBCEsoAEiEIAVIlQgBEJUIARCWEIAEQlQgBAvbNq8pyhSL3Na3a5waOZMD1QB2/wCF1l0do1521et24d3uVt765hvmszaXtG3pVA97WUrfBSxHYMLQIy3kkhUelviXZwAw1ahiOrTwj+chIzUpO0huLiu2bTRDpLxxz8CrGtTGFpG7JcmtvilTpuBbb1TG2XsEjfuKtbT4v0C8CpQq02E5uxNfHbhAB8FCwzraNHmgpWmdBcyQijEw7YclUP1ot/2ercUnsqspMLyGuH2XFrT9knCQJ3rlmk/itd1PkZRpDd1XPcP8xMeSmGGT+C2TPCqO60DDS07R9BRqUEEfX1sXCm/EW9e7OsWTA6rKYG7PNhWws7u7uLR9xZXzqlSgHdNTfTojG1jQTUpjDMZxnEiNhkLeOCX2hR5kdDDcTO7691QaSoxmM4z5jeD5hRPhtrC+5oDpyOkJeA4ANDg13Ab9vgrPTFXoyCRLTiZtjMlpBnliWV02bQhzaX2cM130aKNy8D5XQ5v4XZtPq3/Is8QurfEnV6pVYx9Fhf0YcCZGIsOYEDbBnZxK5T2JmElJaF8mOUHTEQhCuZghCEAKhCRACoQhAAhCEAekJJRKAArQahWnSX1uCJa1/SO7BTbjk/lWfWo1JOD9qqg507WsR+J+Fg91WXTJXZqrOjUvdHXxb1jUeKjBvJZULyOZaAFzIjzXavg/Tiyd21C4cgcPsVz3XfQ7Leu5jTmH1AWnKGuealFzc8wWPAniwhVg/U0XktJmTK0Op+gal4+pTpx1aNSoZMAYGyCJ34sI71R1Gwpei9J1aWIUnFuNpYYyJDssPflktVVmbNBoXRtanaOr1GE2tV1PpIINQMBcw1MBGYio6PSM1mNJgdLUw/LjfhyDeriMdUbMoyXerWxAshRcJaaQpuHEFsO91xbWaz6OrhIIcGgO++RkKrexwDT2GQsoZedoYz4P06a+f7POqlK3fc02XbzToOMPqDazIweUwO9XGj9Iso3tUW+J9OpTrUGifna9haC6BmNpjLcsgpNo0hwP0VsnQtVnRtUqr7c2LRm2o6m8kNgg1uq5rzvyJ8St/rCxtTFTqiKT4IcMocIyxA5GRIPaqPRtgBRt2x1qZoTxBYBPmFta9IOY8EAggiNxHBc+76OnX6b2rM/oqmaZwmp0rHA4JjECCC5riMnZEbgYlYj4i6oNfNzbMwvGdWlsn7wjKdvPmr7WDRtSkaQsw1mJ84NjQ4H528DBzGwjgVoKjhVtw+Bjw4XxsOXWH1wCi3Bmr45o9HzchWOn7LobiowfLOJva13Wb5FV6eTtWcmSp0eUJSkUkCpEqRACr0GE7AvITzBkJz60dx2qCUNFpG0QtlqtpuxpUsF1ate6CMZpB08DMzKzL8IzaCIbiz3GQ3+6DSzaJJDsjOfWIBB/mHmsM2KOaPGV/h1/RvhySxNtU/5Gb1zTUeaYwsLnFo4Nk4R4QmVMbT3Ax1WnmXRAPZmAmmic+Idu3tz2co8VstIykm3YwCr/AFfrBtveje6kyO6q0lU2DZMdbsAgnYpeiH5vZkOkaW5/hdh/mwqeyvR2b4SZ2Te0vHhUP6KJ8WdW+na25pA9LTAa4ASX03HhvLSfBxVl8KqWGwodoe781Rx9wtNpEdQz258Ad/cc+5KZJ8Z2hrHG40ziVr8OrqqYLqTRxLifIArXaG+GNO3Aq1ahrVGkFrQ3DTaZHWjMuI+gtHo4wYVpXuhAVJZpvQ5DxsemlsZfdDosIYS6IjeY4Krp6t290C24pYgAC10lr6ZO0Ne0+WxXlC5EbvLeloVADkqW0byxuvUjHXPwrs2klr7gdmNh9WJm01Otbd2JrXPcMwajsUHjhAA8lt7utKproSh5JP5KxxQW0l/wiWzC5wEkCWzHb/sT3FbG1fiaZ3tJ+vFZnRWB4fmCW1MJH2SGNIy49YrR2Z3dkeSrB7Ms6VFTpanPRHtI8R/ZJb0milVI2Se6AAfMFe9MPim128OMc4citbhlth4s8ZG1Wl7icX7f5OZ/ELQOKi2u0damymXj7jmNb5Ob5lc2XY9dNKYLSoDtdQNM9rnljR6lcbTmFtxEPKSUz01sqR+zo0e3E7DxBHkpPRu7Vo2YqNorEIKUKxQRP03ZDMAh2LOd0REd6ZhEKKJTJJrS4ycjI2bpkGOcFOCpAbOHqZiDJcf4eQEDwUNKoospEqlUza4DFADXN39WMJ8m+C8NGUbwHExnm6BA8kwUiKDkSCcm7cszlEQmqJ6w3LxKFJVs+hPh5Vmyo5RFP+kiVpawxNM9oPIrH/DN/wDgaPJ7dv3iPZaxmbHcvMJDL7mh3H1Znrc4armHa0g82u3+IcntMW2IdVxaeI9DI37JUTWWWYK7drcj95h2tPDdnuIU/R102swFpkEfQIVVrY5inTLLR9xTDGio1sgb6QM97RHkFUXlJzqg6N3RtymGAE90kBWtLR53OI5LybTDJ38VLno2SxwdxsaqBVekq4Y0ucYABJUu8uWsaS4gAZklZDTF06qx1SIpNBc0EZ1HD5SRuaN3HltzSK/BJ1Rp46jHkdYufUP+aT3xiAW8tX5T2+okeoWM1btyDkcmtMnjBgea19E9R0cY/LLPZXrYpJ2UukLovqtpDMNfJ5kk+QjxVzppsUj2BZ7RjS+4eeDnHvLv0AWg0wZpO5Kq3bZu48VFI4z8RbyWsZxOI90/+XksKtFr1VmuG/ZYPMn9As7K6GJVBHL8h3kYrXEHLJS/+I1ftny/RQwncAV6Mk2hp21EoKFJAsoleUIA9SlleEIA9ykXlKgBYSgLyn7W0fUMU2OefuglQSlfR2r4cXANjTA/gMd8kk+JW4tMwe0me9c71Bs30KGCpk4kOI4Zkx4QuhaM+UjkUjkS5Wh2Go0yl0lQxdJS3jNvbOYHqqzRts8NDqeTxkWnIPjcTud2+PZqdN2ebag39U+BhU2jnGTiz3zvPNZT0NYXY/ba1Ufle4U3jax/VcDyO3mJChaS1npkltI9I87Gs63jGQHNTbuya/5mtd+JoI815o2LW5Na1o4ABo8Ao5G1Io6Gj31jjrmQMxTHyDgXfaPkoutDxhDJgOcAT2SFq6zcLVjtM0y8uP2YjxUJ+pWDWnRd6Jfu+0RPIRP1yWjsWw0A/eJ73FyxmrlYufTBGxvqQR6Bba3fIBGySO4EgJlK2JNFdaU2suKo4kO/MB7gqRrFWDaJI4LxXZ/iXn7rB3wfaEzp5s0jOzelm6bGo7SPn/WOtjuKh7QPBo/uqxSNIGar/wATvIwo66kdJHGm7k2empZXkFelYqIkCF6bTJMDM8AM/BAHlCliwfvbh/EQz+ohL+ycX0/Fzv6WlAETCgtUsWrf/sH5X/8AivX7K37Z7mH3KKAjW9u57g1gLnHYAtXo3UCs+DUcGDgMz+i0mourzaTQ9wlz85IiBuEblvqdJI5fJd1E6WHxI8bn2YPR3w6pNieueLpP8ogLR2mhjSyaGwNwaG+ivYwputXhYObl2xhQjHpFazKq2Rhk+xC0+hzkOUe4Wcc042nt91pdGtgjk0+IV4vSMMkaZZ1KGOmW74y57QsfQYWmDuyK21B2cc/rzWc0va4ap+91hz3/AF2oye0t479VHjBIXljIUqlTyXmozasqGSsvHEyqt9sQCNx7OxWgrtEztTVZzSCQCoL1RV6v2BFUu35Ad5gFaunTw02jgAPVQrKhhbJ2/MfYeXmptd8Mnh1u4CU1h/2JZNvQ00YqlV3F5Hc3q/6VD1kfFu7kpVgIaJ27TzO1V+s3/RdyKWY0lWj55uB1ncz6rw5hG1S6ts4l7gJAcRPf/dSKVHGADGS6t6OJwbZVtbKf/ZjxVrZ6PlwAGZK13/I9b7I8WfqquZosP2Yu2tA4xTpuqkbS7Jo5tachzcnXENEPrtYNuCkMR5Ho4Ye9yrbq/qVMnO6o2MENYOTGwB4KMAtLMCyN1QHysqP7XOawflaCf5l4/wCJAfLSpDnjd/U72UDJONpb0NhRIdpJ25tIf9qkfVpVnq4+pXrsp9TDtdFKkOqN2Td5gd6qgwRsW0+GlnL6lQ8Q0f1H1CyyZKi2bYMfKaR0SypRCt2FQKDc1Le6AuWdlni4emcC8Y5KfapSIG6rRlzV7Ryg9gHmFR3H9/091dXDopkjc0+y2qooVn7iZc3GENdwJPcIxeS96Wp4mYxnhz5jj7qFdmWz2nwc1TNEVcVMsdnGXMHZ7hW70VSpcl8FQy4Xo1pyUS4pFhLTtBhR+lKws6CintEqpbtlNU6QL43DM+ya6cpy2ENcd5IHuULsrktRHS+W/iM+w8gndKOhkcYb5wfKUzRHXY3tB7gJKbvX4nsb2k+Aj/UUxB1FsVSuSJtuMlV6wH924dhVrSGSq9O/I4diWY0uzlWiLXFTq9lV48mqNQsf3mEbTs7s1fauUurcDhXPmxqiaQf0VVlWMmOBMb2z1gO6U2pPk0LOC4X9Gh1UsKdsKt5cAGnbM6SN7nzFNgnbJ9Fkv/Uy/wDtj671Y/E3TgNOjbW5m2/6pqt+W4qgQQ072smOZPALniYxxpbOdlycpaBxC8IQtDEE+HiEwvcoYEobF0r4b0ot54ucfOPZcta88V1j4f8A/taY4yfFxS3kaiOeHub/AINhbqJpu8wMy2mAO8qXRbks7rS8gtO4Oz9kh26OrRc6PEgKyaxVGhKstBVyyoJ7VJDI9w3P64K4uG9Qji0+yrDmeZ/VW1UdX/L7JmXSEpdniZBHEDxaSD5EJLR+F07th5FKzj3+zgvMj9CqP7NIU7R70pSBId3H2PgqipTVsypIwnu5fqFBfTzhUn9m2Ftel/BEDVLYzqNHF0rx0anUqeTe9RBE55aGRTw4ndkeOR8j5KtpHFVJ4ADvPWPqFYX9WBzMeGXqSoOjm5uPFx8jA9AtZOoUY4lbstGjJVOmB1SrhuxU+mR1SsGbx7MLq6YddDeajXeLY9lX6ythjjzT9hVwXFYbnNYfylw/1BVetd31SOKZhG5r8GE5cccvyQtLVMejLMnbSrXFLuIpVGjwKzMKwrXJ/Z2U93S1H95p0m+ygroHHGkIQoAEpSIQAoXXdRmEW9MfdHnmuRDPLjku4at0MLGjgAPAJTynpIf8FbbNDRbkqPWumDSdlmYHeTktC0ZKFaYX3VJpEgEvz2SwEtJ5GD3JKEbkkdGUuMWydqfqlUwNdcEsBzDBGM9rj/Dy28lqWasW4M9ef/0KnWDe/nuUvD2LprDBLo40/JySd2YG4phtQtGwOMclZ082jkPRQ7yn++d+J3qpdoeoOQ9Etk7GvhEi00U4gEObt2GQfFeauhnkuDR8u6c/DeFeaLb1freApVWlmHN2jzHBarEmhd5pKRjBo+pth3MNcfQJKtA8OeREdxGxa97I67N+ZHHt5p2oxtRueYIn+6j9BF/8uV2zGMoJ5rYbylaFuj2kkOEHiMu8bu5Umm7Y0mneDsO/kVm8Ljs2/wAhZNfJmrytLyd1MYj2uPyjxUjRtOGhVdYwA3e52J3qAfreruzbkFjP6GMfTJbRkqXTXylXzAqTTexUfRpHs5npemWVQ77TXN9HD+krJaZucTgFudaqcU8W9vW8NvlK54Wl74GZcYaOJJgeZTvjbViPmutfY3cNjCOzF+Yn2ATUqdpwt6eoG/Kwim3tFIBgPfhnvUFNnPGkIQoAEJQiEASdFUsVam3i9vqJXeNE0cguOak2nSXdMbmy892Q8yF3Kwp5JHyn6kjp+Eqg2Saghqq9BsBvQSYIa4gcSYB8irS6GSg6Fpfv3H7LPNzm/oscXvQzl/bkdIsm9QduakgJm2cC0RwUhq6ZwzGaVZFd34j/ADZrxZuyjn5H+6m6wMisTxAPlCg0hn3+s/2SeT3D8HcEarRPy9wU8Kr0M/KOz0Vomcb9Ink9x4ayCe3Pv3pKbIkbto7OKcSK5QQtWb1rJwgxIE95WlKh3lo2o0tdsPiqzjaovCXF2cteyXB0ESYz3RwHury0OSjaa0d0TwcRdJLYO6O3vT1iZhc2apnYxO4FpuWe065aOqyI5LIaz1oVZF4dmW1kcOhdP2T6LnGj6/RvFQ7WdZv4miWfzYVtNbbj9yRxyXP6js44J7xVUTn+dK5pCIQhNCJ6ZaPOxjzya4p5miq52Uap5U3/AKLq/wDzBbjbXZ+afRB1qtR/8wPIOPsp4kWcwp6u3R2W9b8hHqn2apXh2W9Tvwj1K6ONcLXc955U3n2TrNbKJ+WncO/DRd7o4hZQahaAq0KjzXYWOIaGgkExJk5E8PJdPthEKisn9IelggOAgHIgRkCNx2+Ku7V0rl5ZcptnbwQ440h26K96o0w+rcA/ZpjxLz7Jq5T2orQatwOyn/rRh/cQeR+0zW2RIbhO1uX6KdTqKJTYZz+oUhjV0UcVlXrDSktd2Ee/uqoMzC1F3b42xv2jmqPoMjO4+mR+uxY5Ibs3xz9NFnQp9G7sPurQKHgxMHGAfJPWz5CvFU6M5O9j0pEhQrlBHleHJXlM1HoAzOtlCQT9mHeIgqp0RuJ2BXmsT8ubY81z8600qWJhcA5pILTAI8d3akcsG5aOp42RKNNm0fdAlYD4iXwphue0/Xqo97r5RY0nECdwGZ8lzrT+sNS8qy4Q0A4W+57UY8MpO2tFs2eGNel7DTGk+lnc0bO3tVGDJUm5yaAo7AnoxS0jlzk5O2ekIRKsVOyUdB2w2UKXe0H1U6lYUhspUxyY39E3amWt5D0UhhVypIptA2ADkAEtzWIbltd1R37+4SV4aV521WA7IJ81lmlxg2jXBFSyJMnUraGADgnbAqR/CmbAbVyvk7djlzsTvw+eDVuuINMeTj7pm72FV/wpeTd6Qk/xUP6ai28desw8p1iOn0xmngE3SToT6OQxQo77cSZ2GD9fW9SQkcgDxbMgYeGX6JMOF3YfVPBeauw8kAKUiULy7YgCPUqKFWuOAT700WqSDPabe7DJ7vELnfxB1YpGz/bCQyq0N5VQ5wDQ4cRO3sXTNZW/uxzXPvjI4t0bbgZB1SmCOIFJxHmAs4+9mjfpRxOs7NPWLcyVGKvtV7dr3Q4TPNaFCouDLuwZLxCQFKpAEIQgD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18" name="AutoShape 8" descr="data:image/jpeg;base64,/9j/4AAQSkZJRgABAQAAAQABAAD/2wCEAAkGBxQTEhUUEhQUFBQVFxcVFxUXFRUVFBQWFBUXFxQVFRQYHCggGBolHBUUITEhJSkrLi4uFx8zODMsNygtLisBCgoKDg0OGxAQGiwkHyQvLCwsLCwsLC4sLCwsLCwsLCwsLCwsLCwsLCwsLCwsLCwsLCwsLCwsLCwsLCwsLCwsLP/AABEIAPsAyQMBIgACEQEDEQH/xAAcAAABBQEBAQAAAAAAAAAAAAAAAQMEBQYHAgj/xABFEAABAwICBggDBQYEBQUAAAABAAIRAwQSIQUGMUFRcRMiYYGRobHBBzLwUmJyktEUI0KisuEkgsLxFRYzg9IXNENTc//EABkBAAIDAQAAAAAAAAAAAAAAAAAEAQIDBf/EACgRAAICAgIBBAEEAwAAAAAAAAABAhEDIRIxBCIyQVGBEzNxsRRhkf/aAAwDAQACEQMRAD8A4chCFIAhCVACIQhAAhCFACpClQpARCkWVnUqvDKbS9x2AfWS2FL4Y3jmyeiB4YjPjEKG0iUmzDoVjpTQta3cWV6TmHtGR7Q7YRyUFgG+VJB5CErgkQAiF6DDwXt9u4CS1wHGDCgBpCEKQBKkQgAQhCABCEIAEIQgAQhCABCEIAEIQgBUrWkkACSTAHEnYkV9qNZire0muEgEv7OqJHnCiTpWSlbo6vqTq2y2pN6oNQgF7u07QDthbSkzLgm9HgAARPh7K7otZGYPkkVJvbGnFIy2lrNldhp1mNqMPIx2jeFxrW7Ux1u8vpS6kesMs27JaTz9V3u+awqtfZtqAtJmQcj6K0criyHjTR872mh6lQnCwxJGzeNyudD6k1q1SDDKbYxVDsz/AIWj+J3plK7nT0G0CcIHcmXWbWwPrPNaTztFI4kzNaF1bt7cAU6WJw21HjE8952cgtTR0e2o0hzGlsbC0QnKFNWLmdTj5FZrI2XcEujiHxK1Qp0Jr24hkw9g2NnY5vZPqudruOvQ/c1d7XMcD2Hd5rh5TOOXJGE1TEQhC0KAhCEACEIQAIQhAAhCEACk0K1MU6jXUy6o7D0dTGQKcHryyOviGW3KFGSoARCVCAFC1vw3H+LBJzwkAeBJPBZILSagV8N4yd4I7z/sqZPay0Pcjv8Ao8ZCSrhzjhyyHmqTRzpgeavKtUCnKSXQ0yru+ajWrwHA8DKW4OKSdiguZiPAcFTRYv62lW5DLNVd1esJyIVa9nXAB2fRXjSFplllO8bjxV5NMiKaLmhTDogxyT99c9G0B23j+vArP2Ye1oc0wd/Ankn7vSGMEVBBjb/CeY90VQMxvxN0gBbuE5uIbzk5+S5DK1WvlQm4LceJozgEHDll5Z96ypCbwxqItkdyEQhC1MwQhCABCEIAEIQgAQhCABCEIAEIQgBZVloF+GsxxyDTJ7v1MDvVaE8x8bFDBH0boK7DmB07h9eyuKxL4G4LmvwpunVBgdmxgJns3BdUa2BJ4eZSMo8W0Np2V123Y3xVfWkQBlMqeHYi49sfom6lHrDksWMQVsrqdODKntGIlvIj68UpoefruXsU9juHoo7LSikRWUcJLeKar2YcCN4+vBXV3bSA4fUJoM2O4jNbxFmcs1r1O6QF1Pq1AZBOwzHVJ3DLIrmN3Rcxxa8Frm5FpyII2r6U0naSPrMLnGveq3Sg1aY/eME/jYNx7RuP0GYT+GYTj8nK0JXCMjuSLYyBCEsoAEiEIAVIlQgBEJUIARCWEIAEQlQgBAvbNq8pyhSL3Na3a5waOZMD1QB2/wCF1l0do1521et24d3uVt765hvmszaXtG3pVA97WUrfBSxHYMLQIy3kkhUelviXZwAw1ahiOrTwj+chIzUpO0huLiu2bTRDpLxxz8CrGtTGFpG7JcmtvilTpuBbb1TG2XsEjfuKtbT4v0C8CpQq02E5uxNfHbhAB8FCwzraNHmgpWmdBcyQijEw7YclUP1ot/2ercUnsqspMLyGuH2XFrT9knCQJ3rlmk/itd1PkZRpDd1XPcP8xMeSmGGT+C2TPCqO60DDS07R9BRqUEEfX1sXCm/EW9e7OsWTA6rKYG7PNhWws7u7uLR9xZXzqlSgHdNTfTojG1jQTUpjDMZxnEiNhkLeOCX2hR5kdDDcTO7691QaSoxmM4z5jeD5hRPhtrC+5oDpyOkJeA4ANDg13Ab9vgrPTFXoyCRLTiZtjMlpBnliWV02bQhzaX2cM130aKNy8D5XQ5v4XZtPq3/Is8QurfEnV6pVYx9Fhf0YcCZGIsOYEDbBnZxK5T2JmElJaF8mOUHTEQhCuZghCEAKhCRACoQhAAhCEAekJJRKAArQahWnSX1uCJa1/SO7BTbjk/lWfWo1JOD9qqg507WsR+J+Fg91WXTJXZqrOjUvdHXxb1jUeKjBvJZULyOZaAFzIjzXavg/Tiyd21C4cgcPsVz3XfQ7Leu5jTmH1AWnKGuealFzc8wWPAniwhVg/U0XktJmTK0Op+gal4+pTpx1aNSoZMAYGyCJ34sI71R1Gwpei9J1aWIUnFuNpYYyJDssPflktVVmbNBoXRtanaOr1GE2tV1PpIINQMBcw1MBGYio6PSM1mNJgdLUw/LjfhyDeriMdUbMoyXerWxAshRcJaaQpuHEFsO91xbWaz6OrhIIcGgO++RkKrexwDT2GQsoZedoYz4P06a+f7POqlK3fc02XbzToOMPqDazIweUwO9XGj9Iso3tUW+J9OpTrUGifna9haC6BmNpjLcsgpNo0hwP0VsnQtVnRtUqr7c2LRm2o6m8kNgg1uq5rzvyJ8St/rCxtTFTqiKT4IcMocIyxA5GRIPaqPRtgBRt2x1qZoTxBYBPmFta9IOY8EAggiNxHBc+76OnX6b2rM/oqmaZwmp0rHA4JjECCC5riMnZEbgYlYj4i6oNfNzbMwvGdWlsn7wjKdvPmr7WDRtSkaQsw1mJ84NjQ4H528DBzGwjgVoKjhVtw+Bjw4XxsOXWH1wCi3Bmr45o9HzchWOn7LobiowfLOJva13Wb5FV6eTtWcmSp0eUJSkUkCpEqRACr0GE7AvITzBkJz60dx2qCUNFpG0QtlqtpuxpUsF1ate6CMZpB08DMzKzL8IzaCIbiz3GQ3+6DSzaJJDsjOfWIBB/mHmsM2KOaPGV/h1/RvhySxNtU/5Gb1zTUeaYwsLnFo4Nk4R4QmVMbT3Ax1WnmXRAPZmAmmic+Idu3tz2co8VstIykm3YwCr/AFfrBtveje6kyO6q0lU2DZMdbsAgnYpeiH5vZkOkaW5/hdh/mwqeyvR2b4SZ2Te0vHhUP6KJ8WdW+na25pA9LTAa4ASX03HhvLSfBxVl8KqWGwodoe781Rx9wtNpEdQz258Ad/cc+5KZJ8Z2hrHG40ziVr8OrqqYLqTRxLifIArXaG+GNO3Aq1ahrVGkFrQ3DTaZHWjMuI+gtHo4wYVpXuhAVJZpvQ5DxsemlsZfdDosIYS6IjeY4Krp6t290C24pYgAC10lr6ZO0Ne0+WxXlC5EbvLeloVADkqW0byxuvUjHXPwrs2klr7gdmNh9WJm01Otbd2JrXPcMwajsUHjhAA8lt7utKproSh5JP5KxxQW0l/wiWzC5wEkCWzHb/sT3FbG1fiaZ3tJ+vFZnRWB4fmCW1MJH2SGNIy49YrR2Z3dkeSrB7Ms6VFTpanPRHtI8R/ZJb0milVI2Se6AAfMFe9MPim128OMc4citbhlth4s8ZG1Wl7icX7f5OZ/ELQOKi2u0damymXj7jmNb5Ob5lc2XY9dNKYLSoDtdQNM9rnljR6lcbTmFtxEPKSUz01sqR+zo0e3E7DxBHkpPRu7Vo2YqNorEIKUKxQRP03ZDMAh2LOd0REd6ZhEKKJTJJrS4ycjI2bpkGOcFOCpAbOHqZiDJcf4eQEDwUNKoospEqlUza4DFADXN39WMJ8m+C8NGUbwHExnm6BA8kwUiKDkSCcm7cszlEQmqJ6w3LxKFJVs+hPh5Vmyo5RFP+kiVpawxNM9oPIrH/DN/wDgaPJ7dv3iPZaxmbHcvMJDL7mh3H1Znrc4armHa0g82u3+IcntMW2IdVxaeI9DI37JUTWWWYK7drcj95h2tPDdnuIU/R102swFpkEfQIVVrY5inTLLR9xTDGio1sgb6QM97RHkFUXlJzqg6N3RtymGAE90kBWtLR53OI5LybTDJ38VLno2SxwdxsaqBVekq4Y0ucYABJUu8uWsaS4gAZklZDTF06qx1SIpNBc0EZ1HD5SRuaN3HltzSK/BJ1Rp46jHkdYufUP+aT3xiAW8tX5T2+okeoWM1btyDkcmtMnjBgea19E9R0cY/LLPZXrYpJ2UukLovqtpDMNfJ5kk+QjxVzppsUj2BZ7RjS+4eeDnHvLv0AWg0wZpO5Kq3bZu48VFI4z8RbyWsZxOI90/+XksKtFr1VmuG/ZYPMn9As7K6GJVBHL8h3kYrXEHLJS/+I1ftny/RQwncAV6Mk2hp21EoKFJAsoleUIA9SlleEIA9ykXlKgBYSgLyn7W0fUMU2OefuglQSlfR2r4cXANjTA/gMd8kk+JW4tMwe0me9c71Bs30KGCpk4kOI4Zkx4QuhaM+UjkUjkS5Wh2Go0yl0lQxdJS3jNvbOYHqqzRts8NDqeTxkWnIPjcTud2+PZqdN2ebag39U+BhU2jnGTiz3zvPNZT0NYXY/ba1Ufle4U3jax/VcDyO3mJChaS1npkltI9I87Gs63jGQHNTbuya/5mtd+JoI815o2LW5Na1o4ABo8Ao5G1Io6Gj31jjrmQMxTHyDgXfaPkoutDxhDJgOcAT2SFq6zcLVjtM0y8uP2YjxUJ+pWDWnRd6Jfu+0RPIRP1yWjsWw0A/eJ73FyxmrlYufTBGxvqQR6Bba3fIBGySO4EgJlK2JNFdaU2suKo4kO/MB7gqRrFWDaJI4LxXZ/iXn7rB3wfaEzp5s0jOzelm6bGo7SPn/WOtjuKh7QPBo/uqxSNIGar/wATvIwo66kdJHGm7k2empZXkFelYqIkCF6bTJMDM8AM/BAHlCliwfvbh/EQz+ohL+ycX0/Fzv6WlAETCgtUsWrf/sH5X/8AivX7K37Z7mH3KKAjW9u57g1gLnHYAtXo3UCs+DUcGDgMz+i0mourzaTQ9wlz85IiBuEblvqdJI5fJd1E6WHxI8bn2YPR3w6pNieueLpP8ogLR2mhjSyaGwNwaG+ivYwputXhYObl2xhQjHpFazKq2Rhk+xC0+hzkOUe4Wcc042nt91pdGtgjk0+IV4vSMMkaZZ1KGOmW74y57QsfQYWmDuyK21B2cc/rzWc0va4ap+91hz3/AF2oye0t479VHjBIXljIUqlTyXmozasqGSsvHEyqt9sQCNx7OxWgrtEztTVZzSCQCoL1RV6v2BFUu35Ad5gFaunTw02jgAPVQrKhhbJ2/MfYeXmptd8Mnh1u4CU1h/2JZNvQ00YqlV3F5Hc3q/6VD1kfFu7kpVgIaJ27TzO1V+s3/RdyKWY0lWj55uB1ncz6rw5hG1S6ts4l7gJAcRPf/dSKVHGADGS6t6OJwbZVtbKf/ZjxVrZ6PlwAGZK13/I9b7I8WfqquZosP2Yu2tA4xTpuqkbS7Jo5tachzcnXENEPrtYNuCkMR5Ho4Ye9yrbq/qVMnO6o2MENYOTGwB4KMAtLMCyN1QHysqP7XOawflaCf5l4/wCJAfLSpDnjd/U72UDJONpb0NhRIdpJ25tIf9qkfVpVnq4+pXrsp9TDtdFKkOqN2Td5gd6qgwRsW0+GlnL6lQ8Q0f1H1CyyZKi2bYMfKaR0SypRCt2FQKDc1Le6AuWdlni4emcC8Y5KfapSIG6rRlzV7Ryg9gHmFR3H9/091dXDopkjc0+y2qooVn7iZc3GENdwJPcIxeS96Wp4mYxnhz5jj7qFdmWz2nwc1TNEVcVMsdnGXMHZ7hW70VSpcl8FQy4Xo1pyUS4pFhLTtBhR+lKws6CintEqpbtlNU6QL43DM+ya6cpy2ENcd5IHuULsrktRHS+W/iM+w8gndKOhkcYb5wfKUzRHXY3tB7gJKbvX4nsb2k+Aj/UUxB1FsVSuSJtuMlV6wH924dhVrSGSq9O/I4diWY0uzlWiLXFTq9lV48mqNQsf3mEbTs7s1fauUurcDhXPmxqiaQf0VVlWMmOBMb2z1gO6U2pPk0LOC4X9Gh1UsKdsKt5cAGnbM6SN7nzFNgnbJ9Fkv/Uy/wDtj671Y/E3TgNOjbW5m2/6pqt+W4qgQQ072smOZPALniYxxpbOdlycpaBxC8IQtDEE+HiEwvcoYEobF0r4b0ot54ucfOPZcta88V1j4f8A/taY4yfFxS3kaiOeHub/AINhbqJpu8wMy2mAO8qXRbks7rS8gtO4Oz9kh26OrRc6PEgKyaxVGhKstBVyyoJ7VJDI9w3P64K4uG9Qji0+yrDmeZ/VW1UdX/L7JmXSEpdniZBHEDxaSD5EJLR+F07th5FKzj3+zgvMj9CqP7NIU7R70pSBId3H2PgqipTVsypIwnu5fqFBfTzhUn9m2Ftel/BEDVLYzqNHF0rx0anUqeTe9RBE55aGRTw4ndkeOR8j5KtpHFVJ4ADvPWPqFYX9WBzMeGXqSoOjm5uPFx8jA9AtZOoUY4lbstGjJVOmB1SrhuxU+mR1SsGbx7MLq6YddDeajXeLY9lX6ythjjzT9hVwXFYbnNYfylw/1BVetd31SOKZhG5r8GE5cccvyQtLVMejLMnbSrXFLuIpVGjwKzMKwrXJ/Z2U93S1H95p0m+ygroHHGkIQoAEpSIQAoXXdRmEW9MfdHnmuRDPLjku4at0MLGjgAPAJTynpIf8FbbNDRbkqPWumDSdlmYHeTktC0ZKFaYX3VJpEgEvz2SwEtJ5GD3JKEbkkdGUuMWydqfqlUwNdcEsBzDBGM9rj/Dy28lqWasW4M9ef/0KnWDe/nuUvD2LprDBLo40/JySd2YG4phtQtGwOMclZ082jkPRQ7yn++d+J3qpdoeoOQ9Etk7GvhEi00U4gEObt2GQfFeauhnkuDR8u6c/DeFeaLb1freApVWlmHN2jzHBarEmhd5pKRjBo+pth3MNcfQJKtA8OeREdxGxa97I67N+ZHHt5p2oxtRueYIn+6j9BF/8uV2zGMoJ5rYbylaFuj2kkOEHiMu8bu5Umm7Y0mneDsO/kVm8Ljs2/wAhZNfJmrytLyd1MYj2uPyjxUjRtOGhVdYwA3e52J3qAfreruzbkFjP6GMfTJbRkqXTXylXzAqTTexUfRpHs5npemWVQ77TXN9HD+krJaZucTgFudaqcU8W9vW8NvlK54Wl74GZcYaOJJgeZTvjbViPmutfY3cNjCOzF+Yn2ATUqdpwt6eoG/Kwim3tFIBgPfhnvUFNnPGkIQoAEJQiEASdFUsVam3i9vqJXeNE0cguOak2nSXdMbmy892Q8yF3Kwp5JHyn6kjp+Eqg2Saghqq9BsBvQSYIa4gcSYB8irS6GSg6Fpfv3H7LPNzm/oscXvQzl/bkdIsm9QduakgJm2cC0RwUhq6ZwzGaVZFd34j/ADZrxZuyjn5H+6m6wMisTxAPlCg0hn3+s/2SeT3D8HcEarRPy9wU8Kr0M/KOz0Vomcb9Ink9x4ayCe3Pv3pKbIkbto7OKcSK5QQtWb1rJwgxIE95WlKh3lo2o0tdsPiqzjaovCXF2cteyXB0ESYz3RwHury0OSjaa0d0TwcRdJLYO6O3vT1iZhc2apnYxO4FpuWe065aOqyI5LIaz1oVZF4dmW1kcOhdP2T6LnGj6/RvFQ7WdZv4miWfzYVtNbbj9yRxyXP6js44J7xVUTn+dK5pCIQhNCJ6ZaPOxjzya4p5miq52Uap5U3/AKLq/wDzBbjbXZ+afRB1qtR/8wPIOPsp4kWcwp6u3R2W9b8hHqn2apXh2W9Tvwj1K6ONcLXc955U3n2TrNbKJ+WncO/DRd7o4hZQahaAq0KjzXYWOIaGgkExJk5E8PJdPthEKisn9IelggOAgHIgRkCNx2+Ku7V0rl5ZcptnbwQ440h26K96o0w+rcA/ZpjxLz7Jq5T2orQatwOyn/rRh/cQeR+0zW2RIbhO1uX6KdTqKJTYZz+oUhjV0UcVlXrDSktd2Ee/uqoMzC1F3b42xv2jmqPoMjO4+mR+uxY5Ibs3xz9NFnQp9G7sPurQKHgxMHGAfJPWz5CvFU6M5O9j0pEhQrlBHleHJXlM1HoAzOtlCQT9mHeIgqp0RuJ2BXmsT8ubY81z8600qWJhcA5pILTAI8d3akcsG5aOp42RKNNm0fdAlYD4iXwphue0/Xqo97r5RY0nECdwGZ8lzrT+sNS8qy4Q0A4W+57UY8MpO2tFs2eGNel7DTGk+lnc0bO3tVGDJUm5yaAo7AnoxS0jlzk5O2ekIRKsVOyUdB2w2UKXe0H1U6lYUhspUxyY39E3amWt5D0UhhVypIptA2ADkAEtzWIbltd1R37+4SV4aV521WA7IJ81lmlxg2jXBFSyJMnUraGADgnbAqR/CmbAbVyvk7djlzsTvw+eDVuuINMeTj7pm72FV/wpeTd6Qk/xUP6ai28desw8p1iOn0xmngE3SToT6OQxQo77cSZ2GD9fW9SQkcgDxbMgYeGX6JMOF3YfVPBeauw8kAKUiULy7YgCPUqKFWuOAT700WqSDPabe7DJ7vELnfxB1YpGz/bCQyq0N5VQ5wDQ4cRO3sXTNZW/uxzXPvjI4t0bbgZB1SmCOIFJxHmAs4+9mjfpRxOs7NPWLcyVGKvtV7dr3Q4TPNaFCouDLuwZLxCQFKpAEIQgD/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19" name="AutoShape 10" descr="data:image/jpeg;base64,/9j/4AAQSkZJRgABAQAAAQABAAD/2wCEAAkGBxQTEhUUExQWFhQWGBcUGBcUFBUUFRcYGBgXGRYVFBYYHCggGBolHBUWITEhJSkrLi4uFx8zODMsNygtLisBCgoKDg0OGhAQGiwkHCQsLCwsLCwsLCwsLCwsLCwsLCwsLCwsLCwsLCwsLCwsLCwsLCwsLCwsLCwsLCwsLCwsLP/AABEIAQ0AuwMBIgACEQEDEQH/xAAcAAABBAMBAAAAAAAAAAAAAAAFAQMEBgACBwj/xAA/EAABAgMEBwcDAgUDBAMAAAABAAIDESEEBRIxBiJBUWFxgTKRobHB0fAHE0JS4RRicoLxI6KyFVPC0iQzQ//EABkBAAMBAQEAAAAAAAAAAAAAAAECAwAEBf/EACARAQEAAgMBAAMBAQAAAAAAAAABAhEDITESBEFREyL/2gAMAwEAAhEDEQA/AOIpVixYCSSyWBKFmalZJbFIsxJJZJVsGFZjckslLsd3Piuww2uectVpIHM5BWiz/T6OZYi1s9hm4+FELZB0pixdAtWgLWtl9w4hmQARPcm7LoRCI13PBzm0gCXIgpP9Mf6b4qhrCF0pn09gSnjjdDDd4YAoNr+nv/Zjg8IjMLuUwZIzkxv7C4WKGWpJKwW/RO0Qs2zod8sv1dnxQOLBLTIggjYRVNANlIlKxECLEqxBiLEqxFiLEqRAWwSlYxKUQIsASpQFmJJItpKdcd3G0WiDAGcWIyHuo4gHwmsz0Do3oXZ4l2WeDaILXOMJhc7sxASfuSDxrCTjlOXBVG+Po2+G/FZX/dhnNkQBsVo4OEmu8Cu1Ms2FoAEgAAOix7pAn5PYtaLmWjdxiC0j7eFwOGs5zGefZHLijTrHSmZzO1G40Obvme1MmHVx5BcuVWxgGbrB8U02620MqiiPtZU/Ni0ZD9/nckOEtu4DhPwO7kfPmmrXdcxNuY2I+YM6bCtGtrXkeYRBV2NlRw1ct8v2QXSPROFFYXNaQWzOoZd27krha7NJ3AppjCKjuO0JsbYWzbz7ed34XOwzMswe0OnqhhXTvqLcwhuEaGNV85SFQfyYd+/v5rnFpbtXTLtG9I6ySVYiBJLJJVizEWJUiwnAJLCt3mddqQrA0ShYCiFx3TFtUdkCC3FEeZDcBtc47GgVJWZpYrrjRmudCgxHtZLE6Gxzw2eU8IXXvodozhDrZGZUzhwg5us3CddxmKGYAHI710nRHR2FYbMyzwtlXulWI89p7ue7YABsTtpgRWRHRG6zDKba7ABMbjRGzQisR8xQkHoR3FVyxXlGilwiMwBjyGkf/oAZB4bMybtFfJF/4oGGXN2DxyHiodlh6o5eFApZ02LZjfCqaw05n55qYW0PFNvb5j54KFViJFFUwARJSYvqkDKJTEWPZt316j54LeE2hHz5knMBlxFVoyJaYM2z3KMIEx4oqxmYUXDhdL5XJPC1Wb9u1saE+G4TDhTgfxPCu1cNvi7nQnOYRPDXiWnI+B5EFei7ZCHfOnzmVy7Tm7NYOAmTOXEiRc08HNAPMquFTyjlrmySJ2M2UvnJNqpCLFixYCJVixYTrnJFgKwrARdx+jTbDZoWMx4brZGALgDMw2ZthZUO08abFw5ZJbbPYX/UAeyO9OwYpIMzt2eQXlO5L+tkJzW2ePGBJDWsa4vBJoAGOmPBenNCIFpFmY62PDoxEzhaGgT2UoSMp7VhTLRdTBOJKTzuJl3ZdVEc4AgcPVHLV2Cqxaosokv5fVR5OqpgJwnz8fnitnCh+b1CgxvL0C1iWmnz5tUrTxu1tPm1ZCHeEPstvGRPz9k4y3gEh2yVdhBymlPpPNKjqsiWkUI2oDbdI4MM6zxPdStJkjhJVe9vqbZILSGYorp0a2gE5EnEaSkZgiaMlvgXr10aHF2dPZRrxidlw2Z8tvzguc2b6sWeuKG9okJZFxMwBwAlMznsVwsFv/imCJCrCdMh28VBpzmE3c9LNVPtDZgEbcvJU/TWyzYSKOEnN5tP/qXdyu8VgDKZCo6gFV/SCDiZXIEdxo4z5Ep4WuAXxA1iW7y0jc5pIcO9CyrTpDZpONJF0yQaSdhBr68Sq1GFaZeU6yVokbksWLEWYkSpEGbMThWOABMslrJECJQkW0MyIPELMvH0hY114NBAOqZEiZBm0EjcZEhemGxqCQ4cgvMn0hpekEbw4eR/8V6TLkYKXGILTyKpN9WkMdidRoEidm9EL6vY42wIXaoYrv0Mn2f6nZcBM7kG0/gufZIrW9ogeBaZeBUOTVq3HNKzpLp6LPCH2gHxCS0VIDRKr8jOUsuKqVi0gvOOXxob2hgk0scQcpkPbD38aCvcbu2ww4zGF7Q4NFAaieUyNpptRB+jMJ7sWET5KUzk6sdGX499lDbqu+1ulFiW4f6hcXQQwF7KHDhlMNmSJhWS5ozsLw4kmUqme4p5l3NgsoBPhRNXO2r+aTlsqnDh8owsrXsiDDPEMLsJAOCZLwJ76CaC3lYLP95sRllcA0NH2pQy3VEm1JoOhzKslnpEMt6NCECNYI8eepqNycUt3XNouiDbS58WK0QXOqGwQGtbnmNpXQNBbvbZ7M2C0zAxzMhMkuNTJNW2TclMuQ6lN580Zlbl22fHjjh1BeN2Og8peYQ29IOKGQfybU9/giBMwR8zPuodqq3oVRx1xfSpw+88H8xi5FzZnpOnVUiO2TvfuPiCrvpfBLSyIajWYR/S5zvEPaOiqFsZnvBPXj1zVojUJwSJUiLMSJUiLNn5rZq0C2CAMWLEk0WXH6VOP/U7PIbX92Eru+k+kH8ND1QHRnzbDYdrv1H+UTHhvXnbQS9hZbbCjungZixBtSRhNJf1Ye5XK678fbrYYkTtzbJoyYCdRjd4AnXeSUmWz42adJu+zYGtDjie6T4jjm55liceuzdJTb9bOE5asFe5SrwbNj5bQZdyjkth65lZImCK9kpCcwOBz/3Yu5WWwR1XL5k2M05FwPUZju1h1CJ3dGUMundx5bxHLW2cNzidnioNwYcRDnSG9TMYcwtNQQZoM3RxpeXMiPYf6i9p2Sc1xkOYkUPR8PW+0Mhx6OGcxxAzpyVhixZtBlIoJAuhkPW7Tj2nO2yNBwaN3qidotGqtOgvYbbYiJaOVhHmfMoLanzR3RxsoRTYXdDmv/GhKA6cxvE/+Kj2h2rPdXuTsDP583KFeb5Md1HeruCuaaY2bFDeza2ITPMScKdKeKolrbVwIqD1l6/4XTtIrKS1xGZaxw4lmJhHiK8AufWhoxYgKTM5jLFmJd/UBVx8SoBGhyTRU+0wiwuadhl/aatKgvz5U7qJwarFixZisC3C3YwiuRzWpM81gbQMONuPFgmMWGWLDtwzpOS6vZ/pPZYsNsSFaopY8BzTJjgQag0AXJsE8l0z6RaUmG7+DjHUcZwifxcc2cjmOPNGMNu0egGA6yNhsNpswDfuGCGRYkN3ZcC01FZEk7DwU7R/QEWRzIxe4vAMxPV1thBqZc1Yr8sDi5logj/XhZD/ALjD2oR57OKnRbWIkIPbk4A/54pbBjRp8SPngpjjQjgoAd6fPNTRWvCq566I55pZDlDmO1CcXcxOvmVHuy0hwBBoUT0vgmT5Gok4U6OB4S9VQLtvb7MTA6jTt/T+ynljbFuPOY3t0D7sSoaATxIHmpN1PivmHEQqkAOGImtOycihcCPiAIKl2W0RWmTWh09jsvBTxsnrq1v9id4w4jW0ih7v0BhaOUyaDjJDQ6JLWLeTZmXXapEaJaCMJhtYDnIzPko72FuaOVja6921e5Wa5RJreIn5qii3Y4ogw6uOZGTRvKv1gMgOA9P3RwmkebLfSXCFT1Qi93avU+3qjMIZngUAvWLMNG31qfQK7joRe9m/+Od7ZtmNmKRmOpXPLQwPJpKJUObk14FXBs9tSZHfRdNvB84X9RFOQqufX3Z2gk1Eya5ibTnzkPAqmN6TyV2+YHZOc2ls9+GRaTxwkdQ5AoufHb3K32+GHWd5P41mN8jOXQk9SqpaW13zAM99KnvHinhUdYsWIgIsM6EpqJClXYVtNOsl+RosCIRLJSbNFrmQd4oeBG4pA2eQptOwLexXfEjRGwoTC+I8ya0ZnnuHErC739ONMYNoYxtoiBscDAKGUQjJwkM5CZHAqZamYIj8NIbziDT+LySHS4Gh71G0C0MbYYWtr2hw13jIfyM3NG/b4CXfsBxYX/pIMhXpTLZ4oZeGnp6EaAqbAPqoMCrJ/NnupdkdM9PRc9XgTeTR9yZy8vfaqP8AUK5IeD7sItx5loydxA2FXu+e0D8+TVYvO5y4TGyZAlSuz5vS7uuj4yW9ua3Dfz4Jwk4m7to5Lpuj9+Q4jQQ4ctqokW4A2MXu/wDrJDSNoLqGR3AyWtv0ZjwTOGHPYcnMnP8AuASZXGujCZY+upx72ZhqQqdet7utUX7FmqfzfsaOe9VaFdFrikNwxJHMvJa0c5roOjlxtssKQq91XOlmeHBLqf3Zrb5rSRcN0Ng6rak1c45k5d0zkrVZRTuHzuQu72zLidgRmyQ9Xj+yeOfI698objzVVvSN/rMaOvoPBWW0ukyvPumZKl24nEXHtSHMDaeZM5JsstExx2nR9amwAuJ4lVC94c8U8mn4eB9CjFntkVpJw4gdhpTcCEOt9pEyXQy2Yl+odTL0R4+Sf0OThy90rohYYRFQZGh/mGADj7KpRBQjmRyOY+birfa4oNDtdPk3fMbJGaqd5Nk+XCvMzPquiOZBISLbetUQTY0PDTCZ86LWC1zsgO9EoLSWOOx5lLfKvzmoUI4HIgebAkGOcZsJkQBIA7J71btEdJzd8VxbAhxccgXOOGI0bQ18jThJCbNZ2va5ux4pwOxQbECThd2mnwG3kizul1/UWyRZse50CJInDGEmyAJJDxNspAmpCLvjD7bzsdUciKLi7bCIgkKucBDpnrua015ErsNu1RhGUgO7Z4IU0M2F/wDp/Oal2c1HVQrN2efkpcA58D6Lmq8Rr1bOXzih97WlghFmETNHE1kOHE70QvJ2XzYPdVy8Xdrfn6eU+9LbqK4TdgNamYwW7vZWO6jOC08EJbDEuMvAU9lMskXCwMGS5bXdro5KZmpj3ANooDXblNszgTXKpJzoBU9E2Kef9ELns8+Zz7/ZHHMk3nT3Wt3wcLZyAMhQcRL0CW1vqBzK6JNOK3dCr3iybLb/AIKrbbPMzz2zO070WvaNNxHyXzyTFnaoZ3d06eKamzLbOodrs9JEI4RRDrW0pLFZVBviwhj8QFDmB6Kn3y0zJl+XdOq6XfFnxA71S9IbOPt45bA13oeh/wCS6+Dk3NVyfk8U39RVGpErki6XEsRi9lg/AV4udV3oO9R7yg5OCjWWLUnaaosBjhkbUQaXHapHCVl8jBGD25GvMjehtmMnBTrdEm0HPf7LMtv0/Ji2iGM9drjyaHP82hdYvmjZ7QuMfT2/WWV74r2OfhAaGtkDidPM7BKdVarJpVGtkYzDWQtwrMnCQC450LspZJcr0fFb7M/V5U9VOhmvcEJYZAz3S780Uaalc66NfBkBy9Aq3bYmsDnt4S3ccvFHL7fQcj4kD0Qh8AmROwS8P3UuTLTo4cd9oTT84JwREhgyChxLRMyaoeu3oRhvHuiV1MBe0H8nAEbmt1pd8u4oRBBFO/iePAeaOXDBrPcJdSSfLzVcJ25earP9339lFixKk9Fu50q8FFiOp8+bVa1zRXLbHm4n58lJSbK6iGR31PNS7M+i5q6/IIEzTEdqfgrIrFtNKr1uh5qp31Y8THs3g94r6K822Eq3ekL56I8WXzR5MPrFyq1QcDpJuaIX5Z8MThs5IevRnjyrNVIhukidmtGGRzBQwJ2GTsTFS5ARDWk/8rS1CVBlxHzimmROPdRPR2U4++5YDtmiShvlQmREqzliHm8dyuGiDtZjdgxE7twl0n3qk2VwxEb2Fo/t1qc3NVx0KG35U/sB0SZ+Hx9dIn2BvPsibTKfP3QmE7XZwIPciYdXvKhFw++KuaOvj+6jgbOp9lPtsAzLyKEAA7J7uGaC3pavtiTTrunXdvcoZzt1cXnSDe8XE77bTl2iPJbWCxyruy571pYYHvPeeKPMgASAzypUzOY7gkk2rnlqaQxA2BHbmhSb3+3zmtBdUUtJwFolm6ngaohAZhYOVFbjxs7rm5M5eoSIZ9adEzFqTyKxxy+c0251HH5mm9qcVW8hhLdxHiPgW9mirS9Tihkfk3WHGW7mJofYbRMCS5547Vqsj5qW/JCbDFRRj5piUOtrUBt7ZgqyW1tEBtrFO9VbDuOc6WWaUnjYZHiDl4+arVOKv1+WXE1w3gj2VCeyRIOYMl6HDlvF5v5HH85nXinWXSqlXRIukckzapAuHF3nT1TdmfIzVnMcjUeQN6JRnTDd8gEMtBm4kc1tDiGRr02+GxYG8JxDhvnTbPcKK9aLMDXBg+CaokKJhM+7nsVs0KjkxS4/pHePgU8/D4eumWY1nx9witnM5dEFs8So5nwr6olYomt3eihF1os0AfbyBBpI1BVavjRYRH42PLHfpfVlD+Lhl4q0wnSa0cj4JXOzV/jHKdozkywu4qd3aLPBP3SGtH6TiLuW7qrfd1mYwTaADnx3mvNNvcJZZkClPBTQyQGeXD2Wx48cfBz5cs/UK+YuoGj8jVCom7dX54KVeUScQDcJ+nuoESJOfFJn6fDwxGdXoT3rSK0/bIGZHzwWkV8+ppy2eXin2jWa0GRMpFJjN01qjWy1yEn6p4+h2oLdMcBzmTmGupyNR5y6LpukVyfdm5gAi1Lmfi/i0nb8K5je0H7MdjpYcU4bhKUnCrZ/7h3KX+dxtldOPLMpLFnsUVGrPFoqvYo1Ai9njqfitmxK0lBLa1FTEmENtQQyNx3tWbxZmqjarta55JFSrvb4aBxINSq8eeoXm4/pTLWZuJ3hru8e6ZKciZNPAt7j7Jqa73kNls1612LVpWZsVbtCXazv7T3hU8vVp0LOsTwl1BMvAhLl4OPrpcN/qiF3xZv7vRB4TvIlS7tiSf8AOC5XSv7olG9PJI+Iohi6reQ8lp96o5rrnjlvqe908Dd5/coi+JmUFs8WcUfytJ707eNswszqVmDY8eZeenoor4lKZ5dSo7o2rPem4bpuH8oLjzyaFz7dESSNYDd6KVZzijNG4T8FEgZqXcIm97jsk338h3JsJ2XO9DETIB2Wc9xVa010fZarPElSK0Y4bxnibVocNuUvZWsv3qHGgyq0yV9Iy2ONXVbcTWnKYy3HaDyNOiOQoyBXzZP4e2x4f4uP32cnnWA5O81OhR5hcPLhqvS4c/rEcgR0sd00MgxqqaIkwo1eB9tYhD21Rq1BC3gTWh65vsI3O86Jmacaau5eSbK9R4ZVqFiQFZmNKtOiLqjmfIexVWCsGikSRH9XmP2S5eDPXSLO+vQqVd7tZDYDs+AUqxvqFy310x0FkPFCaQdnlKaHPiyI4FbXWXw2YxVhq4bt5b3J29oE2CIyo4Lqx8cuXrSwx9d55DwUa+bWDlsEvBRGRS1mNpq5+Ag8cj0qoFvjAukNpExulsS53o+E3T1oiyDRvT1jO/8AJ3g34UOe+bxPIf5KlWKLN54CXv5qEXqcXyHU/PFGLjlgnvM/FVy0Pr09VYbqglrQOA8lbjR5BQlaPcmXRCE2+MVZJz76sWfCYNpA7DjDef5X7+RkVWrLHXQdMrL9+yRmbS0kcxkuP3TbptAPabqnpkVHlx326ODPV0t1njIrBdMKtWeMjFijrjyj0JUm0Ic4VRCOVBcEujTJy5vaWj0pOstYua9N4xJpFixZmzEW0eiSf83IPNTrrfKI3iZeCFF0qxxKni1TbE/JBrBE1jyRCxRFy5R0Y10m4IwMLkZdDL3W8YfanIYoTu03dP8AJvsgNwtdhL2VORacnClOBzqi/wDGapI1mZOH5NO6S6cL058/VevEhryGmbZ4hLKW/wAUOiPm/wAVJvaMxkaU5h7cQIGcpgjmhrHTefnzNT5FONID9Y/OPopNkiynyKHF+sU6yJInkApqJseLXoB5q6XZa2ObRwP+FRYJm8TyxCfIVKs0W0sDSWtqBOpr3K3H4lyej0UhQbW6QMlHszxhJcJzMpgyPQpq22UisOISNzgJj3VNp6QbW5xBG+i4dfkE2e1xAMsRMv5TX912eLHiZHD5E8JFcr+orB97ENsx0bqjwAWvcadU5Y48wEXskVVa5ImoJ8u4o9CeuPPHt6HHluLA6JNqhkpLDExGSdiQKpNH+nKiUr0gWbF3vMapFixZmTT9kdrDgQo6cgHWCzOh2GJ/x9kesF2HAx+ITcJywuMuZE1VroOJzRvHgF0G4LScZhEaoaHNcSJTmZtA4UP93BSmEvqlys8SrngRGzaDQg1HjKe1ORmOhOkCW4qjLrz2d6JRIwBB2U9j4EdyC6TXqxpawTMQHIDY4ES55Kkkxie901amQ3Al7BiFQ4ZjOYG7/FFX7PE1ndfngikZhwOdF7WEyhNMgwbHRXDM/wAo6qvWeL2vmZKnmpgnwn1J5nxHsVjImZ4hQ4MftcB6haQo1Ap1SCkO14Xbx/hG2W1rmkg7D5KqMjVJ3S8SoF6XiRMwpz3ig7tqphuQuWquVm01hYHQsJLwa1HfvVev76hPYMMIjFwA8SZoPdNystMJznvdCjMMmvALg8S/JgqJbwit0aJWdgm9kS0Pmc2mHDls1Sa9SVSbStM6M6VCNMPafvNBc57nFwfLKUzSshhyqq5fjDaHul2YYz3nLarleT2shEBrWgnssoBLZMcxsnRVJ8bDNokC6WKXDJvRDK6g4T6qLYIGBoG3aiDXqK1blyhe6651NCt2R5PRqI+Zmqrd9qAcj7LSJfPZLYbbmCxITVKV1uBosBkZrCkKzNmiZ5rYNk6W4pIPaHMJ219soMs1hvIQAHkYjKQTj9M4s9Vob3nvQ6DCDg2dRuW8OwMnUfKJPrRtDcLTyLta3uPuj90Xy20dgCYIdEjPaMZccgD+IkDQbkGuG6YLnEOYHCW0qbeV3thODIRwAgEYQBIgmtM9me5NLvuherpZL5cxtmfhNTId5CpzIlHdPNRXXrGcPtucHAEjKRp14JkRNVx5Jc+6fBN+9qnjTwWQ42SgRH6nV3mFtBekMnsscWKTgLQ3aXTz4AIrD0Ym2b4jnuzkAGt5bUmi7cQlvcfJXuywWhkpZiRntzVOpCVRrpAgvJZqioOKbu+SMWt7i0l0VoG5oPr7FC77GCNFaMgfRSI1maxgeRidKkzQcm5T5p8SUG0mtbWNAE5yk0ZZk17gNqqbYik6QW0xIzp/jqjptQ3EpZ3dWwmonCKm40ZRS9MPiFLo+0iHHkURZeFEBLk4Hrab6f/Z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20" name="Picture 14" descr="https://encrypted-tbn3.gstatic.com/images?q=tbn:ANd9GcTmYVzGajAT6ERfKSSjo7GJYBIzE1rePyYsCiDV9PEu2wH-S9j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57" y="47035"/>
            <a:ext cx="2373853" cy="237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AutoShape 18" descr="data:image/jpeg;base64,/9j/4AAQSkZJRgABAQAAAQABAAD/2wCEAAkGBxISEhUUExQVFRUWFxUVFBUUFBQUFBUVFRUWGBQUFRQYHCggGBolHBQUITEhJSkrLi4uFx8zODMsNygtLisBCgoKDg0OGxAQFywkHSQsLCwsLCwsLCwsLCwsLCwsLCwsLCwsLCwsLCwsLCwsLCwsLCwsLCwsLCwsLCwsLCwsLP/AABEIAQsAvQMBIgACEQEDEQH/xAAcAAABBQEBAQAAAAAAAAAAAAAEAQIDBQYABwj/xAA+EAABAwIEAwUGAwcEAgMAAAABAAIRAyEEBTFBElGBBiJhcZETobHB0fAHMlIUIzNCkuHxYnKisoLCFVNj/8QAGgEAAwEBAQEAAAAAAAAAAAAAAQIDBAAFBv/EADARAAICAQMCAwYFBQAAAAAAAAABAhEDEiExBEETIlEFYXGRscEVIzKh4RRCcoHx/9oADAMBAAIRAxEAPwD3FcuXLjjly5cuOEKqc1r8ItqVaVXQFls1rkuF+fokfJPJKkR4gjdV/tQTawVdmmbBvdBk8/NUWN7RMpMLidLeHh4lUUdjM226Ro8zzJjGnSAvOO0udBwIa4R/uAJ8/pr5Kn7SZ26sYkxr4eiz9SoTqZTR2LRx92Pq1S5ND4/yUwuTSUShI6okbJTWNJUVapeAuOJ21QL+5EOzV2jYA8lVcR2C7hchYaDX4tx1KmpYnmJ8jCrhRdzTvZuGt1wKRbDEt/1Dzg/BTsqg6FUrCfJSsrlukHouoVxLYhDuKjpYqRdOJXJCJUKHJSo5TiUQtH2AuXLlMucuXJr3Qg3RwJj60NK887SZrwuj0HmtT2gx4aDeNSZ8F4x2kzcue5066eWwRxxt2zJklqdEOKzBz6h4TeT5eJPgqPM8c1zuEkvA3BgSmuxIa0ghxk94jlyCr8TipNgA3YQB8FRuysIaRf2twM7325oMpxcmrhzoXNbJhKTbrH0+adTlon0XI4TEnh7o6/RBF6krIckINhRJ7Q7LuF5TRVSiqgEVz3NSjGHkEnGCu9kDouAc3EDkpRih4IN9MhICusNBvtuX30RGGqkqvYU9jkbBRalKpcOPaN5uAkHcgbHooQmS3EPsNcuXKRU4oHH1YGsIx5VPm1SAealNkssqR5129zaBwjxBXmGLryS46NFhzdNpWp7dPmpM/Qn7CzOPpBjOA6gS4j9btugkf1K62iieGN7lfUplp7x4uXKeuwQdVkaomoOJwawFztzrfeBsNkUzIax/MI9E8ISlwispJFU2N1wI5Sr6j2cJNyFNWyEtbaJCuulyPsJ4sfUzLgXERqn4lsQ1WZy10yLId+UvJQfT5EuDvEj6lW5nNReyWlZkpjST4oDFZcW6iEksE1u0MsiZUezCQ0UcaBAULrKTVD2COYQlYEVY62PuUNRhBQCK102PQoerShEAJ0yIXAA6b4RgpAtkajUeHNCVqcKTDVSFyCw/LcSWOCNxFOHW0Nx5FVNYcJEeYVi7ES1vlHvTJiNH2GuXJHFTZQqjnVI1HUph7TBabHwMbjxVTn2MgW9VV/iTlrnMbiKZLalLcWPCfoVjB2ofUplr/wA4EHxH6guWKOVXHn0JZcblDVEqs7Z7arwi1zfkBqVn8ZSdiK7aNMFznE8OwL3G7j4AfBW7ccGmq46lpA8Lz9FY/hFhPa4qriHD+G0Nb4Od/Ye9UjG5ULDyYy2w/ZKng2AfmeR3n8zuByCFqUQ42Wtz93FIWao0eB19/uV6+GPlMM57gzcJ3haysRlctNraTCNo0ZAgSZtaZ0sforDD07EcrHp5qjnXBFybMVXyiNkCMuPFYLe1cMIVdRwfeJ5fH7lVc9gQkyidgQ0X0E6GNtb3hVD8LxuPILWZhRkhu29xbyvb6qurNDdNr3+fNSvYvFmexGXjkFnsxwYmy1eNrTIbvy+Sq3YU7rPlgpI0Qk0ZJ9FMDosdPvRX2Nwg2VTXpQvPnj0mmMrBCIXJXBIFIY6syRKDFkbTfCjr04lcwiPMgImiUMBoiQ2dEUA+0EyonqOqVKXAXwUub0BUY5h/mBHqNV4Xm9AsdI++YXuOa1OFpPL66LzLNsIHsLhctlrwObbT5FLilpkW6RKUJRPOM1eWzBs4AjyMFej/AIYN9lgi7d73GfBogfBecZ3YNHT0JXqXYmnGCpNI2n1Mr0cSTyWYOo2jQViMRxG+qiFzCTG0YJTKDjN16aW2x5xZ4a2unvVphdR/qbfzvCqqV1Y4X71+wosKHVadj/lQU6ENBPP1nRF1BYofGiABOl0ze1CwW5R4twaDJjXidz5D5LP4jiqa2b7yrfMRxGToDYT4amFU4ioAuLxQI6k1uiBxDwE7EVnu0t8UE7CncpGWSBcVVGyq69Eq99gBshcUyyjOForFmcxDIUTIRuLCD4d1hkqZdEdVsFPq3A8o9E/FAa+AUmFpBwE6DVKlboI2lhpgnT4qdzCpQ7f7ASEqmy4GUfU+wiVDVdZPcULi3kBZWJJlHmdTWdFhM97rnPZ4B4Hj+UnzuOg5ra5jYE7+K8zzDMQK7g6zSeF3ItOvpr0CMY2SxZXjnfqYrP6c1QBveF6zhHChTpsJALabQQecXWCyLCe1zBodcUyXEcywEtH9ULV5jg3Xe99zeOXgvQ6ZPdi9S03RNVx7Sdtec+4dEQykZI5GDaNDuFjsVQOziiMszerSIBIcB6+q9HXWzRhljb4Zt6FEx9/Hkj8O0z02QWBzZlRrYB4jaOfKPej6Vdp8PQnfZSd90ST7EvEEHjmnSfmkdVEqHEYkDTfTnraVzHiVOMpGTwzMWI++UqpqYHhniuSNTPuWgqY9lOeICRbXQ7np81ms3z5swwTG+yKdclE2+Aarh7SI1ixE7nTWPFBVqLtgh6uYVnkwYm/JQnC13XLp/wDIpXNdkVin3Zz2vQlbDkqWq2ozX6prMSDY6pNSezKoqMVhiEA9uvqrvGg7BVFVhE9ViyqmXgyB+n39807CckhHdTsF+ZRXI4YQnNZKcQnPcGwqUNKR9cOCrsdUiytFUZq2ZWVk58GW7Q4wAGdT6LyLNj3z5685uvRs+Mlw1A3XnebuBqW/yqwRjTuRDkeamni21CPzd0xueGJ9YKsO03aOpUeWUhxECXaw0Ddw2I+9ll8OS6q2NZHDHMutC2eCwns6uMp1AeOo2kwE6w2s17h6NZ/SrLK4YZSj2NSxqWVKXcpsro4qsTwtNSAXEND5DRqbSAOia7FEEcQInQ2IPOHCxWnqZbi/2eu3BksqOZwmIDnsP52NJ0JE8tkL2A/D7EOw+JGJYabXBppNf+bjbxS8D+W0Cd77LDj9raVqlLvx3NWbokpUkNyrGuaRy18wFo8DjiTqY6T9ysRlLyHcDtjrGwNyvQ8gwwdBPhpFgvoYTUo2eNljpZM8m5i2+vuVNjqxneNtzpb5LY46gAAPu2iy2cNa22jbTYE+JAtO9kVTJR2MvmmONxI5mCN9rWWbxWOhTZpWuVU0aftHhqx582lNm/FjukE4KpVqEcDajzOjSGz5GCfcrRz8S0fwn+rXx6AH3KwwGHxdCjVdhbVXU3MBgElriOMN4hZ3DMHVSfhRkddr6prU6gp8IADwWj2nELgO5N4pPiF48vaU4xlNNUux6L6KOpRae/cpv/lQ6xsRsbH0UZ4TcWK134m5FSbUlndPA0mP1EkQsBR4xqt/SdZ/UY1OjJlweHKrLGuJVPi2q0BMXVdiDcKuZiwK8adU2k6D981Id/NRURL452WYqXxpwJVViK3EfBdisxLmwBA5zc/RBsqJ5zT4FSfc+1HFZzO8cGg+ivMTVgFec9ocx/Nvt4WWblk806Rmu0GYd4tB11hZeo2XvOzGOd6N7vvIVjmLp72kk3QjKf7usfBo6cX9gqZHpxti9FDxM8I+rKXsrS48dhm861If8wvYu23Z4uea1MkOjbePBeP9lq4p5jhnO0FakT5cYX0TiMQyoLXsr9M9uNhus8r2e9nmWA7TV8PHFTa/rBR2L7fYqq0so0W0yRHFJeR4gQAOqLzbAUi4yAXfLyQ+Gwwi0ARfQakf2VPwrpHLXo+v04IfiGZrdmZwOSuFWmXG/EGui5hxggzrqtz2ZpFrht7tDY+5Vdd7WlsW77f+wVh2brS8k/qJImJvovS8NKDpGSWRy3Zoc0MG3JYbtBUFzHMTfX7IWrzLF3Plbw0v8Vgs+rzvzSY1UQx3kYnG3cd0/A4NzIqEwQZjhMeRKIpUpetjgKDQ2HRoORsRv7lm8BZE9RseV46oKyjtPhmhvE1wI1gAj1JCvKv4hYNje5Te53lAnzEn3LM1MlomSLHaDbqIQ7coptPeJI8CAdPFYV7B6dyvf5l5+1MkluA5vnFTFvLojiMknYfpYNrWk310VdUw4VrWpNbYKvrvhenDp4YIaYqkZ3llN2ytxGiqKok9He5pVniqiqKlQgz4EeoI+ax5mXgCtFlFRMP+HnspWmyFm6zsqPfum0acykmymwgt1QOPrHO8ZwtdHLVeVZ1inOcWzaVt+1uLLGSNCfsLBPZNypY1bs8/NPcralMuc0XO6dmVMsY4R+YX6FqvcswTbudcn08Aoe0eDaKUgRBv5EEfMKmdXjaNHs3Io9Xjb4v67HmrnltXjGrS1w82mR8F6phO0ZDjBsbjyNx7iF5k+nep4cB9eIK0yvGcVNv6mANPiB+U+kDordDPle5Gn2hht2/VnopxfHcplSpAVFl+NsFZOrAjUfVeojyZQogxdSCPC6uMmYQ6OZCo+HidcxYn0Ej3wrjIahsBHz3+vuWhPyslkVRDc+fExtA8eixmZiQT09f8LSdosR34I+Py1WcxI4p2HLkkS8tDYvUpsP8AmV5hKyzNKpw1HN8VcMfG/pos+ORqnEvfbIfE4oRcqsfioQOJxZKo8ukmsdheJxcqpxOJUNaoTuhXuWXJlcjRGCQlR6r6xRVV6Dc+/r8FkyMvFEcd2UKNT5IkHux1Qx3UmOhDopcO8cKidoupLgn0b24qDgEH+bTxWRp1ZJ8Bp5rW9q6XEDAtp1lYiu11NzbGJv5JscdjyJu5Gly+mQAAP7IftJ/BcDurLDtECOQ+4VH2ydw0HHTafO3zQe4+H9a+J53xfvHD9TB6gh3yPqhcsxPs6xB0JIPrZJWrQeIbQPQX+KFzGz5GhAI6qWK4SXwPe6hrJGX+X1/4bfDFWdGqsvk2L4midrH5FaLCniI5L28UtSs8aaoIrUHOFtdkDSzGrQNw4ciAC31WhbTgA38BEW5ygq1FxmGkqzjqWzpkVJd1aKLMM+c67j14TNlWuzN77N4v6YWip5e4n+Gf6So8Rgy3+WOik8WR/wB5VTgtkjO4fDu4i526sONPrWMfDRDuqKelR2HuzqjkLVelrVUHUqKMpFEhtaqoC5LCa9yi2USI3lB1VPUehnFQbHSFLrdEPGqklRuQCK4WTKalIsOqjLYJXBPpnOaDnxa0ys7mOXnovShgQQLKtzbKbcQAshDIeXPDL9Rh6NTgsRMaHeFnO3eNHsYGpK1ueZS4APbB5ga9F5v2urS2OSps1YcEXrSMnUJt6rsY6YHKR0+5TnjvAeSixBukPTtos+z9Tvx/pJPRbjL2QJWM7JUOOuWjX2VQjpBWxyCqKjSz+ZliPA6H5LT0WdeK8T9LI9Ti/LU/9HYvtCxgLRAeDvoBz8fJV1XtG0/zcR2M/cK+r0WU3A8Lbay0GfOUTUpZfUYeKmxronQRPILVlU75I4tFbGSPacu/NUcRy4jHpKIOc0nNjiLTzBT3Zbg+OzRB8TA6SmYzBYTglrbzdQ867lai+wA7MWmxIPjp7k3jB0VfUwTCbBGcDWABo2vvJ5oqcnyBxS4GVQg6gRFR6EquSSYyI3uULyle5DPfKjJjpHOdKiqhSgJlZqmMRsTN05i7dcEedB1+Ke5oJnyUZ0HVPplcA+y2tsosW0cJCc2rZUWfZ8yg2XkC8e4qKV8EZSSRXYym7hMRyuvHvxJpFtYA7wfqvTKPaJlVvE33/RebdtXh+JJdBDaZI4nEHjLhBAH5j4aXVt0tyOBXk2MXVPfQ+IOiJxMB1kLV2XG00f4fVAMdSB/mFRvqwn5InG4w4LMakflDoI5tcAfmqDJsT7GvRqfoqNJ8ph3uJV3+JVOMc87OZTcOrY/9VjTlDrlJd4fun/JoaU+lcX2l+zX8Gux+JFVocy/EJVI/K3vnvlsCYvfwEKt7KZtA9k8+LfmFoH4oG02EwvpIuGWCkzxWpY3SKl+UVBpUKFxOCqsPeM9QdfJXJxCFxGI8j96Kc8MK2KRnLuVIcQuc9S13hBVHrK9i63EqPQ1R6e53JRmmVJux0DvMpA1TezXFqShrIoTXhSOUbkGcgZoXFOcE1AI9ze6fAj0ITWFPnunxA9xUTSuOPrKpjA0X+K8m/EbGudVF+6duRHzXoePeOEgwLLy/tlUDuGOcR80cS3MTdySAspzbgBBG+yCzrFl3GRIDuHSIgEm++2yAD4Q+Pq3AjVonrKORWaMMFFtgNYX9P7qGqp3IdyBUVokHyWm7bu9p+zVv/sw7R1YTP/ZZqgdfIq5zGpxYLCH9Jr0/RzSFmyr83HL3tfNN/Yvjf5c17k/k0vuUbHEXFirrC5vIh2o35qkCQrXGbjwZ5RUuTS/t6Y7FSs8CQn06pkToqePJieGkXDnSkFAnVJQeBoiiUUr5BZCKUJrwpnKJyLSOB3NTHNRIpE6BL+ylLTDYHwKJ7Ea6jChcxI4sNgLmqIiEWWKGo1JQ1kSYFIk4UAnuedZq7gIm4vO0ee686zPFF5MmSfgrvP6x9nqdYjzWUcVeKoywj3GvKGxRl3k1vwH1U1U2QzXWJ8vd/hJM0xBy5RuCWN0pFkgSOkVb1Hzg6Q5V6o/4MPzVRSVjP7im3/8Aasf+FIKWRW4/H7MrjdKXw+6K46pxpOjii2k21SOUjSODaZO5n0Tt0IlZCUiUrkRSxw5loR1F0hV+B0hXeUZc+qYGgu52zQtEE2SlsR06LnaBF08u5q3bhQ2zf8on9lMLVHCu5B5CmOHgIeqxXVSiq7E0k0oAUisqMQtWmrB7UPUaoSiVTK17EPUYj6rEM4LPJFEwJzU1TvaouFTHNjn2IkhvXy8FUQrvNcsE92ZnQ3nqqz2UWKsSjVANcWQlUw2OZVhiWW+9kBXdJA5e9SlyVjwDkaff3opKximBzJPyTRdOxg05ABKMD00ZNgOQe71gfJBNRFV0E/7Q35n5oPlBXDIErH2IXbLmiyLQE6GwuSkXSLgFtlFAvcGgSTAA5k2C9JOFbhqTaLddah/U/foNFkewdH946qdKbZH+46LSVahcZK9LpoeXUYs0rlQ/C0ZMo5zAhcM6FPUqWWh8kGBYkKnxRVni3qprlJNlIANQod6mqlQOWeRdA9VCvCKqKCoFCRRA7wmcKkcE1SY56bnmDAq93bbn5LL5s2HzzF/Nb7tHhYqW69V57ndX96Rs23zKZPYlFblfiR3T0b6qv4LOPjA6aqwrvhjJ/mc53Rth759EDUsweRcev+VN8l1wD0jKkzB0uPp6CEyi3Ton40QYXBBQF1Q7806LJKgQOO2SkaLgE8C6ICN2pSNF0rtSlp6rjjf9l6PBhp3e4noLD4I9uqiwLeGjSbyY31In5pS5exBaYpHnS3bYQKsJlTEoSrUULnoORyiLWrSg6rk57kO8qUmVSIKpUDipqpQ7ipSKIiqKJykcmFSY5A4KNSuCiUmMj17tHmIPERYd6Tv0XmdepJJ53Whz6s48QmwFupWZqLkLFDs0by0Yym3q4cTveSgKrp9APRPxLjPRv/UKJJRUkwze8PC6gxTpM81KwwonC6Jw1wS8KdukqoM4RgTwLKNqcicQlPpNkgczCRS4L+I3/cPiguTmeiucBbkAPQKCo5Me4yfNMeV67Z56Q171HxprimKVj0I9QvKmch6qVjIgeVC5SuURU2URE5RlSvUZU2MRuChhTvUSmwo//9k=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23" name="AutoShape 20" descr="data:image/jpeg;base64,/9j/4AAQSkZJRgABAQAAAQABAAD/2wCEAAkGBxISEhUUExQVFRUWFxUVFBUUFBQUFBUVFRUWGBQUFRQYHCggGBolHBQUITEhJSkrLi4uFx8zODMsNygtLisBCgoKDg0OGxAQFywkHSQsLCwsLCwsLCwsLCwsLCwsLCwsLCwsLCwsLCwsLCwsLCwsLCwsLCwsLCwsLCwsLCwsLP/AABEIAQsAvQMBIgACEQEDEQH/xAAcAAABBQEBAQAAAAAAAAAAAAAEAQIDBQYABwj/xAA+EAABAwIEAwUGAwcEAgMAAAABAAIRAyEEBTFBElGBBiJhcZETobHB0fAHMlIUIzNCkuHxYnKisoLCFVNj/8QAGgEAAwEBAQEAAAAAAAAAAAAAAQIDBAAFBv/EADARAAICAQMCAwYFBQAAAAAAAAABAhEDEiExBEETIlEFYXGRscEVIzKh4RRCcoHx/9oADAMBAAIRAxEAPwD3FcuXLjjly5cuOEKqc1r8ItqVaVXQFls1rkuF+fokfJPJKkR4gjdV/tQTawVdmmbBvdBk8/NUWN7RMpMLidLeHh4lUUdjM226Ro8zzJjGnSAvOO0udBwIa4R/uAJ8/pr5Kn7SZ26sYkxr4eiz9SoTqZTR2LRx92Pq1S5ND4/yUwuTSUShI6okbJTWNJUVapeAuOJ21QL+5EOzV2jYA8lVcR2C7hchYaDX4tx1KmpYnmJ8jCrhRdzTvZuGt1wKRbDEt/1Dzg/BTsqg6FUrCfJSsrlukHouoVxLYhDuKjpYqRdOJXJCJUKHJSo5TiUQtH2AuXLlMucuXJr3Qg3RwJj60NK887SZrwuj0HmtT2gx4aDeNSZ8F4x2kzcue5066eWwRxxt2zJklqdEOKzBz6h4TeT5eJPgqPM8c1zuEkvA3BgSmuxIa0ghxk94jlyCr8TipNgA3YQB8FRuysIaRf2twM7325oMpxcmrhzoXNbJhKTbrH0+adTlon0XI4TEnh7o6/RBF6krIckINhRJ7Q7LuF5TRVSiqgEVz3NSjGHkEnGCu9kDouAc3EDkpRih4IN9MhICusNBvtuX30RGGqkqvYU9jkbBRalKpcOPaN5uAkHcgbHooQmS3EPsNcuXKRU4oHH1YGsIx5VPm1SAealNkssqR5129zaBwjxBXmGLryS46NFhzdNpWp7dPmpM/Qn7CzOPpBjOA6gS4j9btugkf1K62iieGN7lfUplp7x4uXKeuwQdVkaomoOJwawFztzrfeBsNkUzIax/MI9E8ISlwispJFU2N1wI5Sr6j2cJNyFNWyEtbaJCuulyPsJ4sfUzLgXERqn4lsQ1WZy10yLId+UvJQfT5EuDvEj6lW5nNReyWlZkpjST4oDFZcW6iEksE1u0MsiZUezCQ0UcaBAULrKTVD2COYQlYEVY62PuUNRhBQCK102PQoerShEAJ0yIXAA6b4RgpAtkajUeHNCVqcKTDVSFyCw/LcSWOCNxFOHW0Nx5FVNYcJEeYVi7ES1vlHvTJiNH2GuXJHFTZQqjnVI1HUph7TBabHwMbjxVTn2MgW9VV/iTlrnMbiKZLalLcWPCfoVjB2ofUplr/wA4EHxH6guWKOVXHn0JZcblDVEqs7Z7arwi1zfkBqVn8ZSdiK7aNMFznE8OwL3G7j4AfBW7ccGmq46lpA8Lz9FY/hFhPa4qriHD+G0Nb4Od/Ye9UjG5ULDyYy2w/ZKng2AfmeR3n8zuByCFqUQ42Wtz93FIWao0eB19/uV6+GPlMM57gzcJ3haysRlctNraTCNo0ZAgSZtaZ0sforDD07EcrHp5qjnXBFybMVXyiNkCMuPFYLe1cMIVdRwfeJ5fH7lVc9gQkyidgQ0X0E6GNtb3hVD8LxuPILWZhRkhu29xbyvb6qurNDdNr3+fNSvYvFmexGXjkFnsxwYmy1eNrTIbvy+Sq3YU7rPlgpI0Qk0ZJ9FMDosdPvRX2Nwg2VTXpQvPnj0mmMrBCIXJXBIFIY6syRKDFkbTfCjr04lcwiPMgImiUMBoiQ2dEUA+0EyonqOqVKXAXwUub0BUY5h/mBHqNV4Xm9AsdI++YXuOa1OFpPL66LzLNsIHsLhctlrwObbT5FLilpkW6RKUJRPOM1eWzBs4AjyMFej/AIYN9lgi7d73GfBogfBecZ3YNHT0JXqXYmnGCpNI2n1Mr0cSTyWYOo2jQViMRxG+qiFzCTG0YJTKDjN16aW2x5xZ4a2unvVphdR/qbfzvCqqV1Y4X71+wosKHVadj/lQU6ENBPP1nRF1BYofGiABOl0ze1CwW5R4twaDJjXidz5D5LP4jiqa2b7yrfMRxGToDYT4amFU4ioAuLxQI6k1uiBxDwE7EVnu0t8UE7CncpGWSBcVVGyq69Eq99gBshcUyyjOForFmcxDIUTIRuLCD4d1hkqZdEdVsFPq3A8o9E/FAa+AUmFpBwE6DVKlboI2lhpgnT4qdzCpQ7f7ASEqmy4GUfU+wiVDVdZPcULi3kBZWJJlHmdTWdFhM97rnPZ4B4Hj+UnzuOg5ra5jYE7+K8zzDMQK7g6zSeF3ItOvpr0CMY2SxZXjnfqYrP6c1QBveF6zhHChTpsJALabQQecXWCyLCe1zBodcUyXEcywEtH9ULV5jg3Xe99zeOXgvQ6ZPdi9S03RNVx7Sdtec+4dEQykZI5GDaNDuFjsVQOziiMszerSIBIcB6+q9HXWzRhljb4Zt6FEx9/Hkj8O0z02QWBzZlRrYB4jaOfKPej6Vdp8PQnfZSd90ST7EvEEHjmnSfmkdVEqHEYkDTfTnraVzHiVOMpGTwzMWI++UqpqYHhniuSNTPuWgqY9lOeICRbXQ7np81ms3z5swwTG+yKdclE2+Aarh7SI1ixE7nTWPFBVqLtgh6uYVnkwYm/JQnC13XLp/wDIpXNdkVin3Zz2vQlbDkqWq2ozX6prMSDY6pNSezKoqMVhiEA9uvqrvGg7BVFVhE9ViyqmXgyB+n39807CckhHdTsF+ZRXI4YQnNZKcQnPcGwqUNKR9cOCrsdUiytFUZq2ZWVk58GW7Q4wAGdT6LyLNj3z5685uvRs+Mlw1A3XnebuBqW/yqwRjTuRDkeamni21CPzd0xueGJ9YKsO03aOpUeWUhxECXaw0Ddw2I+9ll8OS6q2NZHDHMutC2eCwns6uMp1AeOo2kwE6w2s17h6NZ/SrLK4YZSj2NSxqWVKXcpsro4qsTwtNSAXEND5DRqbSAOia7FEEcQInQ2IPOHCxWnqZbi/2eu3BksqOZwmIDnsP52NJ0JE8tkL2A/D7EOw+JGJYabXBppNf+bjbxS8D+W0Cd77LDj9raVqlLvx3NWbokpUkNyrGuaRy18wFo8DjiTqY6T9ysRlLyHcDtjrGwNyvQ8gwwdBPhpFgvoYTUo2eNljpZM8m5i2+vuVNjqxneNtzpb5LY46gAAPu2iy2cNa22jbTYE+JAtO9kVTJR2MvmmONxI5mCN9rWWbxWOhTZpWuVU0aftHhqx582lNm/FjukE4KpVqEcDajzOjSGz5GCfcrRz8S0fwn+rXx6AH3KwwGHxdCjVdhbVXU3MBgElriOMN4hZ3DMHVSfhRkddr6prU6gp8IADwWj2nELgO5N4pPiF48vaU4xlNNUux6L6KOpRae/cpv/lQ6xsRsbH0UZ4TcWK134m5FSbUlndPA0mP1EkQsBR4xqt/SdZ/UY1OjJlweHKrLGuJVPi2q0BMXVdiDcKuZiwK8adU2k6D981Id/NRURL452WYqXxpwJVViK3EfBdisxLmwBA5zc/RBsqJ5zT4FSfc+1HFZzO8cGg+ivMTVgFec9ocx/Nvt4WWblk806Rmu0GYd4tB11hZeo2XvOzGOd6N7vvIVjmLp72kk3QjKf7usfBo6cX9gqZHpxti9FDxM8I+rKXsrS48dhm861If8wvYu23Z4uea1MkOjbePBeP9lq4p5jhnO0FakT5cYX0TiMQyoLXsr9M9uNhus8r2e9nmWA7TV8PHFTa/rBR2L7fYqq0so0W0yRHFJeR4gQAOqLzbAUi4yAXfLyQ+Gwwi0ARfQakf2VPwrpHLXo+v04IfiGZrdmZwOSuFWmXG/EGui5hxggzrqtz2ZpFrht7tDY+5Vdd7WlsW77f+wVh2brS8k/qJImJvovS8NKDpGSWRy3Zoc0MG3JYbtBUFzHMTfX7IWrzLF3Plbw0v8Vgs+rzvzSY1UQx3kYnG3cd0/A4NzIqEwQZjhMeRKIpUpetjgKDQ2HRoORsRv7lm8BZE9RseV46oKyjtPhmhvE1wI1gAj1JCvKv4hYNje5Te53lAnzEn3LM1MlomSLHaDbqIQ7coptPeJI8CAdPFYV7B6dyvf5l5+1MkluA5vnFTFvLojiMknYfpYNrWk310VdUw4VrWpNbYKvrvhenDp4YIaYqkZ3llN2ytxGiqKok9He5pVniqiqKlQgz4EeoI+ax5mXgCtFlFRMP+HnspWmyFm6zsqPfum0acykmymwgt1QOPrHO8ZwtdHLVeVZ1inOcWzaVt+1uLLGSNCfsLBPZNypY1bs8/NPcralMuc0XO6dmVMsY4R+YX6FqvcswTbudcn08Aoe0eDaKUgRBv5EEfMKmdXjaNHs3Io9Xjb4v67HmrnltXjGrS1w82mR8F6phO0ZDjBsbjyNx7iF5k+nep4cB9eIK0yvGcVNv6mANPiB+U+kDordDPle5Gn2hht2/VnopxfHcplSpAVFl+NsFZOrAjUfVeojyZQogxdSCPC6uMmYQ6OZCo+HidcxYn0Ej3wrjIahsBHz3+vuWhPyslkVRDc+fExtA8eixmZiQT09f8LSdosR34I+Py1WcxI4p2HLkkS8tDYvUpsP8AmV5hKyzNKpw1HN8VcMfG/pos+ORqnEvfbIfE4oRcqsfioQOJxZKo8ukmsdheJxcqpxOJUNaoTuhXuWXJlcjRGCQlR6r6xRVV6Dc+/r8FkyMvFEcd2UKNT5IkHux1Qx3UmOhDopcO8cKidoupLgn0b24qDgEH+bTxWRp1ZJ8Bp5rW9q6XEDAtp1lYiu11NzbGJv5JscdjyJu5Gly+mQAAP7IftJ/BcDurLDtECOQ+4VH2ydw0HHTafO3zQe4+H9a+J53xfvHD9TB6gh3yPqhcsxPs6xB0JIPrZJWrQeIbQPQX+KFzGz5GhAI6qWK4SXwPe6hrJGX+X1/4bfDFWdGqsvk2L4midrH5FaLCniI5L28UtSs8aaoIrUHOFtdkDSzGrQNw4ciAC31WhbTgA38BEW5ygq1FxmGkqzjqWzpkVJd1aKLMM+c67j14TNlWuzN77N4v6YWip5e4n+Gf6So8Rgy3+WOik8WR/wB5VTgtkjO4fDu4i526sONPrWMfDRDuqKelR2HuzqjkLVelrVUHUqKMpFEhtaqoC5LCa9yi2USI3lB1VPUehnFQbHSFLrdEPGqklRuQCK4WTKalIsOqjLYJXBPpnOaDnxa0ys7mOXnovShgQQLKtzbKbcQAshDIeXPDL9Rh6NTgsRMaHeFnO3eNHsYGpK1ueZS4APbB5ga9F5v2urS2OSps1YcEXrSMnUJt6rsY6YHKR0+5TnjvAeSixBukPTtos+z9Tvx/pJPRbjL2QJWM7JUOOuWjX2VQjpBWxyCqKjSz+ZliPA6H5LT0WdeK8T9LI9Ti/LU/9HYvtCxgLRAeDvoBz8fJV1XtG0/zcR2M/cK+r0WU3A8Lbay0GfOUTUpZfUYeKmxronQRPILVlU75I4tFbGSPacu/NUcRy4jHpKIOc0nNjiLTzBT3Zbg+OzRB8TA6SmYzBYTglrbzdQ867lai+wA7MWmxIPjp7k3jB0VfUwTCbBGcDWABo2vvJ5oqcnyBxS4GVQg6gRFR6EquSSYyI3uULyle5DPfKjJjpHOdKiqhSgJlZqmMRsTN05i7dcEedB1+Ke5oJnyUZ0HVPplcA+y2tsosW0cJCc2rZUWfZ8yg2XkC8e4qKV8EZSSRXYym7hMRyuvHvxJpFtYA7wfqvTKPaJlVvE33/RebdtXh+JJdBDaZI4nEHjLhBAH5j4aXVt0tyOBXk2MXVPfQ+IOiJxMB1kLV2XG00f4fVAMdSB/mFRvqwn5InG4w4LMakflDoI5tcAfmqDJsT7GvRqfoqNJ8ph3uJV3+JVOMc87OZTcOrY/9VjTlDrlJd4fun/JoaU+lcX2l+zX8Gux+JFVocy/EJVI/K3vnvlsCYvfwEKt7KZtA9k8+LfmFoH4oG02EwvpIuGWCkzxWpY3SKl+UVBpUKFxOCqsPeM9QdfJXJxCFxGI8j96Kc8MK2KRnLuVIcQuc9S13hBVHrK9i63EqPQ1R6e53JRmmVJux0DvMpA1TezXFqShrIoTXhSOUbkGcgZoXFOcE1AI9ze6fAj0ITWFPnunxA9xUTSuOPrKpjA0X+K8m/EbGudVF+6duRHzXoePeOEgwLLy/tlUDuGOcR80cS3MTdySAspzbgBBG+yCzrFl3GRIDuHSIgEm++2yAD4Q+Pq3AjVonrKORWaMMFFtgNYX9P7qGqp3IdyBUVokHyWm7bu9p+zVv/sw7R1YTP/ZZqgdfIq5zGpxYLCH9Jr0/RzSFmyr83HL3tfNN/Yvjf5c17k/k0vuUbHEXFirrC5vIh2o35qkCQrXGbjwZ5RUuTS/t6Y7FSs8CQn06pkToqePJieGkXDnSkFAnVJQeBoiiUUr5BZCKUJrwpnKJyLSOB3NTHNRIpE6BL+ylLTDYHwKJ7Ea6jChcxI4sNgLmqIiEWWKGo1JQ1kSYFIk4UAnuedZq7gIm4vO0ee686zPFF5MmSfgrvP6x9nqdYjzWUcVeKoywj3GvKGxRl3k1vwH1U1U2QzXWJ8vd/hJM0xBy5RuCWN0pFkgSOkVb1Hzg6Q5V6o/4MPzVRSVjP7im3/8Aasf+FIKWRW4/H7MrjdKXw+6K46pxpOjii2k21SOUjSODaZO5n0Tt0IlZCUiUrkRSxw5loR1F0hV+B0hXeUZc+qYGgu52zQtEE2SlsR06LnaBF08u5q3bhQ2zf8on9lMLVHCu5B5CmOHgIeqxXVSiq7E0k0oAUisqMQtWmrB7UPUaoSiVTK17EPUYj6rEM4LPJFEwJzU1TvaouFTHNjn2IkhvXy8FUQrvNcsE92ZnQ3nqqz2UWKsSjVANcWQlUw2OZVhiWW+9kBXdJA5e9SlyVjwDkaff3opKximBzJPyTRdOxg05ABKMD00ZNgOQe71gfJBNRFV0E/7Q35n5oPlBXDIErH2IXbLmiyLQE6GwuSkXSLgFtlFAvcGgSTAA5k2C9JOFbhqTaLddah/U/foNFkewdH946qdKbZH+46LSVahcZK9LpoeXUYs0rlQ/C0ZMo5zAhcM6FPUqWWh8kGBYkKnxRVni3qprlJNlIANQod6mqlQOWeRdA9VCvCKqKCoFCRRA7wmcKkcE1SY56bnmDAq93bbn5LL5s2HzzF/Nb7tHhYqW69V57ndX96Rs23zKZPYlFblfiR3T0b6qv4LOPjA6aqwrvhjJ/mc53Rth759EDUsweRcev+VN8l1wD0jKkzB0uPp6CEyi3Ton40QYXBBQF1Q7806LJKgQOO2SkaLgE8C6ICN2pSNF0rtSlp6rjjf9l6PBhp3e4noLD4I9uqiwLeGjSbyY31In5pS5exBaYpHnS3bYQKsJlTEoSrUULnoORyiLWrSg6rk57kO8qUmVSIKpUDipqpQ7ipSKIiqKJykcmFSY5A4KNSuCiUmMj17tHmIPERYd6Tv0XmdepJJ53Whz6s48QmwFupWZqLkLFDs0by0Yym3q4cTveSgKrp9APRPxLjPRv/UKJJRUkwze8PC6gxTpM81KwwonC6Jw1wS8KdukqoM4RgTwLKNqcicQlPpNkgczCRS4L+I3/cPiguTmeiucBbkAPQKCo5Me4yfNMeV67Z56Q171HxprimKVj0I9QvKmch6qVjIgeVC5SuURU2URE5RlSvUZU2MRuChhTvUSmwo//9k=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24" name="Picture 22" descr="https://encrypted-tbn1.gstatic.com/images?q=tbn:ANd9GcQb7tphFZLO-6bKe5y6uJB4QDwoKqGgTDseyHbnsV77XfazLfGZt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475" y="47035"/>
            <a:ext cx="2722013" cy="213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ymbol zastępczy numeru slajdu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12</a:t>
            </a:fld>
            <a:endParaRPr lang="pl-PL"/>
          </a:p>
        </p:txBody>
      </p:sp>
      <p:pic>
        <p:nvPicPr>
          <p:cNvPr id="27" name="Obraz 26">
            <a:extLst>
              <a:ext uri="{FF2B5EF4-FFF2-40B4-BE49-F238E27FC236}">
                <a16:creationId xmlns:a16="http://schemas.microsoft.com/office/drawing/2014/main" id="{80DA8DAF-BD24-4284-B825-70082ED6D8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2487465"/>
            <a:ext cx="898054" cy="1105297"/>
          </a:xfrm>
          <a:prstGeom prst="rect">
            <a:avLst/>
          </a:prstGeom>
        </p:spPr>
      </p:pic>
      <p:pic>
        <p:nvPicPr>
          <p:cNvPr id="28" name="Obraz 27">
            <a:extLst>
              <a:ext uri="{FF2B5EF4-FFF2-40B4-BE49-F238E27FC236}">
                <a16:creationId xmlns:a16="http://schemas.microsoft.com/office/drawing/2014/main" id="{CF39111A-9428-44D1-B901-A6D59E645F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210" y="-99392"/>
            <a:ext cx="3785297" cy="236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35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83294" y="1959118"/>
            <a:ext cx="8229600" cy="1143000"/>
          </a:xfrm>
        </p:spPr>
        <p:txBody>
          <a:bodyPr/>
          <a:lstStyle/>
          <a:p>
            <a:r>
              <a:rPr lang="pl-PL" dirty="0"/>
              <a:t>Facebook i wybory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0739" y="3068961"/>
            <a:ext cx="5439413" cy="3096344"/>
          </a:xfrm>
        </p:spPr>
        <p:txBody>
          <a:bodyPr>
            <a:normAutofit fontScale="92500" lnSpcReduction="20000"/>
          </a:bodyPr>
          <a:lstStyle/>
          <a:p>
            <a:r>
              <a:rPr lang="pl-PL" sz="2400" dirty="0"/>
              <a:t>W </a:t>
            </a:r>
            <a:r>
              <a:rPr lang="pl-PL" sz="2400" b="1" dirty="0"/>
              <a:t>2013</a:t>
            </a:r>
            <a:r>
              <a:rPr lang="pl-PL" sz="2400" dirty="0"/>
              <a:t> roku Michał Kosiński opracował algorytm, który na podstawie aktywności na FB tworzy portret psychologiczny użytkownika</a:t>
            </a:r>
            <a:endParaRPr lang="pl-PL" altLang="pl-PL" sz="2400" dirty="0"/>
          </a:p>
          <a:p>
            <a:r>
              <a:rPr lang="pl-PL" altLang="pl-PL" sz="2400" dirty="0"/>
              <a:t>Od </a:t>
            </a:r>
            <a:r>
              <a:rPr lang="pl-PL" altLang="pl-PL" sz="2400" b="1" dirty="0"/>
              <a:t>2014</a:t>
            </a:r>
            <a:r>
              <a:rPr lang="pl-PL" sz="2400" dirty="0"/>
              <a:t> roku firma </a:t>
            </a:r>
            <a:r>
              <a:rPr lang="en-US" sz="2400" dirty="0"/>
              <a:t>Cambridge </a:t>
            </a:r>
            <a:r>
              <a:rPr lang="en-US" sz="2400" dirty="0" err="1"/>
              <a:t>Analytica</a:t>
            </a:r>
            <a:r>
              <a:rPr lang="pl-PL" sz="2400" dirty="0"/>
              <a:t> zbiera różne dane, w tym za pomocą FB</a:t>
            </a:r>
          </a:p>
          <a:p>
            <a:r>
              <a:rPr lang="pl-PL" altLang="pl-PL" sz="2400" dirty="0"/>
              <a:t>W </a:t>
            </a:r>
            <a:r>
              <a:rPr lang="pl-PL" altLang="pl-PL" sz="2400" b="1" dirty="0"/>
              <a:t>2016 </a:t>
            </a:r>
            <a:r>
              <a:rPr lang="pl-PL" altLang="pl-PL" sz="2400" dirty="0"/>
              <a:t>roku firma </a:t>
            </a:r>
            <a:r>
              <a:rPr lang="en-US" sz="2400" dirty="0"/>
              <a:t>Cambridge </a:t>
            </a:r>
            <a:r>
              <a:rPr lang="en-US" sz="2400" dirty="0" err="1"/>
              <a:t>Analytica</a:t>
            </a:r>
            <a:r>
              <a:rPr lang="en-US" sz="2400" b="1" dirty="0"/>
              <a:t> </a:t>
            </a:r>
            <a:r>
              <a:rPr lang="pl-PL" sz="2400" dirty="0"/>
              <a:t>pomaga wygrać Donaldowi </a:t>
            </a:r>
            <a:r>
              <a:rPr lang="pl-PL" sz="2400" dirty="0" err="1"/>
              <a:t>Trumpowi</a:t>
            </a:r>
            <a:r>
              <a:rPr lang="pl-PL" sz="2400" dirty="0"/>
              <a:t> wybory prezydenckie w USA za pomocą </a:t>
            </a:r>
            <a:r>
              <a:rPr lang="pl-PL" sz="2400" dirty="0" err="1"/>
              <a:t>microtargatingu</a:t>
            </a:r>
            <a:endParaRPr lang="pl-PL" altLang="pl-PL" sz="2400" dirty="0"/>
          </a:p>
          <a:p>
            <a:endParaRPr lang="pl-PL" altLang="pl-PL" sz="2000" dirty="0"/>
          </a:p>
          <a:p>
            <a:endParaRPr lang="pl-PL" sz="2000" dirty="0"/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35496" y="6428184"/>
            <a:ext cx="6527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l-PL" altLang="pl-PL" dirty="0"/>
              <a:t>1960</a:t>
            </a: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2771800" y="6428184"/>
            <a:ext cx="6527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l-PL" altLang="pl-PL" dirty="0"/>
              <a:t>1980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4218107" y="6428184"/>
            <a:ext cx="6527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l-PL" altLang="pl-PL" dirty="0"/>
              <a:t>1990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7092280" y="6428184"/>
            <a:ext cx="6527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l-PL" altLang="pl-PL" dirty="0"/>
              <a:t>2010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337787" y="6433591"/>
            <a:ext cx="6527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l-PL" altLang="pl-PL" dirty="0"/>
              <a:t>1970</a:t>
            </a:r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-36512" y="6309320"/>
            <a:ext cx="9180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sz="1100" dirty="0"/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652120" y="6433591"/>
            <a:ext cx="6527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l-PL" altLang="pl-PL"/>
              <a:t>2000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8460432" y="6433591"/>
            <a:ext cx="6527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l-PL" altLang="pl-PL" dirty="0"/>
              <a:t>2020</a:t>
            </a:r>
          </a:p>
        </p:txBody>
      </p:sp>
      <p:sp>
        <p:nvSpPr>
          <p:cNvPr id="12" name="Elipsa 11"/>
          <p:cNvSpPr/>
          <p:nvPr/>
        </p:nvSpPr>
        <p:spPr>
          <a:xfrm>
            <a:off x="7812360" y="6093296"/>
            <a:ext cx="360000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13" name="AutoShape 2" descr="data:image/jpeg;base64,/9j/4AAQSkZJRgABAQAAAQABAAD/2wCEAAkGBwgHBhUIBwgVFhUXGRoZGBQYFhwbHxoiGxYcGSAiKSQaHDQsJBwlHhoZITIiJTUsLi4vGB8zOzMsOCgtLisBCgoKDg0OGxAQGywmICY0LDQ0NDcsLzQyLy0sLCwsMC80LTcsNDQ0LCwsLDIwLC80LDQsNCwsLCwuLDQvNywsLP/AABEIAOEA4QMBEQACEQEDEQH/xAAbAAEAAwEBAQEAAAAAAAAAAAAABQYHBAIDAf/EADwQAQABAwICBwQGCAcAAAAAAAABAgMEBREGIRIxQVFxgZFCYaGxBxQiUsHREyMyYnKS4vAVJENTssLh/8QAGwEBAAMBAQEBAAAAAAAAAAAAAAQFBgMCAQf/xAA1EQEAAgEDAQQHBwQDAQAAAAAAAQIDBAURIRIxQVETInGRobHhIzJCYYHB0UNSU/AUFTMG/9oADAMBAAIRAxEAPwA2T82AAAAAAAAAAAAAAAAAAAAAAAAAAAAAAAAAAAAAAAAAAAAAAAAAAAAAAAAAAAAAAAAAAAAAAAAAAAAAAAAAAAAAAAAAAAAAAAAAAAAAAAAAAAAAAAAAAAAAAAAAAAAAAAAAAAAAAAAAAAAAAAAAAAAAAAAAAAAAAAAAAAAAAAAAAAAAAAAAAAAAAAAAAAAAAAAAAAAAAAAAAAAAAAAftNNVVXRpjee6HyZ4732ImZ4h+Pr4AAAAAAAmdE4az9X/AFlunoUffq6p8O9D1Gtx4ek9Z8ljo9szanrHSvnP7Lbh8Cadap/zV6uuf5Y9I/NWX3TLP3YiF7i2LBWPXmZ+H++901cF6LVG0Wqo9/Tlzjcs/n8Hadl0nlPvlC6lwFXRT09Nyt/3K45+sfkl4t1iemSPd/Cu1GwTEc4bfpP8/RT8rGv4l+bGVammqOuJj++XvWtL1vHarPMKDJivjt2bxxL5PTmlcbQc67iVZl63+jt0xMzVXG2/hHbv1eaNfVY4tFI6zPknY9vzWpOS0dmseM/sikpBAAAAAAAAAAAAWr6PcCnI1Wcq5HK3HLxq5fLdWbnl7OOKR4rvY9PF805J/D85dHGXDE2KqtR06j7POa6I9nt3j3d8dny56HW9rjHk7/B23Xa+zzmxR08Y8vz9nyU1bs8AAAAAs/BnD0ape+t5lP6qmer7093hHardfq/RR2K98/BdbTt0Z7ekyfdj4z/DSaaaaKejTG0R1RDPzPLXRERHEP0fQAEdq+i4Or0RTmW+cdVUTtMe7fud8GpyYZ9SUXVaPFqYiMkdzzp+gaXp8742HTv96ftT61fg+5NVlyfes84NBp8P3Kxz71T4816nIq/wvFr3ppneue+Y7PL5+C027SzX7W36KPetfF59BTujv/hT6qK6IiaqZjfnG8da1iYnuUE1mO+Hl9eQAAAAAAAAAAF/+jWI+o3au3px/wAf/ZUe7ffr7Gq/+f8A/K/t/ZclSv1M4m4Oi/M5ek0xFXXNvqifDun3dS20m49n1Mvd5s/uGzxfnJg7/L+FEvWrli7Nq9RMVR1xMbTC6raLRzDMXpak9m0cS8PTyAA9W6KrtyLdEc5mIjz5PkzxHMvVazaYrHi2XTMOjT9PoxLUcqY28+uZ853lks2Scl5vPi/QdPhjDirjr4OpzdgAAAHNn4s5lj9D9YroieuaNomfdvMTtHhzdMd+xPa4ifa45sXpa9ntTHs70HmYOg8M4f1qrFpmr2Yq+1NU+7dMpl1Gqt2eVdlwaPQ4+3NY58PGZlneoZt7UMyrKyat5qn07oj3QvsWOuOsVqyefPfNkm9++XO6OIAAAAAAAAAAC6fRtlxTkXcSqf2oiqPLlPzhUbrj5rW7RbBliLXx+fVfVI04CN1fQ8DVqNsuz9rsrjlVHn3e6UjBqcmGfVnp5eCJqtDh1EevHXz8VI1bgrPxN68Kf0tPu5Venb5ei4w7ljv0v0n4M3qdkzY+uP1o+KtXrN2xX0L1uaZ7piYn4rCtotHMTyqL0tSeLRw8PTwkOH6Ir12xTVP+pR8Kolw1M8Yb+yUrQxzqccT5x82wso34AAAADg1zU6NI06rMrtzVttEUxy3meUeTvp8M5skUiUXWamNNinJMcsq1bU8nVsucjLr3nsjspjuhpcOCmGvZqxOq1WTUX7d5+jidkYAAAAAAAAAAAB1aZm3NOz6Muz10zvt3x1THnEzDlmxRlpNJ8XfTZ5wZa5K+DXtOzbOo4dOVjVb01R6e6ffDLZcdsdprbwb3Bmpmxxkp3S6XN1AAfDJxMbLo6GVYpqjuqiJ+b3TJak81nhzyYqZI4vEShcngzRr070WaqP4ap+U7pdNxz1755/RXZNm0tu6OPZLlxuCMbFzaMmxmV70VRVETET1TE7Ottzvek1msdYcceyY8eSt62npMT7lrVi7AAAAAVzj+qKeHZie2umPjv+Cftsfbx7JVO9TxpZ9sMxaNjAAAAAAAAAAAAAF04GwMHU9Mu42bYpq2riYntjenblMc+xT7jlyYslbUnjo0ez4MWfDemSInr+yx6Vw9Ro+RNen5dcU1ftW6tqonw6piffz80DNq5zV4vWOfNa6bb401ucVp4nviesJpEWIAAAAAAAAAACo/STd20u3Z77m/pTMf9oWm1V+0tP5fuod/t9jWv5/KJ/lni+ZQAAAAAAAAAAAABYeCNTp0/WIt3Z2puR0Znunsn15eaBuGH0mLmO+Fts+pjDn7M91un8NQZxswAAAAAAAAAAAGdfSLlxd1WjGpn9inn41c/lt6r7a8fGObef7Mnv2btZopHhHzVNaKIAAAAAAAAAAAAABofCPFNGVbjB1GvauOVNc+3/V81DrdDNJ7ePu+X0aza90jJEYss+t4T5/VblWvQAAAAAAAAAHm5XTatzcrnaIiZmfB9iJmeIfLWisTMsb1bMnUNSuZc+1VMx4dUfDZrMOP0eOKeT8/1Wb02a2TzlyOqOAAAAAAAAAAAAAAkdC0yjVs76pOR0JmJmmZjfeY7PTf0R9TmnDTt8cpmi00anJ6PtcT4NA0jSta06It1arTXRHs1UTO3n0olR58+DJ17ExPt+jU6bS6rDHZ9JEx+cfVYEFaAAAAAAAAAKvx7qkYemfU7c/au7x4U9vr1eqx23B28nbnuj5qbetV6LD6OO+3y8WbNCx4AAAAAAAAAAAAAAD6Y1+5i5FN+zVtVTMTE+DzesXrNZ7pe8eS2O8Xr3w1vQdYsazgxftTtV7dG/Omfynsll9Tp7Yb9me7wbrRaympxxaO/wAY8kkjpgAAAAAAAD5ZeTaxMarIyK9qaY3mXqlJvaK175eMmSuOk3tPSGQ61qV3VtRqy7vbypjuiOqGp0+GMOOKQwes1NtRlnJP6flDhd0UAAAAAAAAAAAAAAAB06fn5Wm5MZGHdmmr4T7pjthyy4qZa9m8O+DUZMF+3jniV70rjnDv0xRqNubdX3o50/nH981Nm2y9euOeY+LS6bfMV+mWOJ+Cw4mqYGbV0cXLoqnuiefogXwZKferMLbFqsOWeKWiXY5O4AAAAD8mYiN5kGbcZcRf4ne+qYdf6qmec/fmO3wjs9Wg0Gj9FHbv96fgyG7bj6e3o8c+rHxn+FYWSlAAAAAAAAAAAAAAAAAe7Vu5er6FqiZnuiN5+DzNoiOZeq0taeKxysmkcF5+XV0879VT7+dU+XZ5q/PuWOnSnWfguNLsubJPOT1Y+K+aTpOHpNj9Fh2tu+qec1eMqXNqL5p5vLTabSYtPXs44/Xxl3OKSAAAA8XblFm3Ny7XEREbzM8oh9iJtPEPNrRWJtaeIZ5xZxVOob4Wn1bWvaq6pr/p+a+0Wh9H69+/5fVlNz3X032WL7vjPn9FUWajAAAAAAAAAAAAAAAe7NVFF2KrlvpR207zG/o82iZjpPD1SYi3MxzC3aNh8K6ptTPSt1/7dVzr8J7f75KvPk1mL848+F/pMO3ajjvrPlM/usdjhLRbU7/VOl/FVM/ir7a/PP4ltTadJX8PP6pbFw8XEp6OLj0UR+7TEfJGvkvfraZlOx4ceOOKViPZD7vDoAAAAAhtZ4l07SqZpru9Ov7lM7z593ml4NFly90cR5q/Vblg08cTPM+Uf70Z9rnEObrNe16ro0dluJ5effPivdPpMeGOnWfNldZuGXVT63SPL/e9EJSAAAAAAAAAAAAAAAAAAAltN4j1XTtqbGVM0x7NX2o+POPLZFy6PDk746p+DctTh6VtzHlPVZcPj+3ttnYU+NExPwn81ffap/Bb3rjFv9f6lPcl8fjHRb0c8iaZ7qqZj5ckS2356+HKdj3jSX/Fx7YdccQ6PVG8ajb/AJnL/iZ/7ZSP+w0v+SPeTxDo8RvOo2/5j/iZ/wC2T/sNL/kj3uW/xhotnqyZqnuppmfw2da7fnt4OF930lfxc+yERl8f2YjbCwqp99cxHwjdKptVvx29yDl3+n9Ok/qrmpcUatqG9NeT0afu0fZ+PX8U/FocOPujmfzVGfdNTm6TbiPKOn1QyYrgAAAAAAAAAAAAAAAAAAAAAAAAAAAAAAAAAAAAAAAAAAAAAAAAAAAAAAAAAAAAAAAAAAAAAAAAAAAAAAAAAAAAAAAAAAAAAAAAAAAAAAAAAAAAAAAAAAAAAAAAAAAAAAAAAAAAAAAAAAAAAAAAAAAAAAAAAAAAAAAAAAAAAAAAAAAAAAAAAAAAAAAAAAAAAAAAAAAAAAAAAAAAAAAAAAAAAAAAAAAAAAAAAAAAAAAAAAAAAAAAAAAA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14" name="AutoShape 4" descr="data:image/jpeg;base64,/9j/4AAQSkZJRgABAQAAAQABAAD/2wCEAAkGBwgHBhUIBwgVFhUXGRoZGBQYFhwbHxoiGxYcGSAiKSQaHDQsJBwlHhoZITIiJTUsLi4vGB8zOzMsOCgtLisBCgoKDg0OGxAQGywmICY0LDQ0NDcsLzQyLy0sLCwsMC80LTcsNDQ0LCwsLDIwLC80LDQsNCwsLCwuLDQvNywsLP/AABEIAOEA4QMBEQACEQEDEQH/xAAbAAEAAwEBAQEAAAAAAAAAAAAABQYHBAIDAf/EADwQAQABAwICBwQGCAcAAAAAAAABAgMEBREGIRIxQVFxgZFCYaGxBxQiUsHREyMyYnKS4vAVJENTssLh/8QAGwEBAAMBAQEBAAAAAAAAAAAAAAQFBgMCAQf/xAA1EQEAAgEDAQQHBwQDAQAAAAAAAQIDBAURIRIxQVETInGRobHhIzJCYYHB0UNSU/AUFTMG/9oADAMBAAIRAxEAPwA2T82AAAAAAAAAAAAAAAAAAAAAAAAAAAAAAAAAAAAAAAAAAAAAAAAAAAAAAAAAAAAAAAAAAAAAAAAAAAAAAAAAAAAAAAAAAAAAAAAAAAAAAAAAAAAAAAAAAAAAAAAAAAAAAAAAAAAAAAAAAAAAAAAAAAAAAAAAAAAAAAAAAAAAAAAAAAAAAAAAAAAAAAAAAAAAAAAAAAAAAAAAAAAAAAAftNNVVXRpjee6HyZ4732ImZ4h+Pr4AAAAAAAmdE4az9X/AFlunoUffq6p8O9D1Gtx4ek9Z8ljo9szanrHSvnP7Lbh8Cadap/zV6uuf5Y9I/NWX3TLP3YiF7i2LBWPXmZ+H++901cF6LVG0Wqo9/Tlzjcs/n8Hadl0nlPvlC6lwFXRT09Nyt/3K45+sfkl4t1iemSPd/Cu1GwTEc4bfpP8/RT8rGv4l+bGVammqOuJj++XvWtL1vHarPMKDJivjt2bxxL5PTmlcbQc67iVZl63+jt0xMzVXG2/hHbv1eaNfVY4tFI6zPknY9vzWpOS0dmseM/sikpBAAAAAAAAAAAAWr6PcCnI1Wcq5HK3HLxq5fLdWbnl7OOKR4rvY9PF805J/D85dHGXDE2KqtR06j7POa6I9nt3j3d8dny56HW9rjHk7/B23Xa+zzmxR08Y8vz9nyU1bs8AAAAAs/BnD0ape+t5lP6qmer7093hHardfq/RR2K98/BdbTt0Z7ekyfdj4z/DSaaaaKejTG0R1RDPzPLXRERHEP0fQAEdq+i4Or0RTmW+cdVUTtMe7fud8GpyYZ9SUXVaPFqYiMkdzzp+gaXp8742HTv96ftT61fg+5NVlyfes84NBp8P3Kxz71T4816nIq/wvFr3ppneue+Y7PL5+C027SzX7W36KPetfF59BTujv/hT6qK6IiaqZjfnG8da1iYnuUE1mO+Hl9eQAAAAAAAAAAF/+jWI+o3au3px/wAf/ZUe7ffr7Gq/+f8A/K/t/ZclSv1M4m4Oi/M5ek0xFXXNvqifDun3dS20m49n1Mvd5s/uGzxfnJg7/L+FEvWrli7Nq9RMVR1xMbTC6raLRzDMXpak9m0cS8PTyAA9W6KrtyLdEc5mIjz5PkzxHMvVazaYrHi2XTMOjT9PoxLUcqY28+uZ853lks2Scl5vPi/QdPhjDirjr4OpzdgAAAHNn4s5lj9D9YroieuaNomfdvMTtHhzdMd+xPa4ifa45sXpa9ntTHs70HmYOg8M4f1qrFpmr2Yq+1NU+7dMpl1Gqt2eVdlwaPQ4+3NY58PGZlneoZt7UMyrKyat5qn07oj3QvsWOuOsVqyefPfNkm9++XO6OIAAAAAAAAAAC6fRtlxTkXcSqf2oiqPLlPzhUbrj5rW7RbBliLXx+fVfVI04CN1fQ8DVqNsuz9rsrjlVHn3e6UjBqcmGfVnp5eCJqtDh1EevHXz8VI1bgrPxN68Kf0tPu5Venb5ei4w7ljv0v0n4M3qdkzY+uP1o+KtXrN2xX0L1uaZ7piYn4rCtotHMTyqL0tSeLRw8PTwkOH6Ir12xTVP+pR8Kolw1M8Yb+yUrQxzqccT5x82wso34AAAADg1zU6NI06rMrtzVttEUxy3meUeTvp8M5skUiUXWamNNinJMcsq1bU8nVsucjLr3nsjspjuhpcOCmGvZqxOq1WTUX7d5+jidkYAAAAAAAAAAAB1aZm3NOz6Muz10zvt3x1THnEzDlmxRlpNJ8XfTZ5wZa5K+DXtOzbOo4dOVjVb01R6e6ffDLZcdsdprbwb3Bmpmxxkp3S6XN1AAfDJxMbLo6GVYpqjuqiJ+b3TJak81nhzyYqZI4vEShcngzRr070WaqP4ap+U7pdNxz1755/RXZNm0tu6OPZLlxuCMbFzaMmxmV70VRVETET1TE7Ottzvek1msdYcceyY8eSt62npMT7lrVi7AAAAAVzj+qKeHZie2umPjv+Cftsfbx7JVO9TxpZ9sMxaNjAAAAAAAAAAAAAF04GwMHU9Mu42bYpq2riYntjenblMc+xT7jlyYslbUnjo0ez4MWfDemSInr+yx6Vw9Ro+RNen5dcU1ftW6tqonw6piffz80DNq5zV4vWOfNa6bb401ucVp4nviesJpEWIAAAAAAAAAACo/STd20u3Z77m/pTMf9oWm1V+0tP5fuod/t9jWv5/KJ/lni+ZQAAAAAAAAAAAABYeCNTp0/WIt3Z2puR0Znunsn15eaBuGH0mLmO+Fts+pjDn7M91un8NQZxswAAAAAAAAAAAGdfSLlxd1WjGpn9inn41c/lt6r7a8fGObef7Mnv2btZopHhHzVNaKIAAAAAAAAAAAAABofCPFNGVbjB1GvauOVNc+3/V81DrdDNJ7ePu+X0aza90jJEYss+t4T5/VblWvQAAAAAAAAAHm5XTatzcrnaIiZmfB9iJmeIfLWisTMsb1bMnUNSuZc+1VMx4dUfDZrMOP0eOKeT8/1Wb02a2TzlyOqOAAAAAAAAAAAAAAkdC0yjVs76pOR0JmJmmZjfeY7PTf0R9TmnDTt8cpmi00anJ6PtcT4NA0jSta06It1arTXRHs1UTO3n0olR58+DJ17ExPt+jU6bS6rDHZ9JEx+cfVYEFaAAAAAAAAAKvx7qkYemfU7c/au7x4U9vr1eqx23B28nbnuj5qbetV6LD6OO+3y8WbNCx4AAAAAAAAAAAAAAD6Y1+5i5FN+zVtVTMTE+DzesXrNZ7pe8eS2O8Xr3w1vQdYsazgxftTtV7dG/Omfynsll9Tp7Yb9me7wbrRaympxxaO/wAY8kkjpgAAAAAAAD5ZeTaxMarIyK9qaY3mXqlJvaK175eMmSuOk3tPSGQ61qV3VtRqy7vbypjuiOqGp0+GMOOKQwes1NtRlnJP6flDhd0UAAAAAAAAAAAAAAAB06fn5Wm5MZGHdmmr4T7pjthyy4qZa9m8O+DUZMF+3jniV70rjnDv0xRqNubdX3o50/nH981Nm2y9euOeY+LS6bfMV+mWOJ+Cw4mqYGbV0cXLoqnuiefogXwZKferMLbFqsOWeKWiXY5O4AAAAD8mYiN5kGbcZcRf4ne+qYdf6qmec/fmO3wjs9Wg0Gj9FHbv96fgyG7bj6e3o8c+rHxn+FYWSlAAAAAAAAAAAAAAAAAe7Vu5er6FqiZnuiN5+DzNoiOZeq0taeKxysmkcF5+XV0879VT7+dU+XZ5q/PuWOnSnWfguNLsubJPOT1Y+K+aTpOHpNj9Fh2tu+qec1eMqXNqL5p5vLTabSYtPXs44/Xxl3OKSAAAA8XblFm3Ny7XEREbzM8oh9iJtPEPNrRWJtaeIZ5xZxVOob4Wn1bWvaq6pr/p+a+0Wh9H69+/5fVlNz3X032WL7vjPn9FUWajAAAAAAAAAAAAAAAe7NVFF2KrlvpR207zG/o82iZjpPD1SYi3MxzC3aNh8K6ptTPSt1/7dVzr8J7f75KvPk1mL848+F/pMO3ajjvrPlM/usdjhLRbU7/VOl/FVM/ir7a/PP4ltTadJX8PP6pbFw8XEp6OLj0UR+7TEfJGvkvfraZlOx4ceOOKViPZD7vDoAAAAAhtZ4l07SqZpru9Ov7lM7z593ml4NFly90cR5q/Vblg08cTPM+Uf70Z9rnEObrNe16ro0dluJ5effPivdPpMeGOnWfNldZuGXVT63SPL/e9EJSAAAAAAAAAAAAAAAAAAAltN4j1XTtqbGVM0x7NX2o+POPLZFy6PDk746p+DctTh6VtzHlPVZcPj+3ttnYU+NExPwn81ffap/Bb3rjFv9f6lPcl8fjHRb0c8iaZ7qqZj5ckS2356+HKdj3jSX/Fx7YdccQ6PVG8ajb/AJnL/iZ/7ZSP+w0v+SPeTxDo8RvOo2/5j/iZ/wC2T/sNL/kj3uW/xhotnqyZqnuppmfw2da7fnt4OF930lfxc+yERl8f2YjbCwqp99cxHwjdKptVvx29yDl3+n9Ok/qrmpcUatqG9NeT0afu0fZ+PX8U/FocOPujmfzVGfdNTm6TbiPKOn1QyYrgAAAAAAAAAAAAAAAAAAAAAAAAAAAAAAAAAAAAAAAAAAAAAAAAAAAAAAAAAAAAAAAAAAAAAAAAAAAAAAAAAAAAAAAAAAAAAAAAAAAAAAAAAAAAAAAAAAAAAAAAAAAAAAAAAAAAAAAAAAAAAAAAAAAAAAAAAAAAAAAAAAAAAAAAAAAAAAAAAAAAAAAAAAAAAAAAAAAAAAAAAAAAAAAAAAAAAAAAAAAAAAAAAAAAAAAAAAAAAAAAAAAAH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17" name="AutoShape 6" descr="data:image/jpeg;base64,/9j/4AAQSkZJRgABAQAAAQABAAD/2wCEAAkGBxQTEhUUEhQUFBQVFxcVFxUXFRUVFBQWFBUXFxQVFRQYHCggGBolHBUUITEhJSkrLi4uFx8zODMsNygtLisBCgoKDg0OGxAQGiwkHyQvLCwsLCwsLC4sLCwsLCwsLCwsLCwsLCwsLCwsLCwsLCwsLCwsLCwsLCwsLCwsLCwsLP/AABEIAPsAyQMBIgACEQEDEQH/xAAcAAABBQEBAQAAAAAAAAAAAAAAAQMEBQYHAgj/xABFEAABAwICBggDBQYEBQUAAAABAAIRAwQSIQUGMUFRcRMiYYGRobHBBzLwUmJyktEUI0KisuEkgsLxFRYzg9IXNENTc//EABkBAAIDAQAAAAAAAAAAAAAAAAAEAQIDBf/EACgRAAICAgIBBAEEAwAAAAAAAAABAhEDIRIxBCIyQVGBEzNxsRRhkf/aAAwDAQACEQMRAD8A4chCFIAhCVACIQhAAhCFACpClQpARCkWVnUqvDKbS9x2AfWS2FL4Y3jmyeiB4YjPjEKG0iUmzDoVjpTQta3cWV6TmHtGR7Q7YRyUFgG+VJB5CErgkQAiF6DDwXt9u4CS1wHGDCgBpCEKQBKkQgAQhCABCEIAEIQgAQhCABCEIAEIQgBUrWkkACSTAHEnYkV9qNZire0muEgEv7OqJHnCiTpWSlbo6vqTq2y2pN6oNQgF7u07QDthbSkzLgm9HgAARPh7K7otZGYPkkVJvbGnFIy2lrNldhp1mNqMPIx2jeFxrW7Ux1u8vpS6kesMs27JaTz9V3u+awqtfZtqAtJmQcj6K0criyHjTR872mh6lQnCwxJGzeNyudD6k1q1SDDKbYxVDsz/AIWj+J3plK7nT0G0CcIHcmXWbWwPrPNaTztFI4kzNaF1bt7cAU6WJw21HjE8952cgtTR0e2o0hzGlsbC0QnKFNWLmdTj5FZrI2XcEujiHxK1Qp0Jr24hkw9g2NnY5vZPqudruOvQ/c1d7XMcD2Hd5rh5TOOXJGE1TEQhC0KAhCEACEIQAIQhAAhCEACk0K1MU6jXUy6o7D0dTGQKcHryyOviGW3KFGSoARCVCAFC1vw3H+LBJzwkAeBJPBZILSagV8N4yd4I7z/sqZPay0Pcjv8Ao8ZCSrhzjhyyHmqTRzpgeavKtUCnKSXQ0yru+ajWrwHA8DKW4OKSdiguZiPAcFTRYv62lW5DLNVd1esJyIVa9nXAB2fRXjSFplllO8bjxV5NMiKaLmhTDogxyT99c9G0B23j+vArP2Ye1oc0wd/Ankn7vSGMEVBBjb/CeY90VQMxvxN0gBbuE5uIbzk5+S5DK1WvlQm4LceJozgEHDll5Z96ypCbwxqItkdyEQhC1MwQhCABCEIAEIQgAQhCABCEIAEIQgBZVloF+GsxxyDTJ7v1MDvVaE8x8bFDBH0boK7DmB07h9eyuKxL4G4LmvwpunVBgdmxgJns3BdUa2BJ4eZSMo8W0Np2V123Y3xVfWkQBlMqeHYi49sfom6lHrDksWMQVsrqdODKntGIlvIj68UpoefruXsU9juHoo7LSikRWUcJLeKar2YcCN4+vBXV3bSA4fUJoM2O4jNbxFmcs1r1O6QF1Pq1AZBOwzHVJ3DLIrmN3Rcxxa8Frm5FpyII2r6U0naSPrMLnGveq3Sg1aY/eME/jYNx7RuP0GYT+GYTj8nK0JXCMjuSLYyBCEsoAEiEIAVIlQgBEJUIARCWEIAEQlQgBAvbNq8pyhSL3Na3a5waOZMD1QB2/wCF1l0do1521et24d3uVt765hvmszaXtG3pVA97WUrfBSxHYMLQIy3kkhUelviXZwAw1ahiOrTwj+chIzUpO0huLiu2bTRDpLxxz8CrGtTGFpG7JcmtvilTpuBbb1TG2XsEjfuKtbT4v0C8CpQq02E5uxNfHbhAB8FCwzraNHmgpWmdBcyQijEw7YclUP1ot/2ercUnsqspMLyGuH2XFrT9knCQJ3rlmk/itd1PkZRpDd1XPcP8xMeSmGGT+C2TPCqO60DDS07R9BRqUEEfX1sXCm/EW9e7OsWTA6rKYG7PNhWws7u7uLR9xZXzqlSgHdNTfTojG1jQTUpjDMZxnEiNhkLeOCX2hR5kdDDcTO7691QaSoxmM4z5jeD5hRPhtrC+5oDpyOkJeA4ANDg13Ab9vgrPTFXoyCRLTiZtjMlpBnliWV02bQhzaX2cM130aKNy8D5XQ5v4XZtPq3/Is8QurfEnV6pVYx9Fhf0YcCZGIsOYEDbBnZxK5T2JmElJaF8mOUHTEQhCuZghCEAKhCRACoQhAAhCEAekJJRKAArQahWnSX1uCJa1/SO7BTbjk/lWfWo1JOD9qqg507WsR+J+Fg91WXTJXZqrOjUvdHXxb1jUeKjBvJZULyOZaAFzIjzXavg/Tiyd21C4cgcPsVz3XfQ7Leu5jTmH1AWnKGuealFzc8wWPAniwhVg/U0XktJmTK0Op+gal4+pTpx1aNSoZMAYGyCJ34sI71R1Gwpei9J1aWIUnFuNpYYyJDssPflktVVmbNBoXRtanaOr1GE2tV1PpIINQMBcw1MBGYio6PSM1mNJgdLUw/LjfhyDeriMdUbMoyXerWxAshRcJaaQpuHEFsO91xbWaz6OrhIIcGgO++RkKrexwDT2GQsoZedoYz4P06a+f7POqlK3fc02XbzToOMPqDazIweUwO9XGj9Iso3tUW+J9OpTrUGifna9haC6BmNpjLcsgpNo0hwP0VsnQtVnRtUqr7c2LRm2o6m8kNgg1uq5rzvyJ8St/rCxtTFTqiKT4IcMocIyxA5GRIPaqPRtgBRt2x1qZoTxBYBPmFta9IOY8EAggiNxHBc+76OnX6b2rM/oqmaZwmp0rHA4JjECCC5riMnZEbgYlYj4i6oNfNzbMwvGdWlsn7wjKdvPmr7WDRtSkaQsw1mJ84NjQ4H528DBzGwjgVoKjhVtw+Bjw4XxsOXWH1wCi3Bmr45o9HzchWOn7LobiowfLOJva13Wb5FV6eTtWcmSp0eUJSkUkCpEqRACr0GE7AvITzBkJz60dx2qCUNFpG0QtlqtpuxpUsF1ate6CMZpB08DMzKzL8IzaCIbiz3GQ3+6DSzaJJDsjOfWIBB/mHmsM2KOaPGV/h1/RvhySxNtU/5Gb1zTUeaYwsLnFo4Nk4R4QmVMbT3Ax1WnmXRAPZmAmmic+Idu3tz2co8VstIykm3YwCr/AFfrBtveje6kyO6q0lU2DZMdbsAgnYpeiH5vZkOkaW5/hdh/mwqeyvR2b4SZ2Te0vHhUP6KJ8WdW+na25pA9LTAa4ASX03HhvLSfBxVl8KqWGwodoe781Rx9wtNpEdQz258Ad/cc+5KZJ8Z2hrHG40ziVr8OrqqYLqTRxLifIArXaG+GNO3Aq1ahrVGkFrQ3DTaZHWjMuI+gtHo4wYVpXuhAVJZpvQ5DxsemlsZfdDosIYS6IjeY4Krp6t290C24pYgAC10lr6ZO0Ne0+WxXlC5EbvLeloVADkqW0byxuvUjHXPwrs2klr7gdmNh9WJm01Otbd2JrXPcMwajsUHjhAA8lt7utKproSh5JP5KxxQW0l/wiWzC5wEkCWzHb/sT3FbG1fiaZ3tJ+vFZnRWB4fmCW1MJH2SGNIy49YrR2Z3dkeSrB7Ms6VFTpanPRHtI8R/ZJb0milVI2Se6AAfMFe9MPim128OMc4citbhlth4s8ZG1Wl7icX7f5OZ/ELQOKi2u0damymXj7jmNb5Ob5lc2XY9dNKYLSoDtdQNM9rnljR6lcbTmFtxEPKSUz01sqR+zo0e3E7DxBHkpPRu7Vo2YqNorEIKUKxQRP03ZDMAh2LOd0REd6ZhEKKJTJJrS4ycjI2bpkGOcFOCpAbOHqZiDJcf4eQEDwUNKoospEqlUza4DFADXN39WMJ8m+C8NGUbwHExnm6BA8kwUiKDkSCcm7cszlEQmqJ6w3LxKFJVs+hPh5Vmyo5RFP+kiVpawxNM9oPIrH/DN/wDgaPJ7dv3iPZaxmbHcvMJDL7mh3H1Znrc4armHa0g82u3+IcntMW2IdVxaeI9DI37JUTWWWYK7drcj95h2tPDdnuIU/R102swFpkEfQIVVrY5inTLLR9xTDGio1sgb6QM97RHkFUXlJzqg6N3RtymGAE90kBWtLR53OI5LybTDJ38VLno2SxwdxsaqBVekq4Y0ucYABJUu8uWsaS4gAZklZDTF06qx1SIpNBc0EZ1HD5SRuaN3HltzSK/BJ1Rp46jHkdYufUP+aT3xiAW8tX5T2+okeoWM1btyDkcmtMnjBgea19E9R0cY/LLPZXrYpJ2UukLovqtpDMNfJ5kk+QjxVzppsUj2BZ7RjS+4eeDnHvLv0AWg0wZpO5Kq3bZu48VFI4z8RbyWsZxOI90/+XksKtFr1VmuG/ZYPMn9As7K6GJVBHL8h3kYrXEHLJS/+I1ftny/RQwncAV6Mk2hp21EoKFJAsoleUIA9SlleEIA9ykXlKgBYSgLyn7W0fUMU2OefuglQSlfR2r4cXANjTA/gMd8kk+JW4tMwe0me9c71Bs30KGCpk4kOI4Zkx4QuhaM+UjkUjkS5Wh2Go0yl0lQxdJS3jNvbOYHqqzRts8NDqeTxkWnIPjcTud2+PZqdN2ebag39U+BhU2jnGTiz3zvPNZT0NYXY/ba1Ufle4U3jax/VcDyO3mJChaS1npkltI9I87Gs63jGQHNTbuya/5mtd+JoI815o2LW5Na1o4ABo8Ao5G1Io6Gj31jjrmQMxTHyDgXfaPkoutDxhDJgOcAT2SFq6zcLVjtM0y8uP2YjxUJ+pWDWnRd6Jfu+0RPIRP1yWjsWw0A/eJ73FyxmrlYufTBGxvqQR6Bba3fIBGySO4EgJlK2JNFdaU2suKo4kO/MB7gqRrFWDaJI4LxXZ/iXn7rB3wfaEzp5s0jOzelm6bGo7SPn/WOtjuKh7QPBo/uqxSNIGar/wATvIwo66kdJHGm7k2empZXkFelYqIkCF6bTJMDM8AM/BAHlCliwfvbh/EQz+ohL+ycX0/Fzv6WlAETCgtUsWrf/sH5X/8AivX7K37Z7mH3KKAjW9u57g1gLnHYAtXo3UCs+DUcGDgMz+i0mourzaTQ9wlz85IiBuEblvqdJI5fJd1E6WHxI8bn2YPR3w6pNieueLpP8ogLR2mhjSyaGwNwaG+ivYwputXhYObl2xhQjHpFazKq2Rhk+xC0+hzkOUe4Wcc042nt91pdGtgjk0+IV4vSMMkaZZ1KGOmW74y57QsfQYWmDuyK21B2cc/rzWc0va4ap+91hz3/AF2oye0t479VHjBIXljIUqlTyXmozasqGSsvHEyqt9sQCNx7OxWgrtEztTVZzSCQCoL1RV6v2BFUu35Ad5gFaunTw02jgAPVQrKhhbJ2/MfYeXmptd8Mnh1u4CU1h/2JZNvQ00YqlV3F5Hc3q/6VD1kfFu7kpVgIaJ27TzO1V+s3/RdyKWY0lWj55uB1ncz6rw5hG1S6ts4l7gJAcRPf/dSKVHGADGS6t6OJwbZVtbKf/ZjxVrZ6PlwAGZK13/I9b7I8WfqquZosP2Yu2tA4xTpuqkbS7Jo5tachzcnXENEPrtYNuCkMR5Ho4Ye9yrbq/qVMnO6o2MENYOTGwB4KMAtLMCyN1QHysqP7XOawflaCf5l4/wCJAfLSpDnjd/U72UDJONpb0NhRIdpJ25tIf9qkfVpVnq4+pXrsp9TDtdFKkOqN2Td5gd6qgwRsW0+GlnL6lQ8Q0f1H1CyyZKi2bYMfKaR0SypRCt2FQKDc1Le6AuWdlni4emcC8Y5KfapSIG6rRlzV7Ryg9gHmFR3H9/091dXDopkjc0+y2qooVn7iZc3GENdwJPcIxeS96Wp4mYxnhz5jj7qFdmWz2nwc1TNEVcVMsdnGXMHZ7hW70VSpcl8FQy4Xo1pyUS4pFhLTtBhR+lKws6CintEqpbtlNU6QL43DM+ya6cpy2ENcd5IHuULsrktRHS+W/iM+w8gndKOhkcYb5wfKUzRHXY3tB7gJKbvX4nsb2k+Aj/UUxB1FsVSuSJtuMlV6wH924dhVrSGSq9O/I4diWY0uzlWiLXFTq9lV48mqNQsf3mEbTs7s1fauUurcDhXPmxqiaQf0VVlWMmOBMb2z1gO6U2pPk0LOC4X9Gh1UsKdsKt5cAGnbM6SN7nzFNgnbJ9Fkv/Uy/wDtj671Y/E3TgNOjbW5m2/6pqt+W4qgQQ072smOZPALniYxxpbOdlycpaBxC8IQtDEE+HiEwvcoYEobF0r4b0ot54ucfOPZcta88V1j4f8A/taY4yfFxS3kaiOeHub/AINhbqJpu8wMy2mAO8qXRbks7rS8gtO4Oz9kh26OrRc6PEgKyaxVGhKstBVyyoJ7VJDI9w3P64K4uG9Qji0+yrDmeZ/VW1UdX/L7JmXSEpdniZBHEDxaSD5EJLR+F07th5FKzj3+zgvMj9CqP7NIU7R70pSBId3H2PgqipTVsypIwnu5fqFBfTzhUn9m2Ftel/BEDVLYzqNHF0rx0anUqeTe9RBE55aGRTw4ndkeOR8j5KtpHFVJ4ADvPWPqFYX9WBzMeGXqSoOjm5uPFx8jA9AtZOoUY4lbstGjJVOmB1SrhuxU+mR1SsGbx7MLq6YddDeajXeLY9lX6ythjjzT9hVwXFYbnNYfylw/1BVetd31SOKZhG5r8GE5cccvyQtLVMejLMnbSrXFLuIpVGjwKzMKwrXJ/Z2U93S1H95p0m+ygroHHGkIQoAEpSIQAoXXdRmEW9MfdHnmuRDPLjku4at0MLGjgAPAJTynpIf8FbbNDRbkqPWumDSdlmYHeTktC0ZKFaYX3VJpEgEvz2SwEtJ5GD3JKEbkkdGUuMWydqfqlUwNdcEsBzDBGM9rj/Dy28lqWasW4M9ef/0KnWDe/nuUvD2LprDBLo40/JySd2YG4phtQtGwOMclZ082jkPRQ7yn++d+J3qpdoeoOQ9Etk7GvhEi00U4gEObt2GQfFeauhnkuDR8u6c/DeFeaLb1freApVWlmHN2jzHBarEmhd5pKRjBo+pth3MNcfQJKtA8OeREdxGxa97I67N+ZHHt5p2oxtRueYIn+6j9BF/8uV2zGMoJ5rYbylaFuj2kkOEHiMu8bu5Umm7Y0mneDsO/kVm8Ljs2/wAhZNfJmrytLyd1MYj2uPyjxUjRtOGhVdYwA3e52J3qAfreruzbkFjP6GMfTJbRkqXTXylXzAqTTexUfRpHs5npemWVQ77TXN9HD+krJaZucTgFudaqcU8W9vW8NvlK54Wl74GZcYaOJJgeZTvjbViPmutfY3cNjCOzF+Yn2ATUqdpwt6eoG/Kwim3tFIBgPfhnvUFNnPGkIQoAEJQiEASdFUsVam3i9vqJXeNE0cguOak2nSXdMbmy892Q8yF3Kwp5JHyn6kjp+Eqg2Saghqq9BsBvQSYIa4gcSYB8irS6GSg6Fpfv3H7LPNzm/oscXvQzl/bkdIsm9QduakgJm2cC0RwUhq6ZwzGaVZFd34j/ADZrxZuyjn5H+6m6wMisTxAPlCg0hn3+s/2SeT3D8HcEarRPy9wU8Kr0M/KOz0Vomcb9Ink9x4ayCe3Pv3pKbIkbto7OKcSK5QQtWb1rJwgxIE95WlKh3lo2o0tdsPiqzjaovCXF2cteyXB0ESYz3RwHury0OSjaa0d0TwcRdJLYO6O3vT1iZhc2apnYxO4FpuWe065aOqyI5LIaz1oVZF4dmW1kcOhdP2T6LnGj6/RvFQ7WdZv4miWfzYVtNbbj9yRxyXP6js44J7xVUTn+dK5pCIQhNCJ6ZaPOxjzya4p5miq52Uap5U3/AKLq/wDzBbjbXZ+afRB1qtR/8wPIOPsp4kWcwp6u3R2W9b8hHqn2apXh2W9Tvwj1K6ONcLXc955U3n2TrNbKJ+WncO/DRd7o4hZQahaAq0KjzXYWOIaGgkExJk5E8PJdPthEKisn9IelggOAgHIgRkCNx2+Ku7V0rl5ZcptnbwQ440h26K96o0w+rcA/ZpjxLz7Jq5T2orQatwOyn/rRh/cQeR+0zW2RIbhO1uX6KdTqKJTYZz+oUhjV0UcVlXrDSktd2Ee/uqoMzC1F3b42xv2jmqPoMjO4+mR+uxY5Ibs3xz9NFnQp9G7sPurQKHgxMHGAfJPWz5CvFU6M5O9j0pEhQrlBHleHJXlM1HoAzOtlCQT9mHeIgqp0RuJ2BXmsT8ubY81z8600qWJhcA5pILTAI8d3akcsG5aOp42RKNNm0fdAlYD4iXwphue0/Xqo97r5RY0nECdwGZ8lzrT+sNS8qy4Q0A4W+57UY8MpO2tFs2eGNel7DTGk+lnc0bO3tVGDJUm5yaAo7AnoxS0jlzk5O2ekIRKsVOyUdB2w2UKXe0H1U6lYUhspUxyY39E3amWt5D0UhhVypIptA2ADkAEtzWIbltd1R37+4SV4aV521WA7IJ81lmlxg2jXBFSyJMnUraGADgnbAqR/CmbAbVyvk7djlzsTvw+eDVuuINMeTj7pm72FV/wpeTd6Qk/xUP6ai28desw8p1iOn0xmngE3SToT6OQxQo77cSZ2GD9fW9SQkcgDxbMgYeGX6JMOF3YfVPBeauw8kAKUiULy7YgCPUqKFWuOAT700WqSDPabe7DJ7vELnfxB1YpGz/bCQyq0N5VQ5wDQ4cRO3sXTNZW/uxzXPvjI4t0bbgZB1SmCOIFJxHmAs4+9mjfpRxOs7NPWLcyVGKvtV7dr3Q4TPNaFCouDLuwZLxCQFKpAEIQgD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18" name="AutoShape 8" descr="data:image/jpeg;base64,/9j/4AAQSkZJRgABAQAAAQABAAD/2wCEAAkGBxQTEhUUEhQUFBQVFxcVFxUXFRUVFBQWFBUXFxQVFRQYHCggGBolHBUUITEhJSkrLi4uFx8zODMsNygtLisBCgoKDg0OGxAQGiwkHyQvLCwsLCwsLC4sLCwsLCwsLCwsLCwsLCwsLCwsLCwsLCwsLCwsLCwsLCwsLCwsLCwsLP/AABEIAPsAyQMBIgACEQEDEQH/xAAcAAABBQEBAQAAAAAAAAAAAAAAAQMEBQYHAgj/xABFEAABAwICBggDBQYEBQUAAAABAAIRAwQSIQUGMUFRcRMiYYGRobHBBzLwUmJyktEUI0KisuEkgsLxFRYzg9IXNENTc//EABkBAAIDAQAAAAAAAAAAAAAAAAAEAQIDBf/EACgRAAICAgIBBAEEAwAAAAAAAAABAhEDIRIxBCIyQVGBEzNxsRRhkf/aAAwDAQACEQMRAD8A4chCFIAhCVACIQhAAhCFACpClQpARCkWVnUqvDKbS9x2AfWS2FL4Y3jmyeiB4YjPjEKG0iUmzDoVjpTQta3cWV6TmHtGR7Q7YRyUFgG+VJB5CErgkQAiF6DDwXt9u4CS1wHGDCgBpCEKQBKkQgAQhCABCEIAEIQgAQhCABCEIAEIQgBUrWkkACSTAHEnYkV9qNZire0muEgEv7OqJHnCiTpWSlbo6vqTq2y2pN6oNQgF7u07QDthbSkzLgm9HgAARPh7K7otZGYPkkVJvbGnFIy2lrNldhp1mNqMPIx2jeFxrW7Ux1u8vpS6kesMs27JaTz9V3u+awqtfZtqAtJmQcj6K0criyHjTR872mh6lQnCwxJGzeNyudD6k1q1SDDKbYxVDsz/AIWj+J3plK7nT0G0CcIHcmXWbWwPrPNaTztFI4kzNaF1bt7cAU6WJw21HjE8952cgtTR0e2o0hzGlsbC0QnKFNWLmdTj5FZrI2XcEujiHxK1Qp0Jr24hkw9g2NnY5vZPqudruOvQ/c1d7XMcD2Hd5rh5TOOXJGE1TEQhC0KAhCEACEIQAIQhAAhCEACk0K1MU6jXUy6o7D0dTGQKcHryyOviGW3KFGSoARCVCAFC1vw3H+LBJzwkAeBJPBZILSagV8N4yd4I7z/sqZPay0Pcjv8Ao8ZCSrhzjhyyHmqTRzpgeavKtUCnKSXQ0yru+ajWrwHA8DKW4OKSdiguZiPAcFTRYv62lW5DLNVd1esJyIVa9nXAB2fRXjSFplllO8bjxV5NMiKaLmhTDogxyT99c9G0B23j+vArP2Ye1oc0wd/Ankn7vSGMEVBBjb/CeY90VQMxvxN0gBbuE5uIbzk5+S5DK1WvlQm4LceJozgEHDll5Z96ypCbwxqItkdyEQhC1MwQhCABCEIAEIQgAQhCABCEIAEIQgBZVloF+GsxxyDTJ7v1MDvVaE8x8bFDBH0boK7DmB07h9eyuKxL4G4LmvwpunVBgdmxgJns3BdUa2BJ4eZSMo8W0Np2V123Y3xVfWkQBlMqeHYi49sfom6lHrDksWMQVsrqdODKntGIlvIj68UpoefruXsU9juHoo7LSikRWUcJLeKar2YcCN4+vBXV3bSA4fUJoM2O4jNbxFmcs1r1O6QF1Pq1AZBOwzHVJ3DLIrmN3Rcxxa8Frm5FpyII2r6U0naSPrMLnGveq3Sg1aY/eME/jYNx7RuP0GYT+GYTj8nK0JXCMjuSLYyBCEsoAEiEIAVIlQgBEJUIARCWEIAEQlQgBAvbNq8pyhSL3Na3a5waOZMD1QB2/wCF1l0do1521et24d3uVt765hvmszaXtG3pVA97WUrfBSxHYMLQIy3kkhUelviXZwAw1ahiOrTwj+chIzUpO0huLiu2bTRDpLxxz8CrGtTGFpG7JcmtvilTpuBbb1TG2XsEjfuKtbT4v0C8CpQq02E5uxNfHbhAB8FCwzraNHmgpWmdBcyQijEw7YclUP1ot/2ercUnsqspMLyGuH2XFrT9knCQJ3rlmk/itd1PkZRpDd1XPcP8xMeSmGGT+C2TPCqO60DDS07R9BRqUEEfX1sXCm/EW9e7OsWTA6rKYG7PNhWws7u7uLR9xZXzqlSgHdNTfTojG1jQTUpjDMZxnEiNhkLeOCX2hR5kdDDcTO7691QaSoxmM4z5jeD5hRPhtrC+5oDpyOkJeA4ANDg13Ab9vgrPTFXoyCRLTiZtjMlpBnliWV02bQhzaX2cM130aKNy8D5XQ5v4XZtPq3/Is8QurfEnV6pVYx9Fhf0YcCZGIsOYEDbBnZxK5T2JmElJaF8mOUHTEQhCuZghCEAKhCRACoQhAAhCEAekJJRKAArQahWnSX1uCJa1/SO7BTbjk/lWfWo1JOD9qqg507WsR+J+Fg91WXTJXZqrOjUvdHXxb1jUeKjBvJZULyOZaAFzIjzXavg/Tiyd21C4cgcPsVz3XfQ7Leu5jTmH1AWnKGuealFzc8wWPAniwhVg/U0XktJmTK0Op+gal4+pTpx1aNSoZMAYGyCJ34sI71R1Gwpei9J1aWIUnFuNpYYyJDssPflktVVmbNBoXRtanaOr1GE2tV1PpIINQMBcw1MBGYio6PSM1mNJgdLUw/LjfhyDeriMdUbMoyXerWxAshRcJaaQpuHEFsO91xbWaz6OrhIIcGgO++RkKrexwDT2GQsoZedoYz4P06a+f7POqlK3fc02XbzToOMPqDazIweUwO9XGj9Iso3tUW+J9OpTrUGifna9haC6BmNpjLcsgpNo0hwP0VsnQtVnRtUqr7c2LRm2o6m8kNgg1uq5rzvyJ8St/rCxtTFTqiKT4IcMocIyxA5GRIPaqPRtgBRt2x1qZoTxBYBPmFta9IOY8EAggiNxHBc+76OnX6b2rM/oqmaZwmp0rHA4JjECCC5riMnZEbgYlYj4i6oNfNzbMwvGdWlsn7wjKdvPmr7WDRtSkaQsw1mJ84NjQ4H528DBzGwjgVoKjhVtw+Bjw4XxsOXWH1wCi3Bmr45o9HzchWOn7LobiowfLOJva13Wb5FV6eTtWcmSp0eUJSkUkCpEqRACr0GE7AvITzBkJz60dx2qCUNFpG0QtlqtpuxpUsF1ate6CMZpB08DMzKzL8IzaCIbiz3GQ3+6DSzaJJDsjOfWIBB/mHmsM2KOaPGV/h1/RvhySxNtU/5Gb1zTUeaYwsLnFo4Nk4R4QmVMbT3Ax1WnmXRAPZmAmmic+Idu3tz2co8VstIykm3YwCr/AFfrBtveje6kyO6q0lU2DZMdbsAgnYpeiH5vZkOkaW5/hdh/mwqeyvR2b4SZ2Te0vHhUP6KJ8WdW+na25pA9LTAa4ASX03HhvLSfBxVl8KqWGwodoe781Rx9wtNpEdQz258Ad/cc+5KZJ8Z2hrHG40ziVr8OrqqYLqTRxLifIArXaG+GNO3Aq1ahrVGkFrQ3DTaZHWjMuI+gtHo4wYVpXuhAVJZpvQ5DxsemlsZfdDosIYS6IjeY4Krp6t290C24pYgAC10lr6ZO0Ne0+WxXlC5EbvLeloVADkqW0byxuvUjHXPwrs2klr7gdmNh9WJm01Otbd2JrXPcMwajsUHjhAA8lt7utKproSh5JP5KxxQW0l/wiWzC5wEkCWzHb/sT3FbG1fiaZ3tJ+vFZnRWB4fmCW1MJH2SGNIy49YrR2Z3dkeSrB7Ms6VFTpanPRHtI8R/ZJb0milVI2Se6AAfMFe9MPim128OMc4citbhlth4s8ZG1Wl7icX7f5OZ/ELQOKi2u0damymXj7jmNb5Ob5lc2XY9dNKYLSoDtdQNM9rnljR6lcbTmFtxEPKSUz01sqR+zo0e3E7DxBHkpPRu7Vo2YqNorEIKUKxQRP03ZDMAh2LOd0REd6ZhEKKJTJJrS4ycjI2bpkGOcFOCpAbOHqZiDJcf4eQEDwUNKoospEqlUza4DFADXN39WMJ8m+C8NGUbwHExnm6BA8kwUiKDkSCcm7cszlEQmqJ6w3LxKFJVs+hPh5Vmyo5RFP+kiVpawxNM9oPIrH/DN/wDgaPJ7dv3iPZaxmbHcvMJDL7mh3H1Znrc4armHa0g82u3+IcntMW2IdVxaeI9DI37JUTWWWYK7drcj95h2tPDdnuIU/R102swFpkEfQIVVrY5inTLLR9xTDGio1sgb6QM97RHkFUXlJzqg6N3RtymGAE90kBWtLR53OI5LybTDJ38VLno2SxwdxsaqBVekq4Y0ucYABJUu8uWsaS4gAZklZDTF06qx1SIpNBc0EZ1HD5SRuaN3HltzSK/BJ1Rp46jHkdYufUP+aT3xiAW8tX5T2+okeoWM1btyDkcmtMnjBgea19E9R0cY/LLPZXrYpJ2UukLovqtpDMNfJ5kk+QjxVzppsUj2BZ7RjS+4eeDnHvLv0AWg0wZpO5Kq3bZu48VFI4z8RbyWsZxOI90/+XksKtFr1VmuG/ZYPMn9As7K6GJVBHL8h3kYrXEHLJS/+I1ftny/RQwncAV6Mk2hp21EoKFJAsoleUIA9SlleEIA9ykXlKgBYSgLyn7W0fUMU2OefuglQSlfR2r4cXANjTA/gMd8kk+JW4tMwe0me9c71Bs30KGCpk4kOI4Zkx4QuhaM+UjkUjkS5Wh2Go0yl0lQxdJS3jNvbOYHqqzRts8NDqeTxkWnIPjcTud2+PZqdN2ebag39U+BhU2jnGTiz3zvPNZT0NYXY/ba1Ufle4U3jax/VcDyO3mJChaS1npkltI9I87Gs63jGQHNTbuya/5mtd+JoI815o2LW5Na1o4ABo8Ao5G1Io6Gj31jjrmQMxTHyDgXfaPkoutDxhDJgOcAT2SFq6zcLVjtM0y8uP2YjxUJ+pWDWnRd6Jfu+0RPIRP1yWjsWw0A/eJ73FyxmrlYufTBGxvqQR6Bba3fIBGySO4EgJlK2JNFdaU2suKo4kO/MB7gqRrFWDaJI4LxXZ/iXn7rB3wfaEzp5s0jOzelm6bGo7SPn/WOtjuKh7QPBo/uqxSNIGar/wATvIwo66kdJHGm7k2empZXkFelYqIkCF6bTJMDM8AM/BAHlCliwfvbh/EQz+ohL+ycX0/Fzv6WlAETCgtUsWrf/sH5X/8AivX7K37Z7mH3KKAjW9u57g1gLnHYAtXo3UCs+DUcGDgMz+i0mourzaTQ9wlz85IiBuEblvqdJI5fJd1E6WHxI8bn2YPR3w6pNieueLpP8ogLR2mhjSyaGwNwaG+ivYwputXhYObl2xhQjHpFazKq2Rhk+xC0+hzkOUe4Wcc042nt91pdGtgjk0+IV4vSMMkaZZ1KGOmW74y57QsfQYWmDuyK21B2cc/rzWc0va4ap+91hz3/AF2oye0t479VHjBIXljIUqlTyXmozasqGSsvHEyqt9sQCNx7OxWgrtEztTVZzSCQCoL1RV6v2BFUu35Ad5gFaunTw02jgAPVQrKhhbJ2/MfYeXmptd8Mnh1u4CU1h/2JZNvQ00YqlV3F5Hc3q/6VD1kfFu7kpVgIaJ27TzO1V+s3/RdyKWY0lWj55uB1ncz6rw5hG1S6ts4l7gJAcRPf/dSKVHGADGS6t6OJwbZVtbKf/ZjxVrZ6PlwAGZK13/I9b7I8WfqquZosP2Yu2tA4xTpuqkbS7Jo5tachzcnXENEPrtYNuCkMR5Ho4Ye9yrbq/qVMnO6o2MENYOTGwB4KMAtLMCyN1QHysqP7XOawflaCf5l4/wCJAfLSpDnjd/U72UDJONpb0NhRIdpJ25tIf9qkfVpVnq4+pXrsp9TDtdFKkOqN2Td5gd6qgwRsW0+GlnL6lQ8Q0f1H1CyyZKi2bYMfKaR0SypRCt2FQKDc1Le6AuWdlni4emcC8Y5KfapSIG6rRlzV7Ryg9gHmFR3H9/091dXDopkjc0+y2qooVn7iZc3GENdwJPcIxeS96Wp4mYxnhz5jj7qFdmWz2nwc1TNEVcVMsdnGXMHZ7hW70VSpcl8FQy4Xo1pyUS4pFhLTtBhR+lKws6CintEqpbtlNU6QL43DM+ya6cpy2ENcd5IHuULsrktRHS+W/iM+w8gndKOhkcYb5wfKUzRHXY3tB7gJKbvX4nsb2k+Aj/UUxB1FsVSuSJtuMlV6wH924dhVrSGSq9O/I4diWY0uzlWiLXFTq9lV48mqNQsf3mEbTs7s1fauUurcDhXPmxqiaQf0VVlWMmOBMb2z1gO6U2pPk0LOC4X9Gh1UsKdsKt5cAGnbM6SN7nzFNgnbJ9Fkv/Uy/wDtj671Y/E3TgNOjbW5m2/6pqt+W4qgQQ072smOZPALniYxxpbOdlycpaBxC8IQtDEE+HiEwvcoYEobF0r4b0ot54ucfOPZcta88V1j4f8A/taY4yfFxS3kaiOeHub/AINhbqJpu8wMy2mAO8qXRbks7rS8gtO4Oz9kh26OrRc6PEgKyaxVGhKstBVyyoJ7VJDI9w3P64K4uG9Qji0+yrDmeZ/VW1UdX/L7JmXSEpdniZBHEDxaSD5EJLR+F07th5FKzj3+zgvMj9CqP7NIU7R70pSBId3H2PgqipTVsypIwnu5fqFBfTzhUn9m2Ftel/BEDVLYzqNHF0rx0anUqeTe9RBE55aGRTw4ndkeOR8j5KtpHFVJ4ADvPWPqFYX9WBzMeGXqSoOjm5uPFx8jA9AtZOoUY4lbstGjJVOmB1SrhuxU+mR1SsGbx7MLq6YddDeajXeLY9lX6ythjjzT9hVwXFYbnNYfylw/1BVetd31SOKZhG5r8GE5cccvyQtLVMejLMnbSrXFLuIpVGjwKzMKwrXJ/Z2U93S1H95p0m+ygroHHGkIQoAEpSIQAoXXdRmEW9MfdHnmuRDPLjku4at0MLGjgAPAJTynpIf8FbbNDRbkqPWumDSdlmYHeTktC0ZKFaYX3VJpEgEvz2SwEtJ5GD3JKEbkkdGUuMWydqfqlUwNdcEsBzDBGM9rj/Dy28lqWasW4M9ef/0KnWDe/nuUvD2LprDBLo40/JySd2YG4phtQtGwOMclZ082jkPRQ7yn++d+J3qpdoeoOQ9Etk7GvhEi00U4gEObt2GQfFeauhnkuDR8u6c/DeFeaLb1freApVWlmHN2jzHBarEmhd5pKRjBo+pth3MNcfQJKtA8OeREdxGxa97I67N+ZHHt5p2oxtRueYIn+6j9BF/8uV2zGMoJ5rYbylaFuj2kkOEHiMu8bu5Umm7Y0mneDsO/kVm8Ljs2/wAhZNfJmrytLyd1MYj2uPyjxUjRtOGhVdYwA3e52J3qAfreruzbkFjP6GMfTJbRkqXTXylXzAqTTexUfRpHs5npemWVQ77TXN9HD+krJaZucTgFudaqcU8W9vW8NvlK54Wl74GZcYaOJJgeZTvjbViPmutfY3cNjCOzF+Yn2ATUqdpwt6eoG/Kwim3tFIBgPfhnvUFNnPGkIQoAEJQiEASdFUsVam3i9vqJXeNE0cguOak2nSXdMbmy892Q8yF3Kwp5JHyn6kjp+Eqg2Saghqq9BsBvQSYIa4gcSYB8irS6GSg6Fpfv3H7LPNzm/oscXvQzl/bkdIsm9QduakgJm2cC0RwUhq6ZwzGaVZFd34j/ADZrxZuyjn5H+6m6wMisTxAPlCg0hn3+s/2SeT3D8HcEarRPy9wU8Kr0M/KOz0Vomcb9Ink9x4ayCe3Pv3pKbIkbto7OKcSK5QQtWb1rJwgxIE95WlKh3lo2o0tdsPiqzjaovCXF2cteyXB0ESYz3RwHury0OSjaa0d0TwcRdJLYO6O3vT1iZhc2apnYxO4FpuWe065aOqyI5LIaz1oVZF4dmW1kcOhdP2T6LnGj6/RvFQ7WdZv4miWfzYVtNbbj9yRxyXP6js44J7xVUTn+dK5pCIQhNCJ6ZaPOxjzya4p5miq52Uap5U3/AKLq/wDzBbjbXZ+afRB1qtR/8wPIOPsp4kWcwp6u3R2W9b8hHqn2apXh2W9Tvwj1K6ONcLXc955U3n2TrNbKJ+WncO/DRd7o4hZQahaAq0KjzXYWOIaGgkExJk5E8PJdPthEKisn9IelggOAgHIgRkCNx2+Ku7V0rl5ZcptnbwQ440h26K96o0w+rcA/ZpjxLz7Jq5T2orQatwOyn/rRh/cQeR+0zW2RIbhO1uX6KdTqKJTYZz+oUhjV0UcVlXrDSktd2Ee/uqoMzC1F3b42xv2jmqPoMjO4+mR+uxY5Ibs3xz9NFnQp9G7sPurQKHgxMHGAfJPWz5CvFU6M5O9j0pEhQrlBHleHJXlM1HoAzOtlCQT9mHeIgqp0RuJ2BXmsT8ubY81z8600qWJhcA5pILTAI8d3akcsG5aOp42RKNNm0fdAlYD4iXwphue0/Xqo97r5RY0nECdwGZ8lzrT+sNS8qy4Q0A4W+57UY8MpO2tFs2eGNel7DTGk+lnc0bO3tVGDJUm5yaAo7AnoxS0jlzk5O2ekIRKsVOyUdB2w2UKXe0H1U6lYUhspUxyY39E3amWt5D0UhhVypIptA2ADkAEtzWIbltd1R37+4SV4aV521WA7IJ81lmlxg2jXBFSyJMnUraGADgnbAqR/CmbAbVyvk7djlzsTvw+eDVuuINMeTj7pm72FV/wpeTd6Qk/xUP6ai28desw8p1iOn0xmngE3SToT6OQxQo77cSZ2GD9fW9SQkcgDxbMgYeGX6JMOF3YfVPBeauw8kAKUiULy7YgCPUqKFWuOAT700WqSDPabe7DJ7vELnfxB1YpGz/bCQyq0N5VQ5wDQ4cRO3sXTNZW/uxzXPvjI4t0bbgZB1SmCOIFJxHmAs4+9mjfpRxOs7NPWLcyVGKvtV7dr3Q4TPNaFCouDLuwZLxCQFKpAEIQgD/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19" name="AutoShape 10" descr="data:image/jpeg;base64,/9j/4AAQSkZJRgABAQAAAQABAAD/2wCEAAkGBxQTEhUUExQWFhQWGBcUGBcUFBUUFRcYGBgXGRYVFBYYHCggGBolHBUWITEhJSkrLi4uFx8zODMsNygtLisBCgoKDg0OGhAQGiwkHCQsLCwsLCwsLCwsLCwsLCwsLCwsLCwsLCwsLCwsLCwsLCwsLCwsLCwsLCwsLCwsLCwsLP/AABEIAQ0AuwMBIgACEQEDEQH/xAAcAAABBAMBAAAAAAAAAAAAAAAFAQMEBgACBwj/xAA/EAABAgMEBwcDAgUDBAMAAAABAAIDESEEBRIxBiJBUWFxgTKRobHB0fAHE0JS4RRicoLxI6KyFVPC0iQzQ//EABkBAAMBAQEAAAAAAAAAAAAAAAECAwAEBf/EACARAQEAAgMBAAMBAQAAAAAAAAABAhEDITESBEFREyL/2gAMAwEAAhEDEQA/AOIpVixYCSSyWBKFmalZJbFIsxJJZJVsGFZjckslLsd3Piuww2uectVpIHM5BWiz/T6OZYi1s9hm4+FELZB0pixdAtWgLWtl9w4hmQARPcm7LoRCI13PBzm0gCXIgpP9Mf6b4qhrCF0pn09gSnjjdDDd4YAoNr+nv/Zjg8IjMLuUwZIzkxv7C4WKGWpJKwW/RO0Qs2zod8sv1dnxQOLBLTIggjYRVNANlIlKxECLEqxBiLEqxFiLEqRAWwSlYxKUQIsASpQFmJJItpKdcd3G0WiDAGcWIyHuo4gHwmsz0Do3oXZ4l2WeDaILXOMJhc7sxASfuSDxrCTjlOXBVG+Po2+G/FZX/dhnNkQBsVo4OEmu8Cu1Ms2FoAEgAAOix7pAn5PYtaLmWjdxiC0j7eFwOGs5zGefZHLijTrHSmZzO1G40Obvme1MmHVx5BcuVWxgGbrB8U02620MqiiPtZU/Ni0ZD9/nckOEtu4DhPwO7kfPmmrXdcxNuY2I+YM6bCtGtrXkeYRBV2NlRw1ct8v2QXSPROFFYXNaQWzOoZd27krha7NJ3AppjCKjuO0JsbYWzbz7ed34XOwzMswe0OnqhhXTvqLcwhuEaGNV85SFQfyYd+/v5rnFpbtXTLtG9I6ySVYiBJLJJVizEWJUiwnAJLCt3mddqQrA0ShYCiFx3TFtUdkCC3FEeZDcBtc47GgVJWZpYrrjRmudCgxHtZLE6Gxzw2eU8IXXvodozhDrZGZUzhwg5us3CddxmKGYAHI710nRHR2FYbMyzwtlXulWI89p7ue7YABsTtpgRWRHRG6zDKba7ABMbjRGzQisR8xQkHoR3FVyxXlGilwiMwBjyGkf/oAZB4bMybtFfJF/4oGGXN2DxyHiodlh6o5eFApZ02LZjfCqaw05n55qYW0PFNvb5j54KFViJFFUwARJSYvqkDKJTEWPZt316j54LeE2hHz5knMBlxFVoyJaYM2z3KMIEx4oqxmYUXDhdL5XJPC1Wb9u1saE+G4TDhTgfxPCu1cNvi7nQnOYRPDXiWnI+B5EFei7ZCHfOnzmVy7Tm7NYOAmTOXEiRc08HNAPMquFTyjlrmySJ2M2UvnJNqpCLFixYCJVixYTrnJFgKwrARdx+jTbDZoWMx4brZGALgDMw2ZthZUO08abFw5ZJbbPYX/UAeyO9OwYpIMzt2eQXlO5L+tkJzW2ePGBJDWsa4vBJoAGOmPBenNCIFpFmY62PDoxEzhaGgT2UoSMp7VhTLRdTBOJKTzuJl3ZdVEc4AgcPVHLV2Cqxaosokv5fVR5OqpgJwnz8fnitnCh+b1CgxvL0C1iWmnz5tUrTxu1tPm1ZCHeEPstvGRPz9k4y3gEh2yVdhBymlPpPNKjqsiWkUI2oDbdI4MM6zxPdStJkjhJVe9vqbZILSGYorp0a2gE5EnEaSkZgiaMlvgXr10aHF2dPZRrxidlw2Z8tvzguc2b6sWeuKG9okJZFxMwBwAlMznsVwsFv/imCJCrCdMh28VBpzmE3c9LNVPtDZgEbcvJU/TWyzYSKOEnN5tP/qXdyu8VgDKZCo6gFV/SCDiZXIEdxo4z5Ep4WuAXxA1iW7y0jc5pIcO9CyrTpDZpONJF0yQaSdhBr68Sq1GFaZeU6yVokbksWLEWYkSpEGbMThWOABMslrJECJQkW0MyIPELMvH0hY114NBAOqZEiZBm0EjcZEhemGxqCQ4cgvMn0hpekEbw4eR/8V6TLkYKXGILTyKpN9WkMdidRoEidm9EL6vY42wIXaoYrv0Mn2f6nZcBM7kG0/gufZIrW9ogeBaZeBUOTVq3HNKzpLp6LPCH2gHxCS0VIDRKr8jOUsuKqVi0gvOOXxob2hgk0scQcpkPbD38aCvcbu2ww4zGF7Q4NFAaieUyNpptRB+jMJ7sWET5KUzk6sdGX499lDbqu+1ulFiW4f6hcXQQwF7KHDhlMNmSJhWS5ozsLw4kmUqme4p5l3NgsoBPhRNXO2r+aTlsqnDh8owsrXsiDDPEMLsJAOCZLwJ76CaC3lYLP95sRllcA0NH2pQy3VEm1JoOhzKslnpEMt6NCECNYI8eepqNycUt3XNouiDbS58WK0QXOqGwQGtbnmNpXQNBbvbZ7M2C0zAxzMhMkuNTJNW2TclMuQ6lN580Zlbl22fHjjh1BeN2Og8peYQ29IOKGQfybU9/giBMwR8zPuodqq3oVRx1xfSpw+88H8xi5FzZnpOnVUiO2TvfuPiCrvpfBLSyIajWYR/S5zvEPaOiqFsZnvBPXj1zVojUJwSJUiLMSJUiLNn5rZq0C2CAMWLEk0WXH6VOP/U7PIbX92Eru+k+kH8ND1QHRnzbDYdrv1H+UTHhvXnbQS9hZbbCjungZixBtSRhNJf1Ye5XK678fbrYYkTtzbJoyYCdRjd4AnXeSUmWz42adJu+zYGtDjie6T4jjm55liceuzdJTb9bOE5asFe5SrwbNj5bQZdyjkth65lZImCK9kpCcwOBz/3Yu5WWwR1XL5k2M05FwPUZju1h1CJ3dGUMundx5bxHLW2cNzidnioNwYcRDnSG9TMYcwtNQQZoM3RxpeXMiPYf6i9p2Sc1xkOYkUPR8PW+0Mhx6OGcxxAzpyVhixZtBlIoJAuhkPW7Tj2nO2yNBwaN3qidotGqtOgvYbbYiJaOVhHmfMoLanzR3RxsoRTYXdDmv/GhKA6cxvE/+Kj2h2rPdXuTsDP583KFeb5Md1HeruCuaaY2bFDeza2ITPMScKdKeKolrbVwIqD1l6/4XTtIrKS1xGZaxw4lmJhHiK8AufWhoxYgKTM5jLFmJd/UBVx8SoBGhyTRU+0wiwuadhl/aatKgvz5U7qJwarFixZisC3C3YwiuRzWpM81gbQMONuPFgmMWGWLDtwzpOS6vZ/pPZYsNsSFaopY8BzTJjgQag0AXJsE8l0z6RaUmG7+DjHUcZwifxcc2cjmOPNGMNu0egGA6yNhsNpswDfuGCGRYkN3ZcC01FZEk7DwU7R/QEWRzIxe4vAMxPV1thBqZc1Yr8sDi5logj/XhZD/ALjD2oR57OKnRbWIkIPbk4A/54pbBjRp8SPngpjjQjgoAd6fPNTRWvCq566I55pZDlDmO1CcXcxOvmVHuy0hwBBoUT0vgmT5Gok4U6OB4S9VQLtvb7MTA6jTt/T+ynljbFuPOY3t0D7sSoaATxIHmpN1PivmHEQqkAOGImtOycihcCPiAIKl2W0RWmTWh09jsvBTxsnrq1v9id4w4jW0ih7v0BhaOUyaDjJDQ6JLWLeTZmXXapEaJaCMJhtYDnIzPko72FuaOVja6921e5Wa5RJreIn5qii3Y4ogw6uOZGTRvKv1gMgOA9P3RwmkebLfSXCFT1Qi93avU+3qjMIZngUAvWLMNG31qfQK7joRe9m/+Od7ZtmNmKRmOpXPLQwPJpKJUObk14FXBs9tSZHfRdNvB84X9RFOQqufX3Z2gk1Eya5ibTnzkPAqmN6TyV2+YHZOc2ls9+GRaTxwkdQ5AoufHb3K32+GHWd5P41mN8jOXQk9SqpaW13zAM99KnvHinhUdYsWIgIsM6EpqJClXYVtNOsl+RosCIRLJSbNFrmQd4oeBG4pA2eQptOwLexXfEjRGwoTC+I8ya0ZnnuHErC739ONMYNoYxtoiBscDAKGUQjJwkM5CZHAqZamYIj8NIbziDT+LySHS4Gh71G0C0MbYYWtr2hw13jIfyM3NG/b4CXfsBxYX/pIMhXpTLZ4oZeGnp6EaAqbAPqoMCrJ/NnupdkdM9PRc9XgTeTR9yZy8vfaqP8AUK5IeD7sItx5loydxA2FXu+e0D8+TVYvO5y4TGyZAlSuz5vS7uuj4yW9ua3Dfz4Jwk4m7to5Lpuj9+Q4jQQ4ctqokW4A2MXu/wDrJDSNoLqGR3AyWtv0ZjwTOGHPYcnMnP8AuASZXGujCZY+upx72ZhqQqdet7utUX7FmqfzfsaOe9VaFdFrikNwxJHMvJa0c5roOjlxtssKQq91XOlmeHBLqf3Zrb5rSRcN0Ng6rak1c45k5d0zkrVZRTuHzuQu72zLidgRmyQ9Xj+yeOfI698objzVVvSN/rMaOvoPBWW0ukyvPumZKl24nEXHtSHMDaeZM5JsstExx2nR9amwAuJ4lVC94c8U8mn4eB9CjFntkVpJw4gdhpTcCEOt9pEyXQy2Yl+odTL0R4+Sf0OThy90rohYYRFQZGh/mGADj7KpRBQjmRyOY+birfa4oNDtdPk3fMbJGaqd5Nk+XCvMzPquiOZBISLbetUQTY0PDTCZ86LWC1zsgO9EoLSWOOx5lLfKvzmoUI4HIgebAkGOcZsJkQBIA7J71btEdJzd8VxbAhxccgXOOGI0bQ18jThJCbNZ2va5ux4pwOxQbECThd2mnwG3kizul1/UWyRZse50CJInDGEmyAJJDxNspAmpCLvjD7bzsdUciKLi7bCIgkKucBDpnrua015ErsNu1RhGUgO7Z4IU0M2F/wDp/Oal2c1HVQrN2efkpcA58D6Lmq8Rr1bOXzih97WlghFmETNHE1kOHE70QvJ2XzYPdVy8Xdrfn6eU+9LbqK4TdgNamYwW7vZWO6jOC08EJbDEuMvAU9lMskXCwMGS5bXdro5KZmpj3ANooDXblNszgTXKpJzoBU9E2Kef9ELns8+Zz7/ZHHMk3nT3Wt3wcLZyAMhQcRL0CW1vqBzK6JNOK3dCr3iybLb/AIKrbbPMzz2zO070WvaNNxHyXzyTFnaoZ3d06eKamzLbOodrs9JEI4RRDrW0pLFZVBviwhj8QFDmB6Kn3y0zJl+XdOq6XfFnxA71S9IbOPt45bA13oeh/wCS6+Dk3NVyfk8U39RVGpErki6XEsRi9lg/AV4udV3oO9R7yg5OCjWWLUnaaosBjhkbUQaXHapHCVl8jBGD25GvMjehtmMnBTrdEm0HPf7LMtv0/Ji2iGM9drjyaHP82hdYvmjZ7QuMfT2/WWV74r2OfhAaGtkDidPM7BKdVarJpVGtkYzDWQtwrMnCQC450LspZJcr0fFb7M/V5U9VOhmvcEJYZAz3S780Uaalc66NfBkBy9Aq3bYmsDnt4S3ccvFHL7fQcj4kD0Qh8AmROwS8P3UuTLTo4cd9oTT84JwREhgyChxLRMyaoeu3oRhvHuiV1MBe0H8nAEbmt1pd8u4oRBBFO/iePAeaOXDBrPcJdSSfLzVcJ25earP9339lFixKk9Fu50q8FFiOp8+bVa1zRXLbHm4n58lJSbK6iGR31PNS7M+i5q6/IIEzTEdqfgrIrFtNKr1uh5qp31Y8THs3g94r6K822Eq3ekL56I8WXzR5MPrFyq1QcDpJuaIX5Z8MThs5IevRnjyrNVIhukidmtGGRzBQwJ2GTsTFS5ARDWk/8rS1CVBlxHzimmROPdRPR2U4++5YDtmiShvlQmREqzliHm8dyuGiDtZjdgxE7twl0n3qk2VwxEb2Fo/t1qc3NVx0KG35U/sB0SZ+Hx9dIn2BvPsibTKfP3QmE7XZwIPciYdXvKhFw++KuaOvj+6jgbOp9lPtsAzLyKEAA7J7uGaC3pavtiTTrunXdvcoZzt1cXnSDe8XE77bTl2iPJbWCxyruy571pYYHvPeeKPMgASAzypUzOY7gkk2rnlqaQxA2BHbmhSb3+3zmtBdUUtJwFolm6ngaohAZhYOVFbjxs7rm5M5eoSIZ9adEzFqTyKxxy+c0251HH5mm9qcVW8hhLdxHiPgW9mirS9Tihkfk3WHGW7mJofYbRMCS5547Vqsj5qW/JCbDFRRj5piUOtrUBt7ZgqyW1tEBtrFO9VbDuOc6WWaUnjYZHiDl4+arVOKv1+WXE1w3gj2VCeyRIOYMl6HDlvF5v5HH85nXinWXSqlXRIukckzapAuHF3nT1TdmfIzVnMcjUeQN6JRnTDd8gEMtBm4kc1tDiGRr02+GxYG8JxDhvnTbPcKK9aLMDXBg+CaokKJhM+7nsVs0KjkxS4/pHePgU8/D4eumWY1nx9witnM5dEFs8So5nwr6olYomt3eihF1os0AfbyBBpI1BVavjRYRH42PLHfpfVlD+Lhl4q0wnSa0cj4JXOzV/jHKdozkywu4qd3aLPBP3SGtH6TiLuW7qrfd1mYwTaADnx3mvNNvcJZZkClPBTQyQGeXD2Wx48cfBz5cs/UK+YuoGj8jVCom7dX54KVeUScQDcJ+nuoESJOfFJn6fDwxGdXoT3rSK0/bIGZHzwWkV8+ppy2eXin2jWa0GRMpFJjN01qjWy1yEn6p4+h2oLdMcBzmTmGupyNR5y6LpukVyfdm5gAi1Lmfi/i0nb8K5je0H7MdjpYcU4bhKUnCrZ/7h3KX+dxtldOPLMpLFnsUVGrPFoqvYo1Ai9njqfitmxK0lBLa1FTEmENtQQyNx3tWbxZmqjarta55JFSrvb4aBxINSq8eeoXm4/pTLWZuJ3hru8e6ZKciZNPAt7j7Jqa73kNls1612LVpWZsVbtCXazv7T3hU8vVp0LOsTwl1BMvAhLl4OPrpcN/qiF3xZv7vRB4TvIlS7tiSf8AOC5XSv7olG9PJI+Iohi6reQ8lp96o5rrnjlvqe908Dd5/coi+JmUFs8WcUfytJ707eNswszqVmDY8eZeenoor4lKZ5dSo7o2rPem4bpuH8oLjzyaFz7dESSNYDd6KVZzijNG4T8FEgZqXcIm97jsk338h3JsJ2XO9DETIB2Wc9xVa010fZarPElSK0Y4bxnibVocNuUvZWsv3qHGgyq0yV9Iy2ONXVbcTWnKYy3HaDyNOiOQoyBXzZP4e2x4f4uP32cnnWA5O81OhR5hcPLhqvS4c/rEcgR0sd00MgxqqaIkwo1eB9tYhD21Rq1BC3gTWh65vsI3O86Jmacaau5eSbK9R4ZVqFiQFZmNKtOiLqjmfIexVWCsGikSRH9XmP2S5eDPXSLO+vQqVd7tZDYDs+AUqxvqFy310x0FkPFCaQdnlKaHPiyI4FbXWXw2YxVhq4bt5b3J29oE2CIyo4Lqx8cuXrSwx9d55DwUa+bWDlsEvBRGRS1mNpq5+Ag8cj0qoFvjAukNpExulsS53o+E3T1oiyDRvT1jO/8AJ3g34UOe+bxPIf5KlWKLN54CXv5qEXqcXyHU/PFGLjlgnvM/FVy0Pr09VYbqglrQOA8lbjR5BQlaPcmXRCE2+MVZJz76sWfCYNpA7DjDef5X7+RkVWrLHXQdMrL9+yRmbS0kcxkuP3TbptAPabqnpkVHlx326ODPV0t1njIrBdMKtWeMjFijrjyj0JUm0Ic4VRCOVBcEujTJy5vaWj0pOstYua9N4xJpFixZmzEW0eiSf83IPNTrrfKI3iZeCFF0qxxKni1TbE/JBrBE1jyRCxRFy5R0Y10m4IwMLkZdDL3W8YfanIYoTu03dP8AJvsgNwtdhL2VORacnClOBzqi/wDGapI1mZOH5NO6S6cL058/VevEhryGmbZ4hLKW/wAUOiPm/wAVJvaMxkaU5h7cQIGcpgjmhrHTefnzNT5FONID9Y/OPopNkiynyKHF+sU6yJInkApqJseLXoB5q6XZa2ObRwP+FRYJm8TyxCfIVKs0W0sDSWtqBOpr3K3H4lyej0UhQbW6QMlHszxhJcJzMpgyPQpq22UisOISNzgJj3VNp6QbW5xBG+i4dfkE2e1xAMsRMv5TX912eLHiZHD5E8JFcr+orB97ENsx0bqjwAWvcadU5Y48wEXskVVa5ImoJ8u4o9CeuPPHt6HHluLA6JNqhkpLDExGSdiQKpNH+nKiUr0gWbF3vMapFixZmTT9kdrDgQo6cgHWCzOh2GJ/x9kesF2HAx+ITcJywuMuZE1VroOJzRvHgF0G4LScZhEaoaHNcSJTmZtA4UP93BSmEvqlys8SrngRGzaDQg1HjKe1ORmOhOkCW4qjLrz2d6JRIwBB2U9j4EdyC6TXqxpawTMQHIDY4ES55Kkkxie901amQ3Al7BiFQ4ZjOYG7/FFX7PE1ndfngikZhwOdF7WEyhNMgwbHRXDM/wAo6qvWeL2vmZKnmpgnwn1J5nxHsVjImZ4hQ4MftcB6haQo1Ap1SCkO14Xbx/hG2W1rmkg7D5KqMjVJ3S8SoF6XiRMwpz3ig7tqphuQuWquVm01hYHQsJLwa1HfvVev76hPYMMIjFwA8SZoPdNystMJznvdCjMMmvALg8S/JgqJbwit0aJWdgm9kS0Pmc2mHDls1Sa9SVSbStM6M6VCNMPafvNBc57nFwfLKUzSshhyqq5fjDaHul2YYz3nLarleT2shEBrWgnssoBLZMcxsnRVJ8bDNokC6WKXDJvRDK6g4T6qLYIGBoG3aiDXqK1blyhe6651NCt2R5PRqI+Zmqrd9qAcj7LSJfPZLYbbmCxITVKV1uBosBkZrCkKzNmiZ5rYNk6W4pIPaHMJ219soMs1hvIQAHkYjKQTj9M4s9Vob3nvQ6DCDg2dRuW8OwMnUfKJPrRtDcLTyLta3uPuj90Xy20dgCYIdEjPaMZccgD+IkDQbkGuG6YLnEOYHCW0qbeV3thODIRwAgEYQBIgmtM9me5NLvuherpZL5cxtmfhNTId5CpzIlHdPNRXXrGcPtucHAEjKRp14JkRNVx5Jc+6fBN+9qnjTwWQ42SgRH6nV3mFtBekMnsscWKTgLQ3aXTz4AIrD0Ym2b4jnuzkAGt5bUmi7cQlvcfJXuywWhkpZiRntzVOpCVRrpAgvJZqioOKbu+SMWt7i0l0VoG5oPr7FC77GCNFaMgfRSI1maxgeRidKkzQcm5T5p8SUG0mtbWNAE5yk0ZZk17gNqqbYik6QW0xIzp/jqjptQ3EpZ3dWwmonCKm40ZRS9MPiFLo+0iHHkURZeFEBLk4Hrab6f/Z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22" name="AutoShape 18" descr="data:image/jpeg;base64,/9j/4AAQSkZJRgABAQAAAQABAAD/2wCEAAkGBxISEhUUExQVFRUWFxUVFBUUFBQUFBUVFRUWGBQUFRQYHCggGBolHBQUITEhJSkrLi4uFx8zODMsNygtLisBCgoKDg0OGxAQFywkHSQsLCwsLCwsLCwsLCwsLCwsLCwsLCwsLCwsLCwsLCwsLCwsLCwsLCwsLCwsLCwsLCwsLP/AABEIAQsAvQMBIgACEQEDEQH/xAAcAAABBQEBAQAAAAAAAAAAAAAEAQIDBQYABwj/xAA+EAABAwIEAwUGAwcEAgMAAAABAAIRAyEEBTFBElGBBiJhcZETobHB0fAHMlIUIzNCkuHxYnKisoLCFVNj/8QAGgEAAwEBAQEAAAAAAAAAAAAAAQIDBAAFBv/EADARAAICAQMCAwYFBQAAAAAAAAABAhEDEiExBEETIlEFYXGRscEVIzKh4RRCcoHx/9oADAMBAAIRAxEAPwD3FcuXLjjly5cuOEKqc1r8ItqVaVXQFls1rkuF+fokfJPJKkR4gjdV/tQTawVdmmbBvdBk8/NUWN7RMpMLidLeHh4lUUdjM226Ro8zzJjGnSAvOO0udBwIa4R/uAJ8/pr5Kn7SZ26sYkxr4eiz9SoTqZTR2LRx92Pq1S5ND4/yUwuTSUShI6okbJTWNJUVapeAuOJ21QL+5EOzV2jYA8lVcR2C7hchYaDX4tx1KmpYnmJ8jCrhRdzTvZuGt1wKRbDEt/1Dzg/BTsqg6FUrCfJSsrlukHouoVxLYhDuKjpYqRdOJXJCJUKHJSo5TiUQtH2AuXLlMucuXJr3Qg3RwJj60NK887SZrwuj0HmtT2gx4aDeNSZ8F4x2kzcue5066eWwRxxt2zJklqdEOKzBz6h4TeT5eJPgqPM8c1zuEkvA3BgSmuxIa0ghxk94jlyCr8TipNgA3YQB8FRuysIaRf2twM7325oMpxcmrhzoXNbJhKTbrH0+adTlon0XI4TEnh7o6/RBF6krIckINhRJ7Q7LuF5TRVSiqgEVz3NSjGHkEnGCu9kDouAc3EDkpRih4IN9MhICusNBvtuX30RGGqkqvYU9jkbBRalKpcOPaN5uAkHcgbHooQmS3EPsNcuXKRU4oHH1YGsIx5VPm1SAealNkssqR5129zaBwjxBXmGLryS46NFhzdNpWp7dPmpM/Qn7CzOPpBjOA6gS4j9btugkf1K62iieGN7lfUplp7x4uXKeuwQdVkaomoOJwawFztzrfeBsNkUzIax/MI9E8ISlwispJFU2N1wI5Sr6j2cJNyFNWyEtbaJCuulyPsJ4sfUzLgXERqn4lsQ1WZy10yLId+UvJQfT5EuDvEj6lW5nNReyWlZkpjST4oDFZcW6iEksE1u0MsiZUezCQ0UcaBAULrKTVD2COYQlYEVY62PuUNRhBQCK102PQoerShEAJ0yIXAA6b4RgpAtkajUeHNCVqcKTDVSFyCw/LcSWOCNxFOHW0Nx5FVNYcJEeYVi7ES1vlHvTJiNH2GuXJHFTZQqjnVI1HUph7TBabHwMbjxVTn2MgW9VV/iTlrnMbiKZLalLcWPCfoVjB2ofUplr/wA4EHxH6guWKOVXHn0JZcblDVEqs7Z7arwi1zfkBqVn8ZSdiK7aNMFznE8OwL3G7j4AfBW7ccGmq46lpA8Lz9FY/hFhPa4qriHD+G0Nb4Od/Ye9UjG5ULDyYy2w/ZKng2AfmeR3n8zuByCFqUQ42Wtz93FIWao0eB19/uV6+GPlMM57gzcJ3haysRlctNraTCNo0ZAgSZtaZ0sforDD07EcrHp5qjnXBFybMVXyiNkCMuPFYLe1cMIVdRwfeJ5fH7lVc9gQkyidgQ0X0E6GNtb3hVD8LxuPILWZhRkhu29xbyvb6qurNDdNr3+fNSvYvFmexGXjkFnsxwYmy1eNrTIbvy+Sq3YU7rPlgpI0Qk0ZJ9FMDosdPvRX2Nwg2VTXpQvPnj0mmMrBCIXJXBIFIY6syRKDFkbTfCjr04lcwiPMgImiUMBoiQ2dEUA+0EyonqOqVKXAXwUub0BUY5h/mBHqNV4Xm9AsdI++YXuOa1OFpPL66LzLNsIHsLhctlrwObbT5FLilpkW6RKUJRPOM1eWzBs4AjyMFej/AIYN9lgi7d73GfBogfBecZ3YNHT0JXqXYmnGCpNI2n1Mr0cSTyWYOo2jQViMRxG+qiFzCTG0YJTKDjN16aW2x5xZ4a2unvVphdR/qbfzvCqqV1Y4X71+wosKHVadj/lQU6ENBPP1nRF1BYofGiABOl0ze1CwW5R4twaDJjXidz5D5LP4jiqa2b7yrfMRxGToDYT4amFU4ioAuLxQI6k1uiBxDwE7EVnu0t8UE7CncpGWSBcVVGyq69Eq99gBshcUyyjOForFmcxDIUTIRuLCD4d1hkqZdEdVsFPq3A8o9E/FAa+AUmFpBwE6DVKlboI2lhpgnT4qdzCpQ7f7ASEqmy4GUfU+wiVDVdZPcULi3kBZWJJlHmdTWdFhM97rnPZ4B4Hj+UnzuOg5ra5jYE7+K8zzDMQK7g6zSeF3ItOvpr0CMY2SxZXjnfqYrP6c1QBveF6zhHChTpsJALabQQecXWCyLCe1zBodcUyXEcywEtH9ULV5jg3Xe99zeOXgvQ6ZPdi9S03RNVx7Sdtec+4dEQykZI5GDaNDuFjsVQOziiMszerSIBIcB6+q9HXWzRhljb4Zt6FEx9/Hkj8O0z02QWBzZlRrYB4jaOfKPej6Vdp8PQnfZSd90ST7EvEEHjmnSfmkdVEqHEYkDTfTnraVzHiVOMpGTwzMWI++UqpqYHhniuSNTPuWgqY9lOeICRbXQ7np81ms3z5swwTG+yKdclE2+Aarh7SI1ixE7nTWPFBVqLtgh6uYVnkwYm/JQnC13XLp/wDIpXNdkVin3Zz2vQlbDkqWq2ozX6prMSDY6pNSezKoqMVhiEA9uvqrvGg7BVFVhE9ViyqmXgyB+n39807CckhHdTsF+ZRXI4YQnNZKcQnPcGwqUNKR9cOCrsdUiytFUZq2ZWVk58GW7Q4wAGdT6LyLNj3z5685uvRs+Mlw1A3XnebuBqW/yqwRjTuRDkeamni21CPzd0xueGJ9YKsO03aOpUeWUhxECXaw0Ddw2I+9ll8OS6q2NZHDHMutC2eCwns6uMp1AeOo2kwE6w2s17h6NZ/SrLK4YZSj2NSxqWVKXcpsro4qsTwtNSAXEND5DRqbSAOia7FEEcQInQ2IPOHCxWnqZbi/2eu3BksqOZwmIDnsP52NJ0JE8tkL2A/D7EOw+JGJYabXBppNf+bjbxS8D+W0Cd77LDj9raVqlLvx3NWbokpUkNyrGuaRy18wFo8DjiTqY6T9ysRlLyHcDtjrGwNyvQ8gwwdBPhpFgvoYTUo2eNljpZM8m5i2+vuVNjqxneNtzpb5LY46gAAPu2iy2cNa22jbTYE+JAtO9kVTJR2MvmmONxI5mCN9rWWbxWOhTZpWuVU0aftHhqx582lNm/FjukE4KpVqEcDajzOjSGz5GCfcrRz8S0fwn+rXx6AH3KwwGHxdCjVdhbVXU3MBgElriOMN4hZ3DMHVSfhRkddr6prU6gp8IADwWj2nELgO5N4pPiF48vaU4xlNNUux6L6KOpRae/cpv/lQ6xsRsbH0UZ4TcWK134m5FSbUlndPA0mP1EkQsBR4xqt/SdZ/UY1OjJlweHKrLGuJVPi2q0BMXVdiDcKuZiwK8adU2k6D981Id/NRURL452WYqXxpwJVViK3EfBdisxLmwBA5zc/RBsqJ5zT4FSfc+1HFZzO8cGg+ivMTVgFec9ocx/Nvt4WWblk806Rmu0GYd4tB11hZeo2XvOzGOd6N7vvIVjmLp72kk3QjKf7usfBo6cX9gqZHpxti9FDxM8I+rKXsrS48dhm861If8wvYu23Z4uea1MkOjbePBeP9lq4p5jhnO0FakT5cYX0TiMQyoLXsr9M9uNhus8r2e9nmWA7TV8PHFTa/rBR2L7fYqq0so0W0yRHFJeR4gQAOqLzbAUi4yAXfLyQ+Gwwi0ARfQakf2VPwrpHLXo+v04IfiGZrdmZwOSuFWmXG/EGui5hxggzrqtz2ZpFrht7tDY+5Vdd7WlsW77f+wVh2brS8k/qJImJvovS8NKDpGSWRy3Zoc0MG3JYbtBUFzHMTfX7IWrzLF3Plbw0v8Vgs+rzvzSY1UQx3kYnG3cd0/A4NzIqEwQZjhMeRKIpUpetjgKDQ2HRoORsRv7lm8BZE9RseV46oKyjtPhmhvE1wI1gAj1JCvKv4hYNje5Te53lAnzEn3LM1MlomSLHaDbqIQ7coptPeJI8CAdPFYV7B6dyvf5l5+1MkluA5vnFTFvLojiMknYfpYNrWk310VdUw4VrWpNbYKvrvhenDp4YIaYqkZ3llN2ytxGiqKok9He5pVniqiqKlQgz4EeoI+ax5mXgCtFlFRMP+HnspWmyFm6zsqPfum0acykmymwgt1QOPrHO8ZwtdHLVeVZ1inOcWzaVt+1uLLGSNCfsLBPZNypY1bs8/NPcralMuc0XO6dmVMsY4R+YX6FqvcswTbudcn08Aoe0eDaKUgRBv5EEfMKmdXjaNHs3Io9Xjb4v67HmrnltXjGrS1w82mR8F6phO0ZDjBsbjyNx7iF5k+nep4cB9eIK0yvGcVNv6mANPiB+U+kDordDPle5Gn2hht2/VnopxfHcplSpAVFl+NsFZOrAjUfVeojyZQogxdSCPC6uMmYQ6OZCo+HidcxYn0Ej3wrjIahsBHz3+vuWhPyslkVRDc+fExtA8eixmZiQT09f8LSdosR34I+Py1WcxI4p2HLkkS8tDYvUpsP8AmV5hKyzNKpw1HN8VcMfG/pos+ORqnEvfbIfE4oRcqsfioQOJxZKo8ukmsdheJxcqpxOJUNaoTuhXuWXJlcjRGCQlR6r6xRVV6Dc+/r8FkyMvFEcd2UKNT5IkHux1Qx3UmOhDopcO8cKidoupLgn0b24qDgEH+bTxWRp1ZJ8Bp5rW9q6XEDAtp1lYiu11NzbGJv5JscdjyJu5Gly+mQAAP7IftJ/BcDurLDtECOQ+4VH2ydw0HHTafO3zQe4+H9a+J53xfvHD9TB6gh3yPqhcsxPs6xB0JIPrZJWrQeIbQPQX+KFzGz5GhAI6qWK4SXwPe6hrJGX+X1/4bfDFWdGqsvk2L4midrH5FaLCniI5L28UtSs8aaoIrUHOFtdkDSzGrQNw4ciAC31WhbTgA38BEW5ygq1FxmGkqzjqWzpkVJd1aKLMM+c67j14TNlWuzN77N4v6YWip5e4n+Gf6So8Rgy3+WOik8WR/wB5VTgtkjO4fDu4i526sONPrWMfDRDuqKelR2HuzqjkLVelrVUHUqKMpFEhtaqoC5LCa9yi2USI3lB1VPUehnFQbHSFLrdEPGqklRuQCK4WTKalIsOqjLYJXBPpnOaDnxa0ys7mOXnovShgQQLKtzbKbcQAshDIeXPDL9Rh6NTgsRMaHeFnO3eNHsYGpK1ueZS4APbB5ga9F5v2urS2OSps1YcEXrSMnUJt6rsY6YHKR0+5TnjvAeSixBukPTtos+z9Tvx/pJPRbjL2QJWM7JUOOuWjX2VQjpBWxyCqKjSz+ZliPA6H5LT0WdeK8T9LI9Ti/LU/9HYvtCxgLRAeDvoBz8fJV1XtG0/zcR2M/cK+r0WU3A8Lbay0GfOUTUpZfUYeKmxronQRPILVlU75I4tFbGSPacu/NUcRy4jHpKIOc0nNjiLTzBT3Zbg+OzRB8TA6SmYzBYTglrbzdQ867lai+wA7MWmxIPjp7k3jB0VfUwTCbBGcDWABo2vvJ5oqcnyBxS4GVQg6gRFR6EquSSYyI3uULyle5DPfKjJjpHOdKiqhSgJlZqmMRsTN05i7dcEedB1+Ke5oJnyUZ0HVPplcA+y2tsosW0cJCc2rZUWfZ8yg2XkC8e4qKV8EZSSRXYym7hMRyuvHvxJpFtYA7wfqvTKPaJlVvE33/RebdtXh+JJdBDaZI4nEHjLhBAH5j4aXVt0tyOBXk2MXVPfQ+IOiJxMB1kLV2XG00f4fVAMdSB/mFRvqwn5InG4w4LMakflDoI5tcAfmqDJsT7GvRqfoqNJ8ph3uJV3+JVOMc87OZTcOrY/9VjTlDrlJd4fun/JoaU+lcX2l+zX8Gux+JFVocy/EJVI/K3vnvlsCYvfwEKt7KZtA9k8+LfmFoH4oG02EwvpIuGWCkzxWpY3SKl+UVBpUKFxOCqsPeM9QdfJXJxCFxGI8j96Kc8MK2KRnLuVIcQuc9S13hBVHrK9i63EqPQ1R6e53JRmmVJux0DvMpA1TezXFqShrIoTXhSOUbkGcgZoXFOcE1AI9ze6fAj0ITWFPnunxA9xUTSuOPrKpjA0X+K8m/EbGudVF+6duRHzXoePeOEgwLLy/tlUDuGOcR80cS3MTdySAspzbgBBG+yCzrFl3GRIDuHSIgEm++2yAD4Q+Pq3AjVonrKORWaMMFFtgNYX9P7qGqp3IdyBUVokHyWm7bu9p+zVv/sw7R1YTP/ZZqgdfIq5zGpxYLCH9Jr0/RzSFmyr83HL3tfNN/Yvjf5c17k/k0vuUbHEXFirrC5vIh2o35qkCQrXGbjwZ5RUuTS/t6Y7FSs8CQn06pkToqePJieGkXDnSkFAnVJQeBoiiUUr5BZCKUJrwpnKJyLSOB3NTHNRIpE6BL+ylLTDYHwKJ7Ea6jChcxI4sNgLmqIiEWWKGo1JQ1kSYFIk4UAnuedZq7gIm4vO0ee686zPFF5MmSfgrvP6x9nqdYjzWUcVeKoywj3GvKGxRl3k1vwH1U1U2QzXWJ8vd/hJM0xBy5RuCWN0pFkgSOkVb1Hzg6Q5V6o/4MPzVRSVjP7im3/8Aasf+FIKWRW4/H7MrjdKXw+6K46pxpOjii2k21SOUjSODaZO5n0Tt0IlZCUiUrkRSxw5loR1F0hV+B0hXeUZc+qYGgu52zQtEE2SlsR06LnaBF08u5q3bhQ2zf8on9lMLVHCu5B5CmOHgIeqxXVSiq7E0k0oAUisqMQtWmrB7UPUaoSiVTK17EPUYj6rEM4LPJFEwJzU1TvaouFTHNjn2IkhvXy8FUQrvNcsE92ZnQ3nqqz2UWKsSjVANcWQlUw2OZVhiWW+9kBXdJA5e9SlyVjwDkaff3opKximBzJPyTRdOxg05ABKMD00ZNgOQe71gfJBNRFV0E/7Q35n5oPlBXDIErH2IXbLmiyLQE6GwuSkXSLgFtlFAvcGgSTAA5k2C9JOFbhqTaLddah/U/foNFkewdH946qdKbZH+46LSVahcZK9LpoeXUYs0rlQ/C0ZMo5zAhcM6FPUqWWh8kGBYkKnxRVni3qprlJNlIANQod6mqlQOWeRdA9VCvCKqKCoFCRRA7wmcKkcE1SY56bnmDAq93bbn5LL5s2HzzF/Nb7tHhYqW69V57ndX96Rs23zKZPYlFblfiR3T0b6qv4LOPjA6aqwrvhjJ/mc53Rth759EDUsweRcev+VN8l1wD0jKkzB0uPp6CEyi3Ton40QYXBBQF1Q7806LJKgQOO2SkaLgE8C6ICN2pSNF0rtSlp6rjjf9l6PBhp3e4noLD4I9uqiwLeGjSbyY31In5pS5exBaYpHnS3bYQKsJlTEoSrUULnoORyiLWrSg6rk57kO8qUmVSIKpUDipqpQ7ipSKIiqKJykcmFSY5A4KNSuCiUmMj17tHmIPERYd6Tv0XmdepJJ53Whz6s48QmwFupWZqLkLFDs0by0Yym3q4cTveSgKrp9APRPxLjPRv/UKJJRUkwze8PC6gxTpM81KwwonC6Jw1wS8KdukqoM4RgTwLKNqcicQlPpNkgczCRS4L+I3/cPiguTmeiucBbkAPQKCo5Me4yfNMeV67Z56Q171HxprimKVj0I9QvKmch6qVjIgeVC5SuURU2URE5RlSvUZU2MRuChhTvUSmwo//9k=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23" name="AutoShape 20" descr="data:image/jpeg;base64,/9j/4AAQSkZJRgABAQAAAQABAAD/2wCEAAkGBxISEhUUExQVFRUWFxUVFBUUFBQUFBUVFRUWGBQUFRQYHCggGBolHBQUITEhJSkrLi4uFx8zODMsNygtLisBCgoKDg0OGxAQFywkHSQsLCwsLCwsLCwsLCwsLCwsLCwsLCwsLCwsLCwsLCwsLCwsLCwsLCwsLCwsLCwsLCwsLP/AABEIAQsAvQMBIgACEQEDEQH/xAAcAAABBQEBAQAAAAAAAAAAAAAEAQIDBQYABwj/xAA+EAABAwIEAwUGAwcEAgMAAAABAAIRAyEEBTFBElGBBiJhcZETobHB0fAHMlIUIzNCkuHxYnKisoLCFVNj/8QAGgEAAwEBAQEAAAAAAAAAAAAAAQIDBAAFBv/EADARAAICAQMCAwYFBQAAAAAAAAABAhEDEiExBEETIlEFYXGRscEVIzKh4RRCcoHx/9oADAMBAAIRAxEAPwD3FcuXLjjly5cuOEKqc1r8ItqVaVXQFls1rkuF+fokfJPJKkR4gjdV/tQTawVdmmbBvdBk8/NUWN7RMpMLidLeHh4lUUdjM226Ro8zzJjGnSAvOO0udBwIa4R/uAJ8/pr5Kn7SZ26sYkxr4eiz9SoTqZTR2LRx92Pq1S5ND4/yUwuTSUShI6okbJTWNJUVapeAuOJ21QL+5EOzV2jYA8lVcR2C7hchYaDX4tx1KmpYnmJ8jCrhRdzTvZuGt1wKRbDEt/1Dzg/BTsqg6FUrCfJSsrlukHouoVxLYhDuKjpYqRdOJXJCJUKHJSo5TiUQtH2AuXLlMucuXJr3Qg3RwJj60NK887SZrwuj0HmtT2gx4aDeNSZ8F4x2kzcue5066eWwRxxt2zJklqdEOKzBz6h4TeT5eJPgqPM8c1zuEkvA3BgSmuxIa0ghxk94jlyCr8TipNgA3YQB8FRuysIaRf2twM7325oMpxcmrhzoXNbJhKTbrH0+adTlon0XI4TEnh7o6/RBF6krIckINhRJ7Q7LuF5TRVSiqgEVz3NSjGHkEnGCu9kDouAc3EDkpRih4IN9MhICusNBvtuX30RGGqkqvYU9jkbBRalKpcOPaN5uAkHcgbHooQmS3EPsNcuXKRU4oHH1YGsIx5VPm1SAealNkssqR5129zaBwjxBXmGLryS46NFhzdNpWp7dPmpM/Qn7CzOPpBjOA6gS4j9btugkf1K62iieGN7lfUplp7x4uXKeuwQdVkaomoOJwawFztzrfeBsNkUzIax/MI9E8ISlwispJFU2N1wI5Sr6j2cJNyFNWyEtbaJCuulyPsJ4sfUzLgXERqn4lsQ1WZy10yLId+UvJQfT5EuDvEj6lW5nNReyWlZkpjST4oDFZcW6iEksE1u0MsiZUezCQ0UcaBAULrKTVD2COYQlYEVY62PuUNRhBQCK102PQoerShEAJ0yIXAA6b4RgpAtkajUeHNCVqcKTDVSFyCw/LcSWOCNxFOHW0Nx5FVNYcJEeYVi7ES1vlHvTJiNH2GuXJHFTZQqjnVI1HUph7TBabHwMbjxVTn2MgW9VV/iTlrnMbiKZLalLcWPCfoVjB2ofUplr/wA4EHxH6guWKOVXHn0JZcblDVEqs7Z7arwi1zfkBqVn8ZSdiK7aNMFznE8OwL3G7j4AfBW7ccGmq46lpA8Lz9FY/hFhPa4qriHD+G0Nb4Od/Ye9UjG5ULDyYy2w/ZKng2AfmeR3n8zuByCFqUQ42Wtz93FIWao0eB19/uV6+GPlMM57gzcJ3haysRlctNraTCNo0ZAgSZtaZ0sforDD07EcrHp5qjnXBFybMVXyiNkCMuPFYLe1cMIVdRwfeJ5fH7lVc9gQkyidgQ0X0E6GNtb3hVD8LxuPILWZhRkhu29xbyvb6qurNDdNr3+fNSvYvFmexGXjkFnsxwYmy1eNrTIbvy+Sq3YU7rPlgpI0Qk0ZJ9FMDosdPvRX2Nwg2VTXpQvPnj0mmMrBCIXJXBIFIY6syRKDFkbTfCjr04lcwiPMgImiUMBoiQ2dEUA+0EyonqOqVKXAXwUub0BUY5h/mBHqNV4Xm9AsdI++YXuOa1OFpPL66LzLNsIHsLhctlrwObbT5FLilpkW6RKUJRPOM1eWzBs4AjyMFej/AIYN9lgi7d73GfBogfBecZ3YNHT0JXqXYmnGCpNI2n1Mr0cSTyWYOo2jQViMRxG+qiFzCTG0YJTKDjN16aW2x5xZ4a2unvVphdR/qbfzvCqqV1Y4X71+wosKHVadj/lQU6ENBPP1nRF1BYofGiABOl0ze1CwW5R4twaDJjXidz5D5LP4jiqa2b7yrfMRxGToDYT4amFU4ioAuLxQI6k1uiBxDwE7EVnu0t8UE7CncpGWSBcVVGyq69Eq99gBshcUyyjOForFmcxDIUTIRuLCD4d1hkqZdEdVsFPq3A8o9E/FAa+AUmFpBwE6DVKlboI2lhpgnT4qdzCpQ7f7ASEqmy4GUfU+wiVDVdZPcULi3kBZWJJlHmdTWdFhM97rnPZ4B4Hj+UnzuOg5ra5jYE7+K8zzDMQK7g6zSeF3ItOvpr0CMY2SxZXjnfqYrP6c1QBveF6zhHChTpsJALabQQecXWCyLCe1zBodcUyXEcywEtH9ULV5jg3Xe99zeOXgvQ6ZPdi9S03RNVx7Sdtec+4dEQykZI5GDaNDuFjsVQOziiMszerSIBIcB6+q9HXWzRhljb4Zt6FEx9/Hkj8O0z02QWBzZlRrYB4jaOfKPej6Vdp8PQnfZSd90ST7EvEEHjmnSfmkdVEqHEYkDTfTnraVzHiVOMpGTwzMWI++UqpqYHhniuSNTPuWgqY9lOeICRbXQ7np81ms3z5swwTG+yKdclE2+Aarh7SI1ixE7nTWPFBVqLtgh6uYVnkwYm/JQnC13XLp/wDIpXNdkVin3Zz2vQlbDkqWq2ozX6prMSDY6pNSezKoqMVhiEA9uvqrvGg7BVFVhE9ViyqmXgyB+n39807CckhHdTsF+ZRXI4YQnNZKcQnPcGwqUNKR9cOCrsdUiytFUZq2ZWVk58GW7Q4wAGdT6LyLNj3z5685uvRs+Mlw1A3XnebuBqW/yqwRjTuRDkeamni21CPzd0xueGJ9YKsO03aOpUeWUhxECXaw0Ddw2I+9ll8OS6q2NZHDHMutC2eCwns6uMp1AeOo2kwE6w2s17h6NZ/SrLK4YZSj2NSxqWVKXcpsro4qsTwtNSAXEND5DRqbSAOia7FEEcQInQ2IPOHCxWnqZbi/2eu3BksqOZwmIDnsP52NJ0JE8tkL2A/D7EOw+JGJYabXBppNf+bjbxS8D+W0Cd77LDj9raVqlLvx3NWbokpUkNyrGuaRy18wFo8DjiTqY6T9ysRlLyHcDtjrGwNyvQ8gwwdBPhpFgvoYTUo2eNljpZM8m5i2+vuVNjqxneNtzpb5LY46gAAPu2iy2cNa22jbTYE+JAtO9kVTJR2MvmmONxI5mCN9rWWbxWOhTZpWuVU0aftHhqx582lNm/FjukE4KpVqEcDajzOjSGz5GCfcrRz8S0fwn+rXx6AH3KwwGHxdCjVdhbVXU3MBgElriOMN4hZ3DMHVSfhRkddr6prU6gp8IADwWj2nELgO5N4pPiF48vaU4xlNNUux6L6KOpRae/cpv/lQ6xsRsbH0UZ4TcWK134m5FSbUlndPA0mP1EkQsBR4xqt/SdZ/UY1OjJlweHKrLGuJVPi2q0BMXVdiDcKuZiwK8adU2k6D981Id/NRURL452WYqXxpwJVViK3EfBdisxLmwBA5zc/RBsqJ5zT4FSfc+1HFZzO8cGg+ivMTVgFec9ocx/Nvt4WWblk806Rmu0GYd4tB11hZeo2XvOzGOd6N7vvIVjmLp72kk3QjKf7usfBo6cX9gqZHpxti9FDxM8I+rKXsrS48dhm861If8wvYu23Z4uea1MkOjbePBeP9lq4p5jhnO0FakT5cYX0TiMQyoLXsr9M9uNhus8r2e9nmWA7TV8PHFTa/rBR2L7fYqq0so0W0yRHFJeR4gQAOqLzbAUi4yAXfLyQ+Gwwi0ARfQakf2VPwrpHLXo+v04IfiGZrdmZwOSuFWmXG/EGui5hxggzrqtz2ZpFrht7tDY+5Vdd7WlsW77f+wVh2brS8k/qJImJvovS8NKDpGSWRy3Zoc0MG3JYbtBUFzHMTfX7IWrzLF3Plbw0v8Vgs+rzvzSY1UQx3kYnG3cd0/A4NzIqEwQZjhMeRKIpUpetjgKDQ2HRoORsRv7lm8BZE9RseV46oKyjtPhmhvE1wI1gAj1JCvKv4hYNje5Te53lAnzEn3LM1MlomSLHaDbqIQ7coptPeJI8CAdPFYV7B6dyvf5l5+1MkluA5vnFTFvLojiMknYfpYNrWk310VdUw4VrWpNbYKvrvhenDp4YIaYqkZ3llN2ytxGiqKok9He5pVniqiqKlQgz4EeoI+ax5mXgCtFlFRMP+HnspWmyFm6zsqPfum0acykmymwgt1QOPrHO8ZwtdHLVeVZ1inOcWzaVt+1uLLGSNCfsLBPZNypY1bs8/NPcralMuc0XO6dmVMsY4R+YX6FqvcswTbudcn08Aoe0eDaKUgRBv5EEfMKmdXjaNHs3Io9Xjb4v67HmrnltXjGrS1w82mR8F6phO0ZDjBsbjyNx7iF5k+nep4cB9eIK0yvGcVNv6mANPiB+U+kDordDPle5Gn2hht2/VnopxfHcplSpAVFl+NsFZOrAjUfVeojyZQogxdSCPC6uMmYQ6OZCo+HidcxYn0Ej3wrjIahsBHz3+vuWhPyslkVRDc+fExtA8eixmZiQT09f8LSdosR34I+Py1WcxI4p2HLkkS8tDYvUpsP8AmV5hKyzNKpw1HN8VcMfG/pos+ORqnEvfbIfE4oRcqsfioQOJxZKo8ukmsdheJxcqpxOJUNaoTuhXuWXJlcjRGCQlR6r6xRVV6Dc+/r8FkyMvFEcd2UKNT5IkHux1Qx3UmOhDopcO8cKidoupLgn0b24qDgEH+bTxWRp1ZJ8Bp5rW9q6XEDAtp1lYiu11NzbGJv5JscdjyJu5Gly+mQAAP7IftJ/BcDurLDtECOQ+4VH2ydw0HHTafO3zQe4+H9a+J53xfvHD9TB6gh3yPqhcsxPs6xB0JIPrZJWrQeIbQPQX+KFzGz5GhAI6qWK4SXwPe6hrJGX+X1/4bfDFWdGqsvk2L4midrH5FaLCniI5L28UtSs8aaoIrUHOFtdkDSzGrQNw4ciAC31WhbTgA38BEW5ygq1FxmGkqzjqWzpkVJd1aKLMM+c67j14TNlWuzN77N4v6YWip5e4n+Gf6So8Rgy3+WOik8WR/wB5VTgtkjO4fDu4i526sONPrWMfDRDuqKelR2HuzqjkLVelrVUHUqKMpFEhtaqoC5LCa9yi2USI3lB1VPUehnFQbHSFLrdEPGqklRuQCK4WTKalIsOqjLYJXBPpnOaDnxa0ys7mOXnovShgQQLKtzbKbcQAshDIeXPDL9Rh6NTgsRMaHeFnO3eNHsYGpK1ueZS4APbB5ga9F5v2urS2OSps1YcEXrSMnUJt6rsY6YHKR0+5TnjvAeSixBukPTtos+z9Tvx/pJPRbjL2QJWM7JUOOuWjX2VQjpBWxyCqKjSz+ZliPA6H5LT0WdeK8T9LI9Ti/LU/9HYvtCxgLRAeDvoBz8fJV1XtG0/zcR2M/cK+r0WU3A8Lbay0GfOUTUpZfUYeKmxronQRPILVlU75I4tFbGSPacu/NUcRy4jHpKIOc0nNjiLTzBT3Zbg+OzRB8TA6SmYzBYTglrbzdQ867lai+wA7MWmxIPjp7k3jB0VfUwTCbBGcDWABo2vvJ5oqcnyBxS4GVQg6gRFR6EquSSYyI3uULyle5DPfKjJjpHOdKiqhSgJlZqmMRsTN05i7dcEedB1+Ke5oJnyUZ0HVPplcA+y2tsosW0cJCc2rZUWfZ8yg2XkC8e4qKV8EZSSRXYym7hMRyuvHvxJpFtYA7wfqvTKPaJlVvE33/RebdtXh+JJdBDaZI4nEHjLhBAH5j4aXVt0tyOBXk2MXVPfQ+IOiJxMB1kLV2XG00f4fVAMdSB/mFRvqwn5InG4w4LMakflDoI5tcAfmqDJsT7GvRqfoqNJ8ph3uJV3+JVOMc87OZTcOrY/9VjTlDrlJd4fun/JoaU+lcX2l+zX8Gux+JFVocy/EJVI/K3vnvlsCYvfwEKt7KZtA9k8+LfmFoH4oG02EwvpIuGWCkzxWpY3SKl+UVBpUKFxOCqsPeM9QdfJXJxCFxGI8j96Kc8MK2KRnLuVIcQuc9S13hBVHrK9i63EqPQ1R6e53JRmmVJux0DvMpA1TezXFqShrIoTXhSOUbkGcgZoXFOcE1AI9ze6fAj0ITWFPnunxA9xUTSuOPrKpjA0X+K8m/EbGudVF+6duRHzXoePeOEgwLLy/tlUDuGOcR80cS3MTdySAspzbgBBG+yCzrFl3GRIDuHSIgEm++2yAD4Q+Pq3AjVonrKORWaMMFFtgNYX9P7qGqp3IdyBUVokHyWm7bu9p+zVv/sw7R1YTP/ZZqgdfIq5zGpxYLCH9Jr0/RzSFmyr83HL3tfNN/Yvjf5c17k/k0vuUbHEXFirrC5vIh2o35qkCQrXGbjwZ5RUuTS/t6Y7FSs8CQn06pkToqePJieGkXDnSkFAnVJQeBoiiUUr5BZCKUJrwpnKJyLSOB3NTHNRIpE6BL+ylLTDYHwKJ7Ea6jChcxI4sNgLmqIiEWWKGo1JQ1kSYFIk4UAnuedZq7gIm4vO0ee686zPFF5MmSfgrvP6x9nqdYjzWUcVeKoywj3GvKGxRl3k1vwH1U1U2QzXWJ8vd/hJM0xBy5RuCWN0pFkgSOkVb1Hzg6Q5V6o/4MPzVRSVjP7im3/8Aasf+FIKWRW4/H7MrjdKXw+6K46pxpOjii2k21SOUjSODaZO5n0Tt0IlZCUiUrkRSxw5loR1F0hV+B0hXeUZc+qYGgu52zQtEE2SlsR06LnaBF08u5q3bhQ2zf8on9lMLVHCu5B5CmOHgIeqxXVSiq7E0k0oAUisqMQtWmrB7UPUaoSiVTK17EPUYj6rEM4LPJFEwJzU1TvaouFTHNjn2IkhvXy8FUQrvNcsE92ZnQ3nqqz2UWKsSjVANcWQlUw2OZVhiWW+9kBXdJA5e9SlyVjwDkaff3opKximBzJPyTRdOxg05ABKMD00ZNgOQe71gfJBNRFV0E/7Q35n5oPlBXDIErH2IXbLmiyLQE6GwuSkXSLgFtlFAvcGgSTAA5k2C9JOFbhqTaLddah/U/foNFkewdH946qdKbZH+46LSVahcZK9LpoeXUYs0rlQ/C0ZMo5zAhcM6FPUqWWh8kGBYkKnxRVni3qprlJNlIANQod6mqlQOWeRdA9VCvCKqKCoFCRRA7wmcKkcE1SY56bnmDAq93bbn5LL5s2HzzF/Nb7tHhYqW69V57ndX96Rs23zKZPYlFblfiR3T0b6qv4LOPjA6aqwrvhjJ/mc53Rth759EDUsweRcev+VN8l1wD0jKkzB0uPp6CEyi3Ton40QYXBBQF1Q7806LJKgQOO2SkaLgE8C6ICN2pSNF0rtSlp6rjjf9l6PBhp3e4noLD4I9uqiwLeGjSbyY31In5pS5exBaYpHnS3bYQKsJlTEoSrUULnoORyiLWrSg6rk57kO8qUmVSIKpUDipqpQ7ipSKIiqKJykcmFSY5A4KNSuCiUmMj17tHmIPERYd6Tv0XmdepJJ53Whz6s48QmwFupWZqLkLFDs0by0Yym3q4cTveSgKrp9APRPxLjPRv/UKJJRUkwze8PC6gxTpM81KwwonC6Jw1wS8KdukqoM4RgTwLKNqcicQlPpNkgczCRS4L+I3/cPiguTmeiucBbkAPQKCo5Me4yfNMeV67Z56Q171HxprimKVj0I9QvKmch6qVjIgeVC5SuURU2URE5RlSvUZU2MRuChhTvUSmwo//9k=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25" name="Picture 6" descr="https://encrypted-tbn1.gstatic.com/images?q=tbn:ANd9GcQe0eLw4ybW34fXEOlCROfxdXYcJ6p_I8_isgE_-xEEZzJ6-6SAGNayVmq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313" y="3140968"/>
            <a:ext cx="1227210" cy="122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275" y="-20880"/>
            <a:ext cx="3068761" cy="2044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200" y="17463"/>
            <a:ext cx="3584060" cy="2016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 descr="D:\Dydaktyka\WYKLADY\LSK\800px-Ed_Sheeran_201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94" y="-144463"/>
            <a:ext cx="1846505" cy="288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D:\Dydaktyka\WYKLADY\LSK\4305378-brexit-657-32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259" y="4581128"/>
            <a:ext cx="2759666" cy="1356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D:\Dydaktyka\WYKLADY\LSK\261px-Donald_Trump_official_portrait_(cropped)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546" y="2405028"/>
            <a:ext cx="1465379" cy="202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ymbol zastępczy numeru slajdu 14"/>
          <p:cNvSpPr>
            <a:spLocks noGrp="1"/>
          </p:cNvSpPr>
          <p:nvPr>
            <p:ph type="sldNum" sz="quarter" idx="12"/>
          </p:nvPr>
        </p:nvSpPr>
        <p:spPr>
          <a:xfrm>
            <a:off x="6487339" y="6356350"/>
            <a:ext cx="2133600" cy="365125"/>
          </a:xfrm>
        </p:spPr>
        <p:txBody>
          <a:bodyPr/>
          <a:lstStyle/>
          <a:p>
            <a:fld id="{0ADD4248-F14B-480A-B11E-3E62FE18A6A2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630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Obraz 23">
            <a:extLst>
              <a:ext uri="{FF2B5EF4-FFF2-40B4-BE49-F238E27FC236}">
                <a16:creationId xmlns:a16="http://schemas.microsoft.com/office/drawing/2014/main" id="{189D397F-E55A-4BD9-B7D8-3867B2B7A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737" y="5013176"/>
            <a:ext cx="864683" cy="1064225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80473" y="1959118"/>
            <a:ext cx="8932702" cy="1143000"/>
          </a:xfrm>
        </p:spPr>
        <p:txBody>
          <a:bodyPr>
            <a:normAutofit/>
          </a:bodyPr>
          <a:lstStyle/>
          <a:p>
            <a:r>
              <a:rPr lang="pl-PL" sz="3600" dirty="0"/>
              <a:t>Wojny technologiczne, 5G, </a:t>
            </a:r>
            <a:r>
              <a:rPr lang="pl-PL" sz="3600" dirty="0" err="1"/>
              <a:t>Huawei</a:t>
            </a:r>
            <a:r>
              <a:rPr lang="pl-PL" sz="3600" dirty="0"/>
              <a:t>, Apple, …</a:t>
            </a: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35496" y="6428184"/>
            <a:ext cx="6527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l-PL" altLang="pl-PL" dirty="0"/>
              <a:t>1960</a:t>
            </a: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2771800" y="6428184"/>
            <a:ext cx="6527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l-PL" altLang="pl-PL" dirty="0"/>
              <a:t>1980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4218107" y="6428184"/>
            <a:ext cx="6527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l-PL" altLang="pl-PL" dirty="0"/>
              <a:t>1990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7092280" y="6428184"/>
            <a:ext cx="6527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l-PL" altLang="pl-PL" dirty="0"/>
              <a:t>2010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337787" y="6433591"/>
            <a:ext cx="6527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l-PL" altLang="pl-PL" dirty="0"/>
              <a:t>1970</a:t>
            </a:r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-36512" y="6309320"/>
            <a:ext cx="9180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sz="1100"/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652120" y="6433591"/>
            <a:ext cx="6527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l-PL" altLang="pl-PL"/>
              <a:t>2000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8460432" y="6433591"/>
            <a:ext cx="6527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l-PL" altLang="pl-PL" dirty="0"/>
              <a:t>2020</a:t>
            </a:r>
          </a:p>
        </p:txBody>
      </p:sp>
      <p:sp>
        <p:nvSpPr>
          <p:cNvPr id="12" name="Elipsa 11"/>
          <p:cNvSpPr/>
          <p:nvPr/>
        </p:nvSpPr>
        <p:spPr>
          <a:xfrm>
            <a:off x="8388424" y="6093296"/>
            <a:ext cx="360000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13" name="AutoShape 2" descr="data:image/jpeg;base64,/9j/4AAQSkZJRgABAQAAAQABAAD/2wCEAAkGBwgHBhUIBwgVFhUXGRoZGBQYFhwbHxoiGxYcGSAiKSQaHDQsJBwlHhoZITIiJTUsLi4vGB8zOzMsOCgtLisBCgoKDg0OGxAQGywmICY0LDQ0NDcsLzQyLy0sLCwsMC80LTcsNDQ0LCwsLDIwLC80LDQsNCwsLCwuLDQvNywsLP/AABEIAOEA4QMBEQACEQEDEQH/xAAbAAEAAwEBAQEAAAAAAAAAAAAABQYHBAIDAf/EADwQAQABAwICBwQGCAcAAAAAAAABAgMEBREGIRIxQVFxgZFCYaGxBxQiUsHREyMyYnKS4vAVJENTssLh/8QAGwEBAAMBAQEBAAAAAAAAAAAAAAQFBgMCAQf/xAA1EQEAAgEDAQQHBwQDAQAAAAAAAQIDBAURIRIxQVETInGRobHhIzJCYYHB0UNSU/AUFTMG/9oADAMBAAIRAxEAPwA2T82AAAAAAAAAAAAAAAAAAAAAAAAAAAAAAAAAAAAAAAAAAAAAAAAAAAAAAAAAAAAAAAAAAAAAAAAAAAAAAAAAAAAAAAAAAAAAAAAAAAAAAAAAAAAAAAAAAAAAAAAAAAAAAAAAAAAAAAAAAAAAAAAAAAAAAAAAAAAAAAAAAAAAAAAAAAAAAAAAAAAAAAAAAAAAAAAAAAAAAAAAAAAAAAAftNNVVXRpjee6HyZ4732ImZ4h+Pr4AAAAAAAmdE4az9X/AFlunoUffq6p8O9D1Gtx4ek9Z8ljo9szanrHSvnP7Lbh8Cadap/zV6uuf5Y9I/NWX3TLP3YiF7i2LBWPXmZ+H++901cF6LVG0Wqo9/Tlzjcs/n8Hadl0nlPvlC6lwFXRT09Nyt/3K45+sfkl4t1iemSPd/Cu1GwTEc4bfpP8/RT8rGv4l+bGVammqOuJj++XvWtL1vHarPMKDJivjt2bxxL5PTmlcbQc67iVZl63+jt0xMzVXG2/hHbv1eaNfVY4tFI6zPknY9vzWpOS0dmseM/sikpBAAAAAAAAAAAAWr6PcCnI1Wcq5HK3HLxq5fLdWbnl7OOKR4rvY9PF805J/D85dHGXDE2KqtR06j7POa6I9nt3j3d8dny56HW9rjHk7/B23Xa+zzmxR08Y8vz9nyU1bs8AAAAAs/BnD0ape+t5lP6qmer7093hHardfq/RR2K98/BdbTt0Z7ekyfdj4z/DSaaaaKejTG0R1RDPzPLXRERHEP0fQAEdq+i4Or0RTmW+cdVUTtMe7fud8GpyYZ9SUXVaPFqYiMkdzzp+gaXp8742HTv96ftT61fg+5NVlyfes84NBp8P3Kxz71T4816nIq/wvFr3ppneue+Y7PL5+C027SzX7W36KPetfF59BTujv/hT6qK6IiaqZjfnG8da1iYnuUE1mO+Hl9eQAAAAAAAAAAF/+jWI+o3au3px/wAf/ZUe7ffr7Gq/+f8A/K/t/ZclSv1M4m4Oi/M5ek0xFXXNvqifDun3dS20m49n1Mvd5s/uGzxfnJg7/L+FEvWrli7Nq9RMVR1xMbTC6raLRzDMXpak9m0cS8PTyAA9W6KrtyLdEc5mIjz5PkzxHMvVazaYrHi2XTMOjT9PoxLUcqY28+uZ853lks2Scl5vPi/QdPhjDirjr4OpzdgAAAHNn4s5lj9D9YroieuaNomfdvMTtHhzdMd+xPa4ifa45sXpa9ntTHs70HmYOg8M4f1qrFpmr2Yq+1NU+7dMpl1Gqt2eVdlwaPQ4+3NY58PGZlneoZt7UMyrKyat5qn07oj3QvsWOuOsVqyefPfNkm9++XO6OIAAAAAAAAAAC6fRtlxTkXcSqf2oiqPLlPzhUbrj5rW7RbBliLXx+fVfVI04CN1fQ8DVqNsuz9rsrjlVHn3e6UjBqcmGfVnp5eCJqtDh1EevHXz8VI1bgrPxN68Kf0tPu5Venb5ei4w7ljv0v0n4M3qdkzY+uP1o+KtXrN2xX0L1uaZ7piYn4rCtotHMTyqL0tSeLRw8PTwkOH6Ir12xTVP+pR8Kolw1M8Yb+yUrQxzqccT5x82wso34AAAADg1zU6NI06rMrtzVttEUxy3meUeTvp8M5skUiUXWamNNinJMcsq1bU8nVsucjLr3nsjspjuhpcOCmGvZqxOq1WTUX7d5+jidkYAAAAAAAAAAAB1aZm3NOz6Muz10zvt3x1THnEzDlmxRlpNJ8XfTZ5wZa5K+DXtOzbOo4dOVjVb01R6e6ffDLZcdsdprbwb3Bmpmxxkp3S6XN1AAfDJxMbLo6GVYpqjuqiJ+b3TJak81nhzyYqZI4vEShcngzRr070WaqP4ap+U7pdNxz1755/RXZNm0tu6OPZLlxuCMbFzaMmxmV70VRVETET1TE7Ottzvek1msdYcceyY8eSt62npMT7lrVi7AAAAAVzj+qKeHZie2umPjv+Cftsfbx7JVO9TxpZ9sMxaNjAAAAAAAAAAAAAF04GwMHU9Mu42bYpq2riYntjenblMc+xT7jlyYslbUnjo0ez4MWfDemSInr+yx6Vw9Ro+RNen5dcU1ftW6tqonw6piffz80DNq5zV4vWOfNa6bb401ucVp4nviesJpEWIAAAAAAAAAACo/STd20u3Z77m/pTMf9oWm1V+0tP5fuod/t9jWv5/KJ/lni+ZQAAAAAAAAAAAABYeCNTp0/WIt3Z2puR0Znunsn15eaBuGH0mLmO+Fts+pjDn7M91un8NQZxswAAAAAAAAAAAGdfSLlxd1WjGpn9inn41c/lt6r7a8fGObef7Mnv2btZopHhHzVNaKIAAAAAAAAAAAAABofCPFNGVbjB1GvauOVNc+3/V81DrdDNJ7ePu+X0aza90jJEYss+t4T5/VblWvQAAAAAAAAAHm5XTatzcrnaIiZmfB9iJmeIfLWisTMsb1bMnUNSuZc+1VMx4dUfDZrMOP0eOKeT8/1Wb02a2TzlyOqOAAAAAAAAAAAAAAkdC0yjVs76pOR0JmJmmZjfeY7PTf0R9TmnDTt8cpmi00anJ6PtcT4NA0jSta06It1arTXRHs1UTO3n0olR58+DJ17ExPt+jU6bS6rDHZ9JEx+cfVYEFaAAAAAAAAAKvx7qkYemfU7c/au7x4U9vr1eqx23B28nbnuj5qbetV6LD6OO+3y8WbNCx4AAAAAAAAAAAAAAD6Y1+5i5FN+zVtVTMTE+DzesXrNZ7pe8eS2O8Xr3w1vQdYsazgxftTtV7dG/Omfynsll9Tp7Yb9me7wbrRaympxxaO/wAY8kkjpgAAAAAAAD5ZeTaxMarIyK9qaY3mXqlJvaK175eMmSuOk3tPSGQ61qV3VtRqy7vbypjuiOqGp0+GMOOKQwes1NtRlnJP6flDhd0UAAAAAAAAAAAAAAAB06fn5Wm5MZGHdmmr4T7pjthyy4qZa9m8O+DUZMF+3jniV70rjnDv0xRqNubdX3o50/nH981Nm2y9euOeY+LS6bfMV+mWOJ+Cw4mqYGbV0cXLoqnuiefogXwZKferMLbFqsOWeKWiXY5O4AAAAD8mYiN5kGbcZcRf4ne+qYdf6qmec/fmO3wjs9Wg0Gj9FHbv96fgyG7bj6e3o8c+rHxn+FYWSlAAAAAAAAAAAAAAAAAe7Vu5er6FqiZnuiN5+DzNoiOZeq0taeKxysmkcF5+XV0879VT7+dU+XZ5q/PuWOnSnWfguNLsubJPOT1Y+K+aTpOHpNj9Fh2tu+qec1eMqXNqL5p5vLTabSYtPXs44/Xxl3OKSAAAA8XblFm3Ny7XEREbzM8oh9iJtPEPNrRWJtaeIZ5xZxVOob4Wn1bWvaq6pr/p+a+0Wh9H69+/5fVlNz3X032WL7vjPn9FUWajAAAAAAAAAAAAAAAe7NVFF2KrlvpR207zG/o82iZjpPD1SYi3MxzC3aNh8K6ptTPSt1/7dVzr8J7f75KvPk1mL848+F/pMO3ajjvrPlM/usdjhLRbU7/VOl/FVM/ir7a/PP4ltTadJX8PP6pbFw8XEp6OLj0UR+7TEfJGvkvfraZlOx4ceOOKViPZD7vDoAAAAAhtZ4l07SqZpru9Ov7lM7z593ml4NFly90cR5q/Vblg08cTPM+Uf70Z9rnEObrNe16ro0dluJ5effPivdPpMeGOnWfNldZuGXVT63SPL/e9EJSAAAAAAAAAAAAAAAAAAAltN4j1XTtqbGVM0x7NX2o+POPLZFy6PDk746p+DctTh6VtzHlPVZcPj+3ttnYU+NExPwn81ffap/Bb3rjFv9f6lPcl8fjHRb0c8iaZ7qqZj5ckS2356+HKdj3jSX/Fx7YdccQ6PVG8ajb/AJnL/iZ/7ZSP+w0v+SPeTxDo8RvOo2/5j/iZ/wC2T/sNL/kj3uW/xhotnqyZqnuppmfw2da7fnt4OF930lfxc+yERl8f2YjbCwqp99cxHwjdKptVvx29yDl3+n9Ok/qrmpcUatqG9NeT0afu0fZ+PX8U/FocOPujmfzVGfdNTm6TbiPKOn1QyYrgAAAAAAAAAAAAAAAAAAAAAAAAAAAAAAAAAAAAAAAAAAAAAAAAAAAAAAAAAAAAAAAAAAAAAAAAAAAAAAAAAAAAAAAAAAAAAAAAAAAAAAAAAAAAAAAAAAAAAAAAAAAAAAAAAAAAAAAAAAAAAAAAAAAAAAAAAAAAAAAAAAAAAAAAAAAAAAAAAAAAAAAAAAAAAAAAAAAAAAAAAAAAAAAAAAAAAAAAAAAAAAAAAAAAAAAAAAAAAAAAAAAA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14" name="AutoShape 4" descr="data:image/jpeg;base64,/9j/4AAQSkZJRgABAQAAAQABAAD/2wCEAAkGBwgHBhUIBwgVFhUXGRoZGBQYFhwbHxoiGxYcGSAiKSQaHDQsJBwlHhoZITIiJTUsLi4vGB8zOzMsOCgtLisBCgoKDg0OGxAQGywmICY0LDQ0NDcsLzQyLy0sLCwsMC80LTcsNDQ0LCwsLDIwLC80LDQsNCwsLCwuLDQvNywsLP/AABEIAOEA4QMBEQACEQEDEQH/xAAbAAEAAwEBAQEAAAAAAAAAAAAABQYHBAIDAf/EADwQAQABAwICBwQGCAcAAAAAAAABAgMEBREGIRIxQVFxgZFCYaGxBxQiUsHREyMyYnKS4vAVJENTssLh/8QAGwEBAAMBAQEBAAAAAAAAAAAAAAQFBgMCAQf/xAA1EQEAAgEDAQQHBwQDAQAAAAAAAQIDBAURIRIxQVETInGRobHhIzJCYYHB0UNSU/AUFTMG/9oADAMBAAIRAxEAPwA2T82AAAAAAAAAAAAAAAAAAAAAAAAAAAAAAAAAAAAAAAAAAAAAAAAAAAAAAAAAAAAAAAAAAAAAAAAAAAAAAAAAAAAAAAAAAAAAAAAAAAAAAAAAAAAAAAAAAAAAAAAAAAAAAAAAAAAAAAAAAAAAAAAAAAAAAAAAAAAAAAAAAAAAAAAAAAAAAAAAAAAAAAAAAAAAAAAAAAAAAAAAAAAAAAAftNNVVXRpjee6HyZ4732ImZ4h+Pr4AAAAAAAmdE4az9X/AFlunoUffq6p8O9D1Gtx4ek9Z8ljo9szanrHSvnP7Lbh8Cadap/zV6uuf5Y9I/NWX3TLP3YiF7i2LBWPXmZ+H++901cF6LVG0Wqo9/Tlzjcs/n8Hadl0nlPvlC6lwFXRT09Nyt/3K45+sfkl4t1iemSPd/Cu1GwTEc4bfpP8/RT8rGv4l+bGVammqOuJj++XvWtL1vHarPMKDJivjt2bxxL5PTmlcbQc67iVZl63+jt0xMzVXG2/hHbv1eaNfVY4tFI6zPknY9vzWpOS0dmseM/sikpBAAAAAAAAAAAAWr6PcCnI1Wcq5HK3HLxq5fLdWbnl7OOKR4rvY9PF805J/D85dHGXDE2KqtR06j7POa6I9nt3j3d8dny56HW9rjHk7/B23Xa+zzmxR08Y8vz9nyU1bs8AAAAAs/BnD0ape+t5lP6qmer7093hHardfq/RR2K98/BdbTt0Z7ekyfdj4z/DSaaaaKejTG0R1RDPzPLXRERHEP0fQAEdq+i4Or0RTmW+cdVUTtMe7fud8GpyYZ9SUXVaPFqYiMkdzzp+gaXp8742HTv96ftT61fg+5NVlyfes84NBp8P3Kxz71T4816nIq/wvFr3ppneue+Y7PL5+C027SzX7W36KPetfF59BTujv/hT6qK6IiaqZjfnG8da1iYnuUE1mO+Hl9eQAAAAAAAAAAF/+jWI+o3au3px/wAf/ZUe7ffr7Gq/+f8A/K/t/ZclSv1M4m4Oi/M5ek0xFXXNvqifDun3dS20m49n1Mvd5s/uGzxfnJg7/L+FEvWrli7Nq9RMVR1xMbTC6raLRzDMXpak9m0cS8PTyAA9W6KrtyLdEc5mIjz5PkzxHMvVazaYrHi2XTMOjT9PoxLUcqY28+uZ853lks2Scl5vPi/QdPhjDirjr4OpzdgAAAHNn4s5lj9D9YroieuaNomfdvMTtHhzdMd+xPa4ifa45sXpa9ntTHs70HmYOg8M4f1qrFpmr2Yq+1NU+7dMpl1Gqt2eVdlwaPQ4+3NY58PGZlneoZt7UMyrKyat5qn07oj3QvsWOuOsVqyefPfNkm9++XO6OIAAAAAAAAAAC6fRtlxTkXcSqf2oiqPLlPzhUbrj5rW7RbBliLXx+fVfVI04CN1fQ8DVqNsuz9rsrjlVHn3e6UjBqcmGfVnp5eCJqtDh1EevHXz8VI1bgrPxN68Kf0tPu5Venb5ei4w7ljv0v0n4M3qdkzY+uP1o+KtXrN2xX0L1uaZ7piYn4rCtotHMTyqL0tSeLRw8PTwkOH6Ir12xTVP+pR8Kolw1M8Yb+yUrQxzqccT5x82wso34AAAADg1zU6NI06rMrtzVttEUxy3meUeTvp8M5skUiUXWamNNinJMcsq1bU8nVsucjLr3nsjspjuhpcOCmGvZqxOq1WTUX7d5+jidkYAAAAAAAAAAAB1aZm3NOz6Muz10zvt3x1THnEzDlmxRlpNJ8XfTZ5wZa5K+DXtOzbOo4dOVjVb01R6e6ffDLZcdsdprbwb3Bmpmxxkp3S6XN1AAfDJxMbLo6GVYpqjuqiJ+b3TJak81nhzyYqZI4vEShcngzRr070WaqP4ap+U7pdNxz1755/RXZNm0tu6OPZLlxuCMbFzaMmxmV70VRVETET1TE7Ottzvek1msdYcceyY8eSt62npMT7lrVi7AAAAAVzj+qKeHZie2umPjv+Cftsfbx7JVO9TxpZ9sMxaNjAAAAAAAAAAAAAF04GwMHU9Mu42bYpq2riYntjenblMc+xT7jlyYslbUnjo0ez4MWfDemSInr+yx6Vw9Ro+RNen5dcU1ftW6tqonw6piffz80DNq5zV4vWOfNa6bb401ucVp4nviesJpEWIAAAAAAAAAACo/STd20u3Z77m/pTMf9oWm1V+0tP5fuod/t9jWv5/KJ/lni+ZQAAAAAAAAAAAABYeCNTp0/WIt3Z2puR0Znunsn15eaBuGH0mLmO+Fts+pjDn7M91un8NQZxswAAAAAAAAAAAGdfSLlxd1WjGpn9inn41c/lt6r7a8fGObef7Mnv2btZopHhHzVNaKIAAAAAAAAAAAAABofCPFNGVbjB1GvauOVNc+3/V81DrdDNJ7ePu+X0aza90jJEYss+t4T5/VblWvQAAAAAAAAAHm5XTatzcrnaIiZmfB9iJmeIfLWisTMsb1bMnUNSuZc+1VMx4dUfDZrMOP0eOKeT8/1Wb02a2TzlyOqOAAAAAAAAAAAAAAkdC0yjVs76pOR0JmJmmZjfeY7PTf0R9TmnDTt8cpmi00anJ6PtcT4NA0jSta06It1arTXRHs1UTO3n0olR58+DJ17ExPt+jU6bS6rDHZ9JEx+cfVYEFaAAAAAAAAAKvx7qkYemfU7c/au7x4U9vr1eqx23B28nbnuj5qbetV6LD6OO+3y8WbNCx4AAAAAAAAAAAAAAD6Y1+5i5FN+zVtVTMTE+DzesXrNZ7pe8eS2O8Xr3w1vQdYsazgxftTtV7dG/Omfynsll9Tp7Yb9me7wbrRaympxxaO/wAY8kkjpgAAAAAAAD5ZeTaxMarIyK9qaY3mXqlJvaK175eMmSuOk3tPSGQ61qV3VtRqy7vbypjuiOqGp0+GMOOKQwes1NtRlnJP6flDhd0UAAAAAAAAAAAAAAAB06fn5Wm5MZGHdmmr4T7pjthyy4qZa9m8O+DUZMF+3jniV70rjnDv0xRqNubdX3o50/nH981Nm2y9euOeY+LS6bfMV+mWOJ+Cw4mqYGbV0cXLoqnuiefogXwZKferMLbFqsOWeKWiXY5O4AAAAD8mYiN5kGbcZcRf4ne+qYdf6qmec/fmO3wjs9Wg0Gj9FHbv96fgyG7bj6e3o8c+rHxn+FYWSlAAAAAAAAAAAAAAAAAe7Vu5er6FqiZnuiN5+DzNoiOZeq0taeKxysmkcF5+XV0879VT7+dU+XZ5q/PuWOnSnWfguNLsubJPOT1Y+K+aTpOHpNj9Fh2tu+qec1eMqXNqL5p5vLTabSYtPXs44/Xxl3OKSAAAA8XblFm3Ny7XEREbzM8oh9iJtPEPNrRWJtaeIZ5xZxVOob4Wn1bWvaq6pr/p+a+0Wh9H69+/5fVlNz3X032WL7vjPn9FUWajAAAAAAAAAAAAAAAe7NVFF2KrlvpR207zG/o82iZjpPD1SYi3MxzC3aNh8K6ptTPSt1/7dVzr8J7f75KvPk1mL848+F/pMO3ajjvrPlM/usdjhLRbU7/VOl/FVM/ir7a/PP4ltTadJX8PP6pbFw8XEp6OLj0UR+7TEfJGvkvfraZlOx4ceOOKViPZD7vDoAAAAAhtZ4l07SqZpru9Ov7lM7z593ml4NFly90cR5q/Vblg08cTPM+Uf70Z9rnEObrNe16ro0dluJ5effPivdPpMeGOnWfNldZuGXVT63SPL/e9EJSAAAAAAAAAAAAAAAAAAAltN4j1XTtqbGVM0x7NX2o+POPLZFy6PDk746p+DctTh6VtzHlPVZcPj+3ttnYU+NExPwn81ffap/Bb3rjFv9f6lPcl8fjHRb0c8iaZ7qqZj5ckS2356+HKdj3jSX/Fx7YdccQ6PVG8ajb/AJnL/iZ/7ZSP+w0v+SPeTxDo8RvOo2/5j/iZ/wC2T/sNL/kj3uW/xhotnqyZqnuppmfw2da7fnt4OF930lfxc+yERl8f2YjbCwqp99cxHwjdKptVvx29yDl3+n9Ok/qrmpcUatqG9NeT0afu0fZ+PX8U/FocOPujmfzVGfdNTm6TbiPKOn1QyYrgAAAAAAAAAAAAAAAAAAAAAAAAAAAAAAAAAAAAAAAAAAAAAAAAAAAAAAAAAAAAAAAAAAAAAAAAAAAAAAAAAAAAAAAAAAAAAAAAAAAAAAAAAAAAAAAAAAAAAAAAAAAAAAAAAAAAAAAAAAAAAAAAAAAAAAAAAAAAAAAAAAAAAAAAAAAAAAAAAAAAAAAAAAAAAAAAAAAAAAAAAAAAAAAAAAAAAAAAAAAAAAAAAAAAAAAAAAAAAAAAAAAAH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17" name="AutoShape 6" descr="data:image/jpeg;base64,/9j/4AAQSkZJRgABAQAAAQABAAD/2wCEAAkGBxQTEhUUEhQUFBQVFxcVFxUXFRUVFBQWFBUXFxQVFRQYHCggGBolHBUUITEhJSkrLi4uFx8zODMsNygtLisBCgoKDg0OGxAQGiwkHyQvLCwsLCwsLC4sLCwsLCwsLCwsLCwsLCwsLCwsLCwsLCwsLCwsLCwsLCwsLCwsLCwsLP/AABEIAPsAyQMBIgACEQEDEQH/xAAcAAABBQEBAQAAAAAAAAAAAAAAAQMEBQYHAgj/xABFEAABAwICBggDBQYEBQUAAAABAAIRAwQSIQUGMUFRcRMiYYGRobHBBzLwUmJyktEUI0KisuEkgsLxFRYzg9IXNENTc//EABkBAAIDAQAAAAAAAAAAAAAAAAAEAQIDBf/EACgRAAICAgIBBAEEAwAAAAAAAAABAhEDIRIxBCIyQVGBEzNxsRRhkf/aAAwDAQACEQMRAD8A4chCFIAhCVACIQhAAhCFACpClQpARCkWVnUqvDKbS9x2AfWS2FL4Y3jmyeiB4YjPjEKG0iUmzDoVjpTQta3cWV6TmHtGR7Q7YRyUFgG+VJB5CErgkQAiF6DDwXt9u4CS1wHGDCgBpCEKQBKkQgAQhCABCEIAEIQgAQhCABCEIAEIQgBUrWkkACSTAHEnYkV9qNZire0muEgEv7OqJHnCiTpWSlbo6vqTq2y2pN6oNQgF7u07QDthbSkzLgm9HgAARPh7K7otZGYPkkVJvbGnFIy2lrNldhp1mNqMPIx2jeFxrW7Ux1u8vpS6kesMs27JaTz9V3u+awqtfZtqAtJmQcj6K0criyHjTR872mh6lQnCwxJGzeNyudD6k1q1SDDKbYxVDsz/AIWj+J3plK7nT0G0CcIHcmXWbWwPrPNaTztFI4kzNaF1bt7cAU6WJw21HjE8952cgtTR0e2o0hzGlsbC0QnKFNWLmdTj5FZrI2XcEujiHxK1Qp0Jr24hkw9g2NnY5vZPqudruOvQ/c1d7XMcD2Hd5rh5TOOXJGE1TEQhC0KAhCEACEIQAIQhAAhCEACk0K1MU6jXUy6o7D0dTGQKcHryyOviGW3KFGSoARCVCAFC1vw3H+LBJzwkAeBJPBZILSagV8N4yd4I7z/sqZPay0Pcjv8Ao8ZCSrhzjhyyHmqTRzpgeavKtUCnKSXQ0yru+ajWrwHA8DKW4OKSdiguZiPAcFTRYv62lW5DLNVd1esJyIVa9nXAB2fRXjSFplllO8bjxV5NMiKaLmhTDogxyT99c9G0B23j+vArP2Ye1oc0wd/Ankn7vSGMEVBBjb/CeY90VQMxvxN0gBbuE5uIbzk5+S5DK1WvlQm4LceJozgEHDll5Z96ypCbwxqItkdyEQhC1MwQhCABCEIAEIQgAQhCABCEIAEIQgBZVloF+GsxxyDTJ7v1MDvVaE8x8bFDBH0boK7DmB07h9eyuKxL4G4LmvwpunVBgdmxgJns3BdUa2BJ4eZSMo8W0Np2V123Y3xVfWkQBlMqeHYi49sfom6lHrDksWMQVsrqdODKntGIlvIj68UpoefruXsU9juHoo7LSikRWUcJLeKar2YcCN4+vBXV3bSA4fUJoM2O4jNbxFmcs1r1O6QF1Pq1AZBOwzHVJ3DLIrmN3Rcxxa8Frm5FpyII2r6U0naSPrMLnGveq3Sg1aY/eME/jYNx7RuP0GYT+GYTj8nK0JXCMjuSLYyBCEsoAEiEIAVIlQgBEJUIARCWEIAEQlQgBAvbNq8pyhSL3Na3a5waOZMD1QB2/wCF1l0do1521et24d3uVt765hvmszaXtG3pVA97WUrfBSxHYMLQIy3kkhUelviXZwAw1ahiOrTwj+chIzUpO0huLiu2bTRDpLxxz8CrGtTGFpG7JcmtvilTpuBbb1TG2XsEjfuKtbT4v0C8CpQq02E5uxNfHbhAB8FCwzraNHmgpWmdBcyQijEw7YclUP1ot/2ercUnsqspMLyGuH2XFrT9knCQJ3rlmk/itd1PkZRpDd1XPcP8xMeSmGGT+C2TPCqO60DDS07R9BRqUEEfX1sXCm/EW9e7OsWTA6rKYG7PNhWws7u7uLR9xZXzqlSgHdNTfTojG1jQTUpjDMZxnEiNhkLeOCX2hR5kdDDcTO7691QaSoxmM4z5jeD5hRPhtrC+5oDpyOkJeA4ANDg13Ab9vgrPTFXoyCRLTiZtjMlpBnliWV02bQhzaX2cM130aKNy8D5XQ5v4XZtPq3/Is8QurfEnV6pVYx9Fhf0YcCZGIsOYEDbBnZxK5T2JmElJaF8mOUHTEQhCuZghCEAKhCRACoQhAAhCEAekJJRKAArQahWnSX1uCJa1/SO7BTbjk/lWfWo1JOD9qqg507WsR+J+Fg91WXTJXZqrOjUvdHXxb1jUeKjBvJZULyOZaAFzIjzXavg/Tiyd21C4cgcPsVz3XfQ7Leu5jTmH1AWnKGuealFzc8wWPAniwhVg/U0XktJmTK0Op+gal4+pTpx1aNSoZMAYGyCJ34sI71R1Gwpei9J1aWIUnFuNpYYyJDssPflktVVmbNBoXRtanaOr1GE2tV1PpIINQMBcw1MBGYio6PSM1mNJgdLUw/LjfhyDeriMdUbMoyXerWxAshRcJaaQpuHEFsO91xbWaz6OrhIIcGgO++RkKrexwDT2GQsoZedoYz4P06a+f7POqlK3fc02XbzToOMPqDazIweUwO9XGj9Iso3tUW+J9OpTrUGifna9haC6BmNpjLcsgpNo0hwP0VsnQtVnRtUqr7c2LRm2o6m8kNgg1uq5rzvyJ8St/rCxtTFTqiKT4IcMocIyxA5GRIPaqPRtgBRt2x1qZoTxBYBPmFta9IOY8EAggiNxHBc+76OnX6b2rM/oqmaZwmp0rHA4JjECCC5riMnZEbgYlYj4i6oNfNzbMwvGdWlsn7wjKdvPmr7WDRtSkaQsw1mJ84NjQ4H528DBzGwjgVoKjhVtw+Bjw4XxsOXWH1wCi3Bmr45o9HzchWOn7LobiowfLOJva13Wb5FV6eTtWcmSp0eUJSkUkCpEqRACr0GE7AvITzBkJz60dx2qCUNFpG0QtlqtpuxpUsF1ate6CMZpB08DMzKzL8IzaCIbiz3GQ3+6DSzaJJDsjOfWIBB/mHmsM2KOaPGV/h1/RvhySxNtU/5Gb1zTUeaYwsLnFo4Nk4R4QmVMbT3Ax1WnmXRAPZmAmmic+Idu3tz2co8VstIykm3YwCr/AFfrBtveje6kyO6q0lU2DZMdbsAgnYpeiH5vZkOkaW5/hdh/mwqeyvR2b4SZ2Te0vHhUP6KJ8WdW+na25pA9LTAa4ASX03HhvLSfBxVl8KqWGwodoe781Rx9wtNpEdQz258Ad/cc+5KZJ8Z2hrHG40ziVr8OrqqYLqTRxLifIArXaG+GNO3Aq1ahrVGkFrQ3DTaZHWjMuI+gtHo4wYVpXuhAVJZpvQ5DxsemlsZfdDosIYS6IjeY4Krp6t290C24pYgAC10lr6ZO0Ne0+WxXlC5EbvLeloVADkqW0byxuvUjHXPwrs2klr7gdmNh9WJm01Otbd2JrXPcMwajsUHjhAA8lt7utKproSh5JP5KxxQW0l/wiWzC5wEkCWzHb/sT3FbG1fiaZ3tJ+vFZnRWB4fmCW1MJH2SGNIy49YrR2Z3dkeSrB7Ms6VFTpanPRHtI8R/ZJb0milVI2Se6AAfMFe9MPim128OMc4citbhlth4s8ZG1Wl7icX7f5OZ/ELQOKi2u0damymXj7jmNb5Ob5lc2XY9dNKYLSoDtdQNM9rnljR6lcbTmFtxEPKSUz01sqR+zo0e3E7DxBHkpPRu7Vo2YqNorEIKUKxQRP03ZDMAh2LOd0REd6ZhEKKJTJJrS4ycjI2bpkGOcFOCpAbOHqZiDJcf4eQEDwUNKoospEqlUza4DFADXN39WMJ8m+C8NGUbwHExnm6BA8kwUiKDkSCcm7cszlEQmqJ6w3LxKFJVs+hPh5Vmyo5RFP+kiVpawxNM9oPIrH/DN/wDgaPJ7dv3iPZaxmbHcvMJDL7mh3H1Znrc4armHa0g82u3+IcntMW2IdVxaeI9DI37JUTWWWYK7drcj95h2tPDdnuIU/R102swFpkEfQIVVrY5inTLLR9xTDGio1sgb6QM97RHkFUXlJzqg6N3RtymGAE90kBWtLR53OI5LybTDJ38VLno2SxwdxsaqBVekq4Y0ucYABJUu8uWsaS4gAZklZDTF06qx1SIpNBc0EZ1HD5SRuaN3HltzSK/BJ1Rp46jHkdYufUP+aT3xiAW8tX5T2+okeoWM1btyDkcmtMnjBgea19E9R0cY/LLPZXrYpJ2UukLovqtpDMNfJ5kk+QjxVzppsUj2BZ7RjS+4eeDnHvLv0AWg0wZpO5Kq3bZu48VFI4z8RbyWsZxOI90/+XksKtFr1VmuG/ZYPMn9As7K6GJVBHL8h3kYrXEHLJS/+I1ftny/RQwncAV6Mk2hp21EoKFJAsoleUIA9SlleEIA9ykXlKgBYSgLyn7W0fUMU2OefuglQSlfR2r4cXANjTA/gMd8kk+JW4tMwe0me9c71Bs30KGCpk4kOI4Zkx4QuhaM+UjkUjkS5Wh2Go0yl0lQxdJS3jNvbOYHqqzRts8NDqeTxkWnIPjcTud2+PZqdN2ebag39U+BhU2jnGTiz3zvPNZT0NYXY/ba1Ufle4U3jax/VcDyO3mJChaS1npkltI9I87Gs63jGQHNTbuya/5mtd+JoI815o2LW5Na1o4ABo8Ao5G1Io6Gj31jjrmQMxTHyDgXfaPkoutDxhDJgOcAT2SFq6zcLVjtM0y8uP2YjxUJ+pWDWnRd6Jfu+0RPIRP1yWjsWw0A/eJ73FyxmrlYufTBGxvqQR6Bba3fIBGySO4EgJlK2JNFdaU2suKo4kO/MB7gqRrFWDaJI4LxXZ/iXn7rB3wfaEzp5s0jOzelm6bGo7SPn/WOtjuKh7QPBo/uqxSNIGar/wATvIwo66kdJHGm7k2empZXkFelYqIkCF6bTJMDM8AM/BAHlCliwfvbh/EQz+ohL+ycX0/Fzv6WlAETCgtUsWrf/sH5X/8AivX7K37Z7mH3KKAjW9u57g1gLnHYAtXo3UCs+DUcGDgMz+i0mourzaTQ9wlz85IiBuEblvqdJI5fJd1E6WHxI8bn2YPR3w6pNieueLpP8ogLR2mhjSyaGwNwaG+ivYwputXhYObl2xhQjHpFazKq2Rhk+xC0+hzkOUe4Wcc042nt91pdGtgjk0+IV4vSMMkaZZ1KGOmW74y57QsfQYWmDuyK21B2cc/rzWc0va4ap+91hz3/AF2oye0t479VHjBIXljIUqlTyXmozasqGSsvHEyqt9sQCNx7OxWgrtEztTVZzSCQCoL1RV6v2BFUu35Ad5gFaunTw02jgAPVQrKhhbJ2/MfYeXmptd8Mnh1u4CU1h/2JZNvQ00YqlV3F5Hc3q/6VD1kfFu7kpVgIaJ27TzO1V+s3/RdyKWY0lWj55uB1ncz6rw5hG1S6ts4l7gJAcRPf/dSKVHGADGS6t6OJwbZVtbKf/ZjxVrZ6PlwAGZK13/I9b7I8WfqquZosP2Yu2tA4xTpuqkbS7Jo5tachzcnXENEPrtYNuCkMR5Ho4Ye9yrbq/qVMnO6o2MENYOTGwB4KMAtLMCyN1QHysqP7XOawflaCf5l4/wCJAfLSpDnjd/U72UDJONpb0NhRIdpJ25tIf9qkfVpVnq4+pXrsp9TDtdFKkOqN2Td5gd6qgwRsW0+GlnL6lQ8Q0f1H1CyyZKi2bYMfKaR0SypRCt2FQKDc1Le6AuWdlni4emcC8Y5KfapSIG6rRlzV7Ryg9gHmFR3H9/091dXDopkjc0+y2qooVn7iZc3GENdwJPcIxeS96Wp4mYxnhz5jj7qFdmWz2nwc1TNEVcVMsdnGXMHZ7hW70VSpcl8FQy4Xo1pyUS4pFhLTtBhR+lKws6CintEqpbtlNU6QL43DM+ya6cpy2ENcd5IHuULsrktRHS+W/iM+w8gndKOhkcYb5wfKUzRHXY3tB7gJKbvX4nsb2k+Aj/UUxB1FsVSuSJtuMlV6wH924dhVrSGSq9O/I4diWY0uzlWiLXFTq9lV48mqNQsf3mEbTs7s1fauUurcDhXPmxqiaQf0VVlWMmOBMb2z1gO6U2pPk0LOC4X9Gh1UsKdsKt5cAGnbM6SN7nzFNgnbJ9Fkv/Uy/wDtj671Y/E3TgNOjbW5m2/6pqt+W4qgQQ072smOZPALniYxxpbOdlycpaBxC8IQtDEE+HiEwvcoYEobF0r4b0ot54ucfOPZcta88V1j4f8A/taY4yfFxS3kaiOeHub/AINhbqJpu8wMy2mAO8qXRbks7rS8gtO4Oz9kh26OrRc6PEgKyaxVGhKstBVyyoJ7VJDI9w3P64K4uG9Qji0+yrDmeZ/VW1UdX/L7JmXSEpdniZBHEDxaSD5EJLR+F07th5FKzj3+zgvMj9CqP7NIU7R70pSBId3H2PgqipTVsypIwnu5fqFBfTzhUn9m2Ftel/BEDVLYzqNHF0rx0anUqeTe9RBE55aGRTw4ndkeOR8j5KtpHFVJ4ADvPWPqFYX9WBzMeGXqSoOjm5uPFx8jA9AtZOoUY4lbstGjJVOmB1SrhuxU+mR1SsGbx7MLq6YddDeajXeLY9lX6ythjjzT9hVwXFYbnNYfylw/1BVetd31SOKZhG5r8GE5cccvyQtLVMejLMnbSrXFLuIpVGjwKzMKwrXJ/Z2U93S1H95p0m+ygroHHGkIQoAEpSIQAoXXdRmEW9MfdHnmuRDPLjku4at0MLGjgAPAJTynpIf8FbbNDRbkqPWumDSdlmYHeTktC0ZKFaYX3VJpEgEvz2SwEtJ5GD3JKEbkkdGUuMWydqfqlUwNdcEsBzDBGM9rj/Dy28lqWasW4M9ef/0KnWDe/nuUvD2LprDBLo40/JySd2YG4phtQtGwOMclZ082jkPRQ7yn++d+J3qpdoeoOQ9Etk7GvhEi00U4gEObt2GQfFeauhnkuDR8u6c/DeFeaLb1freApVWlmHN2jzHBarEmhd5pKRjBo+pth3MNcfQJKtA8OeREdxGxa97I67N+ZHHt5p2oxtRueYIn+6j9BF/8uV2zGMoJ5rYbylaFuj2kkOEHiMu8bu5Umm7Y0mneDsO/kVm8Ljs2/wAhZNfJmrytLyd1MYj2uPyjxUjRtOGhVdYwA3e52J3qAfreruzbkFjP6GMfTJbRkqXTXylXzAqTTexUfRpHs5npemWVQ77TXN9HD+krJaZucTgFudaqcU8W9vW8NvlK54Wl74GZcYaOJJgeZTvjbViPmutfY3cNjCOzF+Yn2ATUqdpwt6eoG/Kwim3tFIBgPfhnvUFNnPGkIQoAEJQiEASdFUsVam3i9vqJXeNE0cguOak2nSXdMbmy892Q8yF3Kwp5JHyn6kjp+Eqg2Saghqq9BsBvQSYIa4gcSYB8irS6GSg6Fpfv3H7LPNzm/oscXvQzl/bkdIsm9QduakgJm2cC0RwUhq6ZwzGaVZFd34j/ADZrxZuyjn5H+6m6wMisTxAPlCg0hn3+s/2SeT3D8HcEarRPy9wU8Kr0M/KOz0Vomcb9Ink9x4ayCe3Pv3pKbIkbto7OKcSK5QQtWb1rJwgxIE95WlKh3lo2o0tdsPiqzjaovCXF2cteyXB0ESYz3RwHury0OSjaa0d0TwcRdJLYO6O3vT1iZhc2apnYxO4FpuWe065aOqyI5LIaz1oVZF4dmW1kcOhdP2T6LnGj6/RvFQ7WdZv4miWfzYVtNbbj9yRxyXP6js44J7xVUTn+dK5pCIQhNCJ6ZaPOxjzya4p5miq52Uap5U3/AKLq/wDzBbjbXZ+afRB1qtR/8wPIOPsp4kWcwp6u3R2W9b8hHqn2apXh2W9Tvwj1K6ONcLXc955U3n2TrNbKJ+WncO/DRd7o4hZQahaAq0KjzXYWOIaGgkExJk5E8PJdPthEKisn9IelggOAgHIgRkCNx2+Ku7V0rl5ZcptnbwQ440h26K96o0w+rcA/ZpjxLz7Jq5T2orQatwOyn/rRh/cQeR+0zW2RIbhO1uX6KdTqKJTYZz+oUhjV0UcVlXrDSktd2Ee/uqoMzC1F3b42xv2jmqPoMjO4+mR+uxY5Ibs3xz9NFnQp9G7sPurQKHgxMHGAfJPWz5CvFU6M5O9j0pEhQrlBHleHJXlM1HoAzOtlCQT9mHeIgqp0RuJ2BXmsT8ubY81z8600qWJhcA5pILTAI8d3akcsG5aOp42RKNNm0fdAlYD4iXwphue0/Xqo97r5RY0nECdwGZ8lzrT+sNS8qy4Q0A4W+57UY8MpO2tFs2eGNel7DTGk+lnc0bO3tVGDJUm5yaAo7AnoxS0jlzk5O2ekIRKsVOyUdB2w2UKXe0H1U6lYUhspUxyY39E3amWt5D0UhhVypIptA2ADkAEtzWIbltd1R37+4SV4aV521WA7IJ81lmlxg2jXBFSyJMnUraGADgnbAqR/CmbAbVyvk7djlzsTvw+eDVuuINMeTj7pm72FV/wpeTd6Qk/xUP6ai28desw8p1iOn0xmngE3SToT6OQxQo77cSZ2GD9fW9SQkcgDxbMgYeGX6JMOF3YfVPBeauw8kAKUiULy7YgCPUqKFWuOAT700WqSDPabe7DJ7vELnfxB1YpGz/bCQyq0N5VQ5wDQ4cRO3sXTNZW/uxzXPvjI4t0bbgZB1SmCOIFJxHmAs4+9mjfpRxOs7NPWLcyVGKvtV7dr3Q4TPNaFCouDLuwZLxCQFKpAEIQgD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18" name="AutoShape 8" descr="data:image/jpeg;base64,/9j/4AAQSkZJRgABAQAAAQABAAD/2wCEAAkGBxQTEhUUEhQUFBQVFxcVFxUXFRUVFBQWFBUXFxQVFRQYHCggGBolHBUUITEhJSkrLi4uFx8zODMsNygtLisBCgoKDg0OGxAQGiwkHyQvLCwsLCwsLC4sLCwsLCwsLCwsLCwsLCwsLCwsLCwsLCwsLCwsLCwsLCwsLCwsLCwsLP/AABEIAPsAyQMBIgACEQEDEQH/xAAcAAABBQEBAQAAAAAAAAAAAAAAAQMEBQYHAgj/xABFEAABAwICBggDBQYEBQUAAAABAAIRAwQSIQUGMUFRcRMiYYGRobHBBzLwUmJyktEUI0KisuEkgsLxFRYzg9IXNENTc//EABkBAAIDAQAAAAAAAAAAAAAAAAAEAQIDBf/EACgRAAICAgIBBAEEAwAAAAAAAAABAhEDIRIxBCIyQVGBEzNxsRRhkf/aAAwDAQACEQMRAD8A4chCFIAhCVACIQhAAhCFACpClQpARCkWVnUqvDKbS9x2AfWS2FL4Y3jmyeiB4YjPjEKG0iUmzDoVjpTQta3cWV6TmHtGR7Q7YRyUFgG+VJB5CErgkQAiF6DDwXt9u4CS1wHGDCgBpCEKQBKkQgAQhCABCEIAEIQgAQhCABCEIAEIQgBUrWkkACSTAHEnYkV9qNZire0muEgEv7OqJHnCiTpWSlbo6vqTq2y2pN6oNQgF7u07QDthbSkzLgm9HgAARPh7K7otZGYPkkVJvbGnFIy2lrNldhp1mNqMPIx2jeFxrW7Ux1u8vpS6kesMs27JaTz9V3u+awqtfZtqAtJmQcj6K0criyHjTR872mh6lQnCwxJGzeNyudD6k1q1SDDKbYxVDsz/AIWj+J3plK7nT0G0CcIHcmXWbWwPrPNaTztFI4kzNaF1bt7cAU6WJw21HjE8952cgtTR0e2o0hzGlsbC0QnKFNWLmdTj5FZrI2XcEujiHxK1Qp0Jr24hkw9g2NnY5vZPqudruOvQ/c1d7XMcD2Hd5rh5TOOXJGE1TEQhC0KAhCEACEIQAIQhAAhCEACk0K1MU6jXUy6o7D0dTGQKcHryyOviGW3KFGSoARCVCAFC1vw3H+LBJzwkAeBJPBZILSagV8N4yd4I7z/sqZPay0Pcjv8Ao8ZCSrhzjhyyHmqTRzpgeavKtUCnKSXQ0yru+ajWrwHA8DKW4OKSdiguZiPAcFTRYv62lW5DLNVd1esJyIVa9nXAB2fRXjSFplllO8bjxV5NMiKaLmhTDogxyT99c9G0B23j+vArP2Ye1oc0wd/Ankn7vSGMEVBBjb/CeY90VQMxvxN0gBbuE5uIbzk5+S5DK1WvlQm4LceJozgEHDll5Z96ypCbwxqItkdyEQhC1MwQhCABCEIAEIQgAQhCABCEIAEIQgBZVloF+GsxxyDTJ7v1MDvVaE8x8bFDBH0boK7DmB07h9eyuKxL4G4LmvwpunVBgdmxgJns3BdUa2BJ4eZSMo8W0Np2V123Y3xVfWkQBlMqeHYi49sfom6lHrDksWMQVsrqdODKntGIlvIj68UpoefruXsU9juHoo7LSikRWUcJLeKar2YcCN4+vBXV3bSA4fUJoM2O4jNbxFmcs1r1O6QF1Pq1AZBOwzHVJ3DLIrmN3Rcxxa8Frm5FpyII2r6U0naSPrMLnGveq3Sg1aY/eME/jYNx7RuP0GYT+GYTj8nK0JXCMjuSLYyBCEsoAEiEIAVIlQgBEJUIARCWEIAEQlQgBAvbNq8pyhSL3Na3a5waOZMD1QB2/wCF1l0do1521et24d3uVt765hvmszaXtG3pVA97WUrfBSxHYMLQIy3kkhUelviXZwAw1ahiOrTwj+chIzUpO0huLiu2bTRDpLxxz8CrGtTGFpG7JcmtvilTpuBbb1TG2XsEjfuKtbT4v0C8CpQq02E5uxNfHbhAB8FCwzraNHmgpWmdBcyQijEw7YclUP1ot/2ercUnsqspMLyGuH2XFrT9knCQJ3rlmk/itd1PkZRpDd1XPcP8xMeSmGGT+C2TPCqO60DDS07R9BRqUEEfX1sXCm/EW9e7OsWTA6rKYG7PNhWws7u7uLR9xZXzqlSgHdNTfTojG1jQTUpjDMZxnEiNhkLeOCX2hR5kdDDcTO7691QaSoxmM4z5jeD5hRPhtrC+5oDpyOkJeA4ANDg13Ab9vgrPTFXoyCRLTiZtjMlpBnliWV02bQhzaX2cM130aKNy8D5XQ5v4XZtPq3/Is8QurfEnV6pVYx9Fhf0YcCZGIsOYEDbBnZxK5T2JmElJaF8mOUHTEQhCuZghCEAKhCRACoQhAAhCEAekJJRKAArQahWnSX1uCJa1/SO7BTbjk/lWfWo1JOD9qqg507WsR+J+Fg91WXTJXZqrOjUvdHXxb1jUeKjBvJZULyOZaAFzIjzXavg/Tiyd21C4cgcPsVz3XfQ7Leu5jTmH1AWnKGuealFzc8wWPAniwhVg/U0XktJmTK0Op+gal4+pTpx1aNSoZMAYGyCJ34sI71R1Gwpei9J1aWIUnFuNpYYyJDssPflktVVmbNBoXRtanaOr1GE2tV1PpIINQMBcw1MBGYio6PSM1mNJgdLUw/LjfhyDeriMdUbMoyXerWxAshRcJaaQpuHEFsO91xbWaz6OrhIIcGgO++RkKrexwDT2GQsoZedoYz4P06a+f7POqlK3fc02XbzToOMPqDazIweUwO9XGj9Iso3tUW+J9OpTrUGifna9haC6BmNpjLcsgpNo0hwP0VsnQtVnRtUqr7c2LRm2o6m8kNgg1uq5rzvyJ8St/rCxtTFTqiKT4IcMocIyxA5GRIPaqPRtgBRt2x1qZoTxBYBPmFta9IOY8EAggiNxHBc+76OnX6b2rM/oqmaZwmp0rHA4JjECCC5riMnZEbgYlYj4i6oNfNzbMwvGdWlsn7wjKdvPmr7WDRtSkaQsw1mJ84NjQ4H528DBzGwjgVoKjhVtw+Bjw4XxsOXWH1wCi3Bmr45o9HzchWOn7LobiowfLOJva13Wb5FV6eTtWcmSp0eUJSkUkCpEqRACr0GE7AvITzBkJz60dx2qCUNFpG0QtlqtpuxpUsF1ate6CMZpB08DMzKzL8IzaCIbiz3GQ3+6DSzaJJDsjOfWIBB/mHmsM2KOaPGV/h1/RvhySxNtU/5Gb1zTUeaYwsLnFo4Nk4R4QmVMbT3Ax1WnmXRAPZmAmmic+Idu3tz2co8VstIykm3YwCr/AFfrBtveje6kyO6q0lU2DZMdbsAgnYpeiH5vZkOkaW5/hdh/mwqeyvR2b4SZ2Te0vHhUP6KJ8WdW+na25pA9LTAa4ASX03HhvLSfBxVl8KqWGwodoe781Rx9wtNpEdQz258Ad/cc+5KZJ8Z2hrHG40ziVr8OrqqYLqTRxLifIArXaG+GNO3Aq1ahrVGkFrQ3DTaZHWjMuI+gtHo4wYVpXuhAVJZpvQ5DxsemlsZfdDosIYS6IjeY4Krp6t290C24pYgAC10lr6ZO0Ne0+WxXlC5EbvLeloVADkqW0byxuvUjHXPwrs2klr7gdmNh9WJm01Otbd2JrXPcMwajsUHjhAA8lt7utKproSh5JP5KxxQW0l/wiWzC5wEkCWzHb/sT3FbG1fiaZ3tJ+vFZnRWB4fmCW1MJH2SGNIy49YrR2Z3dkeSrB7Ms6VFTpanPRHtI8R/ZJb0milVI2Se6AAfMFe9MPim128OMc4citbhlth4s8ZG1Wl7icX7f5OZ/ELQOKi2u0damymXj7jmNb5Ob5lc2XY9dNKYLSoDtdQNM9rnljR6lcbTmFtxEPKSUz01sqR+zo0e3E7DxBHkpPRu7Vo2YqNorEIKUKxQRP03ZDMAh2LOd0REd6ZhEKKJTJJrS4ycjI2bpkGOcFOCpAbOHqZiDJcf4eQEDwUNKoospEqlUza4DFADXN39WMJ8m+C8NGUbwHExnm6BA8kwUiKDkSCcm7cszlEQmqJ6w3LxKFJVs+hPh5Vmyo5RFP+kiVpawxNM9oPIrH/DN/wDgaPJ7dv3iPZaxmbHcvMJDL7mh3H1Znrc4armHa0g82u3+IcntMW2IdVxaeI9DI37JUTWWWYK7drcj95h2tPDdnuIU/R102swFpkEfQIVVrY5inTLLR9xTDGio1sgb6QM97RHkFUXlJzqg6N3RtymGAE90kBWtLR53OI5LybTDJ38VLno2SxwdxsaqBVekq4Y0ucYABJUu8uWsaS4gAZklZDTF06qx1SIpNBc0EZ1HD5SRuaN3HltzSK/BJ1Rp46jHkdYufUP+aT3xiAW8tX5T2+okeoWM1btyDkcmtMnjBgea19E9R0cY/LLPZXrYpJ2UukLovqtpDMNfJ5kk+QjxVzppsUj2BZ7RjS+4eeDnHvLv0AWg0wZpO5Kq3bZu48VFI4z8RbyWsZxOI90/+XksKtFr1VmuG/ZYPMn9As7K6GJVBHL8h3kYrXEHLJS/+I1ftny/RQwncAV6Mk2hp21EoKFJAsoleUIA9SlleEIA9ykXlKgBYSgLyn7W0fUMU2OefuglQSlfR2r4cXANjTA/gMd8kk+JW4tMwe0me9c71Bs30KGCpk4kOI4Zkx4QuhaM+UjkUjkS5Wh2Go0yl0lQxdJS3jNvbOYHqqzRts8NDqeTxkWnIPjcTud2+PZqdN2ebag39U+BhU2jnGTiz3zvPNZT0NYXY/ba1Ufle4U3jax/VcDyO3mJChaS1npkltI9I87Gs63jGQHNTbuya/5mtd+JoI815o2LW5Na1o4ABo8Ao5G1Io6Gj31jjrmQMxTHyDgXfaPkoutDxhDJgOcAT2SFq6zcLVjtM0y8uP2YjxUJ+pWDWnRd6Jfu+0RPIRP1yWjsWw0A/eJ73FyxmrlYufTBGxvqQR6Bba3fIBGySO4EgJlK2JNFdaU2suKo4kO/MB7gqRrFWDaJI4LxXZ/iXn7rB3wfaEzp5s0jOzelm6bGo7SPn/WOtjuKh7QPBo/uqxSNIGar/wATvIwo66kdJHGm7k2empZXkFelYqIkCF6bTJMDM8AM/BAHlCliwfvbh/EQz+ohL+ycX0/Fzv6WlAETCgtUsWrf/sH5X/8AivX7K37Z7mH3KKAjW9u57g1gLnHYAtXo3UCs+DUcGDgMz+i0mourzaTQ9wlz85IiBuEblvqdJI5fJd1E6WHxI8bn2YPR3w6pNieueLpP8ogLR2mhjSyaGwNwaG+ivYwputXhYObl2xhQjHpFazKq2Rhk+xC0+hzkOUe4Wcc042nt91pdGtgjk0+IV4vSMMkaZZ1KGOmW74y57QsfQYWmDuyK21B2cc/rzWc0va4ap+91hz3/AF2oye0t479VHjBIXljIUqlTyXmozasqGSsvHEyqt9sQCNx7OxWgrtEztTVZzSCQCoL1RV6v2BFUu35Ad5gFaunTw02jgAPVQrKhhbJ2/MfYeXmptd8Mnh1u4CU1h/2JZNvQ00YqlV3F5Hc3q/6VD1kfFu7kpVgIaJ27TzO1V+s3/RdyKWY0lWj55uB1ncz6rw5hG1S6ts4l7gJAcRPf/dSKVHGADGS6t6OJwbZVtbKf/ZjxVrZ6PlwAGZK13/I9b7I8WfqquZosP2Yu2tA4xTpuqkbS7Jo5tachzcnXENEPrtYNuCkMR5Ho4Ye9yrbq/qVMnO6o2MENYOTGwB4KMAtLMCyN1QHysqP7XOawflaCf5l4/wCJAfLSpDnjd/U72UDJONpb0NhRIdpJ25tIf9qkfVpVnq4+pXrsp9TDtdFKkOqN2Td5gd6qgwRsW0+GlnL6lQ8Q0f1H1CyyZKi2bYMfKaR0SypRCt2FQKDc1Le6AuWdlni4emcC8Y5KfapSIG6rRlzV7Ryg9gHmFR3H9/091dXDopkjc0+y2qooVn7iZc3GENdwJPcIxeS96Wp4mYxnhz5jj7qFdmWz2nwc1TNEVcVMsdnGXMHZ7hW70VSpcl8FQy4Xo1pyUS4pFhLTtBhR+lKws6CintEqpbtlNU6QL43DM+ya6cpy2ENcd5IHuULsrktRHS+W/iM+w8gndKOhkcYb5wfKUzRHXY3tB7gJKbvX4nsb2k+Aj/UUxB1FsVSuSJtuMlV6wH924dhVrSGSq9O/I4diWY0uzlWiLXFTq9lV48mqNQsf3mEbTs7s1fauUurcDhXPmxqiaQf0VVlWMmOBMb2z1gO6U2pPk0LOC4X9Gh1UsKdsKt5cAGnbM6SN7nzFNgnbJ9Fkv/Uy/wDtj671Y/E3TgNOjbW5m2/6pqt+W4qgQQ072smOZPALniYxxpbOdlycpaBxC8IQtDEE+HiEwvcoYEobF0r4b0ot54ucfOPZcta88V1j4f8A/taY4yfFxS3kaiOeHub/AINhbqJpu8wMy2mAO8qXRbks7rS8gtO4Oz9kh26OrRc6PEgKyaxVGhKstBVyyoJ7VJDI9w3P64K4uG9Qji0+yrDmeZ/VW1UdX/L7JmXSEpdniZBHEDxaSD5EJLR+F07th5FKzj3+zgvMj9CqP7NIU7R70pSBId3H2PgqipTVsypIwnu5fqFBfTzhUn9m2Ftel/BEDVLYzqNHF0rx0anUqeTe9RBE55aGRTw4ndkeOR8j5KtpHFVJ4ADvPWPqFYX9WBzMeGXqSoOjm5uPFx8jA9AtZOoUY4lbstGjJVOmB1SrhuxU+mR1SsGbx7MLq6YddDeajXeLY9lX6ythjjzT9hVwXFYbnNYfylw/1BVetd31SOKZhG5r8GE5cccvyQtLVMejLMnbSrXFLuIpVGjwKzMKwrXJ/Z2U93S1H95p0m+ygroHHGkIQoAEpSIQAoXXdRmEW9MfdHnmuRDPLjku4at0MLGjgAPAJTynpIf8FbbNDRbkqPWumDSdlmYHeTktC0ZKFaYX3VJpEgEvz2SwEtJ5GD3JKEbkkdGUuMWydqfqlUwNdcEsBzDBGM9rj/Dy28lqWasW4M9ef/0KnWDe/nuUvD2LprDBLo40/JySd2YG4phtQtGwOMclZ082jkPRQ7yn++d+J3qpdoeoOQ9Etk7GvhEi00U4gEObt2GQfFeauhnkuDR8u6c/DeFeaLb1freApVWlmHN2jzHBarEmhd5pKRjBo+pth3MNcfQJKtA8OeREdxGxa97I67N+ZHHt5p2oxtRueYIn+6j9BF/8uV2zGMoJ5rYbylaFuj2kkOEHiMu8bu5Umm7Y0mneDsO/kVm8Ljs2/wAhZNfJmrytLyd1MYj2uPyjxUjRtOGhVdYwA3e52J3qAfreruzbkFjP6GMfTJbRkqXTXylXzAqTTexUfRpHs5npemWVQ77TXN9HD+krJaZucTgFudaqcU8W9vW8NvlK54Wl74GZcYaOJJgeZTvjbViPmutfY3cNjCOzF+Yn2ATUqdpwt6eoG/Kwim3tFIBgPfhnvUFNnPGkIQoAEJQiEASdFUsVam3i9vqJXeNE0cguOak2nSXdMbmy892Q8yF3Kwp5JHyn6kjp+Eqg2Saghqq9BsBvQSYIa4gcSYB8irS6GSg6Fpfv3H7LPNzm/oscXvQzl/bkdIsm9QduakgJm2cC0RwUhq6ZwzGaVZFd34j/ADZrxZuyjn5H+6m6wMisTxAPlCg0hn3+s/2SeT3D8HcEarRPy9wU8Kr0M/KOz0Vomcb9Ink9x4ayCe3Pv3pKbIkbto7OKcSK5QQtWb1rJwgxIE95WlKh3lo2o0tdsPiqzjaovCXF2cteyXB0ESYz3RwHury0OSjaa0d0TwcRdJLYO6O3vT1iZhc2apnYxO4FpuWe065aOqyI5LIaz1oVZF4dmW1kcOhdP2T6LnGj6/RvFQ7WdZv4miWfzYVtNbbj9yRxyXP6js44J7xVUTn+dK5pCIQhNCJ6ZaPOxjzya4p5miq52Uap5U3/AKLq/wDzBbjbXZ+afRB1qtR/8wPIOPsp4kWcwp6u3R2W9b8hHqn2apXh2W9Tvwj1K6ONcLXc955U3n2TrNbKJ+WncO/DRd7o4hZQahaAq0KjzXYWOIaGgkExJk5E8PJdPthEKisn9IelggOAgHIgRkCNx2+Ku7V0rl5ZcptnbwQ440h26K96o0w+rcA/ZpjxLz7Jq5T2orQatwOyn/rRh/cQeR+0zW2RIbhO1uX6KdTqKJTYZz+oUhjV0UcVlXrDSktd2Ee/uqoMzC1F3b42xv2jmqPoMjO4+mR+uxY5Ibs3xz9NFnQp9G7sPurQKHgxMHGAfJPWz5CvFU6M5O9j0pEhQrlBHleHJXlM1HoAzOtlCQT9mHeIgqp0RuJ2BXmsT8ubY81z8600qWJhcA5pILTAI8d3akcsG5aOp42RKNNm0fdAlYD4iXwphue0/Xqo97r5RY0nECdwGZ8lzrT+sNS8qy4Q0A4W+57UY8MpO2tFs2eGNel7DTGk+lnc0bO3tVGDJUm5yaAo7AnoxS0jlzk5O2ekIRKsVOyUdB2w2UKXe0H1U6lYUhspUxyY39E3amWt5D0UhhVypIptA2ADkAEtzWIbltd1R37+4SV4aV521WA7IJ81lmlxg2jXBFSyJMnUraGADgnbAqR/CmbAbVyvk7djlzsTvw+eDVuuINMeTj7pm72FV/wpeTd6Qk/xUP6ai28desw8p1iOn0xmngE3SToT6OQxQo77cSZ2GD9fW9SQkcgDxbMgYeGX6JMOF3YfVPBeauw8kAKUiULy7YgCPUqKFWuOAT700WqSDPabe7DJ7vELnfxB1YpGz/bCQyq0N5VQ5wDQ4cRO3sXTNZW/uxzXPvjI4t0bbgZB1SmCOIFJxHmAs4+9mjfpRxOs7NPWLcyVGKvtV7dr3Q4TPNaFCouDLuwZLxCQFKpAEIQgD/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19" name="AutoShape 10" descr="data:image/jpeg;base64,/9j/4AAQSkZJRgABAQAAAQABAAD/2wCEAAkGBxQTEhUUExQWFhQWGBcUGBcUFBUUFRcYGBgXGRYVFBYYHCggGBolHBUWITEhJSkrLi4uFx8zODMsNygtLisBCgoKDg0OGhAQGiwkHCQsLCwsLCwsLCwsLCwsLCwsLCwsLCwsLCwsLCwsLCwsLCwsLCwsLCwsLCwsLCwsLCwsLP/AABEIAQ0AuwMBIgACEQEDEQH/xAAcAAABBAMBAAAAAAAAAAAAAAAFAQMEBgACBwj/xAA/EAABAgMEBwcDAgUDBAMAAAABAAIDESEEBRIxBiJBUWFxgTKRobHB0fAHE0JS4RRicoLxI6KyFVPC0iQzQ//EABkBAAMBAQEAAAAAAAAAAAAAAAECAwAEBf/EACARAQEAAgMBAAMBAQAAAAAAAAABAhEDITESBEFREyL/2gAMAwEAAhEDEQA/AOIpVixYCSSyWBKFmalZJbFIsxJJZJVsGFZjckslLsd3Piuww2uectVpIHM5BWiz/T6OZYi1s9hm4+FELZB0pixdAtWgLWtl9w4hmQARPcm7LoRCI13PBzm0gCXIgpP9Mf6b4qhrCF0pn09gSnjjdDDd4YAoNr+nv/Zjg8IjMLuUwZIzkxv7C4WKGWpJKwW/RO0Qs2zod8sv1dnxQOLBLTIggjYRVNANlIlKxECLEqxBiLEqxFiLEqRAWwSlYxKUQIsASpQFmJJItpKdcd3G0WiDAGcWIyHuo4gHwmsz0Do3oXZ4l2WeDaILXOMJhc7sxASfuSDxrCTjlOXBVG+Po2+G/FZX/dhnNkQBsVo4OEmu8Cu1Ms2FoAEgAAOix7pAn5PYtaLmWjdxiC0j7eFwOGs5zGefZHLijTrHSmZzO1G40Obvme1MmHVx5BcuVWxgGbrB8U02620MqiiPtZU/Ni0ZD9/nckOEtu4DhPwO7kfPmmrXdcxNuY2I+YM6bCtGtrXkeYRBV2NlRw1ct8v2QXSPROFFYXNaQWzOoZd27krha7NJ3AppjCKjuO0JsbYWzbz7ed34XOwzMswe0OnqhhXTvqLcwhuEaGNV85SFQfyYd+/v5rnFpbtXTLtG9I6ySVYiBJLJJVizEWJUiwnAJLCt3mddqQrA0ShYCiFx3TFtUdkCC3FEeZDcBtc47GgVJWZpYrrjRmudCgxHtZLE6Gxzw2eU8IXXvodozhDrZGZUzhwg5us3CddxmKGYAHI710nRHR2FYbMyzwtlXulWI89p7ue7YABsTtpgRWRHRG6zDKba7ABMbjRGzQisR8xQkHoR3FVyxXlGilwiMwBjyGkf/oAZB4bMybtFfJF/4oGGXN2DxyHiodlh6o5eFApZ02LZjfCqaw05n55qYW0PFNvb5j54KFViJFFUwARJSYvqkDKJTEWPZt316j54LeE2hHz5knMBlxFVoyJaYM2z3KMIEx4oqxmYUXDhdL5XJPC1Wb9u1saE+G4TDhTgfxPCu1cNvi7nQnOYRPDXiWnI+B5EFei7ZCHfOnzmVy7Tm7NYOAmTOXEiRc08HNAPMquFTyjlrmySJ2M2UvnJNqpCLFixYCJVixYTrnJFgKwrARdx+jTbDZoWMx4brZGALgDMw2ZthZUO08abFw5ZJbbPYX/UAeyO9OwYpIMzt2eQXlO5L+tkJzW2ePGBJDWsa4vBJoAGOmPBenNCIFpFmY62PDoxEzhaGgT2UoSMp7VhTLRdTBOJKTzuJl3ZdVEc4AgcPVHLV2Cqxaosokv5fVR5OqpgJwnz8fnitnCh+b1CgxvL0C1iWmnz5tUrTxu1tPm1ZCHeEPstvGRPz9k4y3gEh2yVdhBymlPpPNKjqsiWkUI2oDbdI4MM6zxPdStJkjhJVe9vqbZILSGYorp0a2gE5EnEaSkZgiaMlvgXr10aHF2dPZRrxidlw2Z8tvzguc2b6sWeuKG9okJZFxMwBwAlMznsVwsFv/imCJCrCdMh28VBpzmE3c9LNVPtDZgEbcvJU/TWyzYSKOEnN5tP/qXdyu8VgDKZCo6gFV/SCDiZXIEdxo4z5Ep4WuAXxA1iW7y0jc5pIcO9CyrTpDZpONJF0yQaSdhBr68Sq1GFaZeU6yVokbksWLEWYkSpEGbMThWOABMslrJECJQkW0MyIPELMvH0hY114NBAOqZEiZBm0EjcZEhemGxqCQ4cgvMn0hpekEbw4eR/8V6TLkYKXGILTyKpN9WkMdidRoEidm9EL6vY42wIXaoYrv0Mn2f6nZcBM7kG0/gufZIrW9ogeBaZeBUOTVq3HNKzpLp6LPCH2gHxCS0VIDRKr8jOUsuKqVi0gvOOXxob2hgk0scQcpkPbD38aCvcbu2ww4zGF7Q4NFAaieUyNpptRB+jMJ7sWET5KUzk6sdGX499lDbqu+1ulFiW4f6hcXQQwF7KHDhlMNmSJhWS5ozsLw4kmUqme4p5l3NgsoBPhRNXO2r+aTlsqnDh8owsrXsiDDPEMLsJAOCZLwJ76CaC3lYLP95sRllcA0NH2pQy3VEm1JoOhzKslnpEMt6NCECNYI8eepqNycUt3XNouiDbS58WK0QXOqGwQGtbnmNpXQNBbvbZ7M2C0zAxzMhMkuNTJNW2TclMuQ6lN580Zlbl22fHjjh1BeN2Og8peYQ29IOKGQfybU9/giBMwR8zPuodqq3oVRx1xfSpw+88H8xi5FzZnpOnVUiO2TvfuPiCrvpfBLSyIajWYR/S5zvEPaOiqFsZnvBPXj1zVojUJwSJUiLMSJUiLNn5rZq0C2CAMWLEk0WXH6VOP/U7PIbX92Eru+k+kH8ND1QHRnzbDYdrv1H+UTHhvXnbQS9hZbbCjungZixBtSRhNJf1Ye5XK678fbrYYkTtzbJoyYCdRjd4AnXeSUmWz42adJu+zYGtDjie6T4jjm55liceuzdJTb9bOE5asFe5SrwbNj5bQZdyjkth65lZImCK9kpCcwOBz/3Yu5WWwR1XL5k2M05FwPUZju1h1CJ3dGUMundx5bxHLW2cNzidnioNwYcRDnSG9TMYcwtNQQZoM3RxpeXMiPYf6i9p2Sc1xkOYkUPR8PW+0Mhx6OGcxxAzpyVhixZtBlIoJAuhkPW7Tj2nO2yNBwaN3qidotGqtOgvYbbYiJaOVhHmfMoLanzR3RxsoRTYXdDmv/GhKA6cxvE/+Kj2h2rPdXuTsDP583KFeb5Md1HeruCuaaY2bFDeza2ITPMScKdKeKolrbVwIqD1l6/4XTtIrKS1xGZaxw4lmJhHiK8AufWhoxYgKTM5jLFmJd/UBVx8SoBGhyTRU+0wiwuadhl/aatKgvz5U7qJwarFixZisC3C3YwiuRzWpM81gbQMONuPFgmMWGWLDtwzpOS6vZ/pPZYsNsSFaopY8BzTJjgQag0AXJsE8l0z6RaUmG7+DjHUcZwifxcc2cjmOPNGMNu0egGA6yNhsNpswDfuGCGRYkN3ZcC01FZEk7DwU7R/QEWRzIxe4vAMxPV1thBqZc1Yr8sDi5logj/XhZD/ALjD2oR57OKnRbWIkIPbk4A/54pbBjRp8SPngpjjQjgoAd6fPNTRWvCq566I55pZDlDmO1CcXcxOvmVHuy0hwBBoUT0vgmT5Gok4U6OB4S9VQLtvb7MTA6jTt/T+ynljbFuPOY3t0D7sSoaATxIHmpN1PivmHEQqkAOGImtOycihcCPiAIKl2W0RWmTWh09jsvBTxsnrq1v9id4w4jW0ih7v0BhaOUyaDjJDQ6JLWLeTZmXXapEaJaCMJhtYDnIzPko72FuaOVja6921e5Wa5RJreIn5qii3Y4ogw6uOZGTRvKv1gMgOA9P3RwmkebLfSXCFT1Qi93avU+3qjMIZngUAvWLMNG31qfQK7joRe9m/+Od7ZtmNmKRmOpXPLQwPJpKJUObk14FXBs9tSZHfRdNvB84X9RFOQqufX3Z2gk1Eya5ibTnzkPAqmN6TyV2+YHZOc2ls9+GRaTxwkdQ5AoufHb3K32+GHWd5P41mN8jOXQk9SqpaW13zAM99KnvHinhUdYsWIgIsM6EpqJClXYVtNOsl+RosCIRLJSbNFrmQd4oeBG4pA2eQptOwLexXfEjRGwoTC+I8ya0ZnnuHErC739ONMYNoYxtoiBscDAKGUQjJwkM5CZHAqZamYIj8NIbziDT+LySHS4Gh71G0C0MbYYWtr2hw13jIfyM3NG/b4CXfsBxYX/pIMhXpTLZ4oZeGnp6EaAqbAPqoMCrJ/NnupdkdM9PRc9XgTeTR9yZy8vfaqP8AUK5IeD7sItx5loydxA2FXu+e0D8+TVYvO5y4TGyZAlSuz5vS7uuj4yW9ua3Dfz4Jwk4m7to5Lpuj9+Q4jQQ4ctqokW4A2MXu/wDrJDSNoLqGR3AyWtv0ZjwTOGHPYcnMnP8AuASZXGujCZY+upx72ZhqQqdet7utUX7FmqfzfsaOe9VaFdFrikNwxJHMvJa0c5roOjlxtssKQq91XOlmeHBLqf3Zrb5rSRcN0Ng6rak1c45k5d0zkrVZRTuHzuQu72zLidgRmyQ9Xj+yeOfI698objzVVvSN/rMaOvoPBWW0ukyvPumZKl24nEXHtSHMDaeZM5JsstExx2nR9amwAuJ4lVC94c8U8mn4eB9CjFntkVpJw4gdhpTcCEOt9pEyXQy2Yl+odTL0R4+Sf0OThy90rohYYRFQZGh/mGADj7KpRBQjmRyOY+birfa4oNDtdPk3fMbJGaqd5Nk+XCvMzPquiOZBISLbetUQTY0PDTCZ86LWC1zsgO9EoLSWOOx5lLfKvzmoUI4HIgebAkGOcZsJkQBIA7J71btEdJzd8VxbAhxccgXOOGI0bQ18jThJCbNZ2va5ux4pwOxQbECThd2mnwG3kizul1/UWyRZse50CJInDGEmyAJJDxNspAmpCLvjD7bzsdUciKLi7bCIgkKucBDpnrua015ErsNu1RhGUgO7Z4IU0M2F/wDp/Oal2c1HVQrN2efkpcA58D6Lmq8Rr1bOXzih97WlghFmETNHE1kOHE70QvJ2XzYPdVy8Xdrfn6eU+9LbqK4TdgNamYwW7vZWO6jOC08EJbDEuMvAU9lMskXCwMGS5bXdro5KZmpj3ANooDXblNszgTXKpJzoBU9E2Kef9ELns8+Zz7/ZHHMk3nT3Wt3wcLZyAMhQcRL0CW1vqBzK6JNOK3dCr3iybLb/AIKrbbPMzz2zO070WvaNNxHyXzyTFnaoZ3d06eKamzLbOodrs9JEI4RRDrW0pLFZVBviwhj8QFDmB6Kn3y0zJl+XdOq6XfFnxA71S9IbOPt45bA13oeh/wCS6+Dk3NVyfk8U39RVGpErki6XEsRi9lg/AV4udV3oO9R7yg5OCjWWLUnaaosBjhkbUQaXHapHCVl8jBGD25GvMjehtmMnBTrdEm0HPf7LMtv0/Ji2iGM9drjyaHP82hdYvmjZ7QuMfT2/WWV74r2OfhAaGtkDidPM7BKdVarJpVGtkYzDWQtwrMnCQC450LspZJcr0fFb7M/V5U9VOhmvcEJYZAz3S780Uaalc66NfBkBy9Aq3bYmsDnt4S3ccvFHL7fQcj4kD0Qh8AmROwS8P3UuTLTo4cd9oTT84JwREhgyChxLRMyaoeu3oRhvHuiV1MBe0H8nAEbmt1pd8u4oRBBFO/iePAeaOXDBrPcJdSSfLzVcJ25earP9339lFixKk9Fu50q8FFiOp8+bVa1zRXLbHm4n58lJSbK6iGR31PNS7M+i5q6/IIEzTEdqfgrIrFtNKr1uh5qp31Y8THs3g94r6K822Eq3ekL56I8WXzR5MPrFyq1QcDpJuaIX5Z8MThs5IevRnjyrNVIhukidmtGGRzBQwJ2GTsTFS5ARDWk/8rS1CVBlxHzimmROPdRPR2U4++5YDtmiShvlQmREqzliHm8dyuGiDtZjdgxE7twl0n3qk2VwxEb2Fo/t1qc3NVx0KG35U/sB0SZ+Hx9dIn2BvPsibTKfP3QmE7XZwIPciYdXvKhFw++KuaOvj+6jgbOp9lPtsAzLyKEAA7J7uGaC3pavtiTTrunXdvcoZzt1cXnSDe8XE77bTl2iPJbWCxyruy571pYYHvPeeKPMgASAzypUzOY7gkk2rnlqaQxA2BHbmhSb3+3zmtBdUUtJwFolm6ngaohAZhYOVFbjxs7rm5M5eoSIZ9adEzFqTyKxxy+c0251HH5mm9qcVW8hhLdxHiPgW9mirS9Tihkfk3WHGW7mJofYbRMCS5547Vqsj5qW/JCbDFRRj5piUOtrUBt7ZgqyW1tEBtrFO9VbDuOc6WWaUnjYZHiDl4+arVOKv1+WXE1w3gj2VCeyRIOYMl6HDlvF5v5HH85nXinWXSqlXRIukckzapAuHF3nT1TdmfIzVnMcjUeQN6JRnTDd8gEMtBm4kc1tDiGRr02+GxYG8JxDhvnTbPcKK9aLMDXBg+CaokKJhM+7nsVs0KjkxS4/pHePgU8/D4eumWY1nx9witnM5dEFs8So5nwr6olYomt3eihF1os0AfbyBBpI1BVavjRYRH42PLHfpfVlD+Lhl4q0wnSa0cj4JXOzV/jHKdozkywu4qd3aLPBP3SGtH6TiLuW7qrfd1mYwTaADnx3mvNNvcJZZkClPBTQyQGeXD2Wx48cfBz5cs/UK+YuoGj8jVCom7dX54KVeUScQDcJ+nuoESJOfFJn6fDwxGdXoT3rSK0/bIGZHzwWkV8+ppy2eXin2jWa0GRMpFJjN01qjWy1yEn6p4+h2oLdMcBzmTmGupyNR5y6LpukVyfdm5gAi1Lmfi/i0nb8K5je0H7MdjpYcU4bhKUnCrZ/7h3KX+dxtldOPLMpLFnsUVGrPFoqvYo1Ai9njqfitmxK0lBLa1FTEmENtQQyNx3tWbxZmqjarta55JFSrvb4aBxINSq8eeoXm4/pTLWZuJ3hru8e6ZKciZNPAt7j7Jqa73kNls1612LVpWZsVbtCXazv7T3hU8vVp0LOsTwl1BMvAhLl4OPrpcN/qiF3xZv7vRB4TvIlS7tiSf8AOC5XSv7olG9PJI+Iohi6reQ8lp96o5rrnjlvqe908Dd5/coi+JmUFs8WcUfytJ707eNswszqVmDY8eZeenoor4lKZ5dSo7o2rPem4bpuH8oLjzyaFz7dESSNYDd6KVZzijNG4T8FEgZqXcIm97jsk338h3JsJ2XO9DETIB2Wc9xVa010fZarPElSK0Y4bxnibVocNuUvZWsv3qHGgyq0yV9Iy2ONXVbcTWnKYy3HaDyNOiOQoyBXzZP4e2x4f4uP32cnnWA5O81OhR5hcPLhqvS4c/rEcgR0sd00MgxqqaIkwo1eB9tYhD21Rq1BC3gTWh65vsI3O86Jmacaau5eSbK9R4ZVqFiQFZmNKtOiLqjmfIexVWCsGikSRH9XmP2S5eDPXSLO+vQqVd7tZDYDs+AUqxvqFy310x0FkPFCaQdnlKaHPiyI4FbXWXw2YxVhq4bt5b3J29oE2CIyo4Lqx8cuXrSwx9d55DwUa+bWDlsEvBRGRS1mNpq5+Ag8cj0qoFvjAukNpExulsS53o+E3T1oiyDRvT1jO/8AJ3g34UOe+bxPIf5KlWKLN54CXv5qEXqcXyHU/PFGLjlgnvM/FVy0Pr09VYbqglrQOA8lbjR5BQlaPcmXRCE2+MVZJz76sWfCYNpA7DjDef5X7+RkVWrLHXQdMrL9+yRmbS0kcxkuP3TbptAPabqnpkVHlx326ODPV0t1njIrBdMKtWeMjFijrjyj0JUm0Ic4VRCOVBcEujTJy5vaWj0pOstYua9N4xJpFixZmzEW0eiSf83IPNTrrfKI3iZeCFF0qxxKni1TbE/JBrBE1jyRCxRFy5R0Y10m4IwMLkZdDL3W8YfanIYoTu03dP8AJvsgNwtdhL2VORacnClOBzqi/wDGapI1mZOH5NO6S6cL058/VevEhryGmbZ4hLKW/wAUOiPm/wAVJvaMxkaU5h7cQIGcpgjmhrHTefnzNT5FONID9Y/OPopNkiynyKHF+sU6yJInkApqJseLXoB5q6XZa2ObRwP+FRYJm8TyxCfIVKs0W0sDSWtqBOpr3K3H4lyej0UhQbW6QMlHszxhJcJzMpgyPQpq22UisOISNzgJj3VNp6QbW5xBG+i4dfkE2e1xAMsRMv5TX912eLHiZHD5E8JFcr+orB97ENsx0bqjwAWvcadU5Y48wEXskVVa5ImoJ8u4o9CeuPPHt6HHluLA6JNqhkpLDExGSdiQKpNH+nKiUr0gWbF3vMapFixZmTT9kdrDgQo6cgHWCzOh2GJ/x9kesF2HAx+ITcJywuMuZE1VroOJzRvHgF0G4LScZhEaoaHNcSJTmZtA4UP93BSmEvqlys8SrngRGzaDQg1HjKe1ORmOhOkCW4qjLrz2d6JRIwBB2U9j4EdyC6TXqxpawTMQHIDY4ES55Kkkxie901amQ3Al7BiFQ4ZjOYG7/FFX7PE1ndfngikZhwOdF7WEyhNMgwbHRXDM/wAo6qvWeL2vmZKnmpgnwn1J5nxHsVjImZ4hQ4MftcB6haQo1Ap1SCkO14Xbx/hG2W1rmkg7D5KqMjVJ3S8SoF6XiRMwpz3ig7tqphuQuWquVm01hYHQsJLwa1HfvVev76hPYMMIjFwA8SZoPdNystMJznvdCjMMmvALg8S/JgqJbwit0aJWdgm9kS0Pmc2mHDls1Sa9SVSbStM6M6VCNMPafvNBc57nFwfLKUzSshhyqq5fjDaHul2YYz3nLarleT2shEBrWgnssoBLZMcxsnRVJ8bDNokC6WKXDJvRDK6g4T6qLYIGBoG3aiDXqK1blyhe6651NCt2R5PRqI+Zmqrd9qAcj7LSJfPZLYbbmCxITVKV1uBosBkZrCkKzNmiZ5rYNk6W4pIPaHMJ219soMs1hvIQAHkYjKQTj9M4s9Vob3nvQ6DCDg2dRuW8OwMnUfKJPrRtDcLTyLta3uPuj90Xy20dgCYIdEjPaMZccgD+IkDQbkGuG6YLnEOYHCW0qbeV3thODIRwAgEYQBIgmtM9me5NLvuherpZL5cxtmfhNTId5CpzIlHdPNRXXrGcPtucHAEjKRp14JkRNVx5Jc+6fBN+9qnjTwWQ42SgRH6nV3mFtBekMnsscWKTgLQ3aXTz4AIrD0Ym2b4jnuzkAGt5bUmi7cQlvcfJXuywWhkpZiRntzVOpCVRrpAgvJZqioOKbu+SMWt7i0l0VoG5oPr7FC77GCNFaMgfRSI1maxgeRidKkzQcm5T5p8SUG0mtbWNAE5yk0ZZk17gNqqbYik6QW0xIzp/jqjptQ3EpZ3dWwmonCKm40ZRS9MPiFLo+0iHHkURZeFEBLk4Hrab6f/Z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22" name="AutoShape 18" descr="data:image/jpeg;base64,/9j/4AAQSkZJRgABAQAAAQABAAD/2wCEAAkGBxISEhUUExQVFRUWFxUVFBUUFBQUFBUVFRUWGBQUFRQYHCggGBolHBQUITEhJSkrLi4uFx8zODMsNygtLisBCgoKDg0OGxAQFywkHSQsLCwsLCwsLCwsLCwsLCwsLCwsLCwsLCwsLCwsLCwsLCwsLCwsLCwsLCwsLCwsLCwsLP/AABEIAQsAvQMBIgACEQEDEQH/xAAcAAABBQEBAQAAAAAAAAAAAAAEAQIDBQYABwj/xAA+EAABAwIEAwUGAwcEAgMAAAABAAIRAyEEBTFBElGBBiJhcZETobHB0fAHMlIUIzNCkuHxYnKisoLCFVNj/8QAGgEAAwEBAQEAAAAAAAAAAAAAAQIDBAAFBv/EADARAAICAQMCAwYFBQAAAAAAAAABAhEDEiExBEETIlEFYXGRscEVIzKh4RRCcoHx/9oADAMBAAIRAxEAPwD3FcuXLjjly5cuOEKqc1r8ItqVaVXQFls1rkuF+fokfJPJKkR4gjdV/tQTawVdmmbBvdBk8/NUWN7RMpMLidLeHh4lUUdjM226Ro8zzJjGnSAvOO0udBwIa4R/uAJ8/pr5Kn7SZ26sYkxr4eiz9SoTqZTR2LRx92Pq1S5ND4/yUwuTSUShI6okbJTWNJUVapeAuOJ21QL+5EOzV2jYA8lVcR2C7hchYaDX4tx1KmpYnmJ8jCrhRdzTvZuGt1wKRbDEt/1Dzg/BTsqg6FUrCfJSsrlukHouoVxLYhDuKjpYqRdOJXJCJUKHJSo5TiUQtH2AuXLlMucuXJr3Qg3RwJj60NK887SZrwuj0HmtT2gx4aDeNSZ8F4x2kzcue5066eWwRxxt2zJklqdEOKzBz6h4TeT5eJPgqPM8c1zuEkvA3BgSmuxIa0ghxk94jlyCr8TipNgA3YQB8FRuysIaRf2twM7325oMpxcmrhzoXNbJhKTbrH0+adTlon0XI4TEnh7o6/RBF6krIckINhRJ7Q7LuF5TRVSiqgEVz3NSjGHkEnGCu9kDouAc3EDkpRih4IN9MhICusNBvtuX30RGGqkqvYU9jkbBRalKpcOPaN5uAkHcgbHooQmS3EPsNcuXKRU4oHH1YGsIx5VPm1SAealNkssqR5129zaBwjxBXmGLryS46NFhzdNpWp7dPmpM/Qn7CzOPpBjOA6gS4j9btugkf1K62iieGN7lfUplp7x4uXKeuwQdVkaomoOJwawFztzrfeBsNkUzIax/MI9E8ISlwispJFU2N1wI5Sr6j2cJNyFNWyEtbaJCuulyPsJ4sfUzLgXERqn4lsQ1WZy10yLId+UvJQfT5EuDvEj6lW5nNReyWlZkpjST4oDFZcW6iEksE1u0MsiZUezCQ0UcaBAULrKTVD2COYQlYEVY62PuUNRhBQCK102PQoerShEAJ0yIXAA6b4RgpAtkajUeHNCVqcKTDVSFyCw/LcSWOCNxFOHW0Nx5FVNYcJEeYVi7ES1vlHvTJiNH2GuXJHFTZQqjnVI1HUph7TBabHwMbjxVTn2MgW9VV/iTlrnMbiKZLalLcWPCfoVjB2ofUplr/wA4EHxH6guWKOVXHn0JZcblDVEqs7Z7arwi1zfkBqVn8ZSdiK7aNMFznE8OwL3G7j4AfBW7ccGmq46lpA8Lz9FY/hFhPa4qriHD+G0Nb4Od/Ye9UjG5ULDyYy2w/ZKng2AfmeR3n8zuByCFqUQ42Wtz93FIWao0eB19/uV6+GPlMM57gzcJ3haysRlctNraTCNo0ZAgSZtaZ0sforDD07EcrHp5qjnXBFybMVXyiNkCMuPFYLe1cMIVdRwfeJ5fH7lVc9gQkyidgQ0X0E6GNtb3hVD8LxuPILWZhRkhu29xbyvb6qurNDdNr3+fNSvYvFmexGXjkFnsxwYmy1eNrTIbvy+Sq3YU7rPlgpI0Qk0ZJ9FMDosdPvRX2Nwg2VTXpQvPnj0mmMrBCIXJXBIFIY6syRKDFkbTfCjr04lcwiPMgImiUMBoiQ2dEUA+0EyonqOqVKXAXwUub0BUY5h/mBHqNV4Xm9AsdI++YXuOa1OFpPL66LzLNsIHsLhctlrwObbT5FLilpkW6RKUJRPOM1eWzBs4AjyMFej/AIYN9lgi7d73GfBogfBecZ3YNHT0JXqXYmnGCpNI2n1Mr0cSTyWYOo2jQViMRxG+qiFzCTG0YJTKDjN16aW2x5xZ4a2unvVphdR/qbfzvCqqV1Y4X71+wosKHVadj/lQU6ENBPP1nRF1BYofGiABOl0ze1CwW5R4twaDJjXidz5D5LP4jiqa2b7yrfMRxGToDYT4amFU4ioAuLxQI6k1uiBxDwE7EVnu0t8UE7CncpGWSBcVVGyq69Eq99gBshcUyyjOForFmcxDIUTIRuLCD4d1hkqZdEdVsFPq3A8o9E/FAa+AUmFpBwE6DVKlboI2lhpgnT4qdzCpQ7f7ASEqmy4GUfU+wiVDVdZPcULi3kBZWJJlHmdTWdFhM97rnPZ4B4Hj+UnzuOg5ra5jYE7+K8zzDMQK7g6zSeF3ItOvpr0CMY2SxZXjnfqYrP6c1QBveF6zhHChTpsJALabQQecXWCyLCe1zBodcUyXEcywEtH9ULV5jg3Xe99zeOXgvQ6ZPdi9S03RNVx7Sdtec+4dEQykZI5GDaNDuFjsVQOziiMszerSIBIcB6+q9HXWzRhljb4Zt6FEx9/Hkj8O0z02QWBzZlRrYB4jaOfKPej6Vdp8PQnfZSd90ST7EvEEHjmnSfmkdVEqHEYkDTfTnraVzHiVOMpGTwzMWI++UqpqYHhniuSNTPuWgqY9lOeICRbXQ7np81ms3z5swwTG+yKdclE2+Aarh7SI1ixE7nTWPFBVqLtgh6uYVnkwYm/JQnC13XLp/wDIpXNdkVin3Zz2vQlbDkqWq2ozX6prMSDY6pNSezKoqMVhiEA9uvqrvGg7BVFVhE9ViyqmXgyB+n39807CckhHdTsF+ZRXI4YQnNZKcQnPcGwqUNKR9cOCrsdUiytFUZq2ZWVk58GW7Q4wAGdT6LyLNj3z5685uvRs+Mlw1A3XnebuBqW/yqwRjTuRDkeamni21CPzd0xueGJ9YKsO03aOpUeWUhxECXaw0Ddw2I+9ll8OS6q2NZHDHMutC2eCwns6uMp1AeOo2kwE6w2s17h6NZ/SrLK4YZSj2NSxqWVKXcpsro4qsTwtNSAXEND5DRqbSAOia7FEEcQInQ2IPOHCxWnqZbi/2eu3BksqOZwmIDnsP52NJ0JE8tkL2A/D7EOw+JGJYabXBppNf+bjbxS8D+W0Cd77LDj9raVqlLvx3NWbokpUkNyrGuaRy18wFo8DjiTqY6T9ysRlLyHcDtjrGwNyvQ8gwwdBPhpFgvoYTUo2eNljpZM8m5i2+vuVNjqxneNtzpb5LY46gAAPu2iy2cNa22jbTYE+JAtO9kVTJR2MvmmONxI5mCN9rWWbxWOhTZpWuVU0aftHhqx582lNm/FjukE4KpVqEcDajzOjSGz5GCfcrRz8S0fwn+rXx6AH3KwwGHxdCjVdhbVXU3MBgElriOMN4hZ3DMHVSfhRkddr6prU6gp8IADwWj2nELgO5N4pPiF48vaU4xlNNUux6L6KOpRae/cpv/lQ6xsRsbH0UZ4TcWK134m5FSbUlndPA0mP1EkQsBR4xqt/SdZ/UY1OjJlweHKrLGuJVPi2q0BMXVdiDcKuZiwK8adU2k6D981Id/NRURL452WYqXxpwJVViK3EfBdisxLmwBA5zc/RBsqJ5zT4FSfc+1HFZzO8cGg+ivMTVgFec9ocx/Nvt4WWblk806Rmu0GYd4tB11hZeo2XvOzGOd6N7vvIVjmLp72kk3QjKf7usfBo6cX9gqZHpxti9FDxM8I+rKXsrS48dhm861If8wvYu23Z4uea1MkOjbePBeP9lq4p5jhnO0FakT5cYX0TiMQyoLXsr9M9uNhus8r2e9nmWA7TV8PHFTa/rBR2L7fYqq0so0W0yRHFJeR4gQAOqLzbAUi4yAXfLyQ+Gwwi0ARfQakf2VPwrpHLXo+v04IfiGZrdmZwOSuFWmXG/EGui5hxggzrqtz2ZpFrht7tDY+5Vdd7WlsW77f+wVh2brS8k/qJImJvovS8NKDpGSWRy3Zoc0MG3JYbtBUFzHMTfX7IWrzLF3Plbw0v8Vgs+rzvzSY1UQx3kYnG3cd0/A4NzIqEwQZjhMeRKIpUpetjgKDQ2HRoORsRv7lm8BZE9RseV46oKyjtPhmhvE1wI1gAj1JCvKv4hYNje5Te53lAnzEn3LM1MlomSLHaDbqIQ7coptPeJI8CAdPFYV7B6dyvf5l5+1MkluA5vnFTFvLojiMknYfpYNrWk310VdUw4VrWpNbYKvrvhenDp4YIaYqkZ3llN2ytxGiqKok9He5pVniqiqKlQgz4EeoI+ax5mXgCtFlFRMP+HnspWmyFm6zsqPfum0acykmymwgt1QOPrHO8ZwtdHLVeVZ1inOcWzaVt+1uLLGSNCfsLBPZNypY1bs8/NPcralMuc0XO6dmVMsY4R+YX6FqvcswTbudcn08Aoe0eDaKUgRBv5EEfMKmdXjaNHs3Io9Xjb4v67HmrnltXjGrS1w82mR8F6phO0ZDjBsbjyNx7iF5k+nep4cB9eIK0yvGcVNv6mANPiB+U+kDordDPle5Gn2hht2/VnopxfHcplSpAVFl+NsFZOrAjUfVeojyZQogxdSCPC6uMmYQ6OZCo+HidcxYn0Ej3wrjIahsBHz3+vuWhPyslkVRDc+fExtA8eixmZiQT09f8LSdosR34I+Py1WcxI4p2HLkkS8tDYvUpsP8AmV5hKyzNKpw1HN8VcMfG/pos+ORqnEvfbIfE4oRcqsfioQOJxZKo8ukmsdheJxcqpxOJUNaoTuhXuWXJlcjRGCQlR6r6xRVV6Dc+/r8FkyMvFEcd2UKNT5IkHux1Qx3UmOhDopcO8cKidoupLgn0b24qDgEH+bTxWRp1ZJ8Bp5rW9q6XEDAtp1lYiu11NzbGJv5JscdjyJu5Gly+mQAAP7IftJ/BcDurLDtECOQ+4VH2ydw0HHTafO3zQe4+H9a+J53xfvHD9TB6gh3yPqhcsxPs6xB0JIPrZJWrQeIbQPQX+KFzGz5GhAI6qWK4SXwPe6hrJGX+X1/4bfDFWdGqsvk2L4midrH5FaLCniI5L28UtSs8aaoIrUHOFtdkDSzGrQNw4ciAC31WhbTgA38BEW5ygq1FxmGkqzjqWzpkVJd1aKLMM+c67j14TNlWuzN77N4v6YWip5e4n+Gf6So8Rgy3+WOik8WR/wB5VTgtkjO4fDu4i526sONPrWMfDRDuqKelR2HuzqjkLVelrVUHUqKMpFEhtaqoC5LCa9yi2USI3lB1VPUehnFQbHSFLrdEPGqklRuQCK4WTKalIsOqjLYJXBPpnOaDnxa0ys7mOXnovShgQQLKtzbKbcQAshDIeXPDL9Rh6NTgsRMaHeFnO3eNHsYGpK1ueZS4APbB5ga9F5v2urS2OSps1YcEXrSMnUJt6rsY6YHKR0+5TnjvAeSixBukPTtos+z9Tvx/pJPRbjL2QJWM7JUOOuWjX2VQjpBWxyCqKjSz+ZliPA6H5LT0WdeK8T9LI9Ti/LU/9HYvtCxgLRAeDvoBz8fJV1XtG0/zcR2M/cK+r0WU3A8Lbay0GfOUTUpZfUYeKmxronQRPILVlU75I4tFbGSPacu/NUcRy4jHpKIOc0nNjiLTzBT3Zbg+OzRB8TA6SmYzBYTglrbzdQ867lai+wA7MWmxIPjp7k3jB0VfUwTCbBGcDWABo2vvJ5oqcnyBxS4GVQg6gRFR6EquSSYyI3uULyle5DPfKjJjpHOdKiqhSgJlZqmMRsTN05i7dcEedB1+Ke5oJnyUZ0HVPplcA+y2tsosW0cJCc2rZUWfZ8yg2XkC8e4qKV8EZSSRXYym7hMRyuvHvxJpFtYA7wfqvTKPaJlVvE33/RebdtXh+JJdBDaZI4nEHjLhBAH5j4aXVt0tyOBXk2MXVPfQ+IOiJxMB1kLV2XG00f4fVAMdSB/mFRvqwn5InG4w4LMakflDoI5tcAfmqDJsT7GvRqfoqNJ8ph3uJV3+JVOMc87OZTcOrY/9VjTlDrlJd4fun/JoaU+lcX2l+zX8Gux+JFVocy/EJVI/K3vnvlsCYvfwEKt7KZtA9k8+LfmFoH4oG02EwvpIuGWCkzxWpY3SKl+UVBpUKFxOCqsPeM9QdfJXJxCFxGI8j96Kc8MK2KRnLuVIcQuc9S13hBVHrK9i63EqPQ1R6e53JRmmVJux0DvMpA1TezXFqShrIoTXhSOUbkGcgZoXFOcE1AI9ze6fAj0ITWFPnunxA9xUTSuOPrKpjA0X+K8m/EbGudVF+6duRHzXoePeOEgwLLy/tlUDuGOcR80cS3MTdySAspzbgBBG+yCzrFl3GRIDuHSIgEm++2yAD4Q+Pq3AjVonrKORWaMMFFtgNYX9P7qGqp3IdyBUVokHyWm7bu9p+zVv/sw7R1YTP/ZZqgdfIq5zGpxYLCH9Jr0/RzSFmyr83HL3tfNN/Yvjf5c17k/k0vuUbHEXFirrC5vIh2o35qkCQrXGbjwZ5RUuTS/t6Y7FSs8CQn06pkToqePJieGkXDnSkFAnVJQeBoiiUUr5BZCKUJrwpnKJyLSOB3NTHNRIpE6BL+ylLTDYHwKJ7Ea6jChcxI4sNgLmqIiEWWKGo1JQ1kSYFIk4UAnuedZq7gIm4vO0ee686zPFF5MmSfgrvP6x9nqdYjzWUcVeKoywj3GvKGxRl3k1vwH1U1U2QzXWJ8vd/hJM0xBy5RuCWN0pFkgSOkVb1Hzg6Q5V6o/4MPzVRSVjP7im3/8Aasf+FIKWRW4/H7MrjdKXw+6K46pxpOjii2k21SOUjSODaZO5n0Tt0IlZCUiUrkRSxw5loR1F0hV+B0hXeUZc+qYGgu52zQtEE2SlsR06LnaBF08u5q3bhQ2zf8on9lMLVHCu5B5CmOHgIeqxXVSiq7E0k0oAUisqMQtWmrB7UPUaoSiVTK17EPUYj6rEM4LPJFEwJzU1TvaouFTHNjn2IkhvXy8FUQrvNcsE92ZnQ3nqqz2UWKsSjVANcWQlUw2OZVhiWW+9kBXdJA5e9SlyVjwDkaff3opKximBzJPyTRdOxg05ABKMD00ZNgOQe71gfJBNRFV0E/7Q35n5oPlBXDIErH2IXbLmiyLQE6GwuSkXSLgFtlFAvcGgSTAA5k2C9JOFbhqTaLddah/U/foNFkewdH946qdKbZH+46LSVahcZK9LpoeXUYs0rlQ/C0ZMo5zAhcM6FPUqWWh8kGBYkKnxRVni3qprlJNlIANQod6mqlQOWeRdA9VCvCKqKCoFCRRA7wmcKkcE1SY56bnmDAq93bbn5LL5s2HzzF/Nb7tHhYqW69V57ndX96Rs23zKZPYlFblfiR3T0b6qv4LOPjA6aqwrvhjJ/mc53Rth759EDUsweRcev+VN8l1wD0jKkzB0uPp6CEyi3Ton40QYXBBQF1Q7806LJKgQOO2SkaLgE8C6ICN2pSNF0rtSlp6rjjf9l6PBhp3e4noLD4I9uqiwLeGjSbyY31In5pS5exBaYpHnS3bYQKsJlTEoSrUULnoORyiLWrSg6rk57kO8qUmVSIKpUDipqpQ7ipSKIiqKJykcmFSY5A4KNSuCiUmMj17tHmIPERYd6Tv0XmdepJJ53Whz6s48QmwFupWZqLkLFDs0by0Yym3q4cTveSgKrp9APRPxLjPRv/UKJJRUkwze8PC6gxTpM81KwwonC6Jw1wS8KdukqoM4RgTwLKNqcicQlPpNkgczCRS4L+I3/cPiguTmeiucBbkAPQKCo5Me4yfNMeV67Z56Q171HxprimKVj0I9QvKmch6qVjIgeVC5SuURU2URE5RlSvUZU2MRuChhTvUSmwo//9k=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23" name="AutoShape 20" descr="data:image/jpeg;base64,/9j/4AAQSkZJRgABAQAAAQABAAD/2wCEAAkGBxISEhUUExQVFRUWFxUVFBUUFBQUFBUVFRUWGBQUFRQYHCggGBolHBQUITEhJSkrLi4uFx8zODMsNygtLisBCgoKDg0OGxAQFywkHSQsLCwsLCwsLCwsLCwsLCwsLCwsLCwsLCwsLCwsLCwsLCwsLCwsLCwsLCwsLCwsLCwsLP/AABEIAQsAvQMBIgACEQEDEQH/xAAcAAABBQEBAQAAAAAAAAAAAAAEAQIDBQYABwj/xAA+EAABAwIEAwUGAwcEAgMAAAABAAIRAyEEBTFBElGBBiJhcZETobHB0fAHMlIUIzNCkuHxYnKisoLCFVNj/8QAGgEAAwEBAQEAAAAAAAAAAAAAAQIDBAAFBv/EADARAAICAQMCAwYFBQAAAAAAAAABAhEDEiExBEETIlEFYXGRscEVIzKh4RRCcoHx/9oADAMBAAIRAxEAPwD3FcuXLjjly5cuOEKqc1r8ItqVaVXQFls1rkuF+fokfJPJKkR4gjdV/tQTawVdmmbBvdBk8/NUWN7RMpMLidLeHh4lUUdjM226Ro8zzJjGnSAvOO0udBwIa4R/uAJ8/pr5Kn7SZ26sYkxr4eiz9SoTqZTR2LRx92Pq1S5ND4/yUwuTSUShI6okbJTWNJUVapeAuOJ21QL+5EOzV2jYA8lVcR2C7hchYaDX4tx1KmpYnmJ8jCrhRdzTvZuGt1wKRbDEt/1Dzg/BTsqg6FUrCfJSsrlukHouoVxLYhDuKjpYqRdOJXJCJUKHJSo5TiUQtH2AuXLlMucuXJr3Qg3RwJj60NK887SZrwuj0HmtT2gx4aDeNSZ8F4x2kzcue5066eWwRxxt2zJklqdEOKzBz6h4TeT5eJPgqPM8c1zuEkvA3BgSmuxIa0ghxk94jlyCr8TipNgA3YQB8FRuysIaRf2twM7325oMpxcmrhzoXNbJhKTbrH0+adTlon0XI4TEnh7o6/RBF6krIckINhRJ7Q7LuF5TRVSiqgEVz3NSjGHkEnGCu9kDouAc3EDkpRih4IN9MhICusNBvtuX30RGGqkqvYU9jkbBRalKpcOPaN5uAkHcgbHooQmS3EPsNcuXKRU4oHH1YGsIx5VPm1SAealNkssqR5129zaBwjxBXmGLryS46NFhzdNpWp7dPmpM/Qn7CzOPpBjOA6gS4j9btugkf1K62iieGN7lfUplp7x4uXKeuwQdVkaomoOJwawFztzrfeBsNkUzIax/MI9E8ISlwispJFU2N1wI5Sr6j2cJNyFNWyEtbaJCuulyPsJ4sfUzLgXERqn4lsQ1WZy10yLId+UvJQfT5EuDvEj6lW5nNReyWlZkpjST4oDFZcW6iEksE1u0MsiZUezCQ0UcaBAULrKTVD2COYQlYEVY62PuUNRhBQCK102PQoerShEAJ0yIXAA6b4RgpAtkajUeHNCVqcKTDVSFyCw/LcSWOCNxFOHW0Nx5FVNYcJEeYVi7ES1vlHvTJiNH2GuXJHFTZQqjnVI1HUph7TBabHwMbjxVTn2MgW9VV/iTlrnMbiKZLalLcWPCfoVjB2ofUplr/wA4EHxH6guWKOVXHn0JZcblDVEqs7Z7arwi1zfkBqVn8ZSdiK7aNMFznE8OwL3G7j4AfBW7ccGmq46lpA8Lz9FY/hFhPa4qriHD+G0Nb4Od/Ye9UjG5ULDyYy2w/ZKng2AfmeR3n8zuByCFqUQ42Wtz93FIWao0eB19/uV6+GPlMM57gzcJ3haysRlctNraTCNo0ZAgSZtaZ0sforDD07EcrHp5qjnXBFybMVXyiNkCMuPFYLe1cMIVdRwfeJ5fH7lVc9gQkyidgQ0X0E6GNtb3hVD8LxuPILWZhRkhu29xbyvb6qurNDdNr3+fNSvYvFmexGXjkFnsxwYmy1eNrTIbvy+Sq3YU7rPlgpI0Qk0ZJ9FMDosdPvRX2Nwg2VTXpQvPnj0mmMrBCIXJXBIFIY6syRKDFkbTfCjr04lcwiPMgImiUMBoiQ2dEUA+0EyonqOqVKXAXwUub0BUY5h/mBHqNV4Xm9AsdI++YXuOa1OFpPL66LzLNsIHsLhctlrwObbT5FLilpkW6RKUJRPOM1eWzBs4AjyMFej/AIYN9lgi7d73GfBogfBecZ3YNHT0JXqXYmnGCpNI2n1Mr0cSTyWYOo2jQViMRxG+qiFzCTG0YJTKDjN16aW2x5xZ4a2unvVphdR/qbfzvCqqV1Y4X71+wosKHVadj/lQU6ENBPP1nRF1BYofGiABOl0ze1CwW5R4twaDJjXidz5D5LP4jiqa2b7yrfMRxGToDYT4amFU4ioAuLxQI6k1uiBxDwE7EVnu0t8UE7CncpGWSBcVVGyq69Eq99gBshcUyyjOForFmcxDIUTIRuLCD4d1hkqZdEdVsFPq3A8o9E/FAa+AUmFpBwE6DVKlboI2lhpgnT4qdzCpQ7f7ASEqmy4GUfU+wiVDVdZPcULi3kBZWJJlHmdTWdFhM97rnPZ4B4Hj+UnzuOg5ra5jYE7+K8zzDMQK7g6zSeF3ItOvpr0CMY2SxZXjnfqYrP6c1QBveF6zhHChTpsJALabQQecXWCyLCe1zBodcUyXEcywEtH9ULV5jg3Xe99zeOXgvQ6ZPdi9S03RNVx7Sdtec+4dEQykZI5GDaNDuFjsVQOziiMszerSIBIcB6+q9HXWzRhljb4Zt6FEx9/Hkj8O0z02QWBzZlRrYB4jaOfKPej6Vdp8PQnfZSd90ST7EvEEHjmnSfmkdVEqHEYkDTfTnraVzHiVOMpGTwzMWI++UqpqYHhniuSNTPuWgqY9lOeICRbXQ7np81ms3z5swwTG+yKdclE2+Aarh7SI1ixE7nTWPFBVqLtgh6uYVnkwYm/JQnC13XLp/wDIpXNdkVin3Zz2vQlbDkqWq2ozX6prMSDY6pNSezKoqMVhiEA9uvqrvGg7BVFVhE9ViyqmXgyB+n39807CckhHdTsF+ZRXI4YQnNZKcQnPcGwqUNKR9cOCrsdUiytFUZq2ZWVk58GW7Q4wAGdT6LyLNj3z5685uvRs+Mlw1A3XnebuBqW/yqwRjTuRDkeamni21CPzd0xueGJ9YKsO03aOpUeWUhxECXaw0Ddw2I+9ll8OS6q2NZHDHMutC2eCwns6uMp1AeOo2kwE6w2s17h6NZ/SrLK4YZSj2NSxqWVKXcpsro4qsTwtNSAXEND5DRqbSAOia7FEEcQInQ2IPOHCxWnqZbi/2eu3BksqOZwmIDnsP52NJ0JE8tkL2A/D7EOw+JGJYabXBppNf+bjbxS8D+W0Cd77LDj9raVqlLvx3NWbokpUkNyrGuaRy18wFo8DjiTqY6T9ysRlLyHcDtjrGwNyvQ8gwwdBPhpFgvoYTUo2eNljpZM8m5i2+vuVNjqxneNtzpb5LY46gAAPu2iy2cNa22jbTYE+JAtO9kVTJR2MvmmONxI5mCN9rWWbxWOhTZpWuVU0aftHhqx582lNm/FjukE4KpVqEcDajzOjSGz5GCfcrRz8S0fwn+rXx6AH3KwwGHxdCjVdhbVXU3MBgElriOMN4hZ3DMHVSfhRkddr6prU6gp8IADwWj2nELgO5N4pPiF48vaU4xlNNUux6L6KOpRae/cpv/lQ6xsRsbH0UZ4TcWK134m5FSbUlndPA0mP1EkQsBR4xqt/SdZ/UY1OjJlweHKrLGuJVPi2q0BMXVdiDcKuZiwK8adU2k6D981Id/NRURL452WYqXxpwJVViK3EfBdisxLmwBA5zc/RBsqJ5zT4FSfc+1HFZzO8cGg+ivMTVgFec9ocx/Nvt4WWblk806Rmu0GYd4tB11hZeo2XvOzGOd6N7vvIVjmLp72kk3QjKf7usfBo6cX9gqZHpxti9FDxM8I+rKXsrS48dhm861If8wvYu23Z4uea1MkOjbePBeP9lq4p5jhnO0FakT5cYX0TiMQyoLXsr9M9uNhus8r2e9nmWA7TV8PHFTa/rBR2L7fYqq0so0W0yRHFJeR4gQAOqLzbAUi4yAXfLyQ+Gwwi0ARfQakf2VPwrpHLXo+v04IfiGZrdmZwOSuFWmXG/EGui5hxggzrqtz2ZpFrht7tDY+5Vdd7WlsW77f+wVh2brS8k/qJImJvovS8NKDpGSWRy3Zoc0MG3JYbtBUFzHMTfX7IWrzLF3Plbw0v8Vgs+rzvzSY1UQx3kYnG3cd0/A4NzIqEwQZjhMeRKIpUpetjgKDQ2HRoORsRv7lm8BZE9RseV46oKyjtPhmhvE1wI1gAj1JCvKv4hYNje5Te53lAnzEn3LM1MlomSLHaDbqIQ7coptPeJI8CAdPFYV7B6dyvf5l5+1MkluA5vnFTFvLojiMknYfpYNrWk310VdUw4VrWpNbYKvrvhenDp4YIaYqkZ3llN2ytxGiqKok9He5pVniqiqKlQgz4EeoI+ax5mXgCtFlFRMP+HnspWmyFm6zsqPfum0acykmymwgt1QOPrHO8ZwtdHLVeVZ1inOcWzaVt+1uLLGSNCfsLBPZNypY1bs8/NPcralMuc0XO6dmVMsY4R+YX6FqvcswTbudcn08Aoe0eDaKUgRBv5EEfMKmdXjaNHs3Io9Xjb4v67HmrnltXjGrS1w82mR8F6phO0ZDjBsbjyNx7iF5k+nep4cB9eIK0yvGcVNv6mANPiB+U+kDordDPle5Gn2hht2/VnopxfHcplSpAVFl+NsFZOrAjUfVeojyZQogxdSCPC6uMmYQ6OZCo+HidcxYn0Ej3wrjIahsBHz3+vuWhPyslkVRDc+fExtA8eixmZiQT09f8LSdosR34I+Py1WcxI4p2HLkkS8tDYvUpsP8AmV5hKyzNKpw1HN8VcMfG/pos+ORqnEvfbIfE4oRcqsfioQOJxZKo8ukmsdheJxcqpxOJUNaoTuhXuWXJlcjRGCQlR6r6xRVV6Dc+/r8FkyMvFEcd2UKNT5IkHux1Qx3UmOhDopcO8cKidoupLgn0b24qDgEH+bTxWRp1ZJ8Bp5rW9q6XEDAtp1lYiu11NzbGJv5JscdjyJu5Gly+mQAAP7IftJ/BcDurLDtECOQ+4VH2ydw0HHTafO3zQe4+H9a+J53xfvHD9TB6gh3yPqhcsxPs6xB0JIPrZJWrQeIbQPQX+KFzGz5GhAI6qWK4SXwPe6hrJGX+X1/4bfDFWdGqsvk2L4midrH5FaLCniI5L28UtSs8aaoIrUHOFtdkDSzGrQNw4ciAC31WhbTgA38BEW5ygq1FxmGkqzjqWzpkVJd1aKLMM+c67j14TNlWuzN77N4v6YWip5e4n+Gf6So8Rgy3+WOik8WR/wB5VTgtkjO4fDu4i526sONPrWMfDRDuqKelR2HuzqjkLVelrVUHUqKMpFEhtaqoC5LCa9yi2USI3lB1VPUehnFQbHSFLrdEPGqklRuQCK4WTKalIsOqjLYJXBPpnOaDnxa0ys7mOXnovShgQQLKtzbKbcQAshDIeXPDL9Rh6NTgsRMaHeFnO3eNHsYGpK1ueZS4APbB5ga9F5v2urS2OSps1YcEXrSMnUJt6rsY6YHKR0+5TnjvAeSixBukPTtos+z9Tvx/pJPRbjL2QJWM7JUOOuWjX2VQjpBWxyCqKjSz+ZliPA6H5LT0WdeK8T9LI9Ti/LU/9HYvtCxgLRAeDvoBz8fJV1XtG0/zcR2M/cK+r0WU3A8Lbay0GfOUTUpZfUYeKmxronQRPILVlU75I4tFbGSPacu/NUcRy4jHpKIOc0nNjiLTzBT3Zbg+OzRB8TA6SmYzBYTglrbzdQ867lai+wA7MWmxIPjp7k3jB0VfUwTCbBGcDWABo2vvJ5oqcnyBxS4GVQg6gRFR6EquSSYyI3uULyle5DPfKjJjpHOdKiqhSgJlZqmMRsTN05i7dcEedB1+Ke5oJnyUZ0HVPplcA+y2tsosW0cJCc2rZUWfZ8yg2XkC8e4qKV8EZSSRXYym7hMRyuvHvxJpFtYA7wfqvTKPaJlVvE33/RebdtXh+JJdBDaZI4nEHjLhBAH5j4aXVt0tyOBXk2MXVPfQ+IOiJxMB1kLV2XG00f4fVAMdSB/mFRvqwn5InG4w4LMakflDoI5tcAfmqDJsT7GvRqfoqNJ8ph3uJV3+JVOMc87OZTcOrY/9VjTlDrlJd4fun/JoaU+lcX2l+zX8Gux+JFVocy/EJVI/K3vnvlsCYvfwEKt7KZtA9k8+LfmFoH4oG02EwvpIuGWCkzxWpY3SKl+UVBpUKFxOCqsPeM9QdfJXJxCFxGI8j96Kc8MK2KRnLuVIcQuc9S13hBVHrK9i63EqPQ1R6e53JRmmVJux0DvMpA1TezXFqShrIoTXhSOUbkGcgZoXFOcE1AI9ze6fAj0ITWFPnunxA9xUTSuOPrKpjA0X+K8m/EbGudVF+6duRHzXoePeOEgwLLy/tlUDuGOcR80cS3MTdySAspzbgBBG+yCzrFl3GRIDuHSIgEm++2yAD4Q+Pq3AjVonrKORWaMMFFtgNYX9P7qGqp3IdyBUVokHyWm7bu9p+zVv/sw7R1YTP/ZZqgdfIq5zGpxYLCH9Jr0/RzSFmyr83HL3tfNN/Yvjf5c17k/k0vuUbHEXFirrC5vIh2o35qkCQrXGbjwZ5RUuTS/t6Y7FSs8CQn06pkToqePJieGkXDnSkFAnVJQeBoiiUUr5BZCKUJrwpnKJyLSOB3NTHNRIpE6BL+ylLTDYHwKJ7Ea6jChcxI4sNgLmqIiEWWKGo1JQ1kSYFIk4UAnuedZq7gIm4vO0ee686zPFF5MmSfgrvP6x9nqdYjzWUcVeKoywj3GvKGxRl3k1vwH1U1U2QzXWJ8vd/hJM0xBy5RuCWN0pFkgSOkVb1Hzg6Q5V6o/4MPzVRSVjP7im3/8Aasf+FIKWRW4/H7MrjdKXw+6K46pxpOjii2k21SOUjSODaZO5n0Tt0IlZCUiUrkRSxw5loR1F0hV+B0hXeUZc+qYGgu52zQtEE2SlsR06LnaBF08u5q3bhQ2zf8on9lMLVHCu5B5CmOHgIeqxXVSiq7E0k0oAUisqMQtWmrB7UPUaoSiVTK17EPUYj6rEM4LPJFEwJzU1TvaouFTHNjn2IkhvXy8FUQrvNcsE92ZnQ3nqqz2UWKsSjVANcWQlUw2OZVhiWW+9kBXdJA5e9SlyVjwDkaff3opKximBzJPyTRdOxg05ABKMD00ZNgOQe71gfJBNRFV0E/7Q35n5oPlBXDIErH2IXbLmiyLQE6GwuSkXSLgFtlFAvcGgSTAA5k2C9JOFbhqTaLddah/U/foNFkewdH946qdKbZH+46LSVahcZK9LpoeXUYs0rlQ/C0ZMo5zAhcM6FPUqWWh8kGBYkKnxRVni3qprlJNlIANQod6mqlQOWeRdA9VCvCKqKCoFCRRA7wmcKkcE1SY56bnmDAq93bbn5LL5s2HzzF/Nb7tHhYqW69V57ndX96Rs23zKZPYlFblfiR3T0b6qv4LOPjA6aqwrvhjJ/mc53Rth759EDUsweRcev+VN8l1wD0jKkzB0uPp6CEyi3Ton40QYXBBQF1Q7806LJKgQOO2SkaLgE8C6ICN2pSNF0rtSlp6rjjf9l6PBhp3e4noLD4I9uqiwLeGjSbyY31In5pS5exBaYpHnS3bYQKsJlTEoSrUULnoORyiLWrSg6rk57kO8qUmVSIKpUDipqpQ7ipSKIiqKJykcmFSY5A4KNSuCiUmMj17tHmIPERYd6Tv0XmdepJJ53Whz6s48QmwFupWZqLkLFDs0by0Yym3q4cTveSgKrp9APRPxLjPRv/UKJJRUkwze8PC6gxTpM81KwwonC6Jw1wS8KdukqoM4RgTwLKNqcicQlPpNkgczCRS4L+I3/cPiguTmeiucBbkAPQKCo5Me4yfNMeV67Z56Q171HxprimKVj0I9QvKmch6qVjIgeVC5SuURU2URE5RlSvUZU2MRuChhTvUSmwo//9k=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4101" name="Picture 5" descr="D:\Dydaktyka\WYKLADY\LSK\5G-logo-officie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921627"/>
            <a:ext cx="2103785" cy="116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D:\Dydaktyka\WYKLADY\LSK\186px-Huawei-Log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3074357"/>
            <a:ext cx="982576" cy="99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upload.wikimedia.org/wikipedia/commons/thumb/c/c9/Billie_Eilish_at_Pukkelpop_Festival_-_18_AUGUST_2019_%2801%29_%28cropped%29.jpg/190px-Billie_Eilish_at_Pukkelpop_Festival_-_18_AUGUST_2019_%2801%29_%28cropped%2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55" y="-7106"/>
            <a:ext cx="1973906" cy="232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Dydaktyka\WYKLADY\SK\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247" y="40064"/>
            <a:ext cx="2921776" cy="194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ymbol zastępczy numeru slajdu 14"/>
          <p:cNvSpPr>
            <a:spLocks noGrp="1"/>
          </p:cNvSpPr>
          <p:nvPr>
            <p:ph type="sldNum" sz="quarter" idx="12"/>
          </p:nvPr>
        </p:nvSpPr>
        <p:spPr>
          <a:xfrm>
            <a:off x="6487339" y="6356350"/>
            <a:ext cx="2133600" cy="365125"/>
          </a:xfrm>
        </p:spPr>
        <p:txBody>
          <a:bodyPr/>
          <a:lstStyle/>
          <a:p>
            <a:fld id="{0ADD4248-F14B-480A-B11E-3E62FE18A6A2}" type="slidenum">
              <a:rPr lang="pl-PL" smtClean="0"/>
              <a:t>14</a:t>
            </a:fld>
            <a:endParaRPr lang="pl-PL"/>
          </a:p>
        </p:txBody>
      </p:sp>
      <p:pic>
        <p:nvPicPr>
          <p:cNvPr id="20" name="Obraz 19">
            <a:extLst>
              <a:ext uri="{FF2B5EF4-FFF2-40B4-BE49-F238E27FC236}">
                <a16:creationId xmlns:a16="http://schemas.microsoft.com/office/drawing/2014/main" id="{AE6A41CD-CAE6-4B1E-88C3-397653FA29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4306420"/>
            <a:ext cx="2291496" cy="665966"/>
          </a:xfrm>
          <a:prstGeom prst="rect">
            <a:avLst/>
          </a:prstGeom>
        </p:spPr>
      </p:pic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07975" y="2924944"/>
            <a:ext cx="6691726" cy="3247315"/>
          </a:xfrm>
        </p:spPr>
        <p:txBody>
          <a:bodyPr>
            <a:normAutofit fontScale="85000" lnSpcReduction="20000"/>
          </a:bodyPr>
          <a:lstStyle/>
          <a:p>
            <a:r>
              <a:rPr lang="pl-PL" sz="2400" dirty="0"/>
              <a:t>W </a:t>
            </a:r>
            <a:r>
              <a:rPr lang="pl-PL" sz="2400" b="1" dirty="0"/>
              <a:t>2017</a:t>
            </a:r>
            <a:r>
              <a:rPr lang="pl-PL" sz="2400" dirty="0"/>
              <a:t> roku uruchomiona pierwsze testowe sieci 5G</a:t>
            </a:r>
            <a:endParaRPr lang="pl-PL" altLang="pl-PL" sz="2400" dirty="0"/>
          </a:p>
          <a:p>
            <a:r>
              <a:rPr lang="pl-PL" altLang="pl-PL" sz="2400" dirty="0"/>
              <a:t>Od </a:t>
            </a:r>
            <a:r>
              <a:rPr lang="pl-PL" altLang="pl-PL" sz="2400" b="1" dirty="0"/>
              <a:t>2018 </a:t>
            </a:r>
            <a:r>
              <a:rPr lang="pl-PL" altLang="pl-PL" sz="2400" dirty="0"/>
              <a:t>roku rząd USA wprowadza </a:t>
            </a:r>
            <a:r>
              <a:rPr lang="pl-PL" sz="2400" dirty="0"/>
              <a:t>ograniczenia na zakup urządzeń chińskich firm </a:t>
            </a:r>
            <a:r>
              <a:rPr lang="pl-PL" sz="2400" dirty="0" err="1"/>
              <a:t>Huawei</a:t>
            </a:r>
            <a:r>
              <a:rPr lang="pl-PL" sz="2400" dirty="0"/>
              <a:t> i ZTE</a:t>
            </a:r>
          </a:p>
          <a:p>
            <a:r>
              <a:rPr lang="pl-PL" altLang="pl-PL" sz="2400" dirty="0"/>
              <a:t>W </a:t>
            </a:r>
            <a:r>
              <a:rPr lang="pl-PL" altLang="pl-PL" sz="2400" b="1" dirty="0"/>
              <a:t>2019 </a:t>
            </a:r>
            <a:r>
              <a:rPr lang="pl-PL" altLang="pl-PL" sz="2400" dirty="0"/>
              <a:t>roku K</a:t>
            </a:r>
            <a:r>
              <a:rPr lang="pl-PL" sz="2400" dirty="0"/>
              <a:t>orea Południowa uruchomiła sieć 5G, do</a:t>
            </a:r>
            <a:r>
              <a:rPr lang="pl-PL" sz="2400" b="1" dirty="0"/>
              <a:t> 2025 roku</a:t>
            </a:r>
            <a:r>
              <a:rPr lang="pl-PL" sz="2400" dirty="0"/>
              <a:t> przewiduje się około 1,7 mld użytkowników sieci 5G</a:t>
            </a:r>
          </a:p>
          <a:p>
            <a:r>
              <a:rPr lang="pl-PL" altLang="pl-PL" sz="2400" dirty="0"/>
              <a:t>Od </a:t>
            </a:r>
            <a:r>
              <a:rPr lang="pl-PL" altLang="pl-PL" sz="2400" b="1" dirty="0"/>
              <a:t>2022 </a:t>
            </a:r>
            <a:r>
              <a:rPr lang="pl-PL" altLang="pl-PL" sz="2400" dirty="0"/>
              <a:t>roku rząd USA wprowadza zakaz stosowania </a:t>
            </a:r>
            <a:r>
              <a:rPr lang="pl-PL" altLang="pl-PL" sz="2400" dirty="0" err="1"/>
              <a:t>TikTok</a:t>
            </a:r>
            <a:r>
              <a:rPr lang="pl-PL" altLang="pl-PL" sz="2400" dirty="0"/>
              <a:t> na urządzeniach zarządzanych przez Izbę Reprezentantów USA</a:t>
            </a:r>
            <a:endParaRPr lang="pl-PL" sz="2400" dirty="0"/>
          </a:p>
          <a:p>
            <a:r>
              <a:rPr lang="pl-PL" sz="2400" dirty="0"/>
              <a:t>Od </a:t>
            </a:r>
            <a:r>
              <a:rPr lang="pl-PL" sz="2400" b="1" dirty="0"/>
              <a:t>2023</a:t>
            </a:r>
            <a:r>
              <a:rPr lang="pl-PL" sz="2400" dirty="0"/>
              <a:t> roku rząd Chin wprowadza zakaz stosowania urządzeń Apple przez pracowników urzędów państwowych</a:t>
            </a:r>
          </a:p>
          <a:p>
            <a:pPr marL="0" indent="0">
              <a:buNone/>
            </a:pPr>
            <a:endParaRPr lang="pl-PL" altLang="pl-PL" sz="2400" dirty="0"/>
          </a:p>
          <a:p>
            <a:endParaRPr lang="pl-PL" altLang="pl-PL" sz="2000" dirty="0"/>
          </a:p>
          <a:p>
            <a:endParaRPr lang="pl-PL" sz="2000" dirty="0"/>
          </a:p>
        </p:txBody>
      </p:sp>
      <p:pic>
        <p:nvPicPr>
          <p:cNvPr id="28" name="Picture 3" descr="D:\Dydaktyka\WYKLADY\LSK\4320572-volkswagen-id.jpg">
            <a:extLst>
              <a:ext uri="{FF2B5EF4-FFF2-40B4-BE49-F238E27FC236}">
                <a16:creationId xmlns:a16="http://schemas.microsoft.com/office/drawing/2014/main" id="{6E98C87C-8BB3-4BC4-BA83-DF96402C2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-7106"/>
            <a:ext cx="3781078" cy="1858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30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sz="4400" b="1" dirty="0">
              <a:solidFill>
                <a:schemeClr val="accent2"/>
              </a:solidFill>
            </a:endParaRPr>
          </a:p>
          <a:p>
            <a:pPr marL="0" indent="0" algn="ctr">
              <a:buNone/>
            </a:pPr>
            <a:r>
              <a:rPr lang="pl-PL" sz="6000" b="1" dirty="0">
                <a:solidFill>
                  <a:srgbClr val="FF0000"/>
                </a:solidFill>
              </a:rPr>
              <a:t>Skąd się wzięły sieci komputerowe???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7861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pl-PL" altLang="pl-PL" sz="4000" dirty="0"/>
              <a:t>Skąd się wzięły sieci komputerowe?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dirty="0"/>
              <a:t>Rozwój technologii (loty kosmiczne, zastosowania wojskowe)</a:t>
            </a:r>
          </a:p>
          <a:p>
            <a:pPr eaLnBrk="1" hangingPunct="1"/>
            <a:endParaRPr lang="pl-PL" altLang="pl-PL" sz="2400" dirty="0"/>
          </a:p>
          <a:p>
            <a:pPr eaLnBrk="1" hangingPunct="1"/>
            <a:endParaRPr lang="pl-PL" altLang="pl-PL" dirty="0"/>
          </a:p>
        </p:txBody>
      </p:sp>
      <p:pic>
        <p:nvPicPr>
          <p:cNvPr id="8196" name="Picture 4" descr="gps-com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49" y="2878715"/>
            <a:ext cx="2502477" cy="194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 descr="b28d3affcba6c6722833a8b29307899d,8,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338" y="2849563"/>
            <a:ext cx="3325812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 descr="pt9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4437063"/>
            <a:ext cx="3181350" cy="22764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3906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pl-PL" altLang="pl-PL" sz="4000" dirty="0"/>
              <a:t>Skąd się wzięły sieci komputerowe?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dirty="0"/>
              <a:t>Rozwój techniki cyfrowej i optycznej</a:t>
            </a:r>
          </a:p>
          <a:p>
            <a:pPr eaLnBrk="1" hangingPunct="1"/>
            <a:endParaRPr lang="pl-PL" altLang="pl-PL" sz="2400" dirty="0"/>
          </a:p>
          <a:p>
            <a:pPr eaLnBrk="1" hangingPunct="1"/>
            <a:endParaRPr lang="pl-PL" altLang="pl-PL" dirty="0"/>
          </a:p>
        </p:txBody>
      </p:sp>
      <p:pic>
        <p:nvPicPr>
          <p:cNvPr id="9220" name="Picture 4" descr="2603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781300"/>
            <a:ext cx="166687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 descr="A00045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36838"/>
            <a:ext cx="2289175" cy="152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 descr="lab_procsyg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4797425"/>
            <a:ext cx="2033587" cy="152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7" descr="GAK8NXP9-s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4365625"/>
            <a:ext cx="2116137" cy="201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79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pl-PL" altLang="pl-PL" sz="4000" dirty="0"/>
              <a:t>Skąd się wzięły sieci komputerowe?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dirty="0"/>
              <a:t>Rozwój oprogramowania, nowe usługi</a:t>
            </a:r>
          </a:p>
          <a:p>
            <a:pPr eaLnBrk="1" hangingPunct="1"/>
            <a:endParaRPr lang="pl-PL" altLang="pl-PL" dirty="0"/>
          </a:p>
          <a:p>
            <a:pPr eaLnBrk="1" hangingPunct="1"/>
            <a:endParaRPr lang="pl-PL" altLang="pl-PL" dirty="0"/>
          </a:p>
        </p:txBody>
      </p:sp>
      <p:pic>
        <p:nvPicPr>
          <p:cNvPr id="10244" name="Picture 4" descr="75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4797425"/>
            <a:ext cx="4448175" cy="187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 descr="11371_999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061493"/>
            <a:ext cx="2314575" cy="347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 descr="https://upload.wikimedia.org/wikipedia/en/a/ac/Facebook_%28login,_signup_page%2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060848"/>
            <a:ext cx="3312368" cy="2590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bi.gazeta.pl/im/52/d0/11/z18679122Q,Historia-logo-Google---kolejna-zmiana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068600"/>
            <a:ext cx="3752428" cy="202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0062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nalezione obrazy dla zapytania 500 zł bankn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424" y="3406426"/>
            <a:ext cx="3709768" cy="247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pl-PL" altLang="pl-PL" sz="4000" dirty="0"/>
              <a:t>Skąd się wzięły sieci komputerowe?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dirty="0"/>
              <a:t>Oszczędności finansowe, usprawnienie pracy, </a:t>
            </a:r>
            <a:r>
              <a:rPr lang="pl-PL" altLang="pl-PL" sz="2400" dirty="0" err="1"/>
              <a:t>korzyście</a:t>
            </a:r>
            <a:r>
              <a:rPr lang="pl-PL" altLang="pl-PL" sz="2400" dirty="0"/>
              <a:t> ekonomiczne</a:t>
            </a:r>
          </a:p>
          <a:p>
            <a:pPr eaLnBrk="1" hangingPunct="1"/>
            <a:endParaRPr lang="pl-PL" altLang="pl-PL" sz="2400" dirty="0"/>
          </a:p>
          <a:p>
            <a:pPr eaLnBrk="1" hangingPunct="1"/>
            <a:endParaRPr lang="pl-PL" altLang="pl-PL" dirty="0"/>
          </a:p>
        </p:txBody>
      </p:sp>
      <p:pic>
        <p:nvPicPr>
          <p:cNvPr id="11268" name="Picture 4" descr="euro_500a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20888"/>
            <a:ext cx="309562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" descr="no_1000k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456" y="2132856"/>
            <a:ext cx="30480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8" descr="USD100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5377135"/>
            <a:ext cx="3087687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Picture 9" descr="100 franków szwajcarskich (1907)(awers)">
            <a:hlinkClick r:id="rId7" tooltip="100 franków szwajcarskich (1907)(awers)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860" y="5093376"/>
            <a:ext cx="2541588" cy="167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1011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dirty="0"/>
              <a:t>Plan wykładu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altLang="pl-PL" sz="2400" dirty="0"/>
              <a:t>Ewolucja sieci komputerowych</a:t>
            </a:r>
          </a:p>
          <a:p>
            <a:r>
              <a:rPr lang="pl-PL" altLang="pl-PL" sz="2400" dirty="0"/>
              <a:t>Jak działa sieć komputerowa</a:t>
            </a:r>
          </a:p>
          <a:p>
            <a:r>
              <a:rPr lang="pl-PL" altLang="pl-PL" sz="2400" dirty="0"/>
              <a:t>Klasyfikacja sieci komputerowych</a:t>
            </a:r>
          </a:p>
          <a:p>
            <a:r>
              <a:rPr lang="pl-PL" altLang="pl-PL" sz="2400" dirty="0"/>
              <a:t>Standaryzacja sieci komputerowych</a:t>
            </a:r>
          </a:p>
          <a:p>
            <a:r>
              <a:rPr lang="pl-PL" altLang="pl-PL" sz="2400" dirty="0"/>
              <a:t>Statystyki ruchu w sieciach komputerowych</a:t>
            </a:r>
          </a:p>
          <a:p>
            <a:r>
              <a:rPr lang="pl-PL" altLang="pl-PL" sz="2400" dirty="0"/>
              <a:t>Trendy biznesowe</a:t>
            </a:r>
          </a:p>
          <a:p>
            <a:r>
              <a:rPr lang="pl-PL" altLang="pl-PL" sz="2400" dirty="0"/>
              <a:t>Otwarte problemy w sieciach komputerowych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6844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dirty="0"/>
              <a:t>Plan wykładu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Ewolucja sieci komputerowych</a:t>
            </a:r>
          </a:p>
          <a:p>
            <a:r>
              <a:rPr lang="pl-PL" altLang="pl-PL" sz="2400" b="1" dirty="0">
                <a:solidFill>
                  <a:schemeClr val="tx2"/>
                </a:solidFill>
              </a:rPr>
              <a:t>Jak działa sieć komputerowa</a:t>
            </a:r>
          </a:p>
          <a:p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Klasyfikacja sieci komputerowych</a:t>
            </a:r>
          </a:p>
          <a:p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Standaryzacja sieci komputerowych</a:t>
            </a:r>
          </a:p>
          <a:p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Statystyki ruchu w sieciach komputerowych</a:t>
            </a:r>
          </a:p>
          <a:p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Trendy biznesowe</a:t>
            </a:r>
          </a:p>
          <a:p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Otwarte problemy w sieciach komputerowych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940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Jak działa sieć komputerowa?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/>
            <a:r>
              <a:rPr lang="pl-PL" altLang="pl-PL" sz="2400" dirty="0"/>
              <a:t>Sieć komputerowa służy do </a:t>
            </a:r>
            <a:r>
              <a:rPr lang="pl-PL" altLang="pl-PL" sz="2400" b="1" dirty="0"/>
              <a:t>przesyłania informacji</a:t>
            </a:r>
            <a:r>
              <a:rPr lang="pl-PL" altLang="pl-PL" sz="2400" dirty="0"/>
              <a:t> w postaci elektronicznej na dowolne odległości</a:t>
            </a:r>
          </a:p>
          <a:p>
            <a:pPr eaLnBrk="1" hangingPunct="1"/>
            <a:r>
              <a:rPr lang="pl-PL" altLang="pl-PL" sz="2400" b="1" dirty="0"/>
              <a:t>Inne sposoby</a:t>
            </a:r>
            <a:r>
              <a:rPr lang="pl-PL" altLang="pl-PL" sz="2400" dirty="0"/>
              <a:t> przesyłania informacji:</a:t>
            </a:r>
          </a:p>
          <a:p>
            <a:pPr lvl="1" eaLnBrk="1" hangingPunct="1"/>
            <a:r>
              <a:rPr lang="pl-PL" altLang="pl-PL" sz="2400" dirty="0"/>
              <a:t>Rozmowa</a:t>
            </a:r>
          </a:p>
          <a:p>
            <a:pPr lvl="1" eaLnBrk="1" hangingPunct="1"/>
            <a:r>
              <a:rPr lang="pl-PL" altLang="pl-PL" sz="2400" dirty="0"/>
              <a:t>Sygnały dźwiękowe</a:t>
            </a:r>
          </a:p>
          <a:p>
            <a:pPr lvl="1" eaLnBrk="1" hangingPunct="1"/>
            <a:r>
              <a:rPr lang="pl-PL" altLang="pl-PL" sz="2400" dirty="0"/>
              <a:t>Sygnały znakowe</a:t>
            </a:r>
          </a:p>
          <a:p>
            <a:pPr lvl="1" eaLnBrk="1" hangingPunct="1"/>
            <a:r>
              <a:rPr lang="pl-PL" altLang="pl-PL" sz="2400" dirty="0"/>
              <a:t>Poczta</a:t>
            </a:r>
          </a:p>
          <a:p>
            <a:pPr lvl="1" eaLnBrk="1" hangingPunct="1"/>
            <a:r>
              <a:rPr lang="pl-PL" altLang="pl-PL" sz="2400" dirty="0"/>
              <a:t>Rozmowa telefoniczna</a:t>
            </a:r>
            <a:endParaRPr lang="pl-PL" altLang="pl-PL" sz="2000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164" y="2924944"/>
            <a:ext cx="1686767" cy="201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453" y="5013176"/>
            <a:ext cx="2422235" cy="162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1" name="Picture 7" descr="j023301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838" y="2781300"/>
            <a:ext cx="1847378" cy="187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86" y="4341306"/>
            <a:ext cx="1817729" cy="1817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 descr="https://encrypted-tbn2.gstatic.com/images?q=tbn:ANd9GcQpjYbYFSyKUgcC7psJTuds4RVz5iumbIZc8HyHhV0cyRt8es-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7" y="2181239"/>
            <a:ext cx="1795990" cy="272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328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dirty="0"/>
              <a:t>Jak działa sieć komputerowa?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Cloud"/>
          <p:cNvSpPr>
            <a:spLocks noChangeAspect="1" noEditPoints="1" noChangeArrowheads="1"/>
          </p:cNvSpPr>
          <p:nvPr/>
        </p:nvSpPr>
        <p:spPr bwMode="auto">
          <a:xfrm>
            <a:off x="1476375" y="3335338"/>
            <a:ext cx="5759450" cy="3522662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pl-PL"/>
          </a:p>
        </p:txBody>
      </p:sp>
      <p:pic>
        <p:nvPicPr>
          <p:cNvPr id="5" name="Picture 4" descr="j04326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41287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j04326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1341438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j028575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2852738"/>
            <a:ext cx="2257425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MCj0433869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70827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 descr="MCj04338370000[1]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1512888"/>
            <a:ext cx="158432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8027988" y="1747838"/>
            <a:ext cx="11478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400" b="1" dirty="0">
                <a:latin typeface="+mn-lt"/>
              </a:rPr>
              <a:t>Bogdan</a:t>
            </a:r>
          </a:p>
        </p:txBody>
      </p:sp>
      <p:sp>
        <p:nvSpPr>
          <p:cNvPr id="11" name="Text Box 22"/>
          <p:cNvSpPr txBox="1">
            <a:spLocks noChangeArrowheads="1"/>
          </p:cNvSpPr>
          <p:nvPr/>
        </p:nvSpPr>
        <p:spPr bwMode="auto">
          <a:xfrm>
            <a:off x="457200" y="1819275"/>
            <a:ext cx="8803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400" b="1" dirty="0">
                <a:latin typeface="+mn-lt"/>
              </a:rPr>
              <a:t>Alicja</a:t>
            </a:r>
          </a:p>
        </p:txBody>
      </p:sp>
      <p:sp>
        <p:nvSpPr>
          <p:cNvPr id="12" name="Symbol zastępczy numeru slajd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3872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3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63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33334 L 0.45678 0.33334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64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678 0.33195 L 0.45678 -0.00139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/>
              <a:t>Jak działa sieć komputerowa?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Cloud"/>
          <p:cNvSpPr>
            <a:spLocks noChangeAspect="1" noEditPoints="1" noChangeArrowheads="1"/>
          </p:cNvSpPr>
          <p:nvPr/>
        </p:nvSpPr>
        <p:spPr bwMode="auto">
          <a:xfrm>
            <a:off x="1476375" y="3335338"/>
            <a:ext cx="5759450" cy="3522662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pl-PL"/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/>
        </p:nvGraphicFramePr>
        <p:xfrm>
          <a:off x="7451725" y="4724400"/>
          <a:ext cx="871538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0" name="Visio" r:id="rId3" imgW="1151280" imgH="1172114" progId="Visio.Drawing.11">
                  <p:embed/>
                </p:oleObj>
              </mc:Choice>
              <mc:Fallback>
                <p:oleObj name="Visio" r:id="rId3" imgW="1151280" imgH="117211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4724400"/>
                        <a:ext cx="871538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3"/>
          <p:cNvGraphicFramePr>
            <a:graphicFrameLocks noChangeAspect="1"/>
          </p:cNvGraphicFramePr>
          <p:nvPr/>
        </p:nvGraphicFramePr>
        <p:xfrm>
          <a:off x="900113" y="4292600"/>
          <a:ext cx="504825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1" name="Visio" r:id="rId5" imgW="250290" imgH="582553" progId="Visio.Drawing.11">
                  <p:embed/>
                </p:oleObj>
              </mc:Choice>
              <mc:Fallback>
                <p:oleObj name="Visio" r:id="rId5" imgW="250290" imgH="58255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292600"/>
                        <a:ext cx="504825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4" descr="j043260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41287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j04326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1341438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j028575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2852738"/>
            <a:ext cx="2257425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MCj04338690000[1]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70827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MCj04338370000[1]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557338"/>
            <a:ext cx="158432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8027988" y="1747838"/>
            <a:ext cx="11478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400" b="1">
                <a:latin typeface="+mn-lt"/>
              </a:rPr>
              <a:t>Bogdan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457200" y="1819275"/>
            <a:ext cx="8803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400" b="1" dirty="0">
                <a:latin typeface="+mn-lt"/>
              </a:rPr>
              <a:t>Alicja</a:t>
            </a:r>
          </a:p>
        </p:txBody>
      </p:sp>
      <p:graphicFrame>
        <p:nvGraphicFramePr>
          <p:cNvPr id="14" name="Object 20"/>
          <p:cNvGraphicFramePr>
            <a:graphicFrameLocks noChangeAspect="1"/>
          </p:cNvGraphicFramePr>
          <p:nvPr/>
        </p:nvGraphicFramePr>
        <p:xfrm>
          <a:off x="6084888" y="4641850"/>
          <a:ext cx="947737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" name="Visio" r:id="rId12" imgW="947700" imgH="947558" progId="Visio.Drawing.11">
                  <p:embed/>
                </p:oleObj>
              </mc:Choice>
              <mc:Fallback>
                <p:oleObj name="Visio" r:id="rId12" imgW="947700" imgH="94755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4641850"/>
                        <a:ext cx="947737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2"/>
          <p:cNvGraphicFramePr>
            <a:graphicFrameLocks noChangeAspect="1"/>
          </p:cNvGraphicFramePr>
          <p:nvPr/>
        </p:nvGraphicFramePr>
        <p:xfrm>
          <a:off x="4056063" y="3716338"/>
          <a:ext cx="947737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Visio" r:id="rId14" imgW="947700" imgH="947558" progId="Visio.Drawing.11">
                  <p:embed/>
                </p:oleObj>
              </mc:Choice>
              <mc:Fallback>
                <p:oleObj name="Visio" r:id="rId14" imgW="947700" imgH="94755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6063" y="3716338"/>
                        <a:ext cx="947737" cy="94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3"/>
          <p:cNvGraphicFramePr>
            <a:graphicFrameLocks noChangeAspect="1"/>
          </p:cNvGraphicFramePr>
          <p:nvPr/>
        </p:nvGraphicFramePr>
        <p:xfrm>
          <a:off x="4067175" y="5910263"/>
          <a:ext cx="947738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Visio" r:id="rId15" imgW="947700" imgH="947558" progId="Visio.Drawing.11">
                  <p:embed/>
                </p:oleObj>
              </mc:Choice>
              <mc:Fallback>
                <p:oleObj name="Visio" r:id="rId15" imgW="947700" imgH="94755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5910263"/>
                        <a:ext cx="947738" cy="94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4"/>
          <p:cNvGraphicFramePr>
            <a:graphicFrameLocks noChangeAspect="1"/>
          </p:cNvGraphicFramePr>
          <p:nvPr/>
        </p:nvGraphicFramePr>
        <p:xfrm>
          <a:off x="1835150" y="4724400"/>
          <a:ext cx="947738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Visio" r:id="rId16" imgW="947700" imgH="947558" progId="Visio.Drawing.11">
                  <p:embed/>
                </p:oleObj>
              </mc:Choice>
              <mc:Fallback>
                <p:oleObj name="Visio" r:id="rId16" imgW="947700" imgH="94755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724400"/>
                        <a:ext cx="947738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ine 26"/>
          <p:cNvSpPr>
            <a:spLocks noChangeShapeType="1"/>
          </p:cNvSpPr>
          <p:nvPr/>
        </p:nvSpPr>
        <p:spPr bwMode="auto">
          <a:xfrm>
            <a:off x="1260475" y="5229225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9" name="Line 27"/>
          <p:cNvSpPr>
            <a:spLocks noChangeShapeType="1"/>
          </p:cNvSpPr>
          <p:nvPr/>
        </p:nvSpPr>
        <p:spPr bwMode="auto">
          <a:xfrm>
            <a:off x="6948488" y="5157788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0" name="Line 28"/>
          <p:cNvSpPr>
            <a:spLocks noChangeShapeType="1"/>
          </p:cNvSpPr>
          <p:nvPr/>
        </p:nvSpPr>
        <p:spPr bwMode="auto">
          <a:xfrm>
            <a:off x="2627313" y="5516563"/>
            <a:ext cx="1439862" cy="936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1" name="Line 29"/>
          <p:cNvSpPr>
            <a:spLocks noChangeShapeType="1"/>
          </p:cNvSpPr>
          <p:nvPr/>
        </p:nvSpPr>
        <p:spPr bwMode="auto">
          <a:xfrm>
            <a:off x="4932363" y="4221163"/>
            <a:ext cx="1223962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2" name="Line 30"/>
          <p:cNvSpPr>
            <a:spLocks noChangeShapeType="1"/>
          </p:cNvSpPr>
          <p:nvPr/>
        </p:nvSpPr>
        <p:spPr bwMode="auto">
          <a:xfrm flipV="1">
            <a:off x="2771775" y="4221163"/>
            <a:ext cx="1295400" cy="8651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3" name="Line 31"/>
          <p:cNvSpPr>
            <a:spLocks noChangeShapeType="1"/>
          </p:cNvSpPr>
          <p:nvPr/>
        </p:nvSpPr>
        <p:spPr bwMode="auto">
          <a:xfrm flipV="1">
            <a:off x="5003800" y="5516563"/>
            <a:ext cx="1296988" cy="792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4" name="Line 32"/>
          <p:cNvSpPr>
            <a:spLocks noChangeShapeType="1"/>
          </p:cNvSpPr>
          <p:nvPr/>
        </p:nvSpPr>
        <p:spPr bwMode="auto">
          <a:xfrm flipV="1">
            <a:off x="7956550" y="4221163"/>
            <a:ext cx="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5" name="Line 33"/>
          <p:cNvSpPr>
            <a:spLocks noChangeShapeType="1"/>
          </p:cNvSpPr>
          <p:nvPr/>
        </p:nvSpPr>
        <p:spPr bwMode="auto">
          <a:xfrm flipV="1">
            <a:off x="1258888" y="4437063"/>
            <a:ext cx="360362" cy="7191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pic>
        <p:nvPicPr>
          <p:cNvPr id="26" name="Picture 34" descr="j0432681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284538"/>
            <a:ext cx="75565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167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48148E-6 L 1.11111E-6 0.20996 " pathEditMode="relative" rAng="0" ptsTypes="AA">
                                      <p:cBhvr>
                                        <p:cTn id="8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63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0.20996 L 0.15555 0.20996 " pathEditMode="relative" rAng="0" ptsTypes="AA">
                                      <p:cBhvr>
                                        <p:cTn id="9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0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55 0.20996 L 0.40764 0.41991 " pathEditMode="relative" ptsTypes="AA">
                                      <p:cBhvr>
                                        <p:cTn id="9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000"/>
                            </p:stCondLst>
                            <p:childTnLst>
                              <p:par>
                                <p:cTn id="97" presetID="0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764 0.41991 L 0.64375 0.23102 " pathEditMode="relative" ptsTypes="AA">
                                      <p:cBhvr>
                                        <p:cTn id="9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6000"/>
                            </p:stCondLst>
                            <p:childTnLst>
                              <p:par>
                                <p:cTn id="100" presetID="0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4375 0.23102 L 0.7698 0.23102 " pathEditMode="relative" rAng="0" ptsTypes="AA">
                                      <p:cBhvr>
                                        <p:cTn id="10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000"/>
                            </p:stCondLst>
                            <p:childTnLst>
                              <p:par>
                                <p:cTn id="103" presetID="0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6979 0.23102 L 0.76979 0.04213 " pathEditMode="relative" ptsTypes="AA">
                                      <p:cBhvr>
                                        <p:cTn id="10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2" grpId="0"/>
      <p:bldP spid="13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4800" b="1" dirty="0">
                <a:solidFill>
                  <a:srgbClr val="FF0000"/>
                </a:solidFill>
              </a:rPr>
              <a:t>Przykłady usług informatycznych działających bez sieci komputerowych???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973084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dirty="0"/>
              <a:t>Plan wykładu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Ewolucja sieci komputerowych</a:t>
            </a:r>
          </a:p>
          <a:p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Jak działa sieć komputerowa</a:t>
            </a:r>
          </a:p>
          <a:p>
            <a:r>
              <a:rPr lang="pl-PL" altLang="pl-PL" sz="2400" b="1" dirty="0">
                <a:solidFill>
                  <a:schemeClr val="tx2"/>
                </a:solidFill>
              </a:rPr>
              <a:t>Klasyfikacja sieci komputerowych</a:t>
            </a:r>
          </a:p>
          <a:p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Standaryzacja sieci komputerowych</a:t>
            </a:r>
          </a:p>
          <a:p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Statystyki ruchu w sieciach komputerowych</a:t>
            </a:r>
          </a:p>
          <a:p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Trendy biznesowe</a:t>
            </a:r>
          </a:p>
          <a:p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Otwarte problemy w sieciach komputerowych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9409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Topologie sieci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2400" dirty="0"/>
              <a:t>	Magistrala</a:t>
            </a:r>
          </a:p>
          <a:p>
            <a:endParaRPr lang="pl-PL" sz="2400" dirty="0"/>
          </a:p>
          <a:p>
            <a:endParaRPr lang="pl-PL" sz="2400" dirty="0"/>
          </a:p>
          <a:p>
            <a:pPr marL="0" indent="0">
              <a:buNone/>
            </a:pPr>
            <a:r>
              <a:rPr lang="pl-PL" sz="2400" dirty="0"/>
              <a:t>Pierścień</a:t>
            </a:r>
          </a:p>
          <a:p>
            <a:endParaRPr lang="pl-PL" sz="2400" dirty="0"/>
          </a:p>
          <a:p>
            <a:endParaRPr lang="pl-PL" sz="2400" dirty="0"/>
          </a:p>
          <a:p>
            <a:pPr marL="0" indent="0">
              <a:buNone/>
            </a:pPr>
            <a:r>
              <a:rPr lang="pl-PL" sz="2400" dirty="0"/>
              <a:t>					Drzewo</a:t>
            </a:r>
          </a:p>
          <a:p>
            <a:endParaRPr lang="pl-PL" sz="2400" dirty="0"/>
          </a:p>
          <a:p>
            <a:endParaRPr lang="pl-PL" sz="2400" dirty="0"/>
          </a:p>
          <a:p>
            <a:pPr marL="0" indent="0">
              <a:buNone/>
            </a:pPr>
            <a:r>
              <a:rPr lang="pl-PL" sz="2400" dirty="0"/>
              <a:t>Siatka</a:t>
            </a:r>
          </a:p>
          <a:p>
            <a:endParaRPr lang="pl-PL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349500"/>
            <a:ext cx="1803077" cy="1719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429000"/>
            <a:ext cx="1984772" cy="1446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059832" y="1700808"/>
            <a:ext cx="5029131" cy="212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7" descr="http://www.man.poznan.pl/images/pionier_siec._rgb__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365104"/>
            <a:ext cx="2669058" cy="2294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4704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 dirty="0"/>
              <a:t>Klasyfikacja sieci komputerowych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400" b="1" dirty="0"/>
              <a:t>Rozległe</a:t>
            </a:r>
            <a:r>
              <a:rPr lang="pl-PL" altLang="pl-PL" sz="2400" dirty="0"/>
              <a:t> sieci komputerowe (ang. </a:t>
            </a:r>
            <a:r>
              <a:rPr lang="pl-PL" altLang="pl-PL" sz="2400" i="1" dirty="0" err="1"/>
              <a:t>Wide</a:t>
            </a:r>
            <a:r>
              <a:rPr lang="pl-PL" altLang="pl-PL" sz="2400" i="1" dirty="0"/>
              <a:t> </a:t>
            </a:r>
            <a:r>
              <a:rPr lang="pl-PL" altLang="pl-PL" sz="2400" i="1" dirty="0" err="1"/>
              <a:t>Area</a:t>
            </a:r>
            <a:r>
              <a:rPr lang="pl-PL" altLang="pl-PL" sz="2400" i="1" dirty="0"/>
              <a:t> Network - </a:t>
            </a:r>
            <a:r>
              <a:rPr lang="pl-PL" altLang="pl-PL" sz="2400" b="1" i="1" dirty="0"/>
              <a:t>WAN</a:t>
            </a:r>
            <a:r>
              <a:rPr lang="pl-PL" altLang="pl-PL" sz="2400" dirty="0"/>
              <a:t>): 100km-1000km, </a:t>
            </a:r>
            <a:r>
              <a:rPr lang="pl-PL" altLang="pl-PL" sz="2400" dirty="0" err="1"/>
              <a:t>Kb</a:t>
            </a:r>
            <a:r>
              <a:rPr lang="pl-PL" altLang="pl-PL" sz="2400" dirty="0"/>
              <a:t>/s - Tb/s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b="1" dirty="0"/>
              <a:t>Lokalne</a:t>
            </a:r>
            <a:r>
              <a:rPr lang="pl-PL" altLang="pl-PL" sz="2400" dirty="0"/>
              <a:t> sieci komputerowe (ang. </a:t>
            </a:r>
            <a:r>
              <a:rPr lang="pl-PL" altLang="pl-PL" sz="2400" i="1" dirty="0" err="1"/>
              <a:t>Local</a:t>
            </a:r>
            <a:r>
              <a:rPr lang="pl-PL" altLang="pl-PL" sz="2400" i="1" dirty="0"/>
              <a:t> </a:t>
            </a:r>
            <a:r>
              <a:rPr lang="pl-PL" altLang="pl-PL" sz="2400" i="1" dirty="0" err="1"/>
              <a:t>Area</a:t>
            </a:r>
            <a:r>
              <a:rPr lang="pl-PL" altLang="pl-PL" sz="2400" i="1" dirty="0"/>
              <a:t> Network </a:t>
            </a:r>
            <a:r>
              <a:rPr lang="pl-PL" altLang="pl-PL" sz="2400" b="1" i="1" dirty="0"/>
              <a:t>LAN</a:t>
            </a:r>
            <a:r>
              <a:rPr lang="pl-PL" altLang="pl-PL" sz="2400" dirty="0"/>
              <a:t>): 0km-10km, </a:t>
            </a:r>
            <a:r>
              <a:rPr lang="pl-PL" altLang="pl-PL" sz="2400" dirty="0" err="1"/>
              <a:t>Mb</a:t>
            </a:r>
            <a:r>
              <a:rPr lang="pl-PL" altLang="pl-PL" sz="2400" dirty="0"/>
              <a:t>/s - </a:t>
            </a:r>
            <a:r>
              <a:rPr lang="pl-PL" altLang="pl-PL" sz="2400" dirty="0" err="1"/>
              <a:t>Gb</a:t>
            </a:r>
            <a:r>
              <a:rPr lang="pl-PL" altLang="pl-PL" sz="2400" dirty="0"/>
              <a:t>/s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b="1" dirty="0"/>
              <a:t>Miejskie</a:t>
            </a:r>
            <a:r>
              <a:rPr lang="pl-PL" altLang="pl-PL" sz="2400" dirty="0"/>
              <a:t> (campusowe, korporacyjne) sieci komputerowe </a:t>
            </a:r>
            <a:br>
              <a:rPr lang="pl-PL" altLang="pl-PL" sz="2400" dirty="0"/>
            </a:br>
            <a:r>
              <a:rPr lang="pl-PL" altLang="pl-PL" sz="2400" dirty="0"/>
              <a:t>(ang. </a:t>
            </a:r>
            <a:r>
              <a:rPr lang="pl-PL" altLang="pl-PL" sz="2400" i="1" dirty="0"/>
              <a:t>Metropolitan </a:t>
            </a:r>
            <a:r>
              <a:rPr lang="pl-PL" altLang="pl-PL" sz="2400" i="1" dirty="0" err="1"/>
              <a:t>Area</a:t>
            </a:r>
            <a:r>
              <a:rPr lang="pl-PL" altLang="pl-PL" sz="2400" i="1" dirty="0"/>
              <a:t> Network </a:t>
            </a:r>
            <a:r>
              <a:rPr lang="pl-PL" altLang="pl-PL" sz="2400" b="1" i="1" dirty="0"/>
              <a:t>MAN</a:t>
            </a:r>
            <a:r>
              <a:rPr lang="pl-PL" altLang="pl-PL" sz="2400" dirty="0"/>
              <a:t>): 10km-100km, </a:t>
            </a:r>
            <a:r>
              <a:rPr lang="pl-PL" altLang="pl-PL" sz="2400" dirty="0" err="1"/>
              <a:t>Mb</a:t>
            </a:r>
            <a:r>
              <a:rPr lang="pl-PL" altLang="pl-PL" sz="2400" dirty="0"/>
              <a:t>/s - Tb/s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b="1" dirty="0"/>
              <a:t>Osobiste</a:t>
            </a:r>
            <a:r>
              <a:rPr lang="pl-PL" altLang="pl-PL" sz="2400" dirty="0"/>
              <a:t> (ang. </a:t>
            </a:r>
            <a:r>
              <a:rPr lang="pl-PL" altLang="pl-PL" sz="2400" i="1" dirty="0"/>
              <a:t>Personal </a:t>
            </a:r>
            <a:r>
              <a:rPr lang="pl-PL" altLang="pl-PL" sz="2400" i="1" dirty="0" err="1"/>
              <a:t>Area</a:t>
            </a:r>
            <a:r>
              <a:rPr lang="pl-PL" altLang="pl-PL" sz="2400" i="1" dirty="0"/>
              <a:t> Network </a:t>
            </a:r>
            <a:r>
              <a:rPr lang="pl-PL" altLang="pl-PL" sz="2400" b="1" i="1" dirty="0"/>
              <a:t>PAN</a:t>
            </a:r>
            <a:r>
              <a:rPr lang="pl-PL" altLang="pl-PL" sz="2400" dirty="0"/>
              <a:t>): do kilku metrów, </a:t>
            </a:r>
            <a:r>
              <a:rPr lang="pl-PL" altLang="pl-PL" sz="2400" dirty="0" err="1"/>
              <a:t>Kb</a:t>
            </a:r>
            <a:r>
              <a:rPr lang="pl-PL" altLang="pl-PL" sz="2400" dirty="0"/>
              <a:t>/s – </a:t>
            </a:r>
            <a:r>
              <a:rPr lang="pl-PL" altLang="pl-PL" sz="2400" dirty="0" err="1"/>
              <a:t>Mb</a:t>
            </a:r>
            <a:r>
              <a:rPr lang="pl-PL" altLang="pl-PL" sz="2400" dirty="0"/>
              <a:t>/s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b="1" dirty="0"/>
              <a:t>Radiowe, bezprzewodowe</a:t>
            </a:r>
            <a:r>
              <a:rPr lang="pl-PL" altLang="pl-PL" sz="2400" dirty="0"/>
              <a:t> (ang. </a:t>
            </a:r>
            <a:r>
              <a:rPr lang="pl-PL" altLang="pl-PL" sz="2400" i="1" dirty="0" err="1"/>
              <a:t>wireless</a:t>
            </a:r>
            <a:r>
              <a:rPr lang="pl-PL" altLang="pl-PL" sz="2400" dirty="0"/>
              <a:t>) sieci komputerowe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b="1" dirty="0"/>
              <a:t>Satelitarne</a:t>
            </a:r>
            <a:r>
              <a:rPr lang="pl-PL" altLang="pl-PL" sz="2400" dirty="0"/>
              <a:t> sieci komputerowe (VSAT)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239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WAN - Wide Area Network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b="1" dirty="0"/>
              <a:t>Rozmiar sieci:</a:t>
            </a:r>
            <a:r>
              <a:rPr lang="pl-PL" altLang="pl-PL" sz="2400" dirty="0"/>
              <a:t> ponad kilkadziesiąt km</a:t>
            </a:r>
          </a:p>
          <a:p>
            <a:pPr eaLnBrk="1" hangingPunct="1"/>
            <a:r>
              <a:rPr lang="pl-PL" altLang="pl-PL" sz="2400" b="1" dirty="0"/>
              <a:t>Przepustowość:</a:t>
            </a:r>
            <a:r>
              <a:rPr lang="pl-PL" altLang="pl-PL" sz="2400" dirty="0"/>
              <a:t> do Tb/s</a:t>
            </a:r>
          </a:p>
          <a:p>
            <a:pPr eaLnBrk="1" hangingPunct="1"/>
            <a:r>
              <a:rPr lang="pl-PL" altLang="pl-PL" sz="2400" b="1" dirty="0"/>
              <a:t>Media transmisyjne: </a:t>
            </a:r>
            <a:r>
              <a:rPr lang="pl-PL" altLang="pl-PL" sz="2400" dirty="0"/>
              <a:t>głównie światłowód, kable miedziane, w niewielkim stopniu łącza radiowe</a:t>
            </a:r>
            <a:endParaRPr lang="pl-PL" altLang="pl-PL" sz="2400" b="1" dirty="0"/>
          </a:p>
          <a:p>
            <a:r>
              <a:rPr lang="pl-PL" altLang="pl-PL" sz="2400" b="1" dirty="0"/>
              <a:t>Technologia:</a:t>
            </a:r>
            <a:r>
              <a:rPr lang="pl-PL" altLang="pl-PL" sz="2400" dirty="0"/>
              <a:t> MPLS, Gigabit Ethernet, 10 </a:t>
            </a:r>
            <a:r>
              <a:rPr lang="pl-PL" altLang="pl-PL" sz="2400" dirty="0" err="1"/>
              <a:t>GbE</a:t>
            </a:r>
            <a:r>
              <a:rPr lang="pl-PL" altLang="pl-PL" sz="2400" dirty="0"/>
              <a:t>, 40GbE, 100GbE, 400 </a:t>
            </a:r>
            <a:r>
              <a:rPr lang="pl-PL" altLang="pl-PL" sz="2400" dirty="0" err="1"/>
              <a:t>GbE</a:t>
            </a:r>
            <a:r>
              <a:rPr lang="pl-PL" altLang="pl-PL" sz="2400" dirty="0"/>
              <a:t>, OTN, WDM</a:t>
            </a:r>
            <a:endParaRPr lang="pl-PL" altLang="pl-PL" sz="2400" b="1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/>
            <a:r>
              <a:rPr lang="pl-PL" altLang="pl-PL" sz="2400" b="1" dirty="0"/>
              <a:t>Właściciel:</a:t>
            </a:r>
            <a:r>
              <a:rPr lang="pl-PL" altLang="pl-PL" sz="2400" dirty="0"/>
              <a:t> może być wielu</a:t>
            </a:r>
          </a:p>
          <a:p>
            <a:pPr eaLnBrk="1" hangingPunct="1"/>
            <a:r>
              <a:rPr lang="pl-PL" altLang="pl-PL" sz="2400" b="1" dirty="0"/>
              <a:t>Regulacje prawne:</a:t>
            </a:r>
            <a:r>
              <a:rPr lang="pl-PL" altLang="pl-PL" sz="2400" dirty="0"/>
              <a:t> trudne</a:t>
            </a:r>
          </a:p>
          <a:p>
            <a:pPr eaLnBrk="1" hangingPunct="1"/>
            <a:r>
              <a:rPr lang="pl-PL" altLang="pl-PL" sz="2400" b="1" dirty="0"/>
              <a:t>Topologia:</a:t>
            </a:r>
            <a:r>
              <a:rPr lang="pl-PL" altLang="pl-PL" sz="2400" dirty="0"/>
              <a:t> siatki (ang. </a:t>
            </a:r>
            <a:r>
              <a:rPr lang="pl-PL" altLang="pl-PL" sz="2400" i="1" dirty="0" err="1"/>
              <a:t>mesh</a:t>
            </a:r>
            <a:r>
              <a:rPr lang="pl-PL" altLang="pl-PL" sz="2400" dirty="0"/>
              <a:t>), skomplikowana</a:t>
            </a:r>
          </a:p>
          <a:p>
            <a:pPr eaLnBrk="1" hangingPunct="1"/>
            <a:r>
              <a:rPr lang="pl-PL" altLang="pl-PL" sz="2400" b="1" dirty="0"/>
              <a:t>Koszt korzystania:</a:t>
            </a:r>
            <a:r>
              <a:rPr lang="pl-PL" altLang="pl-PL" sz="2400" dirty="0"/>
              <a:t> wysoki</a:t>
            </a:r>
            <a:endParaRPr lang="pl-PL" altLang="pl-PL" sz="2400" b="1" dirty="0"/>
          </a:p>
          <a:p>
            <a:pPr eaLnBrk="1" hangingPunct="1"/>
            <a:endParaRPr lang="pl-PL" altLang="pl-PL" sz="2400" b="1" dirty="0"/>
          </a:p>
          <a:p>
            <a:pPr eaLnBrk="1" hangingPunct="1"/>
            <a:endParaRPr lang="pl-PL" altLang="pl-PL" sz="24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721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LAN - Local Area Network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b="1" dirty="0"/>
              <a:t>Rozmiar sieci:</a:t>
            </a:r>
            <a:r>
              <a:rPr lang="pl-PL" altLang="pl-PL" sz="2400" dirty="0"/>
              <a:t> do kilku km</a:t>
            </a:r>
          </a:p>
          <a:p>
            <a:pPr eaLnBrk="1" hangingPunct="1"/>
            <a:r>
              <a:rPr lang="pl-PL" altLang="pl-PL" sz="2400" b="1" dirty="0"/>
              <a:t>Przepustowość:</a:t>
            </a:r>
            <a:r>
              <a:rPr lang="pl-PL" altLang="pl-PL" sz="2400" dirty="0"/>
              <a:t> do 400Gb/s</a:t>
            </a:r>
          </a:p>
          <a:p>
            <a:pPr eaLnBrk="1" hangingPunct="1"/>
            <a:r>
              <a:rPr lang="pl-PL" altLang="pl-PL" sz="2400" b="1" dirty="0"/>
              <a:t>Media transmisyjne: </a:t>
            </a:r>
            <a:r>
              <a:rPr lang="pl-PL" altLang="pl-PL" sz="2400" dirty="0"/>
              <a:t>głównie kable miedziane i łącza radiowe, w mniejszym stopniu światłowód</a:t>
            </a:r>
            <a:endParaRPr lang="pl-PL" altLang="pl-PL" sz="2400" b="1" dirty="0"/>
          </a:p>
          <a:p>
            <a:pPr eaLnBrk="1" hangingPunct="1"/>
            <a:r>
              <a:rPr lang="pl-PL" altLang="pl-PL" sz="2400" b="1" dirty="0"/>
              <a:t>Technologia:</a:t>
            </a:r>
            <a:r>
              <a:rPr lang="pl-PL" altLang="pl-PL" sz="2400" dirty="0"/>
              <a:t> Fast Ethernet, Gigabit Ethernet, 10 </a:t>
            </a:r>
            <a:r>
              <a:rPr lang="pl-PL" altLang="pl-PL" sz="2400" dirty="0" err="1"/>
              <a:t>GbE</a:t>
            </a:r>
            <a:r>
              <a:rPr lang="pl-PL" altLang="pl-PL" sz="2400" dirty="0"/>
              <a:t>, 40GbE, 100GbE, Wi-Fi</a:t>
            </a:r>
          </a:p>
          <a:p>
            <a:pPr eaLnBrk="1" hangingPunct="1"/>
            <a:r>
              <a:rPr lang="pl-PL" altLang="pl-PL" sz="2400" b="1" dirty="0"/>
              <a:t>Właściciel:</a:t>
            </a:r>
            <a:r>
              <a:rPr lang="pl-PL" altLang="pl-PL" sz="2400" dirty="0"/>
              <a:t> zazwyczaj jeden</a:t>
            </a:r>
          </a:p>
          <a:p>
            <a:pPr eaLnBrk="1" hangingPunct="1"/>
            <a:r>
              <a:rPr lang="pl-PL" altLang="pl-PL" sz="2400" b="1" dirty="0"/>
              <a:t>Regulacje prawne:</a:t>
            </a:r>
            <a:r>
              <a:rPr lang="pl-PL" altLang="pl-PL" sz="2400" dirty="0"/>
              <a:t> prostsze</a:t>
            </a:r>
          </a:p>
          <a:p>
            <a:pPr eaLnBrk="1" hangingPunct="1"/>
            <a:r>
              <a:rPr lang="pl-PL" altLang="pl-PL" sz="2400" b="1" dirty="0"/>
              <a:t>Topologia:</a:t>
            </a:r>
            <a:r>
              <a:rPr lang="pl-PL" altLang="pl-PL" sz="2400" dirty="0"/>
              <a:t> gwiazda, hierarchiczna gwiazda, drzewo</a:t>
            </a:r>
          </a:p>
          <a:p>
            <a:pPr eaLnBrk="1" hangingPunct="1"/>
            <a:r>
              <a:rPr lang="pl-PL" altLang="pl-PL" sz="2400" b="1" dirty="0"/>
              <a:t>Koszt korzystania:</a:t>
            </a:r>
            <a:r>
              <a:rPr lang="pl-PL" altLang="pl-PL" sz="2400" dirty="0"/>
              <a:t> niski</a:t>
            </a:r>
            <a:endParaRPr lang="pl-PL" altLang="pl-PL" sz="2400" b="1" dirty="0"/>
          </a:p>
          <a:p>
            <a:pPr eaLnBrk="1" hangingPunct="1"/>
            <a:endParaRPr lang="pl-PL" altLang="pl-PL" sz="2400" b="1" dirty="0"/>
          </a:p>
          <a:p>
            <a:pPr eaLnBrk="1" hangingPunct="1"/>
            <a:endParaRPr lang="pl-PL" altLang="pl-PL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698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dirty="0"/>
              <a:t>Plan wykładu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altLang="pl-PL" sz="2400" b="1" dirty="0">
                <a:solidFill>
                  <a:schemeClr val="tx2"/>
                </a:solidFill>
              </a:rPr>
              <a:t>Ewolucja sieci komputerowych</a:t>
            </a:r>
          </a:p>
          <a:p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Jak działa sieć komputerowa</a:t>
            </a:r>
          </a:p>
          <a:p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Klasyfikacja sieci komputerowych</a:t>
            </a:r>
          </a:p>
          <a:p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Standaryzacja sieci komputerowych</a:t>
            </a:r>
          </a:p>
          <a:p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Statystyki ruchu w sieciach komputerowych</a:t>
            </a:r>
          </a:p>
          <a:p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Trendy biznesowe</a:t>
            </a:r>
          </a:p>
          <a:p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Otwarte problemy w sieciach komputerowych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986497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l-PL" altLang="pl-PL"/>
              <a:t>MAN - Metropolitan Area Network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b="1" dirty="0"/>
              <a:t>Rozmiar sieci:</a:t>
            </a:r>
            <a:r>
              <a:rPr lang="pl-PL" altLang="pl-PL" sz="2400" dirty="0"/>
              <a:t> do kilkunastu, kilkudziesięciu km</a:t>
            </a:r>
          </a:p>
          <a:p>
            <a:pPr eaLnBrk="1" hangingPunct="1"/>
            <a:r>
              <a:rPr lang="pl-PL" altLang="pl-PL" sz="2400" b="1" dirty="0"/>
              <a:t>Przepustowość:</a:t>
            </a:r>
            <a:r>
              <a:rPr lang="pl-PL" altLang="pl-PL" sz="2400" dirty="0"/>
              <a:t> do 400Gb/s</a:t>
            </a:r>
          </a:p>
          <a:p>
            <a:pPr eaLnBrk="1" hangingPunct="1"/>
            <a:r>
              <a:rPr lang="pl-PL" altLang="pl-PL" sz="2400" b="1" dirty="0"/>
              <a:t>Media transmisyjne: </a:t>
            </a:r>
            <a:r>
              <a:rPr lang="pl-PL" altLang="pl-PL" sz="2400" dirty="0"/>
              <a:t>głównie światłowód, w niewielkim stopniu łącza radiowe</a:t>
            </a:r>
            <a:r>
              <a:rPr lang="pl-PL" altLang="pl-PL" sz="2400" b="1" dirty="0"/>
              <a:t> </a:t>
            </a:r>
          </a:p>
          <a:p>
            <a:pPr eaLnBrk="1" hangingPunct="1"/>
            <a:r>
              <a:rPr lang="pl-PL" altLang="pl-PL" sz="2400" b="1" dirty="0"/>
              <a:t>Technologia:</a:t>
            </a:r>
            <a:r>
              <a:rPr lang="pl-PL" altLang="pl-PL" sz="2400" dirty="0"/>
              <a:t> Giga Ethernet, 10 </a:t>
            </a:r>
            <a:r>
              <a:rPr lang="pl-PL" altLang="pl-PL" sz="2400" dirty="0" err="1"/>
              <a:t>GbE</a:t>
            </a:r>
            <a:r>
              <a:rPr lang="pl-PL" altLang="pl-PL" sz="2400" dirty="0"/>
              <a:t>, 40GbE, 100GbE, 400 </a:t>
            </a:r>
            <a:r>
              <a:rPr lang="pl-PL" altLang="pl-PL" sz="2400" dirty="0" err="1"/>
              <a:t>GbE</a:t>
            </a:r>
            <a:endParaRPr lang="pl-PL" altLang="pl-PL" sz="2400" dirty="0"/>
          </a:p>
          <a:p>
            <a:pPr eaLnBrk="1" hangingPunct="1"/>
            <a:r>
              <a:rPr lang="pl-PL" altLang="pl-PL" sz="2400" b="1" dirty="0"/>
              <a:t>Właściciel:</a:t>
            </a:r>
            <a:r>
              <a:rPr lang="pl-PL" altLang="pl-PL" sz="2400" dirty="0"/>
              <a:t> zazwyczaj jeden (konsorcjum firm i organizacji)</a:t>
            </a:r>
          </a:p>
          <a:p>
            <a:pPr eaLnBrk="1" hangingPunct="1"/>
            <a:r>
              <a:rPr lang="pl-PL" altLang="pl-PL" sz="2400" b="1" dirty="0"/>
              <a:t>Regulacje prawne:</a:t>
            </a:r>
            <a:r>
              <a:rPr lang="pl-PL" altLang="pl-PL" sz="2400" dirty="0"/>
              <a:t> stosunkowo proste</a:t>
            </a:r>
          </a:p>
          <a:p>
            <a:pPr eaLnBrk="1" hangingPunct="1"/>
            <a:r>
              <a:rPr lang="pl-PL" altLang="pl-PL" sz="2400" b="1" dirty="0"/>
              <a:t>Topologia:</a:t>
            </a:r>
            <a:r>
              <a:rPr lang="pl-PL" altLang="pl-PL" sz="2400" dirty="0"/>
              <a:t> hierarchicznej gwiazda, pierścień</a:t>
            </a:r>
          </a:p>
          <a:p>
            <a:pPr eaLnBrk="1" hangingPunct="1"/>
            <a:r>
              <a:rPr lang="pl-PL" altLang="pl-PL" sz="2400" b="1" dirty="0"/>
              <a:t>Koszt korzystania:</a:t>
            </a:r>
            <a:r>
              <a:rPr lang="pl-PL" altLang="pl-PL" sz="2400" dirty="0"/>
              <a:t> średni</a:t>
            </a:r>
            <a:endParaRPr lang="pl-PL" altLang="pl-PL" sz="2400" b="1" dirty="0"/>
          </a:p>
          <a:p>
            <a:pPr eaLnBrk="1" hangingPunct="1"/>
            <a:endParaRPr lang="pl-PL" altLang="pl-PL" sz="2400" b="1" dirty="0"/>
          </a:p>
          <a:p>
            <a:pPr eaLnBrk="1" hangingPunct="1"/>
            <a:endParaRPr lang="pl-PL" altLang="pl-PL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523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PAN - Personal Area Network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b="1"/>
              <a:t>Rozmiar sieci:</a:t>
            </a:r>
            <a:r>
              <a:rPr lang="pl-PL" altLang="pl-PL" sz="2400"/>
              <a:t> do kilku metrów</a:t>
            </a:r>
          </a:p>
          <a:p>
            <a:pPr eaLnBrk="1" hangingPunct="1"/>
            <a:r>
              <a:rPr lang="pl-PL" altLang="pl-PL" sz="2400" b="1"/>
              <a:t>Przepustowość:</a:t>
            </a:r>
            <a:r>
              <a:rPr lang="pl-PL" altLang="pl-PL" sz="2400"/>
              <a:t>  kilka Mb/s</a:t>
            </a:r>
          </a:p>
          <a:p>
            <a:pPr eaLnBrk="1" hangingPunct="1"/>
            <a:r>
              <a:rPr lang="pl-PL" altLang="pl-PL" sz="2400" b="1"/>
              <a:t>Media tranmisyjne: </a:t>
            </a:r>
            <a:r>
              <a:rPr lang="pl-PL" altLang="pl-PL" sz="2400"/>
              <a:t>głównie łącza radiowe</a:t>
            </a:r>
            <a:endParaRPr lang="pl-PL" altLang="pl-PL" sz="2400" b="1"/>
          </a:p>
          <a:p>
            <a:pPr eaLnBrk="1" hangingPunct="1"/>
            <a:r>
              <a:rPr lang="pl-PL" altLang="pl-PL" sz="2400" b="1"/>
              <a:t>Technologia:</a:t>
            </a:r>
            <a:r>
              <a:rPr lang="pl-PL" altLang="pl-PL" sz="2400"/>
              <a:t> Bluetooth, UWB, ZigBee</a:t>
            </a:r>
          </a:p>
          <a:p>
            <a:pPr eaLnBrk="1" hangingPunct="1"/>
            <a:r>
              <a:rPr lang="pl-PL" altLang="pl-PL" sz="2400" b="1"/>
              <a:t>Właściciel</a:t>
            </a:r>
            <a:r>
              <a:rPr lang="pl-PL" altLang="pl-PL" sz="2400"/>
              <a:t>: jeden</a:t>
            </a:r>
          </a:p>
          <a:p>
            <a:pPr eaLnBrk="1" hangingPunct="1"/>
            <a:r>
              <a:rPr lang="pl-PL" altLang="pl-PL" sz="2400" b="1"/>
              <a:t>Regulacje prawne:</a:t>
            </a:r>
            <a:r>
              <a:rPr lang="pl-PL" altLang="pl-PL" sz="2400"/>
              <a:t> bardzo proste</a:t>
            </a:r>
          </a:p>
          <a:p>
            <a:pPr eaLnBrk="1" hangingPunct="1"/>
            <a:r>
              <a:rPr lang="pl-PL" altLang="pl-PL" sz="2400" b="1"/>
              <a:t>Topologia:</a:t>
            </a:r>
            <a:r>
              <a:rPr lang="pl-PL" altLang="pl-PL" sz="2400"/>
              <a:t> punkt-punkt, gwiazda</a:t>
            </a:r>
          </a:p>
          <a:p>
            <a:pPr eaLnBrk="1" hangingPunct="1"/>
            <a:r>
              <a:rPr lang="pl-PL" altLang="pl-PL" sz="2400" b="1"/>
              <a:t>Koszt korzystania:</a:t>
            </a:r>
            <a:r>
              <a:rPr lang="pl-PL" altLang="pl-PL" sz="2400"/>
              <a:t> bardzo niski</a:t>
            </a:r>
            <a:endParaRPr lang="pl-PL" altLang="pl-PL" sz="2400" b="1"/>
          </a:p>
          <a:p>
            <a:pPr eaLnBrk="1" hangingPunct="1"/>
            <a:endParaRPr lang="pl-PL" altLang="pl-PL" sz="2400" b="1"/>
          </a:p>
          <a:p>
            <a:pPr eaLnBrk="1" hangingPunct="1"/>
            <a:endParaRPr lang="pl-PL" altLang="pl-PL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603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Jaka to sieć?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b="1"/>
              <a:t>Pytanie: </a:t>
            </a:r>
            <a:r>
              <a:rPr lang="pl-PL" altLang="pl-PL" sz="2400"/>
              <a:t>Jak nazwać sieć składającą się z 100 komputerów umieszczonych w jednym budynku firmy finansowej?</a:t>
            </a:r>
          </a:p>
          <a:p>
            <a:pPr eaLnBrk="1" hangingPunct="1"/>
            <a:r>
              <a:rPr lang="pl-PL" altLang="pl-PL" sz="2400" b="1"/>
              <a:t>Odpowiedź: </a:t>
            </a:r>
            <a:r>
              <a:rPr lang="pl-PL" altLang="pl-PL" sz="2400"/>
              <a:t>LAN.</a:t>
            </a:r>
          </a:p>
          <a:p>
            <a:pPr eaLnBrk="1" hangingPunct="1"/>
            <a:endParaRPr lang="pl-PL" altLang="pl-PL" sz="2400"/>
          </a:p>
          <a:p>
            <a:pPr eaLnBrk="1" hangingPunct="1"/>
            <a:endParaRPr lang="pl-PL" altLang="pl-PL"/>
          </a:p>
          <a:p>
            <a:pPr eaLnBrk="1" hangingPunct="1"/>
            <a:endParaRPr lang="pl-PL" altLang="pl-PL"/>
          </a:p>
        </p:txBody>
      </p:sp>
      <p:pic>
        <p:nvPicPr>
          <p:cNvPr id="35844" name="Picture 4" descr="MCj0234625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4056063"/>
            <a:ext cx="1631950" cy="182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340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Jaka to sieć?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b="1"/>
              <a:t>Pytanie: </a:t>
            </a:r>
            <a:r>
              <a:rPr lang="pl-PL" altLang="pl-PL" sz="2400"/>
              <a:t>Jak nazwać sieć składającą się z 100 komputerów umieszczonych w trzech budynkach firmy finansowej w trzech różnych miastach oddalonych od siebie o 50 km?</a:t>
            </a:r>
          </a:p>
          <a:p>
            <a:pPr eaLnBrk="1" hangingPunct="1"/>
            <a:r>
              <a:rPr lang="pl-PL" altLang="pl-PL" sz="2400" b="1"/>
              <a:t>Odpowiedź: </a:t>
            </a:r>
            <a:r>
              <a:rPr lang="pl-PL" altLang="pl-PL" sz="2400"/>
              <a:t>WAN.</a:t>
            </a:r>
          </a:p>
          <a:p>
            <a:pPr eaLnBrk="1" hangingPunct="1"/>
            <a:endParaRPr lang="pl-PL" altLang="pl-PL" sz="2400"/>
          </a:p>
          <a:p>
            <a:pPr eaLnBrk="1" hangingPunct="1"/>
            <a:endParaRPr lang="pl-PL" altLang="pl-PL"/>
          </a:p>
          <a:p>
            <a:pPr eaLnBrk="1" hangingPunct="1"/>
            <a:endParaRPr lang="pl-PL" altLang="pl-PL"/>
          </a:p>
        </p:txBody>
      </p:sp>
      <p:pic>
        <p:nvPicPr>
          <p:cNvPr id="36868" name="Picture 4" descr="MCj0234625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4056063"/>
            <a:ext cx="1631950" cy="182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0812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Jaka to sieć?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b="1" dirty="0"/>
              <a:t>Pytanie: </a:t>
            </a:r>
            <a:r>
              <a:rPr lang="pl-PL" altLang="pl-PL" sz="2400" dirty="0"/>
              <a:t>Czy telefon komórkowy połączony z komputerem łączem Bluetooth to sieć LAN?</a:t>
            </a:r>
          </a:p>
          <a:p>
            <a:pPr eaLnBrk="1" hangingPunct="1"/>
            <a:r>
              <a:rPr lang="pl-PL" altLang="pl-PL" sz="2400" b="1" dirty="0"/>
              <a:t>Odpowiedź: </a:t>
            </a:r>
            <a:r>
              <a:rPr lang="pl-PL" altLang="pl-PL" sz="2400" dirty="0"/>
              <a:t>Raczej jest to sieć PAN (ang. </a:t>
            </a:r>
            <a:r>
              <a:rPr lang="pl-PL" altLang="pl-PL" sz="2400" i="1" dirty="0"/>
              <a:t>Personal </a:t>
            </a:r>
            <a:r>
              <a:rPr lang="pl-PL" altLang="pl-PL" sz="2400" i="1" dirty="0" err="1"/>
              <a:t>Area</a:t>
            </a:r>
            <a:r>
              <a:rPr lang="pl-PL" altLang="pl-PL" sz="2400" i="1" dirty="0"/>
              <a:t> Network</a:t>
            </a:r>
            <a:r>
              <a:rPr lang="pl-PL" altLang="pl-PL" sz="2400" dirty="0"/>
              <a:t>).</a:t>
            </a:r>
          </a:p>
          <a:p>
            <a:pPr eaLnBrk="1" hangingPunct="1"/>
            <a:endParaRPr lang="pl-PL" altLang="pl-PL" sz="2400" dirty="0"/>
          </a:p>
          <a:p>
            <a:pPr eaLnBrk="1" hangingPunct="1"/>
            <a:endParaRPr lang="pl-PL" altLang="pl-PL" dirty="0"/>
          </a:p>
          <a:p>
            <a:pPr eaLnBrk="1" hangingPunct="1"/>
            <a:endParaRPr lang="pl-PL" altLang="pl-PL" dirty="0"/>
          </a:p>
        </p:txBody>
      </p:sp>
      <p:pic>
        <p:nvPicPr>
          <p:cNvPr id="27652" name="Picture 4" descr="MCj0234625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4056063"/>
            <a:ext cx="1631950" cy="182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464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Jaka to sieć?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b="1"/>
              <a:t>Pytanie: </a:t>
            </a:r>
            <a:r>
              <a:rPr lang="pl-PL" altLang="pl-PL" sz="2400"/>
              <a:t>Czy dwa oddziały firmy znajdujące się 1 km od siebie połączone za pomocą Internetu (np. VPN) to sieć LAN?</a:t>
            </a:r>
          </a:p>
          <a:p>
            <a:pPr eaLnBrk="1" hangingPunct="1"/>
            <a:r>
              <a:rPr lang="pl-PL" altLang="pl-PL" sz="2400" b="1"/>
              <a:t>Odpowiedź: </a:t>
            </a:r>
            <a:r>
              <a:rPr lang="pl-PL" altLang="pl-PL" sz="2400"/>
              <a:t>Raczej jest to sieć WAN.</a:t>
            </a:r>
          </a:p>
          <a:p>
            <a:pPr eaLnBrk="1" hangingPunct="1"/>
            <a:endParaRPr lang="pl-PL" altLang="pl-PL" sz="2400"/>
          </a:p>
          <a:p>
            <a:pPr eaLnBrk="1" hangingPunct="1"/>
            <a:endParaRPr lang="pl-PL" altLang="pl-PL" sz="2400"/>
          </a:p>
          <a:p>
            <a:pPr eaLnBrk="1" hangingPunct="1"/>
            <a:endParaRPr lang="pl-PL" altLang="pl-PL"/>
          </a:p>
        </p:txBody>
      </p:sp>
      <p:pic>
        <p:nvPicPr>
          <p:cNvPr id="28676" name="Picture 4" descr="MCj0234625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4056063"/>
            <a:ext cx="1631950" cy="182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354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dirty="0"/>
              <a:t>Plan wykładu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Ewolucja sieci komputerowych</a:t>
            </a:r>
          </a:p>
          <a:p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Jak działa sieć komputerowa</a:t>
            </a:r>
          </a:p>
          <a:p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Klasyfikacja sieci komputerowych</a:t>
            </a:r>
          </a:p>
          <a:p>
            <a:r>
              <a:rPr lang="pl-PL" altLang="pl-PL" sz="2400" b="1" dirty="0">
                <a:solidFill>
                  <a:schemeClr val="tx2"/>
                </a:solidFill>
              </a:rPr>
              <a:t>Standaryzacja sieci komputerowych</a:t>
            </a:r>
          </a:p>
          <a:p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Statystyki ruchu w sieciach komputerowych</a:t>
            </a:r>
          </a:p>
          <a:p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Trendy biznesowe</a:t>
            </a:r>
          </a:p>
          <a:p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Otwarte problemy w sieciach komputerowych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9409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Dabbawala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199" y="1360488"/>
            <a:ext cx="6261101" cy="3364657"/>
          </a:xfrm>
        </p:spPr>
        <p:txBody>
          <a:bodyPr>
            <a:noAutofit/>
          </a:bodyPr>
          <a:lstStyle/>
          <a:p>
            <a:r>
              <a:rPr lang="pl-PL" sz="2200" b="1" dirty="0" err="1"/>
              <a:t>Dabbawala</a:t>
            </a:r>
            <a:r>
              <a:rPr lang="pl-PL" sz="2200" dirty="0"/>
              <a:t> to system rozwożenie posiłków (lunch </a:t>
            </a:r>
            <a:r>
              <a:rPr lang="pl-PL" sz="2200" dirty="0" err="1"/>
              <a:t>box</a:t>
            </a:r>
            <a:r>
              <a:rPr lang="pl-PL" sz="2200" dirty="0"/>
              <a:t>) w </a:t>
            </a:r>
            <a:r>
              <a:rPr lang="pl-PL" sz="2200" b="1" dirty="0" err="1"/>
              <a:t>Mumbai</a:t>
            </a:r>
            <a:r>
              <a:rPr lang="pl-PL" sz="2200" b="1" dirty="0"/>
              <a:t> (Bombaj</a:t>
            </a:r>
            <a:r>
              <a:rPr lang="pl-PL" sz="2200" dirty="0"/>
              <a:t>) używający głównie pociągów i rowerów</a:t>
            </a:r>
          </a:p>
          <a:p>
            <a:r>
              <a:rPr lang="pl-PL" sz="2200" dirty="0"/>
              <a:t>5tys dostawców, 200tys przesyłek każdego dnia, </a:t>
            </a:r>
            <a:r>
              <a:rPr lang="pl-PL" sz="2200" b="1" dirty="0"/>
              <a:t>1 pomyłka na 6 milionów</a:t>
            </a:r>
          </a:p>
          <a:p>
            <a:r>
              <a:rPr lang="pl-PL" sz="2200" dirty="0"/>
              <a:t>Koszt 20 zł na miesiąc, zarobki 250 zł/miesiąc</a:t>
            </a:r>
          </a:p>
          <a:p>
            <a:r>
              <a:rPr lang="pl-PL" sz="2200" dirty="0"/>
              <a:t>Pudełka są specjalnie oznaczane dla prawidłowego dostarczenia</a:t>
            </a:r>
          </a:p>
        </p:txBody>
      </p:sp>
      <p:pic>
        <p:nvPicPr>
          <p:cNvPr id="1028" name="Picture 4" descr="http://upload.wikimedia.org/wikipedia/commons/thumb/f/fe/Dabbawalasmumbai.jpg/220px-Dabbawalasmumba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869" y="3020518"/>
            <a:ext cx="2766675" cy="184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upload.wikimedia.org/wikipedia/commons/thumb/b/bc/Dabba.jpg/150px-Dabb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699" y="4961351"/>
            <a:ext cx="1407829" cy="192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data:image/jpeg;base64,/9j/4AAQSkZJRgABAQAAAQABAAD/2wCEAAkGBxQTEhUUExQVFhUXGSAaGRgYGSAgIBweHCAgHx8fHB0bICggIhwlHh8fITIhJSkrLi4uHh8zODUsNygtLisBCgoKDg0OGxAQGywkICUsLCwsLyw0LCwsLCwsLCwsLCwsLCwsLCwsLCwsLCwsLCwsLCwsLCwsLCwsLCwsLCwsLP/AABEIALgBEQMBIgACEQEDEQH/xAAcAAACAgMBAQAAAAAAAAAAAAAFBgQHAAIDAQj/xABLEAACAQIEBAMEBwUFBAgHAAABAhEDIQAEEjEFBkFREyJhMnGBkQcUQlKhscEVI2KS0XKC0uHwFjNTwhdUY3OistPxJCVDk6Oz4v/EABkBAAMBAQEAAAAAAAAAAAAAAAECAwAEBf/EADARAAICAQMBBQcEAwEAAAAAAAABAhEhAxIxQRMiUWGhBDJxkbHB8BQjQtGB4fFi/9oADAMBAAIRAxEAPwCpX4+5qGoVQExYKIsAosR2A64IZbm1l3RCP7J/xfphcWnjNGBwNnqOlHnKmfapR7m/quD/ABbj+W1U5m9Ckdh1QW3nFWinhm59pAVaAHTJ5cf/AIhjbmal4DHS4ploIDQD/CR+mM0UHUKKlPf7wxW6Ielsbio/3j8/64bcwbUWQnDAt7H1xpV4cSsDv0wgUM/VXZo/D8sTKPMOYUzrb5n9Scbd5B2rxHLLcOIX2ROI9bg/p77YBUecK4N7/Af0GCFDnc/bQH+6R/zHG3I23zNK/L6gHyid5/8AbHJ+CDSUUkTG+CX+2lIi9OPcT+RUfniRQ5myre1K+pH9MFNAaYsry4dw/wCGNM9wioWLACPf/lhvp8RyjSBUUT3B/piTSoUX9iqh9AwP642ACG/DnVD5TJP6nEFaBDQwIv1GLM/ZBmQZvOIdfgkrECZJxqNaK9qLc+/G+YSy+o/U4dn5eEewPZvbriDW4CG3BEWHTGowqFLY70KJ0agcGavAjpgGL9cdaWR8OmUN94PcnAoKA+U4zXSy1XA3jUfy2wTyfOWZWzFan9pf8MYFJw6oIJFvf/rtj3LZRtR1KRbtjUbkdOF8yVKyM31VmppAd1YBVnbUXgAe84mjmHJtCvW094UtHxXyn4NhPQkcMYAkBs4JHfTSJE+4nANVwLYMFsZirlawApaWAmSzglu3kAEfM4jZjhKzKLpmQdI7yD8YOK1pIdLG9o/HEujxGsigrUcD3nBTMMtflsBbXIIgnsJtbvI+WAnEOB1FJaxBJjv3vjvl+aswsSQw/iUfpBxJq8za7PTAI6qfQjYzg2jHHl/hLGpDLEGIxZtW1eppBgEr7irspwk8u8boirNTyqWmd4E9h6Yb6eYBzFW8hnZl/vuzbe4jEpcjoE/SRXq06tE03ICZanMEiSz1Ma8m85Z1GanSprWLLqMqxIAE/ZItfB3nPhq1RBkHwaQkfwjUPxY4KfRfy+lHxq4J16AgvaIk2jew64TFBYQyXGuJNQLtl6SVILaYPsieheZkYXuXvpGz2YrikaVIalIUhG9oqSky2xifUA4eznyxadV10mKbbelt74C5HgdGi6upq6kII8pPsDSPs9icQ/URXiUWkwf/ALR8X/4VH+Q/48Zhg8Je9T+Q/wBMZjfqI+ZuyZ8wUs9TgBqCmABIZl/yxtncuFqOo2DEDHHLZGpKMaVUrINkNx6WjbBHiqjxqn9s462JHJtkOGrUanTHitUqAlVRQZgkdSDspOGL6QOC1VNGvofwjRo09ZFpWmoie5M/I458j5M1eIZJVLWRmJUwQAakwfw+OGL6ZOIa6lGkhOmmG1KDbV5enoIE/wCeIy1Kmo+I8ISlbXC/4VrlsnrBbWiAGPOYkntY9sZXyWkatSMJiUab3P6Y9zKfuCf+1H/lbG2ST9wx/wC0H/lbFRetHGhlWedKkxvGPamWZfaUj3iMb1k/cuf40/J8b5YE0L3/AHkX/s4xutEXwsbrl8TamZenRUoxWahBjrCriQarOlJmMsVMmAJ87AbegwG8DJJugU+VgY1XLYZeGUaRf97p06TGowJkYsvk6nwcUP34yuuftQTt8cBTBqadFI/VjjXwzj6GztXgnhuEpZctpIEUusWuQIvhIzXDeHMNlQ9wSP1jDb14ibH4FbUa9RPYdlPoxH5Yn0uN5kf/AFn+Jn88OJ5ayLezWj+9/XEUcmIT5cwhseo37e71wVJA2sI8j8H4jngXVkWkDBqVBYnsoUaifwxvzfRzfDnXx6dKojezUTVB9DOzdY+UwcMHK3Gc1kVp5YLRaioYyB5idRNmLgHfsNo9cAueuN5rOhFam1KlUuAyRPhSSZktbV2GEWqm6TKPQko7msC8nOCEQ9A/BgfwIGNa/Gcq4MakJvMbH4TfA2vy9WH2J9RMbxvGItTg9QfYOK7mR2hrK1qDIoaopYASZgkyb3jviV4NJvZdfn/TC6OGEJLK0zEQZ+WNDw4QD5hIm9vzxtxht4jSppklJIYeOdo+6g/XEVuAozEqqwZuvY9oxGr5VhkaIVyD41Y7i/lor3wPpZauoJVxa+MpAbXiFW5aUHR5grCTBuIuN8ck5ULoYeApMSJn5EYj5fN5rcMGtPtdPywY4SufK/u8vUqLJJKLquTJuvqcHcg0wDW5ZrKpbywu977x2xCq5F13W52i8xhqzvHKlMlK9BkJF1ZSp/HET9rZdipIZYN/lGNhgOHK3CfErU1I+2AR8cPgqTVJAENt8J/pgRytxPLLmEY1Ao1qSSPUTgrwxgQLgkAAwZ6f5nE2UQF+kNqgzRKsRpp0VgHqaYOLB+jxKhXMUwYRRTEt5iWKeYi4gT0vhT568Na1Uv0NPbutNQPww78mOgpViQW11GUxB9kaSN/fY4ToB2L2c4pxBKL1WRDoGoA0ztYhrHr+mBHBudc/mHKKtIEAmBTYzESPa7HFovVpsKtNlYIyhLKbiIgQDtgfQymXo1abUlqA6mLHSbArF7T0Xa+JdnCuCu+RU/8A0oZ37lD+Rv8AFjMWl/s3w/8A4bfI/wBMZhuz0/ATfIojKiolJIq1R5FtqMCR0HbGp4d4gkkybknvhj/beby1HLn6pkwjqqgPSRi0KvmGkhtJ+8eoN7YdOG8wo9CvWqcPyypQpM5bSAGIkKFEGdTevxxTbIp2sfArPItWy8GlVKESAQADfcTviRzVQ11QBsEQ/FqaFj8Wvht4Tx85qppOQyQpiSzBCSoFhFxJZiFA7nHTiPHaRB1ZPLhVWCQzEgRBuFmwAFjbphezk8pWbtlHHBXdHJsqwUpupMw6kgGPTG1fLkroWkiX1HQDcxHU+uLF4Xwem6NUqcO8OmpALPmGi+0BlNr9MS+M5bh2XyxzNRHC69C6GVixInymYiAd42OElKceUOpabKp+pwrK9PUJDe1p9kHqP7WPK1JFphUQqNU3fVJiLWBw2DjHDKx0KucX3BO3pjlQHCXgDMVYAELUlNthqAjuMbtJdUxktNuxaTJo9MK/i2YsCgU7gDr7sd2yqgIF1kKseZYO5OwkdcOOV4NkyWX60ykN7IolwoJ8l1NxBF4xI4ty7lqBAfPohIBAai+xEjYmJF4wr1XXAP21K7K+ZLG3XEDMjSBixn5dy9KolOtmWd6gDolKkxYg7EyLT2IxK4pw7huvRWpZjXTpybEHQpI1NoW9yRJw8ZPwYupKLXJVAc43Wo33j88WZl8jwRhq8OsF+8TVjeNwO+J+X4DwOpZXIPYtUH/mIw71Gv4s568yqFrP95vniZl3dhALlywAjaLzbeZiPj8Lap/R3w6oJp1R7hVk/KThv5P5Oy+TBZEBcmztcgdhO3wxozUnVGdrqU4OD5ihRLVwys0P4bWOiYBubEmfL2X1xv8As/NZpFrUpbdAhIUkDcqJ0xNum2Lt4zwxKjgsgYlgfkLA+m5jHThnCVUAsirAAVF2QAkxa0yScLCPfbaLT1f20kz5+z2Zz2VhKqVKXYMCJ902PwxEXmStIa0jrA/pi/PpD4aczkqlJUD1JBQGLML2J2tb44p2n9G+f/4A/wDuJ/iw7lCPLJK2C6XMNUwNKnzarjrvjf8AarF6jmlTkMBsfW+/dcXJy5wzh+Sy66/A8QJ++Yw7awPOIuRBkQMIvM/1XO1f/llE+UE1tNMqDfysIG923A6YO5UFc5QuZ2g31aipAkVasyo2ZlAO3XTgTlh1CqIZh12UD1jr2w5cfaoKdFWRVJuRpK3V2At67nvbARaC2AQBZJIDEzqABuZiwwsZuslJ6ML7vBtyzWptXy5zCDwgZYaoESR5rbWnpi4ePc85fK0NdFRWAsopwEHx/oMVzkOTcy6qUy1TRFtRF7zfUBY+7EXmPNFGemwohh5XZKWkyPKUEifLEbkYEptcGhpQfLIHNnN9biBQ1aSKEB06AdiRMkkzHpG+BNB6cAMsEAgmOvw64P1cpqy1FxTKTqAsYIBAkEm5JBJ+XTG/AeXRXzC0mYhXJLEC4B3Asb9NsPuxkTZXGRf+rrqldulvTEmlwitVMUadRiTbSpuQPTFrVPoupfYrOB/EoP5R+WA1bKNka2innFRkMjXQn2h3n1wM2a1WBJq8r8QBJajmY+0xVtu5PaMWvydURUqa/aNasQCNh4jR8xB9RGA+Q47mGqr9Yz1KpRvqRV0FrWHsi0xN8LvMOfzFHNHOo1IjUIghiojTBB9LTfAdt1Qu3F2Wlm+DrXak+mVRjqBUrqBHzNwPS5wHzHKlKkfEVX8QknVJYCTAAWegPW1hPfBHJc40nBd/EpoVBAKTHeSs3BtgBzT9J2VWkwyxZ6w9kmmdIM31aoMRItgc8Pg22UVTXIf/AGgO1b+Q/wDp4zFV/wDSznfu0P5D/ix5h68vUT/IVyH0iFBl6Ga4WrkUaZUqQzeGVGlgpQ9OkjDHxDj+Rr5c0amWenScgsgalTJgyJC1ARcT8MKvKmUo8UV3zBVnRaNNRSdhpTw6dom5nUCe4PbHep9GlEVZYVPCIWACQQftSSIj/PDGo5VuO5SkWXLZautNYepq1zIsrMdLAIomLgXJxFy3OeRCtNNQzarl6ltSgbCmymLkAnfeLDBWpmafDMrmcvQy9SoWoMxqSkKGBE1JjVsYgGYjFN1M2TEKggX8i3Mm/s2taB2wyeKA1kuHiP0m0fACowJBmHGoMZBuA6tAiQQu8YrjPcx1K2Xp0GZYVqj9tJqGCO3sggdteAP1k/dT+UfpjDXndE+R/Q4FINvgPZWhlKJ1nNNUcRpVEgA9dRMyIJ9k/wBMBa9OHYAggMYuNpt1xpqHRVP83+LG6EHdNR7yf88ZRphlO1SVDTwHmB8nVTMoAx8Lw2BOxggGx9J+eCvLFY8QznjZnzU6Ka67HbRTUBRbqdI95JwkimTA0NA6a/8A+cO3LufSnk2y6LTLVW1VtVeGbSfIiQh1L1IF5PzDgkbc2MfC+FZjPV6maRKd3B1VABpjZVO4hYWw2GNeI8JDV+IO7Knh0PDABI1OwDRfuQTe0kdMDqPODUqBy9NaCJOqC1bUDvuVW0jb341/2vplERloklT4hL1R5ib3VDuO0x32xXhk80L+Ro1GRwC0JBVdMiZ/Dyybz+M4bOW6QNMMElgLjq5JEwAMe8N45llEJSy4B6Lmiv8A+6kPzwbylKmRrCsii5MZeqqjuXUiB6k4PaIVwZwzvHw5dDl0R7s0AKfLc+1aRtG57YfxxSjlMtSNeoE8qgAmWJIFgNzviueJc8kVPDyoStUeKfjGmQLe9m1EA7iBEb4PvTymRptXzWZ+sVngyxMkrt4dO4gdCRbuBiEptvBSMcDCnNFB3EFoUHV5ep2/DV+GJJ5ky8gayP7rf0wrcq8dp0FcaajBtLWG0yLz6R16Ym8T48KnsBQI1HWFHaJJkAE2n1xHtKXIVpzb5RPzueoVcvVQ1F1OlQfF5jf4DFUZHg7o6rVJVmMWYHSDs3lPv37Ww01uNtUQU6K0rC76INossiZ/iI77Y8yeRWoGoUTSbMu0tUYT4a773AY3gjuPeXhqVyBRk3yQX4ZSCVEXMVRqYAglDA3JKkXLAg3PXpiLyfl6mTrVHFQKjsgjUvmGq5YAdASYHc4kcy8NNEfVMuumoVGvTU1l2LatTWDaoB6bWGHbgORyuWoJTZCzaQxL0yzkm1wASPd64moLJ0zm2laK845x/iRrP4dRTS1toU+CQVB8tjcSve9jtiNwbJVa9SmMyFprq8zIqTBPWG0xcCTJEYL/AEh8sinVptlGcK8l6csQvui43NukYD8K4dVpAmq+pj7K3sDfU09ey/E2iabaXQluzgvIMtSmRTYRBWVMxb06gYrTj30dvVz0q4FJwCzG5BA0mwiSdOqe5OHnlbJrRoIFJOtVqMT1ZgJ/CPlidm8uWaxIBXSSOgmTHqbD3TijTaJRkk7IvAcvTbLogpAU1GlFcA+UWBv94eb44j5vLZfKEVkoqIMMVsVU2kd7xa34YMVRCQoi0D8hgHzVlKj5SqVEsBq0xMgboO/lm/ecCSwGDzTCWR49l6p0pWQt9wnS38rQcROZMvlqy+HmFDCdyYjtfpihsznhUqAusBRA0gDbacN/LPKdbOIFrPVCWKaiTpUzfS3eD8hgW2qZRpJ3FmnOHLWUpUDUppWpOH0adQcGRIMybEbEE+7CzwXlytmRppK5ZiADHkUXnWYMdI+OLQzvI4RAjVqtRWZFUACE0i2oEwV9d9hhyak1OmqZdEEQApsoHwwuVg1oofjPDhlwaVRaiVUMsyklCSohFIsO8x3wDo5FnDOFLBbGBNztPpvfFm/SByk+YzdN6CEmsPPMwrLaWPQaY+VsM/KtPK5On9WUyVMvV0HS1Q7+YSJFhHaPXCRwVnO0sHz19Uf7jfI4zH1hPpjMV3I5z5l5So0s5po1stTL0qQKsa7UpTVIsikFhqJ1G8YcM/yxlsrQqVmQ6Ka6iKWffURYeUaN79cVl+w9VKmVWGZQZNRYvG6hZ/G2NqHBWpg6lps3Q6xA+AU/OcPTCGv9oshWB+tUM2XaCxpVaYUso0ghSggRNpiSThdVqdR1pB6lOhrZ/PDEEgCSFAvCgT/ozf2a0X+rD0Oo/kkYgZrhr6pAQj+CQP8AxAYKQGmR6+TZUWoRCv7M+8j/AJTjgBgiaFUaQQpA2EyL/rYDHtbKuygkUwZiAGDe8z5Y6bzY2wWChs+iLgdPM5pvFQ1Aighbbk9Z6W33HTBX6Y+C0KFei1JBS1IdVMWDBSBKxaTJk9fhhU5WzmZy1VTQqrRLSpYgGxvB1C9xba8bYkc7Z6rWzINfMLmG8NRqRdKqJPlAk36k+vphU2mGsAPNZqmwOmloM7h2Nu0NOOSOIPf3/OcSaWU1HqFkAneAesWnY/hhu5f5LWvS1gVyZFvDCyOpUsdJESJncbHqd9G2i9wzJeKNC3q/Ypi4b0ENZt7ER64O5XkvOEjxMqaaHdm0yPhqBxZmRyuQyBWnSy5FVurLNQxc3J1RafKIxPr8Xy1LSWCh2hgn2r7WBgd7nG7WuDLTtW/+lc8V5KSl4ZUPVJB1UqclidwNTBQosZOk+44B56rV8B6elaKFlIpqQNtQOuTJadJ856dMXP8AXQ+s1qTlIkKELKFsfOQIuRJEkR+KxzPSyGYSmJUPVhaYog+YAhvMxBUKB0iR07YRysD02VpwLJVqlQeCNbqZk/7tD0Jm0jcfgDiwuH8tU6LeJmC1euxsTck/wL+p2/hGJvDwtFRRy6qqJ7VRvYT1vd3npPxG2OD8Sdiy5NXYlb5gjWz7wEUEQJ7QBew3xOUrKpbcchbiGcpZcQSXrEeWmp1RNxIMjpuR122J45PgNfN6auZYimbrTB2/tA7n8vwEnhfA6FOn4j6yziH8Z9LTMeaSPWwJFzMnGU6qhjQphaakXcuQLbD92AJN/SAZ3wEjeYQ4jSpoAFrLl9Ce0ACCDaNNhqt0vtjll1yzanos7VHMSalSmXtbzWJHqLfDEHiYytMeauVf2g4qqxn0Vhv6AY6cLytSkPEqVBmnYiGChWVeihmMATeLXJw/HIK3cML5XIVyoKilTYGYDs0E9ybknqPzwu80cyPR/cmpNX7TIypFpkqJYWNgexvjXmfnRstoVAEqGTIqK8x95dp6T8JOEPitRhUFfMw1R70wWDCI9pypIIBuF7m8RGAmNXQODNMqqUQ1a9QyguWid3vBMfCLnHaplGoCa76q9QkrRW4Em2ttzfoIk+l8arzZSoZRGpkPVceZ7Egybx84B9T6lPyfFqlXMio+p4OuBePUkbADrHQYFOmNatWy6+RKx8N6bhhUU6mmI80gBSCRAC/5YYmhSXLRMC5sI/LFfcu8XalVquac6lChFcE2kkkrI6i299sPnCq3i0qdQ/aEn/Xvw+m245IasVGdR4MzWXNYKA8KGVjp66WDAT6kD4YkZuqAAp+15fniFxHOLl6YWmg1EgIgG5J7D4n4YrfL81Nmc+iw1MA+aX9opcCLAC0R6jBbNGIazvCDRq6KNCk9VmLeIxkrNlJGg+VR5tIM2PcYbeXOHCjSABLapZmYQWJ6kdBAAC9MTDkx4hqCJIg2/Ge/TG+YzKIJZgPeQMZKnbC3eDhm6qq6raWDE94X/Mj54kA2GEPJ8VavnKlU1lWlTUopYbhj07XAM3iBh7VsTcrkFxpETiHD1rWcnQN1BjV6NG6+nvxtTFOkh0qqIokhR+g3xIY4F5vWWVUlpYM07AC42HcYRungKyeftOt/1dvljMdPqz9x+P8AXGYGfEbunzfwuknhJqqR5RYLPT1I/PEvwqX36hP/AHa/+pjvwvhTmjSMG9NT8wI2xNXgtQiyv8v88de4CQD0nGU0E3uOo2/TDCnL9Q/ZPzGOycusDsPn/TB3I20BNpJkU1A/tMfyIxz1D7ij+b9WOGmly33/AFOOqcv0xuY/un9cDcjbReyHCzmtVEPRpki2sASfRtPpvPzwRH0cvrqLQLhkYRVZ106GDBgBTBZqkiLQIOCh4TRGouTp0ydCie1gfLEx8xg/yxl8vTJCJVAuzmYI1aQsqkWsRN/jhXKxZIB5H6PqdCm7Zqq7yICiFDbGAAWdjI6Rhvr5wV6KLl6gLiLeJT1aR086k7D0i18SMzmMplabVvDBaCRcaj/eqtPyxWOW4LVrBIdERxqBMsQOllFzF+mI6rmmlA6fZVoSjJ6rprhePr9yx6vFAFpSwQartV0k2tK6CUk3369MTTxyhIdNFVmsAkFoWOuoC07nuMV/zDx8ZDLrlUSq7nzCtVAUheoQXOkx16E+kIeX8XM1gUQuZGosxIImf3jsQAD8MPFPqc83EbeducTmTUpU6ToBAYeKSPLMkonl69yBbAbJ5XQKT5kspWdNIky4i1zZBcb7gC0Gcb0my+UZaiku83JsVvcIhAkRPmb0ELIOJfJR+t5h6daPBYanB+0QbX31kncetsMJl5D2To1syEcsvgGYQLKKJgyREmbwOhgkQMO3CstSyoLM5XVvsFaD5SPLq26CPUHfHJ14fl01IgVV6IrhvSdo+Md8SnqalTwaqBSTqBdS38JPiSZB3FjhaUR4tywvU48Yy9SqCA9eJ1U0WgRJWCC5iY1dyveDjnVqmkIeo6V2HlXwA0SYkhAYWepP9Mb5HO1KldqCZlHYLqZt9IB+zoCAkztJgb+p7K8PCghndybkkAfkOnSZOClYG1FpMAUqKFWT6w9RyxmqlP2ekFkAVVB+yCD8SThY5l46lBHy9NxUDI2vVpcAmNlk+aBILMSO2CPOHN5oqyUmQjzKTqD7b20wD8fnittT1CtZ2FWSQqEhie2uwAUdraoPS+F2VllFJvC4IGdykQ50QQSEG+mPaMbX2veO2I9HMDym0JMBhIPWIIgyYkHHlWs1Us5YwT5id4P4dNrdPhGdpsLKNp/P3mMUS8RW/A6VHao97E7CD17AAm/uxa3D+Dtk6NqBOqA5dFKz1J0guABJjULiJE4j8ictK9GjVqNUYiWQoR+73ETBNxBgk9PKInB7N0l+sItN/ENyyVFABtuWVJmTIOkiQZvGEkwpLkjZPl6j5X+sOFQQCpUJcXlCfw9cEM3xmqAoylUMosWCCLWIAncfpiXmMk4WfBpPcSrVGJ0zfTqVQGA2sL478RzwShqy9IrG6eGhJG0XcLM9ZPuOAhafxPOF8QD1dZoVRUa06lIieg1Sq9TYde+I1blikHNUvTLyYNQAG5J9BF4BIkd8A+EEUy+YXMeGWADKxGxMwZ3NyJ07jfEw8BoZpialZUOqIC6SYgwFYkEet5wGtyHzpuzrT4pmgWRH8hgkllDJPUkmIMgQJMq1scOIZVKyhDWqVqm7aTYD7sAajfqY92D2eztBCKaMjVFFkgabED+yIkbd8Bv37FqwTwiuy0YKNJuXgEFojoPzwrj0srGSb3NfYE18xUpMKS0WAlblCAATEmd/fi0AYEnFd8Xz2YilorL4heDT8LSdBu5DENYBZMfpiZV4rVrstMeV3Ew1gijdmB2ieuJOocDuEtX3qSQycRzNESalZp3ARoiPd+uE7jXPqUG/dsWbs159GiPwwI5ly6O4o0Hq1GmCwI0EnogWTv3OCnCuR6CXe7i513iO3T89sZJy5wD9uCwr+P8AQP8A+lqr/wBVX+c/4cZhs/YtL7o/kT+uMxbaiOPAUOXUb6plpB/3NPqPujvia1RZgvTB7Ej/ANvxxVmSzR8JBLWQDe22PVzXp+mLbAbi1EzFGBOYQdIHmPyBxEq8ZywMeKxv0pkfnbFanOHHnjMTAkz0GN2Ztw+VuYqK7GqfeFH/ADGPliK3NdMRFMseutrD+SJwu0eDVng6CJBI1G8CfsiX3HbDJwn6P6tUawS6wSAAF12kKC7BhO0lfXGqIG2NPBMpTzSJpIRmEkj2fddj39D7sTTybULo4qrCknSARqBsZuR64XKPKdOgHpV2VXqAWLDyBtJADbSCCNW2B+V5Fz9MkUsxScRcCo9w22y9cTT8zmym7Y98b4G1Wk1FdOqNjaxMbwfXATgXLdXL0tNcDykhSWkR0ALRt2/LE6pw3MrQ1JUqGrp0wGI83YEn73frhapni+uktYVNGoa50NaRJ6kW7YLbF3NLDRB5h4Hlw5ao5mCY1+0ZFtUFUEkCSTY7D2gt8R42oHhUFXwxq0qB5R01d2aNR1N96DMTg9z7wqqtaVLvRdRqZrBXBYWBA6QbDqcLOXyaoSFKlgJLsQAg/G/oJJ6EYNrqVgt2Tll8sXOusxvEAklmmwA3PQAASTtbcPvLH1Wmqhi6vF5UQv8AAB5jv1FzG+A3KfB1zFSolKo7VWUgPpKqimzMgB1FtgLraZ7YP/7H0MpU8JszULlB9iNM7aYNj7zic3nktCuKJ3MFKpUpaKVRA/VTT0+uks4sLTEfrjsuWaNT6TUiNSkE2/sEwfdgDT4NxCnTUU1V2UyX1qdQG3+8jHtROJ+GfEpt5TNkUz6+Xf34a35GpGcHWrSr1RUWo0gMKrq4YaZEByLC8xtYfAtzXxKp4C0mrIikAMxZi3WYAJ1CItp95GFihzNWRodPC2EgMk3i99oJJ9w9ME6/MZpxqh1kFiTq8pIkXGq8X6EYzk0uAqCb5AeunSpS6mosk0UdSCwFtbqNktMSdXoJwCqcQeo8htINiegB3PpYDb0AxtmM5VqM9QlSHJBk9Dc2mdIFp+Ax5wjI+PU8MMtOnOp2cwqgdSSe0wN8MvED8DfJ8IrZkkZemzoGC6gsAltpiwNpjoMWfy5yyuSU6qK5muR5tCkoB93UVtIgkkYj5fgOqqPqZ8KnRbyvqcHULOoVp1KRYv5d+uG/hNKvRqOXqrUpO2ogglkAGynt75+eA7fHBr25NaVRqVEs1IZcnzFFpFkBi4Api59+5npGItPOmpmAJZ6qLMPTCKFYi41S2qQNpi8xOCXHxVrJFJ9Gkg1EEEus9OxtPrEYScrw6nTepVWoB4gUQUIKkEgaSpMXMHGlNR5DpaUtTMcj3xFQaRJIlROlmZVkfxKQY+GIVDh4emNNQkESCVBI6izEyPjhN5jy2YqqoVkPm82szIH3TUBj4Yn/AFp1TR4DMg2ICNHUDyMI6DbC7ovko9LVjwmhg4FUWk706ppMVAY1BC7zbQA0R/a/pjXi+ao16qUmVTBnxEJJMTIPksvUkzcD34SctxWuXapUpNTRSAiMNIET5phVF7X3v7sb1eZtNRYSi7ORIUhmuYJWIkgT2xr6IRwu5Ma8xwXKhVPjVkIXyuZC3vqgron17Y4/U3rKV+uVvNKsKVIKD3ny3nrjvls5QCXRahIjSyN5ZFwLED4YgjmOjrqoBp0p5g6Bd7jRqe5EAfphlERTroK/HssmTio7l6wJVYaCBBhoHmkyRLG0GJkHHJeN0/CQUW/fZiBmJB8gWAlNC0+WbyCTI3iBiO+To19eYqStAatKiztUiyqLzG7G4AgSThVy+YAcHY/qDaOkYRxTuh9zsu7kLhBCeMUQMfZZr+hIW0dtU/DuyKovIMFQL7XmR/rvgbT5oyitRy9GotR2EAIQwUAbuyyB+cn44OU3G3bAiI2+Tj9UPfGYlfDHuHoXcz5MylXyL0tjpNp645ZP2F9wxIgHpfHQE78MyNSvUFOkpdzsB+foPU4sTgf0b11Wa9dKANvI0u5JBCzsBIG0zjOXOHNl3BRgJphYECGgFmO+ppGmCT1MiwBDnDi1QUEYVNDagQwEGQRMsSQBB3PU4lvUuBpQlCrRj8MoZXMJTo+PUzIpQotBW93LAIQJv6AYN8Xo59KYdM7RmZIdEUEAbIVVvNbExc7lvDNRV8+n23TU0xbzQbe63uxrkaVLOKlU0/8Aduy+YQWKSvmHVSfOAf4TjJPhCSn1YFytHL1gXq1q1YidVZ2KgROxEWUiwEx8ccOL0YFJ8lnWEmHao6hSpEgqNEsZMzcb9cOfEK604AkFgQoAkEgSBA6/DArgfAmDNVqUafiVGLMFbSFHoEsT3k/Hrico7cFIuM8ySr5WCaycSRNSDL5rTB0qzq+oXlRYG5JAmYPXEDK5jirMTnKJcAFlVSoid7qGXeLEgwD7wxZzJVKma00aj0/DSWUyVbVIEG5MQZn/ANo9V826Qa2WUoYMOwYlSdSxoG8EYMUupKcIvgrTmzOu9ZA85fTJCuTrgn2rLpExYgn34beUfo6y4pCrmg7uRq0AwqjcTENqjvHuwfyi00hatOk9VQoLMmpiYm+pSb+1YwJ2xGpVaeeD0zSSlpI0vYTcwVUQDsbMfgcC+iKRioxC3DspmAgGVdDSKDT4mywPZ1L5iAbWEfjhb5jynEMxW0JQy5dbOyuYAjyyzFTO5sJv1vhvyuUfLUBTFcQohWdFIWTYW0nrFziLwupmKS1GqLTrVKjbpqBbTMTClVkbTF/fYPs8NgudtoA5/KcToZadFOqYBcUzsF6y51NYbAfPEDLcyZipod8tW0wCtRQGWN7MIDd4/DBjmnjuYC+HUC5ZHhSysGaGBmTICgWkiYEkbYLcB4rl/DC0RRoBQJUuoa3cG5nvee+GqL4Mt38gFR5xNWq1LwGAgeZkbSCCfaXQYm8dLb9MRM9SpHxNSUgrAkqyqgPoG0TtN9x0wz1cxl8xV05Z6ZcEGqaahrXA1QQGM9enyxx4jwB6tRqdMpTXSLqgEsTO+n0PXscJKJSDeSmxwLMVYKUCqMTptpBBuILRKxscPqfR/l6VEfvG+slIKkgrUY3CBSure0i9pjfB3hFGiGLUE1EMRVIol2NujFWtPScczwJXcvS/cgXh6ZNSQd/M1tvxF8PudA2qzhytkM7TJR2p0qaiPK+oDrfVrH4iARsLYg81ZjNO1SgKjVIQwtIzJ6A6FmfST7sFuM6MvQEZiq9VjC0zp1OzbAFVJAmBeYxw5eyGay5qNUQDxWFRvEYswaNJGtRB2m/f558YNHEu8Q6PGuKUctNXLnUwg1GpvqUbSVVYJG9yBPxwC4VlnbL5gkwarOwLjSQW9mYsCSJt12wycz86VcqdIpAFhIZ2ZgRtKiyk7/awE4Zx/LkHXTvMEGqFYHfawvIO+/bEtdPadXsW1Tfw+AH/AGTxBIIbWB1FT3f8SPw742Gb4hTXz0qh7nwtQ+a2w5LxjLG0VR/ZKuPmJOJP1qg1xWKj+NCBPv2xFyXVL6HetOS92UvqvSxHpc41EEMNJ3iWQ/GRH4/1xKynNAqvThJbVaQrEHve4A3nthycFrB0f+zJ3/uxgdxDJ5dE8WtTpU1uGOkB2/hGm9/nGBUXxYHOa5afxRDyXHVquyJMi7adS6Vi5YggLHqfTC/nK2Sau7BqrADzFnLGtGygsCQogEuTMCw2x0oZZsyrCmpy2SDaier36sfaj3wvrGFKkqpUJcalEkDoSNtXdfQRO0jFoLNWzj9p9xPal5oOZfji1KqtCqA6pTpKCqgMSCR0AFtzJ+ZwtZigyM0qwAJEkEYZ+VMjTq/vmUyrmNtJPfSBaO23pbB7mWjrylYQbLq/lM/pjojFLCOKTcssG8k5ZaPEaaPGl0VhMm5gxaPtA7iLYux8ipqrV8wKAgQxAOreVFj8cUH9GNLVxCjtE/6/LH0QVthKyLJ4VGeJjMa+CO+Mw2RMHydk/wDdr7hiQojvhko8n11y1KqqeKrUg3lGkqT37/rgHUSGghlI3UjbFrwOkMnB+Y8y1eQtJmcSQfL7NuxGxiwnthnz/Ecoyf8AxmWKGDEjUBIa+oXNyLQBsDAWcb5FMlU9mqobUCCp0gkHUPJ5VAW1iD1xO5i4R9Zommr0byA0EXtcQbXJ6GYPTHmOUH73dZ6LhJVsdr/X51IxytOtRZMpmabC/lhdhqIA1QZYKBcbSe2PeX+EVsmukCpUXcGmT2BItFriOm/rHCry/TGWVGo6XCDzKtzAuZ67HfAnlAZsVKgatVQqwENJkW31dLAfhisVL+E7JSx78Pz/ABgn/tWo2aNTQ1MKQVFRmOrSwj1aRNvLAk7i7Dxzmw0KRqLRps95GphtEkAiSLi49LjC5xLm96dfwq9FK0mFAsdzBiCDcmLbk47ZziGRqlaeYSpQ8pJDSLyogbjab2EAzGD2mpH3o/Im9LSk8Nr1/r6BjgvFqdWkteorHMuJDx5UBJIFMBgQLze52J2iZl80+YzCldSopIM+U2E6tIJDAnyzuCDbC7wzgyBR4FWmx9oKhgmQzHzDtEQegB6Y48M4TmqdRjUHst02F42J2lZ3MzPUYaOrCTNLQlFYp/nzLIdhpJL1KYG5kX2+8CMLdH9/T8SlNRixViz6YjqFFNlvvcGZm84TuOZ3Vm6RrUiaesC+q5ixE/ZDkd5GGXhOdp0aZJLxqZyVEWJ8u06tI8olgIAti3JztbeFR3/2fp13DNTNMUyZ1KWJIgyt1A/l7R1wQzGVrim5o1DqUSQ6kD4EFSG984K8DbxqS1ATKlhCtMEEg6tMTtt7sdeMZ+lRplq7aQAYk+Yn+FepPbC7U8s3aNLbQp8t5BGdnzSCrVZ/JqGoBYiY21b3a4B9+Dmbq5S1MjLgtZVUKCfcB16zgRUztapS8RaWZElQFc6CdUeyDIgfOxt31VKNOHNOpVLNq1qEBE9jH4T6zgbtqH7PdLADyXA6+Xdy2Yy6qX1gM51j0mNoiwO+3WR/FqWdZXRWrVAzsUiqzalY2giBp6aYJBBw/wDAz4xcqxSDs0OxtYkjYRtGJ9LJqGP78ebc7nY2GssIvO2NvV5FeMAngXGmp5cFMsSplgwOjV3MMDB73N59+BnBOc0rVClVQpR2KCfEIBuYYbgem3XpgtxDjtGiXIWtWKypRBILSbrfy9RIHbsMAuWuG0s81XNOgTU5BprYrCqDqmd/QCd8O0Igvm+aKFNWM1CoPtBAqk9wSAI9Z/G2GfKUZQFqviTcEBIAOwXyyRtczOFjO8o0syjITVo0gPKoIN5BDGRA22B26jC7xD94XSiZKkqSuohitifIQPw64ypchcZPCNOfuFp9apoK5r1avlCPDGkO8JChbmzL0JvfAnhXEuHVqr0vqhJlodG9pQYBiQfZg39TgCWq5euXJFOzBgiGSGBFjeNgZJBxH4FwHx3JpOyhesX3iB7PY9sJNWX0e7znxHqryvw97hq9H8R8iG/PEfM8nOFijnwR0RyU/wCYz8sR15Zzgg080GFvaB2+OrEYZmtRDUqp15hhppLRGq5nzMbW3tbZj0xHbI63LS5yvX+iLUeurfV/DSrmCYXQQZgddIEC256zcQYkpk1fMVEzNfTRyrT55IqDVEIoa0kdCcJvEFr5d/OalKrHcqSDIJBEeXcYP1OJ0qiU/rNYaQutwgms7QPKbWMz5mI364MtOmmkbT121KMpfMJcW41Xz/7ukopZanEjZQNgXO3uQddp3wv82Z9VIy1HSKKQxIIJdo9p27gGAosJOIHEOO1K6+EihKIbUtJBtYC53ZoG56zgW1JtWkqwb7sGflvi0NOss5NbWvuxHz6PaoNKovVXn4MB/Q4bWYQQdjYjFVcu8VOVrEsG03V1i9vQxcH9cN1PnHLnfxF96z+ROHZKLVEf6Pso1Li9OmB7DP8AEBGIPyg4v9xbFR8nVqNbiNGrSYFgrqw2MaTBIN7bfEYtx2tGF6iyN7d8Zgd+2af8X8jf0xmGwLQh8lc50XymXoyNS0gpBYKZAuBMD8cMGZ4HlM2sVKd/k4+dx+WPnbIvCIRIIG/9MOPAef8ANUAELlqY6EAke6enpg7X0GGrjH0Wm7ZaspHRXP4av6zhOzT5rKMEfxKbCwDbR6enuxYXLfP6VZFdlF7dCB8bfPT8cNFTNUMyulilRfuuAfw/XCNJ4kh4zlHhlW5PnyqEiodRk2A3nfzTI3mIINvdgsnPdGoIZdDQYJJgSDYWPUzJ/K2O/Mv0e5dpbLVRSbfQ3s/Cbj3iR6YqjiFM0ajU6ghgYPwtY9RiT9mg8rBePtUlyk/zyotrL5PJVanjKygqwKsik3kC+knoWMR8bY7cx8IauikBAQNQO9tOoxEmL/hil14gQZWQRsZiPlg5wLm/MLUVGqAo7BW8S8A2J1G6wCbyLSDbCS0JqNKWCun7VBTUqyvzy+4TpcsZim1R1bw3DkKslSe8MLDeIP64mcucV4g7tTLavDMsKoEyWJIJMNJM9enbDTw7mTL6QsO9M3JIBFjPQnr5vlgjQoZWpFSk2ljPstc3mSCdzcCdvgIV21TSf1G7jdpteq+33AGa5ypo4o5uiwEgFluQBAEAxexvJtA9cdM0cjmE8lUqb6FDMsWMgzA+zInpHWMe8zcniu61GZmvciAY7CBBvPb34h8U4F4lNlWkEcAwRABiNxtFxfG2R6NxM93CqS/OjJ2V4JVoM7U3DrClTcfw3ghjcX9WjfHLKCoudoVKyIEQyW0ltRKmJgtCyRBMdDgFynwjNKrzUq0XVhpXvHmneIk47LzVWylQ0a1JagqRuTI2Hl6XjtM9bYatSsNNEmtP+SaZYnFuY1ek37upMG6OsAxtqJg+oj+uNuSM5Rr0UdtHjKoQA7hF2A7kXBI6joIwpvx7LBCHSoj6SBrGxAIUHeRsSbTqMDHbhOTpuoFM0xraSoIgEhTYrIiN7CIgxIxo6qjhqhZezXG4ssXiPE6NBC9eoiKPvGD8BuT6C+Ebg9TM5um9UZuotIu/hoxCk0wTGoqsgQNze3xwtc6cNzLeUUlgdRfYGbkWIAkwehwb5LzxpZekggtTBDK+oEEkt5SOlz6TPfFt8J4TRJaE4d5p14hkVKmV00aVULIkBaU3P3mYgmd7LiLw3iVfNVgPCroKerXXKFC14AAUEGDO5JtYXwA5q48wq0VppQR9YfWWYuSp9jUZsZi/4Ysnh/MNCqCRUUMogqxAIjexj/UemGgqxYmrO80K3NmXep5VzNURuh1ICPXqR8hjTL5+nmKDU2109OxpqxELK+U0yFsQd4j3bQfpT5sy5otQp1BUqsIlCfL5gbsLbAiPXFb8t56rBpJTd1JltJPlHSI6hr9fdjNWaEpRoauOZ7KUPJ4ueqVSYFRhpWnt0Okk2giepnEfg9RAzM2ZLmPKn+5JP8VTSwthR45lFpaRqLVYBcSCF/hJvLTve0dZtO4BUFQKpyxczAKGoCT8CR8NNsTlHFxZ1aUo5U1Y85zO1UosVL1SfYFNgYmLswMQCTJBIMDa5Alq9XhjtVzFPLvXr9qpBWBsAVgILAsGvbfG7sMhTqVCBrIshZXvciWCg6RBkd7HCXnmapGazLM6u2kKW0s6rJOiJhAYBMDcxe+Np2+Q66jFrb6nuc4k7Ocxmkaozg+HIHhllO3/AHaT7K7mx64B1cyzMXYyxOok9SbzjbiOfas+poECFUWVVGyqOijEWcXSOKTsM0OYcwohapA9FX89M44UOJVFq+LqLPNy152sflHuwPBxsDg0C2S81mNbs53Ykn3n1640BxyBxKymdenOhis9v07H1GMLy8lgfQrQJz4bSdIpv5oMT5bTtOL3IviovoUNWrXq1ajs8JpEna6k4t0n8Did2xmqoAftde4+R/pjMV/+1j3f5Lj3DWPRVXD40LIO3TEgLPsjriLkfYX3YlJlmMXj32GKgRopYExv6YM8I5jrUD94dv8AX+R9RgSqgfDGrVegH4YVjJDNW4hlMw5bMfWFYnyslTWP5a0lfg2JuW5Op5jy0MwhMSFrKQR6a0LA/jhHBJOJmTzT0zKnr8sLbXBtqD2f+i3PJOmmr/2HBn3aoPw3wHy3LVSnUjOUq1FIJDGm0E9ATFge+Hbg30j1aYC1HDL30rqHygfPBnK/SEpZhXUVKTGyaQHB76WMR6i3rhHJm2iPkeKUmQsFSll6Q62qObWim0mSd5PT1gPR5sqCdVOmwO24IvIE+nuxanMfDOE1qLE1xlWIkBjcGQfYaSf7vTY4pXO5X96yUiaokhWCmXA6hd77xgKKZnNrgeOE89AWNV09HGpdu+4Hyw38H5qRyW0q46lG1D1gXj54oxgRuDjalXZTKkg9wYPzGM9JdArWfU+hTxPL1AsFB6MSPgAR/TA/iHL9Gs6VADKMCsGwgz06Te5OKcyvMNdPt6h2YT+O/wCOGzlvjler/uqbDSfMykaSe0NaTv8AjiT02snRDXvH1yPHGOFNVUMDTlZgk9t49P8AW+BfAeU1U1HqsyVdfk0MBEAQQRPUHtjSlzFQo6zXU06oDMqmwYgW67/1wP5Y+kRFQJXA1ebzaYW8kezPfaB+JxOpqW/noXerGWl2TxmzpzLxrNZCqq+IKtMiweTIXoYINp7/AJkYmcC5upVkJrZZgdV3p3VQSCbCDO/W8/Lpncxks6UAIIgjzGSJDHebX03tb3YKcFyVPLpppEMCTYDa7AHUN5C79TbC79KT7yoL9n1YpOMvt+fMDVFyuYGgVQYh/OqqZXcTYxYsQBEQLmME8xwWvSo/uxLaivmAZrTAggjt6RIthU5r5aq1KmuiqaSwBCnqTvHuvgyeD1MugqZevU1LfSx8p726TJ+eHjGXMJ2JN578PT+qFnj/AASqHLVgxG8KAq2j7QWC39hDOCPJtem1KsiIaYnaT5iADLSd/TbHifSQwVaNegjIlvISpJEQTMyRBnaT2wf4dxqjmkUZclCPNVhGU6mtAK+ViszJaSAcZymveQkY6cnUXTKz47lCKulFJkwsKbmdlje+G3hXCq+Wp0/FUaqjeSjc6yIBmBpkdRNrXm2C/wCzxlmfMEuaoXq2trxpRCCYZsTODZCpQJr1xTNWoNy8eGpuVGoaZ2kgyTG/XSktRVRbSi9B3GWX8qEfmjhNaahqAUwId7+UTMKlze0Bd8IxH+hhu565q+uMoTy00iASfMxF2I2kX9wt3lTTKVGUuqOygwWVSQD6xjo0k0snF7RNTlaRzIHf5g49SkxuAT7r/ONvjjkGx6G9PiLYqcxspx0QeoHvn9MbrXJ3Ib+2P+bcfMY2CJedS7aQAHB9CdSx8jjGo0XEhKLFtIVix+zBn5b4M8K5Qr1xrXy07Q1QEE9yFEmB3kTix+XOW6OWT2yah9pr+aOwkgf6vhHNIeOm2FfolyZpKwZtTeGJjYSbKDsY29DiwScLXKdJVaoQBJABaBJ33+WDXEnIpVGB2RoPrB6nE4jai7xTGv8A1bHuAv1jHuLByKuRroEEsB3Bx2+spE6136b+/GYzDWR3GhzyD7Qxuc5T+8P9ekY8xmMHezf66ke2Ixoc3T++PxxmMwKD2jNhnaQ2Yf6+GJ2S49SUjxAlRb2YT+mPMZgbTdoxs4TzpkyvhVAvhtutZQ+kdQjFdu04K8F49w/JlnytdULGSGQkH0FgwE9AQMeYzAoO4i8z8R4VmxrV6dGsT5iA4B9Y0w0n3MOxxXuaTL6yviLAPtANB/AfljMZjUbcQ3p0ulYfysf0/TDZk+e1ooqJRUBREKTF+sEAk+/GYzGcb5MpuPApZ3iJquzuSWYzPb0jtjgKwxmMwaFs6U8zBkEg9xgpl+Zqy/b1WjzdojcQdvXGYzCyhGXKKaerOHutoZsh9JDalNVdUGdpBuDJ9RAvewjqcMWV5/yVSiadU6X31FCwOwiIEA7x0AtJM48xmIfpYJ3G0dP6ybVNL8+GPQAcW/ZVWaiVmR/uhGvvcgiB0MT19Me8N43lsuSFIK76qBZTO06XlSdryTjMZhuyrqw9t/5RH4xzUlTMUqqVHZaeksCCtlbV5gLMfX1wM5m53fNQLKsnyCe9pNpMfr6RmMxSMEQ1NWXQV/rKkksm5nykiB2WZHzBxLoVaMzTrVqLeon/AMVMg/8AhxmMxSjns9q8aeYqeHmB3dL/AAaFcfPHCvXovGim1Izc6yyx3grq/E4zGY1Guxh4DT4agP1mq1RjYQjhVHcR5tXr+GDHCuM8My76qa+YbMUYke7VMH3YzGYSim6ugwnn7J/ePwQ4wc+ZLqz/AAQzj3GYVwQ/ayDHA/pDyCapZxJGyHpPfpjvxL6QOHfVqtJGZAyPAFO2pgT07sfxx7jMFRoRu8lN/tmn3PyOMxmMw4m9n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5" name="AutoShape 4" descr="data:image/jpeg;base64,/9j/4AAQSkZJRgABAQAAAQABAAD/2wCEAAkGBxQTEhUUExQVFhUXGSAaGRgYGSAgIBweHCAgHx8fHB0bICggIhwlHh8fITIhJSkrLi4uHh8zODUsNygtLisBCgoKDg0OGxAQGywkICUsLCwsLyw0LCwsLCwsLCwsLCwsLCwsLCwsLCwsLCwsLCwsLCwsLCwsLCwsLCwsLCwsLP/AABEIALgBEQMBIgACEQEDEQH/xAAcAAACAgMBAQAAAAAAAAAAAAAFBgQHAAIDAQj/xABLEAACAQIEBAMEBwUFBAgHAAABAhEDIQAEEjEFBkFREyJhMnGBkQcUQlKhscEVI2KS0XKC0uHwFjNTwhdUY3OistPxJCVDk6Oz4v/EABkBAAMBAQEAAAAAAAAAAAAAAAECAwAEBf/EADARAAICAQMBBQcEAwEAAAAAAAABAhEhAxIxQRMiUWGhBDJxkbHB8BQjQtGB4fFi/9oADAMBAAIRAxEAPwCpX4+5qGoVQExYKIsAosR2A64IZbm1l3RCP7J/xfphcWnjNGBwNnqOlHnKmfapR7m/quD/ABbj+W1U5m9Ckdh1QW3nFWinhm59pAVaAHTJ5cf/AIhjbmal4DHS4ploIDQD/CR+mM0UHUKKlPf7wxW6Ielsbio/3j8/64bcwbUWQnDAt7H1xpV4cSsDv0wgUM/VXZo/D8sTKPMOYUzrb5n9Scbd5B2rxHLLcOIX2ROI9bg/p77YBUecK4N7/Af0GCFDnc/bQH+6R/zHG3I23zNK/L6gHyid5/8AbHJ+CDSUUkTG+CX+2lIi9OPcT+RUfniRQ5myre1K+pH9MFNAaYsry4dw/wCGNM9wioWLACPf/lhvp8RyjSBUUT3B/piTSoUX9iqh9AwP642ACG/DnVD5TJP6nEFaBDQwIv1GLM/ZBmQZvOIdfgkrECZJxqNaK9qLc+/G+YSy+o/U4dn5eEewPZvbriDW4CG3BEWHTGowqFLY70KJ0agcGavAjpgGL9cdaWR8OmUN94PcnAoKA+U4zXSy1XA3jUfy2wTyfOWZWzFan9pf8MYFJw6oIJFvf/rtj3LZRtR1KRbtjUbkdOF8yVKyM31VmppAd1YBVnbUXgAe84mjmHJtCvW094UtHxXyn4NhPQkcMYAkBs4JHfTSJE+4nANVwLYMFsZirlawApaWAmSzglu3kAEfM4jZjhKzKLpmQdI7yD8YOK1pIdLG9o/HEujxGsigrUcD3nBTMMtflsBbXIIgnsJtbvI+WAnEOB1FJaxBJjv3vjvl+aswsSQw/iUfpBxJq8za7PTAI6qfQjYzg2jHHl/hLGpDLEGIxZtW1eppBgEr7irspwk8u8boirNTyqWmd4E9h6Yb6eYBzFW8hnZl/vuzbe4jEpcjoE/SRXq06tE03ICZanMEiSz1Ma8m85Z1GanSprWLLqMqxIAE/ZItfB3nPhq1RBkHwaQkfwjUPxY4KfRfy+lHxq4J16AgvaIk2jew64TFBYQyXGuJNQLtl6SVILaYPsieheZkYXuXvpGz2YrikaVIalIUhG9oqSky2xifUA4eznyxadV10mKbbelt74C5HgdGi6upq6kII8pPsDSPs9icQ/URXiUWkwf/ALR8X/4VH+Q/48Zhg8Je9T+Q/wBMZjfqI+ZuyZ8wUs9TgBqCmABIZl/yxtncuFqOo2DEDHHLZGpKMaVUrINkNx6WjbBHiqjxqn9s462JHJtkOGrUanTHitUqAlVRQZgkdSDspOGL6QOC1VNGvofwjRo09ZFpWmoie5M/I458j5M1eIZJVLWRmJUwQAakwfw+OGL6ZOIa6lGkhOmmG1KDbV5enoIE/wCeIy1Kmo+I8ISlbXC/4VrlsnrBbWiAGPOYkntY9sZXyWkatSMJiUab3P6Y9zKfuCf+1H/lbG2ST9wx/wC0H/lbFRetHGhlWedKkxvGPamWZfaUj3iMb1k/cuf40/J8b5YE0L3/AHkX/s4xutEXwsbrl8TamZenRUoxWahBjrCriQarOlJmMsVMmAJ87AbegwG8DJJugU+VgY1XLYZeGUaRf97p06TGowJkYsvk6nwcUP34yuuftQTt8cBTBqadFI/VjjXwzj6GztXgnhuEpZctpIEUusWuQIvhIzXDeHMNlQ9wSP1jDb14ibH4FbUa9RPYdlPoxH5Yn0uN5kf/AFn+Jn88OJ5ayLezWj+9/XEUcmIT5cwhseo37e71wVJA2sI8j8H4jngXVkWkDBqVBYnsoUaifwxvzfRzfDnXx6dKojezUTVB9DOzdY+UwcMHK3Gc1kVp5YLRaioYyB5idRNmLgHfsNo9cAueuN5rOhFam1KlUuAyRPhSSZktbV2GEWqm6TKPQko7msC8nOCEQ9A/BgfwIGNa/Gcq4MakJvMbH4TfA2vy9WH2J9RMbxvGItTg9QfYOK7mR2hrK1qDIoaopYASZgkyb3jviV4NJvZdfn/TC6OGEJLK0zEQZ+WNDw4QD5hIm9vzxtxht4jSppklJIYeOdo+6g/XEVuAozEqqwZuvY9oxGr5VhkaIVyD41Y7i/lor3wPpZauoJVxa+MpAbXiFW5aUHR5grCTBuIuN8ck5ULoYeApMSJn5EYj5fN5rcMGtPtdPywY4SufK/u8vUqLJJKLquTJuvqcHcg0wDW5ZrKpbywu977x2xCq5F13W52i8xhqzvHKlMlK9BkJF1ZSp/HET9rZdipIZYN/lGNhgOHK3CfErU1I+2AR8cPgqTVJAENt8J/pgRytxPLLmEY1Ao1qSSPUTgrwxgQLgkAAwZ6f5nE2UQF+kNqgzRKsRpp0VgHqaYOLB+jxKhXMUwYRRTEt5iWKeYi4gT0vhT568Na1Uv0NPbutNQPww78mOgpViQW11GUxB9kaSN/fY4ToB2L2c4pxBKL1WRDoGoA0ztYhrHr+mBHBudc/mHKKtIEAmBTYzESPa7HFovVpsKtNlYIyhLKbiIgQDtgfQymXo1abUlqA6mLHSbArF7T0Xa+JdnCuCu+RU/8A0oZ37lD+Rv8AFjMWl/s3w/8A4bfI/wBMZhuz0/ATfIojKiolJIq1R5FtqMCR0HbGp4d4gkkybknvhj/beby1HLn6pkwjqqgPSRi0KvmGkhtJ+8eoN7YdOG8wo9CvWqcPyypQpM5bSAGIkKFEGdTevxxTbIp2sfArPItWy8GlVKESAQADfcTviRzVQ11QBsEQ/FqaFj8Wvht4Tx85qppOQyQpiSzBCSoFhFxJZiFA7nHTiPHaRB1ZPLhVWCQzEgRBuFmwAFjbphezk8pWbtlHHBXdHJsqwUpupMw6kgGPTG1fLkroWkiX1HQDcxHU+uLF4Xwem6NUqcO8OmpALPmGi+0BlNr9MS+M5bh2XyxzNRHC69C6GVixInymYiAd42OElKceUOpabKp+pwrK9PUJDe1p9kHqP7WPK1JFphUQqNU3fVJiLWBw2DjHDKx0KucX3BO3pjlQHCXgDMVYAELUlNthqAjuMbtJdUxktNuxaTJo9MK/i2YsCgU7gDr7sd2yqgIF1kKseZYO5OwkdcOOV4NkyWX60ykN7IolwoJ8l1NxBF4xI4ty7lqBAfPohIBAai+xEjYmJF4wr1XXAP21K7K+ZLG3XEDMjSBixn5dy9KolOtmWd6gDolKkxYg7EyLT2IxK4pw7huvRWpZjXTpybEHQpI1NoW9yRJw8ZPwYupKLXJVAc43Wo33j88WZl8jwRhq8OsF+8TVjeNwO+J+X4DwOpZXIPYtUH/mIw71Gv4s568yqFrP95vniZl3dhALlywAjaLzbeZiPj8Lap/R3w6oJp1R7hVk/KThv5P5Oy+TBZEBcmztcgdhO3wxozUnVGdrqU4OD5ihRLVwys0P4bWOiYBubEmfL2X1xv8As/NZpFrUpbdAhIUkDcqJ0xNum2Lt4zwxKjgsgYlgfkLA+m5jHThnCVUAsirAAVF2QAkxa0yScLCPfbaLT1f20kz5+z2Zz2VhKqVKXYMCJ902PwxEXmStIa0jrA/pi/PpD4aczkqlJUD1JBQGLML2J2tb44p2n9G+f/4A/wDuJ/iw7lCPLJK2C6XMNUwNKnzarjrvjf8AarF6jmlTkMBsfW+/dcXJy5wzh+Sy66/A8QJ++Yw7awPOIuRBkQMIvM/1XO1f/llE+UE1tNMqDfysIG923A6YO5UFc5QuZ2g31aipAkVasyo2ZlAO3XTgTlh1CqIZh12UD1jr2w5cfaoKdFWRVJuRpK3V2At67nvbARaC2AQBZJIDEzqABuZiwwsZuslJ6ML7vBtyzWptXy5zCDwgZYaoESR5rbWnpi4ePc85fK0NdFRWAsopwEHx/oMVzkOTcy6qUy1TRFtRF7zfUBY+7EXmPNFGemwohh5XZKWkyPKUEifLEbkYEptcGhpQfLIHNnN9biBQ1aSKEB06AdiRMkkzHpG+BNB6cAMsEAgmOvw64P1cpqy1FxTKTqAsYIBAkEm5JBJ+XTG/AeXRXzC0mYhXJLEC4B3Asb9NsPuxkTZXGRf+rrqldulvTEmlwitVMUadRiTbSpuQPTFrVPoupfYrOB/EoP5R+WA1bKNka2innFRkMjXQn2h3n1wM2a1WBJq8r8QBJajmY+0xVtu5PaMWvydURUqa/aNasQCNh4jR8xB9RGA+Q47mGqr9Yz1KpRvqRV0FrWHsi0xN8LvMOfzFHNHOo1IjUIghiojTBB9LTfAdt1Qu3F2Wlm+DrXak+mVRjqBUrqBHzNwPS5wHzHKlKkfEVX8QknVJYCTAAWegPW1hPfBHJc40nBd/EpoVBAKTHeSs3BtgBzT9J2VWkwyxZ6w9kmmdIM31aoMRItgc8Pg22UVTXIf/AGgO1b+Q/wDp4zFV/wDSznfu0P5D/ix5h68vUT/IVyH0iFBl6Ga4WrkUaZUqQzeGVGlgpQ9OkjDHxDj+Rr5c0amWenScgsgalTJgyJC1ARcT8MKvKmUo8UV3zBVnRaNNRSdhpTw6dom5nUCe4PbHep9GlEVZYVPCIWACQQftSSIj/PDGo5VuO5SkWXLZautNYepq1zIsrMdLAIomLgXJxFy3OeRCtNNQzarl6ltSgbCmymLkAnfeLDBWpmafDMrmcvQy9SoWoMxqSkKGBE1JjVsYgGYjFN1M2TEKggX8i3Mm/s2taB2wyeKA1kuHiP0m0fACowJBmHGoMZBuA6tAiQQu8YrjPcx1K2Xp0GZYVqj9tJqGCO3sggdteAP1k/dT+UfpjDXndE+R/Q4FINvgPZWhlKJ1nNNUcRpVEgA9dRMyIJ9k/wBMBa9OHYAggMYuNpt1xpqHRVP83+LG6EHdNR7yf88ZRphlO1SVDTwHmB8nVTMoAx8Lw2BOxggGx9J+eCvLFY8QznjZnzU6Ka67HbRTUBRbqdI95JwkimTA0NA6a/8A+cO3LufSnk2y6LTLVW1VtVeGbSfIiQh1L1IF5PzDgkbc2MfC+FZjPV6maRKd3B1VABpjZVO4hYWw2GNeI8JDV+IO7Knh0PDABI1OwDRfuQTe0kdMDqPODUqBy9NaCJOqC1bUDvuVW0jb341/2vplERloklT4hL1R5ib3VDuO0x32xXhk80L+Ro1GRwC0JBVdMiZ/Dyybz+M4bOW6QNMMElgLjq5JEwAMe8N45llEJSy4B6Lmiv8A+6kPzwbylKmRrCsii5MZeqqjuXUiB6k4PaIVwZwzvHw5dDl0R7s0AKfLc+1aRtG57YfxxSjlMtSNeoE8qgAmWJIFgNzviueJc8kVPDyoStUeKfjGmQLe9m1EA7iBEb4PvTymRptXzWZ+sVngyxMkrt4dO4gdCRbuBiEptvBSMcDCnNFB3EFoUHV5ep2/DV+GJJ5ky8gayP7rf0wrcq8dp0FcaajBtLWG0yLz6R16Ym8T48KnsBQI1HWFHaJJkAE2n1xHtKXIVpzb5RPzueoVcvVQ1F1OlQfF5jf4DFUZHg7o6rVJVmMWYHSDs3lPv37Ww01uNtUQU6K0rC76INossiZ/iI77Y8yeRWoGoUTSbMu0tUYT4a773AY3gjuPeXhqVyBRk3yQX4ZSCVEXMVRqYAglDA3JKkXLAg3PXpiLyfl6mTrVHFQKjsgjUvmGq5YAdASYHc4kcy8NNEfVMuumoVGvTU1l2LatTWDaoB6bWGHbgORyuWoJTZCzaQxL0yzkm1wASPd64moLJ0zm2laK845x/iRrP4dRTS1toU+CQVB8tjcSve9jtiNwbJVa9SmMyFprq8zIqTBPWG0xcCTJEYL/AEh8sinVptlGcK8l6csQvui43NukYD8K4dVpAmq+pj7K3sDfU09ey/E2iabaXQluzgvIMtSmRTYRBWVMxb06gYrTj30dvVz0q4FJwCzG5BA0mwiSdOqe5OHnlbJrRoIFJOtVqMT1ZgJ/CPlidm8uWaxIBXSSOgmTHqbD3TijTaJRkk7IvAcvTbLogpAU1GlFcA+UWBv94eb44j5vLZfKEVkoqIMMVsVU2kd7xa34YMVRCQoi0D8hgHzVlKj5SqVEsBq0xMgboO/lm/ecCSwGDzTCWR49l6p0pWQt9wnS38rQcROZMvlqy+HmFDCdyYjtfpihsznhUqAusBRA0gDbacN/LPKdbOIFrPVCWKaiTpUzfS3eD8hgW2qZRpJ3FmnOHLWUpUDUppWpOH0adQcGRIMybEbEE+7CzwXlytmRppK5ZiADHkUXnWYMdI+OLQzvI4RAjVqtRWZFUACE0i2oEwV9d9hhyak1OmqZdEEQApsoHwwuVg1oofjPDhlwaVRaiVUMsyklCSohFIsO8x3wDo5FnDOFLBbGBNztPpvfFm/SByk+YzdN6CEmsPPMwrLaWPQaY+VsM/KtPK5On9WUyVMvV0HS1Q7+YSJFhHaPXCRwVnO0sHz19Uf7jfI4zH1hPpjMV3I5z5l5So0s5po1stTL0qQKsa7UpTVIsikFhqJ1G8YcM/yxlsrQqVmQ6Ka6iKWffURYeUaN79cVl+w9VKmVWGZQZNRYvG6hZ/G2NqHBWpg6lps3Q6xA+AU/OcPTCGv9oshWB+tUM2XaCxpVaYUso0ghSggRNpiSThdVqdR1pB6lOhrZ/PDEEgCSFAvCgT/ozf2a0X+rD0Oo/kkYgZrhr6pAQj+CQP8AxAYKQGmR6+TZUWoRCv7M+8j/AJTjgBgiaFUaQQpA2EyL/rYDHtbKuygkUwZiAGDe8z5Y6bzY2wWChs+iLgdPM5pvFQ1Aighbbk9Z6W33HTBX6Y+C0KFei1JBS1IdVMWDBSBKxaTJk9fhhU5WzmZy1VTQqrRLSpYgGxvB1C9xba8bYkc7Z6rWzINfMLmG8NRqRdKqJPlAk36k+vphU2mGsAPNZqmwOmloM7h2Nu0NOOSOIPf3/OcSaWU1HqFkAneAesWnY/hhu5f5LWvS1gVyZFvDCyOpUsdJESJncbHqd9G2i9wzJeKNC3q/Ypi4b0ENZt7ER64O5XkvOEjxMqaaHdm0yPhqBxZmRyuQyBWnSy5FVurLNQxc3J1RafKIxPr8Xy1LSWCh2hgn2r7WBgd7nG7WuDLTtW/+lc8V5KSl4ZUPVJB1UqclidwNTBQosZOk+44B56rV8B6elaKFlIpqQNtQOuTJadJ856dMXP8AXQ+s1qTlIkKELKFsfOQIuRJEkR+KxzPSyGYSmJUPVhaYog+YAhvMxBUKB0iR07YRysD02VpwLJVqlQeCNbqZk/7tD0Jm0jcfgDiwuH8tU6LeJmC1euxsTck/wL+p2/hGJvDwtFRRy6qqJ7VRvYT1vd3npPxG2OD8Sdiy5NXYlb5gjWz7wEUEQJ7QBew3xOUrKpbcchbiGcpZcQSXrEeWmp1RNxIMjpuR122J45PgNfN6auZYimbrTB2/tA7n8vwEnhfA6FOn4j6yziH8Z9LTMeaSPWwJFzMnGU6qhjQphaakXcuQLbD92AJN/SAZ3wEjeYQ4jSpoAFrLl9Ce0ACCDaNNhqt0vtjll1yzanos7VHMSalSmXtbzWJHqLfDEHiYytMeauVf2g4qqxn0Vhv6AY6cLytSkPEqVBmnYiGChWVeihmMATeLXJw/HIK3cML5XIVyoKilTYGYDs0E9ybknqPzwu80cyPR/cmpNX7TIypFpkqJYWNgexvjXmfnRstoVAEqGTIqK8x95dp6T8JOEPitRhUFfMw1R70wWDCI9pypIIBuF7m8RGAmNXQODNMqqUQ1a9QyguWid3vBMfCLnHaplGoCa76q9QkrRW4Em2ttzfoIk+l8arzZSoZRGpkPVceZ7Egybx84B9T6lPyfFqlXMio+p4OuBePUkbADrHQYFOmNatWy6+RKx8N6bhhUU6mmI80gBSCRAC/5YYmhSXLRMC5sI/LFfcu8XalVquac6lChFcE2kkkrI6i299sPnCq3i0qdQ/aEn/Xvw+m245IasVGdR4MzWXNYKA8KGVjp66WDAT6kD4YkZuqAAp+15fniFxHOLl6YWmg1EgIgG5J7D4n4YrfL81Nmc+iw1MA+aX9opcCLAC0R6jBbNGIazvCDRq6KNCk9VmLeIxkrNlJGg+VR5tIM2PcYbeXOHCjSABLapZmYQWJ6kdBAAC9MTDkx4hqCJIg2/Ge/TG+YzKIJZgPeQMZKnbC3eDhm6qq6raWDE94X/Mj54kA2GEPJ8VavnKlU1lWlTUopYbhj07XAM3iBh7VsTcrkFxpETiHD1rWcnQN1BjV6NG6+nvxtTFOkh0qqIokhR+g3xIY4F5vWWVUlpYM07AC42HcYRungKyeftOt/1dvljMdPqz9x+P8AXGYGfEbunzfwuknhJqqR5RYLPT1I/PEvwqX36hP/AHa/+pjvwvhTmjSMG9NT8wI2xNXgtQiyv8v88de4CQD0nGU0E3uOo2/TDCnL9Q/ZPzGOycusDsPn/TB3I20BNpJkU1A/tMfyIxz1D7ij+b9WOGmly33/AFOOqcv0xuY/un9cDcjbReyHCzmtVEPRpki2sASfRtPpvPzwRH0cvrqLQLhkYRVZ106GDBgBTBZqkiLQIOCh4TRGouTp0ydCie1gfLEx8xg/yxl8vTJCJVAuzmYI1aQsqkWsRN/jhXKxZIB5H6PqdCm7Zqq7yICiFDbGAAWdjI6Rhvr5wV6KLl6gLiLeJT1aR086k7D0i18SMzmMplabVvDBaCRcaj/eqtPyxWOW4LVrBIdERxqBMsQOllFzF+mI6rmmlA6fZVoSjJ6rprhePr9yx6vFAFpSwQartV0k2tK6CUk3369MTTxyhIdNFVmsAkFoWOuoC07nuMV/zDx8ZDLrlUSq7nzCtVAUheoQXOkx16E+kIeX8XM1gUQuZGosxIImf3jsQAD8MPFPqc83EbeducTmTUpU6ToBAYeKSPLMkonl69yBbAbJ5XQKT5kspWdNIky4i1zZBcb7gC0Gcb0my+UZaiku83JsVvcIhAkRPmb0ELIOJfJR+t5h6daPBYanB+0QbX31kncetsMJl5D2To1syEcsvgGYQLKKJgyREmbwOhgkQMO3CstSyoLM5XVvsFaD5SPLq26CPUHfHJ14fl01IgVV6IrhvSdo+Md8SnqalTwaqBSTqBdS38JPiSZB3FjhaUR4tywvU48Yy9SqCA9eJ1U0WgRJWCC5iY1dyveDjnVqmkIeo6V2HlXwA0SYkhAYWepP9Mb5HO1KldqCZlHYLqZt9IB+zoCAkztJgb+p7K8PCghndybkkAfkOnSZOClYG1FpMAUqKFWT6w9RyxmqlP2ekFkAVVB+yCD8SThY5l46lBHy9NxUDI2vVpcAmNlk+aBILMSO2CPOHN5oqyUmQjzKTqD7b20wD8fnittT1CtZ2FWSQqEhie2uwAUdraoPS+F2VllFJvC4IGdykQ50QQSEG+mPaMbX2veO2I9HMDym0JMBhIPWIIgyYkHHlWs1Us5YwT5id4P4dNrdPhGdpsLKNp/P3mMUS8RW/A6VHao97E7CD17AAm/uxa3D+Dtk6NqBOqA5dFKz1J0guABJjULiJE4j8ictK9GjVqNUYiWQoR+73ETBNxBgk9PKInB7N0l+sItN/ENyyVFABtuWVJmTIOkiQZvGEkwpLkjZPl6j5X+sOFQQCpUJcXlCfw9cEM3xmqAoylUMosWCCLWIAncfpiXmMk4WfBpPcSrVGJ0zfTqVQGA2sL478RzwShqy9IrG6eGhJG0XcLM9ZPuOAhafxPOF8QD1dZoVRUa06lIieg1Sq9TYde+I1blikHNUvTLyYNQAG5J9BF4BIkd8A+EEUy+YXMeGWADKxGxMwZ3NyJ07jfEw8BoZpialZUOqIC6SYgwFYkEet5wGtyHzpuzrT4pmgWRH8hgkllDJPUkmIMgQJMq1scOIZVKyhDWqVqm7aTYD7sAajfqY92D2eztBCKaMjVFFkgabED+yIkbd8Bv37FqwTwiuy0YKNJuXgEFojoPzwrj0srGSb3NfYE18xUpMKS0WAlblCAATEmd/fi0AYEnFd8Xz2YilorL4heDT8LSdBu5DENYBZMfpiZV4rVrstMeV3Ew1gijdmB2ieuJOocDuEtX3qSQycRzNESalZp3ARoiPd+uE7jXPqUG/dsWbs159GiPwwI5ly6O4o0Hq1GmCwI0EnogWTv3OCnCuR6CXe7i513iO3T89sZJy5wD9uCwr+P8AQP8A+lqr/wBVX+c/4cZhs/YtL7o/kT+uMxbaiOPAUOXUb6plpB/3NPqPujvia1RZgvTB7Ej/ANvxxVmSzR8JBLWQDe22PVzXp+mLbAbi1EzFGBOYQdIHmPyBxEq8ZywMeKxv0pkfnbFanOHHnjMTAkz0GN2Ztw+VuYqK7GqfeFH/ADGPliK3NdMRFMseutrD+SJwu0eDVng6CJBI1G8CfsiX3HbDJwn6P6tUawS6wSAAF12kKC7BhO0lfXGqIG2NPBMpTzSJpIRmEkj2fddj39D7sTTybULo4qrCknSARqBsZuR64XKPKdOgHpV2VXqAWLDyBtJADbSCCNW2B+V5Fz9MkUsxScRcCo9w22y9cTT8zmym7Y98b4G1Wk1FdOqNjaxMbwfXATgXLdXL0tNcDykhSWkR0ALRt2/LE6pw3MrQ1JUqGrp0wGI83YEn73frhapni+uktYVNGoa50NaRJ6kW7YLbF3NLDRB5h4Hlw5ao5mCY1+0ZFtUFUEkCSTY7D2gt8R42oHhUFXwxq0qB5R01d2aNR1N96DMTg9z7wqqtaVLvRdRqZrBXBYWBA6QbDqcLOXyaoSFKlgJLsQAg/G/oJJ6EYNrqVgt2Tll8sXOusxvEAklmmwA3PQAASTtbcPvLH1Wmqhi6vF5UQv8AAB5jv1FzG+A3KfB1zFSolKo7VWUgPpKqimzMgB1FtgLraZ7YP/7H0MpU8JszULlB9iNM7aYNj7zic3nktCuKJ3MFKpUpaKVRA/VTT0+uks4sLTEfrjsuWaNT6TUiNSkE2/sEwfdgDT4NxCnTUU1V2UyX1qdQG3+8jHtROJ+GfEpt5TNkUz6+Xf34a35GpGcHWrSr1RUWo0gMKrq4YaZEByLC8xtYfAtzXxKp4C0mrIikAMxZi3WYAJ1CItp95GFihzNWRodPC2EgMk3i99oJJ9w9ME6/MZpxqh1kFiTq8pIkXGq8X6EYzk0uAqCb5AeunSpS6mosk0UdSCwFtbqNktMSdXoJwCqcQeo8htINiegB3PpYDb0AxtmM5VqM9QlSHJBk9Dc2mdIFp+Ax5wjI+PU8MMtOnOp2cwqgdSSe0wN8MvED8DfJ8IrZkkZemzoGC6gsAltpiwNpjoMWfy5yyuSU6qK5muR5tCkoB93UVtIgkkYj5fgOqqPqZ8KnRbyvqcHULOoVp1KRYv5d+uG/hNKvRqOXqrUpO2ogglkAGynt75+eA7fHBr25NaVRqVEs1IZcnzFFpFkBi4Api59+5npGItPOmpmAJZ6qLMPTCKFYi41S2qQNpi8xOCXHxVrJFJ9Gkg1EEEus9OxtPrEYScrw6nTepVWoB4gUQUIKkEgaSpMXMHGlNR5DpaUtTMcj3xFQaRJIlROlmZVkfxKQY+GIVDh4emNNQkESCVBI6izEyPjhN5jy2YqqoVkPm82szIH3TUBj4Yn/AFp1TR4DMg2ICNHUDyMI6DbC7ovko9LVjwmhg4FUWk706ppMVAY1BC7zbQA0R/a/pjXi+ao16qUmVTBnxEJJMTIPksvUkzcD34SctxWuXapUpNTRSAiMNIET5phVF7X3v7sb1eZtNRYSi7ORIUhmuYJWIkgT2xr6IRwu5Ma8xwXKhVPjVkIXyuZC3vqgron17Y4/U3rKV+uVvNKsKVIKD3ny3nrjvls5QCXRahIjSyN5ZFwLED4YgjmOjrqoBp0p5g6Bd7jRqe5EAfphlERTroK/HssmTio7l6wJVYaCBBhoHmkyRLG0GJkHHJeN0/CQUW/fZiBmJB8gWAlNC0+WbyCTI3iBiO+To19eYqStAatKiztUiyqLzG7G4AgSThVy+YAcHY/qDaOkYRxTuh9zsu7kLhBCeMUQMfZZr+hIW0dtU/DuyKovIMFQL7XmR/rvgbT5oyitRy9GotR2EAIQwUAbuyyB+cn44OU3G3bAiI2+Tj9UPfGYlfDHuHoXcz5MylXyL0tjpNp645ZP2F9wxIgHpfHQE78MyNSvUFOkpdzsB+foPU4sTgf0b11Wa9dKANvI0u5JBCzsBIG0zjOXOHNl3BRgJphYECGgFmO+ppGmCT1MiwBDnDi1QUEYVNDagQwEGQRMsSQBB3PU4lvUuBpQlCrRj8MoZXMJTo+PUzIpQotBW93LAIQJv6AYN8Xo59KYdM7RmZIdEUEAbIVVvNbExc7lvDNRV8+n23TU0xbzQbe63uxrkaVLOKlU0/8Aduy+YQWKSvmHVSfOAf4TjJPhCSn1YFytHL1gXq1q1YidVZ2KgROxEWUiwEx8ccOL0YFJ8lnWEmHao6hSpEgqNEsZMzcb9cOfEK604AkFgQoAkEgSBA6/DArgfAmDNVqUafiVGLMFbSFHoEsT3k/Hrico7cFIuM8ySr5WCaycSRNSDL5rTB0qzq+oXlRYG5JAmYPXEDK5jirMTnKJcAFlVSoid7qGXeLEgwD7wxZzJVKma00aj0/DSWUyVbVIEG5MQZn/ANo9V826Qa2WUoYMOwYlSdSxoG8EYMUupKcIvgrTmzOu9ZA85fTJCuTrgn2rLpExYgn34beUfo6y4pCrmg7uRq0AwqjcTENqjvHuwfyi00hatOk9VQoLMmpiYm+pSb+1YwJ2xGpVaeeD0zSSlpI0vYTcwVUQDsbMfgcC+iKRioxC3DspmAgGVdDSKDT4mywPZ1L5iAbWEfjhb5jynEMxW0JQy5dbOyuYAjyyzFTO5sJv1vhvyuUfLUBTFcQohWdFIWTYW0nrFziLwupmKS1GqLTrVKjbpqBbTMTClVkbTF/fYPs8NgudtoA5/KcToZadFOqYBcUzsF6y51NYbAfPEDLcyZipod8tW0wCtRQGWN7MIDd4/DBjmnjuYC+HUC5ZHhSysGaGBmTICgWkiYEkbYLcB4rl/DC0RRoBQJUuoa3cG5nvee+GqL4Mt38gFR5xNWq1LwGAgeZkbSCCfaXQYm8dLb9MRM9SpHxNSUgrAkqyqgPoG0TtN9x0wz1cxl8xV05Z6ZcEGqaahrXA1QQGM9enyxx4jwB6tRqdMpTXSLqgEsTO+n0PXscJKJSDeSmxwLMVYKUCqMTptpBBuILRKxscPqfR/l6VEfvG+slIKkgrUY3CBSure0i9pjfB3hFGiGLUE1EMRVIol2NujFWtPScczwJXcvS/cgXh6ZNSQd/M1tvxF8PudA2qzhytkM7TJR2p0qaiPK+oDrfVrH4iARsLYg81ZjNO1SgKjVIQwtIzJ6A6FmfST7sFuM6MvQEZiq9VjC0zp1OzbAFVJAmBeYxw5eyGay5qNUQDxWFRvEYswaNJGtRB2m/f558YNHEu8Q6PGuKUctNXLnUwg1GpvqUbSVVYJG9yBPxwC4VlnbL5gkwarOwLjSQW9mYsCSJt12wycz86VcqdIpAFhIZ2ZgRtKiyk7/awE4Zx/LkHXTvMEGqFYHfawvIO+/bEtdPadXsW1Tfw+AH/AGTxBIIbWB1FT3f8SPw742Gb4hTXz0qh7nwtQ+a2w5LxjLG0VR/ZKuPmJOJP1qg1xWKj+NCBPv2xFyXVL6HetOS92UvqvSxHpc41EEMNJ3iWQ/GRH4/1xKynNAqvThJbVaQrEHve4A3nthycFrB0f+zJ3/uxgdxDJ5dE8WtTpU1uGOkB2/hGm9/nGBUXxYHOa5afxRDyXHVquyJMi7adS6Vi5YggLHqfTC/nK2Sau7BqrADzFnLGtGygsCQogEuTMCw2x0oZZsyrCmpy2SDaier36sfaj3wvrGFKkqpUJcalEkDoSNtXdfQRO0jFoLNWzj9p9xPal5oOZfji1KqtCqA6pTpKCqgMSCR0AFtzJ+ZwtZigyM0qwAJEkEYZ+VMjTq/vmUyrmNtJPfSBaO23pbB7mWjrylYQbLq/lM/pjojFLCOKTcssG8k5ZaPEaaPGl0VhMm5gxaPtA7iLYux8ipqrV8wKAgQxAOreVFj8cUH9GNLVxCjtE/6/LH0QVthKyLJ4VGeJjMa+CO+Mw2RMHydk/wDdr7hiQojvhko8n11y1KqqeKrUg3lGkqT37/rgHUSGghlI3UjbFrwOkMnB+Y8y1eQtJmcSQfL7NuxGxiwnthnz/Ecoyf8AxmWKGDEjUBIa+oXNyLQBsDAWcb5FMlU9mqobUCCp0gkHUPJ5VAW1iD1xO5i4R9Zommr0byA0EXtcQbXJ6GYPTHmOUH73dZ6LhJVsdr/X51IxytOtRZMpmabC/lhdhqIA1QZYKBcbSe2PeX+EVsmukCpUXcGmT2BItFriOm/rHCry/TGWVGo6XCDzKtzAuZ67HfAnlAZsVKgatVQqwENJkW31dLAfhisVL+E7JSx78Pz/ABgn/tWo2aNTQ1MKQVFRmOrSwj1aRNvLAk7i7Dxzmw0KRqLRps95GphtEkAiSLi49LjC5xLm96dfwq9FK0mFAsdzBiCDcmLbk47ZziGRqlaeYSpQ8pJDSLyogbjab2EAzGD2mpH3o/Im9LSk8Nr1/r6BjgvFqdWkteorHMuJDx5UBJIFMBgQLze52J2iZl80+YzCldSopIM+U2E6tIJDAnyzuCDbC7wzgyBR4FWmx9oKhgmQzHzDtEQegB6Y48M4TmqdRjUHst02F42J2lZ3MzPUYaOrCTNLQlFYp/nzLIdhpJL1KYG5kX2+8CMLdH9/T8SlNRixViz6YjqFFNlvvcGZm84TuOZ3Vm6RrUiaesC+q5ixE/ZDkd5GGXhOdp0aZJLxqZyVEWJ8u06tI8olgIAti3JztbeFR3/2fp13DNTNMUyZ1KWJIgyt1A/l7R1wQzGVrim5o1DqUSQ6kD4EFSG984K8DbxqS1ATKlhCtMEEg6tMTtt7sdeMZ+lRplq7aQAYk+Yn+FepPbC7U8s3aNLbQp8t5BGdnzSCrVZ/JqGoBYiY21b3a4B9+Dmbq5S1MjLgtZVUKCfcB16zgRUztapS8RaWZElQFc6CdUeyDIgfOxt31VKNOHNOpVLNq1qEBE9jH4T6zgbtqH7PdLADyXA6+Xdy2Yy6qX1gM51j0mNoiwO+3WR/FqWdZXRWrVAzsUiqzalY2giBp6aYJBBw/wDAz4xcqxSDs0OxtYkjYRtGJ9LJqGP78ebc7nY2GssIvO2NvV5FeMAngXGmp5cFMsSplgwOjV3MMDB73N59+BnBOc0rVClVQpR2KCfEIBuYYbgem3XpgtxDjtGiXIWtWKypRBILSbrfy9RIHbsMAuWuG0s81XNOgTU5BprYrCqDqmd/QCd8O0Igvm+aKFNWM1CoPtBAqk9wSAI9Z/G2GfKUZQFqviTcEBIAOwXyyRtczOFjO8o0syjITVo0gPKoIN5BDGRA22B26jC7xD94XSiZKkqSuohitifIQPw64ypchcZPCNOfuFp9apoK5r1avlCPDGkO8JChbmzL0JvfAnhXEuHVqr0vqhJlodG9pQYBiQfZg39TgCWq5euXJFOzBgiGSGBFjeNgZJBxH4FwHx3JpOyhesX3iB7PY9sJNWX0e7znxHqryvw97hq9H8R8iG/PEfM8nOFijnwR0RyU/wCYz8sR15Zzgg080GFvaB2+OrEYZmtRDUqp15hhppLRGq5nzMbW3tbZj0xHbI63LS5yvX+iLUeurfV/DSrmCYXQQZgddIEC256zcQYkpk1fMVEzNfTRyrT55IqDVEIoa0kdCcJvEFr5d/OalKrHcqSDIJBEeXcYP1OJ0qiU/rNYaQutwgms7QPKbWMz5mI364MtOmmkbT121KMpfMJcW41Xz/7ukopZanEjZQNgXO3uQddp3wv82Z9VIy1HSKKQxIIJdo9p27gGAosJOIHEOO1K6+EihKIbUtJBtYC53ZoG56zgW1JtWkqwb7sGflvi0NOss5NbWvuxHz6PaoNKovVXn4MB/Q4bWYQQdjYjFVcu8VOVrEsG03V1i9vQxcH9cN1PnHLnfxF96z+ROHZKLVEf6Pso1Li9OmB7DP8AEBGIPyg4v9xbFR8nVqNbiNGrSYFgrqw2MaTBIN7bfEYtx2tGF6iyN7d8Zgd+2af8X8jf0xmGwLQh8lc50XymXoyNS0gpBYKZAuBMD8cMGZ4HlM2sVKd/k4+dx+WPnbIvCIRIIG/9MOPAef8ANUAELlqY6EAke6enpg7X0GGrjH0Wm7ZaspHRXP4av6zhOzT5rKMEfxKbCwDbR6enuxYXLfP6VZFdlF7dCB8bfPT8cNFTNUMyulilRfuuAfw/XCNJ4kh4zlHhlW5PnyqEiodRk2A3nfzTI3mIINvdgsnPdGoIZdDQYJJgSDYWPUzJ/K2O/Mv0e5dpbLVRSbfQ3s/Cbj3iR6YqjiFM0ajU6ghgYPwtY9RiT9mg8rBePtUlyk/zyotrL5PJVanjKygqwKsik3kC+knoWMR8bY7cx8IauikBAQNQO9tOoxEmL/hil14gQZWQRsZiPlg5wLm/MLUVGqAo7BW8S8A2J1G6wCbyLSDbCS0JqNKWCun7VBTUqyvzy+4TpcsZim1R1bw3DkKslSe8MLDeIP64mcucV4g7tTLavDMsKoEyWJIJMNJM9enbDTw7mTL6QsO9M3JIBFjPQnr5vlgjQoZWpFSk2ljPstc3mSCdzcCdvgIV21TSf1G7jdpteq+33AGa5ypo4o5uiwEgFluQBAEAxexvJtA9cdM0cjmE8lUqb6FDMsWMgzA+zInpHWMe8zcniu61GZmvciAY7CBBvPb34h8U4F4lNlWkEcAwRABiNxtFxfG2R6NxM93CqS/OjJ2V4JVoM7U3DrClTcfw3ghjcX9WjfHLKCoudoVKyIEQyW0ltRKmJgtCyRBMdDgFynwjNKrzUq0XVhpXvHmneIk47LzVWylQ0a1JagqRuTI2Hl6XjtM9bYatSsNNEmtP+SaZYnFuY1ek37upMG6OsAxtqJg+oj+uNuSM5Rr0UdtHjKoQA7hF2A7kXBI6joIwpvx7LBCHSoj6SBrGxAIUHeRsSbTqMDHbhOTpuoFM0xraSoIgEhTYrIiN7CIgxIxo6qjhqhZezXG4ssXiPE6NBC9eoiKPvGD8BuT6C+Ebg9TM5um9UZuotIu/hoxCk0wTGoqsgQNze3xwtc6cNzLeUUlgdRfYGbkWIAkwehwb5LzxpZekggtTBDK+oEEkt5SOlz6TPfFt8J4TRJaE4d5p14hkVKmV00aVULIkBaU3P3mYgmd7LiLw3iVfNVgPCroKerXXKFC14AAUEGDO5JtYXwA5q48wq0VppQR9YfWWYuSp9jUZsZi/4Ysnh/MNCqCRUUMogqxAIjexj/UemGgqxYmrO80K3NmXep5VzNURuh1ICPXqR8hjTL5+nmKDU2109OxpqxELK+U0yFsQd4j3bQfpT5sy5otQp1BUqsIlCfL5gbsLbAiPXFb8t56rBpJTd1JltJPlHSI6hr9fdjNWaEpRoauOZ7KUPJ4ueqVSYFRhpWnt0Okk2giepnEfg9RAzM2ZLmPKn+5JP8VTSwthR45lFpaRqLVYBcSCF/hJvLTve0dZtO4BUFQKpyxczAKGoCT8CR8NNsTlHFxZ1aUo5U1Y85zO1UosVL1SfYFNgYmLswMQCTJBIMDa5Alq9XhjtVzFPLvXr9qpBWBsAVgILAsGvbfG7sMhTqVCBrIshZXvciWCg6RBkd7HCXnmapGazLM6u2kKW0s6rJOiJhAYBMDcxe+Np2+Q66jFrb6nuc4k7Ocxmkaozg+HIHhllO3/AHaT7K7mx64B1cyzMXYyxOok9SbzjbiOfas+poECFUWVVGyqOijEWcXSOKTsM0OYcwohapA9FX89M44UOJVFq+LqLPNy152sflHuwPBxsDg0C2S81mNbs53Ykn3n1640BxyBxKymdenOhis9v07H1GMLy8lgfQrQJz4bSdIpv5oMT5bTtOL3IviovoUNWrXq1ajs8JpEna6k4t0n8Did2xmqoAftde4+R/pjMV/+1j3f5Lj3DWPRVXD40LIO3TEgLPsjriLkfYX3YlJlmMXj32GKgRopYExv6YM8I5jrUD94dv8AX+R9RgSqgfDGrVegH4YVjJDNW4hlMw5bMfWFYnyslTWP5a0lfg2JuW5Op5jy0MwhMSFrKQR6a0LA/jhHBJOJmTzT0zKnr8sLbXBtqD2f+i3PJOmmr/2HBn3aoPw3wHy3LVSnUjOUq1FIJDGm0E9ATFge+Hbg30j1aYC1HDL30rqHygfPBnK/SEpZhXUVKTGyaQHB76WMR6i3rhHJm2iPkeKUmQsFSll6Q62qObWim0mSd5PT1gPR5sqCdVOmwO24IvIE+nuxanMfDOE1qLE1xlWIkBjcGQfYaSf7vTY4pXO5X96yUiaokhWCmXA6hd77xgKKZnNrgeOE89AWNV09HGpdu+4Hyw38H5qRyW0q46lG1D1gXj54oxgRuDjalXZTKkg9wYPzGM9JdArWfU+hTxPL1AsFB6MSPgAR/TA/iHL9Gs6VADKMCsGwgz06Te5OKcyvMNdPt6h2YT+O/wCOGzlvjler/uqbDSfMykaSe0NaTv8AjiT02snRDXvH1yPHGOFNVUMDTlZgk9t49P8AW+BfAeU1U1HqsyVdfk0MBEAQQRPUHtjSlzFQo6zXU06oDMqmwYgW67/1wP5Y+kRFQJXA1ebzaYW8kezPfaB+JxOpqW/noXerGWl2TxmzpzLxrNZCqq+IKtMiweTIXoYINp7/AJkYmcC5upVkJrZZgdV3p3VQSCbCDO/W8/Lpncxks6UAIIgjzGSJDHebX03tb3YKcFyVPLpppEMCTYDa7AHUN5C79TbC79KT7yoL9n1YpOMvt+fMDVFyuYGgVQYh/OqqZXcTYxYsQBEQLmME8xwWvSo/uxLaivmAZrTAggjt6RIthU5r5aq1KmuiqaSwBCnqTvHuvgyeD1MugqZevU1LfSx8p726TJ+eHjGXMJ2JN578PT+qFnj/AASqHLVgxG8KAq2j7QWC39hDOCPJtem1KsiIaYnaT5iADLSd/TbHifSQwVaNegjIlvISpJEQTMyRBnaT2wf4dxqjmkUZclCPNVhGU6mtAK+ViszJaSAcZymveQkY6cnUXTKz47lCKulFJkwsKbmdlje+G3hXCq+Wp0/FUaqjeSjc6yIBmBpkdRNrXm2C/wCzxlmfMEuaoXq2trxpRCCYZsTODZCpQJr1xTNWoNy8eGpuVGoaZ2kgyTG/XSktRVRbSi9B3GWX8qEfmjhNaahqAUwId7+UTMKlze0Bd8IxH+hhu565q+uMoTy00iASfMxF2I2kX9wt3lTTKVGUuqOygwWVSQD6xjo0k0snF7RNTlaRzIHf5g49SkxuAT7r/ONvjjkGx6G9PiLYqcxspx0QeoHvn9MbrXJ3Ib+2P+bcfMY2CJedS7aQAHB9CdSx8jjGo0XEhKLFtIVix+zBn5b4M8K5Qr1xrXy07Q1QEE9yFEmB3kTix+XOW6OWT2yah9pr+aOwkgf6vhHNIeOm2FfolyZpKwZtTeGJjYSbKDsY29DiwScLXKdJVaoQBJABaBJ33+WDXEnIpVGB2RoPrB6nE4jai7xTGv8A1bHuAv1jHuLByKuRroEEsB3Bx2+spE6136b+/GYzDWR3GhzyD7Qxuc5T+8P9ekY8xmMHezf66ke2Ixoc3T++PxxmMwKD2jNhnaQ2Yf6+GJ2S49SUjxAlRb2YT+mPMZgbTdoxs4TzpkyvhVAvhtutZQ+kdQjFdu04K8F49w/JlnytdULGSGQkH0FgwE9AQMeYzAoO4i8z8R4VmxrV6dGsT5iA4B9Y0w0n3MOxxXuaTL6yviLAPtANB/AfljMZjUbcQ3p0ulYfysf0/TDZk+e1ooqJRUBREKTF+sEAk+/GYzGcb5MpuPApZ3iJquzuSWYzPb0jtjgKwxmMwaFs6U8zBkEg9xgpl+Zqy/b1WjzdojcQdvXGYzCyhGXKKaerOHutoZsh9JDalNVdUGdpBuDJ9RAvewjqcMWV5/yVSiadU6X31FCwOwiIEA7x0AtJM48xmIfpYJ3G0dP6ybVNL8+GPQAcW/ZVWaiVmR/uhGvvcgiB0MT19Me8N43lsuSFIK76qBZTO06XlSdryTjMZhuyrqw9t/5RH4xzUlTMUqqVHZaeksCCtlbV5gLMfX1wM5m53fNQLKsnyCe9pNpMfr6RmMxSMEQ1NWXQV/rKkksm5nykiB2WZHzBxLoVaMzTrVqLeon/AMVMg/8AhxmMxSjns9q8aeYqeHmB3dL/AAaFcfPHCvXovGim1Izc6yyx3grq/E4zGY1Guxh4DT4agP1mq1RjYQjhVHcR5tXr+GDHCuM8My76qa+YbMUYke7VMH3YzGYSim6ugwnn7J/ePwQ4wc+ZLqz/AAQzj3GYVwQ/ayDHA/pDyCapZxJGyHpPfpjvxL6QOHfVqtJGZAyPAFO2pgT07sfxx7jMFRoRu8lN/tmn3PyOMxmMw4m9n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7" name="AutoShape 8" descr="data:image/jpeg;base64,/9j/4AAQSkZJRgABAQAAAQABAAD/2wCEAAkGBxQTEhUUExQWFhUXGRoaGRcYGBgfHxwcFxwdHR0gIB4YHCgiGBwlIBwcITIhJSkrLi8uHB8zODQtNygtMCsBCgoKDg0OGhAQGy0kHyQsLCwsLC8sLCwtLCwsLCwsLCwsLCwvLCwvLCwsLCwsLCwsLCwsLCwsLCwsLCwsLCwsLP/AABEIAKYBLwMBEQACEQEDEQH/xAAbAAABBQEBAAAAAAAAAAAAAAAEAAIDBQYHAf/EAE0QAAIBAgMFAwcGCwYFBQEBAAECAwQRABIhBQYTMUEiUWEHFCMycYGRFkJSVKHSM1NicoKSo6SxwdMVF0Oy0fAklKLh8TRjc4OThCX/xAAaAQEAAwEBAQAAAAAAAAAAAAAAAQIDBAUG/8QAQREAAgECAgcFBQgBAgQHAAAAAAECAxEEURITFCExkdFBUmGSoQUVU3GBIjKiscHh4vAzQnIjNGKTBiSjssLS8f/aAAwDAQACEQMRAD8A7jgBk0wUFmNgP9+8+GABeJK/qgRr3uCWP6IIy+0m/euAKCsqpFMqtIxZT2Oa6C5N+GVv2cp6c8eTW9oSpyqR0d8XG3jpHXChGSi+Z7s6pYuqmRwWsDYvoSL6cRmB6Dl1xjhfalWpiNVOKSbaTv2otWw0YJuJfZZk5ESjuICt8R2SfCy+3HuHET09SHva4I5qdCPaP58j0vgCbACwAsALADWOAMDxIAJJamaru9VLFGsMlUb2BYKscBPJVY6DpjCMFK7bfHM9SvXdHQjGMfurjFP80WdJs+jkWNlq6i0t+GDWTqWK6MArOGzAggi1wQb4tql482c+3T7sfJHoCxDZ7QpOKupMbtGoPnVTcGUgJmGe8d7j1gLczhql482Nun3Y+SPQPOxqS6Dzqe7jMg89m7QAuSvpO0La3GGqXjzY22fdj5I9DyXd+jYENUTMptcGsmI9XONDJ9EZvYL4apePNkrHVF2R8sehVjd/ZWZVErdqN5gwqJcnDRlVmzhsuhdRz64jUR/rJ941co+WPQmk3Y2aou0jhcqvmNTIFysbKcxfLqQba9MNRD+sn3jWyj5Y9CMbA2VndOPZ0IVgatwQWXMBq/Vdfce7DZ4D3jWyj5Y9Apt0tngOTI4EZs586ksh7mOfsnUc8Nnh/WPeNbKPlj0GU262zpJJIkkdpI8pdBUykrnF1uM+lxrhs8B7xrZR8seh78ltnZQ/FbIWyhvO3sWvbLfPYtfS3PDZ4D3jWyj5Y9BlRu1s1JY4Wkk4shIVPOJibhGfUBuyMqMbmw0w2eH9Y941so+WPQnj3MoGTiKzslic4qZCthzNw9rDDZ4f1j3jWyj5Y9AEbB2WZooFkkaWZDIirPM10Xm11YgL0BJ1sbcjhqIf1j3jWyj5Y9Ahd09mHUSE9oJpVP6x5L6/reHPDZ4f1j3jWyj5Y9Bk+6mzEzAu91ZFZRUSFlMjBUuoa4uWHPDZ4f1j3jWyj5Y9Dw7ubMEjRcV80aF3/wCIlsiqcpzNmyqQTyJvhqY+PMj3hVyj5Y9CZ91NmghTKwYgEKap7kEEggZ9QQCfccTqY+PMe8KuUfLHoB0mx9kyKXSdigVWL+cyhbOWVe0XtclGFuemGpj48x7wq5R8segXButs9zKA03oWCyEzzAKSiycy1iMjqbjTXDUx/rHvCrlHyx6EH9g7KLhOOSxjMo/4t9YwbF757Zb318D3YamPjzHvCrlHyx6DX2JsoOsfGcuwQqq1MrErK4RCLNqpYgXw1MfHmPeFXKPlj0CTups0BiZWAVsjHzp+y30T29G8OeGpj48x7wq5R8sehkd89mw0s9N5szFJVckmRnDWK2IJJ7+mMZwSmksjaVV1sJKUkrqStZJcU8iJFxU80eVwJOwTyhFLNyH+9O8nlbHaUIYICSHkHa+av0L935VuZ9oGmACcAZvatJeqXXmVNrc7nK/wVB8ceFjKE5Y2Flula7/2u+87qNS1Fr+/3eyTYFMGJc80awFgNQvMnmSMxHhiPZmAjGrOvJO+lK1/0GKm0lFdqNBj3jhMrvRvPFBMI8kjOqcRnQD0aFstzcjMpPNfAdbYxqVlB2selhPZlTEU9YpJb7K/a8i8p9qxlMzOq6C9zYai4IJ5qRqD/AgjGukrXOHVTctFLeVdVvtRroJeIe6JWf8AyAge/Getj2HTH2dXe9q3zdvzK+TfOV9IKOQ9xlZVHwXMfsw05PhEtstCH+Sqvom+hGZdqTfOjhB+glyP0nNv+nC1R8XYazCQ+7By+bsuS6i+RssutRUSyeBkYD9VLL9mGqXa7jb5LdTjGP0383cpqTgxosa1lPTS01ZLIolAYEGN4rFBIhtaQm9+mKU5wimr9rN8Zh8RWlGoot3it9vAfLS0h4VtqQWSQSuCRZpPORUswCygLc5ls2fKCLa3zaa2GaOTYMT8OXJg9Hs2kSOJTtOkLRCmCnKoBFNKZe0vF7RYki9xbXqThrYZobBifhy5MmNHSegH9qQERPHIVuLF0qWqGygS2VWzFAGz5VC2PrZmthmhsGJ+HLkxtJs6ijz5NqQgtFIgN4+yxukL+t60cJ4X5QANxhrYZobBifhy5M8ioaVWLrtWnViJNQfxs0Ep1Mxe3oStwwaz3zAi+GthmhsGJ+HLkySKjohT8I7Rpi4fNHJmZSlnlcWyThgw4zrfNqNCCCRhrYZobBifhy5MIoUokqI5TtKncJKkpB4YLMtJ5qdVYKAey+i6G46izWwzQ2DE/DlyYGuy6AJIo2lFmZ0dX48t7RvI4ViKkG15G/B8PU35nDWwzQ2DE/DlyZZ7MbZ8KTxCvpxFNFHFlSQBk4cXBJVjIxtlCkX1BB1PRrYZobBifhy5MHrFpJIkRto0YZUkiJCqFMcsaxHscX8IAgs5Jtci1jhrYZobBifhy5MHr6Chkdv/APSgEbNKx1QyXmpDSm0hfoLOOzzFu6zWwzQ2DE/DlyYfTGgWjkpvP6fNI+cuJXa7KVK3E07sw7ChlzgEXGl8NbDNDYMT8OXJj9jVFFBOJztCmY5JwygqozVEyykr2zlUZSMut73v3tbDNDYMT8OXJldVbP2e8MMR2hB6Np81pGVXWpcuwIhnQkjQXLEc7jXRrYZobBifhy5MlqYKJpJWXaNOiSSRycMNcZkqI52JzSkBmMZByBAS5YhiBhrYZobBifhy5MFl2bRMCp2nTgKqrGVOVhkqBUKXdJgzG4sSpU/OBBw1sM0NgxPw5cmEQ0lApuNoUwA8xsA17eZStKbF5Waz5rak5bfOw1sM0NgxPw5cmD0mz6SNFQbUp9I6eLSwzJTidbNllB7QmBNiNU1urFcNbDNDYMT8OXJhux4qGGkmpmr6aQSpEtyQAOFTwwAkLICb8LNowIvYHS+GthmhsGJ+HLkyFYqYLYbWhz8NkLlgTrOJls3Fz2AuhJYuQb5wwvhrYZobBifhy5Mho9nUUZU/2nTEB4nPL/BrZKsAXlNr8VkN78ge8FrYZobBifhy5MmoqOhRoydo07cI04XVdUpWlZc3pDmlJlN305DTU4a2GaGwYn4cuTM3vY0KGkjhnjqAnHJaMiw4sucCwJtYG3uxm5RlUVsmdEqNSlg56yLV5R4/JhVM10Vu8A4zfE85cCe2IJOm1NSnFAdlVUGbtEC7nlzPzRrb8tT0x1uSXFlUm+AdFKrC6kMO8EEfZiU096Iaa4gtbtaGJlWSRVZzZVJ1J8Bz9+IckuJrChUnFyjFtLiweu3jpYfwk8anuLC/wGuIdSK4s0p4OvU+7B8inm37h/wYp5vZGVHxly4rrb8E2bbA4/5Jxj9b/lcHbb+0JfwVPHEOhcs5+ChR/wBWF6j4Kw0MHDjJy+Ssub6Geq9w5pX4tROqqzFnBAXVzcgEt2VJ6a64weGu7yZ6VL204Q1dGnvXDt/rLobjQLkkY8QAqpzEvo2gILE2ykg9wGbG6pQR5tT2hiZcZW+W78jUUu78CckGNEkuBxSnKW9ssI6dV5KBiSpLgBYAqqzd6CVszxgnvtiLIuqk1wYP8k6X8Uvww0VkTrZ95gW292qeOnldY1DLGxBt1Cm2KTSUWbYecpVYpt8V2mbGwdnJwUnrHjmljjfIzxC/E0Frx6AsCB7MZqimlvZ2VfaMozlFQjubz6lzJ5N6Yggyz269qL+nidQs2Z+859yPJ9QZfJpRFiolnuoUkZk5Ne3+HbWxw1CzZPvSfcjyfUZR+TmglRZI5pnRxmVg8diD1Ho+WGoWbHvSfcjyfUVR5OKBLZ55lzEhQXjuxVSxAHDuxCqTYdAcNnjmx70n3I+vUbU+TzZ8cZleeZY1XOWLIAF53Po9Bhs6zY96T7keT6hB8l1H+Mn/AFo/6eGzxzY96T7kfXqDVXk+2fHbPPMt7WuyW7Tqg14drlnUe/DZ1mx70n3I8n1CP7rqP8ZP+tH/AE8Nnjmx70n3I8n1F/dfR/jJ/wBaP+nhs6zY96T7keT6i/uto/xk/wCtH/Tw2eObHvSfcj69SKHya0DoHSaVkYXDLJGQR3ghLEeOGoWbHvSfcjyfUbS+TnZ8gvHNMwsrBg8ZBDi6kHh2II1uMTqFmyPec+5Hk+pP/dZR/jJ/1o/6eGoWbHvOfcjyfUX91lH+Mn/Wj/p4ahZse859yPJ9SOo8mlCiM7yzKigszF47AKLk/g+gBw1CzY95z7keT6jW8mFEULrJOezmHaTXS4+ZiHRWbLR9pzbS0I8n1OZ7IjVlGYC+FNXgmzm9oSlTxE4xbSTzLM0MduQxpoo5NdU7z5g700Y5jE6KGuqd58yDhKtzax/h/wB8Q0iHUlLi2X+wzmgiPcCPgxxzviWhwDra+zFS5s65tcwNizTa2PzZY4wBoeaqByOPK9vR0pUYuLldvcu3cb4bgx81FUSU1oZGgZixbQFj2rDVlGUEC/qg649TB0tHDxjFOHhxaLKrCFXSmtL8vQxL+TSpZ8zzZiTqxuSfeTi2yK93Jnrv/wARS1TpxppLwLU7pQwt2MrMAb5QoKNbsg2OhJuRy9U3vfTy/aadFqpBvir/APSvl23OKGKqVY2m39XxN1R0MQUFVFiAQbd+PfXBHky4hiqByGJIKzemljkpJllQumQsVBsSU7QsehuBjOrFODTOrA1J08RCUHZ34/Pcc73E3VcMsksqQgoyiFX7T51K3YZrLzvYa6DQY48NRaek3bwPo/bftCnUhKlTjpZyta3gtx1KgnzxRuebIrfrAHHoHyRPgCGoqkS2dgL8h1J7gObHwGAIPP7+rFK36IX7JCpwB6K4/OhlUd9kP2I5P2YAiqdtwIhd5FQKLkPdWF+XZaza9NNcRKSirs0p0p1ZaMFdmO2zt+oqo5OChjpwjklh23GU9DpGvt7X5uMJylJO25HpUKVGjVjGT0p3XDgvr2slq90XqckwksppqROEXcJJwnd3WUJ6yMrgDnY3uCLg7R+6jzq/+WXzf5kzbksRVZmDmZiwJdhmvNxlDdggZNEBIcEDlbs4sZEcO5UwZGZ4XyLSgxlcqP5v5yCGVEygDjqy2W2aMGy6WAgoNwZUSNWkRilKIQczDKyxSR6AL2o24mYgkWI5E2KgPl3AOZGTgALkOWxAzCmkgZtF9bM0bg8zwxciwsAPtHcGokVxxIbtA0IazDstTxx2OVe2A6F8xuSGtplAIGg2xu00tRPOrRh3pBBEzIHMbhpiWswsVIkAt1sb6YAoo9wpgynNEFV8wQFyADVUlQVF1GnoJByAJYaC5sBPTbiyozESx2CyLGCpYIUjaCl7J0ISKRww6kjpgAP5GzIVjFrTTOJctyiUsscRmS5y2LSRWFh/iMco1sBo9ubttNVQVCFBw8obOM3YVixUIykAkEjMpRhoSWAy4AoaTcGVFpULQZadIk0UgnI0gkOiXbio4JVjYEEa5iwAdRbhyxxRpeBhGIAYjm4cnCgkhJbsc8ziUaHtDv7QAK2duS8UqSGRHdJ4H4rX4jJFSLTuCbeszAta9iDrgAyv3Xkkass6A1KuEnseLFmhWPILW9GGUv6w1YiwPawBW7Q3GkkiYDgDN5xaDtcGLjwpGGQZfWUoW9Vfw0nK+oB+y92Hgnlndw14yAQzXsY41KFbWKgx3BJPraAalofAtD7yOLUL2QEdMZUvuI6Paf8AzdT5ss5K4LYE3vy/792NDgGme+t7nv8A9O7Ei4LM+hxBJpNgkCFQO8+62OefE1hwLPLihY3o2cZVBDKMrTKQylr3luDoy2Iy/bjL2hgHitG03FxfFGlKqocV62LLZ1IY1ylsxuTyIAv0ALE/bjqwtGVGkoSk5Ndr4lKs1OV0FnHQZldUbHjd8xuO8C2t+fS4v1sRjhrezqFWenNb93a7O2aNo15xViwVbaDHclYxPcAV+3pI1p5jKrNHkYOq3uVIsQLa31xSdtF34G+GU3WjoOzurfM53u2dkvWxrTxEELxEkaSXSRDfKUbQ6DNe5HPHHT1DqJRR9Ljn7UjhJTrT3Xs0lHg+265HSdkX4EN+fDS/6ox3nyZ5JKzkrGbAaM/PUcwoOhI6k6A6WOtgBdqzpSQSTBczADUklmJNlBY3Nrn3YhmdWpq4ORTUu9U2aNJoRGzGUNe4Ho0zAi/O50OpxFzmjiZXSkrcSH5chok4UYkqGFyik5I9fntbTvyi5Pd1xR1OyO9nrYbDOdNVaz0I+r+SGUW7MlS4lrWLt0GoVPzFv2PzvW8cFT33lvZpUxf2dXRWjH1fzZfzbPEcTRHWFlKlvnICLa/SXx5jrfUjRq6scsJuElJdhRjdSpAASunCgWUZ+QHLGapW7Wdjxybu6ceRQzbN2m8k0VPVSExFVLvNbVlDerkPQ254xam21F8PE71Uw0acZ1IpOW/dG/bbvIj+Te3frY//AFP3cNCtn6/sRtOByXk/kejdzbvWr/bH7uGhVz9f2G04HL8H8h3yd259a/bH7mGrrZ+v7DacDl+D+R4d3dufWv2x+7hoVs/X9htOBy/B/IR3d259a/bH7uGhVz9f2G04HL8H8h3ye239Z/bn7mGhVz9f2G04HL8H8hfJ7bf1n9ufuYaFXP1/YbTgcvwfyF8ntufWv25+5hoVc/X9htOBy/B/IXyd259a/bn7mGhVz9f2G04HL8H8hp3d259a/bH7mJ0Kufr+w2nA5fg/kL5O7c+tftj93DQq/wBf7EbRgcvwfyF8ndufWv2x+5hoVf6/2G0YHL8H8jz5Obd+t/tj93DQq/1/sNpwOX4P5Dhu7tz61+3P3MNCr/X+xO04HJeT+R427m2yCPOf25+5hoVf6/2G04LJeT+RUweTWvUEWht/8h+7i8VNKyXr+xx1lhatR1JVJXf/AEr/AOxnt6d35qMok+XMVLLlbNoDrfQYlSlfRaMquFoqjraUm99t6t+rK2kluMaI88IBzaYlkl1syoIcRjkRfxH+xjCot5eHA0cb8r4yLnTKbsyyJ9K0i+8BWA9hAJ/PGO0oG4AWAFgBYAWAML5SNpVUYXggxwoY2ea9sxLgBBbUDqb8xp7eXESmuG5Znu+xsPhqjaqb5NNRX049A+lr4axZGSEBhK0CSkKSbrZ3Rhyshc8+njbGtOUZ70uBwYujWwyVOUvvJNrfu8Gi/q2JKxLoWF2I+ag00tyJOg95Hq41OEKjQKAAAABYAcgBgDN+UKZVonLMAQyEAn1iHGg7zboMUnJJbyssNUxC0KauzmbtLXTALxRC7ylWfnouYjqALgDTGNpT47kXUcPhH8Sef+mPyzfodF3A2MiUkLFe0QSbjrc43hFJWRWNepWSnUd2aOv2hFAA0siRqTYF2ABPdr78S5JcS8ISm7RVyupN4lepNOUZSVLRSXBSVQBmKkHpmGntxRVE5WNXh5KlrL9tmu1fP5jdobXio9JWsjAmNQCWv1RVGpHUDpqNABi0pqPEijh6lZ2ivr2L6mOlrnmirJVWojDVdHnERfiiK8IktwCW/B5r5dcZ0ndy+f6HZj4KEKUU7/Ze/wCrCBtKvjRRTI7QtNJwpKoVBcRhIsiuOC8pDSGbVlByqvaFxfY80m2ttKvzVEYMoCyxlJIoTZYvOI1YduO5fhM5OXiK2QkFR2SBFQ7T2goY5ZLI8dlaNmziXaE8T9prtZYAj2B7IynRdCAv7YrpJwpE8cQnhJIhN8pkmR0JMVinZhYkZrB75yDoBJsTatcI6ZWSQHgw5laORrhoWMjtI9ysiOFXKxueoJYEAG7F2pWmCZpVYuKKCdLxZSJpI5TJHYDtZWROza4La8wMAR1u1q2N6VQsj5hAZW4RseO+VwMiHKYxY6stha+e5sBTbGrdpLCcqzGSTzaNRKsjCNno6djIeIScqusobXV211vgCzk3griaZhFKolaN2Uwk5Y5ajIVayErJHEQ5zFQD9PUKBa7ubSqZknL2DQjgapo08WbiSALqY2JSyjuYc8AUlPtevPBdxP2BU5lSHSV1iR4wM0aNlJMgGZU7Qym5FyBX1m19oushPHASOqChIpBxGC0zxEkRI1/SSgFQl+HYdbgXNftqvBlCI1wzi3BJEYFTHHEVNvS8SFnkbU5cvzeWALJtoVS005ys0kdRww3D7Rh4iAyBALOVjZiLCxy8jywBBUbVqxLEqB3Q8HKTAw4ueZlmL6ehMcQVxfLmJ5H1QBSybX2hmeRUlMnDUNG0cixxk1WV8vYYSFYtQ4VzbtWYdnAGc8p08rGhaYLxDCS+UOBcnoJFVh7GUEYxf+RfI7o/8lL/AHL8mYqFcpZegNx7DjQ83tJ9mtdvDBBlhs6TNVx6m2a32HT2XxlUNFuNkuMjQ6hWQk2ZfXU3Xx71PgR8DY9MdhmSU84dbj4HmCOYPcRgCXACwAsALAEFbTpIjJKqshHaDcreN8Q0mrMvTqSpyUoOzXaCbLo0UAogSNRliQC1gebW6Fv4DoWIwSSVkKlSVSTlN3b7R9C4JkckXZiovbRYyVA9lwzfpHEmdyk2zvcFYw0qiaXkTfsJ+cw5n8lde+2MnUvujvZ308IlHWV3ox7F2v5L9QXZe7DyuJ6tzJJ0J5KD0VeSD2anqTiYws7veytbFtx0Ka0Y+r+b7S/g2hToJVDBRBbiaEAXFx0192NDztbDf4cQrZu0I50EkTZl1F9RqO8HUe/AtCcZq8QDe/Z8U9JLHKyotrh2IARl1Vte4/ZfGdWKlGzOzB1alKtGdNXf5nPaSaCJ1ajSNJAmVqmQlUFx2zDE7aX7zYa6XxzxSW+PPoj1Ks5aOjiG3vuoLj4aT8OfyNJT7pWRp5WaWYDPmY3Zsvay36KRdbCwsTjpjBLf2nmV8XOotFbo5Lh+5V7T2jVU9TUigTihmjLLwJGynhqAMysBqtjy64wcpRk9H8j06dKjVoU9dusml9pK6vk0DfKvbX1T92m+9iNZUy9Cdjwfe/HHoL5V7a+qfu033sNZUy9BseD73449BfKrbX1T92m+9idZVy9CNjwef449D35Vba+qfu033sNZVy9BseDz/HHoOO9O2fqv7rN97DWVMvRjZMHmv+5HoefKnbP1X92m+9idOf8AUyNkwma/7keghvTtn6r+7Tfewc6lt35MLCYPP/1I9BfKnbP1X92m+9iusqZehbY8F3vxx6Hnyq219U/dpvvYaypl6DY8H3vxx6A9JvBtaFBHFQIiLyRKWRVHXQBgBhrKmXoNjwfeXnXQmfevbY5UYP8A/PN97E6ypl6DY8H3l549Bvyt239S/d5fvYaypl6DY8H3l510F8rNt/U/3eX72GsqZehGx4PvLzroL5W7b+pfu8v3sNZUy9Cdjwfe/HHoL5W7b+pfu8v3sNZUy9BseD73410F8rdt/Uv3eX72GsqZeg2PB978a6GT3w2vVzSxNWwiJgpCjIyXBOpsxN9cINud5ZZGWMp06eFtS3pyV3pJ77eCRQZM5zHkDbHQjwiR5smnUcu4XH8cLlkifYbHziIDnnH88ZTLHQUHfjIudXx2FAWanN88ZAbqDya3f3H8oajxGmAGptBQQsno2OgDcifyW5N7Br3gYAMwAsADT1yKct7v9BdW+A5DxNh44AYIWkIMmijlHe/vcjQ/mjTxOlgI9r7YhpkzyuF6Ac2Y9yqNWPgMVlJR4m1GhUrO0F0XzOPmJ9oVqRkGNXRdbi+iXue6/O3jjG0pvfuRWcsPh61ofaqZ9i+S7fmazyYUgjaeE9rhkZT3asDbuGgPxxrBJbkcNHE1K1SWsd2dAnvlbL61jb220xc6Xe24wm7WyDIK2CoYli0ZcqdS2rc7a6+GKJcTzqFO+nGYFu3vOsUUqwxF5pJXYRi4SMEAAM5FunIXOnLFFU7Io9TAYFxpudZ6Eb/X6L+os6bd6eqYSVj5rG6payL+avU/lNc+zEqnd3lvOyeMUFoUForP/U/r0KfebybhSHo4RKX4gkEkhFi/quLkDsm+n2HGFbD33xO3Ae1HCLhVk0t1rJdnY/mdI2fCVhjRtWVFViOpAAOOuO5HjTacm0YCHaMkEVQ8TqjtPQR8RxmCiZYI2YgkXsGJ5jGcPvS+f6HZiv8ADR+T/wDcwqTfp4IZTJw6hoXmGeMlBLHAkTu6jtrdeLkIzAZlsNTYanCRVe+86RzgrHnV6zhuG5ClqVis627N1de1c6g6C4wAdtDfrhKxaFS8byq6iQ+pC0YZ0YxgOAJUuDl7V1F7YAli31vUcDg2bMUzFzbPEzcYercZYgkoJ9YSAeOAK+PygFiHKLHGvEZzmZg0fmvnCMDkDpoRcZL+GtsAXEO9RNLLO0NnjnEBjz3GZpEQEtbsp2wSbXAB0NsAeVe9ZjkWNolNuCJCst9aidqdRH2PSFWW7Xy2BHM6YAq335kD5uEvDZBkQMS2Z6padS/ZvHqdVAbu1IwBdV+8rR0sU3CAklNlhZ7doI7kBlUjkjG5sLDpywADsjfFpKetqnjHBgVZI1QnOUamjqCGvpm9IBcG3MW0uwAp30mR5keFZGWUqqxPdQqU0MrjiFRmYmQ2uFHO5GW+AH7a31ljM0aworo8Yj4jP21aeKFm7KZbDijQOWW63XW2AI4N+ZAXBhVhGwztxLHK9bNSjKBHZiBEG1Ive3jgB0u/EjTCKGKP8NCudnazRySyxMQMgIcNEQLi2pIJsLgO2Lvu0kdOWiHpEgLnP2g1QrlcqhLOoyG7aW107JwBa7q7yNV2DxCMtT09SuVy3ZqQ9gbotmBQ941GAMB5cR/xFNf8W3+bGMv8i+R3R/5Kf+5fkznrTEXC8/8AfIdMXucFiJOVu7EEhez2KyJY63H/AJxSSJOkRDQA3vbX29cZFjq2OwoLAHjKCLEXB6YAqD5qCQrKpB1WJyCD4rEf5YATPTfPk0/9ySS3wkaxwAaksMaqFKIrHsgZQGNidLc9AT7sRdFlCUuCM5tbe67GKiUSycjIb8ND7R+EYfRHvIxm6l90DthhI01p4h2XYu19F4sZsjdYs/HqWaSU/ObnbuA5IvgPffExp2d3vZnWxcpx0ILRjkv1zApN1J2mMsEiRZCUHO4C3A5A81sffizW+541XDTlU04uxoN1t3hSK93zyOQWb2XsBf2k38cSlY1w9DVJ5sI23vBDTAcRru3qxrq7exR08ToMVlNRPRoYWpV3rguLfBHO5aSvqzVvErwLIVYICLuAOWceHQW1NrnGejKXHd4BzpYXSdBaU+8+H0XU0/k+3d4Mcjyx5Gd7hLeqoFuXTW+NIRUVuOKnUrVG6lV72bK2LmpzraW/c6TTRoKYGN5BaV2UhIbc+931K20sMcsq7Ta3HrUfZynBTlpWaW9K+99O02se0C1KJ8pBaIOEPO7LcL7bm2OiLukzy5x0ZOOTMFQbw0sLVazxPJEZFUejDqeAqxXN9PWTTGEalnLc+J6+IwjlTpR04pqO9N24u/6hzb97NKKhgYot8qmBcq3BBsL2GhI078X1yyfI5fd8u/DzHg362Z2rQN2/W9Ana1La666knXrc4nWrJjYJd+HmHNvxs0qENO5Vb2XzdbDNe9hyF7m/fc4jXLJ8hsEu/DzEw3+oAc3BlDXJzcEXuQFJvfmQAL9wGGuWT5DYJd+HmIk312avKncc+VOo5gg9eoJHvOGuWT5DYJd+HmGr5Q9mopjETqp5oIVAOgGovY6AD2DDXLJ8hsEu/DzHg8o2zAU9GwMekfoV7F9Ozr2e7TDXLJ8h7vl34eYb/eDsu7eha73D+gTtX55te1e3XDXLJ8h7vl34eYnfyhbPZQhikKLaymFbDLysL2Fundhrlk+Q93y78PMNi8oezo75YpEuAptCouFFlGh1AGgHTDXLJj3fLvw8xAm/2yguUQELmDZRAlsygBTa9rgAAHpYYa5ZPkNgl34eYfJ5Q9mEuTExMgs5MK9sDo2vaHtw1yyfIe75d+HmGr5RNlWNojY8/QprZi+uuvbJb2knmcNesmPd8u/DzDf7xdk3J4RuxuTwU1Nw1zrqbgG/eBhrlkx7vl34eYcnlH2WCpEbAopVSIV7KnmBroD3DDWrJj3fLvw8w+DymbMS2RXXsqgyxKOyl8q6H1Rc2HIXOGtWTHu+Xfh5jC+UveeCtlheDNZFZTmFjcm/ecVT0p3t2GlSmqOFcHJNuSe537GZQWuB1ONDzRIlgTb3YgFlsTZklRKsaC7PoPDvJ8ANTha5DOp1+x2hIsS62ADW1uBre3xxV0y64HQcblAaeoN8iDM/XuUd7H+AGp8BqAI/7PDfhTxD3N6nuTl8bnxwBn94N4ZKeqjiRV4WSMkZTftu6kXBAXRRbTnjir4mVOrGKtZ8/odNKip03J9gzZW95KyPOtgEEiKiksQSVy2BOY3tY6X1NgMTRxE5X014q2Tv67i2zKUoxg+O533I5ztKmrNoVDOISgJIAAACg6a29YkcyefsxR06tWWk9yPooY7AYGg6VP7Unxaz/Y6ju1s3zaNFlVb2ADgWF+4j5ngeR8CQMdyVlY+VqTc5OTZpMSUKyvrEpmMsjBInHaYmwDqND+kuntVR1xDaSuy9OnOpLRgrszlVvHUVRyUaGND/AIzr2j+Yh9X2t+rjK8p/d3I7VSo4ffVelLurh9X05h2xN0UjJeS7yNqzMbsx8SdT/DF4wUTnr4qpV3PclwS4I08aACwFhi5zjsALAFdW7Dp5XDywRO45MyKTpy1IxRwi3do1hXqwTjGTSeTIdt1IVWJ9SFTK/wCgMyD4jN+iO/Eydk2RSg51IxXazFbOobbKd3HaIQk+LOpP2k4zirUzoxs1PEStwvZfTcZ+GmVmAsLasb9y/wCxiqe85ZIJp6NARpe+nf3sTbvtpjRyZSwU0WgOVQuYqLDS4Avc+/G1KNNpubMKsqidoDfneqPG2oPxxtWw0FDTT+RnQxE5VNBoGradSVso7J1HIeIHf/LHFKm4nbpplPvG/DliZY4nzRm6yC47r6WsR0wK2KFJ2YKuVQBftBRf3t87uxBIVsyIcVNO/wDnisiVxL4xjuxTeWsBbUUZLgDr/A4vAMqkjB+OLFEggRanTpp7/wCGAKe/BmKkXjbmD3H+YxSS3XLxCJqBSHsOViD4HFNJmriirenIPI6Y1UjJxImvfli5Ww63jgCWMG2IBYUsJewAuSbKB1J5AeOIIe47PuRuz5pHmcAzuO11CD6A/me/GsVYhZs1AxYkmrJiLKvrtovh3sfAD4mw64gElPAEFhfvJPMk8yfE4AlOAMrvFuu1TUrJdQmRUYG99Gcmwy9Q1uY68wbY5K2Hc6iknw8Dop1lCDjYm3c3bMBcyMHGUIn5oJJvoLEm2mttdTfScPQlTbcnfL5L/wDSKtVTtZWzNBFCq8gBjqMB0lrEG1ra35WwBjaze7IxgpR5w97K5JyL3qzfPK9y3JFrkEEnJ1L7o7/yO6GDUVp13orL/U/p1I6TdaSobi1jmRugOirf6CjRPbq3jgqe+8t7IqYy0dCitGPq/mzS0MSwWjYAdFf6Xge5/DkeY6ganEWeAFgBYAWABp6nXIlmfr3KD1b+Q5n2XIAzm/Xo6F4xctMyxknmxkYBibfk38AAByGMq33bZnd7OX/HUn/pTfJbvUbtSDLstxy0X/OuLS3RONu8rnPnltbtlM3YLgDQN4HpcDGUWkxJXC0p2HOViR4ix6Dpyt1xppLIzsFM5/KH5PTlz7jp1GLRqaKsVdNN3PF0INj4nl/s+OLSr1JKze4rTpU4PSSB6rW7FsqKCWvYD7fDGPHibN34GR2xtDjMHUWW2VQeiryNvHng2TwBqMNblp09+IuCw2e3pBboGJPu5ezFWEWYkubcz3DU/AYaJN7CqaN3UAK3PqPAjvv1xaMGQ5FbJQSJqR7tf4EY0VOTV0U00hqz2tm7/djCbtuNqa7Rm0Ig4uOY5jvxmmaNA9JJcEe7BoJkJa5N8SGDzUuumNFNlHAhFNpfFtIpYnpaclgoBYkgAAaknkB3nE72RuR2LcndIUwEsoBnI0GhEYPQfld5xoo2RXibEDFyRwGAPabtSSP9H0a+6xYj2sbH8wYgBt8ALAAe0dpxQAGRrX0AAZifYqgk/DTGVWtTpR0puyLwpym7RVz3Z+0o5lLRtcA2NwQQfFWAI94xNKrCqtKDuhOnKDtJWZl9q+USninaFQ0hUEEpa2cEAICdO+5vYWt7M3iIqWiuJ6dP2NXlQ10vsx8cszOb4jaFXSTS5hEiLmEalrZQQWzsqlpDlvoAB7bXx0UIKc1reGSMJYilQVqCu+8/0XZ+Z75NKynankjjllqJqYLKzvHlA740v2joGW7a9u/gOvFYd07OySfBXucDqSm7yd2dUU92OQHkiBgQQCDoQdQcACCldPwb6fQe7D3G+ZfeSB0AwB6J5R60V/zHU/58uAEamQ+rCR+e6Af9JY/ZgBcGV/XcKPox3v7M51t7Ap8cAEQwqgsoAH8+pPeT34Ax+/T56ikgH0mkI/NGUfa/2YynvmkehhvsYerPO0ee/wDQtN7UtQSDuCf5lxefA4FxOQ7QmW2UnUkH2eJ7sYF2SQbTeMWIDAcgeY9hxa5nYN/t6M2zBx4WB/gcWRDGVG8CD1EZr/SIA+y5xJCRntqbQknFmItcaWso169/vxDLJAiG6pY6G9vHvJv34qiQlU01ufacCQzZ1OWYlTa2l/bjOcrI2oUtZLw7TRUpCjKq+Bt1I0JJ5n+GNYSlwaK1qUY74u5IznvXGrucysQu5Ojdft7+ePSwNnTkmcGN+zOLiZzb0Iu9uzoGsNbXFv5Y8Wp99nsU/uFWkzIeeM7Fl4juILhhy8MOO4h7t56W54WLXuNJxNiLjQwxdFGdP8n27YiUVMq+kcXjB+Yp6+Dt9gx0RjZGLd2b1MWBIuBJ7fEEXKnae1DT02ZfWeWVQbXt25GJt1IVTbxtjlxdeVGneO98F82b4ekqk7Ph2/I93ZrZzJJFOwfKL5rxXB6i0drjUa5dCCCeWK4V4jeq1vBomuqW507/AFNGcdhgUW82zkkXiZQ8yi0alrBje4UqWAYEgXGl7Wvjnr0YTs2rtcPma0qko7k7J8TIUFFNIs0MMhidgqtYalIyykA37DBnIPPTLbrby/ZkW9ZF7paW9ZfI9WrWhSnCpKOkrbr/AKkmxvJgiMGlctbp00x6sMNTgZ4r21i8QnFysskbypplEDofVyMDz5EG/Ig/bjdcUeScn8jNHkmzKteI5I2YZ4SlNrl1BMj5m00N72vj1faEm4pS0W/B3l9TOB1nY/4CG+vo01/RGPKNAl2ABJNgNSTgATzxm/BJcfTY5V92hZvbax6HAAFVtRUlWGWqijkfLlQLZjnOVfXZgbsCBoLnF1Tm05JOy7SrnFOze8dQbRErOkFVHIyesCgbLrb5hXqCMJU5RScla/AKcZbkw3ziRPXS4+lHc/FCM3uXMcULBMUysMykEd48MAYZapKjapKsrJHGiqQQQSbubd+hXGMWpVGz0a0JU8JGLVrtv9EXPlDmybOnYdAnS/ORRjSXA89cTh1PSzTOMqmxNyzfO93M3+GMbFmzSRbFcizaeGgI9lzyxN0UuV9bsdlvqdPpC1/Yw0xKsQVswCdk3uOn++ftxawQJO91I5CxNhiCSOhBCICCObC/UHTTwvf4HEMkNBxUF9stSsYKgEm7ajry94sPsxjKq4vhc9GhRhKndysWER6XPM3v8be/HoYJaySUjy/aL1d9DsHSVAva2n269cd20xp1HCUdx5rwspw04y3g9dKEU3YC4JW/eOg9+vxxGI/4C06e9S9C+G/470Ku5x9TKxhXJDNYHUsPnHHiyT4nr3V7IkpqZLo2o7zqTY89OtsQpBxYtqookvGLoVGgHK2lvgAcL7yewEVT0GJ4ld42O5bLlNzoBbri3AjfcuN1tjGoqFUjsKc0h7gDy9pOmLw3spUfYdngW/sxuZ2LBcCeA8YgHtsSCj27s5pYGRLlopnaw5kSBjp3kLLe3XLbHFjqU6lP7HFNNfQ6sLUjCf2uD3cwfdKhk84edkZFKyaMGHakZGNg4DWurHXlmAF7Y58FTqa2VWUdG/Ze/wBTXEzhq4wi72Njj1DiKPb+7wqGWRWCSLoGy30BzDkQQQdQQdLnnjkxOF11mm01waN6NfV3Vrpj9gbD83zMz53bmbEC1yTzJJJJuSTrphhcIqGk73cuLFeu6tlayXBFzjrMCp3p2ktPTSuzwocpVTOTw87CyhsupF+YGtr4vTg5zSSb+RDM9ubXVaxzNNFTilWJGpjTOrRkKpDKlu0QSARfle2vTbEQpxtot333urBXNdAohiUE6RoAT+aLfyxzEjEgLkNINOaoencW7269w6ai+ADMAcf8qhcbSjeP1o4IpP1JZbcu5ip92Pb9nb6Dg/8AVK3NHnYrdUUslfkwzyOownqMxuTHG1/B+0PiDf34z9pyvCC7E5JfSxbBr7Unmk+dzqmPIO8CrKYjM8ej217m8Gt17m5jTmNDDLR4o5J5MtnNJWNJyVM3xJ1GOPCU97kz6X2/i0406EexJvluOmb6RhqKUNy7N/c6nrjujBzejHifLSnGC0pcDC0MUYWyWvfv19pPM2+GKzoTpffRWFaFT7rH1TEBTcH5pBt0xtQoxqJrtMK9aVNp9naTtTqy6WGnh7vZ/wCcYSjbcbqV1dGZ2/skAXXl/lJt8ASbEeIOKcDRO5lQNcQwTOQEF7k6Kv5I53t1JAsO65OIJI43uwFjY9TirlZErey52VMPUJ1BvqbZh1HgRbGTsndo7KdRuGh2p7izDAHsk+0359PsxvTqaDTiYVoOaemTlw3rDUf7647amKVRfaW/M86nh3Tf2XuyIqsZltlFu9tdf99MKeLlCDjxJnh1OWlwKqopkVbkCwt8eg+OOSUjpQHs/ZsrKzqbZXKhT1FgdD78YyRrCZDJUEXB0IOoPTFTRsGapHIanw1/hiSNJImpWkRldo2CgjVhb2fbi1iFPfc6duVsoxRXItLIc7+A+aPh9px0x3I55O7ubOBLDFyCYDEXJHKMRcHl8CrZ7OMkgf5rgI3gQewfZqVPtToMC4ZgD3ACwAsALAFPvNu+lZGqM7xsjiSOSMgMjgEX1BBFiQQRYg41o1nSd1v7LENXA939grSxpSoxcK5mkYhVuzNmUBUAVO1Y5VFgF8cRVqupLSYSsW7+kly/NjsT4udVH6I7XtZD0xmSG4AWAAqrZMEjF5IY3crkLMik5Dfs3Ivl1OnicWUpLcmQ4p8R1Js2GJi0cUaMQqkqigkILKCQNQBoB0xDk3xYSS4BeIJK7bG2IKcLx5VjDkhS1wCRz15D34rJpcTSlSqVH9hNtZGZ3JqIBm4KNHlcRSo5UkFtYnupIYNe1xzzDoMRBrgjXFRnpKc3e+/9PQvt7h/wkv6P+YY7MH/mieXjd9CRzOB80igHTkbdeVwO+wHxIx6mOcXSdzyvZ8ZRqospZ7goI/tNx3e3HFhaKppVHJLwOvF1XNunGN/EHjlYDhgC9/f2sa1KeHitZLfcwp1MQ3q1use1lMSr5nvZbnu1uPfyx59apCStCNj0qFOcXecrmHnhYyPlVioY2yqTz8R4Y4ZTSdj14YCtOKklufikNqadyABG5sR8xu72YrrEX9218lzXUZDFKGB4T2HTI3+mKSmmi0fZ1dPs5rqTVdO5IZUf2ZG08RpgpxtZ/kyZezq17q3NdSzo9pyAWkikP5QU394I1xfWpK36FH7OxDd93NdQ/wA85Wzj2xyf6YpKo7/ZNafs6aX20vMuoPU11uSSue4Iw+09MUhOSd5G9bAPQUYJc11KWpknlYFo3AHJQjWH2anxxtrF/Uzjfs2vkua6hewA6Fi6uAb6WkNywGtrWFre3EOaC9nV/Dmi0lMTG7Rlj3mNv9MV00W931/Dmh8MsajsxlfARsP5YaaI93VvDmiZaiN+y6tluL3R+nuxaM1feQ/Z9fsS5o2VDvDTqNWNz/7cnuHq43VWJn7tr5Lmgwb1U302/wDzk+7hrok+7q+S5onpN5KeRxGr9og2BVhe3P1gO/BVIt2KVMFWpw05Ld8y2uMaHGeZsLEWDZEDAggEEWIPIg4kuCLKYuy5OT5rn7Ax6HuY8+uvMA3ACwAsALAAs9TrkSzP17l8W/kvM+AuQBLTQBBbmSbknmSeZP8AvQAAaAYArF2pDBHxJ5UjEjsQzsBe5OUa8zkUfDFoQlN2irlZSUVdsPoNoRTLnhkSRb2zIwIuOmnXwwlCUHaSsSpKSugnFSTH7870S07wwU4UzTEdpuSgsFGlxzN9ToApvjuweFhVUqlR2jHjbicuIryg4wgt7C9yNr1M8b+cxBSpssi2yyC5BtYnlbmNDcWxliqdGMlqpNrx4o0oSqSX21ZmlxzGxnt/NnRTUcpmDFYhxhlClrxAtYZgRqLrqDoxxSaTW86MLUnCotB2vu57jF7lbYBdqVYaaIVCSOvALFkdFDAPmJ5A3BGgI062ypSs7WX0O7HUU46elJuLS+0vnw5Gl3025AaJgZYw0gjIQsL2LKTpzNhjbaFRekuJxUvZ1bFfYUXZ5Iw+zq2PLmVgT6vK3K+ig+qPdjeFWWLe97jlxGC2G8XFt8/yD32mAbqQL8+v++mLqhCL+3NWObTqSX2Kbb+QKlSMwkJHP4kfywxGIpaChDsFDCVtNzmuPZYg2ztQLGTezMbKt+4WuR1AGp+HXHDpXO3VSXYw/c/bMlLs+R4VDs1asQBV30aNBcLH2mItyGIo/wCr5ndj1aNK/cX5s1FHv0BCzzxESJDUzOq3FhSuqkFXsyOwdWytyvqcbnnHke+9pXVo8yh2iUKLM0nnZplHafLlvYliR1NhywBHszfpncK8JLM+RUTKCCairiF2aS3KmubdSbE3sADIt+Y2yZYZe15uH9T0ZqpmhQHtdqzI18txYDnfQAyq3oVKgwmKSyyRRmQFMoaZSy6Fs1uh00uPGwFd/eBFbSGViSbAFNV4DzhlYtlZSiNqCRfkSNcAPff2IA+hnLhrcNVVmI4KT5gFY37DqLc8xt44An25vM1PUqnDvFwGmZh65OdY0RQWABLOuraa9NSAJqHehZZ0gWJxIRKXuUsnAdEa5DdrV1It0PTAAO199lhmCmNuCkkySym3+BTNUNkAa5OgGo17XgSBDWb8ENHliZFYHMJEOYMKilhFu0AyEVBOYHp1sQQDH31jAb0UhKskZAsfStJIhTnzXhFj4FbXvbAD4d71YseBMqIYA7MFUr5yEK3QnMMucZrjSx54Aod49oiebZ8qghWM+W9u0oZArC3zWADDwIxlL78fqd1H/lavzj+ptkGgxqcNh2ADMAeEXwAH5iV/BOUH0SMye5bgr7FIHhgD0PMOaRnxDkfYU0+OAPWlm6Rp75CP4IcANNNI3ryWH0YwV9xYkt71y4AJhhVRZQAO4YAkwBzPylj/AICjHdIAfaI3B+3HqeyZONSbXdZw45Jwin3kE7hwCDaNdTx34ShSASTbKRbU9e2RfrbwxOOm6tClVn953RGFioVZwjw3HQ8eUd5yzyo0a+fU0k1+A6ojkA8kkLPy1vle+muhtqMe37LqS1FWEPvcUeZjYrWwlLhwYX5KDaatWIsacMMl729Z8p1+cUC362y3xT2rfRpOf37b/wBC+B4zUfu33HSMeOegQVqFo3C5cxVgM3q3INr9478CU7M5JuYWjrjQSU1Jb0qysqylgMgYkNIx7DEILWF7ctBjlp30tCyPcxkYyoLERlLste1u3LtQXtvyfxilE8RyvkjNul2y35+3E1MNTZnh/b2Mo7tK68UZqk3ZtfPdr+GKxpRSsY4j2riKs3NO3guBYx7sxkaKL+JH235YtoRyMljsV32AVez6ZAbWd/or6o9rfyGuGrhkNvxPfZnpqTmb+4aC/QDE6uGRHvDE99mk3f3gggppKael85Ti8T1rAEKoHTmLXv44pCTg2kjqrypYqMJTqWajZ7m+1v8AUtBvjQsixf2YMgDqFzDlLYuNF1zEAm/MgHmBjTWy7vqc+zYf4y8rJp996QBs2zj2ySe2NSX4pPLQ8Tt3GoOuGtl3fUnZaHxl5WNg35o4ypTZ2UrZlIcaWaRwRp9KWQ/pnDXPu+pOyUPirysCqN6qZ5I3FLIqxmMiNWiAvDIZV7XDz2zm9iSOdrZmvGueQ2Sh8X8LLaXyh07MWagYszI5JcatGLIeXMDDXPIjZKHxV5WBx750S2y7NtYWFnHLI0fd9B2TwBtyAw1zyJ2Sh8X8LPW3+ojcHZ17spPbHNUEY6fQAS3UaHE62Xd9Suy0PjLyssKrf6GQkybPLkoYzmZTdGIJXVeRIB92GtlkTsuH+MvKzyj35hjZWj2cysqsoIcXtIwd9cupZgGJOpOuGtl3SNlw/wAZeVhDbcSR+M2ySXNyWZlucycMkgrrdOyb8xYdBi2nPu+pGzYf4y8rEdsIQoOymOXldxp20k7vpxxt+gO7DTn3fUbNh/jLyslk3hDCQHZjWkcSP211cBQGuBcMMq6jXQYaU+76jZsP8ZeVg20NscSCeFdnyRLOgSQo8d8oXJYBkIFkGUaaaYnSn3Rs+H+MvKzyeqkqZ6QLStBHThlALAixCgAWGlguK/ack2i8nQpYecIz0m2uxrgdBQ6Y2POQ7ABmAFgBYAWAFgBYAWAFgDI7ybtGtj4AlEZimMlyua6yBiNMwsLswv8AkHHVhMU8PNyte6tYwxFHWxtewVuhuotEJGMhllkIzORbQXIABJPMkkk6+7E4vFvENbkkuCRFCgqSe+7faaTHIdAPW0UcylJUSRT811BHwOJjJxd4uxDSasxUVFHCuSJFjQfNRQB8BhKTk7t3CSSsgjEEmZ8odZPFSFoM47aCR4xd0iJ7bKO/QDwuTpa+M6rajuOvBQpzq2nbg7X3Ju25NmP3e3iEcVVI8kksDFY4Kt4jnOZTmDMASVQnr3G3cMoVLJtvdnY7sRg3VlGFNJTtvinu8Lb+3Itd7d7aOahljimUsQmVdQdHU9R3DFtdTlwZzVPZeLpq8oOxzynrnX1ZHHvOJOAfLM7c2Zj4knE2FyCVgPWOXw6/DC4ApTmN+Q5Ad3ffxxHEBVFFcyd1hz77c/4YylxLxJdkwc2PLkP54sQT7eUcMHS4bTu1BB+zEPgWRTZtFvzH2g4zNAqmcA26af8AnEIkIVbkju/hgTYB2hJYWGLRV2Uk7AdMNR/DGjMTYoPDAtuNFuzsfOyyuOwNVB+cenuBxrTj2szkzZnQXt7R1xqQO4IIuCCDyOBFhopR3YEWY4Uy4XA4RKMAPTTAEwOBIbiCwsALACwAsALACwAsAB1iFWEqgmwswHVOfIcyp1H6QHPABSOCAQQQdQR1BwA7ACwAsALACwBWSUy1BJYXjUEL+UTozey3ZB63boQcQSm07o5rv55P1iieeBsqi10IuNWA07ueOaWGjpaSPape3cRGi6U/tLxMKEkS3cO7DRmuDucutwtX78dF5rhyEteb2YsPAG38tcFO33lYPAOSvRkpej5HmddctySRqf8Av3HGis+BxTpzg7SVmSLGALdBqT/H44FC/wB291qqqjaaERlGYr2nIII56BT4Yx0Zzd0em6GGpqKqTd2k9yz+pdxbj14AGSDQW/Cn7mLaFTJcymjgu/LyrqNqtxK51yskFvCY/wBPDQqZLmNHBd+XlXUDbya1x6Q6cvSn7muI1dTJcy3/AJLvy8q6nqeTevGloLf/ACHl+piNVU8Cb4Lvy8q6kn93tf3Q8rfhD9zDVVMkL4Lvy8q6g8/kyr2/ED/7D93EqnUXYuZVrBP/AFy8q6nkHkyrlP8Agn/7D9zFtGpkuZXQwXfl5V1LeHcyuDXaOEjqBMR9vDNsFGpkuY0MF35eVdTQJR7QW2WngAGgAqDy7vwWNL1MlzK6vBd+XlXUKB2h9Wg/5g/0cL1MlzJ1eC78vKupDBDtBGJWngsdSvnDWv3j0OhwvUyXMavB9+XlXUIz7Q+rQf8AMt/Rw0qmS5karB9+XlXU8zbQ+rQf8y39HDSqZLmNXg+/LyrqLPtD6tB/zJ/o4aVTJcxqsF35eVdQSr2zU07xCogjVJXKBkmLEHKW5GMd1ueGnJNKS4k7Lh505ypSbcVferdts/E0ccnXGx53AssQWFgBYAWAFgBYAWAFgBYADaJoyTGMyk3KaXueZW+mvVTYdbjW4E1PVK98p1HMciPaDqvvwBNgBYAjnnVBdmCjx7+7xPhgAazS8wUj8dGf3c0X29o+HUAxVsLDlgCg3+/9BP7F/wA64rLgDjTD3+zFCSGSlzDVT8MQSm1vQBNs8g6Gw569P++M3CPyO2GPqpaM7SWT3kcjuuhGn8fb3YfbXiWvhKvFOD5rqb7dymnm2dSJTs6F6185V5kGQQynttAyuFzBeoF8uNKH3X82R7Sio1IpO/2Y/kaGSesp3dAZSgaFWkyzTZQKZ2JQPmZg0wRSdT2tdTcbHnksu29oZlvCUbIC0YjLKAaVpGfiWtmWoAiCX1HTtAgCzlqKoU9HZmMsskYmbhDsq6Mzdm1ksQACeWl79QKek3grrqrxvdjRgEQNYhql46gk5bL6MK2pFs1xocARbM2ztFkiMoftJSs44BU5qgSrKLgdnh5EbvBbXQgACDZ22dorRxhUeQiOkDyTJKrKzxvxgfRO8mVliu2RtZW100A1G7NTVSSTmoNgnCCoqFVJaCJ3ILqHYCQuova2oIuNAM4auuqeCknHiUy0xlMaNGVZuNxocwF2iXLEc4Oub1iDYAF7SNWdoBFlnWPzmK1k7CxGlnzG4WzDigXDEgNkuPVwB7sDbe0JZqUSxLHG8MbS5kmBLMjl7WiKxsrhdHdbC4sSykADVG0a+OWtWFZZCZKkxq8bFVVKVGiZGYZSDMAmQGxzsbaE4AE3k2tWyrU8JagKElEJSOZG1pY2BFgCTxS4BI5iwwBPtjaFa0+gnGU1KlESVUAFRTLCcyWEhaLM97m2ZxoLjAEx25tBVBKsQySk+hIMeSsjiBAA7R4Du4UglsgIHMECt25tGSeCneQ3Za+ojBy5ezE0qLcdDZRfGVT70fn+h34P/FW/2/8AyRsadzlHsxueaaLFS4sALACwAsALACwAsALACwBBUUiPbMoJHJuTD2MNV9xwBCKEj1ZpVHddG+2RGY/HAHpo26zy27vRD7RGCPccAPgoUQ3C3b6TEs1u7MxJt4XwATgBYAz2/wD/AOgm/Q/zrisuAOMut8ZEjUW2n+uFgMZdRfEMkimHvxIL3dvfeaih4MccbLmLXbNftew+GKx043tY9Gc8NVUXPSTSS3Wtu+pb/wB6dT+Jh+L/AOuLac/ApoYTOfJdRf3qVP4mH4v/AK4ac/AjQwmc+S6kbeVipH+BD8X/ANcNKfgNDB5z5LqSUnlSqZDYQwjS+pf/AFxOlPwGjg858l1LBd/aw/4VP8ZML1PAaGEzn6dQTaPlMqobZoYDc20L91+/C9Tw9RoYTOfJdRUPlMqpQSIYBZsupfuv34m8/AjRwmc+S6hH94NXe3Cp/jJhep4DRwmc+S6iPlBq/wAVT/GTC9TwGjhM5+nUcN/6v8VT/GTC9TwGjhM58l1Ed/qv8VT/ABkwvU8Bo4TOfJdT0b/Vn4qn+MmF6ngNHCZz5LqeLv8A1Zt6Kn18ZML1PAaOEznyXUbVb41MimOSCldG0KuHZT7QdDhep4DRwmc/TqBy1stSaeIxwQxwvmVYgwHIiwHIDW+I0Zykm+wvrcPSpTUNK8lbfbNM6BGNBjoPMP/Z"/>
          <p:cNvSpPr>
            <a:spLocks noChangeAspect="1" noChangeArrowheads="1"/>
          </p:cNvSpPr>
          <p:nvPr/>
        </p:nvSpPr>
        <p:spPr bwMode="auto">
          <a:xfrm>
            <a:off x="155575" y="-1684338"/>
            <a:ext cx="6410325" cy="351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8" name="AutoShape 10" descr="data:image/jpeg;base64,/9j/4AAQSkZJRgABAQAAAQABAAD/2wCEAAkGBxQTEhUUExQWFhUXGRoaGRcYGBgfHxwcFxwdHR0gIB4YHCgiGBwlIBwcITIhJSkrLi8uHB8zODQtNygtMCsBCgoKDg0OGhAQGy0kHyQsLCwsLC8sLCwtLCwsLCwsLCwsLCwvLCwvLCwsLCwsLCwsLCwsLCwsLCwsLCwsLCwsLP/AABEIAKYBLwMBEQACEQEDEQH/xAAbAAABBQEBAAAAAAAAAAAAAAAEAAIDBQYHAf/EAE0QAAIBAgMFAwcGCwYFBQEBAAECAwQRABIhBQYTMUEiUWEHFCMycYGRFkJSVKHSM1NicoKSo6SxwdMVF0Oy0fAklKLh8TRjc4OThCX/xAAaAQEAAwEBAQAAAAAAAAAAAAAAAQIDBAUG/8QAQREAAgECAgcFBQgBAgQHAAAAAAECAxEEURITFCExkdFBUmGSoQUVU3GBIjKiscHh4vAzQnIjNGKTBiSjssLS8f/aAAwDAQACEQMRAD8A7jgBk0wUFmNgP9+8+GABeJK/qgRr3uCWP6IIy+0m/euAKCsqpFMqtIxZT2Oa6C5N+GVv2cp6c8eTW9oSpyqR0d8XG3jpHXChGSi+Z7s6pYuqmRwWsDYvoSL6cRmB6Dl1xjhfalWpiNVOKSbaTv2otWw0YJuJfZZk5ESjuICt8R2SfCy+3HuHET09SHva4I5qdCPaP58j0vgCbACwAsALADWOAMDxIAJJamaru9VLFGsMlUb2BYKscBPJVY6DpjCMFK7bfHM9SvXdHQjGMfurjFP80WdJs+jkWNlq6i0t+GDWTqWK6MArOGzAggi1wQb4tql482c+3T7sfJHoCxDZ7QpOKupMbtGoPnVTcGUgJmGe8d7j1gLczhql482Nun3Y+SPQPOxqS6Dzqe7jMg89m7QAuSvpO0La3GGqXjzY22fdj5I9DyXd+jYENUTMptcGsmI9XONDJ9EZvYL4apePNkrHVF2R8sehVjd/ZWZVErdqN5gwqJcnDRlVmzhsuhdRz64jUR/rJ941co+WPQmk3Y2aou0jhcqvmNTIFysbKcxfLqQba9MNRD+sn3jWyj5Y9CMbA2VndOPZ0IVgatwQWXMBq/Vdfce7DZ4D3jWyj5Y9Apt0tngOTI4EZs586ksh7mOfsnUc8Nnh/WPeNbKPlj0GU262zpJJIkkdpI8pdBUykrnF1uM+lxrhs8B7xrZR8seh78ltnZQ/FbIWyhvO3sWvbLfPYtfS3PDZ4D3jWyj5Y9BlRu1s1JY4Wkk4shIVPOJibhGfUBuyMqMbmw0w2eH9Y941so+WPQnj3MoGTiKzslic4qZCthzNw9rDDZ4f1j3jWyj5Y9AEbB2WZooFkkaWZDIirPM10Xm11YgL0BJ1sbcjhqIf1j3jWyj5Y9Ahd09mHUSE9oJpVP6x5L6/reHPDZ4f1j3jWyj5Y9Bk+6mzEzAu91ZFZRUSFlMjBUuoa4uWHPDZ4f1j3jWyj5Y9Dw7ubMEjRcV80aF3/wCIlsiqcpzNmyqQTyJvhqY+PMj3hVyj5Y9CZ91NmghTKwYgEKap7kEEggZ9QQCfccTqY+PMe8KuUfLHoB0mx9kyKXSdigVWL+cyhbOWVe0XtclGFuemGpj48x7wq5R8segXButs9zKA03oWCyEzzAKSiycy1iMjqbjTXDUx/rHvCrlHyx6EH9g7KLhOOSxjMo/4t9YwbF757Zb318D3YamPjzHvCrlHyx6DX2JsoOsfGcuwQqq1MrErK4RCLNqpYgXw1MfHmPeFXKPlj0CTups0BiZWAVsjHzp+y30T29G8OeGpj48x7wq5R8sehkd89mw0s9N5szFJVckmRnDWK2IJJ7+mMZwSmksjaVV1sJKUkrqStZJcU8iJFxU80eVwJOwTyhFLNyH+9O8nlbHaUIYICSHkHa+av0L935VuZ9oGmACcAZvatJeqXXmVNrc7nK/wVB8ceFjKE5Y2Flula7/2u+87qNS1Fr+/3eyTYFMGJc80awFgNQvMnmSMxHhiPZmAjGrOvJO+lK1/0GKm0lFdqNBj3jhMrvRvPFBMI8kjOqcRnQD0aFstzcjMpPNfAdbYxqVlB2selhPZlTEU9YpJb7K/a8i8p9qxlMzOq6C9zYai4IJ5qRqD/AgjGukrXOHVTctFLeVdVvtRroJeIe6JWf8AyAge/Getj2HTH2dXe9q3zdvzK+TfOV9IKOQ9xlZVHwXMfsw05PhEtstCH+Sqvom+hGZdqTfOjhB+glyP0nNv+nC1R8XYazCQ+7By+bsuS6i+RssutRUSyeBkYD9VLL9mGqXa7jb5LdTjGP0383cpqTgxosa1lPTS01ZLIolAYEGN4rFBIhtaQm9+mKU5wimr9rN8Zh8RWlGoot3it9vAfLS0h4VtqQWSQSuCRZpPORUswCygLc5ls2fKCLa3zaa2GaOTYMT8OXJg9Hs2kSOJTtOkLRCmCnKoBFNKZe0vF7RYki9xbXqThrYZobBifhy5MmNHSegH9qQERPHIVuLF0qWqGygS2VWzFAGz5VC2PrZmthmhsGJ+HLkxtJs6ijz5NqQgtFIgN4+yxukL+t60cJ4X5QANxhrYZobBifhy5M8ioaVWLrtWnViJNQfxs0Ep1Mxe3oStwwaz3zAi+GthmhsGJ+HLkySKjohT8I7Rpi4fNHJmZSlnlcWyThgw4zrfNqNCCCRhrYZobBifhy5MIoUokqI5TtKncJKkpB4YLMtJ5qdVYKAey+i6G46izWwzQ2DE/DlyYGuy6AJIo2lFmZ0dX48t7RvI4ViKkG15G/B8PU35nDWwzQ2DE/DlyZZ7MbZ8KTxCvpxFNFHFlSQBk4cXBJVjIxtlCkX1BB1PRrYZobBifhy5MHrFpJIkRto0YZUkiJCqFMcsaxHscX8IAgs5Jtci1jhrYZobBifhy5MHr6Chkdv/APSgEbNKx1QyXmpDSm0hfoLOOzzFu6zWwzQ2DE/DlyYfTGgWjkpvP6fNI+cuJXa7KVK3E07sw7ChlzgEXGl8NbDNDYMT8OXJj9jVFFBOJztCmY5JwygqozVEyykr2zlUZSMut73v3tbDNDYMT8OXJldVbP2e8MMR2hB6Np81pGVXWpcuwIhnQkjQXLEc7jXRrYZobBifhy5MlqYKJpJWXaNOiSSRycMNcZkqI52JzSkBmMZByBAS5YhiBhrYZobBifhy5MFl2bRMCp2nTgKqrGVOVhkqBUKXdJgzG4sSpU/OBBw1sM0NgxPw5cmEQ0lApuNoUwA8xsA17eZStKbF5Waz5rak5bfOw1sM0NgxPw5cmD0mz6SNFQbUp9I6eLSwzJTidbNllB7QmBNiNU1urFcNbDNDYMT8OXJhux4qGGkmpmr6aQSpEtyQAOFTwwAkLICb8LNowIvYHS+GthmhsGJ+HLkyFYqYLYbWhz8NkLlgTrOJls3Fz2AuhJYuQb5wwvhrYZobBifhy5Mho9nUUZU/2nTEB4nPL/BrZKsAXlNr8VkN78ge8FrYZobBifhy5MmoqOhRoydo07cI04XVdUpWlZc3pDmlJlN305DTU4a2GaGwYn4cuTM3vY0KGkjhnjqAnHJaMiw4sucCwJtYG3uxm5RlUVsmdEqNSlg56yLV5R4/JhVM10Vu8A4zfE85cCe2IJOm1NSnFAdlVUGbtEC7nlzPzRrb8tT0x1uSXFlUm+AdFKrC6kMO8EEfZiU096Iaa4gtbtaGJlWSRVZzZVJ1J8Bz9+IckuJrChUnFyjFtLiweu3jpYfwk8anuLC/wGuIdSK4s0p4OvU+7B8inm37h/wYp5vZGVHxly4rrb8E2bbA4/5Jxj9b/lcHbb+0JfwVPHEOhcs5+ChR/wBWF6j4Kw0MHDjJy+Ssub6Geq9w5pX4tROqqzFnBAXVzcgEt2VJ6a64weGu7yZ6VL204Q1dGnvXDt/rLobjQLkkY8QAqpzEvo2gILE2ykg9wGbG6pQR5tT2hiZcZW+W78jUUu78CckGNEkuBxSnKW9ssI6dV5KBiSpLgBYAqqzd6CVszxgnvtiLIuqk1wYP8k6X8Uvww0VkTrZ95gW292qeOnldY1DLGxBt1Cm2KTSUWbYecpVYpt8V2mbGwdnJwUnrHjmljjfIzxC/E0Frx6AsCB7MZqimlvZ2VfaMozlFQjubz6lzJ5N6Yggyz269qL+nidQs2Z+859yPJ9QZfJpRFiolnuoUkZk5Ne3+HbWxw1CzZPvSfcjyfUZR+TmglRZI5pnRxmVg8diD1Ho+WGoWbHvSfcjyfUVR5OKBLZ55lzEhQXjuxVSxAHDuxCqTYdAcNnjmx70n3I+vUbU+TzZ8cZleeZY1XOWLIAF53Po9Bhs6zY96T7keT6hB8l1H+Mn/AFo/6eGzxzY96T7kfXqDVXk+2fHbPPMt7WuyW7Tqg14drlnUe/DZ1mx70n3I8n1CP7rqP8ZP+tH/AE8Nnjmx70n3I8n1F/dfR/jJ/wBaP+nhs6zY96T7keT6i/uto/xk/wCtH/Tw2eObHvSfcj69SKHya0DoHSaVkYXDLJGQR3ghLEeOGoWbHvSfcjyfUbS+TnZ8gvHNMwsrBg8ZBDi6kHh2II1uMTqFmyPec+5Hk+pP/dZR/jJ/1o/6eGoWbHvOfcjyfUX91lH+Mn/Wj/p4ahZse859yPJ9SOo8mlCiM7yzKigszF47AKLk/g+gBw1CzY95z7keT6jW8mFEULrJOezmHaTXS4+ZiHRWbLR9pzbS0I8n1OZ7IjVlGYC+FNXgmzm9oSlTxE4xbSTzLM0MduQxpoo5NdU7z5g700Y5jE6KGuqd58yDhKtzax/h/wB8Q0iHUlLi2X+wzmgiPcCPgxxzviWhwDra+zFS5s65tcwNizTa2PzZY4wBoeaqByOPK9vR0pUYuLldvcu3cb4bgx81FUSU1oZGgZixbQFj2rDVlGUEC/qg649TB0tHDxjFOHhxaLKrCFXSmtL8vQxL+TSpZ8zzZiTqxuSfeTi2yK93Jnrv/wARS1TpxppLwLU7pQwt2MrMAb5QoKNbsg2OhJuRy9U3vfTy/aadFqpBvir/APSvl23OKGKqVY2m39XxN1R0MQUFVFiAQbd+PfXBHky4hiqByGJIKzemljkpJllQumQsVBsSU7QsehuBjOrFODTOrA1J08RCUHZ34/Pcc73E3VcMsksqQgoyiFX7T51K3YZrLzvYa6DQY48NRaek3bwPo/bftCnUhKlTjpZyta3gtx1KgnzxRuebIrfrAHHoHyRPgCGoqkS2dgL8h1J7gObHwGAIPP7+rFK36IX7JCpwB6K4/OhlUd9kP2I5P2YAiqdtwIhd5FQKLkPdWF+XZaza9NNcRKSirs0p0p1ZaMFdmO2zt+oqo5OChjpwjklh23GU9DpGvt7X5uMJylJO25HpUKVGjVjGT0p3XDgvr2slq90XqckwksppqROEXcJJwnd3WUJ6yMrgDnY3uCLg7R+6jzq/+WXzf5kzbksRVZmDmZiwJdhmvNxlDdggZNEBIcEDlbs4sZEcO5UwZGZ4XyLSgxlcqP5v5yCGVEygDjqy2W2aMGy6WAgoNwZUSNWkRilKIQczDKyxSR6AL2o24mYgkWI5E2KgPl3AOZGTgALkOWxAzCmkgZtF9bM0bg8zwxciwsAPtHcGokVxxIbtA0IazDstTxx2OVe2A6F8xuSGtplAIGg2xu00tRPOrRh3pBBEzIHMbhpiWswsVIkAt1sb6YAoo9wpgynNEFV8wQFyADVUlQVF1GnoJByAJYaC5sBPTbiyozESx2CyLGCpYIUjaCl7J0ISKRww6kjpgAP5GzIVjFrTTOJctyiUsscRmS5y2LSRWFh/iMco1sBo9ubttNVQVCFBw8obOM3YVixUIykAkEjMpRhoSWAy4AoaTcGVFpULQZadIk0UgnI0gkOiXbio4JVjYEEa5iwAdRbhyxxRpeBhGIAYjm4cnCgkhJbsc8ziUaHtDv7QAK2duS8UqSGRHdJ4H4rX4jJFSLTuCbeszAta9iDrgAyv3Xkkass6A1KuEnseLFmhWPILW9GGUv6w1YiwPawBW7Q3GkkiYDgDN5xaDtcGLjwpGGQZfWUoW9Vfw0nK+oB+y92Hgnlndw14yAQzXsY41KFbWKgx3BJPraAalofAtD7yOLUL2QEdMZUvuI6Paf8AzdT5ss5K4LYE3vy/792NDgGme+t7nv8A9O7Ei4LM+hxBJpNgkCFQO8+62OefE1hwLPLihY3o2cZVBDKMrTKQylr3luDoy2Iy/bjL2hgHitG03FxfFGlKqocV62LLZ1IY1ylsxuTyIAv0ALE/bjqwtGVGkoSk5Ndr4lKs1OV0FnHQZldUbHjd8xuO8C2t+fS4v1sRjhrezqFWenNb93a7O2aNo15xViwVbaDHclYxPcAV+3pI1p5jKrNHkYOq3uVIsQLa31xSdtF34G+GU3WjoOzurfM53u2dkvWxrTxEELxEkaSXSRDfKUbQ6DNe5HPHHT1DqJRR9Ljn7UjhJTrT3Xs0lHg+265HSdkX4EN+fDS/6ox3nyZ5JKzkrGbAaM/PUcwoOhI6k6A6WOtgBdqzpSQSTBczADUklmJNlBY3Nrn3YhmdWpq4ORTUu9U2aNJoRGzGUNe4Ho0zAi/O50OpxFzmjiZXSkrcSH5chok4UYkqGFyik5I9fntbTvyi5Pd1xR1OyO9nrYbDOdNVaz0I+r+SGUW7MlS4lrWLt0GoVPzFv2PzvW8cFT33lvZpUxf2dXRWjH1fzZfzbPEcTRHWFlKlvnICLa/SXx5jrfUjRq6scsJuElJdhRjdSpAASunCgWUZ+QHLGapW7Wdjxybu6ceRQzbN2m8k0VPVSExFVLvNbVlDerkPQ254xam21F8PE71Uw0acZ1IpOW/dG/bbvIj+Te3frY//AFP3cNCtn6/sRtOByXk/kejdzbvWr/bH7uGhVz9f2G04HL8H8h3yd259a/bH7mGrrZ+v7DacDl+D+R4d3dufWv2x+7hoVs/X9htOBy/B/IR3d259a/bH7uGhVz9f2G04HL8H8h3ye239Z/bn7mGhVz9f2G04HL8H8hfJ7bf1n9ufuYaFXP1/YbTgcvwfyF8ntufWv25+5hoVc/X9htOBy/B/IXyd259a/bn7mGhVz9f2G04HL8H8hp3d259a/bH7mJ0Kufr+w2nA5fg/kL5O7c+tftj93DQq/wBf7EbRgcvwfyF8ndufWv2x+5hoVf6/2G0YHL8H8jz5Obd+t/tj93DQq/1/sNpwOX4P5Dhu7tz61+3P3MNCr/X+xO04HJeT+R427m2yCPOf25+5hoVf6/2G04LJeT+RUweTWvUEWht/8h+7i8VNKyXr+xx1lhatR1JVJXf/AEr/AOxnt6d35qMok+XMVLLlbNoDrfQYlSlfRaMquFoqjraUm99t6t+rK2kluMaI88IBzaYlkl1syoIcRjkRfxH+xjCot5eHA0cb8r4yLnTKbsyyJ9K0i+8BWA9hAJ/PGO0oG4AWAFgBYAWAML5SNpVUYXggxwoY2ea9sxLgBBbUDqb8xp7eXESmuG5Znu+xsPhqjaqb5NNRX049A+lr4axZGSEBhK0CSkKSbrZ3Rhyshc8+njbGtOUZ70uBwYujWwyVOUvvJNrfu8Gi/q2JKxLoWF2I+ag00tyJOg95Hq41OEKjQKAAAABYAcgBgDN+UKZVonLMAQyEAn1iHGg7zboMUnJJbyssNUxC0KauzmbtLXTALxRC7ylWfnouYjqALgDTGNpT47kXUcPhH8Sef+mPyzfodF3A2MiUkLFe0QSbjrc43hFJWRWNepWSnUd2aOv2hFAA0siRqTYF2ABPdr78S5JcS8ISm7RVyupN4lepNOUZSVLRSXBSVQBmKkHpmGntxRVE5WNXh5KlrL9tmu1fP5jdobXio9JWsjAmNQCWv1RVGpHUDpqNABi0pqPEijh6lZ2ivr2L6mOlrnmirJVWojDVdHnERfiiK8IktwCW/B5r5dcZ0ndy+f6HZj4KEKUU7/Ze/wCrCBtKvjRRTI7QtNJwpKoVBcRhIsiuOC8pDSGbVlByqvaFxfY80m2ttKvzVEYMoCyxlJIoTZYvOI1YduO5fhM5OXiK2QkFR2SBFQ7T2goY5ZLI8dlaNmziXaE8T9prtZYAj2B7IynRdCAv7YrpJwpE8cQnhJIhN8pkmR0JMVinZhYkZrB75yDoBJsTatcI6ZWSQHgw5laORrhoWMjtI9ysiOFXKxueoJYEAG7F2pWmCZpVYuKKCdLxZSJpI5TJHYDtZWROza4La8wMAR1u1q2N6VQsj5hAZW4RseO+VwMiHKYxY6stha+e5sBTbGrdpLCcqzGSTzaNRKsjCNno6djIeIScqusobXV211vgCzk3griaZhFKolaN2Uwk5Y5ajIVayErJHEQ5zFQD9PUKBa7ubSqZknL2DQjgapo08WbiSALqY2JSyjuYc8AUlPtevPBdxP2BU5lSHSV1iR4wM0aNlJMgGZU7Qym5FyBX1m19oushPHASOqChIpBxGC0zxEkRI1/SSgFQl+HYdbgXNftqvBlCI1wzi3BJEYFTHHEVNvS8SFnkbU5cvzeWALJtoVS005ys0kdRww3D7Rh4iAyBALOVjZiLCxy8jywBBUbVqxLEqB3Q8HKTAw4ueZlmL6ehMcQVxfLmJ5H1QBSybX2hmeRUlMnDUNG0cixxk1WV8vYYSFYtQ4VzbtWYdnAGc8p08rGhaYLxDCS+UOBcnoJFVh7GUEYxf+RfI7o/8lL/AHL8mYqFcpZegNx7DjQ83tJ9mtdvDBBlhs6TNVx6m2a32HT2XxlUNFuNkuMjQ6hWQk2ZfXU3Xx71PgR8DY9MdhmSU84dbj4HmCOYPcRgCXACwAsALAEFbTpIjJKqshHaDcreN8Q0mrMvTqSpyUoOzXaCbLo0UAogSNRliQC1gebW6Fv4DoWIwSSVkKlSVSTlN3b7R9C4JkckXZiovbRYyVA9lwzfpHEmdyk2zvcFYw0qiaXkTfsJ+cw5n8lde+2MnUvujvZ308IlHWV3ox7F2v5L9QXZe7DyuJ6tzJJ0J5KD0VeSD2anqTiYws7veytbFtx0Ka0Y+r+b7S/g2hToJVDBRBbiaEAXFx0192NDztbDf4cQrZu0I50EkTZl1F9RqO8HUe/AtCcZq8QDe/Z8U9JLHKyotrh2IARl1Vte4/ZfGdWKlGzOzB1alKtGdNXf5nPaSaCJ1ajSNJAmVqmQlUFx2zDE7aX7zYa6XxzxSW+PPoj1Ks5aOjiG3vuoLj4aT8OfyNJT7pWRp5WaWYDPmY3Zsvay36KRdbCwsTjpjBLf2nmV8XOotFbo5Lh+5V7T2jVU9TUigTihmjLLwJGynhqAMysBqtjy64wcpRk9H8j06dKjVoU9dusml9pK6vk0DfKvbX1T92m+9iNZUy9Cdjwfe/HHoL5V7a+qfu033sNZUy9BseD73449BfKrbX1T92m+9idZVy9CNjwef449D35Vba+qfu033sNZVy9BseDz/HHoOO9O2fqv7rN97DWVMvRjZMHmv+5HoefKnbP1X92m+9idOf8AUyNkwma/7keghvTtn6r+7Tfewc6lt35MLCYPP/1I9BfKnbP1X92m+9iusqZehbY8F3vxx6Hnyq219U/dpvvYaypl6DY8H3vxx6A9JvBtaFBHFQIiLyRKWRVHXQBgBhrKmXoNjwfeXnXQmfevbY5UYP8A/PN97E6ypl6DY8H3l549Bvyt239S/d5fvYaypl6DY8H3l510F8rNt/U/3eX72GsqZehGx4PvLzroL5W7b+pfu8v3sNZUy9Cdjwfe/HHoL5W7b+pfu8v3sNZUy9BseD73410F8rdt/Uv3eX72GsqZeg2PB978a6GT3w2vVzSxNWwiJgpCjIyXBOpsxN9cINud5ZZGWMp06eFtS3pyV3pJ77eCRQZM5zHkDbHQjwiR5smnUcu4XH8cLlkifYbHziIDnnH88ZTLHQUHfjIudXx2FAWanN88ZAbqDya3f3H8oajxGmAGptBQQsno2OgDcifyW5N7Br3gYAMwAsADT1yKct7v9BdW+A5DxNh44AYIWkIMmijlHe/vcjQ/mjTxOlgI9r7YhpkzyuF6Ac2Y9yqNWPgMVlJR4m1GhUrO0F0XzOPmJ9oVqRkGNXRdbi+iXue6/O3jjG0pvfuRWcsPh61ofaqZ9i+S7fmazyYUgjaeE9rhkZT3asDbuGgPxxrBJbkcNHE1K1SWsd2dAnvlbL61jb220xc6Xe24wm7WyDIK2CoYli0ZcqdS2rc7a6+GKJcTzqFO+nGYFu3vOsUUqwxF5pJXYRi4SMEAAM5FunIXOnLFFU7Io9TAYFxpudZ6Eb/X6L+os6bd6eqYSVj5rG6payL+avU/lNc+zEqnd3lvOyeMUFoUForP/U/r0KfebybhSHo4RKX4gkEkhFi/quLkDsm+n2HGFbD33xO3Ae1HCLhVk0t1rJdnY/mdI2fCVhjRtWVFViOpAAOOuO5HjTacm0YCHaMkEVQ8TqjtPQR8RxmCiZYI2YgkXsGJ5jGcPvS+f6HZiv8ADR+T/wDcwqTfp4IZTJw6hoXmGeMlBLHAkTu6jtrdeLkIzAZlsNTYanCRVe+86RzgrHnV6zhuG5ClqVis627N1de1c6g6C4wAdtDfrhKxaFS8byq6iQ+pC0YZ0YxgOAJUuDl7V1F7YAli31vUcDg2bMUzFzbPEzcYercZYgkoJ9YSAeOAK+PygFiHKLHGvEZzmZg0fmvnCMDkDpoRcZL+GtsAXEO9RNLLO0NnjnEBjz3GZpEQEtbsp2wSbXAB0NsAeVe9ZjkWNolNuCJCst9aidqdRH2PSFWW7Xy2BHM6YAq335kD5uEvDZBkQMS2Z6padS/ZvHqdVAbu1IwBdV+8rR0sU3CAklNlhZ7doI7kBlUjkjG5sLDpywADsjfFpKetqnjHBgVZI1QnOUamjqCGvpm9IBcG3MW0uwAp30mR5keFZGWUqqxPdQqU0MrjiFRmYmQ2uFHO5GW+AH7a31ljM0aworo8Yj4jP21aeKFm7KZbDijQOWW63XW2AI4N+ZAXBhVhGwztxLHK9bNSjKBHZiBEG1Ive3jgB0u/EjTCKGKP8NCudnazRySyxMQMgIcNEQLi2pIJsLgO2Lvu0kdOWiHpEgLnP2g1QrlcqhLOoyG7aW107JwBa7q7yNV2DxCMtT09SuVy3ZqQ9gbotmBQ941GAMB5cR/xFNf8W3+bGMv8i+R3R/5Kf+5fkznrTEXC8/8AfIdMXucFiJOVu7EEhez2KyJY63H/AJxSSJOkRDQA3vbX29cZFjq2OwoLAHjKCLEXB6YAqD5qCQrKpB1WJyCD4rEf5YATPTfPk0/9ySS3wkaxwAaksMaqFKIrHsgZQGNidLc9AT7sRdFlCUuCM5tbe67GKiUSycjIb8ND7R+EYfRHvIxm6l90DthhI01p4h2XYu19F4sZsjdYs/HqWaSU/ObnbuA5IvgPffExp2d3vZnWxcpx0ILRjkv1zApN1J2mMsEiRZCUHO4C3A5A81sffizW+541XDTlU04uxoN1t3hSK93zyOQWb2XsBf2k38cSlY1w9DVJ5sI23vBDTAcRru3qxrq7exR08ToMVlNRPRoYWpV3rguLfBHO5aSvqzVvErwLIVYICLuAOWceHQW1NrnGejKXHd4BzpYXSdBaU+8+H0XU0/k+3d4Mcjyx5Gd7hLeqoFuXTW+NIRUVuOKnUrVG6lV72bK2LmpzraW/c6TTRoKYGN5BaV2UhIbc+931K20sMcsq7Ta3HrUfZynBTlpWaW9K+99O02se0C1KJ8pBaIOEPO7LcL7bm2OiLukzy5x0ZOOTMFQbw0sLVazxPJEZFUejDqeAqxXN9PWTTGEalnLc+J6+IwjlTpR04pqO9N24u/6hzb97NKKhgYot8qmBcq3BBsL2GhI078X1yyfI5fd8u/DzHg362Z2rQN2/W9Ana1La666knXrc4nWrJjYJd+HmHNvxs0qENO5Vb2XzdbDNe9hyF7m/fc4jXLJ8hsEu/DzEw3+oAc3BlDXJzcEXuQFJvfmQAL9wGGuWT5DYJd+HmIk312avKncc+VOo5gg9eoJHvOGuWT5DYJd+HmGr5Q9mopjETqp5oIVAOgGovY6AD2DDXLJ8hsEu/DzHg8o2zAU9GwMekfoV7F9Ozr2e7TDXLJ8h7vl34eYb/eDsu7eha73D+gTtX55te1e3XDXLJ8h7vl34eYnfyhbPZQhikKLaymFbDLysL2Fundhrlk+Q93y78PMNi8oezo75YpEuAptCouFFlGh1AGgHTDXLJj3fLvw8xAm/2yguUQELmDZRAlsygBTa9rgAAHpYYa5ZPkNgl34eYfJ5Q9mEuTExMgs5MK9sDo2vaHtw1yyfIe75d+HmGr5RNlWNojY8/QprZi+uuvbJb2knmcNesmPd8u/DzDf7xdk3J4RuxuTwU1Nw1zrqbgG/eBhrlkx7vl34eYcnlH2WCpEbAopVSIV7KnmBroD3DDWrJj3fLvw8w+DymbMS2RXXsqgyxKOyl8q6H1Rc2HIXOGtWTHu+Xfh5jC+UveeCtlheDNZFZTmFjcm/ecVT0p3t2GlSmqOFcHJNuSe537GZQWuB1ONDzRIlgTb3YgFlsTZklRKsaC7PoPDvJ8ANTha5DOp1+x2hIsS62ADW1uBre3xxV0y64HQcblAaeoN8iDM/XuUd7H+AGp8BqAI/7PDfhTxD3N6nuTl8bnxwBn94N4ZKeqjiRV4WSMkZTftu6kXBAXRRbTnjir4mVOrGKtZ8/odNKip03J9gzZW95KyPOtgEEiKiksQSVy2BOY3tY6X1NgMTRxE5X014q2Tv67i2zKUoxg+O533I5ztKmrNoVDOISgJIAAACg6a29YkcyefsxR06tWWk9yPooY7AYGg6VP7Unxaz/Y6ju1s3zaNFlVb2ADgWF+4j5ngeR8CQMdyVlY+VqTc5OTZpMSUKyvrEpmMsjBInHaYmwDqND+kuntVR1xDaSuy9OnOpLRgrszlVvHUVRyUaGND/AIzr2j+Yh9X2t+rjK8p/d3I7VSo4ffVelLurh9X05h2xN0UjJeS7yNqzMbsx8SdT/DF4wUTnr4qpV3PclwS4I08aACwFhi5zjsALAFdW7Dp5XDywRO45MyKTpy1IxRwi3do1hXqwTjGTSeTIdt1IVWJ9SFTK/wCgMyD4jN+iO/Eydk2RSg51IxXazFbOobbKd3HaIQk+LOpP2k4zirUzoxs1PEStwvZfTcZ+GmVmAsLasb9y/wCxiqe85ZIJp6NARpe+nf3sTbvtpjRyZSwU0WgOVQuYqLDS4Avc+/G1KNNpubMKsqidoDfneqPG2oPxxtWw0FDTT+RnQxE5VNBoGradSVso7J1HIeIHf/LHFKm4nbpplPvG/DliZY4nzRm6yC47r6WsR0wK2KFJ2YKuVQBftBRf3t87uxBIVsyIcVNO/wDnisiVxL4xjuxTeWsBbUUZLgDr/A4vAMqkjB+OLFEggRanTpp7/wCGAKe/BmKkXjbmD3H+YxSS3XLxCJqBSHsOViD4HFNJmriirenIPI6Y1UjJxImvfli5Ww63jgCWMG2IBYUsJewAuSbKB1J5AeOIIe47PuRuz5pHmcAzuO11CD6A/me/GsVYhZs1AxYkmrJiLKvrtovh3sfAD4mw64gElPAEFhfvJPMk8yfE4AlOAMrvFuu1TUrJdQmRUYG99Gcmwy9Q1uY68wbY5K2Hc6iknw8Dop1lCDjYm3c3bMBcyMHGUIn5oJJvoLEm2mttdTfScPQlTbcnfL5L/wDSKtVTtZWzNBFCq8gBjqMB0lrEG1ra35WwBjaze7IxgpR5w97K5JyL3qzfPK9y3JFrkEEnJ1L7o7/yO6GDUVp13orL/U/p1I6TdaSobi1jmRugOirf6CjRPbq3jgqe+8t7IqYy0dCitGPq/mzS0MSwWjYAdFf6Xge5/DkeY6ganEWeAFgBYAWABp6nXIlmfr3KD1b+Q5n2XIAzm/Xo6F4xctMyxknmxkYBibfk38AAByGMq33bZnd7OX/HUn/pTfJbvUbtSDLstxy0X/OuLS3RONu8rnPnltbtlM3YLgDQN4HpcDGUWkxJXC0p2HOViR4ix6Dpyt1xppLIzsFM5/KH5PTlz7jp1GLRqaKsVdNN3PF0INj4nl/s+OLSr1JKze4rTpU4PSSB6rW7FsqKCWvYD7fDGPHibN34GR2xtDjMHUWW2VQeiryNvHng2TwBqMNblp09+IuCw2e3pBboGJPu5ezFWEWYkubcz3DU/AYaJN7CqaN3UAK3PqPAjvv1xaMGQ5FbJQSJqR7tf4EY0VOTV0U00hqz2tm7/djCbtuNqa7Rm0Ig4uOY5jvxmmaNA9JJcEe7BoJkJa5N8SGDzUuumNFNlHAhFNpfFtIpYnpaclgoBYkgAAaknkB3nE72RuR2LcndIUwEsoBnI0GhEYPQfld5xoo2RXibEDFyRwGAPabtSSP9H0a+6xYj2sbH8wYgBt8ALAAe0dpxQAGRrX0AAZifYqgk/DTGVWtTpR0puyLwpym7RVz3Z+0o5lLRtcA2NwQQfFWAI94xNKrCqtKDuhOnKDtJWZl9q+USninaFQ0hUEEpa2cEAICdO+5vYWt7M3iIqWiuJ6dP2NXlQ10vsx8cszOb4jaFXSTS5hEiLmEalrZQQWzsqlpDlvoAB7bXx0UIKc1reGSMJYilQVqCu+8/0XZ+Z75NKynankjjllqJqYLKzvHlA740v2joGW7a9u/gOvFYd07OySfBXucDqSm7yd2dUU92OQHkiBgQQCDoQdQcACCldPwb6fQe7D3G+ZfeSB0AwB6J5R60V/zHU/58uAEamQ+rCR+e6Af9JY/ZgBcGV/XcKPox3v7M51t7Ap8cAEQwqgsoAH8+pPeT34Ax+/T56ikgH0mkI/NGUfa/2YynvmkehhvsYerPO0ee/wDQtN7UtQSDuCf5lxefA4FxOQ7QmW2UnUkH2eJ7sYF2SQbTeMWIDAcgeY9hxa5nYN/t6M2zBx4WB/gcWRDGVG8CD1EZr/SIA+y5xJCRntqbQknFmItcaWso169/vxDLJAiG6pY6G9vHvJv34qiQlU01ufacCQzZ1OWYlTa2l/bjOcrI2oUtZLw7TRUpCjKq+Bt1I0JJ5n+GNYSlwaK1qUY74u5IznvXGrucysQu5Ojdft7+ePSwNnTkmcGN+zOLiZzb0Iu9uzoGsNbXFv5Y8Wp99nsU/uFWkzIeeM7Fl4juILhhy8MOO4h7t56W54WLXuNJxNiLjQwxdFGdP8n27YiUVMq+kcXjB+Yp6+Dt9gx0RjZGLd2b1MWBIuBJ7fEEXKnae1DT02ZfWeWVQbXt25GJt1IVTbxtjlxdeVGneO98F82b4ekqk7Ph2/I93ZrZzJJFOwfKL5rxXB6i0drjUa5dCCCeWK4V4jeq1vBomuqW507/AFNGcdhgUW82zkkXiZQ8yi0alrBje4UqWAYEgXGl7Wvjnr0YTs2rtcPma0qko7k7J8TIUFFNIs0MMhidgqtYalIyykA37DBnIPPTLbrby/ZkW9ZF7paW9ZfI9WrWhSnCpKOkrbr/AKkmxvJgiMGlctbp00x6sMNTgZ4r21i8QnFysskbypplEDofVyMDz5EG/Ig/bjdcUeScn8jNHkmzKteI5I2YZ4SlNrl1BMj5m00N72vj1faEm4pS0W/B3l9TOB1nY/4CG+vo01/RGPKNAl2ABJNgNSTgATzxm/BJcfTY5V92hZvbax6HAAFVtRUlWGWqijkfLlQLZjnOVfXZgbsCBoLnF1Tm05JOy7SrnFOze8dQbRErOkFVHIyesCgbLrb5hXqCMJU5RScla/AKcZbkw3ziRPXS4+lHc/FCM3uXMcULBMUysMykEd48MAYZapKjapKsrJHGiqQQQSbubd+hXGMWpVGz0a0JU8JGLVrtv9EXPlDmybOnYdAnS/ORRjSXA89cTh1PSzTOMqmxNyzfO93M3+GMbFmzSRbFcizaeGgI9lzyxN0UuV9bsdlvqdPpC1/Yw0xKsQVswCdk3uOn++ftxawQJO91I5CxNhiCSOhBCICCObC/UHTTwvf4HEMkNBxUF9stSsYKgEm7ajry94sPsxjKq4vhc9GhRhKndysWER6XPM3v8be/HoYJaySUjy/aL1d9DsHSVAva2n269cd20xp1HCUdx5rwspw04y3g9dKEU3YC4JW/eOg9+vxxGI/4C06e9S9C+G/470Ku5x9TKxhXJDNYHUsPnHHiyT4nr3V7IkpqZLo2o7zqTY89OtsQpBxYtqookvGLoVGgHK2lvgAcL7yewEVT0GJ4ld42O5bLlNzoBbri3AjfcuN1tjGoqFUjsKc0h7gDy9pOmLw3spUfYdngW/sxuZ2LBcCeA8YgHtsSCj27s5pYGRLlopnaw5kSBjp3kLLe3XLbHFjqU6lP7HFNNfQ6sLUjCf2uD3cwfdKhk84edkZFKyaMGHakZGNg4DWurHXlmAF7Y58FTqa2VWUdG/Ze/wBTXEzhq4wi72Njj1DiKPb+7wqGWRWCSLoGy30BzDkQQQdQQdLnnjkxOF11mm01waN6NfV3Vrpj9gbD83zMz53bmbEC1yTzJJJJuSTrphhcIqGk73cuLFeu6tlayXBFzjrMCp3p2ktPTSuzwocpVTOTw87CyhsupF+YGtr4vTg5zSSb+RDM9ubXVaxzNNFTilWJGpjTOrRkKpDKlu0QSARfle2vTbEQpxtot333urBXNdAohiUE6RoAT+aLfyxzEjEgLkNINOaoencW7269w6ai+ADMAcf8qhcbSjeP1o4IpP1JZbcu5ip92Pb9nb6Dg/8AVK3NHnYrdUUslfkwzyOownqMxuTHG1/B+0PiDf34z9pyvCC7E5JfSxbBr7Unmk+dzqmPIO8CrKYjM8ej217m8Gt17m5jTmNDDLR4o5J5MtnNJWNJyVM3xJ1GOPCU97kz6X2/i0406EexJvluOmb6RhqKUNy7N/c6nrjujBzejHifLSnGC0pcDC0MUYWyWvfv19pPM2+GKzoTpffRWFaFT7rH1TEBTcH5pBt0xtQoxqJrtMK9aVNp9naTtTqy6WGnh7vZ/wCcYSjbcbqV1dGZ2/skAXXl/lJt8ASbEeIOKcDRO5lQNcQwTOQEF7k6Kv5I53t1JAsO65OIJI43uwFjY9TirlZErey52VMPUJ1BvqbZh1HgRbGTsndo7KdRuGh2p7izDAHsk+0359PsxvTqaDTiYVoOaemTlw3rDUf7647amKVRfaW/M86nh3Tf2XuyIqsZltlFu9tdf99MKeLlCDjxJnh1OWlwKqopkVbkCwt8eg+OOSUjpQHs/ZsrKzqbZXKhT1FgdD78YyRrCZDJUEXB0IOoPTFTRsGapHIanw1/hiSNJImpWkRldo2CgjVhb2fbi1iFPfc6duVsoxRXItLIc7+A+aPh9px0x3I55O7ubOBLDFyCYDEXJHKMRcHl8CrZ7OMkgf5rgI3gQewfZqVPtToMC4ZgD3ACwAsALAFPvNu+lZGqM7xsjiSOSMgMjgEX1BBFiQQRYg41o1nSd1v7LENXA939grSxpSoxcK5mkYhVuzNmUBUAVO1Y5VFgF8cRVqupLSYSsW7+kly/NjsT4udVH6I7XtZD0xmSG4AWAAqrZMEjF5IY3crkLMik5Dfs3Ivl1OnicWUpLcmQ4p8R1Js2GJi0cUaMQqkqigkILKCQNQBoB0xDk3xYSS4BeIJK7bG2IKcLx5VjDkhS1wCRz15D34rJpcTSlSqVH9hNtZGZ3JqIBm4KNHlcRSo5UkFtYnupIYNe1xzzDoMRBrgjXFRnpKc3e+/9PQvt7h/wkv6P+YY7MH/mieXjd9CRzOB80igHTkbdeVwO+wHxIx6mOcXSdzyvZ8ZRqospZ7goI/tNx3e3HFhaKppVHJLwOvF1XNunGN/EHjlYDhgC9/f2sa1KeHitZLfcwp1MQ3q1use1lMSr5nvZbnu1uPfyx59apCStCNj0qFOcXecrmHnhYyPlVioY2yqTz8R4Y4ZTSdj14YCtOKklufikNqadyABG5sR8xu72YrrEX9218lzXUZDFKGB4T2HTI3+mKSmmi0fZ1dPs5rqTVdO5IZUf2ZG08RpgpxtZ/kyZezq17q3NdSzo9pyAWkikP5QU394I1xfWpK36FH7OxDd93NdQ/wA85Wzj2xyf6YpKo7/ZNafs6aX20vMuoPU11uSSue4Iw+09MUhOSd5G9bAPQUYJc11KWpknlYFo3AHJQjWH2anxxtrF/Uzjfs2vkua6hewA6Fi6uAb6WkNywGtrWFre3EOaC9nV/Dmi0lMTG7Rlj3mNv9MV00W931/Dmh8MsajsxlfARsP5YaaI93VvDmiZaiN+y6tluL3R+nuxaM1feQ/Z9fsS5o2VDvDTqNWNz/7cnuHq43VWJn7tr5Lmgwb1U302/wDzk+7hrok+7q+S5onpN5KeRxGr9og2BVhe3P1gO/BVIt2KVMFWpw05Ld8y2uMaHGeZsLEWDZEDAggEEWIPIg4kuCLKYuy5OT5rn7Ax6HuY8+uvMA3ACwAsALAAs9TrkSzP17l8W/kvM+AuQBLTQBBbmSbknmSeZP8AvQAAaAYArF2pDBHxJ5UjEjsQzsBe5OUa8zkUfDFoQlN2irlZSUVdsPoNoRTLnhkSRb2zIwIuOmnXwwlCUHaSsSpKSugnFSTH7870S07wwU4UzTEdpuSgsFGlxzN9ToApvjuweFhVUqlR2jHjbicuIryg4wgt7C9yNr1M8b+cxBSpssi2yyC5BtYnlbmNDcWxliqdGMlqpNrx4o0oSqSX21ZmlxzGxnt/NnRTUcpmDFYhxhlClrxAtYZgRqLrqDoxxSaTW86MLUnCotB2vu57jF7lbYBdqVYaaIVCSOvALFkdFDAPmJ5A3BGgI062ypSs7WX0O7HUU46elJuLS+0vnw5Gl3025AaJgZYw0gjIQsL2LKTpzNhjbaFRekuJxUvZ1bFfYUXZ5Iw+zq2PLmVgT6vK3K+ig+qPdjeFWWLe97jlxGC2G8XFt8/yD32mAbqQL8+v++mLqhCL+3NWObTqSX2Kbb+QKlSMwkJHP4kfywxGIpaChDsFDCVtNzmuPZYg2ztQLGTezMbKt+4WuR1AGp+HXHDpXO3VSXYw/c/bMlLs+R4VDs1asQBV30aNBcLH2mItyGIo/wCr5ndj1aNK/cX5s1FHv0BCzzxESJDUzOq3FhSuqkFXsyOwdWytyvqcbnnHke+9pXVo8yh2iUKLM0nnZplHafLlvYliR1NhywBHszfpncK8JLM+RUTKCCairiF2aS3KmubdSbE3sADIt+Y2yZYZe15uH9T0ZqpmhQHtdqzI18txYDnfQAyq3oVKgwmKSyyRRmQFMoaZSy6Fs1uh00uPGwFd/eBFbSGViSbAFNV4DzhlYtlZSiNqCRfkSNcAPff2IA+hnLhrcNVVmI4KT5gFY37DqLc8xt44An25vM1PUqnDvFwGmZh65OdY0RQWABLOuraa9NSAJqHehZZ0gWJxIRKXuUsnAdEa5DdrV1It0PTAAO199lhmCmNuCkkySym3+BTNUNkAa5OgGo17XgSBDWb8ENHliZFYHMJEOYMKilhFu0AyEVBOYHp1sQQDH31jAb0UhKskZAsfStJIhTnzXhFj4FbXvbAD4d71YseBMqIYA7MFUr5yEK3QnMMucZrjSx54Aod49oiebZ8qghWM+W9u0oZArC3zWADDwIxlL78fqd1H/lavzj+ptkGgxqcNh2ADMAeEXwAH5iV/BOUH0SMye5bgr7FIHhgD0PMOaRnxDkfYU0+OAPWlm6Rp75CP4IcANNNI3ryWH0YwV9xYkt71y4AJhhVRZQAO4YAkwBzPylj/AICjHdIAfaI3B+3HqeyZONSbXdZw45Jwin3kE7hwCDaNdTx34ShSASTbKRbU9e2RfrbwxOOm6tClVn953RGFioVZwjw3HQ8eUd5yzyo0a+fU0k1+A6ojkA8kkLPy1vle+muhtqMe37LqS1FWEPvcUeZjYrWwlLhwYX5KDaatWIsacMMl729Z8p1+cUC362y3xT2rfRpOf37b/wBC+B4zUfu33HSMeOegQVqFo3C5cxVgM3q3INr9478CU7M5JuYWjrjQSU1Jb0qysqylgMgYkNIx7DEILWF7ctBjlp30tCyPcxkYyoLERlLste1u3LtQXtvyfxilE8RyvkjNul2y35+3E1MNTZnh/b2Mo7tK68UZqk3ZtfPdr+GKxpRSsY4j2riKs3NO3guBYx7sxkaKL+JH235YtoRyMljsV32AVez6ZAbWd/or6o9rfyGuGrhkNvxPfZnpqTmb+4aC/QDE6uGRHvDE99mk3f3gggppKael85Ti8T1rAEKoHTmLXv44pCTg2kjqrypYqMJTqWajZ7m+1v8AUtBvjQsixf2YMgDqFzDlLYuNF1zEAm/MgHmBjTWy7vqc+zYf4y8rJp996QBs2zj2ySe2NSX4pPLQ8Tt3GoOuGtl3fUnZaHxl5WNg35o4ypTZ2UrZlIcaWaRwRp9KWQ/pnDXPu+pOyUPirysCqN6qZ5I3FLIqxmMiNWiAvDIZV7XDz2zm9iSOdrZmvGueQ2Sh8X8LLaXyh07MWagYszI5JcatGLIeXMDDXPIjZKHxV5WBx750S2y7NtYWFnHLI0fd9B2TwBtyAw1zyJ2Sh8X8LPW3+ojcHZ17spPbHNUEY6fQAS3UaHE62Xd9Suy0PjLyssKrf6GQkybPLkoYzmZTdGIJXVeRIB92GtlkTsuH+MvKzyj35hjZWj2cysqsoIcXtIwd9cupZgGJOpOuGtl3SNlw/wAZeVhDbcSR+M2ySXNyWZlucycMkgrrdOyb8xYdBi2nPu+pGzYf4y8rEdsIQoOymOXldxp20k7vpxxt+gO7DTn3fUbNh/jLyslk3hDCQHZjWkcSP211cBQGuBcMMq6jXQYaU+76jZsP8ZeVg20NscSCeFdnyRLOgSQo8d8oXJYBkIFkGUaaaYnSn3Rs+H+MvKzyeqkqZ6QLStBHThlALAixCgAWGlguK/ack2i8nQpYecIz0m2uxrgdBQ6Y2POQ7ABmAFgBYAWAFgBYAWAFgDI7ybtGtj4AlEZimMlyua6yBiNMwsLswv8AkHHVhMU8PNyte6tYwxFHWxtewVuhuotEJGMhllkIzORbQXIABJPMkkk6+7E4vFvENbkkuCRFCgqSe+7faaTHIdAPW0UcylJUSRT811BHwOJjJxd4uxDSasxUVFHCuSJFjQfNRQB8BhKTk7t3CSSsgjEEmZ8odZPFSFoM47aCR4xd0iJ7bKO/QDwuTpa+M6rajuOvBQpzq2nbg7X3Ju25NmP3e3iEcVVI8kksDFY4Kt4jnOZTmDMASVQnr3G3cMoVLJtvdnY7sRg3VlGFNJTtvinu8Lb+3Itd7d7aOahljimUsQmVdQdHU9R3DFtdTlwZzVPZeLpq8oOxzynrnX1ZHHvOJOAfLM7c2Zj4knE2FyCVgPWOXw6/DC4ApTmN+Q5Ad3ffxxHEBVFFcyd1hz77c/4YylxLxJdkwc2PLkP54sQT7eUcMHS4bTu1BB+zEPgWRTZtFvzH2g4zNAqmcA26af8AnEIkIVbkju/hgTYB2hJYWGLRV2Uk7AdMNR/DGjMTYoPDAtuNFuzsfOyyuOwNVB+cenuBxrTj2szkzZnQXt7R1xqQO4IIuCCDyOBFhopR3YEWY4Uy4XA4RKMAPTTAEwOBIbiCwsALACwAsALACwAsAB1iFWEqgmwswHVOfIcyp1H6QHPABSOCAQQQdQR1BwA7ACwAsALACwBWSUy1BJYXjUEL+UTozey3ZB63boQcQSm07o5rv55P1iieeBsqi10IuNWA07ueOaWGjpaSPape3cRGi6U/tLxMKEkS3cO7DRmuDucutwtX78dF5rhyEteb2YsPAG38tcFO33lYPAOSvRkpej5HmddctySRqf8Av3HGis+BxTpzg7SVmSLGALdBqT/H44FC/wB291qqqjaaERlGYr2nIII56BT4Yx0Zzd0em6GGpqKqTd2k9yz+pdxbj14AGSDQW/Cn7mLaFTJcymjgu/LyrqNqtxK51yskFvCY/wBPDQqZLmNHBd+XlXUDbya1x6Q6cvSn7muI1dTJcy3/AJLvy8q6nqeTevGloLf/ACHl+piNVU8Cb4Lvy8q6kn93tf3Q8rfhD9zDVVMkL4Lvy8q6g8/kyr2/ED/7D93EqnUXYuZVrBP/AFy8q6nkHkyrlP8Agn/7D9zFtGpkuZXQwXfl5V1LeHcyuDXaOEjqBMR9vDNsFGpkuY0MF35eVdTQJR7QW2WngAGgAqDy7vwWNL1MlzK6vBd+XlXUKB2h9Wg/5g/0cL1MlzJ1eC78vKupDBDtBGJWngsdSvnDWv3j0OhwvUyXMavB9+XlXUIz7Q+rQf8AMt/Rw0qmS5karB9+XlXU8zbQ+rQf8y39HDSqZLmNXg+/LyrqLPtD6tB/zJ/o4aVTJcxqsF35eVdQSr2zU07xCogjVJXKBkmLEHKW5GMd1ueGnJNKS4k7Lh505ypSbcVferdts/E0ccnXGx53AssQWFgBYAWAFgBYAWAFgBYADaJoyTGMyk3KaXueZW+mvVTYdbjW4E1PVK98p1HMciPaDqvvwBNgBYAjnnVBdmCjx7+7xPhgAazS8wUj8dGf3c0X29o+HUAxVsLDlgCg3+/9BP7F/wA64rLgDjTD3+zFCSGSlzDVT8MQSm1vQBNs8g6Gw569P++M3CPyO2GPqpaM7SWT3kcjuuhGn8fb3YfbXiWvhKvFOD5rqb7dymnm2dSJTs6F6185V5kGQQynttAyuFzBeoF8uNKH3X82R7Sio1IpO/2Y/kaGSesp3dAZSgaFWkyzTZQKZ2JQPmZg0wRSdT2tdTcbHnksu29oZlvCUbIC0YjLKAaVpGfiWtmWoAiCX1HTtAgCzlqKoU9HZmMsskYmbhDsq6Mzdm1ksQACeWl79QKek3grrqrxvdjRgEQNYhql46gk5bL6MK2pFs1xocARbM2ztFkiMoftJSs44BU5qgSrKLgdnh5EbvBbXQgACDZ22dorRxhUeQiOkDyTJKrKzxvxgfRO8mVliu2RtZW100A1G7NTVSSTmoNgnCCoqFVJaCJ3ILqHYCQuova2oIuNAM4auuqeCknHiUy0xlMaNGVZuNxocwF2iXLEc4Oub1iDYAF7SNWdoBFlnWPzmK1k7CxGlnzG4WzDigXDEgNkuPVwB7sDbe0JZqUSxLHG8MbS5kmBLMjl7WiKxsrhdHdbC4sSykADVG0a+OWtWFZZCZKkxq8bFVVKVGiZGYZSDMAmQGxzsbaE4AE3k2tWyrU8JagKElEJSOZG1pY2BFgCTxS4BI5iwwBPtjaFa0+gnGU1KlESVUAFRTLCcyWEhaLM97m2ZxoLjAEx25tBVBKsQySk+hIMeSsjiBAA7R4Du4UglsgIHMECt25tGSeCneQ3Za+ojBy5ezE0qLcdDZRfGVT70fn+h34P/FW/2/8AyRsadzlHsxueaaLFS4sALACwAsALACwAsALACwBBUUiPbMoJHJuTD2MNV9xwBCKEj1ZpVHddG+2RGY/HAHpo26zy27vRD7RGCPccAPgoUQ3C3b6TEs1u7MxJt4XwATgBYAz2/wD/AOgm/Q/zrisuAOMut8ZEjUW2n+uFgMZdRfEMkimHvxIL3dvfeaih4MccbLmLXbNftew+GKx043tY9Gc8NVUXPSTSS3Wtu+pb/wB6dT+Jh+L/AOuLac/ApoYTOfJdRf3qVP4mH4v/AK4ac/AjQwmc+S6kbeVipH+BD8X/ANcNKfgNDB5z5LqSUnlSqZDYQwjS+pf/AFxOlPwGjg858l1LBd/aw/4VP8ZML1PAaGEzn6dQTaPlMqobZoYDc20L91+/C9Tw9RoYTOfJdRUPlMqpQSIYBZsupfuv34m8/AjRwmc+S6hH94NXe3Cp/jJhep4DRwmc+S6iPlBq/wAVT/GTC9TwGjhM5+nUcN/6v8VT/GTC9TwGjhM58l1Ed/qv8VT/ABkwvU8Bo4TOfJdT0b/Vn4qn+MmF6ngNHCZz5LqeLv8A1Zt6Kn18ZML1PAaOEznyXUbVb41MimOSCldG0KuHZT7QdDhep4DRwmc/TqBy1stSaeIxwQxwvmVYgwHIiwHIDW+I0Zykm+wvrcPSpTUNK8lbfbNM6BGNBjoPMP/Z"/>
          <p:cNvSpPr>
            <a:spLocks noChangeAspect="1" noChangeArrowheads="1"/>
          </p:cNvSpPr>
          <p:nvPr/>
        </p:nvSpPr>
        <p:spPr bwMode="auto">
          <a:xfrm>
            <a:off x="307975" y="-1531938"/>
            <a:ext cx="6410325" cy="351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1036" name="Picture 12" descr="dabbawala_mumbai_c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21" y="4346307"/>
            <a:ext cx="4483943" cy="246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37</a:t>
            </a:fld>
            <a:endParaRPr lang="pl-PL"/>
          </a:p>
        </p:txBody>
      </p:sp>
      <p:pic>
        <p:nvPicPr>
          <p:cNvPr id="3074" name="Picture 2" descr="Znalezione obrazy dla zapytania slumdo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640" y="44624"/>
            <a:ext cx="1881872" cy="287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1.bp.blogspot.com/_3fDl6JORfrk/TMK_mb-TBPI/AAAAAAAAARo/enHMvoc3L-U/s320/dabba_walla_mumbai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833" y="4941168"/>
            <a:ext cx="2720567" cy="180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77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Organizacje standaryzacyjne 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pl-PL" altLang="pl-PL" sz="2400" b="1" dirty="0">
                <a:hlinkClick r:id="rId2"/>
              </a:rPr>
              <a:t>IEEE</a:t>
            </a:r>
            <a:r>
              <a:rPr lang="pl-PL" altLang="pl-PL" sz="2400" dirty="0"/>
              <a:t> (ang. </a:t>
            </a:r>
            <a:r>
              <a:rPr lang="en-US" altLang="pl-PL" sz="2400" i="1" dirty="0"/>
              <a:t>Institute of Electrical and Electronic Engineers</a:t>
            </a:r>
            <a:r>
              <a:rPr lang="en-US" altLang="pl-PL" sz="2400" dirty="0"/>
              <a:t>)</a:t>
            </a:r>
            <a:r>
              <a:rPr lang="pl-PL" altLang="pl-PL" sz="2400" dirty="0"/>
              <a:t>. Grupa IEEE </a:t>
            </a:r>
            <a:r>
              <a:rPr lang="pl-PL" altLang="pl-PL" sz="2400" b="1" dirty="0"/>
              <a:t>802</a:t>
            </a:r>
            <a:r>
              <a:rPr lang="pl-PL" altLang="pl-PL" sz="2400" dirty="0"/>
              <a:t> zajmuje się standardami dotyczącymi sieci komputerowych</a:t>
            </a:r>
          </a:p>
          <a:p>
            <a:pPr eaLnBrk="1" hangingPunct="1"/>
            <a:r>
              <a:rPr lang="pl-PL" altLang="pl-PL" sz="2400" b="1" dirty="0">
                <a:hlinkClick r:id="rId3"/>
              </a:rPr>
              <a:t>IETF</a:t>
            </a:r>
            <a:r>
              <a:rPr lang="pl-PL" altLang="pl-PL" sz="2400" dirty="0"/>
              <a:t> (ang. </a:t>
            </a:r>
            <a:r>
              <a:rPr lang="pl-PL" altLang="pl-PL" sz="2400" i="1" dirty="0"/>
              <a:t>Internet Engineering </a:t>
            </a:r>
            <a:r>
              <a:rPr lang="pl-PL" altLang="pl-PL" sz="2400" i="1" dirty="0" err="1"/>
              <a:t>Task</a:t>
            </a:r>
            <a:r>
              <a:rPr lang="pl-PL" altLang="pl-PL" sz="2400" i="1" dirty="0"/>
              <a:t> Force</a:t>
            </a:r>
            <a:r>
              <a:rPr lang="pl-PL" altLang="pl-PL" sz="2400" dirty="0"/>
              <a:t>) zajmuje się opracowywaniem dokumentów </a:t>
            </a:r>
            <a:r>
              <a:rPr lang="pl-PL" altLang="pl-PL" sz="2400" b="1" dirty="0"/>
              <a:t>RFC</a:t>
            </a:r>
            <a:r>
              <a:rPr lang="pl-PL" altLang="pl-PL" sz="2400" dirty="0"/>
              <a:t> (ang. </a:t>
            </a:r>
            <a:r>
              <a:rPr lang="pl-PL" altLang="pl-PL" sz="2400" i="1" dirty="0" err="1"/>
              <a:t>Request</a:t>
            </a:r>
            <a:r>
              <a:rPr lang="pl-PL" altLang="pl-PL" sz="2400" i="1" dirty="0"/>
              <a:t> for </a:t>
            </a:r>
            <a:r>
              <a:rPr lang="pl-PL" altLang="pl-PL" sz="2400" i="1" dirty="0" err="1"/>
              <a:t>Comments</a:t>
            </a:r>
            <a:r>
              <a:rPr lang="pl-PL" altLang="pl-PL" sz="2400" dirty="0"/>
              <a:t>)</a:t>
            </a:r>
          </a:p>
          <a:p>
            <a:pPr eaLnBrk="1" hangingPunct="1"/>
            <a:r>
              <a:rPr lang="pl-PL" altLang="pl-PL" sz="2400" dirty="0"/>
              <a:t>Międzynarodowa Unia Telekomunikacyjna: </a:t>
            </a:r>
            <a:r>
              <a:rPr lang="pl-PL" altLang="pl-PL" sz="2400" b="1" dirty="0">
                <a:hlinkClick r:id="rId4"/>
              </a:rPr>
              <a:t>ITU</a:t>
            </a:r>
            <a:r>
              <a:rPr lang="pl-PL" altLang="pl-PL" sz="2400" dirty="0"/>
              <a:t> (ang. </a:t>
            </a:r>
            <a:r>
              <a:rPr lang="en-US" altLang="pl-PL" sz="2400" i="1" dirty="0"/>
              <a:t>International Telecommunication Union</a:t>
            </a:r>
            <a:r>
              <a:rPr lang="en-US" altLang="pl-PL" sz="2400" dirty="0"/>
              <a:t>)</a:t>
            </a:r>
            <a:endParaRPr lang="pl-PL" altLang="pl-PL" sz="2400" dirty="0"/>
          </a:p>
          <a:p>
            <a:pPr eaLnBrk="1" hangingPunct="1"/>
            <a:r>
              <a:rPr lang="pl-PL" altLang="pl-PL" sz="2400" dirty="0"/>
              <a:t>Międzynarodowa Organizacja Standaryzacyjna: </a:t>
            </a:r>
            <a:r>
              <a:rPr lang="pl-PL" altLang="pl-PL" sz="2400" b="1" dirty="0">
                <a:hlinkClick r:id="rId5"/>
              </a:rPr>
              <a:t>ISO</a:t>
            </a:r>
            <a:r>
              <a:rPr lang="pl-PL" altLang="pl-PL" sz="2400" dirty="0"/>
              <a:t> (ang. </a:t>
            </a:r>
            <a:r>
              <a:rPr lang="en-US" altLang="pl-PL" sz="2400" i="1" dirty="0"/>
              <a:t>International Organization for </a:t>
            </a:r>
            <a:r>
              <a:rPr lang="en-US" altLang="pl-PL" sz="2400" i="1" dirty="0" err="1"/>
              <a:t>Standari</a:t>
            </a:r>
            <a:r>
              <a:rPr lang="pl-PL" altLang="pl-PL" sz="2400" i="1" dirty="0"/>
              <a:t>z</a:t>
            </a:r>
            <a:r>
              <a:rPr lang="en-US" altLang="pl-PL" sz="2400" i="1" dirty="0" err="1"/>
              <a:t>ation</a:t>
            </a:r>
            <a:r>
              <a:rPr lang="en-US" altLang="pl-PL" sz="2400" dirty="0"/>
              <a:t>)</a:t>
            </a:r>
            <a:endParaRPr lang="pl-PL" altLang="pl-PL" sz="2400" dirty="0"/>
          </a:p>
          <a:p>
            <a:pPr eaLnBrk="1" hangingPunct="1"/>
            <a:r>
              <a:rPr lang="pl-PL" altLang="pl-PL" sz="2400" dirty="0"/>
              <a:t>Organizacje powoływane do rozwoju danej technologii sieciowej, np. </a:t>
            </a:r>
            <a:r>
              <a:rPr lang="pl-PL" altLang="pl-PL" sz="2400" b="1" dirty="0">
                <a:hlinkClick r:id="rId6"/>
              </a:rPr>
              <a:t>5G Forum</a:t>
            </a:r>
            <a:endParaRPr lang="pl-PL" altLang="pl-PL" sz="2400" b="1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945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Standardy IEEE 802 (1)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802.1 architektury sieci LAN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802.2 podwarstwa kanału logicznego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b="1" dirty="0"/>
              <a:t>802.3 Ethernet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802.4 </a:t>
            </a:r>
            <a:r>
              <a:rPr lang="pl-PL" altLang="pl-PL" sz="2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Token</a:t>
            </a:r>
            <a:r>
              <a:rPr lang="pl-PL" altLang="pl-PL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Bus</a:t>
            </a:r>
          </a:p>
          <a:p>
            <a:pPr>
              <a:lnSpc>
                <a:spcPct val="90000"/>
              </a:lnSpc>
            </a:pPr>
            <a:r>
              <a:rPr lang="pl-PL" altLang="pl-PL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802.5 </a:t>
            </a:r>
            <a:r>
              <a:rPr lang="pl-PL" altLang="pl-PL" sz="2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Token</a:t>
            </a:r>
            <a:r>
              <a:rPr lang="pl-PL" altLang="pl-PL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Ring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802.6 Dual </a:t>
            </a:r>
            <a:r>
              <a:rPr lang="pl-PL" altLang="pl-PL" sz="2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queue</a:t>
            </a:r>
            <a:r>
              <a:rPr lang="pl-PL" altLang="pl-PL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dual </a:t>
            </a:r>
            <a:r>
              <a:rPr lang="pl-PL" altLang="pl-PL" sz="2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bus</a:t>
            </a:r>
            <a:r>
              <a:rPr lang="pl-PL" altLang="pl-PL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(DQDB)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802.9 izochroniczne sieci LAN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802.10 sieci wirtualne i bezpieczeństwo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pl-PL" altLang="pl-PL" b="1" dirty="0">
              <a:solidFill>
                <a:schemeClr val="hlink"/>
              </a:solidFill>
            </a:endParaRP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3972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324405" y="1959118"/>
            <a:ext cx="8229600" cy="1143000"/>
          </a:xfrm>
        </p:spPr>
        <p:txBody>
          <a:bodyPr/>
          <a:lstStyle/>
          <a:p>
            <a:r>
              <a:rPr lang="pl-PL" dirty="0"/>
              <a:t>Sputnik i ARPA</a:t>
            </a:r>
          </a:p>
        </p:txBody>
      </p:sp>
      <p:sp>
        <p:nvSpPr>
          <p:cNvPr id="5" name="Symbol zastępczy zawartości 2"/>
          <p:cNvSpPr>
            <a:spLocks noGrp="1"/>
          </p:cNvSpPr>
          <p:nvPr>
            <p:ph idx="1"/>
          </p:nvPr>
        </p:nvSpPr>
        <p:spPr>
          <a:xfrm>
            <a:off x="441851" y="3197201"/>
            <a:ext cx="4906888" cy="2765425"/>
          </a:xfrm>
        </p:spPr>
        <p:txBody>
          <a:bodyPr>
            <a:normAutofit fontScale="92500"/>
          </a:bodyPr>
          <a:lstStyle/>
          <a:p>
            <a:r>
              <a:rPr lang="pl-PL" altLang="pl-PL" sz="2400" b="1" dirty="0"/>
              <a:t>4 października 1957 </a:t>
            </a:r>
            <a:r>
              <a:rPr lang="pl-PL" altLang="pl-PL" sz="2400" dirty="0"/>
              <a:t>zostaje w ZSRR wystrzelony na orbitę Ziemi </a:t>
            </a:r>
            <a:r>
              <a:rPr lang="pl-PL" altLang="pl-PL" sz="2400" b="1" dirty="0"/>
              <a:t>Sputnik</a:t>
            </a:r>
            <a:r>
              <a:rPr lang="pl-PL" altLang="pl-PL" sz="2400" dirty="0"/>
              <a:t> – pierwszy sztuczny satelita Ziemi</a:t>
            </a:r>
          </a:p>
          <a:p>
            <a:r>
              <a:rPr lang="pl-PL" altLang="pl-PL" sz="2400" dirty="0"/>
              <a:t>Udana misja Sputnika powoduje szok w USA i doprowadza do powołania w 1958 roku </a:t>
            </a:r>
            <a:r>
              <a:rPr lang="pl-PL" altLang="pl-PL" sz="2400" b="1" dirty="0"/>
              <a:t>Advanced </a:t>
            </a:r>
            <a:r>
              <a:rPr lang="pl-PL" altLang="pl-PL" sz="2400" b="1" dirty="0" err="1"/>
              <a:t>Research</a:t>
            </a:r>
            <a:r>
              <a:rPr lang="pl-PL" altLang="pl-PL" sz="2400" b="1" dirty="0"/>
              <a:t> </a:t>
            </a:r>
            <a:r>
              <a:rPr lang="pl-PL" altLang="pl-PL" sz="2400" b="1" dirty="0" err="1"/>
              <a:t>Projects</a:t>
            </a:r>
            <a:r>
              <a:rPr lang="pl-PL" altLang="pl-PL" sz="2400" b="1" dirty="0"/>
              <a:t> </a:t>
            </a:r>
            <a:r>
              <a:rPr lang="pl-PL" altLang="pl-PL" sz="2400" b="1" dirty="0" err="1"/>
              <a:t>Agency</a:t>
            </a:r>
            <a:r>
              <a:rPr lang="pl-PL" altLang="pl-PL" sz="2400" b="1" dirty="0"/>
              <a:t> (ARPA) </a:t>
            </a:r>
          </a:p>
          <a:p>
            <a:endParaRPr lang="pl-PL" sz="2000" dirty="0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35496" y="6428184"/>
            <a:ext cx="6527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l-PL" altLang="pl-PL" dirty="0"/>
              <a:t>1960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771800" y="6428184"/>
            <a:ext cx="6527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l-PL" altLang="pl-PL" dirty="0"/>
              <a:t>1980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4218107" y="6428184"/>
            <a:ext cx="6527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l-PL" altLang="pl-PL" dirty="0"/>
              <a:t>1990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7092280" y="6428184"/>
            <a:ext cx="6527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l-PL" altLang="pl-PL" dirty="0"/>
              <a:t>2010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337787" y="6433591"/>
            <a:ext cx="6527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l-PL" altLang="pl-PL" dirty="0"/>
              <a:t>1970</a:t>
            </a:r>
          </a:p>
        </p:txBody>
      </p:sp>
      <p:sp>
        <p:nvSpPr>
          <p:cNvPr id="11" name="Line 4"/>
          <p:cNvSpPr>
            <a:spLocks noChangeShapeType="1"/>
          </p:cNvSpPr>
          <p:nvPr/>
        </p:nvSpPr>
        <p:spPr bwMode="auto">
          <a:xfrm flipV="1">
            <a:off x="-36512" y="6274902"/>
            <a:ext cx="9180000" cy="3441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sz="1100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5652120" y="6433591"/>
            <a:ext cx="6527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l-PL" altLang="pl-PL"/>
              <a:t>2000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8460432" y="6433591"/>
            <a:ext cx="6527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l-PL" altLang="pl-PL" dirty="0"/>
              <a:t>2020</a:t>
            </a:r>
          </a:p>
        </p:txBody>
      </p:sp>
      <p:sp>
        <p:nvSpPr>
          <p:cNvPr id="14" name="Elipsa 13"/>
          <p:cNvSpPr/>
          <p:nvPr/>
        </p:nvSpPr>
        <p:spPr>
          <a:xfrm>
            <a:off x="-36472" y="6093296"/>
            <a:ext cx="360000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pic>
        <p:nvPicPr>
          <p:cNvPr id="15" name="Picture 2" descr="http://upload.wikimedia.org/wikipedia/commons/thumb/5/5d/Elvis_in_Milton_Berle_Show.jpg/220px-Elvis_in_Milton_Berle_Sho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6632"/>
            <a:ext cx="1944216" cy="257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Sputnik as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852" y="3501008"/>
            <a:ext cx="2095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1957 Dodge Cars and Truck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60648"/>
            <a:ext cx="3682822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The Bridge on the River Kwai post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116" y="264002"/>
            <a:ext cx="2670380" cy="1954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166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Standardy IEEE 802 (2)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l-PL" sz="2400" b="1" dirty="0"/>
              <a:t>802.11 sieci bezprzewodowe</a:t>
            </a:r>
            <a:r>
              <a:rPr lang="pl-PL" sz="2400" dirty="0"/>
              <a:t> </a:t>
            </a:r>
          </a:p>
          <a:p>
            <a:pPr eaLnBrk="1" hangingPunct="1">
              <a:defRPr/>
            </a:pPr>
            <a:r>
              <a:rPr lang="pl-PL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802.12 100VG-AnyLAN</a:t>
            </a:r>
          </a:p>
          <a:p>
            <a:pPr eaLnBrk="1" hangingPunct="1">
              <a:defRPr/>
            </a:pPr>
            <a:r>
              <a:rPr lang="pl-PL" sz="2400" dirty="0">
                <a:solidFill>
                  <a:srgbClr val="FFC000"/>
                </a:solidFill>
              </a:rPr>
              <a:t>802.13 </a:t>
            </a:r>
            <a:r>
              <a:rPr lang="pl-PL" sz="2400" dirty="0" err="1">
                <a:solidFill>
                  <a:srgbClr val="FFC000"/>
                </a:solidFill>
              </a:rPr>
              <a:t>Unlucky</a:t>
            </a:r>
            <a:r>
              <a:rPr lang="pl-PL" sz="2400" dirty="0">
                <a:solidFill>
                  <a:srgbClr val="FFC000"/>
                </a:solidFill>
              </a:rPr>
              <a:t> </a:t>
            </a:r>
            <a:r>
              <a:rPr lang="pl-PL" sz="2400" dirty="0" err="1">
                <a:solidFill>
                  <a:srgbClr val="FFC000"/>
                </a:solidFill>
              </a:rPr>
              <a:t>number</a:t>
            </a:r>
            <a:r>
              <a:rPr lang="pl-PL" sz="2400" dirty="0">
                <a:solidFill>
                  <a:srgbClr val="FFC000"/>
                </a:solidFill>
              </a:rPr>
              <a:t>. </a:t>
            </a:r>
            <a:r>
              <a:rPr lang="pl-PL" sz="2400" dirty="0" err="1">
                <a:solidFill>
                  <a:srgbClr val="FFC000"/>
                </a:solidFill>
              </a:rPr>
              <a:t>Nobody</a:t>
            </a:r>
            <a:r>
              <a:rPr lang="pl-PL" sz="2400" dirty="0">
                <a:solidFill>
                  <a:srgbClr val="FFC000"/>
                </a:solidFill>
              </a:rPr>
              <a:t> </a:t>
            </a:r>
            <a:r>
              <a:rPr lang="pl-PL" sz="2400" dirty="0" err="1">
                <a:solidFill>
                  <a:srgbClr val="FFC000"/>
                </a:solidFill>
              </a:rPr>
              <a:t>wanted</a:t>
            </a:r>
            <a:r>
              <a:rPr lang="pl-PL" sz="2400" dirty="0">
                <a:solidFill>
                  <a:srgbClr val="FFC000"/>
                </a:solidFill>
              </a:rPr>
              <a:t> </a:t>
            </a:r>
            <a:r>
              <a:rPr lang="pl-PL" sz="2400" dirty="0" err="1">
                <a:solidFill>
                  <a:srgbClr val="FFC000"/>
                </a:solidFill>
              </a:rPr>
              <a:t>it</a:t>
            </a:r>
            <a:r>
              <a:rPr lang="pl-PL" sz="2400" dirty="0">
                <a:solidFill>
                  <a:srgbClr val="FFC000"/>
                </a:solidFill>
              </a:rPr>
              <a:t>.</a:t>
            </a:r>
          </a:p>
          <a:p>
            <a:pPr eaLnBrk="1" hangingPunct="1">
              <a:defRPr/>
            </a:pPr>
            <a:r>
              <a:rPr lang="pl-PL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802.14 kable modemowe</a:t>
            </a:r>
          </a:p>
          <a:p>
            <a:pPr eaLnBrk="1" hangingPunct="1">
              <a:defRPr/>
            </a:pPr>
            <a:r>
              <a:rPr lang="pl-PL" sz="2400" b="1" dirty="0"/>
              <a:t>802.15 sieci PAN (ang. Personal </a:t>
            </a:r>
            <a:r>
              <a:rPr lang="pl-PL" sz="2400" b="1" dirty="0" err="1"/>
              <a:t>Area</a:t>
            </a:r>
            <a:r>
              <a:rPr lang="pl-PL" sz="2400" b="1" dirty="0"/>
              <a:t> Network)</a:t>
            </a:r>
          </a:p>
          <a:p>
            <a:pPr eaLnBrk="1" hangingPunct="1">
              <a:defRPr/>
            </a:pPr>
            <a:r>
              <a:rPr lang="pl-PL" sz="2400" dirty="0">
                <a:solidFill>
                  <a:schemeClr val="bg1">
                    <a:lumMod val="50000"/>
                  </a:schemeClr>
                </a:solidFill>
              </a:rPr>
              <a:t>802.16 szerokopasmowe sieci bezprzewodowe</a:t>
            </a:r>
          </a:p>
          <a:p>
            <a:pPr>
              <a:defRPr/>
            </a:pPr>
            <a:r>
              <a:rPr lang="pl-PL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802.17 </a:t>
            </a:r>
            <a:r>
              <a:rPr lang="pl-PL" sz="2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Resilient</a:t>
            </a:r>
            <a:r>
              <a:rPr lang="pl-PL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pl-PL" sz="2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packet</a:t>
            </a:r>
            <a:r>
              <a:rPr lang="pl-PL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ring</a:t>
            </a:r>
          </a:p>
          <a:p>
            <a:pPr>
              <a:defRPr/>
            </a:pPr>
            <a:r>
              <a:rPr lang="pl-PL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802.20 Mobile Broadband Wireless Access</a:t>
            </a:r>
          </a:p>
          <a:p>
            <a:pPr eaLnBrk="1" hangingPunct="1">
              <a:defRPr/>
            </a:pPr>
            <a:r>
              <a:rPr lang="pl-PL" sz="2400" dirty="0">
                <a:solidFill>
                  <a:schemeClr val="bg1">
                    <a:lumMod val="50000"/>
                  </a:schemeClr>
                </a:solidFill>
              </a:rPr>
              <a:t>802.22 Wireless </a:t>
            </a:r>
            <a:r>
              <a:rPr lang="pl-PL" sz="2400" dirty="0" err="1">
                <a:solidFill>
                  <a:schemeClr val="bg1">
                    <a:lumMod val="50000"/>
                  </a:schemeClr>
                </a:solidFill>
              </a:rPr>
              <a:t>Regional</a:t>
            </a:r>
            <a:r>
              <a:rPr lang="pl-PL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l-PL" sz="2400" dirty="0" err="1">
                <a:solidFill>
                  <a:schemeClr val="bg1">
                    <a:lumMod val="50000"/>
                  </a:schemeClr>
                </a:solidFill>
              </a:rPr>
              <a:t>Area</a:t>
            </a:r>
            <a:r>
              <a:rPr lang="pl-PL" sz="2400" dirty="0">
                <a:solidFill>
                  <a:schemeClr val="bg1">
                    <a:lumMod val="50000"/>
                  </a:schemeClr>
                </a:solidFill>
              </a:rPr>
              <a:t> Network</a:t>
            </a:r>
          </a:p>
          <a:p>
            <a:pPr eaLnBrk="1" hangingPunct="1">
              <a:defRPr/>
            </a:pPr>
            <a:endParaRPr lang="pl-PL" sz="2400" dirty="0">
              <a:solidFill>
                <a:schemeClr val="accent2"/>
              </a:solidFill>
            </a:endParaRP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40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08707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dirty="0"/>
              <a:t>Plan wykładu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Ewolucja sieci komputerowych</a:t>
            </a:r>
          </a:p>
          <a:p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Jak działa sieć komputerowa</a:t>
            </a:r>
          </a:p>
          <a:p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Klasyfikacja sieci komputerowych</a:t>
            </a:r>
          </a:p>
          <a:p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Standaryzacja sieci komputerowych</a:t>
            </a:r>
          </a:p>
          <a:p>
            <a:r>
              <a:rPr lang="pl-PL" altLang="pl-PL" sz="2400" b="1" dirty="0">
                <a:solidFill>
                  <a:schemeClr val="tx2"/>
                </a:solidFill>
              </a:rPr>
              <a:t>Statystyki ruchu w sieciach komputerowych</a:t>
            </a:r>
          </a:p>
          <a:p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Trendy biznesowe</a:t>
            </a:r>
          </a:p>
          <a:p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Otwarte problemy w sieciach komputerowych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41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01732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563632-21D5-4626-8CA5-4B4EBE787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Ruch sieciowy w czasie pandemii według Nokii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321A217-7339-4B55-97C6-BFEF56775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Nokia</a:t>
            </a:r>
            <a:r>
              <a:rPr lang="pl-PL" sz="2400" dirty="0"/>
              <a:t> </a:t>
            </a:r>
            <a:r>
              <a:rPr lang="en-US" sz="2400" dirty="0" err="1"/>
              <a:t>Deepfield</a:t>
            </a:r>
            <a:r>
              <a:rPr lang="pl-PL" sz="2400" dirty="0"/>
              <a:t> </a:t>
            </a:r>
            <a:r>
              <a:rPr lang="en-US" sz="2400" dirty="0"/>
              <a:t>Network</a:t>
            </a:r>
            <a:r>
              <a:rPr lang="pl-PL" sz="2400" dirty="0"/>
              <a:t> </a:t>
            </a:r>
            <a:r>
              <a:rPr lang="en-US" sz="2400" dirty="0"/>
              <a:t>Intelligence</a:t>
            </a:r>
            <a:r>
              <a:rPr lang="pl-PL" sz="2400" dirty="0"/>
              <a:t> </a:t>
            </a:r>
            <a:r>
              <a:rPr lang="en-US" sz="2400" dirty="0"/>
              <a:t>Report Networks</a:t>
            </a:r>
            <a:r>
              <a:rPr lang="pl-PL" sz="2400" dirty="0"/>
              <a:t> </a:t>
            </a:r>
            <a:r>
              <a:rPr lang="en-US" sz="2400" dirty="0"/>
              <a:t>in</a:t>
            </a:r>
            <a:r>
              <a:rPr lang="pl-PL" sz="2400" dirty="0"/>
              <a:t> </a:t>
            </a:r>
            <a:r>
              <a:rPr lang="en-US" sz="2400" dirty="0"/>
              <a:t>2020</a:t>
            </a:r>
            <a:endParaRPr lang="pl-PL" sz="2400" dirty="0"/>
          </a:p>
          <a:p>
            <a:r>
              <a:rPr lang="pl-PL" sz="2400" dirty="0">
                <a:hlinkClick r:id="rId2"/>
              </a:rPr>
              <a:t>https://www.nokia.com/networks/solutions/deepfield/network-intelligence-report/</a:t>
            </a:r>
            <a:endParaRPr lang="pl-PL" sz="2400" dirty="0"/>
          </a:p>
          <a:p>
            <a:endParaRPr lang="pl-PL" sz="2400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B62D79D-D822-40C6-8C8E-D2F12E073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42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20663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838C779-C1F4-48E4-8F81-8D44058AD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pl-PL" sz="3200" dirty="0"/>
              <a:t>Ruch w czasie początku </a:t>
            </a:r>
            <a:br>
              <a:rPr lang="pl-PL" sz="3200" dirty="0"/>
            </a:br>
            <a:r>
              <a:rPr lang="pl-PL" sz="3200" dirty="0"/>
              <a:t>pandemii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17F3652-0E64-4A2B-8BD3-8C6A1CDE4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43</a:t>
            </a:fld>
            <a:endParaRPr lang="pl-PL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F9FFBDF5-EF82-493D-9271-3C615636F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01" y="3717032"/>
            <a:ext cx="7448898" cy="3168352"/>
          </a:xfrm>
          <a:prstGeom prst="rect">
            <a:avLst/>
          </a:prstGeom>
        </p:spPr>
      </p:pic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DFBA648E-0DD4-4F5E-9157-F6A8C79FE8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1520" y="1464532"/>
            <a:ext cx="8229600" cy="2540590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4F9B7D42-39B6-4D71-99AD-01630F2858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-108258"/>
            <a:ext cx="2601466" cy="108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5384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89D6BBB-FB29-4D91-AE9B-369441537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l-PL" sz="3200" dirty="0"/>
              <a:t>Ruch </a:t>
            </a:r>
            <a:r>
              <a:rPr lang="pl-PL" sz="3200" dirty="0" err="1"/>
              <a:t>Netflix</a:t>
            </a:r>
            <a:r>
              <a:rPr lang="pl-PL" sz="3200" dirty="0"/>
              <a:t> 30.03.2020-6.04.2020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8C08D6D7-9B23-427B-8D7F-04E42CE9AC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1729186"/>
            <a:ext cx="8553785" cy="4436118"/>
          </a:xfrm>
          <a:prstGeom prst="rect">
            <a:avLst/>
          </a:prstGeo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CE5FDF7-992A-45F2-8ABF-A73C68FC2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44</a:t>
            </a:fld>
            <a:endParaRPr lang="pl-PL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AB9B50ED-23E6-45BE-94DD-0E21CA7C6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-108258"/>
            <a:ext cx="2601466" cy="108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9032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440943-6423-46A8-ADF2-F127138D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l-PL" sz="3600" dirty="0"/>
              <a:t>Ruch </a:t>
            </a:r>
            <a:r>
              <a:rPr lang="pl-PL" sz="3600" dirty="0" err="1"/>
              <a:t>gamingowy</a:t>
            </a:r>
            <a:endParaRPr lang="pl-PL" sz="36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42110A3-983C-4631-B65A-2496DC19B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E2B33AF-461C-466D-84D1-F8EB48AAC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45</a:t>
            </a:fld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3DEF3AA2-C9EC-4C88-B12A-C53957A26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196752"/>
            <a:ext cx="7200800" cy="5700252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1BB74903-E190-44F5-89BB-6392B4AA29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-108258"/>
            <a:ext cx="2601466" cy="108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2718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E242145-3C58-454C-80EE-A08113BFA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Prognozy ruchu sieciowego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8CFDB92-4180-4DEF-8C08-76CF22EC6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400" dirty="0">
                <a:hlinkClick r:id="rId2"/>
              </a:rPr>
              <a:t>Nokia Global Network </a:t>
            </a:r>
            <a:r>
              <a:rPr lang="pl-PL" sz="2400" dirty="0" err="1">
                <a:hlinkClick r:id="rId2"/>
              </a:rPr>
              <a:t>Traffic</a:t>
            </a:r>
            <a:r>
              <a:rPr lang="pl-PL" sz="2400" dirty="0">
                <a:hlinkClick r:id="rId2"/>
              </a:rPr>
              <a:t> 2030 report</a:t>
            </a:r>
            <a:endParaRPr lang="pl-PL" sz="2400" dirty="0"/>
          </a:p>
          <a:p>
            <a:r>
              <a:rPr lang="pl-PL" sz="2400" dirty="0">
                <a:hlinkClick r:id="rId3"/>
              </a:rPr>
              <a:t>Nokia Technology </a:t>
            </a:r>
            <a:r>
              <a:rPr lang="pl-PL" sz="2400" dirty="0" err="1">
                <a:hlinkClick r:id="rId3"/>
              </a:rPr>
              <a:t>Strategy</a:t>
            </a:r>
            <a:r>
              <a:rPr lang="pl-PL" sz="2400" dirty="0">
                <a:hlinkClick r:id="rId3"/>
              </a:rPr>
              <a:t> 2030</a:t>
            </a:r>
            <a:endParaRPr lang="pl-PL" sz="2400" dirty="0"/>
          </a:p>
          <a:p>
            <a:r>
              <a:rPr lang="pl-PL" sz="2400" dirty="0">
                <a:hlinkClick r:id="rId4"/>
              </a:rPr>
              <a:t>Nokia Technology </a:t>
            </a:r>
            <a:r>
              <a:rPr lang="pl-PL" sz="2400" dirty="0" err="1">
                <a:hlinkClick r:id="rId4"/>
              </a:rPr>
              <a:t>Vision</a:t>
            </a:r>
            <a:r>
              <a:rPr lang="pl-PL" sz="2400" dirty="0">
                <a:hlinkClick r:id="rId4"/>
              </a:rPr>
              <a:t> 2030</a:t>
            </a:r>
            <a:endParaRPr lang="pl-PL" sz="2400" dirty="0"/>
          </a:p>
          <a:p>
            <a:r>
              <a:rPr lang="en-US" sz="2400" dirty="0">
                <a:hlinkClick r:id="rId5"/>
              </a:rPr>
              <a:t>Ericsson Mobility Report November 2023</a:t>
            </a:r>
            <a:endParaRPr lang="pl-PL" sz="2400" dirty="0"/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46A1D6E-9AD8-43FF-A7AE-F8B0502C6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46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61119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B0371C5-838E-49CF-86F5-8A464D917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8EA0D31-4213-4AAB-8FEA-5E8B4375F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643A7D4E-30A7-446B-9385-51DEFE155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47</a:t>
            </a:fld>
            <a:endParaRPr lang="pl-PL"/>
          </a:p>
        </p:txBody>
      </p:sp>
      <p:pic>
        <p:nvPicPr>
          <p:cNvPr id="6" name="Grafika 5">
            <a:extLst>
              <a:ext uri="{FF2B5EF4-FFF2-40B4-BE49-F238E27FC236}">
                <a16:creationId xmlns:a16="http://schemas.microsoft.com/office/drawing/2014/main" id="{8904C8F2-45E8-4D7F-A590-5A64B17DCA8A}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24750" y="95672"/>
            <a:ext cx="1619250" cy="381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AFA5AAE9-0CCD-420C-B038-941CC53623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260648"/>
            <a:ext cx="7103842" cy="607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070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5079D2-F41F-4858-AB09-91A347F64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0D4922D-12DE-48A2-8550-2DF8E0DD9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115FA36-EF17-4A45-BD30-F2CA361CF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48</a:t>
            </a:fld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BAF50CB3-8B7A-4282-A6BE-6E787BF4E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955" y="85874"/>
            <a:ext cx="1423045" cy="142304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C2B0DF89-9FA8-4B78-91B0-B445E0EA8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64" y="260648"/>
            <a:ext cx="7396704" cy="5706975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38D21966-EB93-405E-BFD1-760ABFB6CD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2240" y="3501008"/>
            <a:ext cx="1954560" cy="180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081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563632-21D5-4626-8CA5-4B4EBE787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l-PL" sz="3000" dirty="0"/>
              <a:t>Analiza ruchu sieciowego </a:t>
            </a:r>
            <a:br>
              <a:rPr lang="pl-PL" sz="3000" dirty="0"/>
            </a:br>
            <a:r>
              <a:rPr lang="pl-PL" sz="3000" dirty="0"/>
              <a:t>według </a:t>
            </a:r>
            <a:r>
              <a:rPr lang="pl-PL" sz="3000" dirty="0" err="1"/>
              <a:t>Sandvine</a:t>
            </a:r>
            <a:endParaRPr lang="pl-PL" sz="30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321A217-7339-4B55-97C6-BFEF56775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The Global Internet Phenomena Report COVID-19 Spotlight</a:t>
            </a:r>
            <a:r>
              <a:rPr lang="pl-PL" sz="1800" dirty="0">
                <a:hlinkClick r:id="rId2"/>
              </a:rPr>
              <a:t>, 2020</a:t>
            </a:r>
            <a:endParaRPr lang="pl-PL" sz="1800" dirty="0"/>
          </a:p>
          <a:p>
            <a:r>
              <a:rPr lang="pl-PL" sz="1800" dirty="0">
                <a:hlinkClick r:id="rId3"/>
              </a:rPr>
              <a:t>The Mobile Internet </a:t>
            </a:r>
            <a:r>
              <a:rPr lang="pl-PL" sz="1800" dirty="0" err="1">
                <a:hlinkClick r:id="rId3"/>
              </a:rPr>
              <a:t>Phenomena</a:t>
            </a:r>
            <a:r>
              <a:rPr lang="pl-PL" sz="1800" dirty="0">
                <a:hlinkClick r:id="rId3"/>
              </a:rPr>
              <a:t> Report May 2021</a:t>
            </a:r>
            <a:endParaRPr lang="pl-PL" sz="1800" dirty="0"/>
          </a:p>
          <a:p>
            <a:r>
              <a:rPr lang="pl-PL" sz="1800" dirty="0">
                <a:hlinkClick r:id="rId4"/>
              </a:rPr>
              <a:t>The Global Internet </a:t>
            </a:r>
            <a:r>
              <a:rPr lang="pl-PL" sz="1800" dirty="0" err="1">
                <a:hlinkClick r:id="rId4"/>
              </a:rPr>
              <a:t>Phenomena</a:t>
            </a:r>
            <a:r>
              <a:rPr lang="pl-PL" sz="1800" dirty="0">
                <a:hlinkClick r:id="rId4"/>
              </a:rPr>
              <a:t> Report January 2022</a:t>
            </a:r>
            <a:endParaRPr lang="pl-PL" sz="1800" dirty="0"/>
          </a:p>
          <a:p>
            <a:r>
              <a:rPr lang="pl-PL" sz="1800" dirty="0">
                <a:hlinkClick r:id="rId5"/>
              </a:rPr>
              <a:t>The Global Internet </a:t>
            </a:r>
            <a:r>
              <a:rPr lang="pl-PL" sz="1800" dirty="0" err="1">
                <a:hlinkClick r:id="rId5"/>
              </a:rPr>
              <a:t>Phenomena</a:t>
            </a:r>
            <a:r>
              <a:rPr lang="pl-PL" sz="1800" dirty="0">
                <a:hlinkClick r:id="rId5"/>
              </a:rPr>
              <a:t> Report January 2023</a:t>
            </a:r>
            <a:endParaRPr lang="pl-PL" sz="1800" dirty="0"/>
          </a:p>
          <a:p>
            <a:pPr marL="0" indent="0">
              <a:buNone/>
            </a:pPr>
            <a:endParaRPr lang="pl-PL" sz="1800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B62D79D-D822-40C6-8C8E-D2F12E073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49</a:t>
            </a:fld>
            <a:endParaRPr lang="pl-PL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5809FFFD-C1BB-4373-A041-670052732C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484" y="44624"/>
            <a:ext cx="2487044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758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24405" y="1959118"/>
            <a:ext cx="8229600" cy="1143000"/>
          </a:xfrm>
        </p:spPr>
        <p:txBody>
          <a:bodyPr/>
          <a:lstStyle/>
          <a:p>
            <a:r>
              <a:rPr lang="pl-PL" dirty="0"/>
              <a:t>Sieć ARPANET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41851" y="3197201"/>
            <a:ext cx="4906888" cy="2765425"/>
          </a:xfrm>
        </p:spPr>
        <p:txBody>
          <a:bodyPr/>
          <a:lstStyle/>
          <a:p>
            <a:r>
              <a:rPr lang="pl-PL" altLang="pl-PL" sz="2400" dirty="0"/>
              <a:t>Agencja (D)ARPA wśród wielu innych badań zajęła się również </a:t>
            </a:r>
            <a:r>
              <a:rPr lang="pl-PL" altLang="pl-PL" sz="2400" b="1" dirty="0"/>
              <a:t>sieciami komputerowymi</a:t>
            </a:r>
          </a:p>
          <a:p>
            <a:r>
              <a:rPr lang="pl-PL" altLang="pl-PL" sz="2400" dirty="0"/>
              <a:t>Pierwsza </a:t>
            </a:r>
            <a:r>
              <a:rPr lang="pl-PL" altLang="pl-PL" sz="2400" b="1" dirty="0"/>
              <a:t>wiadomość</a:t>
            </a:r>
            <a:r>
              <a:rPr lang="pl-PL" altLang="pl-PL" sz="2400" dirty="0"/>
              <a:t> w sieci ARPANET została przesłana </a:t>
            </a:r>
            <a:r>
              <a:rPr lang="pl-PL" altLang="pl-PL" sz="2400" b="1" dirty="0"/>
              <a:t>29 października 1969</a:t>
            </a:r>
            <a:r>
              <a:rPr lang="pl-PL" altLang="pl-PL" sz="2400" dirty="0"/>
              <a:t> roku na uniwersytecie UCLA</a:t>
            </a:r>
          </a:p>
          <a:p>
            <a:endParaRPr lang="pl-PL" sz="2000" dirty="0"/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35496" y="6428184"/>
            <a:ext cx="6527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l-PL" altLang="pl-PL" dirty="0"/>
              <a:t>1960</a:t>
            </a: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2771800" y="6428184"/>
            <a:ext cx="6527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l-PL" altLang="pl-PL" dirty="0"/>
              <a:t>1980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4218107" y="6428184"/>
            <a:ext cx="6527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l-PL" altLang="pl-PL" dirty="0"/>
              <a:t>1990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7092280" y="6428184"/>
            <a:ext cx="6527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l-PL" altLang="pl-PL" dirty="0"/>
              <a:t>2010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337787" y="6433591"/>
            <a:ext cx="6527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l-PL" altLang="pl-PL" dirty="0"/>
              <a:t>1970</a:t>
            </a:r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-36512" y="6309320"/>
            <a:ext cx="9180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sz="1100" dirty="0"/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652120" y="6433591"/>
            <a:ext cx="6527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l-PL" altLang="pl-PL"/>
              <a:t>2000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8460432" y="6433591"/>
            <a:ext cx="6527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l-PL" altLang="pl-PL" dirty="0"/>
              <a:t>2020</a:t>
            </a:r>
          </a:p>
        </p:txBody>
      </p:sp>
      <p:sp>
        <p:nvSpPr>
          <p:cNvPr id="12" name="Elipsa 11"/>
          <p:cNvSpPr/>
          <p:nvPr/>
        </p:nvSpPr>
        <p:spPr>
          <a:xfrm>
            <a:off x="1259632" y="6093296"/>
            <a:ext cx="360000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pic>
        <p:nvPicPr>
          <p:cNvPr id="13" name="Picture 5" descr="Image:First-arpanet-imp-log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13" y="2852936"/>
            <a:ext cx="2772081" cy="1545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Polski Fiat 125p MR'7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52636"/>
            <a:ext cx="2664296" cy="1998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http://upload.wikimedia.org/wikipedia/en/thumb/e/e2/EasyRider2.jpg/220px-EasyRider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705" y="152635"/>
            <a:ext cx="2807588" cy="205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http://www.paulingles.com/BeatlesEnd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6" y="137939"/>
            <a:ext cx="2537428" cy="257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705" y="4449281"/>
            <a:ext cx="2669719" cy="1644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Symbol zastępczy numeru slajdu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032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3DD811-F1F8-4C39-8C58-6DF6381D5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pl-PL" sz="2700" dirty="0"/>
              <a:t>Kategorie aplikacji – procentowy udział </a:t>
            </a:r>
            <a:br>
              <a:rPr lang="pl-PL" sz="2700" dirty="0"/>
            </a:br>
            <a:r>
              <a:rPr lang="pl-PL" sz="2700" dirty="0"/>
              <a:t>w ruchu sieciowym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62CC0FE-BC3D-422E-9CED-84020769D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867328" cy="4525963"/>
          </a:xfrm>
        </p:spPr>
        <p:txBody>
          <a:bodyPr>
            <a:noAutofit/>
          </a:bodyPr>
          <a:lstStyle/>
          <a:p>
            <a:pPr marL="342900" lvl="1" indent="0">
              <a:buNone/>
            </a:pPr>
            <a:r>
              <a:rPr lang="pl-PL" sz="1400" dirty="0"/>
              <a:t>		</a:t>
            </a:r>
            <a:r>
              <a:rPr lang="pl-PL" sz="1400" b="1" dirty="0"/>
              <a:t>2019		2020		2021		2022 	</a:t>
            </a:r>
          </a:p>
          <a:p>
            <a:pPr>
              <a:buFont typeface="+mj-lt"/>
              <a:buAutoNum type="arabicPeriod"/>
            </a:pPr>
            <a:r>
              <a:rPr lang="pl-PL" sz="1400" dirty="0"/>
              <a:t>VIDEO STREAMING 	55.44% 	(1)	57.64% 	(1)	53.72%	(1)	65.93%	</a:t>
            </a:r>
            <a:r>
              <a:rPr lang="pl-PL" sz="1400" b="1" dirty="0"/>
              <a:t>0</a:t>
            </a:r>
          </a:p>
          <a:p>
            <a:pPr>
              <a:buFont typeface="+mj-lt"/>
              <a:buAutoNum type="arabicPeriod"/>
            </a:pPr>
            <a:r>
              <a:rPr lang="pl-PL" sz="1400" dirty="0"/>
              <a:t>MARKETPLACE	5.90% 	(5)	4.97% 	(4)	4.54%	</a:t>
            </a:r>
            <a:r>
              <a:rPr lang="pl-PL" sz="1400" dirty="0">
                <a:sym typeface="Symbol" panose="05050102010706020507" pitchFamily="18" charset="2"/>
              </a:rPr>
              <a:t>(6)	5.83%	</a:t>
            </a:r>
            <a:r>
              <a:rPr lang="pl-PL" sz="1400" b="1" dirty="0">
                <a:solidFill>
                  <a:srgbClr val="00B050"/>
                </a:solidFill>
                <a:sym typeface="Symbol" panose="05050102010706020507" pitchFamily="18" charset="2"/>
              </a:rPr>
              <a:t>+3</a:t>
            </a:r>
            <a:endParaRPr lang="pl-PL" sz="1400" b="1" dirty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r>
              <a:rPr lang="pl-PL" sz="1400" dirty="0"/>
              <a:t>GAMING	2.20%	(8) 	4.24% 	(7)	5.67%	</a:t>
            </a:r>
            <a:r>
              <a:rPr lang="pl-PL" sz="1400" dirty="0">
                <a:sym typeface="Symbol" panose="05050102010706020507" pitchFamily="18" charset="2"/>
              </a:rPr>
              <a:t>(4)	5.58%	</a:t>
            </a:r>
            <a:r>
              <a:rPr lang="pl-PL" sz="1400" b="1" dirty="0">
                <a:solidFill>
                  <a:srgbClr val="00B050"/>
                </a:solidFill>
                <a:sym typeface="Symbol" panose="05050102010706020507" pitchFamily="18" charset="2"/>
              </a:rPr>
              <a:t>+5</a:t>
            </a:r>
            <a:endParaRPr lang="pl-PL" sz="1400" b="1" dirty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r>
              <a:rPr lang="pl-PL" sz="1400" dirty="0"/>
              <a:t>SOCIAL NETWORK	8.95%	(2)	10.73%	(2)	12.69%	(2)	5.26%	</a:t>
            </a:r>
            <a:r>
              <a:rPr lang="pl-PL" sz="1400" b="1" dirty="0">
                <a:solidFill>
                  <a:srgbClr val="FF0000"/>
                </a:solidFill>
                <a:sym typeface="Symbol" panose="05050102010706020507" pitchFamily="18" charset="2"/>
              </a:rPr>
              <a:t> –</a:t>
            </a:r>
            <a:r>
              <a:rPr lang="pl-PL" sz="1400" b="1" dirty="0">
                <a:solidFill>
                  <a:srgbClr val="FF0000"/>
                </a:solidFill>
              </a:rPr>
              <a:t>2</a:t>
            </a:r>
          </a:p>
          <a:p>
            <a:pPr>
              <a:buFont typeface="+mj-lt"/>
              <a:buAutoNum type="arabicPeriod"/>
            </a:pPr>
            <a:r>
              <a:rPr lang="pl-PL" sz="1400" dirty="0"/>
              <a:t>CLOUD		1.26% 	(9)	1.83% 	(9)	2.73%	</a:t>
            </a:r>
            <a:r>
              <a:rPr lang="pl-PL" sz="1400" dirty="0">
                <a:sym typeface="Symbol" panose="05050102010706020507" pitchFamily="18" charset="2"/>
              </a:rPr>
              <a:t>(8)	4.98%	</a:t>
            </a:r>
            <a:r>
              <a:rPr lang="pl-PL" sz="1400" b="1" dirty="0">
                <a:solidFill>
                  <a:srgbClr val="00B050"/>
                </a:solidFill>
                <a:sym typeface="Symbol" panose="05050102010706020507" pitchFamily="18" charset="2"/>
              </a:rPr>
              <a:t>+4</a:t>
            </a:r>
            <a:endParaRPr lang="pl-PL" sz="1400" dirty="0"/>
          </a:p>
          <a:p>
            <a:pPr>
              <a:buFont typeface="+mj-lt"/>
              <a:buAutoNum type="arabicPeriod"/>
            </a:pPr>
            <a:r>
              <a:rPr lang="pl-PL" sz="1400" dirty="0"/>
              <a:t>WEB BROWSING	10.14% 	(3)	8.05% 	(3) 	9.86%	(3)	4.63%	</a:t>
            </a:r>
            <a:r>
              <a:rPr lang="pl-PL" sz="1400" b="1" dirty="0">
                <a:solidFill>
                  <a:srgbClr val="FF0000"/>
                </a:solidFill>
                <a:sym typeface="Symbol" panose="05050102010706020507" pitchFamily="18" charset="2"/>
              </a:rPr>
              <a:t> –3</a:t>
            </a:r>
            <a:endParaRPr lang="pl-PL" sz="1400" dirty="0"/>
          </a:p>
          <a:p>
            <a:pPr>
              <a:buFont typeface="+mj-lt"/>
              <a:buAutoNum type="arabicPeriod"/>
            </a:pPr>
            <a:r>
              <a:rPr lang="pl-PL" sz="1400" dirty="0"/>
              <a:t>FILE SHARING	8.51%	(4) 	4.64% 	(6)	3.74%	</a:t>
            </a:r>
            <a:r>
              <a:rPr lang="pl-PL" sz="1400" dirty="0">
                <a:sym typeface="Symbol" panose="05050102010706020507" pitchFamily="18" charset="2"/>
              </a:rPr>
              <a:t>(7)	3.39%	</a:t>
            </a:r>
            <a:r>
              <a:rPr lang="pl-PL" sz="1400" b="1" dirty="0">
                <a:solidFill>
                  <a:srgbClr val="FF0000"/>
                </a:solidFill>
                <a:sym typeface="Symbol" panose="05050102010706020507" pitchFamily="18" charset="2"/>
              </a:rPr>
              <a:t> –3</a:t>
            </a:r>
            <a:endParaRPr lang="pl-PL" sz="1400" dirty="0"/>
          </a:p>
          <a:p>
            <a:pPr>
              <a:buFont typeface="+mj-lt"/>
              <a:buAutoNum type="arabicPeriod"/>
            </a:pPr>
            <a:r>
              <a:rPr lang="pl-PL" sz="1400" dirty="0"/>
              <a:t>MESSAGING	3.79% 	(6)	4.94% 	(5)	5.35%	</a:t>
            </a:r>
            <a:r>
              <a:rPr lang="pl-PL" sz="1400" dirty="0">
                <a:sym typeface="Symbol" panose="05050102010706020507" pitchFamily="18" charset="2"/>
              </a:rPr>
              <a:t>(5)	2.30%	</a:t>
            </a:r>
            <a:r>
              <a:rPr lang="pl-PL" sz="1400" b="1" dirty="0">
                <a:solidFill>
                  <a:srgbClr val="FF0000"/>
                </a:solidFill>
                <a:sym typeface="Symbol" panose="05050102010706020507" pitchFamily="18" charset="2"/>
              </a:rPr>
              <a:t> –2</a:t>
            </a:r>
            <a:endParaRPr lang="pl-PL" sz="1400" dirty="0"/>
          </a:p>
          <a:p>
            <a:pPr>
              <a:buFont typeface="+mj-lt"/>
              <a:buAutoNum type="arabicPeriod"/>
            </a:pPr>
            <a:r>
              <a:rPr lang="pl-PL" sz="1400" dirty="0"/>
              <a:t>VPN		2.56% 	(7)	2.46% 	(8)	1.39%	</a:t>
            </a:r>
            <a:r>
              <a:rPr lang="pl-PL" sz="1400" dirty="0">
                <a:sym typeface="Symbol" panose="05050102010706020507" pitchFamily="18" charset="2"/>
              </a:rPr>
              <a:t>(9)	1.13%	</a:t>
            </a:r>
            <a:r>
              <a:rPr lang="pl-PL" sz="1400" b="1" dirty="0"/>
              <a:t>0</a:t>
            </a:r>
            <a:endParaRPr lang="pl-PL" sz="1400" dirty="0"/>
          </a:p>
          <a:p>
            <a:pPr>
              <a:buFont typeface="+mj-lt"/>
              <a:buAutoNum type="arabicPeriod"/>
            </a:pPr>
            <a:r>
              <a:rPr lang="pl-PL" sz="1400" dirty="0"/>
              <a:t>AUDIO		0.78%	(10)	0.39% 	(10)	0.31%	(10)	 0.95%	 </a:t>
            </a:r>
            <a:r>
              <a:rPr lang="pl-PL" sz="1400" b="1" dirty="0"/>
              <a:t>0</a:t>
            </a:r>
            <a:endParaRPr lang="pl-PL" sz="1400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6102203B-7F5A-4925-9A6B-E7B55D5BA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BF5F-0742-4A13-9531-ABD85926A75F}" type="slidenum">
              <a:rPr lang="pl-PL" smtClean="0"/>
              <a:t>50</a:t>
            </a:fld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BCCF574-C1FE-4DC3-8226-B5B5EB813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484" y="836712"/>
            <a:ext cx="2487044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22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46F2BA8-AB55-4B82-86D8-F8549F44C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pl-PL" sz="2700" dirty="0"/>
              <a:t>Serwisy – procentowy udział </a:t>
            </a:r>
            <a:br>
              <a:rPr lang="pl-PL" sz="2700" dirty="0"/>
            </a:br>
            <a:r>
              <a:rPr lang="pl-PL" sz="2700" dirty="0"/>
              <a:t>w ruchu sieciowym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5DC5CE8-08ED-4008-9741-5D91AD395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57401"/>
            <a:ext cx="9155360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1400" dirty="0"/>
              <a:t>		</a:t>
            </a:r>
            <a:r>
              <a:rPr lang="pl-PL" sz="1400" b="1" dirty="0"/>
              <a:t>2019		2020		2021		2022</a:t>
            </a:r>
          </a:p>
          <a:p>
            <a:pPr>
              <a:buAutoNum type="arabicPeriod"/>
            </a:pPr>
            <a:r>
              <a:rPr lang="pl-PL" sz="1400" dirty="0"/>
              <a:t>NETFLIX	12.87%	(2)	11.42%	(2)	9.39%	(2)	13.74% 	</a:t>
            </a:r>
            <a:r>
              <a:rPr lang="pl-PL" sz="1400" b="1" dirty="0">
                <a:solidFill>
                  <a:srgbClr val="00B050"/>
                </a:solidFill>
                <a:sym typeface="Symbol" panose="05050102010706020507" pitchFamily="18" charset="2"/>
              </a:rPr>
              <a:t>+1</a:t>
            </a:r>
            <a:endParaRPr lang="pl-PL" sz="1400" dirty="0"/>
          </a:p>
          <a:p>
            <a:pPr>
              <a:buAutoNum type="arabicPeriod"/>
            </a:pPr>
            <a:r>
              <a:rPr lang="pl-PL" sz="1400" dirty="0"/>
              <a:t>YOUTUBE	8.69%	(3)	15.94%	(1)	14.61%	</a:t>
            </a:r>
            <a:r>
              <a:rPr lang="pl-PL" sz="1400" dirty="0">
                <a:sym typeface="Symbol" panose="05050102010706020507" pitchFamily="18" charset="2"/>
              </a:rPr>
              <a:t>(1)	10.51% 	</a:t>
            </a:r>
            <a:r>
              <a:rPr lang="pl-PL" sz="1400" b="1" dirty="0">
                <a:solidFill>
                  <a:srgbClr val="00B050"/>
                </a:solidFill>
                <a:sym typeface="Symbol" panose="05050102010706020507" pitchFamily="18" charset="2"/>
              </a:rPr>
              <a:t>+1</a:t>
            </a:r>
            <a:endParaRPr lang="pl-PL" sz="1400" dirty="0">
              <a:sym typeface="Symbol" panose="05050102010706020507" pitchFamily="18" charset="2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pl-PL" sz="1400" dirty="0"/>
              <a:t>QUIC			(11)		(11)	3.98%	</a:t>
            </a:r>
            <a:r>
              <a:rPr lang="pl-PL" sz="1400" dirty="0">
                <a:sym typeface="Symbol" panose="05050102010706020507" pitchFamily="18" charset="2"/>
              </a:rPr>
              <a:t>(6)	5.41%	</a:t>
            </a:r>
            <a:r>
              <a:rPr lang="pl-PL" sz="1400" b="1" dirty="0">
                <a:solidFill>
                  <a:srgbClr val="00B050"/>
                </a:solidFill>
                <a:sym typeface="Symbol" panose="05050102010706020507" pitchFamily="18" charset="2"/>
              </a:rPr>
              <a:t> +8</a:t>
            </a:r>
            <a:endParaRPr lang="pl-PL" sz="1400" dirty="0">
              <a:sym typeface="Symbol" panose="05050102010706020507" pitchFamily="18" charset="2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pl-PL" sz="1400" dirty="0"/>
              <a:t>HTTP MEDIA 	13.76%	(1)	3.64%	(6)	3.57%	</a:t>
            </a:r>
            <a:r>
              <a:rPr lang="pl-PL" sz="1400" dirty="0">
                <a:sym typeface="Symbol" panose="05050102010706020507" pitchFamily="18" charset="2"/>
              </a:rPr>
              <a:t>(8)	4.33%</a:t>
            </a:r>
            <a:r>
              <a:rPr lang="pl-PL" sz="1400" b="1" dirty="0">
                <a:solidFill>
                  <a:srgbClr val="FF0000"/>
                </a:solidFill>
                <a:sym typeface="Symbol" panose="05050102010706020507" pitchFamily="18" charset="2"/>
              </a:rPr>
              <a:t> 	–3</a:t>
            </a:r>
            <a:endParaRPr lang="pl-PL" sz="1400" dirty="0">
              <a:sym typeface="Symbol" panose="05050102010706020507" pitchFamily="18" charset="2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pl-PL" sz="1400" dirty="0">
                <a:sym typeface="Symbol" panose="05050102010706020507" pitchFamily="18" charset="2"/>
              </a:rPr>
              <a:t>DISNEY			(11)		(11)		(11)	4.20%	</a:t>
            </a:r>
            <a:r>
              <a:rPr lang="pl-PL" sz="1400" b="1" dirty="0">
                <a:solidFill>
                  <a:srgbClr val="00B050"/>
                </a:solidFill>
                <a:sym typeface="Symbol" panose="05050102010706020507" pitchFamily="18" charset="2"/>
              </a:rPr>
              <a:t>+6</a:t>
            </a:r>
            <a:endParaRPr lang="pl-PL" sz="1400" dirty="0">
              <a:sym typeface="Symbol" panose="05050102010706020507" pitchFamily="18" charset="2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pl-PL" sz="1400" dirty="0"/>
              <a:t>TIKTOK			(11)		(11)	4.00%	</a:t>
            </a:r>
            <a:r>
              <a:rPr lang="pl-PL" sz="1400" dirty="0">
                <a:sym typeface="Symbol" panose="05050102010706020507" pitchFamily="18" charset="2"/>
              </a:rPr>
              <a:t>(5)	3.55%	</a:t>
            </a:r>
            <a:r>
              <a:rPr lang="pl-PL" sz="1400" b="1" dirty="0">
                <a:solidFill>
                  <a:srgbClr val="00B050"/>
                </a:solidFill>
                <a:sym typeface="Symbol" panose="05050102010706020507" pitchFamily="18" charset="2"/>
              </a:rPr>
              <a:t> +5</a:t>
            </a:r>
            <a:endParaRPr lang="pl-PL" sz="1400" dirty="0">
              <a:sym typeface="Symbol" panose="05050102010706020507" pitchFamily="18" charset="2"/>
            </a:endParaRPr>
          </a:p>
          <a:p>
            <a:pPr>
              <a:buAutoNum type="arabicPeriod"/>
            </a:pPr>
            <a:r>
              <a:rPr lang="pl-PL" sz="1400" dirty="0"/>
              <a:t>FACEBOOK	3.37%	(6)	3.68%	(5)	7.39%	</a:t>
            </a:r>
            <a:r>
              <a:rPr lang="pl-PL" sz="1400" dirty="0">
                <a:sym typeface="Symbol" panose="05050102010706020507" pitchFamily="18" charset="2"/>
              </a:rPr>
              <a:t>(3)	2.83%	</a:t>
            </a:r>
            <a:r>
              <a:rPr lang="pl-PL" sz="1400" b="1" dirty="0">
                <a:solidFill>
                  <a:srgbClr val="FF0000"/>
                </a:solidFill>
                <a:sym typeface="Symbol" panose="05050102010706020507" pitchFamily="18" charset="2"/>
              </a:rPr>
              <a:t>–1</a:t>
            </a:r>
            <a:endParaRPr lang="pl-PL" sz="1400" dirty="0">
              <a:sym typeface="Symbol" panose="05050102010706020507" pitchFamily="18" charset="2"/>
            </a:endParaRPr>
          </a:p>
          <a:p>
            <a:pPr>
              <a:buAutoNum type="arabicPeriod"/>
            </a:pPr>
            <a:r>
              <a:rPr lang="pl-PL" sz="1400" dirty="0"/>
              <a:t>XBOX LIVE		(11)		(11)		(11)	2.71%	</a:t>
            </a:r>
            <a:r>
              <a:rPr lang="pl-PL" sz="1400" b="1" dirty="0">
                <a:solidFill>
                  <a:srgbClr val="00B050"/>
                </a:solidFill>
                <a:sym typeface="Symbol" panose="05050102010706020507" pitchFamily="18" charset="2"/>
              </a:rPr>
              <a:t>+3</a:t>
            </a:r>
            <a:endParaRPr lang="pl-PL" sz="1400" dirty="0"/>
          </a:p>
          <a:p>
            <a:pPr>
              <a:buAutoNum type="arabicPeriod"/>
            </a:pPr>
            <a:r>
              <a:rPr lang="pl-PL" sz="1400" dirty="0"/>
              <a:t>PLAYSTATION		(11)		(11)		(11)	2.70%	</a:t>
            </a:r>
            <a:r>
              <a:rPr lang="pl-PL" sz="1400" b="1" dirty="0">
                <a:solidFill>
                  <a:srgbClr val="00B050"/>
                </a:solidFill>
                <a:sym typeface="Symbol" panose="05050102010706020507" pitchFamily="18" charset="2"/>
              </a:rPr>
              <a:t>+2</a:t>
            </a:r>
            <a:endParaRPr lang="pl-PL" sz="1400" dirty="0"/>
          </a:p>
          <a:p>
            <a:pPr>
              <a:buAutoNum type="arabicPeriod"/>
            </a:pPr>
            <a:r>
              <a:rPr lang="pl-PL" sz="1400" dirty="0"/>
              <a:t>AMAZON PRIME		(11)		(11)		(11)	2.67%	</a:t>
            </a:r>
            <a:r>
              <a:rPr lang="pl-PL" sz="1400" b="1" dirty="0">
                <a:solidFill>
                  <a:srgbClr val="00B050"/>
                </a:solidFill>
                <a:sym typeface="Symbol" panose="05050102010706020507" pitchFamily="18" charset="2"/>
              </a:rPr>
              <a:t> +1</a:t>
            </a:r>
            <a:endParaRPr lang="pl-PL" sz="1400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2F9A9F3-A965-4865-97B2-AB059C535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BF5F-0742-4A13-9531-ABD85926A75F}" type="slidenum">
              <a:rPr lang="pl-PL" smtClean="0"/>
              <a:t>51</a:t>
            </a:fld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0205A80-F3D1-4D88-9F94-B31E71467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484" y="836712"/>
            <a:ext cx="2487044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36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E84EAB5-1619-4276-BA1C-35576E39B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pl-PL" sz="2700" dirty="0"/>
              <a:t>Aplikacje/usługi – procentowy udział </a:t>
            </a:r>
            <a:br>
              <a:rPr lang="pl-PL" sz="2700" dirty="0"/>
            </a:br>
            <a:r>
              <a:rPr lang="pl-PL" sz="2700" dirty="0"/>
              <a:t>w ruchu sieciowym, 2022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EA5E71D-2517-473B-85DE-36AD3BABC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858" y="2086756"/>
            <a:ext cx="290598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b="1" dirty="0"/>
              <a:t>Total </a:t>
            </a:r>
            <a:r>
              <a:rPr lang="pl-PL" sz="1600" b="1" dirty="0" err="1"/>
              <a:t>traffic</a:t>
            </a:r>
            <a:endParaRPr lang="pl-PL" sz="1600" b="1" dirty="0"/>
          </a:p>
          <a:p>
            <a:pPr>
              <a:buFont typeface="+mj-lt"/>
              <a:buAutoNum type="arabicPeriod"/>
            </a:pPr>
            <a:r>
              <a:rPr lang="pl-PL" sz="1600" b="1" dirty="0">
                <a:solidFill>
                  <a:srgbClr val="7030A0"/>
                </a:solidFill>
              </a:rPr>
              <a:t>YouTube 14.61%</a:t>
            </a:r>
          </a:p>
          <a:p>
            <a:pPr>
              <a:buFont typeface="+mj-lt"/>
              <a:buAutoNum type="arabicPeriod"/>
            </a:pPr>
            <a:r>
              <a:rPr lang="pl-PL" sz="1600" b="1" dirty="0" err="1">
                <a:solidFill>
                  <a:srgbClr val="0070C0"/>
                </a:solidFill>
              </a:rPr>
              <a:t>Netflix</a:t>
            </a:r>
            <a:r>
              <a:rPr lang="pl-PL" sz="1600" b="1" dirty="0">
                <a:solidFill>
                  <a:srgbClr val="0070C0"/>
                </a:solidFill>
              </a:rPr>
              <a:t> 9.39%</a:t>
            </a:r>
          </a:p>
          <a:p>
            <a:pPr>
              <a:buFont typeface="+mj-lt"/>
              <a:buAutoNum type="arabicPeriod"/>
            </a:pPr>
            <a:r>
              <a:rPr lang="pl-PL" sz="1600" b="1" dirty="0">
                <a:solidFill>
                  <a:srgbClr val="FFC000"/>
                </a:solidFill>
              </a:rPr>
              <a:t>Facebook 7.39%</a:t>
            </a:r>
          </a:p>
          <a:p>
            <a:pPr>
              <a:buFont typeface="+mj-lt"/>
              <a:buAutoNum type="arabicPeriod"/>
            </a:pPr>
            <a:r>
              <a:rPr lang="pl-PL" sz="1600" b="1" dirty="0">
                <a:solidFill>
                  <a:srgbClr val="FF0000"/>
                </a:solidFill>
              </a:rPr>
              <a:t>Facebook video 4.20%</a:t>
            </a:r>
          </a:p>
          <a:p>
            <a:pPr>
              <a:buFont typeface="+mj-lt"/>
              <a:buAutoNum type="arabicPeriod"/>
            </a:pPr>
            <a:r>
              <a:rPr lang="pl-PL" sz="1600" b="1" dirty="0">
                <a:solidFill>
                  <a:srgbClr val="00B050"/>
                </a:solidFill>
              </a:rPr>
              <a:t>Tik Tok 4.00%</a:t>
            </a:r>
          </a:p>
          <a:p>
            <a:pPr>
              <a:buFont typeface="+mj-lt"/>
              <a:buAutoNum type="arabicPeriod"/>
            </a:pPr>
            <a:r>
              <a:rPr lang="pl-PL" sz="1600" b="1" dirty="0" err="1">
                <a:solidFill>
                  <a:schemeClr val="accent2"/>
                </a:solidFill>
              </a:rPr>
              <a:t>Generic</a:t>
            </a:r>
            <a:r>
              <a:rPr lang="pl-PL" sz="1600" b="1" dirty="0">
                <a:solidFill>
                  <a:schemeClr val="accent2"/>
                </a:solidFill>
              </a:rPr>
              <a:t> QUIC 3.98%</a:t>
            </a:r>
          </a:p>
          <a:p>
            <a:pPr>
              <a:buFont typeface="+mj-lt"/>
              <a:buAutoNum type="arabicPeriod"/>
            </a:pPr>
            <a:r>
              <a:rPr lang="pl-PL" sz="1600" b="1" dirty="0">
                <a:highlight>
                  <a:srgbClr val="FF00FF"/>
                </a:highlight>
              </a:rPr>
              <a:t>HTTP 3.58%</a:t>
            </a:r>
          </a:p>
          <a:p>
            <a:pPr>
              <a:buFont typeface="+mj-lt"/>
              <a:buAutoNum type="arabicPeriod"/>
            </a:pPr>
            <a:r>
              <a:rPr lang="pl-PL" sz="1600" b="1" dirty="0">
                <a:highlight>
                  <a:srgbClr val="00FF00"/>
                </a:highlight>
              </a:rPr>
              <a:t>HTTP Media </a:t>
            </a:r>
            <a:r>
              <a:rPr lang="pl-PL" sz="1600" b="1" dirty="0" err="1">
                <a:highlight>
                  <a:srgbClr val="00FF00"/>
                </a:highlight>
              </a:rPr>
              <a:t>Stream</a:t>
            </a:r>
            <a:r>
              <a:rPr lang="pl-PL" sz="1600" b="1" dirty="0">
                <a:highlight>
                  <a:srgbClr val="00FF00"/>
                </a:highlight>
              </a:rPr>
              <a:t> 3.57%</a:t>
            </a:r>
          </a:p>
          <a:p>
            <a:pPr>
              <a:buFont typeface="+mj-lt"/>
              <a:buAutoNum type="arabicPeriod"/>
            </a:pPr>
            <a:r>
              <a:rPr lang="pl-PL" sz="1600" b="1" dirty="0" err="1">
                <a:highlight>
                  <a:srgbClr val="FFFF00"/>
                </a:highlight>
              </a:rPr>
              <a:t>BitTorrent</a:t>
            </a:r>
            <a:r>
              <a:rPr lang="pl-PL" sz="1600" b="1" dirty="0">
                <a:highlight>
                  <a:srgbClr val="FFFF00"/>
                </a:highlight>
              </a:rPr>
              <a:t> 2.91%</a:t>
            </a:r>
          </a:p>
          <a:p>
            <a:pPr>
              <a:buFont typeface="+mj-lt"/>
              <a:buAutoNum type="arabicPeriod"/>
            </a:pPr>
            <a:r>
              <a:rPr lang="pl-PL" sz="1600" b="1" dirty="0">
                <a:highlight>
                  <a:srgbClr val="C0C0C0"/>
                </a:highlight>
              </a:rPr>
              <a:t>Google 2.79%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4C6AF40-6806-455F-9905-67A4305FE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BF5F-0742-4A13-9531-ABD85926A75F}" type="slidenum">
              <a:rPr lang="pl-PL" smtClean="0"/>
              <a:t>52</a:t>
            </a:fld>
            <a:endParaRPr lang="pl-PL"/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FD304B84-CB57-4D65-BCA4-2069C4FF6598}"/>
              </a:ext>
            </a:extLst>
          </p:cNvPr>
          <p:cNvSpPr txBox="1">
            <a:spLocks/>
          </p:cNvSpPr>
          <p:nvPr/>
        </p:nvSpPr>
        <p:spPr>
          <a:xfrm>
            <a:off x="3113838" y="2086756"/>
            <a:ext cx="2548626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l-PL" sz="2400" dirty="0"/>
          </a:p>
        </p:txBody>
      </p:sp>
      <p:sp>
        <p:nvSpPr>
          <p:cNvPr id="6" name="Symbol zastępczy zawartości 2">
            <a:extLst>
              <a:ext uri="{FF2B5EF4-FFF2-40B4-BE49-F238E27FC236}">
                <a16:creationId xmlns:a16="http://schemas.microsoft.com/office/drawing/2014/main" id="{54D5C829-E36C-46D5-8931-4F1E56C7E4E5}"/>
              </a:ext>
            </a:extLst>
          </p:cNvPr>
          <p:cNvSpPr txBox="1">
            <a:spLocks/>
          </p:cNvSpPr>
          <p:nvPr/>
        </p:nvSpPr>
        <p:spPr>
          <a:xfrm>
            <a:off x="3059832" y="2086756"/>
            <a:ext cx="2872662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600" b="1" dirty="0" err="1"/>
              <a:t>Downstream</a:t>
            </a:r>
            <a:r>
              <a:rPr lang="pl-PL" sz="1600" b="1" dirty="0"/>
              <a:t> </a:t>
            </a:r>
            <a:r>
              <a:rPr lang="pl-PL" sz="1600" b="1" dirty="0" err="1"/>
              <a:t>traffic</a:t>
            </a:r>
            <a:endParaRPr lang="pl-PL" sz="1600" b="1" dirty="0"/>
          </a:p>
          <a:p>
            <a:pPr>
              <a:buFont typeface="+mj-lt"/>
              <a:buAutoNum type="arabicPeriod"/>
            </a:pPr>
            <a:r>
              <a:rPr lang="pl-PL" sz="1600" b="1" dirty="0">
                <a:solidFill>
                  <a:srgbClr val="7030A0"/>
                </a:solidFill>
              </a:rPr>
              <a:t>YouTube 16.37%</a:t>
            </a:r>
          </a:p>
          <a:p>
            <a:pPr>
              <a:buFont typeface="+mj-lt"/>
              <a:buAutoNum type="arabicPeriod"/>
            </a:pPr>
            <a:r>
              <a:rPr lang="pl-PL" sz="1600" b="1" dirty="0" err="1">
                <a:solidFill>
                  <a:srgbClr val="0070C0"/>
                </a:solidFill>
              </a:rPr>
              <a:t>Netflix</a:t>
            </a:r>
            <a:r>
              <a:rPr lang="pl-PL" sz="1600" b="1" dirty="0">
                <a:solidFill>
                  <a:srgbClr val="0070C0"/>
                </a:solidFill>
              </a:rPr>
              <a:t> 10.61%</a:t>
            </a:r>
          </a:p>
          <a:p>
            <a:pPr>
              <a:buFont typeface="+mj-lt"/>
              <a:buAutoNum type="arabicPeriod"/>
            </a:pPr>
            <a:r>
              <a:rPr lang="pl-PL" sz="1600" b="1" dirty="0">
                <a:solidFill>
                  <a:srgbClr val="FFC000"/>
                </a:solidFill>
              </a:rPr>
              <a:t>Facebook 7.67%</a:t>
            </a:r>
          </a:p>
          <a:p>
            <a:pPr>
              <a:buFont typeface="+mj-lt"/>
              <a:buAutoNum type="arabicPeriod"/>
            </a:pPr>
            <a:r>
              <a:rPr lang="pl-PL" sz="1600" b="1" dirty="0">
                <a:solidFill>
                  <a:srgbClr val="FF0000"/>
                </a:solidFill>
              </a:rPr>
              <a:t>Facebook video 4.83%</a:t>
            </a:r>
          </a:p>
          <a:p>
            <a:pPr>
              <a:buFont typeface="+mj-lt"/>
              <a:buAutoNum type="arabicPeriod"/>
            </a:pPr>
            <a:r>
              <a:rPr lang="pl-PL" sz="1600" b="1" dirty="0" err="1">
                <a:solidFill>
                  <a:srgbClr val="00B050"/>
                </a:solidFill>
              </a:rPr>
              <a:t>TikTok</a:t>
            </a:r>
            <a:r>
              <a:rPr lang="pl-PL" sz="1600" b="1" dirty="0">
                <a:solidFill>
                  <a:srgbClr val="00B050"/>
                </a:solidFill>
              </a:rPr>
              <a:t> 4.48%</a:t>
            </a:r>
          </a:p>
          <a:p>
            <a:pPr>
              <a:buFont typeface="+mj-lt"/>
              <a:buAutoNum type="arabicPeriod"/>
            </a:pPr>
            <a:r>
              <a:rPr lang="pl-PL" sz="1600" b="1" dirty="0">
                <a:highlight>
                  <a:srgbClr val="00FF00"/>
                </a:highlight>
              </a:rPr>
              <a:t>HTTP Media </a:t>
            </a:r>
            <a:r>
              <a:rPr lang="pl-PL" sz="1600" b="1" dirty="0" err="1">
                <a:highlight>
                  <a:srgbClr val="00FF00"/>
                </a:highlight>
              </a:rPr>
              <a:t>Stream</a:t>
            </a:r>
            <a:r>
              <a:rPr lang="pl-PL" sz="1600" b="1" dirty="0">
                <a:highlight>
                  <a:srgbClr val="00FF00"/>
                </a:highlight>
              </a:rPr>
              <a:t> 4.07%</a:t>
            </a:r>
          </a:p>
          <a:p>
            <a:pPr>
              <a:buFont typeface="+mj-lt"/>
              <a:buAutoNum type="arabicPeriod"/>
            </a:pPr>
            <a:r>
              <a:rPr lang="pl-PL" sz="1600" b="1" dirty="0" err="1">
                <a:solidFill>
                  <a:schemeClr val="accent2"/>
                </a:solidFill>
              </a:rPr>
              <a:t>Generic</a:t>
            </a:r>
            <a:r>
              <a:rPr lang="pl-PL" sz="1600" b="1" dirty="0">
                <a:solidFill>
                  <a:schemeClr val="accent2"/>
                </a:solidFill>
              </a:rPr>
              <a:t> QUIC 4.03%</a:t>
            </a:r>
          </a:p>
          <a:p>
            <a:pPr>
              <a:buFont typeface="+mj-lt"/>
              <a:buAutoNum type="arabicPeriod"/>
            </a:pPr>
            <a:r>
              <a:rPr lang="pl-PL" sz="1600" b="1" dirty="0">
                <a:highlight>
                  <a:srgbClr val="FF00FF"/>
                </a:highlight>
              </a:rPr>
              <a:t>HTTP 2.63%</a:t>
            </a:r>
          </a:p>
          <a:p>
            <a:pPr>
              <a:buFont typeface="+mj-lt"/>
              <a:buAutoNum type="arabicPeriod"/>
            </a:pPr>
            <a:r>
              <a:rPr lang="pl-PL" sz="1600" b="1" dirty="0" err="1"/>
              <a:t>Playstation</a:t>
            </a:r>
            <a:r>
              <a:rPr lang="pl-PL" sz="1600" b="1" dirty="0"/>
              <a:t> Down. 2.27%</a:t>
            </a:r>
          </a:p>
          <a:p>
            <a:pPr>
              <a:buFont typeface="+mj-lt"/>
              <a:buAutoNum type="arabicPeriod"/>
            </a:pPr>
            <a:r>
              <a:rPr lang="pl-PL" sz="1600" b="1" dirty="0"/>
              <a:t>iTunes </a:t>
            </a:r>
            <a:r>
              <a:rPr lang="pl-PL" sz="1600" b="1" dirty="0" err="1"/>
              <a:t>Store</a:t>
            </a:r>
            <a:r>
              <a:rPr lang="pl-PL" sz="1600" b="1" dirty="0"/>
              <a:t> 2.12%</a:t>
            </a:r>
          </a:p>
        </p:txBody>
      </p:sp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186B6E6E-6D9F-4678-9542-744FFC1E8FC5}"/>
              </a:ext>
            </a:extLst>
          </p:cNvPr>
          <p:cNvSpPr txBox="1">
            <a:spLocks/>
          </p:cNvSpPr>
          <p:nvPr/>
        </p:nvSpPr>
        <p:spPr>
          <a:xfrm>
            <a:off x="5911806" y="2086756"/>
            <a:ext cx="2872662" cy="339447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600" b="1" dirty="0" err="1"/>
              <a:t>Upstream</a:t>
            </a:r>
            <a:r>
              <a:rPr lang="pl-PL" sz="1600" b="1" dirty="0"/>
              <a:t> </a:t>
            </a:r>
            <a:r>
              <a:rPr lang="pl-PL" sz="1600" b="1" dirty="0" err="1"/>
              <a:t>traffic</a:t>
            </a:r>
            <a:endParaRPr lang="pl-PL" sz="1600" b="1" dirty="0"/>
          </a:p>
          <a:p>
            <a:pPr>
              <a:buFont typeface="+mj-lt"/>
              <a:buAutoNum type="arabicPeriod"/>
            </a:pPr>
            <a:r>
              <a:rPr lang="pl-PL" sz="1600" b="1" dirty="0" err="1">
                <a:highlight>
                  <a:srgbClr val="FFFF00"/>
                </a:highlight>
              </a:rPr>
              <a:t>BitTorrent</a:t>
            </a:r>
            <a:r>
              <a:rPr lang="pl-PL" sz="1600" b="1" dirty="0">
                <a:highlight>
                  <a:srgbClr val="FFFF00"/>
                </a:highlight>
              </a:rPr>
              <a:t> 9.70%</a:t>
            </a:r>
          </a:p>
          <a:p>
            <a:pPr>
              <a:buFont typeface="+mj-lt"/>
              <a:buAutoNum type="arabicPeriod"/>
            </a:pPr>
            <a:r>
              <a:rPr lang="pl-PL" sz="1600" b="1" dirty="0">
                <a:highlight>
                  <a:srgbClr val="FF00FF"/>
                </a:highlight>
              </a:rPr>
              <a:t>HTTP 9.05%</a:t>
            </a:r>
          </a:p>
          <a:p>
            <a:pPr>
              <a:buFont typeface="+mj-lt"/>
              <a:buAutoNum type="arabicPeriod"/>
            </a:pPr>
            <a:r>
              <a:rPr lang="pl-PL" sz="1600" b="1" dirty="0">
                <a:highlight>
                  <a:srgbClr val="C0C0C0"/>
                </a:highlight>
              </a:rPr>
              <a:t>Google 8.02%</a:t>
            </a:r>
          </a:p>
          <a:p>
            <a:pPr>
              <a:buFont typeface="+mj-lt"/>
              <a:buAutoNum type="arabicPeriod"/>
            </a:pPr>
            <a:r>
              <a:rPr lang="pl-PL" sz="1600" b="1" dirty="0">
                <a:solidFill>
                  <a:srgbClr val="FFC000"/>
                </a:solidFill>
              </a:rPr>
              <a:t>Facebook 5.77%</a:t>
            </a:r>
          </a:p>
          <a:p>
            <a:pPr>
              <a:buFont typeface="+mj-lt"/>
              <a:buAutoNum type="arabicPeriod"/>
            </a:pPr>
            <a:r>
              <a:rPr lang="pl-PL" sz="1600" b="1" dirty="0" err="1"/>
              <a:t>Wordpress</a:t>
            </a:r>
            <a:r>
              <a:rPr lang="pl-PL" sz="1600" b="1" dirty="0"/>
              <a:t> 5.01%</a:t>
            </a:r>
          </a:p>
          <a:p>
            <a:pPr>
              <a:buFont typeface="+mj-lt"/>
              <a:buAutoNum type="arabicPeriod"/>
            </a:pPr>
            <a:r>
              <a:rPr lang="pl-PL" sz="1600" b="1" dirty="0">
                <a:solidFill>
                  <a:srgbClr val="7030A0"/>
                </a:solidFill>
              </a:rPr>
              <a:t>YouTube 4.45%</a:t>
            </a:r>
          </a:p>
          <a:p>
            <a:pPr>
              <a:buFont typeface="+mj-lt"/>
              <a:buAutoNum type="arabicPeriod"/>
            </a:pPr>
            <a:r>
              <a:rPr lang="pl-PL" sz="1600" b="1" dirty="0" err="1"/>
              <a:t>iCloud</a:t>
            </a:r>
            <a:r>
              <a:rPr lang="pl-PL" sz="1600" b="1" dirty="0"/>
              <a:t> 4.09%</a:t>
            </a:r>
          </a:p>
          <a:p>
            <a:pPr>
              <a:buFont typeface="+mj-lt"/>
              <a:buAutoNum type="arabicPeriod"/>
            </a:pPr>
            <a:r>
              <a:rPr lang="pl-PL" sz="1600" b="1" dirty="0" err="1">
                <a:solidFill>
                  <a:schemeClr val="accent2"/>
                </a:solidFill>
              </a:rPr>
              <a:t>Generic</a:t>
            </a:r>
            <a:r>
              <a:rPr lang="pl-PL" sz="1600" b="1" dirty="0">
                <a:solidFill>
                  <a:schemeClr val="accent2"/>
                </a:solidFill>
              </a:rPr>
              <a:t> QUIC 3.70%</a:t>
            </a:r>
          </a:p>
          <a:p>
            <a:pPr>
              <a:buFont typeface="+mj-lt"/>
              <a:buAutoNum type="arabicPeriod"/>
            </a:pPr>
            <a:r>
              <a:rPr lang="pl-PL" sz="1600" b="1" dirty="0" err="1">
                <a:solidFill>
                  <a:srgbClr val="0070C0"/>
                </a:solidFill>
              </a:rPr>
              <a:t>Netflix</a:t>
            </a:r>
            <a:r>
              <a:rPr lang="pl-PL" sz="1600" b="1" dirty="0">
                <a:solidFill>
                  <a:srgbClr val="0070C0"/>
                </a:solidFill>
              </a:rPr>
              <a:t> 3.00%</a:t>
            </a:r>
          </a:p>
          <a:p>
            <a:pPr>
              <a:buFont typeface="+mj-lt"/>
              <a:buAutoNum type="arabicPeriod"/>
            </a:pPr>
            <a:r>
              <a:rPr lang="pl-PL" sz="1600" b="1" dirty="0"/>
              <a:t>Facebook Messenger 2.37%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5A39E4AB-381C-4D68-B6F0-E2554A77D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484" y="44624"/>
            <a:ext cx="2487044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46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A237F3-BD97-4F5D-B621-F665107EC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 dirty="0"/>
              <a:t>Ruch video w skali doby 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80F7FDC3-E0FF-43B4-8857-0EC2CABFF9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9622" y="2012817"/>
            <a:ext cx="6804756" cy="3723358"/>
          </a:xfrm>
          <a:prstGeom prst="rect">
            <a:avLst/>
          </a:prstGeo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6DB5E8D5-CB4F-4C41-99B0-1B8111F50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BF5F-0742-4A13-9531-ABD85926A75F}" type="slidenum">
              <a:rPr lang="pl-PL" smtClean="0"/>
              <a:t>53</a:t>
            </a:fld>
            <a:endParaRPr lang="pl-PL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9EFE8299-E3BB-499B-A0BA-34C119083A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484" y="836712"/>
            <a:ext cx="2487044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9564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35D81B3-EFB5-4D22-B834-43F6B26B4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l-PL" dirty="0" err="1"/>
              <a:t>TikTok</a:t>
            </a:r>
            <a:r>
              <a:rPr lang="pl-PL" dirty="0"/>
              <a:t> i Snapchat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2249F01A-EC72-483E-B942-1C3A2F0B2D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574" y="2132856"/>
            <a:ext cx="7182798" cy="3740114"/>
          </a:xfrm>
          <a:prstGeom prst="rect">
            <a:avLst/>
          </a:prstGeo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CDE9975-E2F3-44FD-AFC5-0C3FB8219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BF5F-0742-4A13-9531-ABD85926A75F}" type="slidenum">
              <a:rPr lang="pl-PL" smtClean="0"/>
              <a:t>54</a:t>
            </a:fld>
            <a:endParaRPr lang="pl-PL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9601C0A5-7E2B-4B8D-8FBA-69CE9D211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484" y="836712"/>
            <a:ext cx="2487044" cy="648072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6497BA84-33B1-4F14-840C-7753E7EC1E51}"/>
              </a:ext>
            </a:extLst>
          </p:cNvPr>
          <p:cNvSpPr/>
          <p:nvPr/>
        </p:nvSpPr>
        <p:spPr>
          <a:xfrm>
            <a:off x="737574" y="3753036"/>
            <a:ext cx="6264696" cy="2738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</p:spTree>
    <p:extLst>
      <p:ext uri="{BB962C8B-B14F-4D97-AF65-F5344CB8AC3E}">
        <p14:creationId xmlns:p14="http://schemas.microsoft.com/office/powerpoint/2010/main" val="13984417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dirty="0"/>
              <a:t>Plan wykładu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Ewolucja sieci komputerowych</a:t>
            </a:r>
          </a:p>
          <a:p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Jak działa sieć komputerowa</a:t>
            </a:r>
          </a:p>
          <a:p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Klasyfikacja sieci komputerowych</a:t>
            </a:r>
          </a:p>
          <a:p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Standaryzacja sieci komputerowych</a:t>
            </a:r>
          </a:p>
          <a:p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Statystyki ruchu w sieciach komputerowych</a:t>
            </a:r>
          </a:p>
          <a:p>
            <a:r>
              <a:rPr lang="pl-PL" altLang="pl-PL" sz="2400" b="1" dirty="0">
                <a:solidFill>
                  <a:schemeClr val="tx2"/>
                </a:solidFill>
              </a:rPr>
              <a:t>Trendy biznesowe</a:t>
            </a:r>
          </a:p>
          <a:p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Otwarte problemy w sieciach komputerowych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55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9409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dirty="0"/>
              <a:t>Duże firmy „sieciowe” (1)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81128"/>
          </a:xfrm>
        </p:spPr>
        <p:txBody>
          <a:bodyPr numCol="2">
            <a:normAutofit/>
          </a:bodyPr>
          <a:lstStyle/>
          <a:p>
            <a:pPr eaLnBrk="1" hangingPunct="1"/>
            <a:r>
              <a:rPr lang="pl-PL" altLang="pl-PL" sz="2400" dirty="0" err="1"/>
              <a:t>Alphabet</a:t>
            </a:r>
            <a:r>
              <a:rPr lang="pl-PL" altLang="pl-PL" sz="2400" dirty="0"/>
              <a:t> (Google)</a:t>
            </a:r>
          </a:p>
          <a:p>
            <a:pPr eaLnBrk="1" hangingPunct="1"/>
            <a:r>
              <a:rPr lang="pl-PL" altLang="pl-PL" sz="2400" dirty="0"/>
              <a:t>Meta (Facebook)</a:t>
            </a:r>
          </a:p>
          <a:p>
            <a:pPr eaLnBrk="1" hangingPunct="1"/>
            <a:r>
              <a:rPr lang="pl-PL" altLang="pl-PL" sz="2400" dirty="0" err="1"/>
              <a:t>eBay</a:t>
            </a:r>
            <a:endParaRPr lang="pl-PL" altLang="pl-PL" sz="2400" dirty="0"/>
          </a:p>
          <a:p>
            <a:pPr eaLnBrk="1" hangingPunct="1"/>
            <a:r>
              <a:rPr lang="pl-PL" altLang="pl-PL" sz="2400" dirty="0"/>
              <a:t>Amazon</a:t>
            </a:r>
          </a:p>
          <a:p>
            <a:pPr eaLnBrk="1" hangingPunct="1"/>
            <a:r>
              <a:rPr lang="pl-PL" altLang="pl-PL" sz="2400" dirty="0" err="1"/>
              <a:t>Alibaba</a:t>
            </a:r>
            <a:endParaRPr lang="pl-PL" altLang="pl-PL" sz="2400" dirty="0"/>
          </a:p>
          <a:p>
            <a:pPr eaLnBrk="1" hangingPunct="1"/>
            <a:r>
              <a:rPr lang="pl-PL" altLang="pl-PL" sz="2400" dirty="0"/>
              <a:t>Twitter</a:t>
            </a:r>
          </a:p>
          <a:p>
            <a:pPr eaLnBrk="1" hangingPunct="1"/>
            <a:r>
              <a:rPr lang="pl-PL" altLang="pl-PL" sz="2400" dirty="0"/>
              <a:t>Instagram</a:t>
            </a:r>
          </a:p>
          <a:p>
            <a:r>
              <a:rPr lang="pl-PL" altLang="pl-PL" sz="2400" dirty="0"/>
              <a:t>Microsoft</a:t>
            </a:r>
          </a:p>
          <a:p>
            <a:pPr eaLnBrk="1" hangingPunct="1"/>
            <a:r>
              <a:rPr lang="pl-PL" altLang="pl-PL" sz="2400" dirty="0"/>
              <a:t>Apple</a:t>
            </a:r>
          </a:p>
          <a:p>
            <a:pPr eaLnBrk="1" hangingPunct="1"/>
            <a:r>
              <a:rPr lang="pl-PL" altLang="pl-PL" sz="2400" dirty="0"/>
              <a:t>Cisco</a:t>
            </a:r>
          </a:p>
          <a:p>
            <a:pPr eaLnBrk="1" hangingPunct="1"/>
            <a:r>
              <a:rPr lang="pl-PL" altLang="pl-PL" sz="2400" dirty="0"/>
              <a:t>Nokia</a:t>
            </a:r>
          </a:p>
          <a:p>
            <a:pPr eaLnBrk="1" hangingPunct="1"/>
            <a:r>
              <a:rPr lang="pl-PL" altLang="pl-PL" sz="2400" dirty="0"/>
              <a:t>Samsung</a:t>
            </a:r>
          </a:p>
          <a:p>
            <a:pPr eaLnBrk="1" hangingPunct="1"/>
            <a:r>
              <a:rPr lang="pl-PL" altLang="pl-PL" sz="2400" dirty="0" err="1"/>
              <a:t>Huawei</a:t>
            </a:r>
            <a:endParaRPr lang="pl-PL" altLang="pl-PL" sz="2400" dirty="0"/>
          </a:p>
          <a:p>
            <a:pPr eaLnBrk="1" hangingPunct="1"/>
            <a:r>
              <a:rPr lang="pl-PL" altLang="pl-PL" sz="2400" dirty="0"/>
              <a:t>Yahoo</a:t>
            </a:r>
          </a:p>
          <a:p>
            <a:pPr eaLnBrk="1" hangingPunct="1"/>
            <a:r>
              <a:rPr lang="pl-PL" altLang="pl-PL" sz="2400" dirty="0"/>
              <a:t>…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56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24153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4BA1606-34F7-4B3B-B94C-240B2B2A8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dirty="0"/>
              <a:t>Duże firmy „sieciowe” (2)</a:t>
            </a:r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42030AA-592F-46BB-86F7-F3B510B42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57</a:t>
            </a:fld>
            <a:endParaRPr lang="pl-PL"/>
          </a:p>
        </p:txBody>
      </p:sp>
      <p:graphicFrame>
        <p:nvGraphicFramePr>
          <p:cNvPr id="5" name="Symbol zastępczy zawartości 4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655157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1673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Chart bld="series"/>
        </p:bldSub>
      </p:bldGraphic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Pierwszeństwo na rynku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pl-PL" sz="2400" dirty="0"/>
              <a:t>Firma oferująca jako </a:t>
            </a:r>
            <a:r>
              <a:rPr lang="pl-PL" sz="2400" b="1" dirty="0"/>
              <a:t>pierwsza</a:t>
            </a:r>
            <a:r>
              <a:rPr lang="pl-PL" sz="2400" dirty="0"/>
              <a:t> na rynku nowy produkt/usługę </a:t>
            </a:r>
            <a:r>
              <a:rPr lang="pl-PL" sz="2400" b="1" dirty="0"/>
              <a:t>zyskuje przewagę</a:t>
            </a:r>
          </a:p>
          <a:p>
            <a:pPr marL="0" indent="0" eaLnBrk="1" hangingPunct="1">
              <a:buFontTx/>
              <a:buNone/>
              <a:defRPr/>
            </a:pPr>
            <a:r>
              <a:rPr lang="pl-PL" sz="2400" dirty="0"/>
              <a:t>Przykłady:</a:t>
            </a:r>
          </a:p>
          <a:p>
            <a:pPr eaLnBrk="1" hangingPunct="1">
              <a:defRPr/>
            </a:pPr>
            <a:r>
              <a:rPr lang="pl-PL" sz="2400" dirty="0"/>
              <a:t>Ford (model T lata 1908-1927)</a:t>
            </a:r>
          </a:p>
          <a:p>
            <a:pPr eaLnBrk="1" hangingPunct="1">
              <a:defRPr/>
            </a:pPr>
            <a:r>
              <a:rPr lang="pl-PL" sz="2400" dirty="0" err="1"/>
              <a:t>eBay</a:t>
            </a:r>
            <a:r>
              <a:rPr lang="pl-PL" sz="2400" dirty="0"/>
              <a:t> (system aukcyjny)</a:t>
            </a:r>
          </a:p>
          <a:p>
            <a:pPr eaLnBrk="1" hangingPunct="1">
              <a:defRPr/>
            </a:pPr>
            <a:r>
              <a:rPr lang="pl-PL" sz="2400" dirty="0"/>
              <a:t>Amazon (księgarnia internetowa)</a:t>
            </a:r>
          </a:p>
          <a:p>
            <a:pPr eaLnBrk="1" hangingPunct="1">
              <a:defRPr/>
            </a:pPr>
            <a:r>
              <a:rPr lang="pl-PL" sz="2400" dirty="0"/>
              <a:t>Amazon (chmura)</a:t>
            </a:r>
          </a:p>
          <a:p>
            <a:pPr eaLnBrk="1" hangingPunct="1">
              <a:defRPr/>
            </a:pPr>
            <a:r>
              <a:rPr lang="pl-PL" sz="2400" dirty="0"/>
              <a:t>Netscape (przeglądarka internetowa)</a:t>
            </a:r>
          </a:p>
          <a:p>
            <a:pPr>
              <a:defRPr/>
            </a:pPr>
            <a:r>
              <a:rPr lang="pl-PL" sz="2400" dirty="0"/>
              <a:t>Apple (komputer osobisty, tablet, smartfon)</a:t>
            </a:r>
          </a:p>
          <a:p>
            <a:pPr eaLnBrk="1" hangingPunct="1">
              <a:defRPr/>
            </a:pPr>
            <a:endParaRPr lang="pl-PL" sz="2400" dirty="0"/>
          </a:p>
          <a:p>
            <a:pPr lvl="1" eaLnBrk="1" hangingPunct="1">
              <a:lnSpc>
                <a:spcPct val="90000"/>
              </a:lnSpc>
              <a:defRPr/>
            </a:pPr>
            <a:endParaRPr lang="pl-PL" sz="2400" dirty="0"/>
          </a:p>
        </p:txBody>
      </p:sp>
      <p:pic>
        <p:nvPicPr>
          <p:cNvPr id="77826" name="Picture 2" descr="http://upload.wikimedia.org/wikipedia/commons/c/cb/1908_Ford_Model_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363" y="2611438"/>
            <a:ext cx="235108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58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3867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Uwięzienie klientów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pl-PL" sz="2400" dirty="0"/>
              <a:t>Uwięzienie klientów (ang. </a:t>
            </a:r>
            <a:r>
              <a:rPr lang="pl-PL" sz="2400" i="1" dirty="0" err="1"/>
              <a:t>customer</a:t>
            </a:r>
            <a:r>
              <a:rPr lang="pl-PL" sz="2400" i="1" dirty="0"/>
              <a:t> lock-in</a:t>
            </a:r>
            <a:r>
              <a:rPr lang="pl-PL" sz="2400" dirty="0"/>
              <a:t>) oznacza, że </a:t>
            </a:r>
            <a:r>
              <a:rPr lang="pl-PL" sz="2400" b="1" dirty="0"/>
              <a:t>koszt zmiany na inny produkt/usługę</a:t>
            </a:r>
            <a:r>
              <a:rPr lang="pl-PL" sz="2400" dirty="0"/>
              <a:t> jest dla klienta </a:t>
            </a:r>
            <a:r>
              <a:rPr lang="pl-PL" sz="2400" b="1" dirty="0"/>
              <a:t>zbyt duży</a:t>
            </a:r>
          </a:p>
          <a:p>
            <a:pPr marL="0" indent="0" eaLnBrk="1" hangingPunct="1">
              <a:buFontTx/>
              <a:buNone/>
              <a:defRPr/>
            </a:pPr>
            <a:r>
              <a:rPr lang="pl-PL" sz="2400" dirty="0"/>
              <a:t>Przykłady:</a:t>
            </a:r>
          </a:p>
          <a:p>
            <a:pPr eaLnBrk="1" hangingPunct="1">
              <a:defRPr/>
            </a:pPr>
            <a:r>
              <a:rPr lang="en-US" sz="2400" dirty="0"/>
              <a:t>Kodak </a:t>
            </a:r>
            <a:r>
              <a:rPr lang="pl-PL" sz="2400" dirty="0"/>
              <a:t>(</a:t>
            </a:r>
            <a:r>
              <a:rPr lang="en-US" sz="2400" dirty="0"/>
              <a:t>filmy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aparaty</a:t>
            </a:r>
            <a:r>
              <a:rPr lang="pl-PL" sz="2400" dirty="0"/>
              <a:t> fotograficzne)</a:t>
            </a:r>
          </a:p>
          <a:p>
            <a:pPr eaLnBrk="1" hangingPunct="1">
              <a:defRPr/>
            </a:pPr>
            <a:r>
              <a:rPr lang="en-US" sz="2400" dirty="0"/>
              <a:t>Cisco</a:t>
            </a:r>
            <a:r>
              <a:rPr lang="pl-PL" sz="2400" dirty="0"/>
              <a:t> (sprzęt sieciowy)</a:t>
            </a:r>
          </a:p>
          <a:p>
            <a:pPr eaLnBrk="1" hangingPunct="1">
              <a:defRPr/>
            </a:pPr>
            <a:r>
              <a:rPr lang="en-US" sz="2400" dirty="0"/>
              <a:t>Microsoft </a:t>
            </a:r>
            <a:r>
              <a:rPr lang="pl-PL" sz="2400" dirty="0"/>
              <a:t>(system Windows + procesor Intel, tzw. </a:t>
            </a:r>
            <a:r>
              <a:rPr lang="en-US" sz="2400" dirty="0"/>
              <a:t>Wintel</a:t>
            </a:r>
            <a:r>
              <a:rPr lang="pl-PL" sz="2400" dirty="0"/>
              <a:t>)</a:t>
            </a:r>
          </a:p>
          <a:p>
            <a:pPr eaLnBrk="1" hangingPunct="1">
              <a:defRPr/>
            </a:pPr>
            <a:r>
              <a:rPr lang="pl-PL" sz="2400" dirty="0"/>
              <a:t>Google (wyszukiwarka internetowa)</a:t>
            </a:r>
          </a:p>
          <a:p>
            <a:pPr eaLnBrk="1" hangingPunct="1">
              <a:defRPr/>
            </a:pPr>
            <a:r>
              <a:rPr lang="pl-PL" sz="2400" dirty="0"/>
              <a:t>Android</a:t>
            </a:r>
          </a:p>
          <a:p>
            <a:pPr eaLnBrk="1" hangingPunct="1">
              <a:defRPr/>
            </a:pPr>
            <a:r>
              <a:rPr lang="pl-PL" sz="2400" dirty="0"/>
              <a:t>Apple</a:t>
            </a:r>
          </a:p>
          <a:p>
            <a:pPr eaLnBrk="1" hangingPunct="1">
              <a:defRPr/>
            </a:pPr>
            <a:endParaRPr lang="pl-PL" sz="2400" dirty="0"/>
          </a:p>
          <a:p>
            <a:pPr eaLnBrk="1" hangingPunct="1">
              <a:defRPr/>
            </a:pPr>
            <a:endParaRPr lang="pl-PL" sz="2400" dirty="0"/>
          </a:p>
          <a:p>
            <a:pPr lvl="1" eaLnBrk="1" hangingPunct="1">
              <a:lnSpc>
                <a:spcPct val="90000"/>
              </a:lnSpc>
              <a:defRPr/>
            </a:pPr>
            <a:endParaRPr lang="pl-PL" sz="24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59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8490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24405" y="1959118"/>
            <a:ext cx="8229600" cy="1143000"/>
          </a:xfrm>
        </p:spPr>
        <p:txBody>
          <a:bodyPr/>
          <a:lstStyle/>
          <a:p>
            <a:r>
              <a:rPr lang="pl-PL" dirty="0"/>
              <a:t>Ethernet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41851" y="3197201"/>
            <a:ext cx="4133222" cy="2765425"/>
          </a:xfrm>
        </p:spPr>
        <p:txBody>
          <a:bodyPr>
            <a:normAutofit fontScale="92500"/>
          </a:bodyPr>
          <a:lstStyle/>
          <a:p>
            <a:r>
              <a:rPr lang="pl-PL" altLang="pl-PL" sz="2400" dirty="0"/>
              <a:t>W firmie Xerox w 1972 roku rozpoczęto prace nad nową technologią, którą nazwano </a:t>
            </a:r>
            <a:r>
              <a:rPr lang="pl-PL" altLang="pl-PL" sz="2400" b="1" dirty="0"/>
              <a:t>Ethernet</a:t>
            </a:r>
          </a:p>
          <a:p>
            <a:r>
              <a:rPr lang="pl-PL" altLang="pl-PL" sz="2400" dirty="0"/>
              <a:t>W </a:t>
            </a:r>
            <a:r>
              <a:rPr lang="pl-PL" altLang="pl-PL" sz="2400" b="1" dirty="0"/>
              <a:t>1981</a:t>
            </a:r>
            <a:r>
              <a:rPr lang="pl-PL" altLang="pl-PL" sz="2400" dirty="0"/>
              <a:t> roku </a:t>
            </a:r>
            <a:r>
              <a:rPr lang="pl-PL" altLang="pl-PL" sz="2400" b="1" dirty="0"/>
              <a:t>IEEE</a:t>
            </a:r>
            <a:r>
              <a:rPr lang="pl-PL" altLang="pl-PL" sz="2400" dirty="0"/>
              <a:t> powołuje podkomisję </a:t>
            </a:r>
            <a:r>
              <a:rPr lang="pl-PL" altLang="pl-PL" sz="2400" b="1" dirty="0"/>
              <a:t>802.3</a:t>
            </a:r>
            <a:r>
              <a:rPr lang="pl-PL" altLang="pl-PL" sz="2400" dirty="0"/>
              <a:t>, aby opracować standard Ethernet</a:t>
            </a:r>
          </a:p>
          <a:p>
            <a:endParaRPr lang="pl-PL" sz="2000" dirty="0"/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101357" y="6428184"/>
            <a:ext cx="6527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l-PL" altLang="pl-PL" dirty="0"/>
              <a:t>1960</a:t>
            </a: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2837661" y="6428184"/>
            <a:ext cx="6527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l-PL" altLang="pl-PL" dirty="0"/>
              <a:t>1980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4283968" y="6428184"/>
            <a:ext cx="6527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l-PL" altLang="pl-PL" dirty="0"/>
              <a:t>1990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7158141" y="6428184"/>
            <a:ext cx="6527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l-PL" altLang="pl-PL" dirty="0"/>
              <a:t>2010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403648" y="6433591"/>
            <a:ext cx="6527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l-PL" altLang="pl-PL" dirty="0"/>
              <a:t>1970</a:t>
            </a:r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-36512" y="6309320"/>
            <a:ext cx="9180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sz="1100" dirty="0"/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717981" y="6433591"/>
            <a:ext cx="6527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l-PL" altLang="pl-PL"/>
              <a:t>2000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8526293" y="6433591"/>
            <a:ext cx="6527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l-PL" altLang="pl-PL" dirty="0"/>
              <a:t>2020</a:t>
            </a:r>
          </a:p>
        </p:txBody>
      </p:sp>
      <p:sp>
        <p:nvSpPr>
          <p:cNvPr id="12" name="Elipsa 11"/>
          <p:cNvSpPr/>
          <p:nvPr/>
        </p:nvSpPr>
        <p:spPr>
          <a:xfrm>
            <a:off x="3059872" y="6093296"/>
            <a:ext cx="360000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pic>
        <p:nvPicPr>
          <p:cNvPr id="13" name="Picture 4" descr="Drawing of&#10;the First Ethernet 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520" y="3639361"/>
            <a:ext cx="4128104" cy="220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upload.wikimedia.org/wikipedia/commons/thumb/5/58/VW_Golf_I_Facelift_rear_20081209.jpg/225px-VW_Golf_I_Facelift_rear_2008120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661" y="118897"/>
            <a:ext cx="3048726" cy="193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://upload.wikimedia.org/wikipedia/en/thumb/8/82/Leiadeathstar.jpg/250px-Leiadeathsta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947" y="145081"/>
            <a:ext cx="2861451" cy="191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http://upload.wikimedia.org/wikipedia/en/thumb/d/d8/U2-teenagers.jpg/220px-U2-teenager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5" y="108223"/>
            <a:ext cx="2636438" cy="245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Symbol zastępczy numeru slajdu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253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Punkt przełomowy 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Tx/>
              <a:buNone/>
              <a:defRPr/>
            </a:pPr>
            <a:r>
              <a:rPr lang="pl-PL" sz="2400" dirty="0"/>
              <a:t>Punkt przełomowy (ang. </a:t>
            </a:r>
            <a:r>
              <a:rPr lang="pl-PL" sz="2400" i="1" dirty="0" err="1"/>
              <a:t>tipping</a:t>
            </a:r>
            <a:r>
              <a:rPr lang="pl-PL" sz="2400" i="1" dirty="0"/>
              <a:t> point</a:t>
            </a:r>
            <a:r>
              <a:rPr lang="pl-PL" sz="2400" dirty="0"/>
              <a:t>) to pozytywne sprzężenie zwrotne powodujące wzrost popularności, (Bob </a:t>
            </a:r>
            <a:r>
              <a:rPr lang="pl-PL" sz="2400" dirty="0" err="1"/>
              <a:t>Metcalf</a:t>
            </a:r>
            <a:r>
              <a:rPr lang="pl-PL" sz="2400" dirty="0"/>
              <a:t>: „</a:t>
            </a:r>
            <a:r>
              <a:rPr lang="pl-PL" sz="2400" b="1" dirty="0"/>
              <a:t>Wartość sieci jest proporcjonalna do liczby jej członków do kwadratu</a:t>
            </a:r>
            <a:r>
              <a:rPr lang="pl-PL" sz="2400" dirty="0"/>
              <a:t>”)</a:t>
            </a:r>
          </a:p>
          <a:p>
            <a:pPr marL="0" indent="0" eaLnBrk="1" hangingPunct="1">
              <a:buFontTx/>
              <a:buNone/>
              <a:defRPr/>
            </a:pPr>
            <a:r>
              <a:rPr lang="pl-PL" sz="2400" dirty="0"/>
              <a:t>Przykłady:</a:t>
            </a:r>
          </a:p>
          <a:p>
            <a:pPr eaLnBrk="1" hangingPunct="1">
              <a:defRPr/>
            </a:pPr>
            <a:r>
              <a:rPr lang="pl-PL" sz="2400" dirty="0"/>
              <a:t>Język angielski jako </a:t>
            </a:r>
            <a:r>
              <a:rPr lang="pl-PL" sz="2400" i="1" dirty="0"/>
              <a:t>lingua franca</a:t>
            </a:r>
            <a:endParaRPr lang="pl-PL" sz="2400" dirty="0"/>
          </a:p>
          <a:p>
            <a:pPr eaLnBrk="1" hangingPunct="1">
              <a:defRPr/>
            </a:pPr>
            <a:r>
              <a:rPr lang="pl-PL" sz="2400" dirty="0" err="1"/>
              <a:t>Pay</a:t>
            </a:r>
            <a:r>
              <a:rPr lang="pl-PL" sz="2400" dirty="0"/>
              <a:t> Pal (premia 10 dolarów za przystąpienie)</a:t>
            </a:r>
          </a:p>
          <a:p>
            <a:pPr eaLnBrk="1" hangingPunct="1">
              <a:defRPr/>
            </a:pPr>
            <a:r>
              <a:rPr lang="pl-PL" sz="2400" dirty="0"/>
              <a:t>Google (wyszukiwarka internetowa)</a:t>
            </a:r>
          </a:p>
          <a:p>
            <a:pPr eaLnBrk="1" hangingPunct="1">
              <a:defRPr/>
            </a:pPr>
            <a:r>
              <a:rPr lang="pl-PL" sz="2400" dirty="0"/>
              <a:t>Facebook (system społecznościowy)</a:t>
            </a:r>
          </a:p>
          <a:p>
            <a:pPr eaLnBrk="1" hangingPunct="1">
              <a:defRPr/>
            </a:pPr>
            <a:r>
              <a:rPr lang="pl-PL" sz="2400" dirty="0"/>
              <a:t>Apple („wyznawcy”)</a:t>
            </a:r>
          </a:p>
          <a:p>
            <a:pPr eaLnBrk="1" hangingPunct="1">
              <a:defRPr/>
            </a:pPr>
            <a:endParaRPr lang="pl-PL" sz="2400" dirty="0"/>
          </a:p>
          <a:p>
            <a:pPr lvl="1" eaLnBrk="1" hangingPunct="1">
              <a:lnSpc>
                <a:spcPct val="90000"/>
              </a:lnSpc>
              <a:defRPr/>
            </a:pPr>
            <a:endParaRPr lang="pl-PL" sz="24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60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389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Długi ogon 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pl-PL" sz="2400" dirty="0"/>
              <a:t>Długi ogon (ang. </a:t>
            </a:r>
            <a:r>
              <a:rPr lang="pl-PL" sz="2400" i="1" dirty="0" err="1"/>
              <a:t>long</a:t>
            </a:r>
            <a:r>
              <a:rPr lang="pl-PL" sz="2400" i="1" dirty="0"/>
              <a:t> </a:t>
            </a:r>
            <a:r>
              <a:rPr lang="pl-PL" sz="2400" i="1" dirty="0" err="1"/>
              <a:t>tail</a:t>
            </a:r>
            <a:r>
              <a:rPr lang="pl-PL" sz="2400" dirty="0"/>
              <a:t>) oznacza, że oferta firmy jest skalowalna i obejmuje </a:t>
            </a:r>
            <a:r>
              <a:rPr lang="pl-PL" sz="2400" b="1" dirty="0"/>
              <a:t>szeroki zakres produktów/usług</a:t>
            </a:r>
            <a:r>
              <a:rPr lang="pl-PL" sz="2400" dirty="0"/>
              <a:t> </a:t>
            </a:r>
          </a:p>
          <a:p>
            <a:pPr marL="0" indent="0" eaLnBrk="1" hangingPunct="1">
              <a:buFontTx/>
              <a:buNone/>
              <a:defRPr/>
            </a:pPr>
            <a:r>
              <a:rPr lang="pl-PL" sz="2400" dirty="0"/>
              <a:t>Przykłady:</a:t>
            </a:r>
          </a:p>
          <a:p>
            <a:pPr eaLnBrk="1" hangingPunct="1">
              <a:defRPr/>
            </a:pPr>
            <a:r>
              <a:rPr lang="pl-PL" sz="2400" dirty="0"/>
              <a:t>Google (system reklamowy)</a:t>
            </a:r>
          </a:p>
          <a:p>
            <a:pPr eaLnBrk="1" hangingPunct="1">
              <a:defRPr/>
            </a:pPr>
            <a:r>
              <a:rPr lang="pl-PL" sz="2400" dirty="0" err="1"/>
              <a:t>eBay</a:t>
            </a:r>
            <a:r>
              <a:rPr lang="pl-PL" sz="2400" dirty="0"/>
              <a:t> (obsług transakcji dowolnych towarów)</a:t>
            </a:r>
          </a:p>
          <a:p>
            <a:pPr eaLnBrk="1" hangingPunct="1">
              <a:defRPr/>
            </a:pPr>
            <a:r>
              <a:rPr lang="pl-PL" sz="2400" dirty="0"/>
              <a:t>Amazon (sprzedaż niszowych książek o małym nakładzie)</a:t>
            </a:r>
          </a:p>
          <a:p>
            <a:pPr eaLnBrk="1" hangingPunct="1">
              <a:defRPr/>
            </a:pPr>
            <a:r>
              <a:rPr lang="pl-PL" sz="2400" dirty="0"/>
              <a:t>Usługi w chmurze (każdy może wynająć serwer/zasoby)</a:t>
            </a:r>
          </a:p>
          <a:p>
            <a:pPr eaLnBrk="1" hangingPunct="1">
              <a:defRPr/>
            </a:pPr>
            <a:endParaRPr lang="pl-PL" sz="2400" dirty="0"/>
          </a:p>
          <a:p>
            <a:pPr lvl="1" eaLnBrk="1" hangingPunct="1">
              <a:lnSpc>
                <a:spcPct val="90000"/>
              </a:lnSpc>
              <a:defRPr/>
            </a:pPr>
            <a:endParaRPr lang="pl-PL" sz="24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61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161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Bariera wejścia 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pl-PL" sz="2400" dirty="0"/>
              <a:t>Bariera wejścia oznacza, że w danym sektorze panuje </a:t>
            </a:r>
            <a:r>
              <a:rPr lang="pl-PL" sz="2400" b="1" dirty="0"/>
              <a:t>monopol</a:t>
            </a:r>
            <a:r>
              <a:rPr lang="pl-PL" sz="2400" dirty="0"/>
              <a:t> i </a:t>
            </a:r>
            <a:r>
              <a:rPr lang="pl-PL" sz="2400" b="1" dirty="0"/>
              <a:t>wejście</a:t>
            </a:r>
            <a:r>
              <a:rPr lang="pl-PL" sz="2400" dirty="0"/>
              <a:t> w ten sektor z nowym produktem/usługą jest </a:t>
            </a:r>
            <a:r>
              <a:rPr lang="pl-PL" sz="2400" b="1" dirty="0"/>
              <a:t>mocno utrudnione</a:t>
            </a:r>
          </a:p>
          <a:p>
            <a:pPr marL="0" indent="0" eaLnBrk="1" hangingPunct="1">
              <a:buFontTx/>
              <a:buNone/>
              <a:defRPr/>
            </a:pPr>
            <a:r>
              <a:rPr lang="pl-PL" sz="2400" dirty="0"/>
              <a:t>Przykłady:</a:t>
            </a:r>
          </a:p>
          <a:p>
            <a:pPr eaLnBrk="1" hangingPunct="1">
              <a:defRPr/>
            </a:pPr>
            <a:r>
              <a:rPr lang="pl-PL" sz="2400" dirty="0"/>
              <a:t>Narodowe firmy telefoniczne</a:t>
            </a:r>
          </a:p>
          <a:p>
            <a:pPr eaLnBrk="1" hangingPunct="1">
              <a:defRPr/>
            </a:pPr>
            <a:r>
              <a:rPr lang="pl-PL" sz="2400" dirty="0"/>
              <a:t>Microsoft (sektor systemów operacyjnych dla komputerów)</a:t>
            </a:r>
          </a:p>
          <a:p>
            <a:pPr>
              <a:defRPr/>
            </a:pPr>
            <a:r>
              <a:rPr lang="pl-PL" sz="2400" dirty="0"/>
              <a:t>Android (sektor systemów operacyjnych dla urządzeń mobilnych)</a:t>
            </a:r>
          </a:p>
          <a:p>
            <a:pPr eaLnBrk="1" hangingPunct="1">
              <a:defRPr/>
            </a:pPr>
            <a:endParaRPr lang="pl-PL" sz="2400" dirty="0"/>
          </a:p>
          <a:p>
            <a:pPr eaLnBrk="1" hangingPunct="1">
              <a:defRPr/>
            </a:pPr>
            <a:endParaRPr lang="pl-PL" sz="2400" dirty="0"/>
          </a:p>
          <a:p>
            <a:pPr lvl="1" eaLnBrk="1" hangingPunct="1">
              <a:lnSpc>
                <a:spcPct val="90000"/>
              </a:lnSpc>
              <a:defRPr/>
            </a:pPr>
            <a:endParaRPr lang="pl-PL" sz="24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62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045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Zakłócające technologie 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pl-PL" sz="2400" b="1" dirty="0"/>
              <a:t>Monopol</a:t>
            </a:r>
            <a:r>
              <a:rPr lang="pl-PL" sz="2400" dirty="0"/>
              <a:t> w danym sektorze może zostać </a:t>
            </a:r>
            <a:r>
              <a:rPr lang="pl-PL" sz="2400" b="1" dirty="0"/>
              <a:t>przełamany</a:t>
            </a:r>
            <a:r>
              <a:rPr lang="pl-PL" sz="2400" dirty="0"/>
              <a:t> przez nowe technologie zakłócające dotychczasowy układ </a:t>
            </a:r>
            <a:endParaRPr lang="pl-PL" sz="2400" b="1" dirty="0"/>
          </a:p>
          <a:p>
            <a:pPr marL="0" indent="0" eaLnBrk="1" hangingPunct="1">
              <a:buFontTx/>
              <a:buNone/>
              <a:defRPr/>
            </a:pPr>
            <a:r>
              <a:rPr lang="pl-PL" sz="2400" dirty="0"/>
              <a:t>Przykłady:</a:t>
            </a:r>
          </a:p>
          <a:p>
            <a:pPr eaLnBrk="1" hangingPunct="1">
              <a:defRPr/>
            </a:pPr>
            <a:r>
              <a:rPr lang="pl-PL" sz="2400" dirty="0"/>
              <a:t>IBM (wejście komputerów PC zakłóciło rynek </a:t>
            </a:r>
            <a:r>
              <a:rPr lang="pl-PL" sz="2400" dirty="0" err="1"/>
              <a:t>mainframe</a:t>
            </a:r>
            <a:r>
              <a:rPr lang="pl-PL" sz="2400" dirty="0"/>
              <a:t>)</a:t>
            </a:r>
          </a:p>
          <a:p>
            <a:pPr eaLnBrk="1" hangingPunct="1">
              <a:defRPr/>
            </a:pPr>
            <a:r>
              <a:rPr lang="pl-PL" sz="2400" dirty="0"/>
              <a:t>Kodak (fotografia cyfrowa)</a:t>
            </a:r>
          </a:p>
          <a:p>
            <a:pPr eaLnBrk="1" hangingPunct="1">
              <a:defRPr/>
            </a:pPr>
            <a:r>
              <a:rPr lang="pl-PL" sz="2400" dirty="0"/>
              <a:t>Firmy fonograficzne (wejście MP3)</a:t>
            </a:r>
          </a:p>
          <a:p>
            <a:pPr eaLnBrk="1" hangingPunct="1">
              <a:defRPr/>
            </a:pPr>
            <a:r>
              <a:rPr lang="pl-PL" sz="2400" dirty="0"/>
              <a:t>Firmy reklamowe (wejście reklam Google, </a:t>
            </a:r>
            <a:r>
              <a:rPr lang="pl-PL" sz="2400" dirty="0" err="1"/>
              <a:t>Craiglist</a:t>
            </a:r>
            <a:r>
              <a:rPr lang="pl-PL" sz="2400" dirty="0"/>
              <a:t>)</a:t>
            </a:r>
          </a:p>
          <a:p>
            <a:pPr eaLnBrk="1" hangingPunct="1">
              <a:defRPr/>
            </a:pPr>
            <a:r>
              <a:rPr lang="pl-PL" sz="2400" dirty="0"/>
              <a:t>Tradycyjna telefonia (wejście VoIP, Skype, WhatsApp)</a:t>
            </a:r>
          </a:p>
          <a:p>
            <a:pPr eaLnBrk="1" hangingPunct="1">
              <a:defRPr/>
            </a:pPr>
            <a:r>
              <a:rPr lang="pl-PL" sz="2400" dirty="0"/>
              <a:t>Microsoft (wejście urządzeń mobilnych)</a:t>
            </a:r>
          </a:p>
          <a:p>
            <a:pPr eaLnBrk="1" hangingPunct="1">
              <a:defRPr/>
            </a:pPr>
            <a:endParaRPr lang="pl-PL" sz="2400" dirty="0"/>
          </a:p>
          <a:p>
            <a:pPr lvl="1" eaLnBrk="1" hangingPunct="1">
              <a:lnSpc>
                <a:spcPct val="90000"/>
              </a:lnSpc>
              <a:defRPr/>
            </a:pPr>
            <a:endParaRPr lang="pl-PL" sz="24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63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173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dirty="0"/>
              <a:t>Plan wykładu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Ewolucja sieci komputerowych</a:t>
            </a:r>
          </a:p>
          <a:p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Jak działa sieć komputerowa</a:t>
            </a:r>
          </a:p>
          <a:p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Klasyfikacja sieci komputerowych</a:t>
            </a:r>
          </a:p>
          <a:p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Standaryzacja sieci komputerowych</a:t>
            </a:r>
          </a:p>
          <a:p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Prognozy ruchu w sieci</a:t>
            </a:r>
          </a:p>
          <a:p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Statystyki ruchu w sieciach komputerowych</a:t>
            </a:r>
          </a:p>
          <a:p>
            <a:r>
              <a:rPr lang="pl-PL" altLang="pl-PL" sz="2400" b="1" dirty="0">
                <a:solidFill>
                  <a:schemeClr val="tx2"/>
                </a:solidFill>
              </a:rPr>
              <a:t>Otwarte problemy w sieciach komputerowych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64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77022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pl-PL" altLang="pl-PL" sz="3600" dirty="0"/>
              <a:t>Istotne problemy sieci komputerowych (1)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400" b="1" dirty="0"/>
              <a:t>Adresacja</a:t>
            </a:r>
            <a:r>
              <a:rPr lang="pl-PL" altLang="pl-PL" sz="2400" dirty="0"/>
              <a:t> (kto i do kogo wysyła informacje)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2400" dirty="0"/>
              <a:t>Jak zapewnić jednoznaczność adresów?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2400" dirty="0"/>
              <a:t>Jak sobie radzić z bardzo dużą liczbą adresów (</a:t>
            </a:r>
            <a:r>
              <a:rPr lang="pl-PL" altLang="pl-PL" sz="2400" dirty="0" err="1"/>
              <a:t>IoT</a:t>
            </a:r>
            <a:r>
              <a:rPr lang="pl-PL" altLang="pl-PL" sz="2400" dirty="0"/>
              <a:t>)?</a:t>
            </a:r>
          </a:p>
          <a:p>
            <a:pPr eaLnBrk="1" hangingPunct="1"/>
            <a:r>
              <a:rPr lang="pl-PL" altLang="pl-PL" sz="2400" b="1" dirty="0"/>
              <a:t>Niezawodność</a:t>
            </a:r>
          </a:p>
          <a:p>
            <a:pPr lvl="1" eaLnBrk="1" hangingPunct="1"/>
            <a:r>
              <a:rPr lang="pl-PL" altLang="pl-PL" sz="2400" dirty="0"/>
              <a:t>Jak zapewnić, aby wszystkie przesyłane informacje dotarły do adresatów?</a:t>
            </a:r>
          </a:p>
          <a:p>
            <a:pPr eaLnBrk="1" hangingPunct="1"/>
            <a:r>
              <a:rPr lang="pl-PL" altLang="pl-PL" sz="2400" b="1" dirty="0"/>
              <a:t>Bezpieczeństwo</a:t>
            </a:r>
          </a:p>
          <a:p>
            <a:pPr lvl="1" eaLnBrk="1" hangingPunct="1"/>
            <a:r>
              <a:rPr lang="pl-PL" altLang="pl-PL" sz="2400" dirty="0"/>
              <a:t>Jak zapewnić poufności przesyłanym danym?</a:t>
            </a:r>
          </a:p>
          <a:p>
            <a:pPr lvl="1" eaLnBrk="1" hangingPunct="1"/>
            <a:r>
              <a:rPr lang="pl-PL" altLang="pl-PL" sz="2400" dirty="0"/>
              <a:t>Jak sprawdzić od kogo wysyłane są informacje?</a:t>
            </a:r>
          </a:p>
          <a:p>
            <a:pPr lvl="1" eaLnBrk="1" hangingPunct="1">
              <a:lnSpc>
                <a:spcPct val="90000"/>
              </a:lnSpc>
            </a:pPr>
            <a:endParaRPr lang="pl-PL" altLang="pl-PL" sz="24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65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592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altLang="pl-PL" sz="3600" dirty="0"/>
              <a:t>Istotne problemy sieci komputerowych (2)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5184576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pl-PL" altLang="pl-PL" sz="2400" b="1" dirty="0"/>
              <a:t>Skalowalność</a:t>
            </a:r>
          </a:p>
          <a:p>
            <a:pPr lvl="1" eaLnBrk="1" hangingPunct="1"/>
            <a:r>
              <a:rPr lang="pl-PL" altLang="pl-PL" sz="2400" dirty="0"/>
              <a:t>Jak zapewnić, żeby sieć działała poprawnie wraz ze wzrostem wielkości sieci (liczba użytkowników, ilości przesyłanych informacji)?</a:t>
            </a:r>
          </a:p>
          <a:p>
            <a:pPr eaLnBrk="1" hangingPunct="1"/>
            <a:r>
              <a:rPr lang="pl-PL" altLang="pl-PL" sz="2400" b="1" dirty="0"/>
              <a:t>Aspekty ekonomiczne</a:t>
            </a:r>
          </a:p>
          <a:p>
            <a:pPr lvl="1" eaLnBrk="1" hangingPunct="1"/>
            <a:r>
              <a:rPr lang="pl-PL" altLang="pl-PL" sz="2400" dirty="0"/>
              <a:t>W jaki sposób pobierać opłaty za korzystanie z sieci?</a:t>
            </a:r>
          </a:p>
          <a:p>
            <a:pPr lvl="1" eaLnBrk="1" hangingPunct="1"/>
            <a:r>
              <a:rPr lang="pl-PL" altLang="pl-PL" sz="2400" dirty="0"/>
              <a:t>W jaki sposób różnicować jakość usług sieciowych, żeby pobierać różnej wysokości opłaty? </a:t>
            </a:r>
          </a:p>
          <a:p>
            <a:pPr eaLnBrk="1" hangingPunct="1"/>
            <a:r>
              <a:rPr lang="pl-PL" altLang="pl-PL" sz="2400" b="1" dirty="0"/>
              <a:t>Aspekty prawne</a:t>
            </a:r>
          </a:p>
          <a:p>
            <a:pPr lvl="1" eaLnBrk="1" hangingPunct="1"/>
            <a:r>
              <a:rPr lang="pl-PL" altLang="pl-PL" sz="2400" dirty="0"/>
              <a:t>Czy koncesjonować tworzenie i użytkowanie </a:t>
            </a:r>
            <a:r>
              <a:rPr lang="pl-PL" altLang="pl-PL" sz="2400"/>
              <a:t>sieci komputerowych (jak </a:t>
            </a:r>
            <a:r>
              <a:rPr lang="pl-PL" altLang="pl-PL" sz="2400" dirty="0"/>
              <a:t>TV)?</a:t>
            </a:r>
          </a:p>
          <a:p>
            <a:pPr lvl="1" eaLnBrk="1" hangingPunct="1"/>
            <a:r>
              <a:rPr lang="pl-PL" altLang="pl-PL" sz="2400" dirty="0"/>
              <a:t>W jakim miejscu miało miejsce przestępstwo popełniane z wykorzystaniem Internetu?</a:t>
            </a:r>
          </a:p>
          <a:p>
            <a:pPr lvl="1" eaLnBrk="1" hangingPunct="1"/>
            <a:endParaRPr lang="pl-PL" altLang="pl-PL" sz="2400" dirty="0"/>
          </a:p>
          <a:p>
            <a:pPr lvl="1" eaLnBrk="1" hangingPunct="1"/>
            <a:endParaRPr lang="pl-PL" altLang="pl-PL" sz="24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66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636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24405" y="1959118"/>
            <a:ext cx="8229600" cy="1143000"/>
          </a:xfrm>
        </p:spPr>
        <p:txBody>
          <a:bodyPr/>
          <a:lstStyle/>
          <a:p>
            <a:r>
              <a:rPr lang="pl-PL" dirty="0"/>
              <a:t>Protokoły TCP/IP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41850" y="3197201"/>
            <a:ext cx="5072233" cy="2765425"/>
          </a:xfrm>
        </p:spPr>
        <p:txBody>
          <a:bodyPr>
            <a:normAutofit lnSpcReduction="10000"/>
          </a:bodyPr>
          <a:lstStyle/>
          <a:p>
            <a:r>
              <a:rPr lang="pl-PL" altLang="pl-PL" sz="2400" dirty="0"/>
              <a:t>W </a:t>
            </a:r>
            <a:r>
              <a:rPr lang="pl-PL" altLang="pl-PL" sz="2400" b="1" dirty="0"/>
              <a:t>1983</a:t>
            </a:r>
            <a:r>
              <a:rPr lang="pl-PL" altLang="pl-PL" sz="2400" dirty="0"/>
              <a:t> roku jako podstawowy zestaw protokołów w sieci ARPANET wprowadzono </a:t>
            </a:r>
            <a:r>
              <a:rPr lang="pl-PL" altLang="pl-PL" sz="2400" b="1" dirty="0"/>
              <a:t>TCP/IP</a:t>
            </a:r>
          </a:p>
          <a:p>
            <a:r>
              <a:rPr lang="pl-PL" altLang="pl-PL" sz="2400" dirty="0"/>
              <a:t>Stos protokołów TCP/IP ma architekturę </a:t>
            </a:r>
            <a:r>
              <a:rPr lang="pl-PL" altLang="pl-PL" sz="2400" b="1" dirty="0"/>
              <a:t>warstwową</a:t>
            </a:r>
          </a:p>
          <a:p>
            <a:r>
              <a:rPr lang="pl-PL" altLang="pl-PL" sz="2400" dirty="0"/>
              <a:t>W sieci ARPANET udostępniono różnorakie </a:t>
            </a:r>
            <a:r>
              <a:rPr lang="pl-PL" altLang="pl-PL" sz="2400" b="1" dirty="0"/>
              <a:t>usługi</a:t>
            </a:r>
            <a:r>
              <a:rPr lang="pl-PL" altLang="pl-PL" sz="2400" dirty="0"/>
              <a:t>: email, telnet, ftp</a:t>
            </a:r>
          </a:p>
          <a:p>
            <a:endParaRPr lang="pl-PL" sz="2000" dirty="0"/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35496" y="6428184"/>
            <a:ext cx="6527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l-PL" altLang="pl-PL" dirty="0"/>
              <a:t>1960</a:t>
            </a: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2771800" y="6428184"/>
            <a:ext cx="6527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l-PL" altLang="pl-PL" dirty="0"/>
              <a:t>1980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4218107" y="6428184"/>
            <a:ext cx="6527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l-PL" altLang="pl-PL" dirty="0"/>
              <a:t>1990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7092280" y="6428184"/>
            <a:ext cx="6527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l-PL" altLang="pl-PL" dirty="0"/>
              <a:t>2010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337787" y="6433591"/>
            <a:ext cx="6527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l-PL" altLang="pl-PL" dirty="0"/>
              <a:t>1970</a:t>
            </a:r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-36512" y="6309320"/>
            <a:ext cx="9180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sz="1100"/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652120" y="6433591"/>
            <a:ext cx="6527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l-PL" altLang="pl-PL"/>
              <a:t>2000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8460432" y="6433591"/>
            <a:ext cx="6527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l-PL" altLang="pl-PL" dirty="0"/>
              <a:t>2020</a:t>
            </a:r>
          </a:p>
        </p:txBody>
      </p:sp>
      <p:sp>
        <p:nvSpPr>
          <p:cNvPr id="12" name="Elipsa 11"/>
          <p:cNvSpPr/>
          <p:nvPr/>
        </p:nvSpPr>
        <p:spPr>
          <a:xfrm>
            <a:off x="3275856" y="6093296"/>
            <a:ext cx="360000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pic>
        <p:nvPicPr>
          <p:cNvPr id="13" name="Picture 2" descr="http://upload.wikimedia.org/wikipedia/commons/thumb/7/79/VW_Golf_II_GTD_front_20090309.jpg/225px-VW_Golf_II_GTD_front_200903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180" y="160337"/>
            <a:ext cx="3387955" cy="1927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utoShape 16" descr="data:image/jpeg;base64,/9j/4AAQSkZJRgABAQAAAQABAAD/2wCEAAkGBxQSEhUUExQWFRUXFRUUFBUXFBUVFhUUFRUXGBUUFBQYHCggGBolHBQUITEhJSkrLi4uFx8zODMsNygtLisBCgoKDg0OGBAQGywkICQwLC4sLC8sLCwsLCwsLCwsLCwsLCwsLCwsLCwsLCwsLCwsLCwsLCwsLCwsLCwsLCwsK//AABEIAQ8AugMBIgACEQEDEQH/xAAcAAABBQEBAQAAAAAAAAAAAAADAAECBAUGBwj/xAA/EAABAwIEBAQEBAQEBQUAAAABAAIRAyEEBRIxBkFRYRMicYEykaGxI0LB8AdSctEUM+HxJEOistJic4KDkv/EABkBAAIDAQAAAAAAAAAAAAAAAAABAgMEBf/EACwRAAICAQMDAgQHAQAAAAAAAAABAhEDEiExBCJBE1FhcYGRMkKxwdHw8RT/2gAMAwEAAhEDEQA/APDUkkkAJJJJACSSTwgBlJm99ufomhFZhyWl0WFp7oHQd9MAEBxIID9NvbV37d0JrYNwTYWH0CJTpmYj2WxgsE6pPhsufzEyR6E7KLkkWKFmPTpnzAi5+gG8JxRMfp9/su2wnDhGm0v8s3HxGZBJ7fotJ3CIDQBcqh9RFGhdNI8806RaQY36H+WOkKFHCOqB250gmP1hdlj+HtG4PbmsT/CupvJgmxB6gHdWQyqXBVPC48mLSwznGAPM03BI36Qe4Uq1J7SS5pb1srHgQ4avhJmedphPXqksDSTLZ3O7LET++anZXpA4eJA1hvQkExztHojf4gB+7bm+mdM/zDpPMKhUsdvb9EVjgAW6Z1bSYjumRNNtT+3upalQaC2o5kyBzvcgbDuj06gPrzGyi0STLOtLUgynlIYaUyEHJ9SAMBJJJWFQk6SSAEnATKQQNIQC0sE3yGdjqb76ZFlSotkrSwrAQZsRERsTsVBstSL2WZf4jpO1h9F2PC+AOm45wLdBuszJ2SNLDEbujn27rt8sw4Y1oGw/d1jzT8G7BjXJaw2BA5K43DSiUG9VpUmhZ9Nmq6M2rlAewggbfVcPnmTOpP2Ok84XrVOOghYPEGFD2kR6f3U0tBB9+x4nmtLSWkWO/wBrrLq09T9Tr6rkbfvZdRnuH0PLHEEhsg7G0kA94WCaVgeu3qt0HcUc7IqkzPqta5pIEETHUje5QK9aWtBbsLGTPf2m8LSfY2aCNN4JEgiDPToqOMaDJFha3Ict1Yilgw8g+I10O5jn7dQnol2okj17Ep6LGxcg7wNiDzH1TayXGAG7GBsIEfqmxFjWn1IWpNqUCQfUkg60tSAM1MnSVhUJJJJAx04TKbQkySLVBsX6j6rRy3DanQs+g3stzLsMWsDpjUYHX1lVSZbFbnT4TJCGywuHPe3uFuZNmTmvFOqPQjnHVZXC/iuxXgzu4AMc1xJbNzqb8MC8lbefYE0H+YQQdpuOkEbtN4PzWWSf5tzbBr8ux1FMtO3srTFh5INbZ5Qlm2IqgfhR6zCq+ZebweQquJqzYlcpRr4wugvgdjP+6vYrBYgQ7xJ6W+kJuKrkipu+DC40y4OdT0gB9R+knrDbEn0XOY7L2tkHlyH39d11WJxJrDQ7yVmOD2E7Fzdj/Sdj6rBzzxIDqjPDLjpcAQQO4PQq3HJqkU5Ip2zlKw8g7yD9P9VS8EAhrhOoiCNwJWjj6MenLsqNYiNifeAtadmFqivUwhDoABN7dr/VBFW0Wtz6/v8ARW61XVDgXfymTcSPKQdyRcKs1ogh1juDefopkRF6bUhJtSjQ7Dak+tA1JakUKwSSSSmQEnTJ0AOEVjUNqsUwostii3g6WogDmY+a73B5UHNAIsBZcfkzfxG+q9Iyqlq9FkzyaNnTQUmGyrBupGWvqdLPcLdN1VzWsXVIuXGBcl23r6rcxb20WAuJl1mNG7j+gHVZPD2CdVe6q78pMDos8W+WbJxX4Ub2GdopBmxi6HUpHTMEzt/dM93mAK18DRkX9lW3ZZVHE5q99KnTqMqEl1RzS78rYjcbzefQbK9hs3rGm19QTSLnU21ASWkttN7tB5St/EZCxziRabkRLZF7jmquY5fWqN8N1YeGLaGsa0R0sFbcdNNFGmeu0zHzHD69L27t8wPbmD2Kq8R0waJJ9V0VDCta2N4ELm+LKummB3+nNV47bSJ5KUWzhceZHpff99FmVDLTI8oO0wruJcf39lRrcz3Hyuumtjky3ZSqDfpyKCSrNW3L27FVXqaIMYlKUqdPUYCQpnomRsaUpTEJpTFYklqV8OH3Nj+7LMcIMIE1QwTpk6Bk2o9NV2qzhzcfZQZbE1soPnb6r07KKwbvtC81yt4NSYXb5e1xp1Ht/KD9As2VWaunlpNPM63iVGv6AsA7E/6I+Suq0Gubu0kw4XkHkVj5fiGkguP05dV1ODqAxpIIPcfRZ5R8GyMnySw41D8RsSTodIMkbgjcFa2VWaRy1WVOqZIDhI7jZXqBAFrBV1Wxbaki86lF1QxBVt9ZZ+JehvwhK/Jn1rLheLMTqeG9Lrs8xrQCuDDfFrOcQSJ5c4VuJJdz8GfM77V5M45S9wlrdXSJ91lYzCOadLrGJjbfkV6Th83GGokwIYCGzEkyYEDYS5ebYysajyT8TiSZO5V2HJKbfsZ+oxxglXJQqxtff3iNlVq07q3WffYWv+qA9abMtFbQQnFRw5ohUSVKyLRDxzzum8Xsk5QTIs3AIFxv+7rHxLYcVvOZ19li5gyHoBlZOkEgmJEmo9JBaEamoMsiaeXPhwXd+KW0Q1tgSJjcjcrz/DL0XJ6etjT2Coy7KzTg5o18soUxfwm1Gn57Rq7Gy02YGgfhe+nuYLS4TyghUaOBI+Alp7be4Wvhn1AIOk9Dp+6zavc6lY3vumZj8TVpxEVGm+m9vc7FX8szDWXCCI3B5HlBVkYLVd3yiAp/4drPhEde6jqshJJcE3PVeq5O+oq1Z6go7hKRmZxUhpXPZZiqNPUXPAcx2xMSDBkdYWhn2KgenLr0C8+rVLyet/mtUMeqNMxZMumVo0c/zTxKhFP/AC5JE8zzJH2WDXExG+8Dp1UtRkkbcvn9UI03A2k+U6o6TeflK0QgoqkZJTcnbAOchkqTioEqQhioOKclDcVJEWxiVFJMpFbZ0tRxA+vss/M2SAen6q48ucYAJ9r/ACRKGTV6sBtNxkEi28bxO+xsq3NIsUWzng1SFMrq8v4VfU2gCQCbwCZjV02N+y1sXwY2i9gc4lrgNWnSSx35pA3HMHoVW+ognVk1il7HBNpIjWL0F/ClNjmwWuA+IvLtLhEh1MtN28u3NZ/FuXUmw+i1jWElvlJme4LiIsbhQWdSlpRP02lZhYfDfhGoT+bS0dxBJPzC6vhbMRAZzH26rCFP/hT2qfVzR/4lTyvBSA6SDNoPJSlTTslC000esYCuIEraa1sSvLBi61EAh+pvQ7/NbOD4jfaWT6LNovg2+rXJ3DmgKliK/Rc5U4ge4eVjh6qrUx1XkI+6Sxg8p0FXEALLxmY2gXJ5BUHMdGqrUDG7mTE+nVSwlM1PgBp0j/zHD8R46sadh3KlSW7IOTZVpYR1arf4WHXU6AC4b6mIXGZg3RVe3kHGxuI5etivUaOFaxulghsOdcyTtqe4neOfvsvMuI3A1nuGxMj0Aifop4clyZRmj22ZbWyCA5oAMgE8+v0QA0yRPLcEx1N/dTLb7SgVnmf9OS1JmUg5DKm4oZcEwEUFyK5BKkiEhkkkkyB6/jMThC0Dx6TRq1Q1lQ+YiDAAsDAtKZ/F2GZIAqPsBMNGqIgkGxiN9M915mcSUhWWNdLHya/Xl4O7qcZtZ/k0QLkuL3apB5Q1rQFVxHGdRxkMpgjYuBfH9IeSAuO8RPrVi6eC8EfUn7nUYfi7ENPxNP8AUxjgL8gQquccQ1sTpbUfLQZa0NawA7TDR0WEHK5l1LVr5nTI9QZ+wUnCMd6Em3sbGUP1MrCxLAx4kSC5juY6QSPdaeEAc0EbG/8AcLHyauadR4EQ+m8Gb/lP639lcyKq41XM5HUY6ERt7Kma2Zqx7V9jcxNPVSPbZSy1lgisZLXBBxmINGg5w+IQB6kws0X4NMkuToGQGy4gAczAXNZxnga4NoEO/mfEgGdmzusCpms0SHAvqPdd7iToYIhtMbAm8n0CBlQ11Wgybgi9hBBM9onotKxVuzM8+p0ju6ODoU3anufWqDdzwNLXDcQTEDe3RWvFa0anuAHMk3t/K3cm+3+yxcXiiC9zetrSJJtY+/yWRWrOcZcST3M/dZ9LlyaMWLVuaea506oCxtmcz+Zw5A9BzgLmM2oEw4crH32PzWgFXzZ+hug/E6C4dByHrz9ldjVOkPqVGOOiu7IKgDXOEMdI1QXAEbyBfnCq5tkVSjpLxZwlrgQQe0jY9jddvw5xGKrfBrBwdB/FYwPBAbBNSlzkRJHQHcLYxGEoYghz3U6w0wNNR7JaBA8rriBsBYKMss4y3WxhUIyWx4vUoEKu6mvRuIuDzSb4lM6mW8pnUJ6ECHb8r9lyWLy5zTDmlp6FpB+RWmGVSVoplBrkwyoq5Vw8Ku5itTK3EGmTwkpECwFMFIJ0Fg6cJ2tTgJDHaJV/Lqmh4PLY+n7j5KoxqPTSasLN12G0VWEDykuA9HAtInsT9l0XAeUHFYmoJgtoVHC0CQ5jWg+uorAwOLNRrKZA8v5ry6Ph1cpAtPQDovUf4QZeP+JrWk6aYHMCdTpHe3yWeuUzQ57al7ow6GEILmxBEgg7ghY3F400Q3mX/YL1PO8pHims0X0kVABvGz/XkfYrz/jTKajxTLGlzfNt1MRPyWNR05EmbXLXibR5tU2A/e62uFafmqPiYbp93H+wKq47AOY/QR5rT6kAwfmruV4ttBrg8g7AAD1O/OJ5rdPeNIwwi07Zo5i6GgdST8rD7lAw2Ae8F0aWDd7jpYP/AJFBPFBaCGUqZPJ9Roe5vZoNgsfMMyq1jNR5d0GwHoBYKqOKRoXVqEaiaeNzOnSEUTrfEGoRDWyLim07+pXO1qpJkmTzTvKr1HLRGCiY55JTdssU6q3Ml4hqUD/Mzmxxtexg8iuYa9EbVTlBSVMim07R6/lfE1CtAFWox52aaYeZ7OabnvE91bzDAUsRTLahJEAh+l2phNw/8R/PZeOUsQRzXXZVxzXZAqaaoFvNId/+2kGe6xZOla3xmiOZPaRl5rw3VY9zWsdUA2expc0jraY9OS5+vhI5L1zK83p4mXNY9sXfpr/oR9SfdVeJMpZirscDWG5JABBvDvKDzN77IXUOL05PuDxJq4Hj9SghaF2md8J1qDS94BbMFzS6ATt8TQYPXZc8cKtcMikrW5nlGnuVAnCiCpSriJIKbUPUjUwgCYRmCduW6HTK9G4Zp0qtCnSdpaxzWsLgGirrDpnVBsHE36Ss+fN6SuizHDW6OHw9UtII5EFddwpxnVwZOgNLXEF7SPijlq3CwuIsPTp1dNNrmw0B7HRLaokVAI5SJHqstj1JVNJhbjaPovhXjbDYshs+FVOzHGzv6HbH03XR4rKqVTdsdwYXzFgMQdQjqOa9wxXFxoZVSrOM1qjBTZ/6ngQXn03PdRlFcMKlWqO3g8843wtCnjKgoFzgz/Mc5wdNW8hthYWC4ivclaGZ4vcTcmXHmSVWpZvoIIo0THJzNYO/xAmDupQXkszOqh7c/MoOQnlTrPLjJgXJgWF72HIINRWmcG9yrvKm9yE5AClSL0JyYIFYYVESnWVQpByKHZs4PHuY4Oa4tcNiDB+YXVZdxnW8rauh7ZEl9MOc0dQRB+q4BlRHp11XLGpcklJrg9op4mm+mHjwiHDSHeGXMkggAgmW7kXMTusp3COGJJNQtm+kB0N7CRNlw2TZ7UoOljrEQ5jvMx7Tu1zTYhdQzi+jA/Drjs3FVA0dmjkFifT5IvsZoWWMl3I81SlRTrpmQkCjAoTApFIYVjlq5TxDUw06AwyWnzsDoIO7Z2kEgrIpp3s+yhOEZKmSTa3Raq4svJJ5kn5mUzHKlRNgrDU0qEbGVsLngAXm3ryHzhdzx6x1M4ekSfDoUdAsQ3XYuIJ+KbX5RC5fhF4p1G1nN1tpnxC2YnRcAn+qFXznMHPLi4nU9xcbk6Q4k6ROwuqXvKkbILRBN+N/4M6u/UZ6quSpOcgud0V6MbdktSqV8RyCk9rjzUNACYgYCchTIUSmAMhRKkSokoENKRCkGpaUCIhPKcNTuagYqdS6tgnv81Spi88lcBHdKgRUTgKKmxAwjWojWKLEZiQBMPhtRAFySAO5JgBdfT/h7iiDZmsOLAzWCSRPMWAMWn6LE4cxzaOIpvcQACZJbqgOaWkx1uvVMqxvgNdUJIpCmHuqHzy0gaXsHckWHTkud1fUZMUlp/34GjFjjNOzxnE4F1J7mOaWua4hzSIIINwQoMZdavEmYePiatWZ1vLiYiSQLx7KjhGy4LbGXbZUo3Kjpcvq06OHqB7dTnthnRpBHm9dx7LIo0qVRr3VK4p1NQ0NdTe4PBnUdTAdMW3CLn+KEMYABpbcgnzdz9Vz73EpY47WX9RLfSuF/f0NLEYYN2qU3/0uN/QOAKoVKt/390MUio1BCuRlCl6C4yowptCYCAUHKblByABOKaERrVPSgQNoUw1SDU8IGM1qhWsEdjVXxhkgBAhYdnNWYQqDYF0fQkMzpRmhCYLo7QmJE2okKLGozaaixgy5F/xbo3O0bnbp6JzRsq72wEqTGMKh1LcyHBuqVQ1tybCbCT1KwqYuF2HCeKZRL6ruVKroETLy3S3/ALifZQnsi/Au+/bcwccA559beyBphFj+yhpViVFMpam2yDkEs6or7ILnymRFoCUKQbCiUwIlQIRHBINQA4apBqdoUggRFzVAhEKaEAIGBdVqLSSXHmi1TMD3KnFkAImE8qIClCQyjRCstVWjsjscgC3Tau04Lymi4GvWIc0E0xSE6w8gFrukRK4hj4W9kXEz8N5R5qc6iyQIdEBzXQS0/dZupjOUGoclmJxUu49A46o4ephZa1jXUtLQQA1+p35fKIeLHeCF5LixYrpM34tdVpmkxgpsdHiiQ8vcCIhxaC0CBbtuuUxVRQ6XHkhCpksri5dombhdDRxYp4V7Y81QtbPRoLnO+ob8lgYZsn6LTzGwa3lf9B/dXy5SJ41UJy+gXLOIauHa9lPRDyNWqmx58uwl4MeyfF5+ajSHUaEm2ttFrHCOYLIWRCRarKMxCtUnlCTFFwuiNCkA5UIU4TQgRGFJoShTAQAkkpTSgBOTEpFQqGyAI0jz/cKcqAKi5xQMKCpoLAieKFEZQphHY1QotWjhsOXEACSeQEoboSRXDCouC9Fy7+HD6tDxTWax+nW2m6m4Ag7TUB8vuOa4nG4UscWuEEGDsfqFVDNCbai7JuDjyUA5Cq3IVgtQHC6tIot5Y3zj5/JXMyPmjoB+pUsmobuPIH7T/b5oeLu93rHyEfoq07maZduD5srEKDl1GK4LrsMMfQq/+3iaLj6QXAysbM8qrYcxWpupkiRqESNpB2PsrLRlM0C6IogJwpCESkmKQKAHUlFOSgBiUlFxTEoAeUGs5EJVbEvQBEPCLSchUmzcos8gkCJgyeyLAQxYKGopEiNArouF8wbQxFOq/XDSTLI1CWkTBsRfbmuYplWaT1GcFJNPyEZU7PY8Hm7WtDjiGadU1HlzTAPIht4NrRzK83z3FNqVqjm6dJedOkFrdMmIabi3VZIqp9azYOlWKTaZbkzOaodxQmMkokKzhaElaipGrhcORRDuRe1pPcguj5NWTiDc+p+69EzrLBRy3AmIdVq1ax9NIaz/AKY+a89rtufUqEOTRmdxS+NfZIBdDIPW3RFKZWGYG0KRKRKi4pgIlIJJBMRNRKeVB5QBEFMmSlACcVXqiTCMShN69UAOegRG2UWCFEulIZOUXSh0wjQkSKtKmUdtOF13DHDrXNbVrENaXDQCzX4jZhxs7yweu6t8b5NTpzVpCm1usMDGUzTjyzJEkcuSzf8AVDXoJ+lLTqOI0qbQpQpNC0lRKm1dDwtlhr16dMbve1vsTc+wk+yxqLF6f/B/LA7EOqn/AJTCR/U/yg/LV81CT2LMfN+xr/xfpBrMI1ogA1QB0DWsAsvGa7V7N/GM2w3/AN32YvK8tdQFVpxLXupX1imQHm1oJtvCURy/Avr+xiuQ3FdHWfgHAxTxTDy/Eo1Aeky1se0rBxGifJJHLUAD7wVYmUgJUSpkKKYCSCjKeUASJQ3FSLkJzkwEokpKJKAEUmwAFByK4AW7n7oAi4qITuKjTSGWKaJKCSpXSZI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16" name="AutoShape 20" descr="data:image/jpeg;base64,/9j/4AAQSkZJRgABAQAAAQABAAD/2wCEAAkGBxQSEhUUExQVFBQXFxgVFhcUFxYVFBYXFxUWFhYVFBQYHCggGBolHBQUITEhJSkrLi4uFx8zODMsNygtLisBCgoKDg0OGhAQGiwkICQsLCwsLCwsLCwsLCwsLCwsLCwsLCwsLCwsLCwsLCwsLCwsLCwsLCwsLCwsLCwsLCwsLP/AABEIAMIBAwMBIgACEQEDEQH/xAAbAAABBQEBAAAAAAAAAAAAAAADAAIEBQYBB//EAD8QAAEDAgQDBgMGBQQABwAAAAEAAhEDIQQSMUEFUWEGEyJxgZEyobEHQsHR4fAUIzNSgmJykvEVFlNUorLC/8QAGQEAAgMBAAAAAAAAAAAAAAAAAQIAAwQF/8QAJREAAgIBBAEFAAMAAAAAAAAAAAECEQMEEiExQRMiMlFhBTNx/9oADAMBAAIRAxEAPwD2dwTSnlNVplGQuQnErqIBgakQiArihAGVPDU9PCljIEWoVQKQ4JkKWEiwkGoxYn1XsosL6hiNvwA3KDkkGMWwbMIT+qJUw7GCXuAHUgBZrHdrnunug1g5uufTZZGtxZ9V+WrVe68ay2/K9lnlqPCLljSPTaeJw7hIewAHUkCf+ShVn0j4hXaNbS0jyiFgOIPpsI1E6ydOvkomA4iO8LQZaZAn0lVvNIbajeYirDsudovE+HneRAi/VRDjjTJDv5gnUWjncyOdiVUNsSwXOvkPL1XCHth0m/sY5jdVvPNcj+nF8GiZjqLoH8wOOzmgRyvv6Sn4ug5sgUnPdE2Nm+f6wspiqhdcGPL4T/jt6IvB+0bmnucQ8mg45XXhzR/u1y8+ieOqk3TYrwRXND6uPcwnOWzoGhzSedo15ap1PiAdEtePJpI9wo/EO0dA1g3D08tJtiWhoc+P7HDRp/uMldfi6bZN38sxJH+2/wAQ+aK1E4vsEsEJeCZUNkEBUlTirc9mNaDBALYBjaNlGdxQgkN8MXBA5agjSFctcvKKJaL6ZonhCcovDOLNrEssHtEkDQjchTSFuhJSVowTTg6YBwQnqU8IFQJypkV6EQpJCGWoAshvQXhSqrUAhKrsDYC6ScQkmBZ7g56YXoTnJmdZqOjYfMkXqOXpZkaJZID1zMgB6TnqUAkZk9rlEDkRr0GhkySV1jZQmGdE/F1xTpl0/wDZ/cpW6LYqwPEMcyg0uNyNt153xriT8QTUcRAtkmwHL9Ufj2P7x8h4jqI00vN9VkeL1IsHXN7GAPOFmnJt0WIkY/ijSA1zSwgWLSIWdxfEIkgOnm0WcORGiFDibk6Re6lswVjmIHV35JKSHsHiOOmqGktc2LWBLfIzt6qOzHsBsRm1tIg9QrA0mAXf/wAY/MqPWwFOoLAVOQy5XeYIv7BD2jqy84D2gaJdBJIAO8+X0Vzgu0LHhjNAJHOZB/MLznFYDIQWHLJ+F0gSNBIsT0ICHUxFSkWtc0iCJcLgjWxndDb9MP8Ap6TjC1h8BnNNuQkfv0VVxKkCJ2dmI9Aqv/zE0MyUmkudZ7z8Rb/a0fdH5p7Mfmp5GDxkQZMZRuZPqVnlB2WobwwuDXOEQ3W3LX1iPdabuQdXXLfTmC3nZY2rUNMgNBedSdGE9Dvb3Va7j1RhAfIaCT0Hly8k6jZHE1nEcSx7WwBma6CPyVdVxzWU3VQRYyQeRsR63WXxHaRocC25m8biZE+Wipar6tckAOiZj81bHC32VyddGo7I8czY9h0YSWf8gQPwXrRYvAsHRfSc1/JwHlde+NqhwDho4Aj1ErpYKSpHL1i9ykBqBRqoUirdBIWgxAMqY4KYKVkJ1FQVkJ7UB7FNq04QHhQUiFiSOWJKAs9TkrkrgKUrOdM44pBy4SuSoQI0p5QmlOzKEHAp2ZCBXcygRlfHZSGN3Ek/IBU3H+MFtFgAEucTJ0jy3ULFYhtMGTLs5bfpr9fks9xPF53MBMATF40sPkPmskpcs1cUgT6oMkgnkdBKzuIeC4tYLTqLyfVTcefCTBNreIx7SgcMw8jO6waCbcgqbDVBC5lGnJ/qawR81m+IcULzprck6D8vIJcSqFzz1M3IhM4rg30WNdo54LmyJsIEhps3UwTOieMeQtqKAuo5tHH0YY0/d0mV30zrAGsEtjSzwRA9Wx1Wq+zQZHvq4jENbTpgGpTqMbUzEzZ15bbf5LSdoezNDH4duMwIFNzm5gzY6yBNgZ20KslFpAjkTZicNxDvG5KkTpJ3i8GZ9j5gqzweGY9wuJGoNjba6xz6bmPsIgXAmxafcX22khaXC41sMdmgkAAXlxsAFkyRrlGqLtUaA8MaIc55aD1geWY6zyA2RKjaYBFGi1zhcktJfHONt7mFAw+PEkkh0GC4yfKmzXKOcXK7jeJBzQ25dfwgljG/4tN/8iT5Kqw0U3EcU91URJ3PwiI5Qu46ImqwFkySQJHk5unqEOvgLyQ245n1OqH/AAhLbPyuExJmehAGiKrgJUcR4awEGnlyxMnUDbz81V4zGhstp259T/q5qx4+8sbaBmAsNASbx0/ND7G9nm46u6gandkMNScsuMEAtF4GsrZj5Vspm6KNmIMzOvKPY8wvbux+N77BUn7gFh3uxxb+S8b7Q8IdhMQ+i4h2UiHC2YG4MbL0/wCzB84J3Sq6PUNK14X7jDq1eO/0070qa49EotWpnNSCorKUrlk57rJbGoi4qgFV12K0e9QqzURJIiZVxEhJQrPRwUi5cKaQqTpCJSC5CSgRwXU0FdBUGoRJTc6eUwhQlHn/AGgquNeo02hzoHQwfnr6qmr1Q7bQX9VtO1XBS/8AnUx4gPG3cgRDh1AlYxzotzsSsOWLTZfB2R6zS4QbDkj4Gn4TJgCPaRMIeBqg1crr5hE7Tqj16opODdrh26pbLYrkzWNHdvaQGuh15vvPumdq8e3Eikactcxpa5rrWJmQdDclW3EMMHS5sFv3gNWkW39FSnCTYQYuARcemv1CshPyiSgn2UNQPcS3K0F8F1x4o0Ik/Re1djeM4fD4OlR75rnMbDhBnMbm3qV5uaALYyERyPlPkntqFvwNLfuzmiZ5gEk+4TPI2qIsasl9qWMfiqlSlGVwvFjmHxeQsPmn4PA5WNhrcwbq65aDdzgNtVBNE02hzzJ2aBBM6kjYAaqbUruJdfK3KM5NnOOopgfd0WbI7NEFQPF4hzWAUoYXFwab+FgiX9XOMC/NZ2nxh7czXEkt3k8p35ypL673l2e3iIaAIhukH5+5ULH8Ke5+Zm8SJsbdOieEYrhgbfgFT7TvLvEZGgvYBTK/GsrHEAEkiOaFS4exrDmYJPmY2klQmYPu3GA1xmPFcBWVBsCckhuLq1KzZN3gzA5EbeUK2+z3Fsw2IdXqvDIY5gBnM5z429DdQsKRTf4jPM+Y1A5KwqUGu3AMnwnmNIJ802+uBXDcQe12NGJxLqjTIhrRvmibzsJK3/2aVm9y+jo8HOZ12B9LBYTIxpu1oE7zr1K03YetnxGZmjGnMRYEOENHvPsrcUnuVGfUQXpuz0FzISe+FGqVigVK0reciyQcQk7FqsqPQzUUoFlma6Qcqxj1IZUQBZODFxCbU8klAHojmpkKVVYgFqps6LQNNKcQmokOBLMlCa4KDDsySakoEIx0LI9tuGsAFVoiTleBpoYdHNahzlVdpaRqYd4FyPF7TPyJVeSNxYyfJ5fVYRqb7HYjz5rlbEtc3xyNvIqUQCIMEctlXY7D8p153hc+0+DSk1yRzVIMsf080HEY15F6WbqP3CY50mLTtIQ5c37o1vqB9UUh0FpYp5Ed2RyOgH0ClYfHup37sZtAXEz7DX1Kr319gWgc4k87SYSp4rO4hpe4mxLiLDoAo0FEzD4wmpmLpcRGghrReANJlBxuZxIcbgy6dyRuRymfRFNHuwXuAMRlb9Lc/wBVEwlTPObUkz0nn8lV+otOU6gBB1gRJnbmpjqztTE9IsCLFQ3AscAb+RgG8apOrEuiI/HyRasBIcwOMuGx13P7HzVLWnO7eDCtf4gNVY6oCSeZv+ieFgZGqt8QP7jqEsVVLok20tuGj9Fyu8A/RansL2d/iqhrVQDRp2ymYfUsY/2iRPmFohG2irJNQTbKPg3Z3EYwgMDmULS9/wAI8t3HyXqHCeE0sJS7ukLaucfie7+5x/cK4FOBAsBYAWAHQKLiFuhBROTmyyyd9EZ5QHFEcUFysM1DHIZKcUElSyUOzLoqIJXMyAKJnfrijd4uIAPanlBc1PJXMyznWI72oZCPUQXJkI0DJShdcupiA00hFITCoQEQhPUgoVQKEMD2qwTaNVpZYP1Gw106aLLViWnny/IrZ9vqM92biQR7X/FY3EjQ+nQg6z6yubmVTZsxfEhYpzQ4bE7FCrHXnp+IsVzilKYFiNp29VV1azxZwkdNUIq0WEiqzT6g+5hOwdVjYOYwLxEeQtqVW/xEmxvy3UeuY/LkU+2+CWWfEeLOHiNwdANB1J5/kouD40NC0D96koOA4iGS1wzNuY2k7o2JxlNw/psvrYn2KmxLiibmXNLHUC0Z4BG2xTDWY4SDMcjqs+9tEAEAE7h2ZsfmExpo6ZJ1k5z8oQ9JeLDvZaVsRbb15BRaRGtul4VfXLZGWY5ZpT6WEL3Na1hLjoGgucf8QrFAVyHsol0u5EBoH3zP0XuXZ3h/8NhaVMgB2WX/AO513fWPRZnsT2Kexza+LADm3pUuR/uqdRs31K03EeN0GOyvqsDuUyfWNFpxx28sxZ57vbEmucotW6q63afDAgd82/mR6nZPZx2g7Sq0+U/krt8V5M/pyfFMLUagELtXH051I0uQYvouu5/9IRywl8XYk8M4fJNAHhR3FSXlR3JylgnOQyUQiU3KoKcDkl0hJQB7K5y5KZK6qDpWcc9CJRiEJyYg0roKaV0KEHEphT4TSoEaUB5RnID1CMy/bgfy6fMOMeUX/BYXEgxEb2XofbHC5qDXAjwOOZu5DrA+kadVgKjw7WbG65uofvZsxKoopMW07eqp8WToQtHjqUbLO46oMxRxssZWmoRspPC8Oa1VlM/ecG21uQPxQnOHNbL7LcCyri8ztKTTUaNi4FoHtM+ivXJXKW1WW+O+ydonu8SZ2zsEepafwWXxv2fY1kwxtQD/ANN4k9YdBXt73ygvatHpoxrNJHgTux+N/wDbVfYfmlh+xmOeYGGqDq4Bg93Fe75U2s/KCSbC5PIKemg+u34PMMH9n1GgG1MfiAwEwGUzEnXLnIv6BaBnGMLgm5MJQEn7x+91c8+I+SjcQpnEl1Z7gQyC1m7Ryy87X5rJcUx4pOBbDmmSAfuk7H2WOWfmoGmGC1c2XHFO01esPFULGTBFPw/jJWerY9jQQ3cGTvMfmp/Cuy+JxfieP4eiQCC4S5wP9jNT5mFrsD2MwdJsGn3piC6qS71AFm7aKyOGUuZCzzwx8RPLq2PnlqL72V32Z4jDvunnO/qt+zgmGaQRQpAiR8I311T38MoO1o0z/gB8wrZ6fdHaV4tZGE1JofH8s941jcrA4t0MHNAaTrsh8OouFJof8Rk+QNwOllMosY2MrGggQCRmcByDjJAXXOWfRaOWBuUnbZZ/IfyEdRFQgqX6RH00IsUxxCG666JyKIRYhKY8KK5SxWhqS5lSREPYCuhcSCpOkh4QXhOLkx5UCNXS1NCc56JDocmuK5KaVBhEoNRFKiY2tkY53JpPsEG6IZbtLXPeZRoADqL81lMdSvma6D/8T5q4x+L71odAabyYudr81nnY+CW1B5H8+S485OUmzoRVIg4+sWjx2Py91S18p5FXWLe124hVL8HSOysxtEZENFusBejfZhwZ7QcS7wtLSymB94GJd5WhYjB8Ga97WtBLnODQOpML3DDYVtGmym0Q1jQ0AdBC2YUpO/oy6iVKvsTkwlEcmOK1GIG5Zjj/ABQPf3AJyz4yOYIIaPUCU3jXacAllK8eEu0vMEM8uaoaxqOaCMrALADWdy5x+vVYdTqONsTbp9PzukXTKdOi0OuSZcRE6CyynCuH0K2NLqtqczTpug5jMgPOkdN0u9q94czszYtBsIIkCbzonVK0XaxpA1Gh8ysmOTi77Nko3Fo9EKa4LL9n+09xTrSBMBx1aeT946rWOauvjyKatHIyY3B0yG9qEpL0CFYUMbKGXopCG5qIoEuSD10hItUANJlBqNRSh1CgKwMpLkLqgp66SmZ10lMKQ3WPlMK6CmOcoGzhK4SjUcK5+gtz2Rzw9wBJI+f5IOSQ6i2QgU1xUr+EMxLQephEZw8zdw9JP71Q3IZQkV6r+MVmNpu7zRwLYGptsPZaKrhTTGZj2hwuc7S4Qf8ASCCPNZDtngnYgGpTeHFnhytc0AgSfCHb3VGXJ7WkXY8dO2Y/H1s39MGG28WtuaqMTVY6zmwd/wBEXE400/C5rmnk4Eeo5qnxNdz5gtjWCYK5yi2zVY+tw6mbi3yPyUJ2BaNC73THNf8A3W/0uJQ3VAOZPn+q0RjL7Fckb37NOGjNUrGSWgNbNwM2pnnA+a3blQ/ZC9jsLVbAzh5cZjKBl8JiZN+kL0MV2M+6DB8RAFrdese61Y8ijGjLPC5yuzLOYeR9lmu03ET/AEaZuZDzyEadCtl2k7WsoUTlE1HWY2IGpGYnkIn2XlLccCXPqH+YXOJOs7zCpz6l1tiPi0yTtkahwuXOaZHI/guvrljcuaHtnNy15Kvr9pn5hkZcy2T8R5H99E3CUTjsQ2lnFOx715I0AFm83yPILJHHOTpmuTjFWONR1R7e7a57jAIa2XW0kDQRuUDFYethnE16Za1x8DnQZtOWxiVpOK9p8Lw1vc4VgqP+9BEE86j9XFebcd47WxlTPVdpZrWyGtH+kc+q1xwRiuzN60pPrg0lV2a4A0tBl3Vanszx27KFQgk2bH3Ts0rCcDovaWPcwhj9CfvAWJbzuVoOGUw3GUtwXt30vYoQuEw5UpwZv6oUeFLrBAhdJHHYJwTNkQpoKIlgoTCUZ7kFzkCAnoT9ERxQnuUANXFzMkoIetlNSLkkhuQ1yZnAN/ZOeVU8ZxBa5g5gn52P1Qk6Q8ezU4fFjKLe23VOrYrlHW4WcpY7wgiNIJMIoxoBkAHrIEWmZ09FmbNiJNXHNMzYGLk202/Tkg0OKmnYnMwGDa7SeZIVHXxeZxjzvY67XUOpiXNdB2+YdvG6qlMajY4rHNeBmFpMG8tETMg5hoNFkuN4pj3kE03f2z4HxEnLUAEmy7hsXmY7xXEnLbTKdzzTOJU2Pa0W5uEyT1sklO0MZXjWDMAmSL5Q65A6HQ6rM4gMIgiPIBa+vRfTPgd4TsYIWe4vhwXSWZZ1j4T6KqLVjNFDiqLYt+A+ij91m0bA57ecqyfgRMgtn96Smvw797+UR8lcpoXaWfZLiTsLUDp8Js4aZmggkeVlvndrQ+k+rZo7yKTSMxLQ2HxG0xc7t0Xlha8m4t+91fcOeC1wL5kWY0WHKSdlXkl5Gii243XNavmLj3dw2TMQL6deSxnF3ZjlbMj0P6had9QixBAAzNO9tI5yVQY6uC6Q0SOfXZVQbuy5LgBXpMZRIJvY5nESTAnS7bzCzrcUXVRAytPhifS5Vji8P3tQNbf8OZTjwplEkO+Padlog0lz2yuabAUODur1hSp3cXQXONmjm5y3nDvsyo03sdVq94GkFzMkBxG0z8OiyFDEGQG+G/OCep5rb9m+OkEU6pts4mYdsCeRVsMiTqRRmjKriP8AtBwALGVRZtMim4CwYxxADmjaDE9FlsKQytRcSD4mwQSdHBeh8Xw3e0alO3jY5t9JIt84Xn/ZDs1X78d8wsZSdmcXfeLTIazmOZV08dytGfHlSg0z0iqJKE4KWAo9ULUYGiMUB5R3NQXNREBuKEURyE4qABvKjPcjOKC4KCsaEk2ElBT1pzl0OQyUsyU2JhmtLjAWa7UVx34AOjWi2g/cq4x2OyNhpvubGBp+JWMxLiSSTfYx+Cy5Jc0aYqkWtBxLdYT31bR/35wouHdmbExFzCmcPpNz3kzb9b7rM3Zpj0RmtJJkX2/IqFjq+nTffXQrVHhbCfDHnMn22We7RYTIZEnr+u6raaHKxlQtMzB36RpZScLLrusCTryHMqBhzfxHX9hSK7i2AJ9/zSskWS34U3II9fkqjHMMeNvqNEZlZ2w9+aNUqu0cFTIuRmalCmTyPsouIwWwcVfYnDtNo9xdVGMwJ1bbqFFINEH/AMLd/f8AWVosHwXuaYm7nEF0m8bNHlrCL2O4XL+9ru8DfgZH9Rw+gHPmptfH95VcYtN4yh03iOYNrJpSfVgSKfi2IBnLEkwJsQG8uR+qzOOrF78t53Os9SrvigzGS0/4+E20kaEwqDMHVBTbMk3daw3JGoTQ+yy6RHwmKbRe+o4yfhY3c21jYaXQRiO9LnkXJk+p0kpdqeCGg/vGEupOOu7Sfuu/Aquw9QZTqBp5laYxi1uRTud0y/dAiI6nX0Cl4Yl4kiG+cdNVT4SvoGmQLnn6c1cVGktzNsDsq5KuBu0egcHxne0Wu3Hhd5j9IUqVk+y2JNN+R3wvj0dFj+C1b10cM90Tj6iGybCCouShSnAq4z2JzUN1NOzLmZQBFqMUaop9QqJWYiKyG5yE9Fe1DIUEYKUk9JEB6g4pj6kAlJxULiFSG21J/VJJ0rNUeWV1arJMzGpI25RyVXjXR56xy5BSsQ4WF+vmqzGvJKwNmwnYMaToQPYLQ8JZckCOVjPvoB81neGeJkbj6K/4fUuBfT26C2qq8l8DSiiIgBpgTA0mNTKoOPYSWnefYHUnRXjKtrXESZ2PW1yoPEhmbMDc9fojLlDo8yw4c1972IM9VaV25hIkBN4jQIqk7HT0sVaYemHNy8r+hvuqXyFKiupU90q56WUyrhyAVXVXEWVMkWpkfF0ATa0/VO4VwYFxc8+EaNzBuYi++3krDh2DNaSfgbdxH0HMlCx+HLneGW720gCII3QSY1kbF4kZLOeIsG+EZQToVXnCtbPeHKcsiLuPQgbK0a0WBiTJBPS9wbeqzvH8YXVmzcwDIEEjmfbRMlYEyr4riwXENIgQJaSQ7kYK5w6iLvMBztAYzAdU3EMzvLQ2D0iBG/75omDwYa4FzpPUyU7pRobsmgZmlr/Ex1oOhlYjjPDzh6kat+4enI8iFv8AK3KYMjkqrjFBtRuRw1FjyPmhgybZfgJxtGTwVYgeekLScNeMse03PSBsFk6QLXZXWI5q94VWuJPSdvI8gtmSNoqizRMDoEHyK1fDsXnYCfiFj+axBrvJLW2vJcf/AMqz4Tje6fuZgEdDF/dLhm4S5KtTi3x47NaXJpem55EjRMJXSTOK+AmZIuQcydmTAs7mTXCUi5ca5AgGpSUR7YU57lEqaoWRkcpJ5aF1MVnozlXcVNh6/RJJJk+LNeL5FLU0HkPqoVX4kklz2bCbwH4/31VzgBcev4LqSQtgX7TAt/c38VFqPJpkkkmDf2XEkX0WmZ46PGP8v/sUfA6D/a1cSVHljIbiPg9T+Kqna+q4kkkOi0pWw9reM6LuINvZJJAJnscPxWRx5SSTQ7CiFhnEZoJGmnmUZrzzOiSStkNAm4Zxyi6LxD4R5hJJUr5BkUPa9onDHc0rncw8gSmYT+n7riS3y+KMuIvMMfCfII2GPj9UkllLmanhp/lhHOq4kuph+CODqP7GNckxJJXFJ0roSSSkA1FHckkoiMakkkiIf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17" name="AutoShape 26" descr="data:image/jpeg;base64,/9j/4AAQSkZJRgABAQAAAQABAAD/2wCEAAkGBxQTEhQUExQVFBUVGBcXGBQXFxcYFxUYFRQXFhcUFBYaHCggHBwlHBcUITEhJSkrLi4uFx8zODMsNygtLiwBCgoKDg0OGhAQGiwkHCQsLCwsLCwsLCwsLCwsLCwsLCwsLCwsLCwsLCwsLCwsLCwsLCwsLCwsLCwsLCwsLCwsLP/AABEIALcBEwMBIgACEQEDEQH/xAAbAAABBQEBAAAAAAAAAAAAAAADAAECBAUGB//EADsQAAEDAgQEBAQFAwMEAwAAAAEAAhEDIQQSMUEFUWFxBoGRoSIysfATQlLB0RTh8WJyoiOCg5IVJDP/xAAZAQADAQEBAAAAAAAAAAAAAAAAAQIDBAX/xAAjEQACAgICAgIDAQAAAAAAAAAAAQIRAyESMQRBIlETMmEU/9oADAMBAAIRAxEAPwDIaiNQWlFYV6LPLQZiPTVdiPTKCiyxGaVXYUQOTEWAURqqtKPTKALTUVpQmIjQkBZplGBVUKYckMtscjMcs9+IDQXOIAFyToO657F+KCXRTORugfHxOne9gPKVnOaj2XjxSm9HaPqAakDumo1w4kNvH2NYXHcN40BJfTZWJOaTMnL+UkzbddDhOP4NxaH0Gtlrs8tZZxNgHBvXWy53nfpHYvEj7Z0NPCVP0k9r/TTzRcjhYg+hVPA+IcJALKxpxYNdns2fy2LfLqpca8S0ix7adaKrbiCQHtF3NY7QmNoQsr+iX4qsOanxBn5iJDdCRuQOStihUH5XffZcpg/FBdIILpGr3kNBaLQ0a3GhnVaY8UtY0Zcz3SM3wtpti8hhAnWNeqTyv6H/AJP6bLsw1BHcKIesip44gWpeTnX053n2VJ/jPO7KMPTmYJ/Eyf8AIgBNZP4RLxn6Z0+dLMszAcYpVSGjM1xEhrxGYbljx8Lt9DPRX8ytNMwlBxdMk5ygXpFyG5yYqGc5BLlNxQ3FAhpKYuTEobkwohVeq73IrkB6smgTnoDnor1XeqQhZklAlMgRxLURrVGkLq7TYLKrGkDYwqaO5iG8JpjaHY5EDlXCM1UIOwqxTKqNR2FIRepOVhpVFjlYY9SxlkFIvABJMAXJ2AFyShSsXxRi8tMUxM1JmP0tiR5yPdTKVKy4R5SSMjjXHDVda1IH4QbZv9R6/Rc3i8ZJtMcxp0hFx9XMcsnKOR16DaVSdj4s2GjlE+U7rhcm3Z6qioql0XMJxRzTvF9Z3F10GD4sx+WBcaz7rm6ONn5mtI+/NXG0Guu3XoYIHffzSsZ0gxrYA2g36m9vb1VatUDiBtbsOZVPC4IADM92wyyJPTYe6vVGta0AAiSeY9ojzkosqtGjhoDc20DtMXHkn/rhBLjBi3IysvJycROoP8oL6TtJMTokDs0MVxQfx6Qs9uKvNyhvYBcntzUBiP8ATb73VpmMr9l3DYwybkSZIFpI0Pcc16V4e4ma1AOJl7fgcZuSADmPcEe68rgOEjbVdR4IxuWoae1Rpj/c249sy0iYZVcTvDUUS9DJSzLQ5SbioEpFyG5yKAmShucoOcoSnQh3FQciAKFRFhRVqBVqiPVcqdRytEsYlJCJSTEcwxgCMx6qGooioU6KujUNYJ9VnNejU6qpIV2HDEamxVhWTiomIuNaptaqjahRqdVAFsKbSq34kqbXoEW2OXO+LB8VM8w4doIP7rdaVmeI8H+JSkXdTOYRuIhw9L+SyyxuLRthlxmmcJxA5bxDbmfVQ4HwwVGVa1Qktptc7ILFzgJDAdhoSrVSq10NdFvS+ylh6jqebI6J1BAO0b9FwJ0epKN9GSyswUDOc1M3/jLNC0HUOBvrpC0cGHMeAc0EA3nQiRdCo8IaSIHXeNe61agN3OdLgBy8m23+iqck+iceOS7LlKoLXg7uP0B2HZWS0nmQLzJjvqsGuwuBkm4uW6jt2U6LqrWZQ6R+oyDHUKEjVyNipiIi8jlJt6kpqla1tPWP7aLCpMeJBdmJNomAOZ5LSw1WLHZDVEqVk6dLPmcXBjRYF0xMSG9zBR+G5Hn8N7W3mHtnMCBoRMHkg1avwGmR8JdmBGoIET6H3QsK8scHC8c9L7+5WqaowkpcgrW5XFvIwey1+AS3EUhyqD3MH91lYeS6TeTf+F0Hhml/9pp5B7vRsfunHsmeotneSucpcXr5c5IhsfDlaM07TAOhFxK3gVncbwBrNs8tqNaQ07Gfyu3g+yrNjnKuDF4ebDjv8sbss8O4pTriWESAMzN29+YsbhWSV5g01cNXGYFtRhBibEa67tK9FwONbVYHt0dtyO7T1C0i/s5pxra6DlMkmc5UQO5yqVaqnUeqryhITIvqIDypuKC5ytEkCkmSQBxuZOChAogWhnYZqKEKmjMCZQRrUZrE1NitMCGOgIapNRiyUzqcIsGhNRAUMKYQIK1ynKG1EASYzkfEfh58mpRGZpkmmPmbzyjdvTULk2mCCJBHW0r15rVm8Z8PU64JADKuzxoejxv31+i5smFPaOrFna0zhadVzhMxoJmT6QArUmI5TGnqq+Jw76VQ06gylvnI/KWncWQzig10GRJsdrGIlcbjTPQjNNGjQEeaKZ0O/wCyHSd5KZqIRTCPUG68k0yk4RM6oIYfNfQdf57p8vT6KBNrahdFwLw4ajQ95LGHQD5ndp0HVXCLfRnkmo9mTRabQLm3XyHNdv4d4OaTcz/ncIj9LdY7nfyWpwzhtOmIY0Drq493G60m0gF0RionHPI5KkUsibKrzmBDqNCuzKjk/GfDw6kKoHxMgE82udEHsTPmVh+HuJOovjVjy0OBPWM7eoHqu8xVBr2Oa75XAg9Ad/L9lwEMp5s5JMkDIdYMEgmwB537LKbp2jpwrlFpneuKE96zuB8VdiGulsEGxaDlI7n8w3Vl1duYtBGZurZBI7haRaZhKDj2J7kB5U3uQiVZmwdRCcjFRypiAJI+RJFhRwoRGhRYEdjVoQlY7AjsKi1qm1qCqDseiNqqsUgUDNCnUUyqTCjNelQFhtNPkUGPUyUxE6YRQEFhRA5IEFlIPUMyYFIYDivDKeIaBUBkfK4fM2dQCdu64Li2FdhqrqZOZti1xGoItI52I8l6PmXJeOKXxUnjcOafIgj6lY5oqrOnBN8qObpVh+ogcrx6BTdXP6v3+qzasSYMeanSqDmuM7bZoNqn9R9lbw9D8RwbDnnYCSfQKPDcOHub1IAzaEkgQeQXqeGoNpjKxrWDk0AD2WmOHIxyz4Iw+AeGi1wqVwBHy0rEd37W5LsaQVNrkZlRdKilpHG5OTtl+m6En1Sqraid1RICb3rn/E/EIb+GDcwXdpsPNbRcuU8TYZwfm2fF+oGh9Ep9GmJJy2U8Ni3HDVG5rfiNtMWLHOMdy0LGa7M65EDn9FZLy1pbYA3kTFhEeUn1RcfTbTp0YsXUpO9y4mT/AOwWL2dK0U8dxB7gA573BogNLnFrRtAJgKxwHFClVa42BBa48gY+L1A91kVHTbkfuUbC1Blv2I+iFoGlLR6KXdUMqj4dvh2d3D/mVpFq6U7RwyjToEUgFJwQxqqJLGUJIDnp1JdnCMRmuQGFFaVqYoMxyKHIARMyBhCVJoUAURiYBQkHJsySBhmORmuVVFplFCLSWZDDlKUgJhymwoUqTSkAeVieLKBdQLhc0yHRzEZXexnyWzKi5s2OhBBHQ2KmStUaRdNM8sqtk3Z/xn0ISY07MI7wFo4ug5jnNFw0kC4GhIVZ1N55Ad59l5z0eolou8PnUmIXpHCMX+JSY7eII5EW+gB815nhmARJn75LuPC1aWOB5zHQgD9lrhfyMfIj8DpGlEBVemUSV1HDQUOSzoYTkpAEzKtxDDirTcw76Hk4XBRgUxQNaOIezVrxdpIy3seSz6lQkfFqCZPOYXXcewOcZ2j42i4/W3l3Gy5WvBBPRYSVHZGSmrKhYYnUD7unY0ZSQLn26otK/ZSqG1tpUezRLR1/hCgf6YE6F78v+0GPqHLYfSAVXBtNOjTYPytA84k+5KHUxBXQk6OGTVhqjUEhBNYodSsr2QWjUCSzy5JKgs5JqI1AYUVpWxiiw1SQmlSagoM0orShMCKAmAQBShMxTJQMcNUgUPOmL0AGlPmVY1LdFUrV5PxfC3vckCRI5dFnkyKHZriwvI9G5hKRqfJB8wJgSY8rraoeGq7tm22Lrnt6hee1+NmmBlPkIiREHXW2qLhfGVYtLXVahmfizunaM17xAXM80jsXjY1o7PEcLqs+Zka3JEGAJieUqnUaRqNfP6KphfE7jS/ErFxgjK8unUFpaGyOZvuue4r4he7O1oyAwGlvwy0CCYB+Y2JOu3JL87B+NAweKcS/EqvcfhkkCOQsJ2JtyVMVhOpPSfeAnNGZgjrMT/KJTo9BPosG7Zsk0qCYd17fS/qV3vhnh1RuV5zGZb+Gym+oTaYLmjKDOU2zLiqAg6Dutvh/E6rT/wBOpUk65XEepn3TTFX2elv4RWbByOIMGzTN7wRrOyqhyqcCxld0MqVahLiJYy7tbEONyZ/MSAOtl0OHx1N8tflEFoDQQTTDZhhfcEkyXOMDaN1ssrXZg/HXozGlOXI/E8ZRplzSyS0wYJbBGwjXvvyUMPxnLBc1jGmPhaBmg7kwST9zyf5kSvFl9gw5TLla/wDn6BEOaHk2s2Tr138+qpY2owOGWzXdSQOxN4/hOORPsU/HlFWtkHrkvEOAyPzAfDU9jv8AWfVdgGLN8Q4acO8/pLSPWPoVUtozx6kcbZpjRGwdOajAYILmzfbMNuyE51xbnttZSpPgg8nAxvYjRYrs629Hd163JUHvU36oLl1JHnsiXKIKi5QJTEGhOq2dJFAcsEVgUAEam1WZIm0IrWJ2hTlFlDsCMSghyeUxhMyYuUA5JMROVF7ovySzLO4vXhmUau+m6icuKsuEHKSSKtbiec/CfhG3O+qo4vHuBkEknXtyVd+KAF97fdlTrVchuZOw5jkvMnNydntY8ajGkLEVp37jvuqP9TeDsgYjGzpv9EKkM1010ZzabpG7hsW50bgRbYBEcSLRI1HRNw2gYLjv9gK82kFnKWzRR0U2OHO/3ZGgndvqEb8K/wAod2mVaDmRemZ6hFhxI8OwDXSXvAA0AlxPYBdVw+thqcZadWoeRim3be7ue/RYdLHEANY3LHP6q7Tc52pjsPv2CqxKKOjJNaAMtIG5ZT+AHoXEy7yWlTq0qYH5mwAWgtgC8FsOsbmYN5Myubwxa2CRnO1z6wEfEcUkRHsL+n1j+VakHEHjOICZZM/qkz/CpPxO5Mqpi6m4tPt5yVXZUnv93TIs3MLXY0XBLuug++qk7GONptyvp0E/VZ2DaZHPquz4dhKbgP8Ap53DW1p5Agk8/RTZSVoHwjEl1O+rTl9NPY+yhx2sPwKg6D2cCmNMU3vAAa13xAAkgRYi4Co8VfNJ/b6GV0x3E4Z/GdHM1H+QQ2vk9II9Uqmu8I1JkztKys3Z1GBq56TCTJIueotf0TvVLhL/AICP0k+hv/KtucuqLtHDNUyDkNyd5Q3FUQMSkoykmIwKbUcKs16LmTJQXOmL0KUsyaCwoqKWdV5UgUxWGDk+ZBBSc+ASdEm6KQ9fEhok/wCeiw8TVLiXOH9kTG1y86CBoJv3WZiHnYwB2M+XdcGfLydLo9XxsHBW+xnvAOc2O2n0Kwcbiy4m+5VnG4km25P9llgLKEfbNcs60iTGyV0HCcLe+v3ZUcJSAZ9StvCEQICU5DxwrZpU6JsAjfgNDTmPmjYUARP0+iaviWaW7rJGxRZRJPwO9f35qzmqj8zCPvmFVLqW4PpPvCdhpGfic3vIH0VksuUc51LO8BaWFo8zKysKGbGY6rVpPMdEBRdAAGnn97KFR4I9kF1T75oD3QmmIDiW2i6zsK6D93V6rVCzmN+KPNXFmM17NujX8v7rZ4bjnAwDftfuudw1W0HUaduS1MA4CLifomEWdNj6hIBMz1uTAu4b7LHxr5Y7eQR62V8OLqdr6bDffpusLidUiQRYke1/dVCdEZcfKmZeIsfRWqMAdTqhFkjNp07FMTaUIGafDH3f5furbqiyeGu+J3YLQXVDo4Mv7MmXqJcopKzMcFJMSkgDmwUVrkAKcKzJBS5IFDlPKBhAVIFQCdMVE5WTxHGEktGg35lWsbXyi2p0/lZTyADouTPkr4o9DxMN/JjVK2Vvf79Vl42vfy/unr1o1VejQNZ7WD8xuf0gamOy5FG2d8pqKI0KeWk+seeSn1cfmd5NnzVSnQ+Elb/iNjQaVJtmsbMdzE97H1WeBstJ/HRhi+e2NgnW7LfwVo3XPtp5akeYWvQrRbTqsJbOqOjfpOk8lDEvtHnvdUKWIhLE4jaZPbT0SSHYWniNxTJ6zHok/FTrSPqCh4RzzEEDylEqufzB7NP7lMA2EyvsQB3/AJWjSGXRZeGr3vbyWjTqBPYr0Hzkg281Sr1I3R6+I2HJZlarKaRDYjUKjhbku8h5ID6vLdXsJRgBVdIirZZpU9Ov3KNSfBy7i390PNHkmxBzOm1/8ITCjcw2LkiXQNDEzBgW6dlDimHBY99MOLWkSYsJIiTz1Cy2VdjYjXuFp0sU51NzRDhlcHE/pynnuLwmPtGS98tHuozbukyp8H3uk19uv3qmjN6LfBxd/wD2/utNZnCdHdx9Cr+ZdmP9Tz8n7Mk5yaVDMkVZmTSUMySBmKxiTnBSehlioyBgqQTFqTUwCNTvMAk6DVRaqfEcRPw8rnvsFnknxVmuLHzlRTxFQuJJ39uQWdjMUBp5jl1BR8RXtb7lZNWoe/Xz/wALztyZ7CqK0Dq1JMn/AAuq8K8NLGuqvEOfZo5N1kjaT9AqfBuDgEPeJOoafy9T1XRfiLrx46VnBlzcnSOU8QuJrPcNoaPIX95VCjVnyV7E3Bn8xJ91nnDkQW+i5sjtnZhjS0aVbC5h/qCrPc4C7TO6aniXBGZjDof7LHaOmkQZWcecq5h3x8wLj9EzKnTXkrAYRqcv1KdhVE6br/Nl7WVsOMf/AKyeRgoVGo0CwmfvVSblNoLUCJ5SYkR/qGnomqBzRzU2ZmyGmQfP/Cp4h7hqD99E0yWPVxB6oH4xmwkoTq8o2GqgHRVZFFvCYUzLrrSaIELPbjgNEv6xTtlaRdLrqLKt9dFUFRO4qkiJM2Mc2crx+YCe8fuPoqxrnKR0+5VvAfFRg9QOm4WbUBBM84K1nH2Ywl6JU3/fl/ZEHy3jrzH3ZUXOgKwHTAB1+z7SpSHJl7hLvmHYrRlZ/Dm6nsB5K6Su3H+p5+R/Jk5UC9MSoqyBy5JQKSVCKYcAovckkmSDck0J0kwB4mtlBPouexFW8T8U36apJLizt3R6XixXGyvi6gDOundT4Hgc7s5+UEADmRv5J0kvHim9leXJpaOlao4ipDXHkD9Ekl2y6PNj2cfXqmYT4XERfkkkvNmj2cbLX9Sw6hP/AFDdm3SSWXFHRyZZoPeflho57pOLW3dLj1lOkpQSHGI5NHnqUdlYxokkrJJTOlj+6G6s7RydJBIm0Q5EbghGuiSSTbLSQQYQBEbTCSSEyWiTWKYZzSSVIzZpYBwy25lPisOXXbruOf8AdMku2KuJ58m1N0Y79TIvpHdaGB4WYDnnX8o5HmdvJJJEIqxZJujTDYsLAKSSS6DnIkJQkkgBQkkkkXxR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18" name="AutoShape 28" descr="data:image/jpeg;base64,/9j/4AAQSkZJRgABAQAAAQABAAD/2wCEAAkGBxQTEhQUExQVFBUVGBcXGBQXFxcYFxUYFRQXFhcUFBYaHCggHBwlHBcUITEhJSkrLi4uFx8zODMsNygtLiwBCgoKDg0OGhAQGiwkHCQsLCwsLCwsLCwsLCwsLCwsLCwsLCwsLCwsLCwsLCwsLCwsLCwsLCwsLCwsLCwsLCwsLP/AABEIALcBEwMBIgACEQEDEQH/xAAbAAABBQEBAAAAAAAAAAAAAAADAAECBAUGB//EADsQAAEDAgQEBAQFAwMEAwAAAAEAAhEDIQQSMUEFUWFxBoGRoSIysfATQlLB0RTh8WJyoiOCg5IVJDP/xAAZAQADAQEBAAAAAAAAAAAAAAAAAQIDBAX/xAAjEQACAgICAgIDAQAAAAAAAAAAAQIRAyESMQRBIlETMmEU/9oADAMBAAIRAxEAPwDIaiNQWlFYV6LPLQZiPTVdiPTKCiyxGaVXYUQOTEWAURqqtKPTKALTUVpQmIjQkBZplGBVUKYckMtscjMcs9+IDQXOIAFyToO657F+KCXRTORugfHxOne9gPKVnOaj2XjxSm9HaPqAakDumo1w4kNvH2NYXHcN40BJfTZWJOaTMnL+UkzbddDhOP4NxaH0Gtlrs8tZZxNgHBvXWy53nfpHYvEj7Z0NPCVP0k9r/TTzRcjhYg+hVPA+IcJALKxpxYNdns2fy2LfLqpca8S0ix7adaKrbiCQHtF3NY7QmNoQsr+iX4qsOanxBn5iJDdCRuQOStihUH5XffZcpg/FBdIILpGr3kNBaLQ0a3GhnVaY8UtY0Zcz3SM3wtpti8hhAnWNeqTyv6H/AJP6bLsw1BHcKIesip44gWpeTnX053n2VJ/jPO7KMPTmYJ/Eyf8AIgBNZP4RLxn6Z0+dLMszAcYpVSGjM1xEhrxGYbljx8Lt9DPRX8ytNMwlBxdMk5ygXpFyG5yYqGc5BLlNxQ3FAhpKYuTEobkwohVeq73IrkB6smgTnoDnor1XeqQhZklAlMgRxLURrVGkLq7TYLKrGkDYwqaO5iG8JpjaHY5EDlXCM1UIOwqxTKqNR2FIRepOVhpVFjlYY9SxlkFIvABJMAXJ2AFyShSsXxRi8tMUxM1JmP0tiR5yPdTKVKy4R5SSMjjXHDVda1IH4QbZv9R6/Rc3i8ZJtMcxp0hFx9XMcsnKOR16DaVSdj4s2GjlE+U7rhcm3Z6qioql0XMJxRzTvF9Z3F10GD4sx+WBcaz7rm6ONn5mtI+/NXG0Guu3XoYIHffzSsZ0gxrYA2g36m9vb1VatUDiBtbsOZVPC4IADM92wyyJPTYe6vVGta0AAiSeY9ojzkosqtGjhoDc20DtMXHkn/rhBLjBi3IysvJycROoP8oL6TtJMTokDs0MVxQfx6Qs9uKvNyhvYBcntzUBiP8ATb73VpmMr9l3DYwybkSZIFpI0Pcc16V4e4ma1AOJl7fgcZuSADmPcEe68rgOEjbVdR4IxuWoae1Rpj/c249sy0iYZVcTvDUUS9DJSzLQ5SbioEpFyG5yKAmShucoOcoSnQh3FQciAKFRFhRVqBVqiPVcqdRytEsYlJCJSTEcwxgCMx6qGooioU6KujUNYJ9VnNejU6qpIV2HDEamxVhWTiomIuNaptaqjahRqdVAFsKbSq34kqbXoEW2OXO+LB8VM8w4doIP7rdaVmeI8H+JSkXdTOYRuIhw9L+SyyxuLRthlxmmcJxA5bxDbmfVQ4HwwVGVa1Qktptc7ILFzgJDAdhoSrVSq10NdFvS+ylh6jqebI6J1BAO0b9FwJ0epKN9GSyswUDOc1M3/jLNC0HUOBvrpC0cGHMeAc0EA3nQiRdCo8IaSIHXeNe61agN3OdLgBy8m23+iqck+iceOS7LlKoLXg7uP0B2HZWS0nmQLzJjvqsGuwuBkm4uW6jt2U6LqrWZQ6R+oyDHUKEjVyNipiIi8jlJt6kpqla1tPWP7aLCpMeJBdmJNomAOZ5LSw1WLHZDVEqVk6dLPmcXBjRYF0xMSG9zBR+G5Hn8N7W3mHtnMCBoRMHkg1avwGmR8JdmBGoIET6H3QsK8scHC8c9L7+5WqaowkpcgrW5XFvIwey1+AS3EUhyqD3MH91lYeS6TeTf+F0Hhml/9pp5B7vRsfunHsmeotneSucpcXr5c5IhsfDlaM07TAOhFxK3gVncbwBrNs8tqNaQ07Gfyu3g+yrNjnKuDF4ebDjv8sbss8O4pTriWESAMzN29+YsbhWSV5g01cNXGYFtRhBibEa67tK9FwONbVYHt0dtyO7T1C0i/s5pxra6DlMkmc5UQO5yqVaqnUeqryhITIvqIDypuKC5ytEkCkmSQBxuZOChAogWhnYZqKEKmjMCZQRrUZrE1NitMCGOgIapNRiyUzqcIsGhNRAUMKYQIK1ynKG1EASYzkfEfh58mpRGZpkmmPmbzyjdvTULk2mCCJBHW0r15rVm8Z8PU64JADKuzxoejxv31+i5smFPaOrFna0zhadVzhMxoJmT6QArUmI5TGnqq+Jw76VQ06gylvnI/KWncWQzig10GRJsdrGIlcbjTPQjNNGjQEeaKZ0O/wCyHSd5KZqIRTCPUG68k0yk4RM6oIYfNfQdf57p8vT6KBNrahdFwLw4ajQ95LGHQD5ndp0HVXCLfRnkmo9mTRabQLm3XyHNdv4d4OaTcz/ncIj9LdY7nfyWpwzhtOmIY0Drq493G60m0gF0RionHPI5KkUsibKrzmBDqNCuzKjk/GfDw6kKoHxMgE82udEHsTPmVh+HuJOovjVjy0OBPWM7eoHqu8xVBr2Oa75XAg9Ad/L9lwEMp5s5JMkDIdYMEgmwB537LKbp2jpwrlFpneuKE96zuB8VdiGulsEGxaDlI7n8w3Vl1duYtBGZurZBI7haRaZhKDj2J7kB5U3uQiVZmwdRCcjFRypiAJI+RJFhRwoRGhRYEdjVoQlY7AjsKi1qm1qCqDseiNqqsUgUDNCnUUyqTCjNelQFhtNPkUGPUyUxE6YRQEFhRA5IEFlIPUMyYFIYDivDKeIaBUBkfK4fM2dQCdu64Li2FdhqrqZOZti1xGoItI52I8l6PmXJeOKXxUnjcOafIgj6lY5oqrOnBN8qObpVh+ogcrx6BTdXP6v3+qzasSYMeanSqDmuM7bZoNqn9R9lbw9D8RwbDnnYCSfQKPDcOHub1IAzaEkgQeQXqeGoNpjKxrWDk0AD2WmOHIxyz4Iw+AeGi1wqVwBHy0rEd37W5LsaQVNrkZlRdKilpHG5OTtl+m6En1Sqraid1RICb3rn/E/EIb+GDcwXdpsPNbRcuU8TYZwfm2fF+oGh9Ep9GmJJy2U8Ni3HDVG5rfiNtMWLHOMdy0LGa7M65EDn9FZLy1pbYA3kTFhEeUn1RcfTbTp0YsXUpO9y4mT/AOwWL2dK0U8dxB7gA573BogNLnFrRtAJgKxwHFClVa42BBa48gY+L1A91kVHTbkfuUbC1Blv2I+iFoGlLR6KXdUMqj4dvh2d3D/mVpFq6U7RwyjToEUgFJwQxqqJLGUJIDnp1JdnCMRmuQGFFaVqYoMxyKHIARMyBhCVJoUAURiYBQkHJsySBhmORmuVVFplFCLSWZDDlKUgJhymwoUqTSkAeVieLKBdQLhc0yHRzEZXexnyWzKi5s2OhBBHQ2KmStUaRdNM8sqtk3Z/xn0ISY07MI7wFo4ug5jnNFw0kC4GhIVZ1N55Ad59l5z0eolou8PnUmIXpHCMX+JSY7eII5EW+gB815nhmARJn75LuPC1aWOB5zHQgD9lrhfyMfIj8DpGlEBVemUSV1HDQUOSzoYTkpAEzKtxDDirTcw76Hk4XBRgUxQNaOIezVrxdpIy3seSz6lQkfFqCZPOYXXcewOcZ2j42i4/W3l3Gy5WvBBPRYSVHZGSmrKhYYnUD7unY0ZSQLn26otK/ZSqG1tpUezRLR1/hCgf6YE6F78v+0GPqHLYfSAVXBtNOjTYPytA84k+5KHUxBXQk6OGTVhqjUEhBNYodSsr2QWjUCSzy5JKgs5JqI1AYUVpWxiiw1SQmlSagoM0orShMCKAmAQBShMxTJQMcNUgUPOmL0AGlPmVY1LdFUrV5PxfC3vckCRI5dFnkyKHZriwvI9G5hKRqfJB8wJgSY8rraoeGq7tm22Lrnt6hee1+NmmBlPkIiREHXW2qLhfGVYtLXVahmfizunaM17xAXM80jsXjY1o7PEcLqs+Zka3JEGAJieUqnUaRqNfP6KphfE7jS/ErFxgjK8unUFpaGyOZvuue4r4he7O1oyAwGlvwy0CCYB+Y2JOu3JL87B+NAweKcS/EqvcfhkkCOQsJ2JtyVMVhOpPSfeAnNGZgjrMT/KJTo9BPosG7Zsk0qCYd17fS/qV3vhnh1RuV5zGZb+Gym+oTaYLmjKDOU2zLiqAg6Dutvh/E6rT/wBOpUk65XEepn3TTFX2elv4RWbByOIMGzTN7wRrOyqhyqcCxld0MqVahLiJYy7tbEONyZ/MSAOtl0OHx1N8tflEFoDQQTTDZhhfcEkyXOMDaN1ssrXZg/HXozGlOXI/E8ZRplzSyS0wYJbBGwjXvvyUMPxnLBc1jGmPhaBmg7kwST9zyf5kSvFl9gw5TLla/wDn6BEOaHk2s2Tr138+qpY2owOGWzXdSQOxN4/hOORPsU/HlFWtkHrkvEOAyPzAfDU9jv8AWfVdgGLN8Q4acO8/pLSPWPoVUtozx6kcbZpjRGwdOajAYILmzfbMNuyE51xbnttZSpPgg8nAxvYjRYrs629Hd163JUHvU36oLl1JHnsiXKIKi5QJTEGhOq2dJFAcsEVgUAEam1WZIm0IrWJ2hTlFlDsCMSghyeUxhMyYuUA5JMROVF7ovySzLO4vXhmUau+m6icuKsuEHKSSKtbiec/CfhG3O+qo4vHuBkEknXtyVd+KAF97fdlTrVchuZOw5jkvMnNydntY8ajGkLEVp37jvuqP9TeDsgYjGzpv9EKkM1010ZzabpG7hsW50bgRbYBEcSLRI1HRNw2gYLjv9gK82kFnKWzRR0U2OHO/3ZGgndvqEb8K/wAod2mVaDmRemZ6hFhxI8OwDXSXvAA0AlxPYBdVw+thqcZadWoeRim3be7ue/RYdLHEANY3LHP6q7Tc52pjsPv2CqxKKOjJNaAMtIG5ZT+AHoXEy7yWlTq0qYH5mwAWgtgC8FsOsbmYN5Myubwxa2CRnO1z6wEfEcUkRHsL+n1j+VakHEHjOICZZM/qkz/CpPxO5Mqpi6m4tPt5yVXZUnv93TIs3MLXY0XBLuug++qk7GONptyvp0E/VZ2DaZHPquz4dhKbgP8Ap53DW1p5Agk8/RTZSVoHwjEl1O+rTl9NPY+yhx2sPwKg6D2cCmNMU3vAAa13xAAkgRYi4Co8VfNJ/b6GV0x3E4Z/GdHM1H+QQ2vk9II9Uqmu8I1JkztKys3Z1GBq56TCTJIueotf0TvVLhL/AICP0k+hv/KtucuqLtHDNUyDkNyd5Q3FUQMSkoykmIwKbUcKs16LmTJQXOmL0KUsyaCwoqKWdV5UgUxWGDk+ZBBSc+ASdEm6KQ9fEhok/wCeiw8TVLiXOH9kTG1y86CBoJv3WZiHnYwB2M+XdcGfLydLo9XxsHBW+xnvAOc2O2n0Kwcbiy4m+5VnG4km25P9llgLKEfbNcs60iTGyV0HCcLe+v3ZUcJSAZ9StvCEQICU5DxwrZpU6JsAjfgNDTmPmjYUARP0+iaviWaW7rJGxRZRJPwO9f35qzmqj8zCPvmFVLqW4PpPvCdhpGfic3vIH0VksuUc51LO8BaWFo8zKysKGbGY6rVpPMdEBRdAAGnn97KFR4I9kF1T75oD3QmmIDiW2i6zsK6D93V6rVCzmN+KPNXFmM17NujX8v7rZ4bjnAwDftfuudw1W0HUaduS1MA4CLifomEWdNj6hIBMz1uTAu4b7LHxr5Y7eQR62V8OLqdr6bDffpusLidUiQRYke1/dVCdEZcfKmZeIsfRWqMAdTqhFkjNp07FMTaUIGafDH3f5furbqiyeGu+J3YLQXVDo4Mv7MmXqJcopKzMcFJMSkgDmwUVrkAKcKzJBS5IFDlPKBhAVIFQCdMVE5WTxHGEktGg35lWsbXyi2p0/lZTyADouTPkr4o9DxMN/JjVK2Vvf79Vl42vfy/unr1o1VejQNZ7WD8xuf0gamOy5FG2d8pqKI0KeWk+seeSn1cfmd5NnzVSnQ+Elb/iNjQaVJtmsbMdzE97H1WeBstJ/HRhi+e2NgnW7LfwVo3XPtp5akeYWvQrRbTqsJbOqOjfpOk8lDEvtHnvdUKWIhLE4jaZPbT0SSHYWniNxTJ6zHok/FTrSPqCh4RzzEEDylEqufzB7NP7lMA2EyvsQB3/AJWjSGXRZeGr3vbyWjTqBPYr0Hzkg281Sr1I3R6+I2HJZlarKaRDYjUKjhbku8h5ID6vLdXsJRgBVdIirZZpU9Ov3KNSfBy7i390PNHkmxBzOm1/8ITCjcw2LkiXQNDEzBgW6dlDimHBY99MOLWkSYsJIiTz1Cy2VdjYjXuFp0sU51NzRDhlcHE/pynnuLwmPtGS98tHuozbukyp8H3uk19uv3qmjN6LfBxd/wD2/utNZnCdHdx9Cr+ZdmP9Tz8n7Mk5yaVDMkVZmTSUMySBmKxiTnBSehlioyBgqQTFqTUwCNTvMAk6DVRaqfEcRPw8rnvsFnknxVmuLHzlRTxFQuJJ39uQWdjMUBp5jl1BR8RXtb7lZNWoe/Xz/wALztyZ7CqK0Dq1JMn/AAuq8K8NLGuqvEOfZo5N1kjaT9AqfBuDgEPeJOoafy9T1XRfiLrx46VnBlzcnSOU8QuJrPcNoaPIX95VCjVnyV7E3Bn8xJ91nnDkQW+i5sjtnZhjS0aVbC5h/qCrPc4C7TO6aniXBGZjDof7LHaOmkQZWcecq5h3x8wLj9EzKnTXkrAYRqcv1KdhVE6br/Nl7WVsOMf/AKyeRgoVGo0CwmfvVSblNoLUCJ5SYkR/qGnomqBzRzU2ZmyGmQfP/Cp4h7hqD99E0yWPVxB6oH4xmwkoTq8o2GqgHRVZFFvCYUzLrrSaIELPbjgNEv6xTtlaRdLrqLKt9dFUFRO4qkiJM2Mc2crx+YCe8fuPoqxrnKR0+5VvAfFRg9QOm4WbUBBM84K1nH2Ywl6JU3/fl/ZEHy3jrzH3ZUXOgKwHTAB1+z7SpSHJl7hLvmHYrRlZ/Dm6nsB5K6Su3H+p5+R/Jk5UC9MSoqyBy5JQKSVCKYcAovckkmSDck0J0kwB4mtlBPouexFW8T8U36apJLizt3R6XixXGyvi6gDOundT4Hgc7s5+UEADmRv5J0kvHim9leXJpaOlao4ipDXHkD9Ekl2y6PNj2cfXqmYT4XERfkkkvNmj2cbLX9Sw6hP/AFDdm3SSWXFHRyZZoPeflho57pOLW3dLj1lOkpQSHGI5NHnqUdlYxokkrJJTOlj+6G6s7RydJBIm0Q5EbghGuiSSTbLSQQYQBEbTCSSEyWiTWKYZzSSVIzZpYBwy25lPisOXXbruOf8AdMku2KuJ58m1N0Y79TIvpHdaGB4WYDnnX8o5HmdvJJJEIqxZJujTDYsLAKSSS6DnIkJQkkgBQkkkkXxR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19" name="AutoShape 30" descr="data:image/jpeg;base64,/9j/4AAQSkZJRgABAQAAAQABAAD/2wCEAAkGBxQTEhQUExQVFBUVGBcXGBQXFxcYFxUYFRQXFhcUFBYaHCggHBwlHBcUITEhJSkrLi4uFx8zODMsNygtLiwBCgoKDg0OGhAQGiwkHCQsLCwsLCwsLCwsLCwsLCwsLCwsLCwsLCwsLCwsLCwsLCwsLCwsLCwsLCwsLCwsLCwsLP/AABEIALcBEwMBIgACEQEDEQH/xAAbAAABBQEBAAAAAAAAAAAAAAADAAECBAUGB//EADsQAAEDAgQEBAQFAwMEAwAAAAEAAhEDIQQSMUEFUWFxBoGRoSIysfATQlLB0RTh8WJyoiOCg5IVJDP/xAAZAQADAQEBAAAAAAAAAAAAAAAAAQIDBAX/xAAjEQACAgICAgIDAQAAAAAAAAAAAQIRAyESMQRBIlETMmEU/9oADAMBAAIRAxEAPwDIaiNQWlFYV6LPLQZiPTVdiPTKCiyxGaVXYUQOTEWAURqqtKPTKALTUVpQmIjQkBZplGBVUKYckMtscjMcs9+IDQXOIAFyToO657F+KCXRTORugfHxOne9gPKVnOaj2XjxSm9HaPqAakDumo1w4kNvH2NYXHcN40BJfTZWJOaTMnL+UkzbddDhOP4NxaH0Gtlrs8tZZxNgHBvXWy53nfpHYvEj7Z0NPCVP0k9r/TTzRcjhYg+hVPA+IcJALKxpxYNdns2fy2LfLqpca8S0ix7adaKrbiCQHtF3NY7QmNoQsr+iX4qsOanxBn5iJDdCRuQOStihUH5XffZcpg/FBdIILpGr3kNBaLQ0a3GhnVaY8UtY0Zcz3SM3wtpti8hhAnWNeqTyv6H/AJP6bLsw1BHcKIesip44gWpeTnX053n2VJ/jPO7KMPTmYJ/Eyf8AIgBNZP4RLxn6Z0+dLMszAcYpVSGjM1xEhrxGYbljx8Lt9DPRX8ytNMwlBxdMk5ygXpFyG5yYqGc5BLlNxQ3FAhpKYuTEobkwohVeq73IrkB6smgTnoDnor1XeqQhZklAlMgRxLURrVGkLq7TYLKrGkDYwqaO5iG8JpjaHY5EDlXCM1UIOwqxTKqNR2FIRepOVhpVFjlYY9SxlkFIvABJMAXJ2AFyShSsXxRi8tMUxM1JmP0tiR5yPdTKVKy4R5SSMjjXHDVda1IH4QbZv9R6/Rc3i8ZJtMcxp0hFx9XMcsnKOR16DaVSdj4s2GjlE+U7rhcm3Z6qioql0XMJxRzTvF9Z3F10GD4sx+WBcaz7rm6ONn5mtI+/NXG0Guu3XoYIHffzSsZ0gxrYA2g36m9vb1VatUDiBtbsOZVPC4IADM92wyyJPTYe6vVGta0AAiSeY9ojzkosqtGjhoDc20DtMXHkn/rhBLjBi3IysvJycROoP8oL6TtJMTokDs0MVxQfx6Qs9uKvNyhvYBcntzUBiP8ATb73VpmMr9l3DYwybkSZIFpI0Pcc16V4e4ma1AOJl7fgcZuSADmPcEe68rgOEjbVdR4IxuWoae1Rpj/c249sy0iYZVcTvDUUS9DJSzLQ5SbioEpFyG5yKAmShucoOcoSnQh3FQciAKFRFhRVqBVqiPVcqdRytEsYlJCJSTEcwxgCMx6qGooioU6KujUNYJ9VnNejU6qpIV2HDEamxVhWTiomIuNaptaqjahRqdVAFsKbSq34kqbXoEW2OXO+LB8VM8w4doIP7rdaVmeI8H+JSkXdTOYRuIhw9L+SyyxuLRthlxmmcJxA5bxDbmfVQ4HwwVGVa1Qktptc7ILFzgJDAdhoSrVSq10NdFvS+ylh6jqebI6J1BAO0b9FwJ0epKN9GSyswUDOc1M3/jLNC0HUOBvrpC0cGHMeAc0EA3nQiRdCo8IaSIHXeNe61agN3OdLgBy8m23+iqck+iceOS7LlKoLXg7uP0B2HZWS0nmQLzJjvqsGuwuBkm4uW6jt2U6LqrWZQ6R+oyDHUKEjVyNipiIi8jlJt6kpqla1tPWP7aLCpMeJBdmJNomAOZ5LSw1WLHZDVEqVk6dLPmcXBjRYF0xMSG9zBR+G5Hn8N7W3mHtnMCBoRMHkg1avwGmR8JdmBGoIET6H3QsK8scHC8c9L7+5WqaowkpcgrW5XFvIwey1+AS3EUhyqD3MH91lYeS6TeTf+F0Hhml/9pp5B7vRsfunHsmeotneSucpcXr5c5IhsfDlaM07TAOhFxK3gVncbwBrNs8tqNaQ07Gfyu3g+yrNjnKuDF4ebDjv8sbss8O4pTriWESAMzN29+YsbhWSV5g01cNXGYFtRhBibEa67tK9FwONbVYHt0dtyO7T1C0i/s5pxra6DlMkmc5UQO5yqVaqnUeqryhITIvqIDypuKC5ytEkCkmSQBxuZOChAogWhnYZqKEKmjMCZQRrUZrE1NitMCGOgIapNRiyUzqcIsGhNRAUMKYQIK1ynKG1EASYzkfEfh58mpRGZpkmmPmbzyjdvTULk2mCCJBHW0r15rVm8Z8PU64JADKuzxoejxv31+i5smFPaOrFna0zhadVzhMxoJmT6QArUmI5TGnqq+Jw76VQ06gylvnI/KWncWQzig10GRJsdrGIlcbjTPQjNNGjQEeaKZ0O/wCyHSd5KZqIRTCPUG68k0yk4RM6oIYfNfQdf57p8vT6KBNrahdFwLw4ajQ95LGHQD5ndp0HVXCLfRnkmo9mTRabQLm3XyHNdv4d4OaTcz/ncIj9LdY7nfyWpwzhtOmIY0Drq493G60m0gF0RionHPI5KkUsibKrzmBDqNCuzKjk/GfDw6kKoHxMgE82udEHsTPmVh+HuJOovjVjy0OBPWM7eoHqu8xVBr2Oa75XAg9Ad/L9lwEMp5s5JMkDIdYMEgmwB537LKbp2jpwrlFpneuKE96zuB8VdiGulsEGxaDlI7n8w3Vl1duYtBGZurZBI7haRaZhKDj2J7kB5U3uQiVZmwdRCcjFRypiAJI+RJFhRwoRGhRYEdjVoQlY7AjsKi1qm1qCqDseiNqqsUgUDNCnUUyqTCjNelQFhtNPkUGPUyUxE6YRQEFhRA5IEFlIPUMyYFIYDivDKeIaBUBkfK4fM2dQCdu64Li2FdhqrqZOZti1xGoItI52I8l6PmXJeOKXxUnjcOafIgj6lY5oqrOnBN8qObpVh+ogcrx6BTdXP6v3+qzasSYMeanSqDmuM7bZoNqn9R9lbw9D8RwbDnnYCSfQKPDcOHub1IAzaEkgQeQXqeGoNpjKxrWDk0AD2WmOHIxyz4Iw+AeGi1wqVwBHy0rEd37W5LsaQVNrkZlRdKilpHG5OTtl+m6En1Sqraid1RICb3rn/E/EIb+GDcwXdpsPNbRcuU8TYZwfm2fF+oGh9Ep9GmJJy2U8Ni3HDVG5rfiNtMWLHOMdy0LGa7M65EDn9FZLy1pbYA3kTFhEeUn1RcfTbTp0YsXUpO9y4mT/AOwWL2dK0U8dxB7gA573BogNLnFrRtAJgKxwHFClVa42BBa48gY+L1A91kVHTbkfuUbC1Blv2I+iFoGlLR6KXdUMqj4dvh2d3D/mVpFq6U7RwyjToEUgFJwQxqqJLGUJIDnp1JdnCMRmuQGFFaVqYoMxyKHIARMyBhCVJoUAURiYBQkHJsySBhmORmuVVFplFCLSWZDDlKUgJhymwoUqTSkAeVieLKBdQLhc0yHRzEZXexnyWzKi5s2OhBBHQ2KmStUaRdNM8sqtk3Z/xn0ISY07MI7wFo4ug5jnNFw0kC4GhIVZ1N55Ad59l5z0eolou8PnUmIXpHCMX+JSY7eII5EW+gB815nhmARJn75LuPC1aWOB5zHQgD9lrhfyMfIj8DpGlEBVemUSV1HDQUOSzoYTkpAEzKtxDDirTcw76Hk4XBRgUxQNaOIezVrxdpIy3seSz6lQkfFqCZPOYXXcewOcZ2j42i4/W3l3Gy5WvBBPRYSVHZGSmrKhYYnUD7unY0ZSQLn26otK/ZSqG1tpUezRLR1/hCgf6YE6F78v+0GPqHLYfSAVXBtNOjTYPytA84k+5KHUxBXQk6OGTVhqjUEhBNYodSsr2QWjUCSzy5JKgs5JqI1AYUVpWxiiw1SQmlSagoM0orShMCKAmAQBShMxTJQMcNUgUPOmL0AGlPmVY1LdFUrV5PxfC3vckCRI5dFnkyKHZriwvI9G5hKRqfJB8wJgSY8rraoeGq7tm22Lrnt6hee1+NmmBlPkIiREHXW2qLhfGVYtLXVahmfizunaM17xAXM80jsXjY1o7PEcLqs+Zka3JEGAJieUqnUaRqNfP6KphfE7jS/ErFxgjK8unUFpaGyOZvuue4r4he7O1oyAwGlvwy0CCYB+Y2JOu3JL87B+NAweKcS/EqvcfhkkCOQsJ2JtyVMVhOpPSfeAnNGZgjrMT/KJTo9BPosG7Zsk0qCYd17fS/qV3vhnh1RuV5zGZb+Gym+oTaYLmjKDOU2zLiqAg6Dutvh/E6rT/wBOpUk65XEepn3TTFX2elv4RWbByOIMGzTN7wRrOyqhyqcCxld0MqVahLiJYy7tbEONyZ/MSAOtl0OHx1N8tflEFoDQQTTDZhhfcEkyXOMDaN1ssrXZg/HXozGlOXI/E8ZRplzSyS0wYJbBGwjXvvyUMPxnLBc1jGmPhaBmg7kwST9zyf5kSvFl9gw5TLla/wDn6BEOaHk2s2Tr138+qpY2owOGWzXdSQOxN4/hOORPsU/HlFWtkHrkvEOAyPzAfDU9jv8AWfVdgGLN8Q4acO8/pLSPWPoVUtozx6kcbZpjRGwdOajAYILmzfbMNuyE51xbnttZSpPgg8nAxvYjRYrs629Hd163JUHvU36oLl1JHnsiXKIKi5QJTEGhOq2dJFAcsEVgUAEam1WZIm0IrWJ2hTlFlDsCMSghyeUxhMyYuUA5JMROVF7ovySzLO4vXhmUau+m6icuKsuEHKSSKtbiec/CfhG3O+qo4vHuBkEknXtyVd+KAF97fdlTrVchuZOw5jkvMnNydntY8ajGkLEVp37jvuqP9TeDsgYjGzpv9EKkM1010ZzabpG7hsW50bgRbYBEcSLRI1HRNw2gYLjv9gK82kFnKWzRR0U2OHO/3ZGgndvqEb8K/wAod2mVaDmRemZ6hFhxI8OwDXSXvAA0AlxPYBdVw+thqcZadWoeRim3be7ue/RYdLHEANY3LHP6q7Tc52pjsPv2CqxKKOjJNaAMtIG5ZT+AHoXEy7yWlTq0qYH5mwAWgtgC8FsOsbmYN5Myubwxa2CRnO1z6wEfEcUkRHsL+n1j+VakHEHjOICZZM/qkz/CpPxO5Mqpi6m4tPt5yVXZUnv93TIs3MLXY0XBLuug++qk7GONptyvp0E/VZ2DaZHPquz4dhKbgP8Ap53DW1p5Agk8/RTZSVoHwjEl1O+rTl9NPY+yhx2sPwKg6D2cCmNMU3vAAa13xAAkgRYi4Co8VfNJ/b6GV0x3E4Z/GdHM1H+QQ2vk9II9Uqmu8I1JkztKys3Z1GBq56TCTJIueotf0TvVLhL/AICP0k+hv/KtucuqLtHDNUyDkNyd5Q3FUQMSkoykmIwKbUcKs16LmTJQXOmL0KUsyaCwoqKWdV5UgUxWGDk+ZBBSc+ASdEm6KQ9fEhok/wCeiw8TVLiXOH9kTG1y86CBoJv3WZiHnYwB2M+XdcGfLydLo9XxsHBW+xnvAOc2O2n0Kwcbiy4m+5VnG4km25P9llgLKEfbNcs60iTGyV0HCcLe+v3ZUcJSAZ9StvCEQICU5DxwrZpU6JsAjfgNDTmPmjYUARP0+iaviWaW7rJGxRZRJPwO9f35qzmqj8zCPvmFVLqW4PpPvCdhpGfic3vIH0VksuUc51LO8BaWFo8zKysKGbGY6rVpPMdEBRdAAGnn97KFR4I9kF1T75oD3QmmIDiW2i6zsK6D93V6rVCzmN+KPNXFmM17NujX8v7rZ4bjnAwDftfuudw1W0HUaduS1MA4CLifomEWdNj6hIBMz1uTAu4b7LHxr5Y7eQR62V8OLqdr6bDffpusLidUiQRYke1/dVCdEZcfKmZeIsfRWqMAdTqhFkjNp07FMTaUIGafDH3f5furbqiyeGu+J3YLQXVDo4Mv7MmXqJcopKzMcFJMSkgDmwUVrkAKcKzJBS5IFDlPKBhAVIFQCdMVE5WTxHGEktGg35lWsbXyi2p0/lZTyADouTPkr4o9DxMN/JjVK2Vvf79Vl42vfy/unr1o1VejQNZ7WD8xuf0gamOy5FG2d8pqKI0KeWk+seeSn1cfmd5NnzVSnQ+Elb/iNjQaVJtmsbMdzE97H1WeBstJ/HRhi+e2NgnW7LfwVo3XPtp5akeYWvQrRbTqsJbOqOjfpOk8lDEvtHnvdUKWIhLE4jaZPbT0SSHYWniNxTJ6zHok/FTrSPqCh4RzzEEDylEqufzB7NP7lMA2EyvsQB3/AJWjSGXRZeGr3vbyWjTqBPYr0Hzkg281Sr1I3R6+I2HJZlarKaRDYjUKjhbku8h5ID6vLdXsJRgBVdIirZZpU9Ov3KNSfBy7i390PNHkmxBzOm1/8ITCjcw2LkiXQNDEzBgW6dlDimHBY99MOLWkSYsJIiTz1Cy2VdjYjXuFp0sU51NzRDhlcHE/pynnuLwmPtGS98tHuozbukyp8H3uk19uv3qmjN6LfBxd/wD2/utNZnCdHdx9Cr+ZdmP9Tz8n7Mk5yaVDMkVZmTSUMySBmKxiTnBSehlioyBgqQTFqTUwCNTvMAk6DVRaqfEcRPw8rnvsFnknxVmuLHzlRTxFQuJJ39uQWdjMUBp5jl1BR8RXtb7lZNWoe/Xz/wALztyZ7CqK0Dq1JMn/AAuq8K8NLGuqvEOfZo5N1kjaT9AqfBuDgEPeJOoafy9T1XRfiLrx46VnBlzcnSOU8QuJrPcNoaPIX95VCjVnyV7E3Bn8xJ91nnDkQW+i5sjtnZhjS0aVbC5h/qCrPc4C7TO6aniXBGZjDof7LHaOmkQZWcecq5h3x8wLj9EzKnTXkrAYRqcv1KdhVE6br/Nl7WVsOMf/AKyeRgoVGo0CwmfvVSblNoLUCJ5SYkR/qGnomqBzRzU2ZmyGmQfP/Cp4h7hqD99E0yWPVxB6oH4xmwkoTq8o2GqgHRVZFFvCYUzLrrSaIELPbjgNEv6xTtlaRdLrqLKt9dFUFRO4qkiJM2Mc2crx+YCe8fuPoqxrnKR0+5VvAfFRg9QOm4WbUBBM84K1nH2Ywl6JU3/fl/ZEHy3jrzH3ZUXOgKwHTAB1+z7SpSHJl7hLvmHYrRlZ/Dm6nsB5K6Su3H+p5+R/Jk5UC9MSoqyBy5JQKSVCKYcAovckkmSDck0J0kwB4mtlBPouexFW8T8U36apJLizt3R6XixXGyvi6gDOundT4Hgc7s5+UEADmRv5J0kvHim9leXJpaOlao4ipDXHkD9Ekl2y6PNj2cfXqmYT4XERfkkkvNmj2cbLX9Sw6hP/AFDdm3SSWXFHRyZZoPeflho57pOLW3dLj1lOkpQSHGI5NHnqUdlYxokkrJJTOlj+6G6s7RydJBIm0Q5EbghGuiSSTbLSQQYQBEbTCSSEyWiTWKYZzSSVIzZpYBwy25lPisOXXbruOf8AdMku2KuJ58m1N0Y79TIvpHdaGB4WYDnnX8o5HmdvJJJEIqxZJujTDYsLAKSSS6DnIkJQkkgBQkkkkXxR/9k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20" name="AutoShape 32" descr="data:image/jpeg;base64,/9j/4AAQSkZJRgABAQAAAQABAAD/2wCEAAkGBxQTEhQUExQVFBUVGBcXGBQXFxcYFxUYFRQXFhcUFBYaHCggHBwlHBcUITEhJSkrLi4uFx8zODMsNygtLiwBCgoKDg0OGhAQGiwkHCQsLCwsLCwsLCwsLCwsLCwsLCwsLCwsLCwsLCwsLCwsLCwsLCwsLCwsLCwsLCwsLCwsLP/AABEIALcBEwMBIgACEQEDEQH/xAAbAAABBQEBAAAAAAAAAAAAAAADAAECBAUGB//EADsQAAEDAgQEBAQFAwMEAwAAAAEAAhEDIQQSMUEFUWFxBoGRoSIysfATQlLB0RTh8WJyoiOCg5IVJDP/xAAZAQADAQEBAAAAAAAAAAAAAAAAAQIDBAX/xAAjEQACAgICAgIDAQAAAAAAAAAAAQIRAyESMQRBIlETMmEU/9oADAMBAAIRAxEAPwDIaiNQWlFYV6LPLQZiPTVdiPTKCiyxGaVXYUQOTEWAURqqtKPTKALTUVpQmIjQkBZplGBVUKYckMtscjMcs9+IDQXOIAFyToO657F+KCXRTORugfHxOne9gPKVnOaj2XjxSm9HaPqAakDumo1w4kNvH2NYXHcN40BJfTZWJOaTMnL+UkzbddDhOP4NxaH0Gtlrs8tZZxNgHBvXWy53nfpHYvEj7Z0NPCVP0k9r/TTzRcjhYg+hVPA+IcJALKxpxYNdns2fy2LfLqpca8S0ix7adaKrbiCQHtF3NY7QmNoQsr+iX4qsOanxBn5iJDdCRuQOStihUH5XffZcpg/FBdIILpGr3kNBaLQ0a3GhnVaY8UtY0Zcz3SM3wtpti8hhAnWNeqTyv6H/AJP6bLsw1BHcKIesip44gWpeTnX053n2VJ/jPO7KMPTmYJ/Eyf8AIgBNZP4RLxn6Z0+dLMszAcYpVSGjM1xEhrxGYbljx8Lt9DPRX8ytNMwlBxdMk5ygXpFyG5yYqGc5BLlNxQ3FAhpKYuTEobkwohVeq73IrkB6smgTnoDnor1XeqQhZklAlMgRxLURrVGkLq7TYLKrGkDYwqaO5iG8JpjaHY5EDlXCM1UIOwqxTKqNR2FIRepOVhpVFjlYY9SxlkFIvABJMAXJ2AFyShSsXxRi8tMUxM1JmP0tiR5yPdTKVKy4R5SSMjjXHDVda1IH4QbZv9R6/Rc3i8ZJtMcxp0hFx9XMcsnKOR16DaVSdj4s2GjlE+U7rhcm3Z6qioql0XMJxRzTvF9Z3F10GD4sx+WBcaz7rm6ONn5mtI+/NXG0Guu3XoYIHffzSsZ0gxrYA2g36m9vb1VatUDiBtbsOZVPC4IADM92wyyJPTYe6vVGta0AAiSeY9ojzkosqtGjhoDc20DtMXHkn/rhBLjBi3IysvJycROoP8oL6TtJMTokDs0MVxQfx6Qs9uKvNyhvYBcntzUBiP8ATb73VpmMr9l3DYwybkSZIFpI0Pcc16V4e4ma1AOJl7fgcZuSADmPcEe68rgOEjbVdR4IxuWoae1Rpj/c249sy0iYZVcTvDUUS9DJSzLQ5SbioEpFyG5yKAmShucoOcoSnQh3FQciAKFRFhRVqBVqiPVcqdRytEsYlJCJSTEcwxgCMx6qGooioU6KujUNYJ9VnNejU6qpIV2HDEamxVhWTiomIuNaptaqjahRqdVAFsKbSq34kqbXoEW2OXO+LB8VM8w4doIP7rdaVmeI8H+JSkXdTOYRuIhw9L+SyyxuLRthlxmmcJxA5bxDbmfVQ4HwwVGVa1Qktptc7ILFzgJDAdhoSrVSq10NdFvS+ylh6jqebI6J1BAO0b9FwJ0epKN9GSyswUDOc1M3/jLNC0HUOBvrpC0cGHMeAc0EA3nQiRdCo8IaSIHXeNe61agN3OdLgBy8m23+iqck+iceOS7LlKoLXg7uP0B2HZWS0nmQLzJjvqsGuwuBkm4uW6jt2U6LqrWZQ6R+oyDHUKEjVyNipiIi8jlJt6kpqla1tPWP7aLCpMeJBdmJNomAOZ5LSw1WLHZDVEqVk6dLPmcXBjRYF0xMSG9zBR+G5Hn8N7W3mHtnMCBoRMHkg1avwGmR8JdmBGoIET6H3QsK8scHC8c9L7+5WqaowkpcgrW5XFvIwey1+AS3EUhyqD3MH91lYeS6TeTf+F0Hhml/9pp5B7vRsfunHsmeotneSucpcXr5c5IhsfDlaM07TAOhFxK3gVncbwBrNs8tqNaQ07Gfyu3g+yrNjnKuDF4ebDjv8sbss8O4pTriWESAMzN29+YsbhWSV5g01cNXGYFtRhBibEa67tK9FwONbVYHt0dtyO7T1C0i/s5pxra6DlMkmc5UQO5yqVaqnUeqryhITIvqIDypuKC5ytEkCkmSQBxuZOChAogWhnYZqKEKmjMCZQRrUZrE1NitMCGOgIapNRiyUzqcIsGhNRAUMKYQIK1ynKG1EASYzkfEfh58mpRGZpkmmPmbzyjdvTULk2mCCJBHW0r15rVm8Z8PU64JADKuzxoejxv31+i5smFPaOrFna0zhadVzhMxoJmT6QArUmI5TGnqq+Jw76VQ06gylvnI/KWncWQzig10GRJsdrGIlcbjTPQjNNGjQEeaKZ0O/wCyHSd5KZqIRTCPUG68k0yk4RM6oIYfNfQdf57p8vT6KBNrahdFwLw4ajQ95LGHQD5ndp0HVXCLfRnkmo9mTRabQLm3XyHNdv4d4OaTcz/ncIj9LdY7nfyWpwzhtOmIY0Drq493G60m0gF0RionHPI5KkUsibKrzmBDqNCuzKjk/GfDw6kKoHxMgE82udEHsTPmVh+HuJOovjVjy0OBPWM7eoHqu8xVBr2Oa75XAg9Ad/L9lwEMp5s5JMkDIdYMEgmwB537LKbp2jpwrlFpneuKE96zuB8VdiGulsEGxaDlI7n8w3Vl1duYtBGZurZBI7haRaZhKDj2J7kB5U3uQiVZmwdRCcjFRypiAJI+RJFhRwoRGhRYEdjVoQlY7AjsKi1qm1qCqDseiNqqsUgUDNCnUUyqTCjNelQFhtNPkUGPUyUxE6YRQEFhRA5IEFlIPUMyYFIYDivDKeIaBUBkfK4fM2dQCdu64Li2FdhqrqZOZti1xGoItI52I8l6PmXJeOKXxUnjcOafIgj6lY5oqrOnBN8qObpVh+ogcrx6BTdXP6v3+qzasSYMeanSqDmuM7bZoNqn9R9lbw9D8RwbDnnYCSfQKPDcOHub1IAzaEkgQeQXqeGoNpjKxrWDk0AD2WmOHIxyz4Iw+AeGi1wqVwBHy0rEd37W5LsaQVNrkZlRdKilpHG5OTtl+m6En1Sqraid1RICb3rn/E/EIb+GDcwXdpsPNbRcuU8TYZwfm2fF+oGh9Ep9GmJJy2U8Ni3HDVG5rfiNtMWLHOMdy0LGa7M65EDn9FZLy1pbYA3kTFhEeUn1RcfTbTp0YsXUpO9y4mT/AOwWL2dK0U8dxB7gA573BogNLnFrRtAJgKxwHFClVa42BBa48gY+L1A91kVHTbkfuUbC1Blv2I+iFoGlLR6KXdUMqj4dvh2d3D/mVpFq6U7RwyjToEUgFJwQxqqJLGUJIDnp1JdnCMRmuQGFFaVqYoMxyKHIARMyBhCVJoUAURiYBQkHJsySBhmORmuVVFplFCLSWZDDlKUgJhymwoUqTSkAeVieLKBdQLhc0yHRzEZXexnyWzKi5s2OhBBHQ2KmStUaRdNM8sqtk3Z/xn0ISY07MI7wFo4ug5jnNFw0kC4GhIVZ1N55Ad59l5z0eolou8PnUmIXpHCMX+JSY7eII5EW+gB815nhmARJn75LuPC1aWOB5zHQgD9lrhfyMfIj8DpGlEBVemUSV1HDQUOSzoYTkpAEzKtxDDirTcw76Hk4XBRgUxQNaOIezVrxdpIy3seSz6lQkfFqCZPOYXXcewOcZ2j42i4/W3l3Gy5WvBBPRYSVHZGSmrKhYYnUD7unY0ZSQLn26otK/ZSqG1tpUezRLR1/hCgf6YE6F78v+0GPqHLYfSAVXBtNOjTYPytA84k+5KHUxBXQk6OGTVhqjUEhBNYodSsr2QWjUCSzy5JKgs5JqI1AYUVpWxiiw1SQmlSagoM0orShMCKAmAQBShMxTJQMcNUgUPOmL0AGlPmVY1LdFUrV5PxfC3vckCRI5dFnkyKHZriwvI9G5hKRqfJB8wJgSY8rraoeGq7tm22Lrnt6hee1+NmmBlPkIiREHXW2qLhfGVYtLXVahmfizunaM17xAXM80jsXjY1o7PEcLqs+Zka3JEGAJieUqnUaRqNfP6KphfE7jS/ErFxgjK8unUFpaGyOZvuue4r4he7O1oyAwGlvwy0CCYB+Y2JOu3JL87B+NAweKcS/EqvcfhkkCOQsJ2JtyVMVhOpPSfeAnNGZgjrMT/KJTo9BPosG7Zsk0qCYd17fS/qV3vhnh1RuV5zGZb+Gym+oTaYLmjKDOU2zLiqAg6Dutvh/E6rT/wBOpUk65XEepn3TTFX2elv4RWbByOIMGzTN7wRrOyqhyqcCxld0MqVahLiJYy7tbEONyZ/MSAOtl0OHx1N8tflEFoDQQTTDZhhfcEkyXOMDaN1ssrXZg/HXozGlOXI/E8ZRplzSyS0wYJbBGwjXvvyUMPxnLBc1jGmPhaBmg7kwST9zyf5kSvFl9gw5TLla/wDn6BEOaHk2s2Tr138+qpY2owOGWzXdSQOxN4/hOORPsU/HlFWtkHrkvEOAyPzAfDU9jv8AWfVdgGLN8Q4acO8/pLSPWPoVUtozx6kcbZpjRGwdOajAYILmzfbMNuyE51xbnttZSpPgg8nAxvYjRYrs629Hd163JUHvU36oLl1JHnsiXKIKi5QJTEGhOq2dJFAcsEVgUAEam1WZIm0IrWJ2hTlFlDsCMSghyeUxhMyYuUA5JMROVF7ovySzLO4vXhmUau+m6icuKsuEHKSSKtbiec/CfhG3O+qo4vHuBkEknXtyVd+KAF97fdlTrVchuZOw5jkvMnNydntY8ajGkLEVp37jvuqP9TeDsgYjGzpv9EKkM1010ZzabpG7hsW50bgRbYBEcSLRI1HRNw2gYLjv9gK82kFnKWzRR0U2OHO/3ZGgndvqEb8K/wAod2mVaDmRemZ6hFhxI8OwDXSXvAA0AlxPYBdVw+thqcZadWoeRim3be7ue/RYdLHEANY3LHP6q7Tc52pjsPv2CqxKKOjJNaAMtIG5ZT+AHoXEy7yWlTq0qYH5mwAWgtgC8FsOsbmYN5Myubwxa2CRnO1z6wEfEcUkRHsL+n1j+VakHEHjOICZZM/qkz/CpPxO5Mqpi6m4tPt5yVXZUnv93TIs3MLXY0XBLuug++qk7GONptyvp0E/VZ2DaZHPquz4dhKbgP8Ap53DW1p5Agk8/RTZSVoHwjEl1O+rTl9NPY+yhx2sPwKg6D2cCmNMU3vAAa13xAAkgRYi4Co8VfNJ/b6GV0x3E4Z/GdHM1H+QQ2vk9II9Uqmu8I1JkztKys3Z1GBq56TCTJIueotf0TvVLhL/AICP0k+hv/KtucuqLtHDNUyDkNyd5Q3FUQMSkoykmIwKbUcKs16LmTJQXOmL0KUsyaCwoqKWdV5UgUxWGDk+ZBBSc+ASdEm6KQ9fEhok/wCeiw8TVLiXOH9kTG1y86CBoJv3WZiHnYwB2M+XdcGfLydLo9XxsHBW+xnvAOc2O2n0Kwcbiy4m+5VnG4km25P9llgLKEfbNcs60iTGyV0HCcLe+v3ZUcJSAZ9StvCEQICU5DxwrZpU6JsAjfgNDTmPmjYUARP0+iaviWaW7rJGxRZRJPwO9f35qzmqj8zCPvmFVLqW4PpPvCdhpGfic3vIH0VksuUc51LO8BaWFo8zKysKGbGY6rVpPMdEBRdAAGnn97KFR4I9kF1T75oD3QmmIDiW2i6zsK6D93V6rVCzmN+KPNXFmM17NujX8v7rZ4bjnAwDftfuudw1W0HUaduS1MA4CLifomEWdNj6hIBMz1uTAu4b7LHxr5Y7eQR62V8OLqdr6bDffpusLidUiQRYke1/dVCdEZcfKmZeIsfRWqMAdTqhFkjNp07FMTaUIGafDH3f5furbqiyeGu+J3YLQXVDo4Mv7MmXqJcopKzMcFJMSkgDmwUVrkAKcKzJBS5IFDlPKBhAVIFQCdMVE5WTxHGEktGg35lWsbXyi2p0/lZTyADouTPkr4o9DxMN/JjVK2Vvf79Vl42vfy/unr1o1VejQNZ7WD8xuf0gamOy5FG2d8pqKI0KeWk+seeSn1cfmd5NnzVSnQ+Elb/iNjQaVJtmsbMdzE97H1WeBstJ/HRhi+e2NgnW7LfwVo3XPtp5akeYWvQrRbTqsJbOqOjfpOk8lDEvtHnvdUKWIhLE4jaZPbT0SSHYWniNxTJ6zHok/FTrSPqCh4RzzEEDylEqufzB7NP7lMA2EyvsQB3/AJWjSGXRZeGr3vbyWjTqBPYr0Hzkg281Sr1I3R6+I2HJZlarKaRDYjUKjhbku8h5ID6vLdXsJRgBVdIirZZpU9Ov3KNSfBy7i390PNHkmxBzOm1/8ITCjcw2LkiXQNDEzBgW6dlDimHBY99MOLWkSYsJIiTz1Cy2VdjYjXuFp0sU51NzRDhlcHE/pynnuLwmPtGS98tHuozbukyp8H3uk19uv3qmjN6LfBxd/wD2/utNZnCdHdx9Cr+ZdmP9Tz8n7Mk5yaVDMkVZmTSUMySBmKxiTnBSehlioyBgqQTFqTUwCNTvMAk6DVRaqfEcRPw8rnvsFnknxVmuLHzlRTxFQuJJ39uQWdjMUBp5jl1BR8RXtb7lZNWoe/Xz/wALztyZ7CqK0Dq1JMn/AAuq8K8NLGuqvEOfZo5N1kjaT9AqfBuDgEPeJOoafy9T1XRfiLrx46VnBlzcnSOU8QuJrPcNoaPIX95VCjVnyV7E3Bn8xJ91nnDkQW+i5sjtnZhjS0aVbC5h/qCrPc4C7TO6aniXBGZjDof7LHaOmkQZWcecq5h3x8wLj9EzKnTXkrAYRqcv1KdhVE6br/Nl7WVsOMf/AKyeRgoVGo0CwmfvVSblNoLUCJ5SYkR/qGnomqBzRzU2ZmyGmQfP/Cp4h7hqD99E0yWPVxB6oH4xmwkoTq8o2GqgHRVZFFvCYUzLrrSaIELPbjgNEv6xTtlaRdLrqLKt9dFUFRO4qkiJM2Mc2crx+YCe8fuPoqxrnKR0+5VvAfFRg9QOm4WbUBBM84K1nH2Ywl6JU3/fl/ZEHy3jrzH3ZUXOgKwHTAB1+z7SpSHJl7hLvmHYrRlZ/Dm6nsB5K6Su3H+p5+R/Jk5UC9MSoqyBy5JQKSVCKYcAovckkmSDck0J0kwB4mtlBPouexFW8T8U36apJLizt3R6XixXGyvi6gDOundT4Hgc7s5+UEADmRv5J0kvHim9leXJpaOlao4ipDXHkD9Ekl2y6PNj2cfXqmYT4XERfkkkvNmj2cbLX9Sw6hP/AFDdm3SSWXFHRyZZoPeflho57pOLW3dLj1lOkpQSHGI5NHnqUdlYxokkrJJTOlj+6G6s7RydJBIm0Q5EbghGuiSSTbLSQQYQBEbTCSSEyWiTWKYZzSSVIzZpYBwy25lPisOXXbruOf8AdMku2KuJ58m1N0Y79TIvpHdaGB4WYDnnX8o5HmdvJJJEIqxZJujTDYsLAKSSS6DnIkJQkkgBQkkkkXxR/9k=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21" name="Picture 34" descr="https://encrypted-tbn0.gstatic.com/images?q=tbn:ANd9GcSPaHtUj5XwR2Xu6dyyLTGtIwg_99w4_HhGQ7LqzDAWS5SNX4rwT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085" y="188640"/>
            <a:ext cx="2987117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Telnet Connect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799" y="4581128"/>
            <a:ext cx="1573212" cy="117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5" descr="j043154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084" y="2924944"/>
            <a:ext cx="1935162" cy="145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upload.wikimedia.org/wikipedia/commons/thumb/1/10/Tina_turner_21021985_01_350.jpg/236px-Tina_turner_21021985_01_35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26" y="7937"/>
            <a:ext cx="1923098" cy="292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ymbol zastępczy numeru slajdu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692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24405" y="1959118"/>
            <a:ext cx="8229600" cy="1143000"/>
          </a:xfrm>
        </p:spPr>
        <p:txBody>
          <a:bodyPr/>
          <a:lstStyle/>
          <a:p>
            <a:r>
              <a:rPr lang="pl-PL" dirty="0"/>
              <a:t>World </a:t>
            </a:r>
            <a:r>
              <a:rPr lang="pl-PL" dirty="0" err="1"/>
              <a:t>Wide</a:t>
            </a:r>
            <a:r>
              <a:rPr lang="pl-PL" dirty="0"/>
              <a:t> Web (WWW)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41851" y="3197201"/>
            <a:ext cx="4906888" cy="2765425"/>
          </a:xfrm>
        </p:spPr>
        <p:txBody>
          <a:bodyPr>
            <a:normAutofit/>
          </a:bodyPr>
          <a:lstStyle/>
          <a:p>
            <a:r>
              <a:rPr lang="pl-PL" altLang="pl-PL" sz="2400" dirty="0"/>
              <a:t>Sieć ARPANET weszła w skład </a:t>
            </a:r>
            <a:r>
              <a:rPr lang="pl-PL" altLang="pl-PL" sz="2400" b="1" dirty="0"/>
              <a:t>Internetu</a:t>
            </a:r>
            <a:r>
              <a:rPr lang="pl-PL" altLang="pl-PL" sz="2400" dirty="0"/>
              <a:t> w 1989 roku</a:t>
            </a:r>
          </a:p>
          <a:p>
            <a:r>
              <a:rPr lang="pl-PL" altLang="pl-PL" sz="2400" dirty="0"/>
              <a:t>W 1991 roku powstaje </a:t>
            </a:r>
            <a:r>
              <a:rPr lang="pl-PL" altLang="pl-PL" sz="2400" b="1" dirty="0"/>
              <a:t>WWW </a:t>
            </a:r>
            <a:br>
              <a:rPr lang="pl-PL" altLang="pl-PL" sz="2400" b="1" dirty="0"/>
            </a:br>
            <a:r>
              <a:rPr lang="pl-PL" altLang="pl-PL" sz="2400" dirty="0"/>
              <a:t>(ang. </a:t>
            </a:r>
            <a:r>
              <a:rPr lang="pl-PL" altLang="pl-PL" sz="2400" i="1" dirty="0"/>
              <a:t>World </a:t>
            </a:r>
            <a:r>
              <a:rPr lang="pl-PL" altLang="pl-PL" sz="2400" i="1" dirty="0" err="1"/>
              <a:t>Wide</a:t>
            </a:r>
            <a:r>
              <a:rPr lang="pl-PL" altLang="pl-PL" sz="2400" i="1" dirty="0"/>
              <a:t> Web</a:t>
            </a:r>
            <a:r>
              <a:rPr lang="pl-PL" altLang="pl-PL" sz="2400" dirty="0"/>
              <a:t>) system informacyjny wykorzystujący koncepcję </a:t>
            </a:r>
            <a:r>
              <a:rPr lang="pl-PL" altLang="pl-PL" sz="2400" b="1" dirty="0"/>
              <a:t>hipertekstu</a:t>
            </a:r>
            <a:endParaRPr lang="pl-PL" sz="2400" b="1" dirty="0"/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35496" y="6428184"/>
            <a:ext cx="6527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l-PL" altLang="pl-PL" dirty="0"/>
              <a:t>1960</a:t>
            </a: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2771800" y="6428184"/>
            <a:ext cx="6527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l-PL" altLang="pl-PL" dirty="0"/>
              <a:t>1980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4218107" y="6428184"/>
            <a:ext cx="6527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l-PL" altLang="pl-PL" dirty="0"/>
              <a:t>1990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7092280" y="6428184"/>
            <a:ext cx="6527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l-PL" altLang="pl-PL" dirty="0"/>
              <a:t>2010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337787" y="6433591"/>
            <a:ext cx="6527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l-PL" altLang="pl-PL" dirty="0"/>
              <a:t>1970</a:t>
            </a:r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-36512" y="6309320"/>
            <a:ext cx="9180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sz="1100"/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652120" y="6433591"/>
            <a:ext cx="6527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l-PL" altLang="pl-PL"/>
              <a:t>2000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8460432" y="6433591"/>
            <a:ext cx="6527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l-PL" altLang="pl-PL" dirty="0"/>
              <a:t>2020</a:t>
            </a:r>
          </a:p>
        </p:txBody>
      </p:sp>
      <p:sp>
        <p:nvSpPr>
          <p:cNvPr id="12" name="Elipsa 11"/>
          <p:cNvSpPr/>
          <p:nvPr/>
        </p:nvSpPr>
        <p:spPr>
          <a:xfrm>
            <a:off x="4283968" y="6093296"/>
            <a:ext cx="360000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pic>
        <p:nvPicPr>
          <p:cNvPr id="13" name="Picture 5" descr="Image:FirstWebServer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647" y="3356992"/>
            <a:ext cx="3263782" cy="2449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utoShape 2" descr="data:image/jpeg;base64,/9j/4AAQSkZJRgABAQAAAQABAAD/2wCEAAkGBhQSEBIUExQVFRUUFRUXFRcYFxYUFxcWGBQVFxcXFxgYHSYfGBokHBQVHy8gJCcpLCwsFR4xNTAqNSYrLCkBCQoKDgwOGg8PGikfHBwpKSksLCksLCkpLCksKSwpKSwpLCksKSkpKSwpLCwpLCkpLCkpLCksLCwsKSksLCwpLP/AABEIAMIBAwMBIgACEQEDEQH/xAAcAAABBQEBAQAAAAAAAAAAAAACAAEDBAUGBwj/xABDEAABAwIDBQYEAwYEBAcAAAABAAIRAyEEEjEFQVFhcQYTIoGRoTKxwfBS0eEHFCNCcvEVYoKiFiSy0jNDdIOSs8L/xAAZAQADAQEBAAAAAAAAAAAAAAAAAQIDBAX/xAAjEQEBAAICAwEAAgMBAAAAAAAAAQIRITEDEkFRImEyQnET/9oADAMBAAIRAxEAPwDq+zFPLSES4lxLnOc3NGUEGGl07m67p5LcY8HQ7yPMEgj1XnvZvazWyC8N/AYJiwaWukxlncf7dnsvGB2YaO7yqY5d467Z1HuJuufxZTTfzeOy7aICcIUUrZznSSSTBJJJIMkkkkESRTJ0jJJJJAIJJJJgghe8AEkgAak2A8ynK5ft5t7D0sPUoVXw6qwDILOLHOyudugWIkTv8JSE5N2n7X4VjKlB+IfRe8ZA9jHuLA7L/Fa5tsonUHcRuheUYfaL++D8/eGZzuDnZtB4muuQcwkcCdVh13QSNLncOM++qbDYiHcBPAEx523pXmNMbqtzDYuo05A8tbLTlDntYagHhqZQ2LOY2SCDJauu2PtCtWq4NtWqamXG0IBdmc3LQxVS4jXxNvJNogQF59TxxLcpBdrqY628h6K/g8WQWulweD4HE3kTobXBcd+9ZbuNa6mT6AZoOianVa6YM5XFp5OABI8pHquI7O9uafdd26l3eQU202NcIyveGMY3PHwgTJMQ03Jsuo2XUk14i2JrCZnQU2+Wi1mW3PZrtphyfMopAEk2F5O7ijzKtJZnayi12BxQcAR3FYwdJbTc9ptezmtPkpaGx6TGua1gGaztSSBbKXEk5bRExE8VU7ZYnJg61wA6jXbJgAk0HwATvncFh7b/AGj0wKraAL3Q/u6rfFSDsxDSc4bMWd4cw0S2ubvSDtftalh6jDiRLgcQ2j3YZTqU6biO7NyWkFrcs6iXGJMDmO03bCtXw2d7KApVqp7trK7u/p5CQ42OW4MEOBEumDIDYX9o8ralMNps71uSu6k1jS+GuBcS8uALi5xhuXXouTbTc4eETOpgCbQL/d0pZtrcbO1SviHPcXOJLiZJ4niYV2nsJ7qD6zCx7aeQuDTLmh2aZaRfLlbOsd43nCo7MdYkge59rLRr0A4g3hrWtaC4uhrSYE2m7j67lSZjaDB9salOm1hoYOplEZqmHa55G4EggGBA00ASQ/u7dwA8h+SSR+uTrNl4VzXhj2ukES0jxhpPim0gtAd5LtmV2+JwcLVKhBBixcTP/V6Hmk/ZYq1nipN2tykWIIJBgj68Vzm3di1aNMuEvYBBcBBAzvILhqLO10vuXBjbLw7t42adjs/a4dVyOIzd2CIsHfxHiQJ1tp6ctcO4LxbCbTLHNcTIGU3J3OJEEHi6eoC9F7L7fFUAPP8AEfBbNi5oa1s/1CL8iDxjrxz+Vw5+P7i6cFRfvjM/d5258pdkzDNlBguy6wDvWF2i7TuwzmtbSdUcQ10AHxMzua8NtGceAgSZBNrLhWYnvMcKzcoqVMSzISzx5M8AtkhhcQ0tmJIElxVZZyJw8dyeuSnULNOSJXOWY06FqJAJJJJAJZ+0muBpkPeM9ak0gZYyknMLtJuBxV9ZO18EwuoHKyTiaRccjCXeCrYkidwP+kJHO2hh2wLuc7mYn2AUsKKjTAADQByADRPlYLy/tJ+1Ooaj6NBpYA8tzW7wkNLXNiHAeObtP8ovdLeh29VJXh/7S3sONqNbSrMcMoAJljz4pewSTBGUCIEh0hXsD+1LEta7M5jzaC8QQYAiwEmGmQd8rUwHaHDVHuFenRpue5p75tNzXPc17HhrnGXtcXau0gETpC9ouYXt5aKZLmt3kgDS8mBffdE2gT6x0/Rbvahz2Yh5qURSqlwJY0DICABLI1BgnW8yuf72odA7yB+io5ikIN1JUJgWgOmIBg6X5m/uoH1XD4gR1BVhmNPhMB0AAA5hYGY13mDaLt6yj1pepUXEMHh/iRE6SAbFpbqNZ3yum7P7XxOFa9tLuYL3TmD3OJaMovmgWAFmiYuuWwxINNxbOV+aCTcEAR4ieZ03q+/FOIIHhBLjoCYcZi9vZKT9VeXVYrttjoffDhsEEGm52rQLEOaI8t6o439o2NMtFWkDN+7okOHLM4uDesLnDSB+KXHnf9ETmwFQ9EWMrVq7y+q8uNhL3Oe7Q6XMa8k37rNi9xHWOHO+inAseo+qSRyIxTA0/O/mpSUDinCDOnlCihBoyknTIJ7Vs+tLQ9xGZrSLcc7r+gHqrmCxOdgeNHTHQEj6LDwD8rqrPwFjBzOZon0cPRa+x6rSx7W6MqOaBrbM7L7Aeq45vZ+XGa24ntX2XYa1Q0gKZ7vORcMJvNh8BJdMi3JZ2zaNSgaOZpD2vdEzfTKQQfEIdqDuXWbZrh+I8J1pZZidXuBWjs7D06tLK9ocIp2I0PdsdIOoPi1CeVrXCzGbrmq+MdWLamcva19KoA6JbldlytMeHNOa83FzoqGy9oNw7qFepRzF9BjqYptOe2ek7OIjNmAdOpzGATZbOP7J1aLs1AuewODi2f4giLW+O4kaHquTwT8xZTL3NNOnlokSHMGd7i2RBAnNbUAmNAib+r/jlJMXrWzse2tTbUZOVwkTEjkQCYPLcrQKyezdFrcNTLGtaHjOA3P/ADX/AJ3Ek6Xm8TvWpK6Zlw83PHWViSU6AFPKfskSCpWDYkxJAGupsAk+oBqsPtjiXMwlR9MOLmhxGV2QiKVU5oOpbGaNfDbRPao0aG26T69Wg101KTWOeINg/wCG/HiN0hR7Xd4sP/6mn/8AXXXk/wCy7aAo18S95how8uMj+WqzSdT4l3W0O1FGqaQou7wtxAuJGlDEHeJ9vNK1Uxt6dW1wkCbxpvjjGq857ebGwr21KjO4p1auR2cvIJI+IhlObxOYlpkgaG64HbO3K2Lf3tQwcrWiTAaAAC0TzBcebiqGHIDozMk2HijVPlWOMlW6GGDWuJI8RGl/xWI4b1JV2lBLgJdBHiyvHim5a4EHzCJuFtDiNQbX3Ea+albhGCfCDzN/mo1vtr81DYaHNzmMznkcYDWtMCST/N7BXKLbrl9rYl4q5QXAA2AEX0BEayMqLauz6wc343gtaZE2MXFvmllhv638XmmM4x26DtCD3MObvkGFi7Kbd3T6q3gNm1Th3h73tJ+Fs5twNw6QLgaQddykobO7plyST8U2gjd0E6zeUsdY8bV5ccvJ/PWgtCkahp05Nr9L/JWBgn72kdbe2q17c24jJTk/fkpmYC4l0dAT+StDB0hqXn/4t3eacxpe0Z++OiZxun2ztOnQAy0wXH8TnH6x7KpsnaorvFNzGtJBDHNkeLcHSd8JXg8eU7inQF9xZHKYIlSO3IEbkqaMpk5KSRPT8Nis+IOXQvbUHGWtYAPMI9g4ptF1cTIa23MU3PJOnABU2OAoNePC9kCd8uD3R0hw9As5tYtmN7XA9HNId7FcuMbZa6aWKOWqwiZbTHqHOn3BXS7IaYFoGRnqBA/2gLn9q4Y5Wvtem0Hm5wLyfMud6rpNkj+GDyA822PuEk58Y1fhcNUwrK2Mo1P5ntaM2/4XNOYb7sm/4l2pP8P/AEn1ylcbsqpmr4R2szPGQKmvmQr7jLxXW6lNXEYIPawNqMzeHNOUS0OAkQWEh2mki2qkw37RaIYzv2upvJcKjWtLhTg2Lt8EXtOhXR0w0uqhwBDjTBBEgzTaII3rju0/Y3M976N/gLmQXQ3I8GBq67J43Oqcln/Dtx8nc5djtDbFKgwPqPDWmIMEzP4WtBc6xmwVep2qwwourCoHU2uDXFkuIcYIERM3XmG0sHicQ6lLC/Ix1NhYIzBgLgHNdDm2sJ36SqFLE1DRLGTldUY9xOkhjmDUXgOOiqI/89V0X7QO0oe6j3GILmS/vKTe8YRlyRmsIcHZviAIy25c3jdu4mrTipUq1SRlALjYFpAJDYDjBu4zKahs2S4vcSSSSB4RJMnmfZW2tDR4QGjl5eqpeODEobJqEGQGzx1sZgAeVuQVmngiwHxOte3h0BG6+hO/er5eqm0KkU3n/L7WVHJI5zEvLi4zohwWHzPAMwTBHVM2mYkbzbmR/dXdmYYnNdoMgAEiTqTEp70WOHtklZVNOp3ZcXAgFpPDSIWnNj1WRtGmWPoEmTcHdEOEDhvWrmsepROYrKaysV8U7SZIjTnPspMFWgaOjjnzeolBiGS08RceW5Uf8UgRk8/1UZzbbw5zG8tw1IPxWOnooRjqbnMzgQ2TdpIc6ALjPoDJFrkidAsfCVzVdf4BruB/y9FFisTkjnZLDDV3V+bz+81OnW/4jTi1Rw5NY1vXWSsjbm1MjWGm51yc2aL23WssP/E/uUFXGB+UOmAZN9y13XF/FL/xBUOhQ1tqVbTNxI10VtmLwzWwKQmDBN7xY35rLp0yI0gSBrv/ALp3RSVc/dqlUZage24LXEEjod6s7M2WabsxIMTEcwQr2FeSGk6kNn0TlLtc1AZUaYoimBNNkxTSnlIGITJFJMOvrYlx1OkewA+QA8kDql/vgoXvumqPWOlba+GxeekWGSWuBAv8AZUJ5QHZPVdvhaeSmB/lnhciSfWV5vsnFjvg2YzgsH9RLS2eUhdViu0+Sm1oAcW06YcS4N8T6QLI/q8XpzWWc1VWXOOiw9SabebR7hec4LaZovaHCTRqTr+AOY5v+4nyCs1O3RbTNJjHioGtAc2amWIDjlygkgNJ03grnsLhXVHZqklpMixvJuSZnn5p4f2n01eG1R7Y/wDMsqvfbMwOAJjKDInpOsKap2tque4sdTu2AQHWEPjUCSM5uRrHRZTsCDrrxygHzgXQu2a37Cvin62Ol/4ixUS6tSfDpkBjfEA23idzGgIXO1NmOyE96JLr3Y/drZwPsiGCBp2BlrnFxn+UimG23XkdYUR2W78DjzyuIHstJpNUzgajSYcw+cH0klVKtV41aPJ35wtrFbIcwgOaBIBF9x38R5wq1TDxANpHF1+dyR6KtRG6xXY2NQ4dQfmEIxoNpB5LSq4MbhN+YPsuYx2P8bg0NhrnAS0OkAkAnPI56b09QvatSm8AWjwmR0OvuipNeLtgN6D3krNwVSWZrCSW2gcDpp7blWfiTxMHnHoFnlhzw6MPNMZutnvg4kETofv2UgqABYBr8FZpY8RDjwg+uv5q5iyz8vtd1qF824rnTULgJIAOg+9ytYrGklzQQBvdviL9P0VQZZtvnqq0zuX4sOf3dNt7m8cp384VbGVw6I0/P9FNhYLSYuHET6EKfD4jxwR03j30U26a44+2pvS92dwWTOXiC7KACB8GriQdNygw1RrnOY5rDl+E5R4gDF+cDVaBrCmJMGIJJ6i1t2izGiXtfmBlztNA0knfeJO8b1GNtrfzYTDGYxbOz6R/8tvlI+RUjdm0ho3eP5nEekpg/RGHrRzJYGb74IXDVCH3KRcgGITpibpw5MyKdKU6QC4pIXFOgNx9dZ9fa9iQCSMttJvf5Kk6s8kkHeQQdWkWLXDcVGzCOiJPLf5aqdI3s2Bx9VlXO1xJzZxmEgEXA8VvJWsRUq4l8hh3yNAYExMRIvaJA4p8PslwcC5pIB0sPWZ+S7LBdp3UmBraDBYTD3eJ0AFxtqYCjLj40wm5q3TH2dsR5pNqUqRJ8Qu4MymNxdUbPkIU1LDvJALcpdaXEBvmZt1K1qXayoAB3dOBxLidSd6zDijmDgA0tIIgusQZGpPBRN28xd1Oqg2rW7hpJcxxnLDS6AYkZnEC2vMx5pYGr3lJjvFLm3DabnQ4EggeLSQs7tXtKq9rQ8eBpnMN5IaIcIkERaeJhW+z+OrtwzW0qhAaXHK5tN7RmefETlztaTIzSQD6LWRncptoPDmi4eJO9pZuOl7qBz51v1v80b9pPqtlxdY3a4NzMc0lr2mBqD6iDvUMlVpJwQOixtu1aha6m0U2tdl8bqrKRtdwioQDctEj8J4q/jsWKTC43OjW73OOjR9eXMhVcNsyYdW8TzciSGjUQSLu1jWBuG81ortSwJxNNzG1YNN2bJUJZVZma0uhtZji0m05S49E57PUneIOflcZs5hF+DsqbbPZsOaXUGkPEfw2j4tRIvOa/usbCValJr4a5ofmpumQMwDSYBuHQd+mZNHXAsVUbMUwcjCQybkk/E4lVe7Hn971K5zvLkoXFIqF5hMCmcZKEkx1srx/U2mz3ibD3P5J8x4n7CjCPcpM1KrlJ5onVC10wJjrqoSie+TKVVLRvrucbmVYwQIeOcD3Vak6+hVuh4j0Ur3vmtaUYKosJFpgcNEQqniq0NroKcFVW1vufzUxrNtDp8iPnZMbSgpwVHI4jWNQd0+nNPKRpJScVEHp86D2cpJiUyNDbTr0XVq1Wq1oJfULySAPE7XkPJXKGCIHiaP9o3br3CvU6IaIbpyj5o1z3OtphpWbhmgae0lGKSlIumkKN7PSM0/v7CGo0hoPEkDy1+YU0dVTrbSpA1GveWupEBrYkG2Y33arTG88oyn4qbeZV7pmVgfmfDgGlwMAEA8LnVcrjsaS6zngCC0E/CTBIBBNp0+QXb4nalGpSaxocX5g6k4EAteLQ5pF2HeJnwzZctjdlMcXGmCLkx4sov8Ai8UgzvyxbXVdN18c12s9l9pS6oyq6G5XVASSSXAtkaEmQD6LYq7SYQ11GlUq5yWtzObSEtAJkQSQM0m4AtJuuUwDGF2WrmDfF4mNFRwtoBmbN2jQzrGqvY6k1rnmk17hYNqAVQHth2Yua4ktcXEGBplFrpcfRLWy3K6r3jw1r4IayTlbuIYSSCYGuYucXONrBW2tuRvGomeV+CwKG1nFhzNc4wRMcrZwdd1x7lQjEkibixGsRIiB6wpulxrYzaTA2Z8Jm41dcghvKQZdpqOR53HY81HXgNA8IG4E3nj1+UKvWxDiSSSSLEHdFkAdKQGTGirudE8/sIi6NVE1+Z45XThZDyAC6d7hEcIPuR9QjCiqsg9beZH5haXiM4hypwU5+n6/RM0KD+jbTCLuBKNhtCQG5RWskLJu4Kzg6USVVaOa0KDYtyTh1YFXkPKR+icQeI9/kgCNhjh5q0GdT5/P8kBofcH8lbDmnl6/2RFnAz5fkglA0fuE4BBBDriIBuLcnSCrThyHt8kBjgmSsHuGt/ZP3/I+ymcwHQKJ1NI90v3kcfYpIe7SQN13jkId5qMc0QAlcbt2cglE1qQCTm8DHWfoQggucd3rE/Vc72lw2R4qR4XgAng9oiPMAEea6SFBjazW03lwBbEEESHcBB5rTHhllNxy2DcGDM7NJaSwNyn+jNJFnGDvMAWMrBxdWXTrFhI9fVaW0MQYJ/mdpHTd0EfYWNWbBI/RbRhlfkTYSiXmAYgEzewXR0MQKYgkmeVxzKxsDDW2idSfPwt9ifMKyx5J4pWba+PKYTc7XsTi2OkEOgjgsiniCCQ477GI8jwVxyidTBR66GWdyVKlbM4mOv0lQ1DE2vwV6ph5id2/fxVWvRI106J6Z3am4ypcO288dE2SUTTGqcRd1YhDVFj0n0QtqpnVVV5OI/zRUsoIzAkXkAwdDF+vyUbXWRubeOnPcpET4YAqamNfv09fdVqDiDIUxcMw6Gd263v8lDadJIA3joVYoiyrurkWDncrkK0AeMpwqMBOhBThUmnlPmQlIppSNrEbyjNYb5PoYUDU4I5oMUgnREaH2UGbgSnpEZhmktm4FjHJBE5h+5SU1SpRmwqev6J0Hp1LfNHKhBTPeYOUAncNJ5TFly6dW0weqdbbVJpguE8BfyXL7U2xiC9zS8MymMtNw/6gbrHeSTqT1gq8cGWXk/HdHtBS4lZm2trh/dtYbDxHruF/u65mm4yBxt0Vio/U+nTctPWMve1cwWA76oTOVrGkucRIG/lc3WfWoZ6ljMkASPJWaG0zTplgiHEFxvMjQffBWtkFlNza1WfE6KQaJJc0glx0hokb9RyTLiqVKlDBzv8Al7QnzKWrVknz+aje5GzkB+87pUjao/ssvE1CXTcRp+aTMQRzSHty2GngoccJZ5hV6WKnlyTYmvMD75ffNHKrZpEzh5pESQjFJAX7kF0c0lBVbCkJQ5E5E2wIClOvX8yhyKSbjlf6QnSxJphStagxNRmYlgcG2s4hxBgTcAWmTpv36pCrbh9VLTelmnSMjW9tLK4XjqsepipAiRxufsJ2VyNCqibfxsSnyLKbi3cvQKVmLdwCfCd1oFqFQNrneAPJP+8SdEcKkqVOhBTykClOChKeUgRKSEvSQHaOVDbOM7ukY+J3hHEcT5D5hWu83Lnu0tY5mN4NJ9XfkAspGuV4Yt3GAi/dRvPopKTIb1E+W4JOP3xWjLX6bDYeHTOgPqbfKUFeDqIHpCsuGVoE308yqtFxPgzCd2kf0yd6D0rdyAQdRrBVqliC8yR8M6aAFsCfOUBBFjbihjKZF+POUbL1WYQVCIuQOoN/TRC3EiwMgdAfaR81HiqXga8EyTBBgQJtbmCDO9LtVuogrUMsXF+BSGHcWl0iBOpE21t96JmUwdSAGnWDJB+5vCmxVHuyWhzpGZsFhYQD+Jrp4m0yI6K9M9qetrewSAKNrEbWIIwk2lEymjDVNEJb0r1t7A2mnNPRHITmqEtrmEiBzIP30PzQvaMxy6XjojqPQNGpG4T0Ex8ymizkxpoXBOXImtnqmfFR93CItTkngfRLLGs34mP7pFoIKNrk+dvAf7j/APpMADpPkJ+qDkS97KtYSmDmmZiRaTNrRItre/RUmtG50dbKam/L9/VEVauhqcJUcWDr+vqpX07TqOI+qekxGQhIRkJo5xzM26pABakky4BM3E7kk9E60nguc7TH+Iw8aYHo5y6HNG9YvaSjLGP/AAuLTyDrj3BWbTLplnd/QEdPXdA+fBDSGZgP4bHlcQfl6ohYHiTPmbJkrYirLxpDePFVXtn7+Sn/AHd143nlPVJ1M7zO4I2azQqs7p/eOJcACyYM+JoLTNxYkggnS43qj3toRvbYdfmhaEj/AKBrZbO0Q00WGQHd222ktyA7uBuDzI3rLIuP7qtWBsNeH0VRGUHTIykb59o0SeZJMyeJMkpqlBzTDgQYB9QCEmD73+h1TRIaU3eIn/fD9EBYltehCql3iAtRVqRY7K4EOBgg6goO0+dLOpaWEJaXZSQJkxYWm50BQjCnLmi3y68k0VGZVxmHa4WfcaNdDTeJhxOU6W38lWptkwfp9U8IVjA1GQY5qYAEBPi9nvYynUIGSpOUggiRq0xo6CDHMKNpTRJyLIpGkjRMwzYAySI3owP13Ka0gS0HUfT3CkwzWtdIMFDkSypKnHLQNdrh4tY3ifoshxgndru+isNeQIRCtZGM0ryZ3NVD/L5foruExpYeXD8kQYyJLZ4wcpHoCPZCcNT/ABVG9WtePJwLfkr2ws/U9eo0EFvwuExwN5tu0UTqtjHA38lOzYjnMzMex/igAZ2vJhxjK9okw06T5rNYSXQNTaOekR5p7gss5XALDoPkkir4RzHFpEEWIII9iJSS0bprcPvmgr0WvY5jjZwjpwPkYKA1LpCqFm0cwyab3MeIvDuRG9S1G7j68uIWjtbCd54mxmA03ub/ANyx6FcgQZI3cR05JkO1tSQDclRkSVMY5fIpjUaN/pJQEFZpsAip4F5kAEkAuyiCS0AkkDfEaaqI17yrOz2Go8PcbMi+lxoBogSrDtkkU3PdAytLgB4pjWTutOk+SB9SKTCAJA1AGud7QZGpAadfxq3isTBykFzd5DoeNxHAiNzgVRrP8JLJhu4taLZ4Egaat8z0T6F5V8fhy3LmmXszGZn4nQb8gCq4HHXd98Uqt73jQXmANwndfRM376pohGinaxsfEA7mDHqJ9wOqJxTDD5hMGyS0JDmzwPB0gi28HkgawzJGnur2CwoY4PcwVIuWEkAiCN19YPktAbLZUaw0qje8LJfTINnAuBa0hxcfCGuNtXFPaJje6oyHNhoJNrRw5DUq5hfgbB3fO5/JRNwLmvbcsM2e05gCP8zDb5q/i9q1HH+OGVHEWrN8FQxvcRAqG0HO2ee9La9bZmNohsObI1sNBzHDohw1MzIvwiTuk+iixGLzu5fp9+qGi9wPhJBiLGOUJpT4nElrSxts3xgfD6cVWFWZNt+gAHkBp0UowFQ3AJ1/Mquxqeys1UjkdOqhB9vpdXziM7KmbxOlr2uzGReHi5uC1zend9UlaV2vT5lDCSXBpShSp4dxbIa4gAmYJsJJPkAfRO1qBOUtHeDoQQqDahGhI6FWjqQq76XBOVOcpfvLjEu06AiNLhTjFEvDzd4IM7yQQQTzkKpCJpTTLend1aZrnve9b4w3UmbNAv6JLiBVSV+ytunabhIHVOksvi0bzf1WLtIeM9PySSSGSsHHKb70DjYJ0k2VC0eJvVajBBAGl7bt+5JJXBj2QN3eSt7LE16QNw52Vw3FpBlpG8WFuSSSmtJ0wanw/wCo/MoWpJIqIkdoOimoG3m75NTpKa0S0buHUKrWHjPVJJGBZ9Ou2jWcO+AJAdQa9wBIDnioAHEb3AEidbrD29/4v/s0D5uw7HuPUuc5x4lxO9Mkrn07/jGORZT4Tf0KSSVZYdrP4fviqlb43dUkkorPsIU8+AJJIpgSCZJJTa7Jj/ncFzrMB5g1HAg8iCR5rMpjToE6SKv/AFCdyDckkiIqB+qYJJLRiZJJJSb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15" name="Picture 4" descr="terminator2still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60338"/>
            <a:ext cx="25336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utoShape 10" descr="data:image/jpeg;base64,/9j/4AAQSkZJRgABAQAAAQABAAD/2wCEAAkGBxQTEhQUEhQVFhUXGBgaGBgYGBwXFxwaHBccHBgaGBwaHCggGRwlHBcYITEhJSkrLi4uFyAzODMsNygtLisBCgoKBQUFDgUFDisZExkrKysrKysrKysrKysrKysrKysrKysrKysrKysrKysrKysrKysrKysrKysrKysrKysrK//AABEIARMAtwMBIgACEQEDEQH/xAAcAAABBQEBAQAAAAAAAAAAAAAFAAIDBAYHAQj/xABGEAABAgMFBgMGAwYFAwMFAAABAhEAAyEEBRIxQQYiUWFxgRORoQcyscHR8BRCUiNicoKS4SSissLxJVNjM0PSFRaTlLT/xAAUAQEAAAAAAAAAAAAAAAAAAAAA/8QAFBEBAAAAAAAAAAAAAAAAAAAAAP/aAAwDAQACEQMRAD8ANez2t2ENQGeEvm28WP8AVFhaixq7gfEPFb2dD/BTBwmTh/UlDfGJsYCMyWSM6ZEEnrrAVdnl/wCFs7/9lAz/AHEQ7a5zdZrRpZGoZks3LnDNmSDZLMeMpJ/yjPy0iXbFH/SSBQgSxyYKSIAfsUo/gVAvhP4h+FEo/vFD2Wkjxt4tgDct4RoNmrJ4dmWlmA8XqCZUt29fKM/7MFDFPDU8NJ81/wBoDzYVH/WbZU0XaPW0Jp6xrLSCLPeCsmEz/wDml/SMvsFL/wCrW7i88j/9pMaW9S1gvAnPDaPSSR/tgAHs6U122lWVZvpKEWfZYkpkTVK4oboAW+MM2OlgXTNwOcX4nPj4YEEtnUCXZrTkAlJ5Bky6ZwAj2PKdM48kDzH35RpLRMJSGJ/9tuHvD0aMTsNtHZ7BJmievfUUMEjFkOIp6xa2d2pkhAROmuorDKwEJwjJy5YvoeMBs7sUTOQ5yxHyBBJ84x+zSTMvm1LH5TNGh1wf7YO7KXsJ0+ahL4UBRxn3S6wAQcjRXZ2in7P7M9ptU3Va5pf90z6fPzgB+z80rvC1KocJnBxmQZuEPFv2cTf8ReM9WSpp9VLUflDNg0JVMtE4HNsTtmZilU7DOPNhpZN2WlQoVlaUnngBB81wDNtpZMm67OTVS0P/ACy0pPqswr3SVX3ZxVkIT2O8o+iotbWSyq9LtQ1EGYsjgCSB5BAivc37S+rQf+2ndOZbw0IP+akATui1KnXnNJAwycaUl6vgQlT8GIaDOyiyu1rLvhSs9yoV7hcZP2eqebeE9jvTJhBzd1EhvKNtsVIZc08Agd6v/pEAM2lWVTZxBr7o5UYedYEXmgqn2VNWE2gHAbvbdR6xavDetBNWXMQ1c2WcXoIiluq2IOeFC1eaWp3VAXbDNP4sOTupJNeTEN1WPKFEF0pKrTaFhm3U+ZUo68hCgGez9ShZ5qT/ANxu2CWXOkJcnGCzHEkdGJD+giDYDF4JcMfGDUb8qXfjkc4I2HIfwCAFbII/wshPBCQ3CkXdpkg3aoHLdHZ0tDLhThkyhphb78osX7v2QoR75NGo7M/b6QEGz8wfhlYXIHihzXKSl34u3KKex8gIKiBuqkyW1/O5D61MELGgokzEkMQF6MD+yBJFM382gbsO5SxDDBLz5fDIQFX2fre8raof+YcM7QIO36prut/MWkesxP0jP+zilutdKut+8wn5CDd+zB/9MtZP65w7fiVjXrAULi3LkmM4JRPIFPzc+sc4vi3zCjD4qiSSVJanAOXY9Gi3em1a0WZFmlbqACD+85fsK5RjZlpKncmAsS7PifNR4v8AYixIlFDhQPI/3jV+zbZrxv2kwbgNEnU/vchw19I6la9nrOtGFSE9WgORXBtOqzzUrByKcaXooAjP69I6L7Pravw5qlhACQAnClnDlTmubvGR2s2AUl1WcFQYkjWPfZ/e+CRa5UxxMCVFILg7spR83A84A9sN+zu+0rJD4VKLZOJcwnp9YMbKSUpu6WlAobQhg7nCqcgFzrRx2EBrqlJRdM0jIoW7c0MW7rI7Qe2ekFNisnFUwZZUmLmU/ogKk2SV33LCi4k2V+58T5KHlA7YxZNrvKcWIQZoHL9qo/BIgrYlPe9sU3uy5Qc/wpJb+qM7shacNivGc7FQJBzL4Vnv70AY9n4awzFF80JrxCQ/mVH0ja7KBpM5fFZL8ggRl7vsaJt3qQcWGbNUSxKVM4q+YO6I1l1ITJsJBIFJjOeZSM86AQGRBJmS+SZiu+FTctYfdrC1T1UdKAnuVP8AAekeXfaUmacJfAnCeRxoBS2n94rXW4TaVkuVLZ9d2WfkUwEl2z2kzJn6lmvFsIHxVCiC0blilOc6tyKlH4YY9gH7CqIlKMxb/tUMQCASUuOg+kEkHjVk9ucB9kbSpclTgbs1AASMJI3g5rzPDKLM63iSCVh82450c8NHgI7Fa0ypKcVABrRi5I9G849FuCpJSlQVMZOEEEHLNiPVqxmrZeaClKQMODeSxxZEtQP+rOKNmuxM+sucETC7ByQf4k++Ms4De2a0KMpSVspTTN0j90MznJxpxiPZaUUJIKQkky3ZRVm+buaV110jJSLZapKlJJJWkAlCjiSU/qRWqRwo2dY0lx7Qy5hZTS1liRVqa5VGcBT9mcsePaiK0BBbiuY1e2VIEbbbRJTIVZkLJKpsxUzLCB461APm5OEtGquG7RZ1TVJSGmFFUmhYnQ6sa1Omkcg2hs3hLUUpGAqXgUCFAjEWDuela5vACbZOf61glsdsxNts/AjdQljMWRkOA4k8O8C7Qd2hII+tY7F7JpPh2QUqpRJPGAOWO02OwgSTMTLZqKJ8yYO2W3SpodCkqSclJIIjJbY7KmckrlrmOfyYt09qN5xitn9j7bJ8WfjWgSgVlL4cYTUpLOMhAdhnIYEjIRxa/belN4WhSGDtQccAD9cjGh2c9pXilUuePDLHDTdIbJ9C3GOYy7QufaMbb0xZPmXbsKQHY59brxNRcwU5KmoCvgfWNLcyCJN3jkVcv/RX51WIx20JKLqkAEpKlpybVSlDWh3DG3sSShdmT+mSrtWUnvmYAJYLUBNvOaWIT4ja+6CCOryjSM7cChKuiYpJ3jMThxZOZktIChqK17xbsM7FYbzWWJKpwH8xXhfsuIZdn/6ZISA+OZiV0TiW7cygDvAa27VNZLOPzEYj/MSfnB2ZKCbEDTEpCXOpKq/EwAnIwy5dTuy0+QQC3nFraC2LkyU+Kpg6QAcOnBKQeGeI5wFCzgBc4gfpH+WYo/BMD5BKbNMU/vqmEDRyQkf6TAO0bSqAUlAqo1Uo4WDAaVOtPrEtmvUKlJllSXFHFKYiavrXP0gDtvsQWuy2bRji6Ik//JoUT2WYFWxCwQcKJhH8ygPmYUBRuyV4KVtmopCRqVb5HqYEWoYl4VqxTCCRLTkmhO9zYVzEH0qapzDHo5Z/Qw2z2ZImCYlt7Ecs/wAqEjk5JeAzt2WKUFALQHXRiWqS+fYaxXvS6vCmbyVYHABScJH6SNCeozeNjZrOlBJKArGS4Oub94ivMYFJCjikTGQpxVB/ITyenfQQAS+LDMMpCkKJmJLoWE1B1BGYCvQjMZGpJmoXKcjCoa5lKw2IOziuvMawWVeHgqMmcAUlg6qUOTq0yYHoOYoXtIMslaXUgvjo5KSPzDIkVrqCeJEARuu8FYVyzvEDeQDSYhTjGhqomA0I/VxcQF2nuBM0FcpQMtYQ6VB1oUEkIWkfmDEOzkh8yQ0d2zsEzdGJaKpd94YXUg8XSCOeFJzjS3jdku22UKRVKt5IpiBDOgnRQNH6KgOL226JqFBK8NSzAtro4AUMsnjuWzEkIkoTwA+DRgJdy+OVBRUFynGIvvM5KFPVRqa5vxcxuLgtwMmWT+mp6ZwBa9b5wDChOJddCQBqS2fQVMRWa/7LOlTEInAqUCllAoJJFQyg+UZ+87dakLxypCFy1UKipTgD9SUhwnmHzq0ZeyWmyz50xRlYJ6VA4SQpINKoPbXjAVtvdl5VklGalRdZwJSfN+yQfOA2xt248SmyWgV5uQ3PcI7xZ9oF+/i7SlALy5KcNNVfnPmyf5TE+yNqMsFLJIJeocOkKAIbXfeA3V83dMNkkoSoDCUk4hicELCkhxunfDHrG0XPAnLoNySluilK+PhwCt4YSEEviVK5fmQFP5mCsxbzLST/ANpCfITVf74DFSppVc06asBC5sxDgUFFIDdWBi7b1CTZbGkgvMSrSgo4fuoxUvYpTdlmljEQqcAdSoHxE+RKRWHbY3miT4KS6ilAUE8xhBA4e6R3PEwHm1e1CrNPwFIZKEEJzJJJfFw3QPPOMteF/wA63LK7TMCEjKrJSOQBz6vGUvS8lz5ylqcqUolhXWg6CNbsvsebVKdRwircKfKAByU7xCFkp0Idz/U31iWVhTTGsF9akdlAj4xo722AmykYkFJI0HD5xm52IAhYwrS4LuxGh1cfCkBpbjv5UlW8ywzOxB5AirfCmkeRlkrKWKSRzHwhQHRJU8lC2LqMskcinGNH4gQpt4/4lMsZMzZe7Vxz3h5xcRYyDaCwBQgKwiqgAoKOIaUejxSue7v8fNWoUGDD2TpyI+UBs5MgkAkffGsVrysQWCK1FYLIWAnepENptqEg4iIDH2mWJ6DKmUmy3SD+pIYuOxDjQwLui0FCzZZrEMyT+7y4tRQ4VgzaxLmrWqUp1S5ksqAzAXiT8Qk/yxn7xvSXNUXCguWp3GdCyiPWj8eJgI5yTZwlYFUTFS1AjVCgBlk24U/wjiY2GzExMuZPk5IKwtIf3QsO45BRbzh066EzXLApnIlqNKOBhUeLkKFP/GmK1iseCZLcHdQqUp/ewj3QofmIrWr0gL19XclBEwMASMWtXD5ngcXUxlZV5iz2hcuYWllSgDwLtXsRXm0dDtknHKUM90Fmf3dR2J8hlHItr1kqIIFGBFakBgoPxGo1eA1V6WWTPCfCtSpSxUMQR1+zGN2rvJVndHiCZOw1XR0gsxPPhGVtU4ysLKUFGr5sIqELJxLJOMuVGr8S+uY+EBHZ0nEGzz7N9+cbq4bqVLmpKmIMvEaOApQok6YgCD3EX7BsemRJRNmHFMmDFUUDsw8yT2EbbaBkmWkJT+UUDZqTn5QFm8i9osw4KH3/AJYgvS24JVtmM+8Ega1kyEt5rMT2qY9slAscOMt2XFO9VBVmmlnxTVkt+7OwueI3B5QFG97GDZbEkqICcKmGaju17Fb+UYT2r3iDafDH5QxP86qRvtokJTMsi5igJcmWMZPMpJPRpccVve1KtNoXMAP7RbJBzqd0ffGA1Xs2uoTVlc0Yk8DUGOzWOxJSBgGHkI52iaLulIRLCSWqpWQPMCpivI9pNoQd4SZwqwSSlXqGMB1C02ZRBjmG2t2lAx4TuqAPRVPUkRtLi2r8eUZpQUhOb5DvALaXaqyzZU1AmIxlKgH/AFiqD/UBAcxvSVgbDmoAgpoFJP5m0PEQo1qrAmZdtnmoSlZSOgxBRllJaoDEHsIUBudnrGUCbMW7TEqJHIFFG4kOnvGXve3TpEoqlrCFyVGUss7pB/YrHVO6/ECOlW9KfDnBGaZRI5NVLNzSIwU2SmYUzEJBdOBSSc0g7qeqSGf90HWAw0/bC1KLqmrUNasBz5CN7dtnXa7AJpUcQCutDl3YQPTsmVGiUoQC/FXMPHQNn7vEuy4BlWAw2wtiXLTaCRvTZ1iQP/yqJ8kuYE3kJgtVqUycCFzVpccFMCaPUtHS7ssyZQJP5V4g/wCvDhQO2JR7QMs9wyz4m6CpYSHOfvgn1APaALqDSpejJYciUuPn5CK1rU+GalncJmByxUDuktTeAIftq0Pt9prNA/IokfwpVXtuj+qIbOcMwapUQFDQpUkivQoB6wBuVMAAIyGXQ5DrkIwm1GzaCpa/ESlNTVVBqegbTmOMal8DJJJHunoxr1p6QA20kYpJXRwQCWpqkn+YFIbRoDje0KAZgwuU5A8W15RHddqXKViDGhBSoOkg+9TmwqKwR2gkBKZbfq+UCwIDp8vayVa5cqWECVMQwCPymqQcBA4B2zoc41d9rCrVJTnvy/RRPyjhlmthlKRMTmhSVjSqVAt3aO329QNtlMKYiT2QowFlKgba9N2Wo990fOKtoQPwYbJalN0XMUqn9US3YsfiZxLgJlV6lQf/AEw2an/DWJPESB3ZP1MBmfa3PwSwnVVG0YFX/HeMRc90n/DTm3cQUTo+KieWT/8AEaL2v2sKny5buQlSlNo53fifKBOyl/YpaLEpDgLKwt6gByza1MB0efd0u0Sk4yApqEh21gV/9ngklS5ZClAqwywkqIOp7nzg1c0nLWHbS3qmyeGqZLmLSotuByGzKtWrpAW5tgSiwKlIDYgQ7cY5FelxGWoZJNcQmJoRpgYF46wdq7JPCZMuYPEUN1LF6ZimVH8ogttic79RwPxgOXXPNXZ7PaSp0iWoJKdHUtBT6Ex5Hu2toUVTE0EvEjxGDBS0pwo74CHHIc4UB26wTQoKBNQMBHJsQPGqSOwjF3WPCWuWs1QsgaOCc/vhF25LyKkKWN5KSSWqVGuT8Esf5ecUtobMDME1PMKIq+TPzFPOA05UMLCpyj2w7UWZKMGMOklBqHxA1+sDLpt4MsH89RxH3lAa9bmmT1zFiSqtQci4djTM5QBqffcq0YpcvEDiDHCcJUWJrqADnxxQWsilJG9Vmwq178esZm67pmIShRUiWpqpUoA61bMZCLc2+EoV4apqMRAICTi7UyetOUBbtsp50yYkjeBoo1DlzTMh4J2aSGzcNK55gt8IBXiDMwlAJMwoAHXLoGSTTQvB+YsB0JZytCewBz/lL9xADfxJUhClVKiknkaP6knvFK95SlyVAGqVoSo5UIYk9QUnqYuKUCrCpgoKAXSgKks4PX5RcsEsrXOxVGGWlQ/eAW7c2KIDjG1I/ZoP7wgCY33tFujwpFScQmCjj3dFM2uedMumBWKQDJofd4kCO2zEH8e5G6UKYZ1Esg+qh5RxCZMqDwrHbUB7UrVkHXitIp2B84B0iZh/HrrSXTymH6RdtwAmWaWXASX5MlJ1P8IgJddtROs9pWHwzJiEChTmlAIrWhWRD9pLSfFUl3wyZyzUOwQskMC4BonKoBgOXbW3t+ItU+Yk4klTJPFKaDtme8VdmbRgtKTxceYgY9PKLlyJecOhgOpWW+JvuyAFTA9CQKcaxen7QY0YbVKnIGRUUOkEcSDSA9z4ZjpUfDmBPvauMj0Ih5tlsQRgImcxQkaV1gD2z1usUsYpakKYM+SgDm4IcCCu0F5Spclc5TYUoKuvADmSw7xlLZJ8RGKdZ0JWGONZcpHEcBGI2w2iVOPgIJ8NBDnLEQKU4Dhx6QAu9r3VaMKSnCASpgXJWoDESSOIJbTEeTKKdnlOWFCf+Y8gOk3JfbKk2dDVof4sKnbQuWT2HGNNfNhJUUpLYnCv4sO6rsWDxirgujBapSnK1Y0YAAznEGI5avwD8o6Pf7OWeqlq6McPyJ84DGWC0nAuUVYVhTHiNFERftdzIUxm2m1LYOAlbNTTCB96xStdiTNXMWgEE4SVO9SHLjvX6wRua1AIwTUhxQ4vvLg/KAq3bY7EqYxlKmKP5pysZfoSeVQI09olSUSwkIShDuQBhApmSMjo+cAZF7Ilz8CZSE0O8kBvNoive+gsb5DDMaaevLmIDQbNWjxZky0KZFlluEk0K1OylNmkUCQnNgBxgWLapfiqViHiTCpKk/kZKsJPEMwI6cIGWa2TrSwIwWdJGCUlkppkVUqfsQ/a+VMEiUZSfdmgqCaUCVHvVoDUK/bpSsEjEFJJP6grACfIKivNvZdntE9IQr3goJb3qYpnhj8yt5e7rgA5xUsF84ZllllJEqcgqfATvLNElq4hhBI4K8tVawhaJiJgUjdUy8JwuRuKJZ0qQWLiooYATt5YErsiphwJMpOJKZiErlmoorEkkDNmbPNo4bbJoWSQlCX/ACoGFPUAmOi3ptCtVknC0WsKmICkBCUoMqYCkBwpnUtyTnkRRw8cxGQgFZpWObLR+pSU/wBSgPnHY7LM/bTwnRIw9SpSvpHIbrnBFolLV7qJiFKbNkqBLcS0H7y2tWrGizBUvxCMSyRjYBmS1Ea1cnpAa6Xe9nkyQmfMAmeOhZQlypkqR+UccBZ2eAN77SBcydMky1HxpeBJWKpRhwlkpdyanPXKM1Z5aUpJKnUf05uxqVGpiPxlJPu4n0qctG8zAULUgBuOv36Q67ZmGYk84bOW7k5mG2ZLqHF6deEBtlJxsUEpWBQ/Ix7YEWlBbGlubn5+kVLCvE0suFeR/wCYtptKEBwX+cA/aa8lolkzF4lKYJSKB+LDhGABJL8YJX1alTZhJyGXKIJMp2H3x+UA+xgCqsgK8KvR9Mh5Qo1+xUiQCDORjxJKwwdQTRILE4XPAjKsewGhsSfCxWk5y3EsZ4pxDI7JfGW4AaiPJ9tEmzWZZxKO/LIGWMzFKUpXDcmHn5RQttoVNLqDBIZKdAK5cyzk5wOmWj9mqWfdJChyUAQ/Qgt5cIAnsVbiudOlqGgUONFqB+KfWDV+XUFjEHCw1Q1WI4xkNklFNvk195KwWyqH3uVM9KaPHSbdJdxw4/OA5nartnO4X6fF4v3bciioKmrxNVjlGktFhrumFZbKdTAEbHJSBQDR2iDaOwrXKSZXvoWFBOigd1SFciFebGL1ll4Q0FZcsAA6AhX9Jxf7W7wHMttZMyTMkzZaliXaJSFM5YLl07Kw4SDmGPCNLsp7RilCUWxJVoJyQ6qZeInM/wAQryOZft5da03UhcxO8i0IUgaolrKk4Vc2mMY59ZRu+hH30gKm3dnQi0zfBUkyVL8RGA7rL3m5YSVBtGjPpNI2C7MiY6FpcUbStK0ybr9IB3jc2A7hJ1AOvQ8fqIAZKSd7oYdINdKVrlyDaxFJU3vc4VmLDnAF1qoKB2JoG6ZQHtFpJo9Bl88osW+fQJGZFenCKSUwDUmsT2OcEneDp5Z9RDZiWAbiY8CWgNXNvWQpsM5SWAopCix5UIHaKtuvtyfDWVE1KsCUVPRIMZ9USyU0Pf5fWAZOfXWLdgOIFAGbDFqHBfowBisapJ1f0YwXsYIGJmcYWAAAAp1Jook6kwBK6VLMxfhUXRCQ4FEJydRA90t/LCirc6cSJhx4CFllZjPWFAaadMfJmD9PvOBdpS5A4nrQZ/fOCMzhFA5l3YBqZ9vL1gFc07w7bZpuiZiR2U6Pgr0juVru1Kw+R0PDk2o5eTRwid7gA6gga6MfIx3u5Lf40iVMI99CVeYBgMnet0TkOfDKx+qW6j3T7w8j1ihYZCsylY5FCvg0dGXK4H0+keJCuIgMvZLJMUd2Wv8AmGAeam9HjQXdd2E4lkKVoB7o1pxq1eQi6hHOJkhsoAHt7IC7utYOkpSu6d4eoEcMs6qq6g+f2Y7ttuf+n2uv/szP9Jj5+mz8BIYDzJgCXia6AudOEezQFobXMcjy8/jAnxXbQesOXObLOAgv6xA7yQxO82mJ2WPMP/MICpT9I0pnYpYepCiB3SAPl5QIt6d9RBcElXNnYHygBgqomGLBy4xYlF/L4FUQTaKgEtb/AHzePU+kRtDkCAcqJZSgyh+6W60EMlLYvw+MRCAtWRWdH+6/Fu8FZ9oAQ4dkhg+bnNxpX4QIsuR5kAffVvKLpGJQT+VFVdtICzZXCUS9S6lH4CFDbIsqKlcT6aCPYA1aVWjAVKWlFMkp9N4kekBrLYVTlupaj34dKDKDm0s7dwimUVbqtSUp8NSQHrj16HQDL+2oTGzgaZ108yNXjq/sxtZXZMBzlTFI7Flp7MojtHMlJS7EdG7Z8+rRtPZdbGtE2U/vywodZam9Qv8AywHTABDwmGJMSwCaHAR4IcIDP+0BTXfaOaQnzUAfjHBLVJcPoGc6cqtzjuXtNmtd8xtVIH+YH5RxOSP4jQuAfkeH3lAD28/vyhLVD8ScSgCxBIY5/wDEV7Qa/Lnx5/fGAaFkCmle+nqfSK99TE4pRSGGAAPRVCRFpKTnFG/FjxJYTklCfi5gKiVs/wB6n6xEpbkmGk5wkQDzDhlDIkgGhNHOUXrPZ3Bp7vqpg/ll2ikolQbhkMvKDVylKhNWp3lJC8NMJPupq7upSq9YChJDMeAB7nJvM+UOU/8A6ac1F1nnw6CGpBUrPgAeZevkCe4gtYbEhGofnnAPskpg0KLksBsxCgK17rxKJGT/ADj2xygfvlHqxVlAsYqLWU1STTyPAwF5Vo8NgqqMuaenLk/RtSt02zBMlrSspGJgoH9QKSKN+oeUAzMxiv39tFZE5UsgpcMx8qg9RAfQuyNqVMkOpWIhRDkvRgRXuYs3reK0zJcuW2JWbjiWHzivspeRn2cLUoKqGLNQpChl1MDbfPSuZ+IkutmStJcaFIIbMEA8xn0DRXNb1TQrEA6WqMjn9IJPpFC60S0SsSXCVDGcVSKChgTOm+IVTFOA7IHT5AZ8zAUPa1aSixows5mpZ61wqOXaOPTrVjYkFKiHcNx9RTtHTPavNP4ayy1viUtSue6lh33xHKLTaKhPAs7VOWmkBBeMrEN9nTUHj9MwYErcEYVEd6Rftc/JA5E/f3pA20moEBOmao7oUeZj29LPh8I8X8hl6Q6wJSMyH4RZvMPKJ1TgHdWIn/UfKAAx6I8j0QDxEhiNESKgEiQpQUpKVFKWxEAkB3bERlkc+ESWW0K93Fu4VUp/F8a9obZbZMlHFKWtB4pUU+bZxP8AjlzVftCCyTXCkHLDUpAJz1gGz5+8GLN07RamXgSBhwDktLP/ADJoe7QMmZ0jwKMAak22czJlIVzQQfVKjCgLj4geQhQGuXYl1wKLda+Rb4wPmTlBRSoOAADTCdFB/SsWJFsUNe8C02krWtb5n0yHo0BclqD0pqxoecTzUbvaKaJz5h2++vlEqbQQGQ5Jphz7fZgO5ez+xKF1yw4SZkvcfQYGQT6RUsd2z04ZJlqG85UKpZgHxClBi57xjVXNYzKs0mWUgFEtCTXUJAPqImTQ6p9RAUb0n4lCQigDYuDAPXkBUwrus/irFP2cugHHUPzOZixbbvRMOI7qv1JyI5iG29XhITLRQKd1n1rpn5QHMva1fCZlrTLGUmWav+ZZ3vIJSPOOezFYQpan5VNTk2bZtB7bK1Y7XNAdhhQkAVIDuRwJUSfLhGevBBJCE1CWJq9SKcjQv/NygByC6iTrUxHakFxo+UXpcgJrM8j8gM+5ipPmeJNGnUsO5gHWeWzUrBG+EYLOlJ99SsSu+Tw6RaJUpm/aL5e4COf5miC+FYkFRzcfEQAOPRHkeiAkRDlQ1MemAYYmsY95uH+4fSITE1izI4pPxEBHMEKPZ5rHgMAhCj2FAHbxWEINamg+Z7D5QNsCORh0x1VJKjk56/CEinFoCdacKxBrYezibeFlRoZoVTXAMZ9EmA8q0KSSQiUsHRaXOVQCC46xqvY5Yyq8cWEgIlTFACrEsgB+iz5QHe0J5eZiBYY8PUHrE8oU931hTE8PIwEcpWmvDQ9I9ny0qSQoOk6cDDAPL4GJQXHofrAfNl423HaJ81be+twnJITQAct0B+MZyXPUSok1UST3zgzf8sy5loQaHxVg/wBZI+vYQAkrYwFhorqNYmVNpEcizlRYfX01gLUmcka1i5bFpVJOGvE9MhFP8GgZ+MTylsPUxFOSEg4cTGm8w+BMBVj0R4I9SICRMImEmERARmJbIpldj6V+URmH2cb3ZX+kwCmZw14mQhSywHeLFtsYQgHXUwFF48hAR5AEFJoOZ+ReEFnqI8XTD3Pwh4JgJJMxPQ+kdV9iljB/FTqlyiWOwKj/AKkxygK4tHfvZdZBLu2TSq8Uw88ZJD9E4YDUIS2g7GJ2cctOUV10rq+kTIPD9UBEtD96HrHst6UzBBiQjLq8Ml6dSYD5v2+k4LdaU/8AkJ/qAV/ujJJjd+1daTedpCdBJxfxeEl/RowyBWA9mmkXLAtJDKQot+ZGY6g/KIEoCqDOCFlC0CqC2pAcd4ByLKF+5MSvkoqCv6Sa9ngba1VKWZjwYwZmJJDhaG4hABHmHgJajvEO/PjAQCHphphwEA54UehMOwwDCI9k+8ObjzBHzhLiMwGgsqw3PTpFa3YlZin94kkrdKVfbF/m47Qpl2zZmtDAB8FWFYUaSxXGEVJc+kewAZBD1qYeVRHCeAmQkqISkbxISOpLD1MfT90WUSpKJaQGlpCQMqBIA+EfOex1nE622ZCqDxAongE7w9UiPpSSksAQ5AzgGzcs/wC3TnDJMxqeQ16mJl9e+nYRUmUcNQ6fmPXhAXkq+g+ceKA6NT6xWkT6szHINUDqYfaXKFBAdWFWEdqE94D599pBlm3Tly8RxspRUGq7MOTU7RiTQmOv+0HYxSU/iVreYE4cKQAhKEpJOQdRzrTOOW2yUErSTUPXmICrKmEfUZwbstqnFDoKlJGZQQCOSgUn5RXl2cksgJUf0qAB7EZxIicZYUhQMvE4oGFRy6CAbagpSSVLXT9Ta00r6QMnStYmwqcuSW4l4SUvUQFMw+WqJJsmIRATBUNUuGCPQIBEx40OaPYC1dlqwnCcjl1+/URobHiD1dOhaj8DwMZFcGLjvIpOE14avy6/fUNXLTk48v7Qolu9ixFX1+9YUBgz5w1Irr0zMStEtmtSpagqXmM+BrTvzgNd7JLNit7tiCUKcHOpAcDvHeEDkTy0ji/sVswNonTGIYMltHNR0+kdoUaM5PLLz5QHuf106CG+FTLtqesPQPvQR6AXpkdde0BSmSG0duyf7wB2ivEY0yvFwYRiJAUd4+6lk1G65fmIt7QX6gy5iJM0BaCDyU1VBKtSDXm2sS3CmVak+KqXLK8lukODl5HMdYCtdd2qtEpfizDNSpkpcqIod73gOAj542gAEyakZJnTAjjgxlu3DvH0xtNeCLDYZ81ICfDQcAyGM0QB1URHzZYbAKFdeL6wBizSkGXL8RLulJcFiCQNRFa32xCHQVmYB+VSQf8ANEk20sClOtOggJaKqaA8xOXZnqw0j0Q8JhwHeAjCXiKbJD1++UWsEQTSMTagQEHhcMoQsxi6hQNIeUEdIAd+HVDTIVwgjzETpAUBygBP4c6w5UlnbOCSpcV1JgCNw3sXwK96vIK68Dro9dc1GfmJqQYUAQaGtChQHVfYwgY1lqlIB8461MQHbSFCgFKSCQNIitswifLQDulKyRzDN8YUKAwl/WVAtkxIDJzarOUBR9S8HNj5QE8sG/Zn4p+phQoAD7d1kSbGgE4FzlFQ0OFG6/RzHMJMsVpp8jChQAy1lsopSBWFCgJWq0SBMKFAepinhdSjwLfH6QoUA+J5CoUKAfNQAQ0e2b3usKFAWFCK9oSHHX5QoUAMtYqDxEKFCgP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18" name="AutoShape 12" descr="data:image/jpeg;base64,/9j/4AAQSkZJRgABAQAAAQABAAD/2wCEAAkGBxQTEhQUEhQVFhUXGBgaGBgYGBwXFxwaHBccHBgaGBwaHCggGRwlHBcYITEhJSkrLi4uFyAzODMsNygtLisBCgoKBQUFDgUFDisZExkrKysrKysrKysrKysrKysrKysrKysrKysrKysrKysrKysrKysrKysrKysrKysrKysrK//AABEIARMAtwMBIgACEQEDEQH/xAAcAAABBQEBAQAAAAAAAAAAAAAFAAIDBAYHAQj/xABGEAABAgMFBgMGAwYFAwMFAAABAhEAAyEEBRIxQQYiUWFxgRORoQcyscHR8BRCUiNicoKS4SSissLxJVNjM0PSFRaTlLT/xAAUAQEAAAAAAAAAAAAAAAAAAAAA/8QAFBEBAAAAAAAAAAAAAAAAAAAAAP/aAAwDAQACEQMRAD8ANez2t2ENQGeEvm28WP8AVFhaixq7gfEPFb2dD/BTBwmTh/UlDfGJsYCMyWSM6ZEEnrrAVdnl/wCFs7/9lAz/AHEQ7a5zdZrRpZGoZks3LnDNmSDZLMeMpJ/yjPy0iXbFH/SSBQgSxyYKSIAfsUo/gVAvhP4h+FEo/vFD2Wkjxt4tgDct4RoNmrJ4dmWlmA8XqCZUt29fKM/7MFDFPDU8NJ81/wBoDzYVH/WbZU0XaPW0Jp6xrLSCLPeCsmEz/wDml/SMvsFL/wCrW7i88j/9pMaW9S1gvAnPDaPSSR/tgAHs6U122lWVZvpKEWfZYkpkTVK4oboAW+MM2OlgXTNwOcX4nPj4YEEtnUCXZrTkAlJ5Bky6ZwAj2PKdM48kDzH35RpLRMJSGJ/9tuHvD0aMTsNtHZ7BJmievfUUMEjFkOIp6xa2d2pkhAROmuorDKwEJwjJy5YvoeMBs7sUTOQ5yxHyBBJ84x+zSTMvm1LH5TNGh1wf7YO7KXsJ0+ahL4UBRxn3S6wAQcjRXZ2in7P7M9ptU3Va5pf90z6fPzgB+z80rvC1KocJnBxmQZuEPFv2cTf8ReM9WSpp9VLUflDNg0JVMtE4HNsTtmZilU7DOPNhpZN2WlQoVlaUnngBB81wDNtpZMm67OTVS0P/ACy0pPqswr3SVX3ZxVkIT2O8o+iotbWSyq9LtQ1EGYsjgCSB5BAivc37S+rQf+2ndOZbw0IP+akATui1KnXnNJAwycaUl6vgQlT8GIaDOyiyu1rLvhSs9yoV7hcZP2eqebeE9jvTJhBzd1EhvKNtsVIZc08Agd6v/pEAM2lWVTZxBr7o5UYedYEXmgqn2VNWE2gHAbvbdR6xavDetBNWXMQ1c2WcXoIiluq2IOeFC1eaWp3VAXbDNP4sOTupJNeTEN1WPKFEF0pKrTaFhm3U+ZUo68hCgGez9ShZ5qT/ANxu2CWXOkJcnGCzHEkdGJD+giDYDF4JcMfGDUb8qXfjkc4I2HIfwCAFbII/wshPBCQ3CkXdpkg3aoHLdHZ0tDLhThkyhphb78osX7v2QoR75NGo7M/b6QEGz8wfhlYXIHihzXKSl34u3KKex8gIKiBuqkyW1/O5D61MELGgokzEkMQF6MD+yBJFM382gbsO5SxDDBLz5fDIQFX2fre8raof+YcM7QIO36prut/MWkesxP0jP+zilutdKut+8wn5CDd+zB/9MtZP65w7fiVjXrAULi3LkmM4JRPIFPzc+sc4vi3zCjD4qiSSVJanAOXY9Gi3em1a0WZFmlbqACD+85fsK5RjZlpKncmAsS7PifNR4v8AYixIlFDhQPI/3jV+zbZrxv2kwbgNEnU/vchw19I6la9nrOtGFSE9WgORXBtOqzzUrByKcaXooAjP69I6L7Pravw5qlhACQAnClnDlTmubvGR2s2AUl1WcFQYkjWPfZ/e+CRa5UxxMCVFILg7spR83A84A9sN+zu+0rJD4VKLZOJcwnp9YMbKSUpu6WlAobQhg7nCqcgFzrRx2EBrqlJRdM0jIoW7c0MW7rI7Qe2ekFNisnFUwZZUmLmU/ogKk2SV33LCi4k2V+58T5KHlA7YxZNrvKcWIQZoHL9qo/BIgrYlPe9sU3uy5Qc/wpJb+qM7shacNivGc7FQJBzL4Vnv70AY9n4awzFF80JrxCQ/mVH0ja7KBpM5fFZL8ggRl7vsaJt3qQcWGbNUSxKVM4q+YO6I1l1ITJsJBIFJjOeZSM86AQGRBJmS+SZiu+FTctYfdrC1T1UdKAnuVP8AAekeXfaUmacJfAnCeRxoBS2n94rXW4TaVkuVLZ9d2WfkUwEl2z2kzJn6lmvFsIHxVCiC0blilOc6tyKlH4YY9gH7CqIlKMxb/tUMQCASUuOg+kEkHjVk9ucB9kbSpclTgbs1AASMJI3g5rzPDKLM63iSCVh82450c8NHgI7Fa0ypKcVABrRi5I9G849FuCpJSlQVMZOEEEHLNiPVqxmrZeaClKQMODeSxxZEtQP+rOKNmuxM+sucETC7ByQf4k++Ms4De2a0KMpSVspTTN0j90MznJxpxiPZaUUJIKQkky3ZRVm+buaV110jJSLZapKlJJJWkAlCjiSU/qRWqRwo2dY0lx7Qy5hZTS1liRVqa5VGcBT9mcsePaiK0BBbiuY1e2VIEbbbRJTIVZkLJKpsxUzLCB461APm5OEtGquG7RZ1TVJSGmFFUmhYnQ6sa1Omkcg2hs3hLUUpGAqXgUCFAjEWDuela5vACbZOf61glsdsxNts/AjdQljMWRkOA4k8O8C7Qd2hII+tY7F7JpPh2QUqpRJPGAOWO02OwgSTMTLZqKJ8yYO2W3SpodCkqSclJIIjJbY7KmckrlrmOfyYt09qN5xitn9j7bJ8WfjWgSgVlL4cYTUpLOMhAdhnIYEjIRxa/belN4WhSGDtQccAD9cjGh2c9pXilUuePDLHDTdIbJ9C3GOYy7QufaMbb0xZPmXbsKQHY59brxNRcwU5KmoCvgfWNLcyCJN3jkVcv/RX51WIx20JKLqkAEpKlpybVSlDWh3DG3sSShdmT+mSrtWUnvmYAJYLUBNvOaWIT4ja+6CCOryjSM7cChKuiYpJ3jMThxZOZktIChqK17xbsM7FYbzWWJKpwH8xXhfsuIZdn/6ZISA+OZiV0TiW7cygDvAa27VNZLOPzEYj/MSfnB2ZKCbEDTEpCXOpKq/EwAnIwy5dTuy0+QQC3nFraC2LkyU+Kpg6QAcOnBKQeGeI5wFCzgBc4gfpH+WYo/BMD5BKbNMU/vqmEDRyQkf6TAO0bSqAUlAqo1Uo4WDAaVOtPrEtmvUKlJllSXFHFKYiavrXP0gDtvsQWuy2bRji6Ik//JoUT2WYFWxCwQcKJhH8ygPmYUBRuyV4KVtmopCRqVb5HqYEWoYl4VqxTCCRLTkmhO9zYVzEH0qapzDHo5Z/Qw2z2ZImCYlt7Ecs/wAqEjk5JeAzt2WKUFALQHXRiWqS+fYaxXvS6vCmbyVYHABScJH6SNCeozeNjZrOlBJKArGS4Oub94ivMYFJCjikTGQpxVB/ITyenfQQAS+LDMMpCkKJmJLoWE1B1BGYCvQjMZGpJmoXKcjCoa5lKw2IOziuvMawWVeHgqMmcAUlg6qUOTq0yYHoOYoXtIMslaXUgvjo5KSPzDIkVrqCeJEARuu8FYVyzvEDeQDSYhTjGhqomA0I/VxcQF2nuBM0FcpQMtYQ6VB1oUEkIWkfmDEOzkh8yQ0d2zsEzdGJaKpd94YXUg8XSCOeFJzjS3jdku22UKRVKt5IpiBDOgnRQNH6KgOL226JqFBK8NSzAtro4AUMsnjuWzEkIkoTwA+DRgJdy+OVBRUFynGIvvM5KFPVRqa5vxcxuLgtwMmWT+mp6ZwBa9b5wDChOJddCQBqS2fQVMRWa/7LOlTEInAqUCllAoJJFQyg+UZ+87dakLxypCFy1UKipTgD9SUhwnmHzq0ZeyWmyz50xRlYJ6VA4SQpINKoPbXjAVtvdl5VklGalRdZwJSfN+yQfOA2xt248SmyWgV5uQ3PcI7xZ9oF+/i7SlALy5KcNNVfnPmyf5TE+yNqMsFLJIJeocOkKAIbXfeA3V83dMNkkoSoDCUk4hicELCkhxunfDHrG0XPAnLoNySluilK+PhwCt4YSEEviVK5fmQFP5mCsxbzLST/ANpCfITVf74DFSppVc06asBC5sxDgUFFIDdWBi7b1CTZbGkgvMSrSgo4fuoxUvYpTdlmljEQqcAdSoHxE+RKRWHbY3miT4KS6ilAUE8xhBA4e6R3PEwHm1e1CrNPwFIZKEEJzJJJfFw3QPPOMteF/wA63LK7TMCEjKrJSOQBz6vGUvS8lz5ylqcqUolhXWg6CNbsvsebVKdRwircKfKAByU7xCFkp0Idz/U31iWVhTTGsF9akdlAj4xo722AmykYkFJI0HD5xm52IAhYwrS4LuxGh1cfCkBpbjv5UlW8ywzOxB5AirfCmkeRlkrKWKSRzHwhQHRJU8lC2LqMskcinGNH4gQpt4/4lMsZMzZe7Vxz3h5xcRYyDaCwBQgKwiqgAoKOIaUejxSue7v8fNWoUGDD2TpyI+UBs5MgkAkffGsVrysQWCK1FYLIWAnepENptqEg4iIDH2mWJ6DKmUmy3SD+pIYuOxDjQwLui0FCzZZrEMyT+7y4tRQ4VgzaxLmrWqUp1S5ksqAzAXiT8Qk/yxn7xvSXNUXCguWp3GdCyiPWj8eJgI5yTZwlYFUTFS1AjVCgBlk24U/wjiY2GzExMuZPk5IKwtIf3QsO45BRbzh066EzXLApnIlqNKOBhUeLkKFP/GmK1iseCZLcHdQqUp/ewj3QofmIrWr0gL19XclBEwMASMWtXD5ngcXUxlZV5iz2hcuYWllSgDwLtXsRXm0dDtknHKUM90Fmf3dR2J8hlHItr1kqIIFGBFakBgoPxGo1eA1V6WWTPCfCtSpSxUMQR1+zGN2rvJVndHiCZOw1XR0gsxPPhGVtU4ysLKUFGr5sIqELJxLJOMuVGr8S+uY+EBHZ0nEGzz7N9+cbq4bqVLmpKmIMvEaOApQok6YgCD3EX7BsemRJRNmHFMmDFUUDsw8yT2EbbaBkmWkJT+UUDZqTn5QFm8i9osw4KH3/AJYgvS24JVtmM+8Ega1kyEt5rMT2qY9slAscOMt2XFO9VBVmmlnxTVkt+7OwueI3B5QFG97GDZbEkqICcKmGaju17Fb+UYT2r3iDafDH5QxP86qRvtokJTMsi5igJcmWMZPMpJPRpccVve1KtNoXMAP7RbJBzqd0ffGA1Xs2uoTVlc0Yk8DUGOzWOxJSBgGHkI52iaLulIRLCSWqpWQPMCpivI9pNoQd4SZwqwSSlXqGMB1C02ZRBjmG2t2lAx4TuqAPRVPUkRtLi2r8eUZpQUhOb5DvALaXaqyzZU1AmIxlKgH/AFiqD/UBAcxvSVgbDmoAgpoFJP5m0PEQo1qrAmZdtnmoSlZSOgxBRllJaoDEHsIUBudnrGUCbMW7TEqJHIFFG4kOnvGXve3TpEoqlrCFyVGUss7pB/YrHVO6/ECOlW9KfDnBGaZRI5NVLNzSIwU2SmYUzEJBdOBSSc0g7qeqSGf90HWAw0/bC1KLqmrUNasBz5CN7dtnXa7AJpUcQCutDl3YQPTsmVGiUoQC/FXMPHQNn7vEuy4BlWAw2wtiXLTaCRvTZ1iQP/yqJ8kuYE3kJgtVqUycCFzVpccFMCaPUtHS7ssyZQJP5V4g/wCvDhQO2JR7QMs9wyz4m6CpYSHOfvgn1APaALqDSpejJYciUuPn5CK1rU+GalncJmByxUDuktTeAIftq0Pt9prNA/IokfwpVXtuj+qIbOcMwapUQFDQpUkivQoB6wBuVMAAIyGXQ5DrkIwm1GzaCpa/ESlNTVVBqegbTmOMal8DJJJHunoxr1p6QA20kYpJXRwQCWpqkn+YFIbRoDje0KAZgwuU5A8W15RHddqXKViDGhBSoOkg+9TmwqKwR2gkBKZbfq+UCwIDp8vayVa5cqWECVMQwCPymqQcBA4B2zoc41d9rCrVJTnvy/RRPyjhlmthlKRMTmhSVjSqVAt3aO329QNtlMKYiT2QowFlKgba9N2Wo990fOKtoQPwYbJalN0XMUqn9US3YsfiZxLgJlV6lQf/AEw2an/DWJPESB3ZP1MBmfa3PwSwnVVG0YFX/HeMRc90n/DTm3cQUTo+KieWT/8AEaL2v2sKny5buQlSlNo53fifKBOyl/YpaLEpDgLKwt6gByza1MB0efd0u0Sk4yApqEh21gV/9ngklS5ZClAqwywkqIOp7nzg1c0nLWHbS3qmyeGqZLmLSotuByGzKtWrpAW5tgSiwKlIDYgQ7cY5FelxGWoZJNcQmJoRpgYF46wdq7JPCZMuYPEUN1LF6ZimVH8ogttic79RwPxgOXXPNXZ7PaSp0iWoJKdHUtBT6Ex5Hu2toUVTE0EvEjxGDBS0pwo74CHHIc4UB26wTQoKBNQMBHJsQPGqSOwjF3WPCWuWs1QsgaOCc/vhF25LyKkKWN5KSSWqVGuT8Esf5ecUtobMDME1PMKIq+TPzFPOA05UMLCpyj2w7UWZKMGMOklBqHxA1+sDLpt4MsH89RxH3lAa9bmmT1zFiSqtQci4djTM5QBqffcq0YpcvEDiDHCcJUWJrqADnxxQWsilJG9Vmwq178esZm67pmIShRUiWpqpUoA61bMZCLc2+EoV4apqMRAICTi7UyetOUBbtsp50yYkjeBoo1DlzTMh4J2aSGzcNK55gt8IBXiDMwlAJMwoAHXLoGSTTQvB+YsB0JZytCewBz/lL9xADfxJUhClVKiknkaP6knvFK95SlyVAGqVoSo5UIYk9QUnqYuKUCrCpgoKAXSgKks4PX5RcsEsrXOxVGGWlQ/eAW7c2KIDjG1I/ZoP7wgCY33tFujwpFScQmCjj3dFM2uedMumBWKQDJofd4kCO2zEH8e5G6UKYZ1Esg+qh5RxCZMqDwrHbUB7UrVkHXitIp2B84B0iZh/HrrSXTymH6RdtwAmWaWXASX5MlJ1P8IgJddtROs9pWHwzJiEChTmlAIrWhWRD9pLSfFUl3wyZyzUOwQskMC4BonKoBgOXbW3t+ItU+Yk4klTJPFKaDtme8VdmbRgtKTxceYgY9PKLlyJecOhgOpWW+JvuyAFTA9CQKcaxen7QY0YbVKnIGRUUOkEcSDSA9z4ZjpUfDmBPvauMj0Ih5tlsQRgImcxQkaV1gD2z1usUsYpakKYM+SgDm4IcCCu0F5Spclc5TYUoKuvADmSw7xlLZJ8RGKdZ0JWGONZcpHEcBGI2w2iVOPgIJ8NBDnLEQKU4Dhx6QAu9r3VaMKSnCASpgXJWoDESSOIJbTEeTKKdnlOWFCf+Y8gOk3JfbKk2dDVof4sKnbQuWT2HGNNfNhJUUpLYnCv4sO6rsWDxirgujBapSnK1Y0YAAznEGI5avwD8o6Pf7OWeqlq6McPyJ84DGWC0nAuUVYVhTHiNFERftdzIUxm2m1LYOAlbNTTCB96xStdiTNXMWgEE4SVO9SHLjvX6wRua1AIwTUhxQ4vvLg/KAq3bY7EqYxlKmKP5pysZfoSeVQI09olSUSwkIShDuQBhApmSMjo+cAZF7Ilz8CZSE0O8kBvNoive+gsb5DDMaaevLmIDQbNWjxZky0KZFlluEk0K1OylNmkUCQnNgBxgWLapfiqViHiTCpKk/kZKsJPEMwI6cIGWa2TrSwIwWdJGCUlkppkVUqfsQ/a+VMEiUZSfdmgqCaUCVHvVoDUK/bpSsEjEFJJP6grACfIKivNvZdntE9IQr3goJb3qYpnhj8yt5e7rgA5xUsF84ZllllJEqcgqfATvLNElq4hhBI4K8tVawhaJiJgUjdUy8JwuRuKJZ0qQWLiooYATt5YErsiphwJMpOJKZiErlmoorEkkDNmbPNo4bbJoWSQlCX/ACoGFPUAmOi3ptCtVknC0WsKmICkBCUoMqYCkBwpnUtyTnkRRw8cxGQgFZpWObLR+pSU/wBSgPnHY7LM/bTwnRIw9SpSvpHIbrnBFolLV7qJiFKbNkqBLcS0H7y2tWrGizBUvxCMSyRjYBmS1Ea1cnpAa6Xe9nkyQmfMAmeOhZQlypkqR+UccBZ2eAN77SBcydMky1HxpeBJWKpRhwlkpdyanPXKM1Z5aUpJKnUf05uxqVGpiPxlJPu4n0qctG8zAULUgBuOv36Q67ZmGYk84bOW7k5mG2ZLqHF6deEBtlJxsUEpWBQ/Ix7YEWlBbGlubn5+kVLCvE0suFeR/wCYtptKEBwX+cA/aa8lolkzF4lKYJSKB+LDhGABJL8YJX1alTZhJyGXKIJMp2H3x+UA+xgCqsgK8KvR9Mh5Qo1+xUiQCDORjxJKwwdQTRILE4XPAjKsewGhsSfCxWk5y3EsZ4pxDI7JfGW4AaiPJ9tEmzWZZxKO/LIGWMzFKUpXDcmHn5RQttoVNLqDBIZKdAK5cyzk5wOmWj9mqWfdJChyUAQ/Qgt5cIAnsVbiudOlqGgUONFqB+KfWDV+XUFjEHCw1Q1WI4xkNklFNvk195KwWyqH3uVM9KaPHSbdJdxw4/OA5nartnO4X6fF4v3bciioKmrxNVjlGktFhrumFZbKdTAEbHJSBQDR2iDaOwrXKSZXvoWFBOigd1SFciFebGL1ll4Q0FZcsAA6AhX9Jxf7W7wHMttZMyTMkzZaliXaJSFM5YLl07Kw4SDmGPCNLsp7RilCUWxJVoJyQ6qZeInM/wAQryOZft5da03UhcxO8i0IUgaolrKk4Vc2mMY59ZRu+hH30gKm3dnQi0zfBUkyVL8RGA7rL3m5YSVBtGjPpNI2C7MiY6FpcUbStK0ybr9IB3jc2A7hJ1AOvQ8fqIAZKSd7oYdINdKVrlyDaxFJU3vc4VmLDnAF1qoKB2JoG6ZQHtFpJo9Bl88osW+fQJGZFenCKSUwDUmsT2OcEneDp5Z9RDZiWAbiY8CWgNXNvWQpsM5SWAopCix5UIHaKtuvtyfDWVE1KsCUVPRIMZ9USyU0Pf5fWAZOfXWLdgOIFAGbDFqHBfowBisapJ1f0YwXsYIGJmcYWAAAAp1Jook6kwBK6VLMxfhUXRCQ4FEJydRA90t/LCirc6cSJhx4CFllZjPWFAaadMfJmD9PvOBdpS5A4nrQZ/fOCMzhFA5l3YBqZ9vL1gFc07w7bZpuiZiR2U6Pgr0juVru1Kw+R0PDk2o5eTRwid7gA6gga6MfIx3u5Lf40iVMI99CVeYBgMnet0TkOfDKx+qW6j3T7w8j1ihYZCsylY5FCvg0dGXK4H0+keJCuIgMvZLJMUd2Wv8AmGAeam9HjQXdd2E4lkKVoB7o1pxq1eQi6hHOJkhsoAHt7IC7utYOkpSu6d4eoEcMs6qq6g+f2Y7ttuf+n2uv/szP9Jj5+mz8BIYDzJgCXia6AudOEezQFobXMcjy8/jAnxXbQesOXObLOAgv6xA7yQxO82mJ2WPMP/MICpT9I0pnYpYepCiB3SAPl5QIt6d9RBcElXNnYHygBgqomGLBy4xYlF/L4FUQTaKgEtb/AHzePU+kRtDkCAcqJZSgyh+6W60EMlLYvw+MRCAtWRWdH+6/Fu8FZ9oAQ4dkhg+bnNxpX4QIsuR5kAffVvKLpGJQT+VFVdtICzZXCUS9S6lH4CFDbIsqKlcT6aCPYA1aVWjAVKWlFMkp9N4kekBrLYVTlupaj34dKDKDm0s7dwimUVbqtSUp8NSQHrj16HQDL+2oTGzgaZ108yNXjq/sxtZXZMBzlTFI7Flp7MojtHMlJS7EdG7Z8+rRtPZdbGtE2U/vywodZam9Qv8AywHTABDwmGJMSwCaHAR4IcIDP+0BTXfaOaQnzUAfjHBLVJcPoGc6cqtzjuXtNmtd8xtVIH+YH5RxOSP4jQuAfkeH3lAD28/vyhLVD8ScSgCxBIY5/wDEV7Qa/Lnx5/fGAaFkCmle+nqfSK99TE4pRSGGAAPRVCRFpKTnFG/FjxJYTklCfi5gKiVs/wB6n6xEpbkmGk5wkQDzDhlDIkgGhNHOUXrPZ3Bp7vqpg/ll2ikolQbhkMvKDVylKhNWp3lJC8NMJPupq7upSq9YChJDMeAB7nJvM+UOU/8A6ac1F1nnw6CGpBUrPgAeZevkCe4gtYbEhGofnnAPskpg0KLksBsxCgK17rxKJGT/ADj2xygfvlHqxVlAsYqLWU1STTyPAwF5Vo8NgqqMuaenLk/RtSt02zBMlrSspGJgoH9QKSKN+oeUAzMxiv39tFZE5UsgpcMx8qg9RAfQuyNqVMkOpWIhRDkvRgRXuYs3reK0zJcuW2JWbjiWHzivspeRn2cLUoKqGLNQpChl1MDbfPSuZ+IkutmStJcaFIIbMEA8xn0DRXNb1TQrEA6WqMjn9IJPpFC60S0SsSXCVDGcVSKChgTOm+IVTFOA7IHT5AZ8zAUPa1aSixows5mpZ61wqOXaOPTrVjYkFKiHcNx9RTtHTPavNP4ayy1viUtSue6lh33xHKLTaKhPAs7VOWmkBBeMrEN9nTUHj9MwYErcEYVEd6Rftc/JA5E/f3pA20moEBOmao7oUeZj29LPh8I8X8hl6Q6wJSMyH4RZvMPKJ1TgHdWIn/UfKAAx6I8j0QDxEhiNESKgEiQpQUpKVFKWxEAkB3bERlkc+ESWW0K93Fu4VUp/F8a9obZbZMlHFKWtB4pUU+bZxP8AjlzVftCCyTXCkHLDUpAJz1gGz5+8GLN07RamXgSBhwDktLP/ADJoe7QMmZ0jwKMAak22czJlIVzQQfVKjCgLj4geQhQGuXYl1wKLda+Rb4wPmTlBRSoOAADTCdFB/SsWJFsUNe8C02krWtb5n0yHo0BclqD0pqxoecTzUbvaKaJz5h2++vlEqbQQGQ5Jphz7fZgO5ez+xKF1yw4SZkvcfQYGQT6RUsd2z04ZJlqG85UKpZgHxClBi57xjVXNYzKs0mWUgFEtCTXUJAPqImTQ6p9RAUb0n4lCQigDYuDAPXkBUwrus/irFP2cugHHUPzOZixbbvRMOI7qv1JyI5iG29XhITLRQKd1n1rpn5QHMva1fCZlrTLGUmWav+ZZ3vIJSPOOezFYQpan5VNTk2bZtB7bK1Y7XNAdhhQkAVIDuRwJUSfLhGevBBJCE1CWJq9SKcjQv/NygByC6iTrUxHakFxo+UXpcgJrM8j8gM+5ipPmeJNGnUsO5gHWeWzUrBG+EYLOlJ99SsSu+Tw6RaJUpm/aL5e4COf5miC+FYkFRzcfEQAOPRHkeiAkRDlQ1MemAYYmsY95uH+4fSITE1izI4pPxEBHMEKPZ5rHgMAhCj2FAHbxWEINamg+Z7D5QNsCORh0x1VJKjk56/CEinFoCdacKxBrYezibeFlRoZoVTXAMZ9EmA8q0KSSQiUsHRaXOVQCC46xqvY5Yyq8cWEgIlTFACrEsgB+iz5QHe0J5eZiBYY8PUHrE8oU931hTE8PIwEcpWmvDQ9I9ny0qSQoOk6cDDAPL4GJQXHofrAfNl423HaJ81be+twnJITQAct0B+MZyXPUSok1UST3zgzf8sy5loQaHxVg/wBZI+vYQAkrYwFhorqNYmVNpEcizlRYfX01gLUmcka1i5bFpVJOGvE9MhFP8GgZ+MTylsPUxFOSEg4cTGm8w+BMBVj0R4I9SICRMImEmERARmJbIpldj6V+URmH2cb3ZX+kwCmZw14mQhSywHeLFtsYQgHXUwFF48hAR5AEFJoOZ+ReEFnqI8XTD3Pwh4JgJJMxPQ+kdV9iljB/FTqlyiWOwKj/AKkxygK4tHfvZdZBLu2TSq8Uw88ZJD9E4YDUIS2g7GJ2cctOUV10rq+kTIPD9UBEtD96HrHst6UzBBiQjLq8Ml6dSYD5v2+k4LdaU/8AkJ/qAV/ujJJjd+1daTedpCdBJxfxeEl/RowyBWA9mmkXLAtJDKQot+ZGY6g/KIEoCqDOCFlC0CqC2pAcd4ByLKF+5MSvkoqCv6Sa9ngba1VKWZjwYwZmJJDhaG4hABHmHgJajvEO/PjAQCHphphwEA54UehMOwwDCI9k+8ObjzBHzhLiMwGgsqw3PTpFa3YlZin94kkrdKVfbF/m47Qpl2zZmtDAB8FWFYUaSxXGEVJc+kewAZBD1qYeVRHCeAmQkqISkbxISOpLD1MfT90WUSpKJaQGlpCQMqBIA+EfOex1nE622ZCqDxAongE7w9UiPpSSksAQ5AzgGzcs/wC3TnDJMxqeQ16mJl9e+nYRUmUcNQ6fmPXhAXkq+g+ceKA6NT6xWkT6szHINUDqYfaXKFBAdWFWEdqE94D599pBlm3Tly8RxspRUGq7MOTU7RiTQmOv+0HYxSU/iVreYE4cKQAhKEpJOQdRzrTOOW2yUErSTUPXmICrKmEfUZwbstqnFDoKlJGZQQCOSgUn5RXl2cksgJUf0qAB7EZxIicZYUhQMvE4oGFRy6CAbagpSSVLXT9Ta00r6QMnStYmwqcuSW4l4SUvUQFMw+WqJJsmIRATBUNUuGCPQIBEx40OaPYC1dlqwnCcjl1+/URobHiD1dOhaj8DwMZFcGLjvIpOE14avy6/fUNXLTk48v7Qolu9ixFX1+9YUBgz5w1Irr0zMStEtmtSpagqXmM+BrTvzgNd7JLNit7tiCUKcHOpAcDvHeEDkTy0ji/sVswNonTGIYMltHNR0+kdoUaM5PLLz5QHuf106CG+FTLtqesPQPvQR6AXpkdde0BSmSG0duyf7wB2ivEY0yvFwYRiJAUd4+6lk1G65fmIt7QX6gy5iJM0BaCDyU1VBKtSDXm2sS3CmVak+KqXLK8lukODl5HMdYCtdd2qtEpfizDNSpkpcqIod73gOAj542gAEyakZJnTAjjgxlu3DvH0xtNeCLDYZ81ICfDQcAyGM0QB1URHzZYbAKFdeL6wBizSkGXL8RLulJcFiCQNRFa32xCHQVmYB+VSQf8ANEk20sClOtOggJaKqaA8xOXZnqw0j0Q8JhwHeAjCXiKbJD1++UWsEQTSMTagQEHhcMoQsxi6hQNIeUEdIAd+HVDTIVwgjzETpAUBygBP4c6w5UlnbOCSpcV1JgCNw3sXwK96vIK68Dro9dc1GfmJqQYUAQaGtChQHVfYwgY1lqlIB8461MQHbSFCgFKSCQNIitswifLQDulKyRzDN8YUKAwl/WVAtkxIDJzarOUBR9S8HNj5QE8sG/Zn4p+phQoAD7d1kSbGgE4FzlFQ0OFG6/RzHMJMsVpp8jChQAy1lsopSBWFCgJWq0SBMKFAepinhdSjwLfH6QoUA+J5CoUKAfNQAQ0e2b3usKFAWFCK9oSHHX5QoUAMtYqDxEKFCgP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19" name="Picture 14" descr="https://encrypted-tbn3.gstatic.com/images?q=tbn:ANd9GcQeu9kV8PQXIl99R2HP6vyohR7_WMuObwyhxaWXdbYwiFryJs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96" y="-144463"/>
            <a:ext cx="2497465" cy="249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Symbol zastępczy numeru slajdu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8</a:t>
            </a:fld>
            <a:endParaRPr lang="pl-PL"/>
          </a:p>
        </p:txBody>
      </p:sp>
      <p:pic>
        <p:nvPicPr>
          <p:cNvPr id="21" name="Picture 6" descr="Volkswagen Golf III">
            <a:extLst>
              <a:ext uri="{FF2B5EF4-FFF2-40B4-BE49-F238E27FC236}">
                <a16:creationId xmlns:a16="http://schemas.microsoft.com/office/drawing/2014/main" id="{3F0056F3-9C27-4851-A5F6-E969AE119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318" y="272653"/>
            <a:ext cx="2974826" cy="179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57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24405" y="1959118"/>
            <a:ext cx="8229600" cy="1143000"/>
          </a:xfrm>
        </p:spPr>
        <p:txBody>
          <a:bodyPr/>
          <a:lstStyle/>
          <a:p>
            <a:r>
              <a:rPr lang="pl-PL" dirty="0"/>
              <a:t>Google i inni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41851" y="3197201"/>
            <a:ext cx="4906888" cy="2765425"/>
          </a:xfrm>
        </p:spPr>
        <p:txBody>
          <a:bodyPr>
            <a:normAutofit lnSpcReduction="10000"/>
          </a:bodyPr>
          <a:lstStyle/>
          <a:p>
            <a:r>
              <a:rPr lang="pl-PL" altLang="pl-PL" sz="2400" dirty="0"/>
              <a:t>W </a:t>
            </a:r>
            <a:r>
              <a:rPr lang="pl-PL" altLang="pl-PL" sz="2400" b="1" dirty="0"/>
              <a:t>1995</a:t>
            </a:r>
            <a:r>
              <a:rPr lang="pl-PL" altLang="pl-PL" sz="2400" dirty="0"/>
              <a:t> roku rozpoczyna działalność Amazon, </a:t>
            </a:r>
            <a:r>
              <a:rPr lang="pl-PL" altLang="pl-PL" sz="2400" dirty="0" err="1"/>
              <a:t>eBay</a:t>
            </a:r>
            <a:r>
              <a:rPr lang="pl-PL" altLang="pl-PL" sz="2400" dirty="0"/>
              <a:t> oraz WP (Wirtualna Polska)</a:t>
            </a:r>
          </a:p>
          <a:p>
            <a:r>
              <a:rPr lang="pl-PL" altLang="pl-PL" sz="2400" dirty="0"/>
              <a:t>W </a:t>
            </a:r>
            <a:r>
              <a:rPr lang="pl-PL" altLang="pl-PL" sz="2400" b="1" dirty="0"/>
              <a:t>1996</a:t>
            </a:r>
            <a:r>
              <a:rPr lang="pl-PL" altLang="pl-PL" sz="2400" dirty="0"/>
              <a:t> roku zaczyna działać wyszukiwarka internetowa Google oraz portal ONET</a:t>
            </a:r>
          </a:p>
          <a:p>
            <a:r>
              <a:rPr lang="pl-PL" altLang="pl-PL" sz="2400" dirty="0"/>
              <a:t>W </a:t>
            </a:r>
            <a:r>
              <a:rPr lang="pl-PL" altLang="pl-PL" sz="2400" b="1" dirty="0"/>
              <a:t>1999</a:t>
            </a:r>
            <a:r>
              <a:rPr lang="pl-PL" altLang="pl-PL" sz="2400" dirty="0"/>
              <a:t> roku startuje Allegro</a:t>
            </a:r>
          </a:p>
          <a:p>
            <a:endParaRPr lang="pl-PL" altLang="pl-PL" sz="2000" dirty="0"/>
          </a:p>
          <a:p>
            <a:endParaRPr lang="pl-PL" altLang="pl-PL" sz="2000" dirty="0"/>
          </a:p>
          <a:p>
            <a:endParaRPr lang="pl-PL" sz="2000" dirty="0"/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35496" y="6428184"/>
            <a:ext cx="6527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l-PL" altLang="pl-PL" dirty="0"/>
              <a:t>1960</a:t>
            </a: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2771800" y="6428184"/>
            <a:ext cx="6527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l-PL" altLang="pl-PL" dirty="0"/>
              <a:t>1980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4218107" y="6428184"/>
            <a:ext cx="6527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l-PL" altLang="pl-PL" dirty="0"/>
              <a:t>1990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7092280" y="6428184"/>
            <a:ext cx="6527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l-PL" altLang="pl-PL" dirty="0"/>
              <a:t>2010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337787" y="6433591"/>
            <a:ext cx="6527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l-PL" altLang="pl-PL" dirty="0"/>
              <a:t>1970</a:t>
            </a:r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-36512" y="6309320"/>
            <a:ext cx="9180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sz="1100"/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652120" y="6433591"/>
            <a:ext cx="6527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l-PL" altLang="pl-PL"/>
              <a:t>2000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8460432" y="6433591"/>
            <a:ext cx="6527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l-PL" altLang="pl-PL" dirty="0"/>
              <a:t>2020</a:t>
            </a:r>
          </a:p>
        </p:txBody>
      </p:sp>
      <p:sp>
        <p:nvSpPr>
          <p:cNvPr id="12" name="Elipsa 11"/>
          <p:cNvSpPr/>
          <p:nvPr/>
        </p:nvSpPr>
        <p:spPr>
          <a:xfrm>
            <a:off x="5004048" y="6093296"/>
            <a:ext cx="360000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pic>
        <p:nvPicPr>
          <p:cNvPr id="13" name="Picture 7" descr="200px-Amazon_com_logo">
            <a:hlinkClick r:id="rId2" tooltip="Amazon com logo.svg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577" y="3284984"/>
            <a:ext cx="2319337" cy="50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Ba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933056"/>
            <a:ext cx="1428750" cy="61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Google Inc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495" y="4797152"/>
            <a:ext cx="2040137" cy="72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utoShape 6" descr="data:image/jpeg;base64,/9j/4AAQSkZJRgABAQAAAQABAAD/2wCEAAkGBxQTEhUUEhQWFhUXGBoXGBgXGBgaGBcYFxcaFxoXHBcYHCggGBolHBwYITEhJSkrLi4uGB8zODMsNygtLisBCgoKDg0OGhAQGi0kHyQtLCwsLCwsKywsLCwsLSwsLCwsLCwsLCwsLCwsLCwsLCwsLCwsLCwvLCwsLCwsLCwsK//AABEIAMIBBAMBIgACEQEDEQH/xAAcAAABBQEBAQAAAAAAAAAAAAACAAEDBAUGBwj/xABIEAABAwEEBgcDCQcDAgcAAAABAAIRAwQSITEFQVFhcZEGEyKBobHwMsHRBxQjQlKCsuHxFTNDYnKSolOTwqPSNERzg7PD0//EABkBAQEBAQEBAAAAAAAAAAAAAAABAgMEBf/EACsRAQEAAgIBBAEBCAMAAAAAAAABAhEDEiEEMUFRE2EUIiNScaGx8AUWMv/aAAwDAQACEQMRAD8A7fphTaNHuIAyp5AT7bV5npVo6hgaAT83qYRjjWeMvDuW7V0jabXRNB16o0tButDQTdc05ws6tZTRp06dSh2xQM3yb0OrvN3suAjIr05YXG6rxzLflhdFyQ20BzYEB2IOqnWnPuyWLogYv3Uap/6ZXQ3GYjqWiQRnVxF0yP3yGxWWmC+KLBNN4ONbItiP3pWLi3MmHoephWJ1Uj+Ng967v5ObMRaiH3T2WHAhwxex2rXhiFz1isVMNqfQgSwAxUqfbYYxBj8lrdGLYLLUL2U8TGDqhcNZyugjIJMbbouUnl1fywPuWSkWAA9eMQI/h1Ni81q6YqilSIe4Xr5MOP2oGHcuq6a9IzaqLGVKJIFS99E6DN1wxvNdhiuUtVkpllIdVXgMdEPbhNR+B+iz+IVzwuN0zjlL5XG6VqfOqbC4ETSmWtObGE4kcU/Ry19a+HspOaTSaQaVLEOqsBBhuxCKFP50112sCLmtpbgwD7OwIuitGmHy0Vpv0/bDdRJGQ3LExq+HWdGbQK1kp1Oqp07zn9mm0huBAmHEnVtWNpm1Umyepbi8z2nyS19Zs5wJugwBrVno3pDq7LSY6mQe2Yyiar4EHHILJ04GOYC5z2y4mBTDs3VHD64+1K65TKYSsSy2lWt1IPd9G7ClODx/pDUWHHEYqfQdupvrWZoFQGo4nFzSDNRwN6GCclm2mz0+srnrXD6O7Bp5YsbmHmfzU+gaVOnaLG/rQQwXouPBcBUqnDVtzOpZ81p6V8oVrFEWcNcaZe9w7DRj7Ig9obd65Kz9I6hLbtpONW72qfDs69oxVzp9palaqlk6t925UJIeHAmXU4i6DsOcZhcdo+zY0PpqZ+nLv4mP7rASzP4hLLPBuXy7nRPSCvULPpqJaal0ywSQS0ACaftYlWKNrdRuOpilLiA7rIHZzN0EiThlslcv0UphooAva4m0MPZk5AnWBqb4LRt1pa/qQ12Il2zJoGZ4rUn7tTbapdM3wCaFB3ZLsHsEwY2lb+hdMdeKpNFrOrE5h04TsXj5oPFKAWfuI/eU8zaN7soOa7fojaGUqFuvvY1zy+6C9mMMIAwPDArGtrtNX011gvBlQPkHFgaIc3AQNY26lFZNKl7CHCGi64kjBvZOIEZmSY3ZLkrPReIwy6s4EfVs7th2rpNF1iKBD3GRSpm6TiDdqEmCc8uQXOcU7b2vZq2S1NcKYZXaHkwLzMCSSMBGJ79qxrZaniq+8Y7RkRAJa6cBxCz9Bu7dJ1S8BeaSYiQC7LfgOapaZJvvdIN573CYwlxPkfBebPL4+W1i1aSqNJc10g4gSMxr3EzsVSrb3XgXRJMmGtJ2zBEE/DeqYt7QIIM5zhs1coUBtjHkfVLQJjMkcIxlYxl2rsjpl1ZgY8yGmcA0H2YAmO0AdfFZ9qYwkOmZdJyM7eeI/QLEo1QyTOJyJxG0+AKmdaSQ0xGuIwBxAWrsdZZNOSwU+rZDrxOGPazxnZeG6Qr9LS7WvvCjTBu3TAOOIImTicM964zRtIh16ZkGR5LU7IxIHIL2cWPbjYt8ulfp2m4AGk3PA5GQQdQmE9q000gt6sC+e0TAGRwkhcaw1gS5ogkABzthzI/RSVbURLTUNSBOIGLuOxfNy5cvMt26uy0dpinTYGdUDGvDHfiCkuQo29pGvmI8Ul3md0eHW2O00mQWUQ0xmLoOW5WzpUa2HmVTpsEDHUPJPcG0c17N1OsTutrDmx2GOLj8ULrWw/VI+98QUAYNqcNG1NnWAJZsqc2+9qjqUKToD2FwBnExjBH1Y2lT3RtSuhNnWBs9Gztm7SIneT5lTg0ddOOMfBQw3enEb+R+Cbp1iZtKif4be8j4J20KYMikARiCC3MZGQoYGw8j8EbKUmACTsAMqbOprTZqVR16pTc50RJfs71LWp0n+1RBMASbhMAQMTuV6joKocS2BvieRIVgaAGu8eAZ/wB6vZOsYL7FQxmjnn2aZn/Hco3WGznDqtUCAwEDcQMMzzXTN0IwZsqHvYo7LotpY01KD2ujtAOLgDsBESO4J2Os+nN09HWYY9W4mZk3THCck/7Ps2H0RwMjBmBwxy3Dkun+YURnSdyqD3Jvm1nGbP8AMzyMJ2tOuP052jZ6LPYY5vAU8N4luBz5oLPY7O0EdU50wO1dJAGoHMd2a6R1Gy62VG8+esKha69ip+3UfzZ5YStTt7RL0YbtFWU/wnZR9XKZjLKcUL9EWYz2KgkkkS0Ak5zhrV2pp3R4/iVeQPuUf7csJyfV/wBufetdeSedVn+Gq/sWy/6buf8ALc/Dgg0hoyh1ZuhzbrCBljhAnbCs1NKWY+zWe3jQcfJ6z7TWY8QLU2DtpPGWOppWf358VqTC/MTfsCgG3WGq0CYxBjAjbjmssdDmAkivVMme2xro4Q8QtSy2h041aTxt9g/5R5LVp0XESGOcNrCHDm0lcstT3n9mpJ8OIq9CHQQ2uCdRcxw/CSqzug1Vvsupn7RvOk8A5gjmvQTTIzZUH3T8FEbQwZuI4ysbw+K1p56eitqBjq2uaBhD6eMmCIvZQTmq1t0dWZi+i8ADO6SMN4wK9NZaaZycOakbUbqI5hSzG/Jp5TZ7bdBkQZjf45Ba1rtANMOBB1luMgbzEY48l6CWA6geRUL9HUz7VKmeLWrWPiWS+6dI88fpLrCIIF04HAYRBwnuUb6wGRk4nXOvOfWC792gLMc6FPubHlCqW3o/ZoBNOZc1ubohzgHfW1iR3rh+zyLI4YW9uw+u5Mu+b0TsR/gnuqVR/wA0lr8VXVXaUXRgchq3cFII1A+COhSN0QRkMiTq3KTq3b+R967iEeskU7lJd2/hHxSuj1grtEfcOaQw1eKO63Yef5Jw1uzxRQidnipKNBzzDWydkeoG9aFj0UDi8QNms8zgtmjZw0QAGjYPfrPeoMyyaGaMahB3N97vhzWpTqsYIaABsaPM60DqM61NSsI1kIeURtZ1BSsa92Z5KxTszUVSoBhyAzKbNIDSGvFBVaAMvBWWE5uho8VR0rpFjBJIAGJOwDWkL7IfnZxDG5ZucSGjlms7TGmqVJt6q4wNwEncPaPPisa09IwWOOJbiQSbo4kDCNkzjtMrzfpBps1nEAyNuQjY0fVb4ld+Phud/RjLPrGhpzpjVrGKZ6umMg32uN4Y8lh0yScTmqzAtaxWXC8dZutG0n0O8he+Y48ceS25UVls5c5rGCXOMCdq6al0NkfSVcdwkeJCyWWPt0gHXScQ7UHD2TOUAgdy6H9vucAWlrMBIMEzrz3yvNlblXSeIq1ehlJsdqc/qjVHruWbpfo41jZZBOeQ1ass9i6iyaVec4dwaf8AitStZxUpxdIvDDsnA5jUs71fJN32cPoDQVK0UyQ669phwAHc4HYVed0Yr0jeo1nSNhM+OXcFUsRfZLUHFrmsfgQdbTnydj3gL0RtF32fFvxWbnI1Ma4yy9Jq9FwZamkDIVGzE7x6OuF01LSLntBa+805GQQQpbXooVWkPaMcMf0xXKVND2ixOc+nD6MyaYc5xjW7Fog8ztnMcs+l9nXHtPd0vWn7R5z5yoX02nMNP3Ged1QWO3sqsD2GR4g7CrAfuXGyOkQixs+y3vB9zgmNhZqYO51Uf8yp7x3Ji8+pU6Y/SoXaLpkY9YNwdI8QqtTo9S1PeOIB8A4K8Sd6a8p0iy2KLdDkYNrGP6SP/sSWnTfuKZOkN1n0nPgcAjh21HTtDrozyGvdxRGs7YOQW2QgO+0fXeiA2yeMJ+t/lH+XxSvN1g9x+IQZ+l9LU7O0OqAkExAiVSs3T6xiOxUG+Afel0tsPW02hrKjgJJLG3rpwiQNR7XILzSvZiCQZBG0EeYXbjxljnldPZbP0+sjhArFn9bHT/jKnsfSajd+ltNnLp+q54BGqbwEHavEG2ZxyxWjoiwte4iqXABpPZLQ485ngMTzI3eLXlJk9ysen6TvYqUnbm1W+Wa0DpAx2aZ4iD5r5rrthxDTIBIB2gGAe/NS2XSVel+6qVGf0Oc3yKl4Yd30W7SQ19YO4R4FC7TlGmCTM/0vnhIavCKPTS3N/jvP9Ya78QKu0/lDtA9ttN3AOaT3tdHgp+L9S5X6esv6cUMZBaf5muPlmuZ0tpA2lxLyWUG9ozgXRkXDU3YNfi3mKXygB3tNcw7exUHi0HkqWltNOq07nYuEzNO8Lx/mmZO7BdcOGbYyzvyg09pk1nFjMKQyH2tUnflhkMAs+jTQU4Hr16KvWGl1hgEDj7hrXr7Y4xxsypUKeK7TRHVsFNzyB2LzZ2zmO4jwWDQoUGH6So0nYSAP7dfeugoW9l1r2kODSW4QcxlOrILyc/J+TUkduPDr5qTSGkGdfZ8TADiSWkCJjWMVcstsayo8CS10VG3WuOJ7LwABjjB+8sK19IGG00XmQ1jXAmHGCRhqnarlr6TUnPpPDnEtcQey72HCDmNt09y8vTL6rt2n236elh9it/tPH4gEdLT9Qf8AlqpG802n/wCT3LKb0qs/85+674J3dKbPsqf2/FPx5fyp2n2r9J3VKrLxoll0zeL2EgHA4NJ3H7q2+i+katWgIDCWdky4zhlhdOrDuKxLT0ioua5t2qQ4EeyMiIP1lldHNNOs7jfpvIcNV3MY63D+bmr+PP8AlO+P29Hp16n1g0cJPwT1XOjtOaB/Sfiuab00b/pVObP+5Ua/TBwBikS/F0lwwaCBgADAxA4ka0nFl9HefarpSn8xr06rKt6nWc9rzAa0Pi+xhYAIkB+O3HWrWhOlYrMa6pT6u8WwA+/AfF0u7IjPeuM6WdIX2wCh1R6yQQKbnHLW5g7Pecp1I7NoC0mL9QtaQ0ODQ6YafZGMTvWpx32S56epQhcqtPStGBIqjvYfcFLTtVJ3s1B94EfhvKXiznws5cakgJEKXqzEx3iD34Zd6CVz8x02TKe8pJ2PTKDOpOMDgPJSCVLRrm6MZwGeOrepOu2hvKPKFUQBu9GKe9H1zdbeRPvlIFmxw5H4IKFs6S/M3BpYXNcA4lpxwJEQcCMJzXn3S/TDLTan1KQcyQ2ZMGYBJ7J3x3Lp+nFJt1jiSMS2Y24jDuK4P5m59XsQ6RjBAiMNZ3ha4dzk8+z38uHpsvRy43+JPeK3Wv1VHd+Pmj698Y3Hbi2PwQtOt0drjHqy7+gtfzuEwqNaxPZ7TXN4tI817dY32fIu0dG2Oy6tp+8R5yrFC3tJh1Fx/pcD4XQmFnwkYq7oMtZWl7gxpa5t4tvAS0jaI4/FTO5Y42y0xkt1pBZNLU2Ajqmukz26TSRwN4wF02j9AttVPrqNiLmEx7YZ2gBN1t6SPfMLl7dWDb1Fha6mKl9rgMT2YGPDVt24FdJ0b6ZGzUm0xTvXSTJccyZOAges1w5eTpJb8vX6b0fJ6i3Hjm9GtXQ8z/4K0t/pIfGfa2nVhuVI6LbQAinWk+3fpVO9sBsQund8pAJl1N/AER5qGt8pDXZUXTvePguM9U9Gf/E8+N1lP8OYFjokkkOaJiDeb9UHJ0HWqmkbMxpBZiOMwe9Fp7pE+pXc4NuyMpnEa8t4CzH6cc4Q7LIiPXoL0YZWzbwcmHTK42eY6fRNrYRg0NcMw1vjgFpSDiAQTgeyYI2EYT5rjbFa7hDm4+8Lc0dpnrXXbpByzy18lMpZ7JLFurYg4HsPB1QWxOr2oOaXV0wAS1wBEiXNnHcJV0Lk9K28klrnGnGyb2JLoHCYScmfxS4Yz4dLSpMd7LAeL3Dwuqw2zfyMHFzz8F57ZtLVKc3HOxzLnFxw44BO7Ttc/wAQ9x+Cu8/tNY/T0ZtE/Zpf2k+ZROpYHtNB1QxoxGI8V5uzSVY4Oc9wP9UjgYQ1GVpwNRw24+O9Zsv21ufTvLXpttOC6pDTkSWtEwDAgSSJGvWpqlts9RrS+pIIBEudInHU5eeNs1WNYE/WcBjlrKkZZSQRUcwjUS8Eg8spzCzr9V8/Tu6FqstEdg3Qcey2J3zGKt2XS9B5htUTsJE+S4GysDQWVKjHMP1YcYOog6lELHREG/UMfZAH/FSyLNvUDamtcGlxF7FovETiAYjiOamrBjgL2OIBJMwJxzy2LzG12q+W9qoLvs3jIBwxwgjLMKpX0zXptNIPi9sIN0bnb1nVXb1LQzXNqMF8iXXbrXEOE4AxlEroLRUEkB4c5phwgSCcRMYSceS+daj6lCsHMqOD2w4OBMg557V6n0Q082qb7+sNarAODbsj6xOZOerYmV2kmnZsJ3JJU8klhtBSaLox1DyUnV71HSaA1sDUMzuUmWrwQMWEaknsMZjbvT308ojEr9J6T6Jp1Kd3a5rGPni1/tDaMVg1NFWatix1nO9rnWd4+6/6PwWbpYGhUdTdkMjtBxBWS+07CMV68etjlduqd0YtLBNN9oa3dFVnNrgCPuqkRa2YdbTManB9M/gaB/csWjbnMMse5p2tJB5halLpZagP3rnjZUDan4wVr8adzutVoPtWdlUj7Bp1T/zcqtW202n6Szmntlr2numo0D+1XmdJGu/f2WhU3hppu/6ZA8FoWbSNicMBaaG6lWJHJy11sZ7RzcWR8/SvpnVeBfJ2Q1ggb7xWZTrgZOad8/ELuKlGx1MrV/v2am8/3XSVVqdH6bsGusL+AfRPJjmhc+Tg/J/6ev0vr+T0uVy4rrblHVtkHvQmrhkukrdE4/gsP/p2j/8AS8se2aBufw6o/wDcpu8mBcf2CX229/8A2H1F99X/AH+rNqVZOMEb+H5IOwdrf8hyKs/so/WlvEtHmi/ZzBnU8WnyBXfD0+WM1v8Au+Vzeo/Lnc7PdVD+rw9ppxBGGa19HWzqnB0YOGO2PiqzbPS1ucdWBjAcGhU9J1RUdcpghrQASSSTuxOATOdZ5c8bu+HT2rpZQZgCXHcMPFcxb9JNtFS8IBOU4cyqZs1MYEqnarNdyxGorzzLTrZts0abWi8Yc7UDk3ed6Rt52gcAAs+x15GOPHHvx9YKf5wRkY4YeS1vaeyz87qHIuPCfchL36578PNVXVycyTxKDrEVaBO0DE69+4FEHbX8gT5kKl1iE1lBf6wfaceQ+KbrW7CeJPuhUDWTdaoLjqwGQHeJ81WoYuvFQ1ajhmCNWIKtaPZee1ozLmgcSQFNq1PlCsDaNpptaAJoUy6Nb5e0n/ELofkzsZcA/IMvd8kj4p+mfRitaLU5zXMJY1jCSboJl5JwnIFur625dN0Z0W2y0W0w687NzsgTmYGoYlZ2sjoqZwSUNOphmkstCpnsjgPJGGqOieyOA8kSqHICGUUppQZPSDQbbQ3UHjI7vsmMe9cHpTovXpSSwlo1t7Q8MR3hepFBVphzSCJBEEHIhWZWJp4i+k4ZeCHrnDXzC9V6UaE66z3aTQH04LAABgBFzllvAXkdrtT2GCBsIIgg7FuclZuKyLY4agiZpDaCFmjSDTm0jgkLQ0mBM6hBk7o2rc5az0jUNvbtUjLaNTgqto0XWZ7VN4+6Y5jBVHUyMwtznrN442XWuRmq3zsys26hjitXntZ/FGobUdab5ws4NOwp4OwrP5Guq9UtRAMZ6uKv9F9FsrVmU6j7lMuAe7WZk3R/MYdwAJ1QcEOlwGzH4L1H5Ouj1J9OjaarnSyq9zWgAtMNDBenEwQ496555brUmnU6H6M06VS0XqdE2ctaKLYJcJwffnA45OzM8/JelWiBTIfTbFKsC5mcCIMCdxGG8r16va3AuFM32CWkDPMEjHZiI9Hk/lJtQrUGvAAFOuGATiCaZcRGYwLTjiZGCw08louhGaiFrgBljvPuCXWbIHAe8psPeJyEpEHcO8eWaEuJ2nikGHYp2NHw28h8UpGzmfciFAlSMsZU2ukPWbI8/NO1xOZPdgrjNHnYpm6KJQZdZjRBBPepbJWuuaRqIPIytJ2gSdcI6XRh0+3Hd+ao7a06TArVIJcJEHaA1oB44KxR0hvWPZrHAEkk7TmVoUbKrqE21qVswSVejSwSU1FdNTPZHAeSMlR0j2RwHkiL1hRyk5yhNRAXIJnPCjdWCjeVBUKipKlsAXI9JtHU7RiWNa/7YEOPH7XeFu1hjnjux8FSrUCdR71B55aOizgey+eIVdmh30yDrGR+C7+rYiczyw/NUqljGocviruppQ6IWwU7Uw2gu6vEXjk0nJx3fFdaek1irGq0Uy403Fv0lwNdiRebiZaYXL1rATsHiq9lFag+/RcWuOsAGe4ghNixa7DZrQ2q5lMUX0y2LhNx7SYiDheGBkb1zNpsjWn2lr6X0laa8Cs8ujY1jfwNE96xH2YqzZdK7nxkUwtBUpoKM0lpk1LMk616N8nOjTVPW1KsWakxzCyZmqXXwAzXLXHHd3rzlpW30e0t1LiHF1xwh10gOH8zZwvCdee7VUeq222tuuc2GUwWhjQB9U4SdZLiBhBnLVHH/KDp01aVKjlDnVTqMkXBP+fJWKHSSzWZrBQDqrWN7IqCC58e08xGcHDwXI2q0VLTVfWqm855knbqy1ACABsCoxm2ZTMsRW3RsKtUrFuU0rBZYVZp2BbrLJuVhtjTQw2WDcrdKwLYZZFOygqMmnYgrDLIFqts6kbRUGfTsqsMs6tBgCIMRUVOkpm01IxinZTUA0qeCdWabcEkVcp+yOA8kSjpvlogE4DVhltPulO4OOwcBJ5/kshwEN8ceHqE5pDM+J9AIg/YCfW/PuQREGch3mTyQGhtJPfA8M+9WC0nXHDHxPwS6sceOKiqwYPqjllzOCjqUDw8fXJXXBRn18EFF1lGvHjj+SiqWdaF1KEGO+xblXfo8LfdSGtD1Q9bEHL1dFzmFTq6G3LsDRCAWcIOIqaDVZ+hDsXoPzUJjZRsC1KzY86d0dncgHRcz+8I7p969EdYgozYgruJpxlDoy0e05zuOA5BadLRobgAujFiCXzNXtDTDbY1IyybVrmzJvmpTZpnNs6lZRV35si6n170XSo2ijFFWrie4psVeqSuKw2mjFPZkmxWFFS06ambShSAJtUYpwjLUcevyShQJiSNgSQSUX4NgE4Ddq2nUjDSdcf0/E/BFSOA4BOHqBurA3+JHvREIL3r0U16UDlyZx/VCdyRPcgdw3oeCLJIqKAD1qTY7EZxH6JnNlBG9p29yTWdylazx9euKQjJAF1K6nPf67kkAOTHNSQnDEEV1INUl3u9fqnDNqoiI9FJoUsBMSgEsGpK7KdxSJnEIBupgzBE1FCCO6m6sKTNFdQRhgT9UpWD9EYZ68VBF1aY0wpkgqIerS6vZkpio3eggVOmYSRsPrJJNgKT8BwHknmc1HSd2WgbBPIIyJ5IhsP0ThqRCYkZoCBjJMTihv4pH1KB59a+af1zQgb/AC8E7BwhRRAevWP6p59es0mjZ370OvEd858EDlyEicCiInLl6yTl8IAhERuSk/kmaUChME5O9MGoHw2+CadnrcmBj1wSI2bkDhK6njmmucUCLQPWKcDcnhNO7u8UCOpAdqIAa0+9UMDHmnYE7UUIHATEpp9evWSIj0VA0pyUIOxNKApQE4peaKEU7e7xSTtbKZUQMPZHBFe2lAwdlpjUnaPU+YRkTjrQtx9ZIu71wTNIQEBt4YJNI9esUxOHH3pBsDWgfkiGr80I9FOHopESkEjtCTePuQOf1yxSGXrP9UyGPXrJAXr1uSn167kJzSH6IFJCcunL3JAYngnHjkgYDWiupDkm47dSAjtTyfXr1CYetSAvxMc0DOfB44fBOAU4wz2ogRulALjwTxrSA157E4x2oHfEIRwQyERPegQIzSaExKRwUDk+pQTj6lPd7u9EBIQIbk6L3KPV696KkpHZ7kkzSkgjoNF1uGoeSkujDj8UklWTAYBItEHiE6SB6TR4/FOBiOKSSBqQx7z70dNoww1pJIqKMe/4J3tGzWkkgKMuHxULRiOBSSQSPGXEe9C0Y+toTpIDpDHmjLQHGB6lOkgQaJy1+8KN4x5pJII3a+B81HQGJ9bEkkE9UYDildGz1CSSA2jNKMD62pJKBqQw5JqrRjxTJKh3BJgzSSRT1mjHAZn3IqbRAwSSQR1QhOTeCdJQEEkkk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17" name="AutoShape 8" descr="data:image/jpeg;base64,/9j/4AAQSkZJRgABAQAAAQABAAD/2wCEAAkGBxQTEhUUEhQWFhUXGBoXGBgXGBgaGBcYFxcaFxoXHBcYHCggGBolHBwYITEhJSkrLi4uGB8zODMsNygtLisBCgoKDg0OGhAQGi0kHyQtLCwsLCwsKywsLCwsLSwsLCwsLCwsLCwsLCwsLCwsLCwsLCwsLCwvLCwsLCwsLCwsK//AABEIAMIBBAMBIgACEQEDEQH/xAAcAAABBQEBAQAAAAAAAAAAAAACAAEDBAUGBwj/xABIEAABAwEEBgcDCQcDAgcAAAABAAIRAwQSITEFQVFhcZEGEyKBobHwMsHRBxQjQlKCsuHxFTNDYnKSolOTwqPSNERzg7PD0//EABkBAQEBAQEBAAAAAAAAAAAAAAABAgMEBf/EACsRAQEAAgIBBAEBCAMAAAAAAAABAhEDEiEEMUFRE2EUIiNScaGx8AUWMv/aAAwDAQACEQMRAD8A7fphTaNHuIAyp5AT7bV5npVo6hgaAT83qYRjjWeMvDuW7V0jabXRNB16o0tButDQTdc05ws6tZTRp06dSh2xQM3yb0OrvN3suAjIr05YXG6rxzLflhdFyQ20BzYEB2IOqnWnPuyWLogYv3Uap/6ZXQ3GYjqWiQRnVxF0yP3yGxWWmC+KLBNN4ONbItiP3pWLi3MmHoephWJ1Uj+Ng967v5ObMRaiH3T2WHAhwxex2rXhiFz1isVMNqfQgSwAxUqfbYYxBj8lrdGLYLLUL2U8TGDqhcNZyugjIJMbbouUnl1fywPuWSkWAA9eMQI/h1Ni81q6YqilSIe4Xr5MOP2oGHcuq6a9IzaqLGVKJIFS99E6DN1wxvNdhiuUtVkpllIdVXgMdEPbhNR+B+iz+IVzwuN0zjlL5XG6VqfOqbC4ETSmWtObGE4kcU/Ry19a+HspOaTSaQaVLEOqsBBhuxCKFP50112sCLmtpbgwD7OwIuitGmHy0Vpv0/bDdRJGQ3LExq+HWdGbQK1kp1Oqp07zn9mm0huBAmHEnVtWNpm1Umyepbi8z2nyS19Zs5wJugwBrVno3pDq7LSY6mQe2Yyiar4EHHILJ04GOYC5z2y4mBTDs3VHD64+1K65TKYSsSy2lWt1IPd9G7ClODx/pDUWHHEYqfQdupvrWZoFQGo4nFzSDNRwN6GCclm2mz0+srnrXD6O7Bp5YsbmHmfzU+gaVOnaLG/rQQwXouPBcBUqnDVtzOpZ81p6V8oVrFEWcNcaZe9w7DRj7Ig9obd65Kz9I6hLbtpONW72qfDs69oxVzp9palaqlk6t925UJIeHAmXU4i6DsOcZhcdo+zY0PpqZ+nLv4mP7rASzP4hLLPBuXy7nRPSCvULPpqJaal0ywSQS0ACaftYlWKNrdRuOpilLiA7rIHZzN0EiThlslcv0UphooAva4m0MPZk5AnWBqb4LRt1pa/qQ12Il2zJoGZ4rUn7tTbapdM3wCaFB3ZLsHsEwY2lb+hdMdeKpNFrOrE5h04TsXj5oPFKAWfuI/eU8zaN7soOa7fojaGUqFuvvY1zy+6C9mMMIAwPDArGtrtNX011gvBlQPkHFgaIc3AQNY26lFZNKl7CHCGi64kjBvZOIEZmSY3ZLkrPReIwy6s4EfVs7th2rpNF1iKBD3GRSpm6TiDdqEmCc8uQXOcU7b2vZq2S1NcKYZXaHkwLzMCSSMBGJ79qxrZaniq+8Y7RkRAJa6cBxCz9Bu7dJ1S8BeaSYiQC7LfgOapaZJvvdIN573CYwlxPkfBebPL4+W1i1aSqNJc10g4gSMxr3EzsVSrb3XgXRJMmGtJ2zBEE/DeqYt7QIIM5zhs1coUBtjHkfVLQJjMkcIxlYxl2rsjpl1ZgY8yGmcA0H2YAmO0AdfFZ9qYwkOmZdJyM7eeI/QLEo1QyTOJyJxG0+AKmdaSQ0xGuIwBxAWrsdZZNOSwU+rZDrxOGPazxnZeG6Qr9LS7WvvCjTBu3TAOOIImTicM964zRtIh16ZkGR5LU7IxIHIL2cWPbjYt8ulfp2m4AGk3PA5GQQdQmE9q000gt6sC+e0TAGRwkhcaw1gS5ogkABzthzI/RSVbURLTUNSBOIGLuOxfNy5cvMt26uy0dpinTYGdUDGvDHfiCkuQo29pGvmI8Ul3md0eHW2O00mQWUQ0xmLoOW5WzpUa2HmVTpsEDHUPJPcG0c17N1OsTutrDmx2GOLj8ULrWw/VI+98QUAYNqcNG1NnWAJZsqc2+9qjqUKToD2FwBnExjBH1Y2lT3RtSuhNnWBs9Gztm7SIneT5lTg0ddOOMfBQw3enEb+R+Cbp1iZtKif4be8j4J20KYMikARiCC3MZGQoYGw8j8EbKUmACTsAMqbOprTZqVR16pTc50RJfs71LWp0n+1RBMASbhMAQMTuV6joKocS2BvieRIVgaAGu8eAZ/wB6vZOsYL7FQxmjnn2aZn/Hco3WGznDqtUCAwEDcQMMzzXTN0IwZsqHvYo7LotpY01KD2ujtAOLgDsBESO4J2Os+nN09HWYY9W4mZk3THCck/7Ps2H0RwMjBmBwxy3Dkun+YURnSdyqD3Jvm1nGbP8AMzyMJ2tOuP052jZ6LPYY5vAU8N4luBz5oLPY7O0EdU50wO1dJAGoHMd2a6R1Gy62VG8+esKha69ip+3UfzZ5YStTt7RL0YbtFWU/wnZR9XKZjLKcUL9EWYz2KgkkkS0Ak5zhrV2pp3R4/iVeQPuUf7csJyfV/wBufetdeSedVn+Gq/sWy/6buf8ALc/Dgg0hoyh1ZuhzbrCBljhAnbCs1NKWY+zWe3jQcfJ6z7TWY8QLU2DtpPGWOppWf358VqTC/MTfsCgG3WGq0CYxBjAjbjmssdDmAkivVMme2xro4Q8QtSy2h041aTxt9g/5R5LVp0XESGOcNrCHDm0lcstT3n9mpJ8OIq9CHQQ2uCdRcxw/CSqzug1Vvsupn7RvOk8A5gjmvQTTIzZUH3T8FEbQwZuI4ysbw+K1p56eitqBjq2uaBhD6eMmCIvZQTmq1t0dWZi+i8ADO6SMN4wK9NZaaZycOakbUbqI5hSzG/Jp5TZ7bdBkQZjf45Ba1rtANMOBB1luMgbzEY48l6CWA6geRUL9HUz7VKmeLWrWPiWS+6dI88fpLrCIIF04HAYRBwnuUb6wGRk4nXOvOfWC792gLMc6FPubHlCqW3o/ZoBNOZc1ubohzgHfW1iR3rh+zyLI4YW9uw+u5Mu+b0TsR/gnuqVR/wA0lr8VXVXaUXRgchq3cFII1A+COhSN0QRkMiTq3KTq3b+R967iEeskU7lJd2/hHxSuj1grtEfcOaQw1eKO63Yef5Jw1uzxRQidnipKNBzzDWydkeoG9aFj0UDi8QNms8zgtmjZw0QAGjYPfrPeoMyyaGaMahB3N97vhzWpTqsYIaABsaPM60DqM61NSsI1kIeURtZ1BSsa92Z5KxTszUVSoBhyAzKbNIDSGvFBVaAMvBWWE5uho8VR0rpFjBJIAGJOwDWkL7IfnZxDG5ZucSGjlms7TGmqVJt6q4wNwEncPaPPisa09IwWOOJbiQSbo4kDCNkzjtMrzfpBps1nEAyNuQjY0fVb4ld+Phud/RjLPrGhpzpjVrGKZ6umMg32uN4Y8lh0yScTmqzAtaxWXC8dZutG0n0O8he+Y48ceS25UVls5c5rGCXOMCdq6al0NkfSVcdwkeJCyWWPt0gHXScQ7UHD2TOUAgdy6H9vucAWlrMBIMEzrz3yvNlblXSeIq1ehlJsdqc/qjVHruWbpfo41jZZBOeQ1ass9i6iyaVec4dwaf8AitStZxUpxdIvDDsnA5jUs71fJN32cPoDQVK0UyQ669phwAHc4HYVed0Yr0jeo1nSNhM+OXcFUsRfZLUHFrmsfgQdbTnydj3gL0RtF32fFvxWbnI1Ma4yy9Jq9FwZamkDIVGzE7x6OuF01LSLntBa+805GQQQpbXooVWkPaMcMf0xXKVND2ixOc+nD6MyaYc5xjW7Fog8ztnMcs+l9nXHtPd0vWn7R5z5yoX02nMNP3Ged1QWO3sqsD2GR4g7CrAfuXGyOkQixs+y3vB9zgmNhZqYO51Uf8yp7x3Ji8+pU6Y/SoXaLpkY9YNwdI8QqtTo9S1PeOIB8A4K8Sd6a8p0iy2KLdDkYNrGP6SP/sSWnTfuKZOkN1n0nPgcAjh21HTtDrozyGvdxRGs7YOQW2QgO+0fXeiA2yeMJ+t/lH+XxSvN1g9x+IQZ+l9LU7O0OqAkExAiVSs3T6xiOxUG+Afel0tsPW02hrKjgJJLG3rpwiQNR7XILzSvZiCQZBG0EeYXbjxljnldPZbP0+sjhArFn9bHT/jKnsfSajd+ltNnLp+q54BGqbwEHavEG2ZxyxWjoiwte4iqXABpPZLQ485ngMTzI3eLXlJk9ysen6TvYqUnbm1W+Wa0DpAx2aZ4iD5r5rrthxDTIBIB2gGAe/NS2XSVel+6qVGf0Oc3yKl4Yd30W7SQ19YO4R4FC7TlGmCTM/0vnhIavCKPTS3N/jvP9Ya78QKu0/lDtA9ttN3AOaT3tdHgp+L9S5X6esv6cUMZBaf5muPlmuZ0tpA2lxLyWUG9ozgXRkXDU3YNfi3mKXygB3tNcw7exUHi0HkqWltNOq07nYuEzNO8Lx/mmZO7BdcOGbYyzvyg09pk1nFjMKQyH2tUnflhkMAs+jTQU4Hr16KvWGl1hgEDj7hrXr7Y4xxsypUKeK7TRHVsFNzyB2LzZ2zmO4jwWDQoUGH6So0nYSAP7dfeugoW9l1r2kODSW4QcxlOrILyc/J+TUkduPDr5qTSGkGdfZ8TADiSWkCJjWMVcstsayo8CS10VG3WuOJ7LwABjjB+8sK19IGG00XmQ1jXAmHGCRhqnarlr6TUnPpPDnEtcQey72HCDmNt09y8vTL6rt2n236elh9it/tPH4gEdLT9Qf8AlqpG802n/wCT3LKb0qs/85+674J3dKbPsqf2/FPx5fyp2n2r9J3VKrLxoll0zeL2EgHA4NJ3H7q2+i+katWgIDCWdky4zhlhdOrDuKxLT0ioua5t2qQ4EeyMiIP1lldHNNOs7jfpvIcNV3MY63D+bmr+PP8AlO+P29Hp16n1g0cJPwT1XOjtOaB/Sfiuab00b/pVObP+5Ua/TBwBikS/F0lwwaCBgADAxA4ka0nFl9HefarpSn8xr06rKt6nWc9rzAa0Pi+xhYAIkB+O3HWrWhOlYrMa6pT6u8WwA+/AfF0u7IjPeuM6WdIX2wCh1R6yQQKbnHLW5g7Pecp1I7NoC0mL9QtaQ0ODQ6YafZGMTvWpx32S56epQhcqtPStGBIqjvYfcFLTtVJ3s1B94EfhvKXiznws5cakgJEKXqzEx3iD34Zd6CVz8x02TKe8pJ2PTKDOpOMDgPJSCVLRrm6MZwGeOrepOu2hvKPKFUQBu9GKe9H1zdbeRPvlIFmxw5H4IKFs6S/M3BpYXNcA4lpxwJEQcCMJzXn3S/TDLTan1KQcyQ2ZMGYBJ7J3x3Lp+nFJt1jiSMS2Y24jDuK4P5m59XsQ6RjBAiMNZ3ha4dzk8+z38uHpsvRy43+JPeK3Wv1VHd+Pmj698Y3Hbi2PwQtOt0drjHqy7+gtfzuEwqNaxPZ7TXN4tI817dY32fIu0dG2Oy6tp+8R5yrFC3tJh1Fx/pcD4XQmFnwkYq7oMtZWl7gxpa5t4tvAS0jaI4/FTO5Y42y0xkt1pBZNLU2Ajqmukz26TSRwN4wF02j9AttVPrqNiLmEx7YZ2gBN1t6SPfMLl7dWDb1Fha6mKl9rgMT2YGPDVt24FdJ0b6ZGzUm0xTvXSTJccyZOAges1w5eTpJb8vX6b0fJ6i3Hjm9GtXQ8z/4K0t/pIfGfa2nVhuVI6LbQAinWk+3fpVO9sBsQund8pAJl1N/AER5qGt8pDXZUXTvePguM9U9Gf/E8+N1lP8OYFjokkkOaJiDeb9UHJ0HWqmkbMxpBZiOMwe9Fp7pE+pXc4NuyMpnEa8t4CzH6cc4Q7LIiPXoL0YZWzbwcmHTK42eY6fRNrYRg0NcMw1vjgFpSDiAQTgeyYI2EYT5rjbFa7hDm4+8Lc0dpnrXXbpByzy18lMpZ7JLFurYg4HsPB1QWxOr2oOaXV0wAS1wBEiXNnHcJV0Lk9K28klrnGnGyb2JLoHCYScmfxS4Yz4dLSpMd7LAeL3Dwuqw2zfyMHFzz8F57ZtLVKc3HOxzLnFxw44BO7Ttc/wAQ9x+Cu8/tNY/T0ZtE/Zpf2k+ZROpYHtNB1QxoxGI8V5uzSVY4Oc9wP9UjgYQ1GVpwNRw24+O9Zsv21ufTvLXpttOC6pDTkSWtEwDAgSSJGvWpqlts9RrS+pIIBEudInHU5eeNs1WNYE/WcBjlrKkZZSQRUcwjUS8Eg8spzCzr9V8/Tu6FqstEdg3Qcey2J3zGKt2XS9B5htUTsJE+S4GysDQWVKjHMP1YcYOog6lELHREG/UMfZAH/FSyLNvUDamtcGlxF7FovETiAYjiOamrBjgL2OIBJMwJxzy2LzG12q+W9qoLvs3jIBwxwgjLMKpX0zXptNIPi9sIN0bnb1nVXb1LQzXNqMF8iXXbrXEOE4AxlEroLRUEkB4c5phwgSCcRMYSceS+daj6lCsHMqOD2w4OBMg557V6n0Q082qb7+sNarAODbsj6xOZOerYmV2kmnZsJ3JJU8klhtBSaLox1DyUnV71HSaA1sDUMzuUmWrwQMWEaknsMZjbvT308ojEr9J6T6Jp1Kd3a5rGPni1/tDaMVg1NFWatix1nO9rnWd4+6/6PwWbpYGhUdTdkMjtBxBWS+07CMV68etjlduqd0YtLBNN9oa3dFVnNrgCPuqkRa2YdbTManB9M/gaB/csWjbnMMse5p2tJB5halLpZagP3rnjZUDan4wVr8adzutVoPtWdlUj7Bp1T/zcqtW202n6Szmntlr2numo0D+1XmdJGu/f2WhU3hppu/6ZA8FoWbSNicMBaaG6lWJHJy11sZ7RzcWR8/SvpnVeBfJ2Q1ggb7xWZTrgZOad8/ELuKlGx1MrV/v2am8/3XSVVqdH6bsGusL+AfRPJjmhc+Tg/J/6ev0vr+T0uVy4rrblHVtkHvQmrhkukrdE4/gsP/p2j/8AS8se2aBufw6o/wDcpu8mBcf2CX229/8A2H1F99X/AH+rNqVZOMEb+H5IOwdrf8hyKs/so/WlvEtHmi/ZzBnU8WnyBXfD0+WM1v8Au+Vzeo/Lnc7PdVD+rw9ppxBGGa19HWzqnB0YOGO2PiqzbPS1ucdWBjAcGhU9J1RUdcpghrQASSSTuxOATOdZ5c8bu+HT2rpZQZgCXHcMPFcxb9JNtFS8IBOU4cyqZs1MYEqnarNdyxGorzzLTrZts0abWi8Yc7UDk3ed6Rt52gcAAs+x15GOPHHvx9YKf5wRkY4YeS1vaeyz87qHIuPCfchL36578PNVXVycyTxKDrEVaBO0DE69+4FEHbX8gT5kKl1iE1lBf6wfaceQ+KbrW7CeJPuhUDWTdaoLjqwGQHeJ81WoYuvFQ1ajhmCNWIKtaPZee1ozLmgcSQFNq1PlCsDaNpptaAJoUy6Nb5e0n/ELofkzsZcA/IMvd8kj4p+mfRitaLU5zXMJY1jCSboJl5JwnIFur625dN0Z0W2y0W0w687NzsgTmYGoYlZ2sjoqZwSUNOphmkstCpnsjgPJGGqOieyOA8kSqHICGUUppQZPSDQbbQ3UHjI7vsmMe9cHpTovXpSSwlo1t7Q8MR3hepFBVphzSCJBEEHIhWZWJp4i+k4ZeCHrnDXzC9V6UaE66z3aTQH04LAABgBFzllvAXkdrtT2GCBsIIgg7FuclZuKyLY4agiZpDaCFmjSDTm0jgkLQ0mBM6hBk7o2rc5az0jUNvbtUjLaNTgqto0XWZ7VN4+6Y5jBVHUyMwtznrN442XWuRmq3zsys26hjitXntZ/FGobUdab5ws4NOwp4OwrP5Guq9UtRAMZ6uKv9F9FsrVmU6j7lMuAe7WZk3R/MYdwAJ1QcEOlwGzH4L1H5Ouj1J9OjaarnSyq9zWgAtMNDBenEwQ496555brUmnU6H6M06VS0XqdE2ctaKLYJcJwffnA45OzM8/JelWiBTIfTbFKsC5mcCIMCdxGG8r16va3AuFM32CWkDPMEjHZiI9Hk/lJtQrUGvAAFOuGATiCaZcRGYwLTjiZGCw08louhGaiFrgBljvPuCXWbIHAe8psPeJyEpEHcO8eWaEuJ2nikGHYp2NHw28h8UpGzmfciFAlSMsZU2ukPWbI8/NO1xOZPdgrjNHnYpm6KJQZdZjRBBPepbJWuuaRqIPIytJ2gSdcI6XRh0+3Hd+ao7a06TArVIJcJEHaA1oB44KxR0hvWPZrHAEkk7TmVoUbKrqE21qVswSVejSwSU1FdNTPZHAeSMlR0j2RwHkiL1hRyk5yhNRAXIJnPCjdWCjeVBUKipKlsAXI9JtHU7RiWNa/7YEOPH7XeFu1hjnjux8FSrUCdR71B55aOizgey+eIVdmh30yDrGR+C7+rYiczyw/NUqljGocviruppQ6IWwU7Uw2gu6vEXjk0nJx3fFdaek1irGq0Uy403Fv0lwNdiRebiZaYXL1rATsHiq9lFag+/RcWuOsAGe4ghNixa7DZrQ2q5lMUX0y2LhNx7SYiDheGBkb1zNpsjWn2lr6X0laa8Cs8ujY1jfwNE96xH2YqzZdK7nxkUwtBUpoKM0lpk1LMk616N8nOjTVPW1KsWakxzCyZmqXXwAzXLXHHd3rzlpW30e0t1LiHF1xwh10gOH8zZwvCdee7VUeq222tuuc2GUwWhjQB9U4SdZLiBhBnLVHH/KDp01aVKjlDnVTqMkXBP+fJWKHSSzWZrBQDqrWN7IqCC58e08xGcHDwXI2q0VLTVfWqm855knbqy1ACABsCoxm2ZTMsRW3RsKtUrFuU0rBZYVZp2BbrLJuVhtjTQw2WDcrdKwLYZZFOygqMmnYgrDLIFqts6kbRUGfTsqsMs6tBgCIMRUVOkpm01IxinZTUA0qeCdWabcEkVcp+yOA8kSjpvlogE4DVhltPulO4OOwcBJ5/kshwEN8ceHqE5pDM+J9AIg/YCfW/PuQREGch3mTyQGhtJPfA8M+9WC0nXHDHxPwS6sceOKiqwYPqjllzOCjqUDw8fXJXXBRn18EFF1lGvHjj+SiqWdaF1KEGO+xblXfo8LfdSGtD1Q9bEHL1dFzmFTq6G3LsDRCAWcIOIqaDVZ+hDsXoPzUJjZRsC1KzY86d0dncgHRcz+8I7p969EdYgozYgruJpxlDoy0e05zuOA5BadLRobgAujFiCXzNXtDTDbY1IyybVrmzJvmpTZpnNs6lZRV35si6n170XSo2ijFFWrie4psVeqSuKw2mjFPZkmxWFFS06ambShSAJtUYpwjLUcevyShQJiSNgSQSUX4NgE4Ddq2nUjDSdcf0/E/BFSOA4BOHqBurA3+JHvREIL3r0U16UDlyZx/VCdyRPcgdw3oeCLJIqKAD1qTY7EZxH6JnNlBG9p29yTWdylazx9euKQjJAF1K6nPf67kkAOTHNSQnDEEV1INUl3u9fqnDNqoiI9FJoUsBMSgEsGpK7KdxSJnEIBupgzBE1FCCO6m6sKTNFdQRhgT9UpWD9EYZ68VBF1aY0wpkgqIerS6vZkpio3eggVOmYSRsPrJJNgKT8BwHknmc1HSd2WgbBPIIyJ5IhsP0ThqRCYkZoCBjJMTihv4pH1KB59a+af1zQgb/AC8E7BwhRRAevWP6p59es0mjZ370OvEd858EDlyEicCiInLl6yTl8IAhERuSk/kmaUChME5O9MGoHw2+CadnrcmBj1wSI2bkDhK6njmmucUCLQPWKcDcnhNO7u8UCOpAdqIAa0+9UMDHmnYE7UUIHATEpp9evWSIj0VA0pyUIOxNKApQE4peaKEU7e7xSTtbKZUQMPZHBFe2lAwdlpjUnaPU+YRkTjrQtx9ZIu71wTNIQEBt4YJNI9esUxOHH3pBsDWgfkiGr80I9FOHopESkEjtCTePuQOf1yxSGXrP9UyGPXrJAXr1uSn167kJzSH6IFJCcunL3JAYngnHjkgYDWiupDkm47dSAjtTyfXr1CYetSAvxMc0DOfB44fBOAU4wz2ogRulALjwTxrSA157E4x2oHfEIRwQyERPegQIzSaExKRwUDk+pQTj6lPd7u9EBIQIbk6L3KPV696KkpHZ7kkzSkgjoNF1uGoeSkujDj8UklWTAYBItEHiE6SB6TR4/FOBiOKSSBqQx7z70dNoww1pJIqKMe/4J3tGzWkkgKMuHxULRiOBSSQSPGXEe9C0Y+toTpIDpDHmjLQHGB6lOkgQaJy1+8KN4x5pJII3a+B81HQGJ9bEkkE9UYDildGz1CSSA2jNKMD62pJKBqQw5JqrRjxTJKh3BJgzSSRT1mjHAZn3IqbRAwSSQR1QhOTeCdJQEEkkkH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18" name="Picture 10" descr="http://upload.wikimedia.org/wikipedia/commons/thumb/e/e6/Daewoo_Lanos_rear_20070323.jpg/225px-Daewoo_Lanos_rear_2007032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661" y="135851"/>
            <a:ext cx="2880320" cy="177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2" descr="https://encrypted-tbn1.gstatic.com/images?q=tbn:ANd9GcR7I_xpDWXTHWv3d4e-e18j4Cew4r5T99yPoEb8iX8OmnS-S8N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353" y="285393"/>
            <a:ext cx="2797206" cy="209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AutoShape 14" descr="data:image/jpeg;base64,/9j/4AAQSkZJRgABAQAAAQABAAD/2wCEAAkGBhASEBIUEhQUFBUUFxUUFRUVFRcUFRQXFBQVFBQUFRYXHCYeGBkjGRQUHy8gIycpLCwsFR4xNTAqNSYrLCkBCQoKDgwOGQ8PGikkHCUsKSkpKSkpLCkpKSkpKSkpLCksKSwpKSkpLCkpKSkpKSksKSwpKSkpKSksKSwsKSwpKf/AABEIAMIBAwMBIgACEQEDEQH/xAAcAAAABwEBAAAAAAAAAAAAAAAAAQIDBAUGBwj/xAA9EAABBAAEAggDBgUEAgMAAAABAAIDEQQSITEFQQYTIlFhcYGRMqGxBxRCUpLBI2Jy0fAzQ4LhFqIVJHP/xAAZAQADAQEBAAAAAAAAAAAAAAACAwQBAAX/xAAmEQACAgEEAgICAwEAAAAAAAAAAQIRAwQSITFBUSIyExRhcZEj/9oADAMBAAIRAxEAPwDjPDGEvocx3WtA6DsUSLFdnKNdeRGqpuBShstlubQ6LQucHZi1rmHLdlt+1fD5q3CofjbfZNk3fkSXQ1wmJvVTNNNNWCXhvLbKdXbKmAAJFD2Cu+BRf6gIzZmmtXjawfhHjzVWSAXAjtXoddua6UVyxjbaSBgsOHXty5eys8Q2PKxwaLOhFDQhVuDl3boA6hfcQdFMjcxmjyfHfQ8iqsMobV0S5VK/IJcjpGkAat1Fc00WgOk7ObbQDXUDZE0t63Q3oVMMbXB97kN1zVzrTTlSDhykMi3FRZFw7Ys1PL4/EhunyTmKbI1hLZGOaDQprCe/eu5Kw8pILRm0v8YN6GtwmWMcczWEsa4DM0EEEtGp12vU+qRp8Ccrydej1surxxhUe/8ACJMWuykdwvsjfntyURw7R2T/ANzcL121TYbblVqJb0rVM81St2MBgJIQA1GnNOwyNBNiwfceKKd4zaa+K85pJBW7HY8o97On0VlgsVE0ig1xP5mite+1Tt1IHerF3CCGOeCDlokc6PNKlkdUWYJPG9yRocThYSLFE70zKQqrEiMfh920nsNjcR93LmuZTDVFjc1nx9FE4tiDLkczMRlaC7LXaIGYWNN7V+h0e9qc/r69npazW41BbY/J/wAESdmbMQBq7uGiUQwAAZbPkhJYjd/VSsuiPB4J3nr73AFOrUpWXMsbfHJ4UcbyUiHJOA3KPkq6Rva9loulXB4cPMBC4uY5ocLIOtkHUeIWdc7tWe8Jazfkia8TxyosoI+yPJPCNOwQ9keQ+ieEK8eUuWVpcEfqkYjUPimLN5Gb86+iZfg8TCA57XAHnuPdMjjcldgWWvUpPVKRgnZ2Ap10KmcmnTC7K18SjyxK0kiUWWJMhIxoqZGKLK1WM7FAn5qqAtogII0FRZlE/g7bk3rQq7wJb1pDyCC127nAXWmrVmsKe0rrhUhzUPHUENOoI+I7J8MjUdopx+W4nYR0jZyBJ1IN/mrWtNNeYVXI3+IfM/VWXDMSfvLDbrBs5QXE0BpoddlCx5HXOrm46Gwd+dqqck0LSaaIzxQNc/2Ka+7yEZgCRtalwYZ7zppvqdlNjwr2tI6xpB3Av+6klOHCZQoy5oruGgiTW9nfRTxiztoQKIvXfl76qI/AvcdwPO1Lh6sHLYJ7/Q6Wjw5IKVoVli65JmADcjnEN0I3bfIp3B4djmufTdP5e8Hkqr7zTC333UjA4rLG7uJ7z3eC9OE1dEM4yofiwYdmNNqjy7lS5akrz+i0WFmHVONi9fxOH4e4KgxDx1nus1FUFhvcyEAbNBNP3TgeQ6wlxYZ80gbG23OOgC8iVclyXQ7w9zRKzMARYu1v8Q1jcHK4sa3suY0kEXmdbQ032tCsRFwSbr+qIAcKvW69lZ8Y4PI2bqg9z8rGuok+OwUs+WWYm4xfBEhe4RuDXuaH6OA2cAdLTeFwAJskgDXzpWWB4JM+LrGjMwEtdW7a7x3KNiZK7LeW5717GDUNxXPSogyxadNEbHEdV4mQqb0X4kGBwOXQh4JqwGODjRI8FRSzknwtaroXwAShxLGPDj1YzEjKXWM1cxz9F5mZ8tsrw+KI/S/isU0zeqLcrWgdltC3dp3IXqVQRHt1/mxRzRFriNNDWnhomRIWusb/APVLocRpAZJbpWzWww9keQ+ie6nRZtnSWYDZn6T/AHTjOlc35Y/Y/wB1A9NPsb+SJEIqft5hTrNb0tZj5Q/h7XF0hccrMua22Doco51Sq8NHicWBUcbQdnVRfRogEq44Nw50GJ6uUOyyNJBLh2Sy7OumwTndL2HBcN+xjgnDHsj7W55dysH4RU0vTUtc4CJjgCaOZwscikf+ennAP1n+yjlp8snYG6MeC0kwqhT4dRndOAf9n/3/AOlHm6Wtd/tEf8/+kUcGRGb4kOTDA2SOZUKaMcgjdxV9VQTD8SSrowkuwXKJGQQQTwB3CjtKxwOJyPB8RegPyO6rcMe0pxheGgljgDsS0gHyNUUUUCyfHK0TChYvmK0I/lKjyDNKe6/83SImm8xaS0Vdbe6J0gvTQctbTcs6ijoqy3ABFA0OZTEjWZhlNn6Kslxh2SMPiDm89FFXko3eCRLKbIbZJ0J/ZLwnCZ3EEMPmtJ0d4eyg6r7+a6Fw+GLJo0f54JTyUMjh3ctnJDw94c8EDRt62mILDXDTQ95XR+mHDG9X1rW6gFrq00NanyWCwjG/xbLdtLcBz8V6+knvin5PO1ENkmvAqOdwhO3xfnI5d1KrLbkHj/ZTYnii061Z01RYOMGZorn5EqrI+BGNclO8a+6tOCS9TKXndo7PiSNFWzfEfNSsLiSO0RmrTw2Nf54Ly51yWY/sjR9CcVE7Fv61wDng0XGrJOos81scTHBDjXSzOaAIGG3H+ZwoDnYGy4+12uqefKTWp5D22U7x27KVmpUzqPRnFQvw8xZYzdcS38oJdl+VLnU7qtaboHL/AA8T/QT/AOrlkcRJdosC2yZ2aW6EWyMK5qxwPGp4WPZFI5rZBTgK+R3Hoqt52Sg9E0TJtdDpJITT9gjvQoBt0tM7G6RluifGH/zRNytrRDaCo1nQji8YDoZCBmILC7azu2zop/S/jUbdG055jLBschzm3eBy6eq5+0pQKF405WMWVqO0s4+FE4d8zjQBDWgcyTqT4KqK0j2POBjaBu8k+2n1VK7h71ykubBnGqIiIqQ7COCQ6EhHuTAoaSSU4WJBatOG7QQQXGkjh72CRpe0vaN2h2Qkd2ajXsrxuJjndkdNJh4Wi2MkdNiWtPMAMbpfkFn4BqrHBYZrj2pGReL2yEHwHVscb9EUU2ZZPl4kRF1AEJaDYf1DBKdb/wBVzc9eFqsxB1KkYqCiSCHAfiaHBp8e00EDzAUbEjVFkXCNXkj2gUuMqZCWG8w9kiwkrLDo9xzq3AHn++y3OG4i8/6c0Zd+XqgSOdFzX6eqwGBwDXStogCwT5Dkup8GMRiygBvflFWkZKLMSk0R8RLNPG1obm3D2BwaL2GYnUjyWEOGdH1uYRtolnaomw7UDW7W4ifO3EEthly5soFAMq6Bu78VlumoYcS45ac6NpeP5tb+QCo0Uts69idZC4bijEgDX9puoGwHf60okOKAe06mje9WNP8APVJzbhaHg3Qjr42yCaNvNwIJy9wJ2telmyqK+R5+LG5Pgo//AIieSOSdrCY2GnOttAk6DU2d+5W3CuFsfgZXOu2uux/+bqvwtQeO9GZcO91jOwGhIAcp8ip+ClLeFzcs0jW/ufkFBkknG17K8cXF8/yZitUoBJSmrBZtvs6cDJIw7kD2og/VY7HNp7h3Ej2K0PQWfLix4sf8hmWdxjre495J9yhgvkxsn/zQzINkBGnX4SQMa8tcGusB1GiRuAU0iFCsmh15JLCNLTkMRcQ1osnQeZ0CtuJYR2EJhkjgkcWh2YteXNzDYEOH7rjkn2RuH8MlmzdTDJLl1d1bHPyg8zlBpL41w1scUDgKMjCXDbUOq65dyiQTvaey5zb3yktvwNHVTukBdlwwI0ELaPfZcSltcoavqykARtGqFo2pgk1ef/6MXi93yFKqdIpuLzNwmGadLD3e50VUXqZRsfN9C3PUeYo3FNPKNRFtjbgmnpxybcmmDQQQCC04dwvxKc7koOE+JWgboq8EbTE5HTJsnSDFDDiATyiIijGJHZO/4bVTiiU9K00ExiQbS80aSGQdjUbqUyDEuby/ZQ2VzUoR5tr0GqkY6JP4a/tB17nZbjhTnA6HkSueRODcptazhXG29k3qK+aRNFeKXBdYDpAXNc6SLFkDk3LE2jzzOBcfQLIdKcQDjJavKOyLN7Ac+a0nHelEsZyRuYDVlzhnq9suulhY3jTXGZ5JDjo4kCrJa0nQJ+nTbtditS/hT9kZ0IqwbWh6KYwhr25XOFOsDXTTXu0Tv2f9HI8VI8zmomauF5SaFnXk0DU+ivODcRwLcY4YaIsioM7RJz6m3domr0R5cu6Lg+wdPBxmpeCU/pRhJ4mwuhe9gIDGk6CtMx71neI8LYzr8MTVlssRvTMQcrTrVHbzpdNxfCIn5CxjRtsAL1XMvtOe1uNkDXfhY0sAIy01pBvY637KXG74KM7SVmMLKJB3B2O6JC7JtBVnnGp6KYZjGS4h51Yx2RvfYyl3lyWasB10DRBo7GuR8FYM4iBh+r1Li7U9zW/C0epJVe4JmKF2wskkopI0j+MsfgeqLWNFucKvsP3ZQOuU9pvPdqybjZRFEUrbTOctyRL4fiRHI1x/DZH9WU5fnR9Fa8bx7sZK0xNkkLY2NdljJNt3JDRtqNVQXqncNjJYnXHI+M7Wx7mGu62kLUvJynSoW9rmkhwII0IIII8wVZ8fxwkjgqgGtyit6pp1/wCWYKplne8kvc5xO5cS4nzJ1TDmoWuTFLhoNGBqEXcjRAmj45xNj2RNBBLA4acgToPZUhcmgU5hp8j2uprspByvbmYa5Oadx4IFGhkpWESm3FWXFuOdfl/gYaHLf+hD1Wa/zdo2qslGAwFIcUolWZfw/qD2cUJ607cRivv+AOA8PmtORSBBAoLDR7BfEtBwt2Gs/eDOG1p1AjLr8esIFV3KgwI7asiwK3AriyfK+UTMZFAXkQukycjMGB/jYYSFFxDWjY2i6guoDcrYcE6CsMdyOtzuTapvvupdVOUOH0VaeCkrRiDKwg3fmhhMQG3vqCtlxP7NJACYXh38ruyfdZObhzmOLHM7Q7ztW6ljJPobKMogw1HUtsap3CG3UBqTQCVhW5Sc+oymgDWp0Gym8Ew5zSOLa6tkj/H4co+bvkuY2HBFjle8F2UEjSySdPVS+G8CnnLjGGOy/FmmhjOvhI9pI8kzwOCV78kbC8kHsjc0LNegRYqOzeXK4btcPpao0+RY5f2IzQlOJuej3B5G8NnyNBklBiZTmusveG3bSQQBZsFaXB8BigjZhhGJHluaRxA7O9PP8zjddwCx/R3iU0JjIOjKcWnY6agePJbiB33uB/VlzJJyOtcPiazQODe4loDQfEqTLK5P+yuEKimROHTva8Na9r8mlg2CDsVzH7RsI9uOlLzZfT/1Db0W8xfGsOyf7vAAGxdnMKGYjRwvmBoLO+qqftT4bnZDiG92V31CzE3CVMHMt8LOZgIjulndNuVZAODZAFJaVa47gOKhDHSwSxtfqwvY5odoD2SRroQrdIovdb5FzZSndEUcm/qURUcvsw10AIykhGtiYKtJejS4Rbm2sNQ2W0ngB1YPO9UeMbTiEegiHmUPhBpU2MkorQRWioANFaBRLqOCKIoyiK0waQQQXBD2DPaVnmVVh/iU8nRUYZUmhORWyz4XHmePCytjwXHHQLG8F3d5fVXfDMTlfRUesk5So9DSR2ws6XhCHtWK6VdFJHvMkQfIXaZACXaDkAtXwPEAgKZiZDG7O3TKQ721XnJ7XwWyipI5PxfgUmHhZ1mXM8nsjcAAbnvsqb0FxUXWujk1MtMF7UAXG/NaL7VsCMrHt2DzWnKRoe1Ybos+sXCcpdTxQBAPudFRH5R5EfWSR1Dh/RrDRHNEzI67DgTbSDoR3KP0o4PDiDpTXlokaa0aTeZv9OYFX7WaKk4jhyHGQGqc6MtP4mnthzfEZnA+YSU2USiihwmG0PmB+kX9SpsIOGw2IxGZwcGloF7lxpvz19Fc8E4E17Qdasm79dVRfaGx7YWRxg9XeZzq0c4aNb9SmRabV9C53GLoxWFkIcDmN/E1x5/92ukYesZw+Rh3ojye0f3XMOGynOGubrdi+RC3XQnpH/FMUoDcxpoAoB35fXcFUaiFfUm074e7z4OaYmItcQdxp7afsoz1qOnvDeqxj60a/tj13+azErCEcPlGyacdroMbFOy4h7jbnOPcSSfDmmwzRKEtK7Tw53CpukRnFFaU4oqUklywgBPtZYCYCfZmrvCZh+wE7oS6JE0EEHxTnXd4IVzBxrDDCuidg4XyEENxHWStkaSdCW2WmvRNyJVaBi3fJRYg9o+aOR3ZaPVHiKsmq12TZOyn29Dr7ElAoEoltAgRK76PYLh8mf75iZcPVZckHXB3fdOBB9FH41g8LHJWHxBxDCLzGF0JGu1OJtYdRWFEUZRFbRw0ggEEFjBcB1U1jlBh3UxpTsboVMueCf7nkPqphdzG4UXozrKWfnY4DzHaH0UmRuVx9QVNqV87LtK/hRrui/FNr3W1lhD2Ed4rTyXJuGYgskFbLp3BsXbRagmi1Fn0l6FffsJUEjQ5wjoSfDbAANQLGgXC5eCzRSkFoORxBynQ5XUa8NF6CwnFxBFLmOga57fOtvU0uQYlpkk2Jc47DcuceXmSqMbTRLKL3cnReBYpmK7EBa54YHOaSWho23I1N6aWq3isR6+SOw7IcpLQcodQzgE71oCe8Kv6E8QOFllkIJyxSNI/nDmhjfV+isuG4ZzviNkm3HvcTbj6klLyJR67HRlKT56JWFuDDOOuu3qkQYmKeMxSAEOFEKp+0jicsEEOQEN6wguG1tZYZ63fostwzpY1xGbsO7+R/stWCUob0Y8sVLayNxbgpwuJyuGgd2Hd4KvuAcMifOyV1202ByJ/CT5KZi5mYiPJJ/xdvR8Ck8EjdG4g+/ehlJ1z2coKxr7TOFxlscjr0BaCBfaNZbXN8O6ISDrM2Wj4m+WnNda6eMz8OcebXNPzr91xt51VeluUGiXU0p2TCxp5fsmX4VMjEOHNGcU7v+S9aOSKik0efLe2NOgI8UJI26UfPwRkl3NBsJtSZMd8xQcZV9h1uHaDuHBLyoPgAIoEeZBv2RhU4FUeUJyPnhiaTXVC727kc0ncmy6912RxfBsUxMh7jaGfklZQiICmcXdjkxFIincqKgu2mDRRFP5Am3tWNG2NoFKpJIQHDQQRIkA0u+i3Bo8TPkknZh2BpcZJKoV5kJfGsDBDM5kOIbiGD/caxzAe8C967xoqaHdPIo2Ay04LiMk8Tu5w9jp+63HEOCMlJdeQ8zQIPpY1XN43UumcOxAlhY78zRfnVH5osi3LkdhdFHNg8hFEmubhV+gJpbDozxC2gE+CzmLYM1IcJxRjkq1FmhXKL4StHUXQtkjIOxFLC8Hw5ZxOFjtxM0efa0P0Wr4Tj7FErN8UjMmNdIw0GUA5p1LmiiQfM0poPbIKcbLLH4KM4zEmJwczrCRQ0DqGcDvp1q9wMIa3VVXDMKGgActgr7BQ53MZ+Ygem5+SyT3SNitsSv8AtQwIbwQZvi62J/jbidP0mlwSTdd3+3jF5cHhox+OUn0jZ/dwXBnL2MC2wPIyNuVsn8O49LCaBzN7j+y2HCel8B+N2Su9c8KApbPBGfYzHnlE6P0l6bYZ+EkhYc7n0BWw1sk+y5u5yWQ1NOK3HijjVIDLkeR2wWiREorTLFC2upL69MWgFjm10Y4p9j/3lEcSmKRLPyyM2IXnspaZCNYnYQ7aFppBacO2haZKCw6h60mQpso1lnUFaIo1OwHA8ROyV8UZc2FuaRwqmDvNpZpVIIEIIBouHdPpiHdPpkRb7FBbboVi80TmHdpseR/7WJaFveD8IZBHFK1xd1nZeb0F7ACuR8U2ONzi6OWRQask45lOULEMvUbhWXFWUAfRQY0hrcqL4ui04PxmtOY/spXCuVrNvZkeDyK0vBtSvOnDayhSs0uDjK1PRLB250hGg7DfE/iP0Hos9hIi4tjb8TiAPC+foNfRdEwOFbHG1jdmivPx9UWGNysXnybY7V5OV/b/AIa48I/OwU6RuQntuzBpzNHMAN17rC4g4L0H9uXCTJgY5Wi+okt39Mgyk++X3Xn6Rq9TF9TzJEYlItOOCJrLR8mIbJRWum4T7BOIPjDzLh22Lykvd82to+iwnHOAS4SeSGXLnjNOyuzN2B0PkUClZtFaiKVlScq0EJAFHSFIWaEgUYRLEcBBBBacBBBBdZwVIFHSKlnJwSNGjauOEpceIezNlc5uYFpokWDuDW48EkpJWGjNoIwglDBUO6fTEO6fToi32KaVoYOK4j7vka8iMGy0ULI1Fnc+VrOgKVHIarZU4nXAqas6Q53WQtd3tDvcKHg8M57g1otxNADmU90YdnwsQ3OrfY6Ld9F+ANhdZovPPkP5W/uVI3VnoqXFjuF6CxOwron1nd2i8btcNq8AsuOH4nAyZcSym7Nl/A7u7XI+BXWcPEp7IWublcA4dxFj2KmlHcZHLtMv0JwYkufQj4WHcfzEfRbJJjjDQAAABsAKA8glIoRUVSFTm5uyJxXhrMRBLDILZI1zHf8AIVfpuvKfHeFPw88sL/iie5h8aOh9RR9V64XC/tz4D1eKjxDR2Z2ZXd2ePT5tI/SqMbp0KkjkjgkEKQ9qS1l34KhgEjD9IcZGzIzETsZqMrZpGto7jKHUq5ziSbNk6knUpbkmkujbYikKUiJtgpkhccIQTkrrSAF1GBsZaS4J6B1FNO3WUE+hNIk4wahE5aYJCMNRgJcZ1WcHDJQSyltw7zs13sVlo6hqk7DFant4Q/q7yknuo2kR8LnAP8N3qiuK8mcvornbpLip54JNzbXmQm5OFSAEmtPFKcohqMiuCCCCWELg3UhRod1JT4dC5dhJxrkhGE5cAnQehEl4c/yyH5gFdb4QQ5jHD19lyToNGfuzj3yH5BoXTuhk1tkb3EEeo/6Uk+2WL6o2UA0UyFRMOFLal0LY+jSQUdokCGsv9o/R8Yvh8zKt7AZY+8OZrQ8xmHqtPaJwB3Wp1yceO52/NJgGpWx4l0LqeZvWUGSyNADdaa8gbnupHB0JiFEuefUD6BNeoglyZHDN+DDPbqkFdJZ0Swo/2839TnH90+zgmHbtFH+kH6pMtXH0M/Xkc2wY19EG8PlcezG8+TT/AGXVIsIwbNaPID9gpDYByH+eqV+36QxaZ1TZypnRzFO2id60Pqnm9FMVzaB5uH7Lprox3Jt0Y5oP2pM39ZeWc6/8RnA1LB7n9kgdG3c3ewW8mGbQe6YOBHcs/PN+Tf14mUw3RmM7vd6UFYw9EsPzzHzd/ZXf/wAeEf3cjYoXlk/IawxRAj6M4Yf7bT5kn90+zg8A2jYP+I/dP53DklslCHdL2Fsj6Ex4Jg2aB6BOGIJecIihtm0hgwhIdC1SaUTFyclqOpELExg7Krx2H7D/AOk/RWjm6KJxAfw3/wBJ+ibHgBmCIQRlBUkdhw7qSggnQFy7AjCCCaCb7odIfuo1PxO5+K3fQ6dwkkpzvhHM+KJBTT7ZWvqjYw4p/wCZ36inxi5Pzu/UUEEAAv71J+d36iiOKk/O79RQQWoxgGKk/O79RR/epPzu/UUEFphyrj0rvveJ1P8Aqnn/ACtUZsrtNT7lBBTS7LI9C+td3n3KJsru8+6CCJjBxsru8+5SjK7TU+5QQQHBCV3efdQsVM7XtH3KNBEjGNMkOmp909FIa3PuggtOQfWG9zz5pL5D3n3QQWHMZdIe8+6S957yggiRhH6w95909FIe8+6CC5gjhkNbn3Va+Q2dT7oIJaOkEXmtysnicZJThnfWv4iggmRFy6KlBBBPJz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21" name="AutoShape 16" descr="data:image/jpeg;base64,/9j/4AAQSkZJRgABAQAAAQABAAD/2wCEAAkGBxQSEhQUEhQWFhUXGBwXGBcXFxgUGBcYHBgXFxwaFRcYHCggGBolHBQYITEhJSksLi4uFx8zODMsNygtLiwBCgoKDg0OGhAQGywkICQsLTIsNCwsLCw0NCwsLCw0LCwsLC0sLCwsLCwsLCwsLCwsLCwsLC8vLCwsLCwsLCwsLP/AABEIAOEA4QMBIgACEQEDEQH/xAAcAAAABwEBAAAAAAAAAAAAAAAAAQIEBQYHAwj/xABFEAACAQIDBQUFBwIDBQkBAAABAgADEQQSIQUGMUFRBxMiYXEygZGhsRQjQlLB0fBi4XKC8Rczc4PiFRZEU1SSorLSJf/EABkBAAMBAQEAAAAAAAAAAAAAAAACAwEEBf/EAC0RAAICAQQAAwgCAwEAAAAAAAABAhEDEiExQRNRkQQiMlJhcaHwseEzgcEF/9oADAMBAAIRAxEAPwDFQJaNq7ApUsPSqhcQ3eYcVi90yU2ZsgVvBdhmyjQg+LylYJk7tDb6VaVJGoeKlQGHVhVIBAuQzJk1OY3te1wIsrtUCrsgJbMRsHCJUwdN2xA+1UaVXODTYUzVZlAKZQWUFbk3BsZUpZa286M2Gc4YGphqVOlTLVSUPdksrOgUFjma9s1tITT6CNdkNtnZzYbEVaDkFqTlCRwNjxHrJXY2wFxeHqGi7HFUiGakbZXpEhS6HjdSVvflITGYlqrvUqEs7sWZjxLEkk/EyS3Z219jqNU7vvM1J6Vs+SwdcpPsm+h0hLVp25MVWcMRRRHqBGzIhyhiAM7AWuAOC3DH0tzM0LcfDUnpDD5mFWoj1XK20UDMFN+bAe4WmY0zqBra/Djpz99h8pZN29vrg2asafePUDoFzZMocFSb5Twvp74mWLcaRXFLS7LfhNtYZEp06OY3qXLNYFn1zG4/DlBAkztSr9vxZohu7TIELcfE1mI97tTU/wCA9JkS4kJ3WhsCTY8xcAXsB0PzkzS3samjd2WWoz53qBlu9r2XKV0sWLE31JPlIvFLrs6PHW370PKKVVdsMFOeo2V1tchVa2XyJZR7ryR3twopJ9mo3eqgBrVF0VL6hQfzHT/L6xpV20K1dsaVOHzWz2bOWa1rqMo8TdDzacsBvO651UeJyWbN4rHS7MTxNr++I07tLgspWqbq/wCCuJiaqKVF1Q2zDkel/KSW19j0MNWFHE1ane2U1DTVMlEuAwHiN6hAYE2y+UkMZkNDKNWY6W0B4Ek89I9p7WSrjcPVakXxIyI5DhadW1lBrIyG2g1sdQOUrHJe9eZz5cLW12Rm67MKNdkGYYd6eJB4XCtkIt/UjnToD0lt2zSRUp49czpUI+7Smr3OXN4tQFVeBvxI6SB3Q2uExeKp1LGlXDlwBfTUm2l/ZY29BGlXbPdYRsJU7wqtZirU3FOonIhrggqwsbefGLNapfvDNi3GH7yiN3p2f3Xc1EZmp4hO9RjZW4kMroNFZW00JHSc908AcZWGGas9NSrvp41uqlzdSwGoXjGu3NsHEd0oXJTop3dNL5iBfMzO1hmZibk2HKPN09s0sJXFZqbMQjrYMFBzqUuSQeRl6ah9Tmu5DvH7sNTWi6HvO9QsaVRQlVNcoBsxvm4g/KMtlYTNiEp3eiHYU3HtFbm3iUkXF5MVN6BVWgHQmpTHdtUYg97THsFx/wCYosM19fLSya+IpU8TTrMpygioCp1JGuRr8NeB6SOuadM6fDg4aovgTi91+4rVKb1PB3XfUKqLdKqlkVWBJ0F3GYa2sfKRlHBrVDIpy1FucpvyBzIT1Bv7reck8JvD/wDz8RhCpdQL0WJ8dJWqLmA/puBceYMhsPtEirTqi+dbd55hbeL1K6H0PWOlJ2STSaF7w7DGGTDOHZu/p97lZMhQZiuUnMcxuD0kVh6uU+TDKR5GX3tBUYhKDUwb0KfdsCR4lLk5lHIhri3mJStj4inSrJUqqzKhzZVtqw1W99LXtcc42KeqFiZYaJ0PN493XwfclmDiqma68FdWK1KZ11ZG0JkKLc+HO2pt5DnLRtPeAVsF3FZGaoKprUqipSpquYWdSqAXDG5J6jnKuAOd7c7cbc7eceDdbiSSvYsm3N1RhXYVK57tVUh+6sajsiuKdNM/isGGZrgD3i9Zl72xvtRxXe0q1Ko2HdE7sEr3lCsiBM9M8MrBfEvP5yi3mY9Ve8Eq6DggglBRMSTFERJgAUO0EAMADvBCYzriqeV2UagE2PUcj8LQAPDVMrZuYB+JFh9b+6KxANl6WH0Hz1nGktyPWdq9XUeRJ8uOn0+czs1cHJ2v7hYQlMSIYmmDqtjXa1zw19/ujjDkCmEuM1QgsfyoL2XyJOvoF6xgi3Mt26W7TV21U9PKTm1FFsUZTlQjD0zYZVuo0t1A4gSQwOFVcTTpUmztZnd7aao2UDroQSetvOaJs7dxKYXDZQztdmewJVOFvLjGGwNmUhtSqigG11HkAozfW3vM4dTZ6TSrbozzaGw6q2qqraNmPlrr6cR8Z12jseqoGJK56VYeJunKzW1uDb4Cb5iNjI1/CLEWI5ESI2XsxclTCVlBVb5R+am1wP2PmJVak1ZJ6HbR5vxdEqx0t6TrhkVxksM/4Twv/Sf3l83z7O6uHLOnjp8QRxA5Bh5aaymU8HbU3NjqF4gdQTz8p0a00cjxNS42GNenlIyn1HAqeh/eSVPaPerkIGZvCfynowHBTfj5m8XidmFz4Tm4lTa3eW/XyMjquAYAeE6i9hqbdYXGSCp426WxwWqUJsSOKkeR0IMX3mqsLagg9OFj8QR8ZyqvfXra8ReUohZb228MlMMM1iQ1vCWRkpgi46FD79ZWMZ7TW6/z4xRH3YcaWaxt11Iv7j8omu4ORv6QD6jT6WMnCCjwVyZHLk6UaBZH/pseemvL4/KMjLDu8cyVEtcMAPS4YE8eAvf3SAYaxou20LONRi/MTeFBBHJioIcEAEEwjDggAm8EEEABFX6/zlCAhov0gAukLML8Li/pcQVlszDobRJnYkOy20JNiPfx+dvdMNOHIxVNSSBBUABNjfle1p0pEW/qBv7v7W+cDB9sagWZiOKi9vUgfrNl3HxlKhQvUOWyl9fxAFuA5nh56iZbuVg+8rC5sARf0vr8rzQqm7NSpiMlGoTSTLUYWGVah0TKDa5sLmx/SceeXv0uj0vZ4rwvuXfAOKFF8XWPiYGpU55RwCC35QAPWQXZrgS+IxGJa9zZRfkznvD8mUfGcN99ptQwSUGys9WygC5zWIvdSAbXsOJ4y6bo7LOHwtOmw8ds7/42OY3+NvdMgrdmylSaJnLInbuzmcpVpG1WkbgcnU+0h9R85MQGVasipNOyNITEUSDfK4II4EciPIiZBvRsdcO7UyLHLppdX1FmU8j1HIjzE2arQytnXT8wHA+frIfezd9cZQZNM41Ruh6X6HhElDUWx5NP2Zg2IxHd5L6KTcN0YXHDzBII98j8XjS4QKdUBA8wHY8eoB+UsW1NgVDQDX5sDT5goGLG3UW/+ZkJg9htUotVAPhdF0PHMDb09mbBxq2Zl1uVLsrlQ6xMe7SwhRj6n+H+co0AnUnas86UXF0yToUr4Sq3Sog+R/v8JF3kztACnhaVMe07tUYg8gMoHxLfCQpEWG9v6j5NqX0HOFrlTobTjUa5JhCJMahL2oIw4CYU0wVBFQQA5QQGCABQCHBADtVpWVG/MCfgxH6Q8YtnYAW4cPSdkbvUVOBRXt/Vq1T941rKQddD5/D9Iq5GfAumhKsR+HX3Hw/UiIp6G9r2hKx1tw5/T9Yunpra4BB9dRpNMBiCCzEcCb/HWKwdLMwGvU21NgLsQOdgCfdDxNMB3CnQG48xyPwIgwTsHUobMDoToNdNT01t74dB2Tmw9ppSp1LqWa62sSoZQ2t/cZo2wtvDA0m+1itSf28ts3es3AJYW4ALckCwGkxtKmU+H4H+aySxO1a+JdTWc1CFCDT2VGmgHD14yE8Kbs6cftDUdPoapuLhKm1MacdiR93RsEXlmGqqOtr5iepmvzOtzt78FSoUqAJplQAcykAtzN/My84DH0qwzU6iuP6WBiqSZRwkh6DAYm8BaMLQZnDLY25GdA4M5YhrAnpA0oG+2EWnW4H7+qjLbk2V6b/EFSesiNxNjGpTxNNhe6qQOAGQsafva4Pu85bd48MayUqtQiktOqrk3BKqOOvC/wAZw7M79zUBBAR2TxCz5rs7Buti4X/LJqKt/Us5Uo/T+jM+0zd00BSqC5V738mOtvTj8JQKY142tqT0nojfbZH2yn9nDAFH7xj+VLMR7yTw8jMD2ns+pSvmUhcxANtCf9JXE0lpOb2iLb1jPE1y5ufQDoOQnMGERAyyxy8gcwoIJoAgghwAVBCggAgiFeG0TAAxaAmFCgA92cxR1qAaKb2PAge0vvFxOFYgk2vblfU25X84/wAAAKYJt7R0PMZD+pHxkfUFvWKnbY8lSQ+wOE7xbKCWYZfLPcsB6lV09844OrlZlI9pHSxHAkaceBzARWzsUyZsp4gadSDp79Tr69YW1KoeqzhStzexNyOHOwmb3QbaU+zniKwYgj8iqfUKAfpCSuVsQBoMp8731PnY2905BZMvskrQLtwuAOuY2Nj5EX96zW0tginK2RFM6i/DnNC3cOCQA1co9TbX9Ye5fZ62LprVeyoeHVrFgSPlOe8u43cVslNXcWvnPC30nPmcZbNtHVgjKCtJO/UstTDbMrC1PEpTbpmX6NGlTYmLpnvMHWp1hpqj5W06jN/LSs7Z3HrUwroC1NlBv0bmHH4TfhytJjczs4fFZ3ZmogKMrqOLkm6jUGwAF9ecmscWtn+Cry5e1t9x2O0jF0jkqUspB1vc8NNby4bpdoKYlhTqDK5Onn+xlNxG7WMw9Xu6wOITgGsScvVSdfdylg3a3dRKwZqRBBBU+mvxk3LS6X76lowuNv8Ajf8ABpbKDqROLUxz/tOq8I02lXyU2YnLYE36Tq4Vs5e6RT+1Tb6UqFPDixeo4Yg8AiMG8XkSALdLyn4HfWvTpXptkLFnqNm7wO7Eknu2XwG5to1tJVN5cU1aq9Wq7VHJ5aWA0Hp6echsO2VgSgbXgxPwNrTNOpWK56JVJFzx++uKYm1SzAm7BdfgNBKztmvVdb1HLWtYHlmvwHLgfjLBid8MRSTujQo0xwKd2VNh0JJv6yp7RxVSuS7DRRrx68Ln+cYuKLu6Gy5E4tX/AKG9XClaQc/iYqB6KrH/AO6/GNY4q1iwQE6C9h6m5PvP0E5Mug/nnOpfU43XQgQ4UF5ooIIIIAKghQQARChwoAEYIDBAB5Sqju7HlwufU6QYm7sT5Dy0At+kaAx/ls4F+KD5oD+sV7DrdUNgtlB8yPgFP6w2qXPutF1Fsh8nI+X/AEzipmoV7ErsHAmtVVeAvqSbWHPXjL7iNgPXelQV6Z7wCo5VTdPUknSwvYdZn+yK5SoLEgcD6Td9wsKhpirYBnAXzAGlvedTOPPq8RHoeyqPhMsO62yhh6Covs2BA5A5QD8TdvUmSWJwiuLMAR5xwgFp0tK9UTbd2QlLYiKSVuCeYNjYcrjlpHlGgwFs7H4R/aGFiqEVwa5sbLRv7WttRfkZzq4cE3tHuWJZZtIxSZxVY12hglqrkfVTxHWPwsIoJvPJitOyCfdzDim6d0tmGUkKL2HCx5WOsqNTcuhTq56jXpk5iopHM2vC/ADh85plpyfDgycsd8F4Za5Mh322F9qcHDIyg6WIFhy0H4f9Yx3s3apYTZyeAitVdQb+9iLj8Phm1JhVHACZn201h3VJefiI8tMpPzixjKNW+zZyjK6XRiNTUm3Dlf4D5Q8YljYdBHGGpg+JvZUgn52HqbGcMfUuQeov8ST9LTsvejz692xtBBBGJhwQjBABd4IUEAOcBhwWgAkwWgtDgAUdYWpZ0PmPPQEftGsVmmM1OhziKutRer3B9Cw0+M4CFUNyT1MNBBA3ZIYYexl6a+uZrfK02HcXawCBRoflMo2AtyRLdu/ie6qDXy915w+1Pf7HqexY7g35/wDDcsJigRHivKvszE6A3uDLBRqRsU9SFyQodhod5zUw7ypBoUzTnnnOvUtbziTpMGSHIMS0SrQMZovYoGAtOYM51aloDJHPFY4KOBPoD/pMD7Ud5ftWIKBSq0/Bqbk2JPAaAXPU8BLv2lbwsi91TGpGZmDkMFB9La2IHvmJYusXYseLEn4xcVylfRmd6I0uWGpLAIt9STbqeH6fOcsS12+XwFv0iqVbJcjQ2sPK/OcJ09nHewIIdoRmmBQ4UOAB2gioIAcgILwoUADvBCMEADEOJvDvAAzFo1oiLMAJnYpCuGHA6Hqp8/I8jLfSpjiBzmd4asVIKnX+aGXbYm0O8A4el9fnoZxe1Y38SPV/8/OvgZo+7GKzJlvqunwlww9UaTLtn4o0nuvA8ja/81l92Ziy6g9f5rOTFOnR054b2WOk86iMaFXSOkqid0XaOGSK7vw2IppTrYZc5psS6DiVI4gc7EfOUmv2qups2FYEdWsfhlmtM0Z4vZ9KpfvKaNf8yg/UQcFdhqdUUfY/aTRqLd7ob6q2tveDqIe0O03DKwVM9TqUAsPexF/dOuP7MMLUq51LU05ouo9xOo9JP7M3XwlC3d0EBHBiAzfExdD82bf2JPZ9UvTViCuYBrHiARex8422njFRTfodI+qOOsqm99amtF2Y2sDrwi5JOMaQ+NJy3Me3rxXeVKrF7BiTlHA28KqADwAUG8qJaOcbVzMfWN6i20nVjjpVHBmnrlYiFaKtBaUJBGJijCgARhCAiACAC7wQ7QQA5CAwGFAAGAwEQ8sDQoYh5YAsDDrkta/MX90LTKdPFfQ8rfqZ0oU2dgOZ0Es//dCsUX/dtzyqR3lvdrrJyyRjVsrDHKd6UVIi2klNj47If5rBtvZVWi1qqlW0uG0PlIxdJu04mJyxTs0jZ2JzWuf1tNB2BihkAB0sJjOxtp8BwI/nwl62LtLUHlwnlZYPHI9uORZoWjS1xGn7SuY7fpKDWqU6oF7BsvhPoeck8A4IHziNpbRSiPEAyHiCAfkYyn22Qq9qIwdqeDH5yfS31M7Ue0mg3AG3nHS7NwGLQE0KTDqFCke9bESOxnZfg3H3bVaX+F8w+Dg/WdK95bS/gj8L95E0N9sJkzGpY/l/F8Ok44ffrCO1u8y/4gQPjwkHh+ybDg+OvWcdLqo+Qi8X2ebPpC5WoT/xDqelprtK2/wYmnwvz/RO/wDblOo5Wm6tbiVOYW9R6zNO07b+YdwBY319PL10lx2nXo4OiSiqgA4CwAHumHbY2ga9V6h5k28hJ4Yuc7fCNzzUMdLl/rGrtbT+ekRx1iTADPQPNFxJMF4LQAKC8IQQAO0EBhQA6QRMEAEZYpKd5Y9290cRiz92hy82Og/vNb3X7MKFHK1Yd44119n3CSllS2W5aGGUt3sjI939y8TiyO7pkL+dhZfd1mpbv9klGmt6/wB43wA9BNMw2EVAAoAA5COAsm3KXLLRjGPBlGM7HaJJKOy3Ps8hE4zsroqllY5rcbcTNZAnHE07iLKLrZseLjfC9DzFtPYbYesV45Taap2fuAmVlAPG/C8fY7ddamJZ21Gmnu/tLLhNlqo8IAtw0nO5TyV9Do0QgnXZE7X2JTxyVVdb/gRrajLzB6ZiR7pgO8uw6mDrNSqDhwPJh1E9T0KIUAAWAlS7Rd0lxtElQO9S5U/p6TphcN/U58kVNV6HnBGsbiWLd/bOVgG/1kFjMM1NmVhZlNiPMTgDY3EtOCnGmcuLLLFK0eid3sUtWmCp15+UfbR2OtZdb/GYxufvc1BwH4cOlx0M2vY23adVAVI9OBvPPePQ9Mj0VNSWuBTMdsTFYU95Quw/pGtvNec44XtKan4a1Jrjjbwn4GailVT0nDEYWi+roh9VU/USkccV2ZPI5clDpdpAqeGhRqM54DT9JI4SnVb77FGza2Xki87+f7SxmnRpAlUpp1IAX6TI+0XfQ1icPhz93wdh+P8ApB/L16+nHNGt0hXk0Rshd+t5/tLmnTP3Snj+c/sJUY9wmz3qmwHvluwPZ47qDqPgJ1a8eFaTkWLLm94ocKaG3ZdXPsG/lOidj2NPOkP8TfsDGjmhLgWWCceV+UZxBeaQ/Y7juTUD/nb/APE4P2Q4/pRP/M/tH1on4cvIz4RUv69kWP6UR/zP+mOqPY7jD7T0V/zM30WZrRvhy8jNbQATWKHYvV/HiEHohP1Mk6HYpT/HiX9yKPreHiI3wZGL2gm3/wCxSh/6mt8E/aCGtB4UjQdnYWnTUBAALcuEkKYkSMFbVSR6Q1r1UPAMPPQ/ETkU9PKO9xvhk3BI+jtReDAqfPh8RH9NwRcG48tZRST4IuLXIqIcRcIiMYiO7jU+scItp1KRDRVFIrqsKc3N4GM4VXmSlRqiZZ2tbqAg4mkuo9sD6zIadEscoFydLAXJPpPUWOph1ZTqCLWPOULcPcbJjqlV18FM+DpmPMeg+sXFmq4+gubBqqXqVzY3ZFi61MPUanRvqFa5a39QX2ZaNzuzmpSdvtFc5VNlWkx8XW7MLgcrDzmoVGC2Uasfl5mChRyi0pJ6tmJGKhuiJqbCsLJVqLbrZ/qL/OK2Vs+yDvGLtzLae6w0EkKlTMbC9uvXynRdIqxxu0h3N1TGeN2LQrLlqU1YdP8ASQ57PdnH/wAMv/uqD6NLEK468YulVBvaMq6Edvkg8HuLgqRvTogEf1Ofq0mE2ai8B846UxUzRHyG1y4Cp0gOAtFGFeJLRheQjEmFmhZoGUKEVacg0UGgbQsCKnMRV4AKvBCvBADhRGgiu7Bgo8J0mDHBsKp5Tj9isbqcp8o+MQzTHFM1SZyp12Hti/mOPvEdU3B1BvIfE7VC10pEWDAnMR4WIt4VN/a52MllVSOA1mRe9GTXYpo3e54RzYCEHEYxOhl3DdIlsIx6R8agnDG4wU0zcTwA6k8IjjGrYynLojq2BJYLcXPTkI+stFNOA+ZP94rBobZm1J1J/bykNvLjclXCqTYO7C3UhLj9YtKCckPbk9LJTC0uLMbsdfTyHlOe0sXkCrzdsg+DMfkpjnD8BKztao77RoUx7CUmqkcyxPdj5X+JjvaOwnMtyxLwlB3638GFrdwgzEAF9bcRcLoOYtfyPwvgBtM2HZ62LxNXE4psodywQam3BQx5eEAc+E2VVRiu7X5Kdi9/cTUckOVU/hTw6dAeIHprLNsLtGIstRAqjS6n9DLW3Z9gyLd0NPNh+siMR2UUGN6dR08uMm8a6VFVPzaZZtm73UKtstQX6HT6ydp40HnMyr9mb09adci3UfrJPYdZsICtd/eSPqTeTeSUHuU8KMlaNBNSNTixcyh7V37Qk06Hjbhf8I/czlit6UoIA7Xa2tjcL5X52+s2WfekjI+z7WXz7aOsH2oHgZk2I39B4aevTznFe0ZV0Jv1mrJk+Ux4oJcr1Ng78dYtcSOsyJe02nFr2mUv5eb4k/lYuiHzL1Rra4gdZ0WuJkf+0unf+8LE9pqAeHj8YeJP5WGiPzL1Rr+cdYJi/wDtSHT6wRtc/lZmmHzL1Nnwz6TupjHDPoI5R5ROxGhxeIKwlMUDNFG9fBK4s6gjoRcRNPBZRZWYDpe/wzXtHl4cXSjdbIXGbPqkELiKi+YCH6rIXFYLGDRcSAvU0rt7/F9Jcys4VKIMnLEnwUjlMy2j9soeJ8SjDzLpe3IWvaN90NrVsbjfvHBp0U0Vb5QxNtb8ToZcd6d1aWLplWurcmXQj9CPIys9m+wThWroxBIq5Sw0uABa3T+8l4ajyVc3KqNNTQTEO0HewvtWjTQ+DDVFF/zOSuf3D2fcZsG2Mb3FCrVsWyIzWAJJsCbADjwnlSpiGaqXb2i+dj/UWzH5mdiinZw5JONUer8DVuolaxtUjayAfiwv0qk/rJXYFUNTRr6lQflIza2Gb/tPCVVF17qorHpYgj5vIp3Au1UiynhrEYjELTRnqHKqi5NibD0GpinqjMFvr0iyZUmxhh9sLUUPTXwHUF1dSRwvZgD8o12Zvdhq5y06lN26KxVtONg3GPNtHh/w/wB5Fbk0lOzsHcA/cJy/pH7w8zUlSJ2riARp8D/NZmnantClSpqrnxEki3G0t+9zdzhq7ZiuWmXU8w1rrbzzWlTxWHoYWimP2rhhVr1X9hmDighN0ApsQM1tTxPGI4anuN4mhe72ZIu2wl+6QAnmTcw9n0cZjXyUKb1W6INB6ngvvmubx7vYLaOD77C0qSkDOr0aYpsQt8yEC2vEa8DJDcCtg/spXZ9OqlLN43qA5qj5Re5vY2FtBoL+cotK3SJPxZNRb2MD2lg6lGq9KsCtRDZlJDWPqCQY0mpbcr7Kr4zujTcu9X72tme+YG3dqOGp0vYAec6dqW6+HoYSnUw1BaeSoFYi5JUg+0SddQPjKauCLg966MvoqGZQWCgkAseCgm1zbkJs27W4my2oFlY4s6qauZkQNbXIotwvzvIbs97PqdXDticahKuCKFO7Jcc6htY26S29mtMLsqjb81b5VCP0EycttjcULatcmC1AATbhc2+MRea52b7qYKthjXxNCpVqMWuaoenQUXP+7YWzm2pN/pM931w+Gp4youCa9EWt4i4Bt4grH2gDz19TG1b0TcHVkLeHCyef1/aHGMPVWGr+GdaeKlRw+2jk1GtorCbavxB1M8bx2e34DLsleOEqStYfaF/OSVLEcJ048yZGWMmA0UGjBMRadkry6kmRcR3eJYTmKkVmmiUJfhInYGHH3r21arU+TldPhJgyobC21UTNRqYespV38WRmD3qMbqQLWsRxiSaVWUjbTosePqAIb8Dp1nl/eXAmliqqlSoznLcWut9CPKenqas4u4y9FPEetuci9s7Ap10KVEDA+XD0PIwUpJ6kjJQU46bOO4D58BQbhdB8tP0kw9u8X/CfqP2le3aqHB0BhnSozUywBVCQyXurZvZ4HhfiDF08fW7xndLKQAqgglQL3zciTflE1qKSH0NtssLWOh4Gcw1jxle2nvQtBczq5HVULW9bcJn+2u1QnSlSZeua2vu5Rter4VYrSj8To0rb23sOlQU6tZKZygDOcgN7+yx0PHkZHnfPZ+CoogemVpqFVKb941gABoL/ABJExnaXaBjKlwr92p5L/eVitXZzdiWPmby0Yt7vYhPLFbLcvO9naPUxuIptly4dKiP3f5srA+ProNBwHmdRf8fj8FtnClTWFMk57Myh6bC+tifELEi46zA4M0dwslHI03e5r28W9OD2dgxgtnNncqQ1W4b2r3YsNGe2gtoNOgEfdkm1KQ2eaZdVdK1RmBIWwYIQdeWh+ExIsTADBxtUasjTT8iwb2UEo4p2o11q3c1AyfhuxYAngSNNRNqxe08JisKK1Z0NEhKjXOgYWfKwve+YWy8+E86wQcbRkZ6W3XJ6S2NthsXQbEEZablhSHD7tRluelyG05C0gtx9o0qOxqLVaiIPvsxLAamq/DzOmgla2N2k4ehgaOH7qqzpTKE+ELmJY3BzXt4ukzCLouyjy0ov7mv9nO9NLFYcbPxdrhMiA6LUT8vkw+cgd4NwKeHrqqVw+diRS/GtO17sb8L6XtzlP2Ps1qzgDgOJ/Qec1DYuzhTBsoDH2jzPqecjmyLG3XJbBieSKclsiM/7vL+VYJaPs58oJxeJLzO7THyGtH2Pf+hh4LiP5yEEE5+zr6LFh+Pwk3T5QQS2I45jsRdOHBOtEGOhFmCCWRFioZhwTRWJiYIIB0Msdwkc/CCCQycl4cEfW9k/zlM/3n/3R9DBBJQ+MMnwmV1vaM5mHBPTPMBBDggAiFBBA0MQGCCAAioIJpheNzvYX3y+4flBBPIzfGz2sX+KP2HcEEEkMf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22" name="Picture 18" descr="http://imbd.pl/image/plyta/9/109955af9ee1334692e0168b5d00b412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95337"/>
            <a:ext cx="2544217" cy="254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Symbol zastępczy numeru slajdu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1634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2998</Words>
  <Application>Microsoft Office PowerPoint</Application>
  <PresentationFormat>Pokaz na ekranie (4:3)</PresentationFormat>
  <Paragraphs>540</Paragraphs>
  <Slides>66</Slides>
  <Notes>0</Notes>
  <HiddenSlides>0</HiddenSlides>
  <MMClips>0</MMClips>
  <ScaleCrop>false</ScaleCrop>
  <HeadingPairs>
    <vt:vector size="8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66</vt:i4>
      </vt:variant>
    </vt:vector>
  </HeadingPairs>
  <TitlesOfParts>
    <vt:vector size="71" baseType="lpstr">
      <vt:lpstr>Arial</vt:lpstr>
      <vt:lpstr>Calibri</vt:lpstr>
      <vt:lpstr>Symbol</vt:lpstr>
      <vt:lpstr>Motyw pakietu Office</vt:lpstr>
      <vt:lpstr>Visio</vt:lpstr>
      <vt:lpstr>Wprowadzenie do  sieci komputerowych</vt:lpstr>
      <vt:lpstr>Plan wykładu</vt:lpstr>
      <vt:lpstr>Plan wykładu</vt:lpstr>
      <vt:lpstr>Sputnik i ARPA</vt:lpstr>
      <vt:lpstr>Sieć ARPANET</vt:lpstr>
      <vt:lpstr>Ethernet</vt:lpstr>
      <vt:lpstr>Protokoły TCP/IP</vt:lpstr>
      <vt:lpstr>World Wide Web (WWW)</vt:lpstr>
      <vt:lpstr>Google i inni</vt:lpstr>
      <vt:lpstr>Cloud computing</vt:lpstr>
      <vt:lpstr>Facebook i inni</vt:lpstr>
      <vt:lpstr>iPhone i inni</vt:lpstr>
      <vt:lpstr>Facebook i wybory</vt:lpstr>
      <vt:lpstr>Wojny technologiczne, 5G, Huawei, Apple, …</vt:lpstr>
      <vt:lpstr>Prezentacja programu PowerPoint</vt:lpstr>
      <vt:lpstr>Skąd się wzięły sieci komputerowe?</vt:lpstr>
      <vt:lpstr>Skąd się wzięły sieci komputerowe?</vt:lpstr>
      <vt:lpstr>Skąd się wzięły sieci komputerowe?</vt:lpstr>
      <vt:lpstr>Skąd się wzięły sieci komputerowe?</vt:lpstr>
      <vt:lpstr>Plan wykładu</vt:lpstr>
      <vt:lpstr>Jak działa sieć komputerowa?</vt:lpstr>
      <vt:lpstr>Jak działa sieć komputerowa?</vt:lpstr>
      <vt:lpstr>Jak działa sieć komputerowa?</vt:lpstr>
      <vt:lpstr>Prezentacja programu PowerPoint</vt:lpstr>
      <vt:lpstr>Plan wykładu</vt:lpstr>
      <vt:lpstr>Topologie sieci</vt:lpstr>
      <vt:lpstr>Klasyfikacja sieci komputerowych</vt:lpstr>
      <vt:lpstr>WAN - Wide Area Network</vt:lpstr>
      <vt:lpstr>LAN - Local Area Network</vt:lpstr>
      <vt:lpstr>MAN - Metropolitan Area Network</vt:lpstr>
      <vt:lpstr>PAN - Personal Area Network</vt:lpstr>
      <vt:lpstr>Jaka to sieć?</vt:lpstr>
      <vt:lpstr>Jaka to sieć?</vt:lpstr>
      <vt:lpstr>Jaka to sieć?</vt:lpstr>
      <vt:lpstr>Jaka to sieć?</vt:lpstr>
      <vt:lpstr>Plan wykładu</vt:lpstr>
      <vt:lpstr>Dabbawala</vt:lpstr>
      <vt:lpstr>Organizacje standaryzacyjne </vt:lpstr>
      <vt:lpstr>Standardy IEEE 802 (1)</vt:lpstr>
      <vt:lpstr>Standardy IEEE 802 (2)</vt:lpstr>
      <vt:lpstr>Plan wykładu</vt:lpstr>
      <vt:lpstr>Ruch sieciowy w czasie pandemii według Nokii</vt:lpstr>
      <vt:lpstr>Ruch w czasie początku  pandemii</vt:lpstr>
      <vt:lpstr>Ruch Netflix 30.03.2020-6.04.2020</vt:lpstr>
      <vt:lpstr>Ruch gamingowy</vt:lpstr>
      <vt:lpstr>Prognozy ruchu sieciowego</vt:lpstr>
      <vt:lpstr>Prezentacja programu PowerPoint</vt:lpstr>
      <vt:lpstr>Prezentacja programu PowerPoint</vt:lpstr>
      <vt:lpstr>Analiza ruchu sieciowego  według Sandvine</vt:lpstr>
      <vt:lpstr>Kategorie aplikacji – procentowy udział  w ruchu sieciowym</vt:lpstr>
      <vt:lpstr>Serwisy – procentowy udział  w ruchu sieciowym</vt:lpstr>
      <vt:lpstr>Aplikacje/usługi – procentowy udział  w ruchu sieciowym, 2022</vt:lpstr>
      <vt:lpstr>Ruch video w skali doby </vt:lpstr>
      <vt:lpstr>TikTok i Snapchat</vt:lpstr>
      <vt:lpstr>Plan wykładu</vt:lpstr>
      <vt:lpstr>Duże firmy „sieciowe” (1)</vt:lpstr>
      <vt:lpstr>Duże firmy „sieciowe” (2)</vt:lpstr>
      <vt:lpstr>Pierwszeństwo na rynku</vt:lpstr>
      <vt:lpstr>Uwięzienie klientów</vt:lpstr>
      <vt:lpstr>Punkt przełomowy </vt:lpstr>
      <vt:lpstr>Długi ogon </vt:lpstr>
      <vt:lpstr>Bariera wejścia </vt:lpstr>
      <vt:lpstr>Zakłócające technologie </vt:lpstr>
      <vt:lpstr>Plan wykładu</vt:lpstr>
      <vt:lpstr>Istotne problemy sieci komputerowych (1)</vt:lpstr>
      <vt:lpstr>Istotne problemy sieci komputerowych (2)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Krzysztof Walkowiak</dc:creator>
  <cp:lastModifiedBy>Krzysztof Walkowiak</cp:lastModifiedBy>
  <cp:revision>149</cp:revision>
  <dcterms:created xsi:type="dcterms:W3CDTF">2016-02-17T18:48:46Z</dcterms:created>
  <dcterms:modified xsi:type="dcterms:W3CDTF">2024-03-06T14:16:19Z</dcterms:modified>
</cp:coreProperties>
</file>