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320" r:id="rId4"/>
    <p:sldId id="330" r:id="rId5"/>
    <p:sldId id="331" r:id="rId6"/>
    <p:sldId id="332" r:id="rId7"/>
    <p:sldId id="333" r:id="rId8"/>
    <p:sldId id="321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2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77" r:id="rId38"/>
    <p:sldId id="378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79" r:id="rId48"/>
    <p:sldId id="369" r:id="rId49"/>
    <p:sldId id="324" r:id="rId50"/>
    <p:sldId id="370" r:id="rId51"/>
    <p:sldId id="371" r:id="rId52"/>
    <p:sldId id="372" r:id="rId53"/>
    <p:sldId id="373" r:id="rId54"/>
    <p:sldId id="374" r:id="rId55"/>
    <p:sldId id="375" r:id="rId56"/>
    <p:sldId id="325" r:id="rId57"/>
    <p:sldId id="376" r:id="rId5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F138F-FE07-4885-819F-221F594FF407}" type="datetimeFigureOut">
              <a:rPr lang="pl-PL" smtClean="0"/>
              <a:t>15.03.2024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87785-AF40-4ACD-BF43-C62FFE6A3B8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328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6A1-5F0F-488E-AB31-BDDBF3EFD54C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CD8E-B35C-46CB-9618-D0BE65286687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0AD-1E38-4AD7-B462-6C61157321DE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B764-B123-474D-9123-8134D44D6806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ADB0-1758-4220-A425-76F4C7536DC6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411C-A3C7-4BF6-9D4A-0AB4D5961CD0}" type="datetime1">
              <a:rPr lang="pl-PL" smtClean="0"/>
              <a:t>15.03.2024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A998-3179-428F-9671-C7F6F24935AD}" type="datetime1">
              <a:rPr lang="pl-PL" smtClean="0"/>
              <a:t>15.03.2024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9DC-F08D-4124-ACE0-D2464565357C}" type="datetime1">
              <a:rPr lang="pl-PL" smtClean="0"/>
              <a:t>15.03.2024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0B83-FEE4-40B2-8B94-51CDCBB10AAA}" type="datetime1">
              <a:rPr lang="pl-PL" smtClean="0"/>
              <a:t>15.03.2024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82E6-D6D0-4712-BD04-A0BA0F0B4C1C}" type="datetime1">
              <a:rPr lang="pl-PL" smtClean="0"/>
              <a:t>15.03.2024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00D0-3600-47AE-B0C7-7C25947142F5}" type="datetime1">
              <a:rPr lang="pl-PL" smtClean="0"/>
              <a:t>15.03.2024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7E11-0E76-4AD8-B84D-958A4471D6F0}" type="datetime1">
              <a:rPr lang="pl-PL" smtClean="0"/>
              <a:t>15.03.2024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1.png"/><Relationship Id="rId7" Type="http://schemas.openxmlformats.org/officeDocument/2006/relationships/image" Target="../media/image16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altLang="pl-PL" dirty="0"/>
              <a:t>Podstawowe informacje, modele warstwowe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5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51"/>
    </mc:Choice>
    <mc:Fallback xmlns="">
      <p:transition spd="slow" advTm="241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komutacji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altLang="pl-PL" sz="2400" dirty="0"/>
              <a:t>Komutacja kanałów</a:t>
            </a:r>
          </a:p>
          <a:p>
            <a:r>
              <a:rPr lang="pl-PL" altLang="pl-PL" sz="2400" dirty="0"/>
              <a:t>Wielostrumieniową komutację kanałów </a:t>
            </a:r>
          </a:p>
          <a:p>
            <a:r>
              <a:rPr lang="pl-PL" altLang="pl-PL" sz="2400" dirty="0"/>
              <a:t>Komutacja pakietów</a:t>
            </a:r>
          </a:p>
          <a:p>
            <a:r>
              <a:rPr lang="pl-PL" altLang="pl-PL" sz="2400" dirty="0"/>
              <a:t>Komutacja ramek</a:t>
            </a:r>
          </a:p>
          <a:p>
            <a:r>
              <a:rPr lang="pl-PL" altLang="pl-PL" sz="2400" dirty="0"/>
              <a:t>Komutacja komórek</a:t>
            </a: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72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kanałów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Przesłanie informacji między dwoma użytkownikami jest możliwe po </a:t>
            </a:r>
            <a:r>
              <a:rPr lang="pl-PL" altLang="pl-PL" sz="2400" b="1" dirty="0"/>
              <a:t>ustanowieniu połączenia</a:t>
            </a:r>
            <a:r>
              <a:rPr lang="pl-PL" altLang="pl-PL" sz="2400" dirty="0"/>
              <a:t> między węzłem źródłowym i docelowym</a:t>
            </a:r>
          </a:p>
          <a:p>
            <a:pPr eaLnBrk="1" hangingPunct="1"/>
            <a:r>
              <a:rPr lang="pl-PL" altLang="pl-PL" sz="2400" dirty="0"/>
              <a:t>Przesyłanie danych składa się z </a:t>
            </a:r>
            <a:r>
              <a:rPr lang="pl-PL" altLang="pl-PL" sz="2400" b="1" dirty="0"/>
              <a:t>etapów:</a:t>
            </a:r>
            <a:r>
              <a:rPr lang="pl-PL" altLang="pl-PL" sz="2400" dirty="0"/>
              <a:t> </a:t>
            </a:r>
          </a:p>
          <a:p>
            <a:pPr lvl="1"/>
            <a:r>
              <a:rPr lang="pl-PL" altLang="pl-PL" sz="2400" dirty="0"/>
              <a:t>ustanowienie połączenia</a:t>
            </a:r>
          </a:p>
          <a:p>
            <a:pPr lvl="1"/>
            <a:r>
              <a:rPr lang="pl-PL" altLang="pl-PL" sz="2400" dirty="0"/>
              <a:t>transfer danych</a:t>
            </a:r>
          </a:p>
          <a:p>
            <a:pPr lvl="1"/>
            <a:r>
              <a:rPr lang="pl-PL" altLang="pl-PL" sz="2400" dirty="0"/>
              <a:t>rozłączenie połączenia</a:t>
            </a:r>
          </a:p>
          <a:p>
            <a:pPr eaLnBrk="1" hangingPunct="1"/>
            <a:r>
              <a:rPr lang="pl-PL" altLang="pl-PL" sz="2400" dirty="0"/>
              <a:t>Przykład komutacji połączeń to tradycyjna </a:t>
            </a:r>
            <a:r>
              <a:rPr lang="pl-PL" altLang="pl-PL" sz="2400" b="1" dirty="0"/>
              <a:t>telefonia stacjonarna</a:t>
            </a:r>
            <a:r>
              <a:rPr lang="pl-PL" altLang="pl-PL" sz="28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9"/>
          <p:cNvSpPr>
            <a:spLocks noChangeShapeType="1"/>
          </p:cNvSpPr>
          <p:nvPr/>
        </p:nvSpPr>
        <p:spPr bwMode="auto">
          <a:xfrm>
            <a:off x="755650" y="3644900"/>
            <a:ext cx="7704138" cy="21605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kanałów – przykład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6100" y="1600200"/>
            <a:ext cx="4330700" cy="19002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l-PL" altLang="pl-PL" sz="2400"/>
              <a:t>Ustanowienie połączenia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400"/>
              <a:t>Transfer danych </a:t>
            </a:r>
          </a:p>
          <a:p>
            <a:pPr eaLnBrk="1" hangingPunct="1">
              <a:spcBef>
                <a:spcPct val="0"/>
              </a:spcBef>
            </a:pPr>
            <a:r>
              <a:rPr lang="pl-PL" altLang="pl-PL" sz="2400"/>
              <a:t>Rozłączenie połączenia</a:t>
            </a:r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573463"/>
            <a:ext cx="14160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4365625"/>
            <a:ext cx="1484313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-7092950" y="1412875"/>
            <a:ext cx="7848600" cy="2232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7176" name="Picture 4" descr="j04339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85273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5" descr="j04339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30066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1" descr="j02346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10080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2" descr="j02346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10080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23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0.85034 0.32014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17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7.40741E-7 L 0.7875 0.29421 " pathEditMode="relative" ptsTypes="AA">
                                      <p:cBhvr>
                                        <p:cTn id="25" dur="2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042 L -0.77136 -0.2863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76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035 0.32014 L 1.70486 0.63519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26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/>
      <p:bldP spid="5735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1285875" y="5165725"/>
            <a:ext cx="4321175" cy="3333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1285875" y="5300663"/>
            <a:ext cx="4321175" cy="3333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41" name="Line 61"/>
          <p:cNvSpPr>
            <a:spLocks noChangeShapeType="1"/>
          </p:cNvSpPr>
          <p:nvPr/>
        </p:nvSpPr>
        <p:spPr bwMode="auto">
          <a:xfrm flipV="1">
            <a:off x="1290638" y="4643438"/>
            <a:ext cx="4322762" cy="315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 flipV="1">
            <a:off x="1290638" y="4778375"/>
            <a:ext cx="4322762" cy="3159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8" name="Line 48"/>
          <p:cNvSpPr>
            <a:spLocks noChangeShapeType="1"/>
          </p:cNvSpPr>
          <p:nvPr/>
        </p:nvSpPr>
        <p:spPr bwMode="auto">
          <a:xfrm flipV="1">
            <a:off x="1285875" y="3022600"/>
            <a:ext cx="4322763" cy="315913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 flipV="1">
            <a:off x="1285875" y="3157538"/>
            <a:ext cx="4322763" cy="315912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>
            <a:off x="1285875" y="2033588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1285875" y="2151063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2727325" y="2393950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2727325" y="2511425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>
            <a:off x="4167188" y="2754313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27" name="Line 47"/>
          <p:cNvSpPr>
            <a:spLocks noChangeShapeType="1"/>
          </p:cNvSpPr>
          <p:nvPr/>
        </p:nvSpPr>
        <p:spPr bwMode="auto">
          <a:xfrm>
            <a:off x="4167188" y="2871788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Komutacja kanałów – zależności czasowe</a:t>
            </a:r>
          </a:p>
        </p:txBody>
      </p:sp>
      <p:graphicFrame>
        <p:nvGraphicFramePr>
          <p:cNvPr id="8207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322513" y="61293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Visio" r:id="rId3" imgW="947700" imgH="947558" progId="Visio.Drawing.11">
                  <p:embed/>
                </p:oleObj>
              </mc:Choice>
              <mc:Fallback>
                <p:oleObj name="Visio" r:id="rId3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61293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4"/>
          <p:cNvSpPr>
            <a:spLocks noChangeShapeType="1"/>
          </p:cNvSpPr>
          <p:nvPr/>
        </p:nvSpPr>
        <p:spPr bwMode="auto">
          <a:xfrm>
            <a:off x="1287463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09" name="Line 5"/>
          <p:cNvSpPr>
            <a:spLocks noChangeShapeType="1"/>
          </p:cNvSpPr>
          <p:nvPr/>
        </p:nvSpPr>
        <p:spPr bwMode="auto">
          <a:xfrm>
            <a:off x="2727325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10" name="Line 6"/>
          <p:cNvSpPr>
            <a:spLocks noChangeShapeType="1"/>
          </p:cNvSpPr>
          <p:nvPr/>
        </p:nvSpPr>
        <p:spPr bwMode="auto">
          <a:xfrm flipH="1">
            <a:off x="4167188" y="1989138"/>
            <a:ext cx="4762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11" name="Line 7"/>
          <p:cNvSpPr>
            <a:spLocks noChangeShapeType="1"/>
          </p:cNvSpPr>
          <p:nvPr/>
        </p:nvSpPr>
        <p:spPr bwMode="auto">
          <a:xfrm>
            <a:off x="5607050" y="1989138"/>
            <a:ext cx="1588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aphicFrame>
        <p:nvGraphicFramePr>
          <p:cNvPr id="821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762375" y="6129338"/>
          <a:ext cx="720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Visio" r:id="rId5" imgW="947700" imgH="947558" progId="Visio.Drawing.11">
                  <p:embed/>
                </p:oleObj>
              </mc:Choice>
              <mc:Fallback>
                <p:oleObj name="Visio" r:id="rId5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6129338"/>
                        <a:ext cx="720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12"/>
          <p:cNvSpPr txBox="1">
            <a:spLocks noChangeArrowheads="1"/>
          </p:cNvSpPr>
          <p:nvPr/>
        </p:nvSpPr>
        <p:spPr bwMode="auto">
          <a:xfrm>
            <a:off x="110490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8214" name="Text Box 13"/>
          <p:cNvSpPr txBox="1">
            <a:spLocks noChangeArrowheads="1"/>
          </p:cNvSpPr>
          <p:nvPr/>
        </p:nvSpPr>
        <p:spPr bwMode="auto">
          <a:xfrm>
            <a:off x="254635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8215" name="Text Box 14"/>
          <p:cNvSpPr txBox="1">
            <a:spLocks noChangeArrowheads="1"/>
          </p:cNvSpPr>
          <p:nvPr/>
        </p:nvSpPr>
        <p:spPr bwMode="auto">
          <a:xfrm>
            <a:off x="398621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8216" name="Text Box 15"/>
          <p:cNvSpPr txBox="1">
            <a:spLocks noChangeArrowheads="1"/>
          </p:cNvSpPr>
          <p:nvPr/>
        </p:nvSpPr>
        <p:spPr bwMode="auto">
          <a:xfrm>
            <a:off x="542766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8217" name="Line 16"/>
          <p:cNvSpPr>
            <a:spLocks noChangeShapeType="1"/>
          </p:cNvSpPr>
          <p:nvPr/>
        </p:nvSpPr>
        <p:spPr bwMode="auto">
          <a:xfrm>
            <a:off x="296863" y="2214563"/>
            <a:ext cx="0" cy="3689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8218" name="Text Box 17"/>
          <p:cNvSpPr txBox="1">
            <a:spLocks noChangeArrowheads="1"/>
          </p:cNvSpPr>
          <p:nvPr/>
        </p:nvSpPr>
        <p:spPr bwMode="auto">
          <a:xfrm rot="-5400000">
            <a:off x="-162718" y="3639343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czas</a:t>
            </a:r>
          </a:p>
        </p:txBody>
      </p:sp>
      <p:pic>
        <p:nvPicPr>
          <p:cNvPr id="8219" name="Picture 19" descr="j04339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5994400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0" name="Picture 20" descr="j04339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5994400"/>
            <a:ext cx="854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5983288" y="1763713"/>
            <a:ext cx="286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FF6600"/>
                </a:solidFill>
              </a:rPr>
              <a:t>Sygnał żądania wywołania</a:t>
            </a:r>
          </a:p>
        </p:txBody>
      </p:sp>
      <p:sp>
        <p:nvSpPr>
          <p:cNvPr id="71734" name="Rectangle 54"/>
          <p:cNvSpPr>
            <a:spLocks noChangeArrowheads="1"/>
          </p:cNvSpPr>
          <p:nvPr/>
        </p:nvSpPr>
        <p:spPr bwMode="auto">
          <a:xfrm>
            <a:off x="2546350" y="2259013"/>
            <a:ext cx="450850" cy="13493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rgbClr val="FF0000"/>
              </a:solidFill>
            </a:endParaRPr>
          </a:p>
        </p:txBody>
      </p:sp>
      <p:sp>
        <p:nvSpPr>
          <p:cNvPr id="71735" name="Text Box 55"/>
          <p:cNvSpPr txBox="1">
            <a:spLocks noChangeArrowheads="1"/>
          </p:cNvSpPr>
          <p:nvPr/>
        </p:nvSpPr>
        <p:spPr bwMode="auto">
          <a:xfrm>
            <a:off x="5983288" y="2162175"/>
            <a:ext cx="224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FF0000"/>
                </a:solidFill>
              </a:rPr>
              <a:t>Poszukiwanie łącza </a:t>
            </a:r>
            <a:br>
              <a:rPr lang="pl-PL" altLang="pl-PL">
                <a:solidFill>
                  <a:srgbClr val="FF0000"/>
                </a:solidFill>
              </a:rPr>
            </a:br>
            <a:r>
              <a:rPr lang="pl-PL" altLang="pl-PL">
                <a:solidFill>
                  <a:srgbClr val="FF0000"/>
                </a:solidFill>
              </a:rPr>
              <a:t>wyjściowego</a:t>
            </a:r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5967413" y="2889250"/>
            <a:ext cx="296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dirty="0">
                <a:solidFill>
                  <a:srgbClr val="33CC33"/>
                </a:solidFill>
              </a:rPr>
              <a:t>Sygnał przyjęcia wywołania</a:t>
            </a:r>
          </a:p>
        </p:txBody>
      </p:sp>
      <p:sp>
        <p:nvSpPr>
          <p:cNvPr id="71737" name="Line 57"/>
          <p:cNvSpPr>
            <a:spLocks noChangeShapeType="1"/>
          </p:cNvSpPr>
          <p:nvPr/>
        </p:nvSpPr>
        <p:spPr bwMode="auto">
          <a:xfrm>
            <a:off x="1285875" y="3500438"/>
            <a:ext cx="4321175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>
            <a:off x="1285875" y="4265613"/>
            <a:ext cx="4321175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39" name="Text Box 59"/>
          <p:cNvSpPr txBox="1">
            <a:spLocks noChangeArrowheads="1"/>
          </p:cNvSpPr>
          <p:nvPr/>
        </p:nvSpPr>
        <p:spPr bwMode="auto">
          <a:xfrm>
            <a:off x="5967413" y="3962400"/>
            <a:ext cx="216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Przesyłanie danych</a:t>
            </a:r>
          </a:p>
        </p:txBody>
      </p:sp>
      <p:sp>
        <p:nvSpPr>
          <p:cNvPr id="71740" name="Line 60"/>
          <p:cNvSpPr>
            <a:spLocks noChangeShapeType="1"/>
          </p:cNvSpPr>
          <p:nvPr/>
        </p:nvSpPr>
        <p:spPr bwMode="auto">
          <a:xfrm flipH="1" flipV="1">
            <a:off x="2997200" y="2349500"/>
            <a:ext cx="3014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5972175" y="4510088"/>
            <a:ext cx="321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chemeClr val="accent2"/>
                </a:solidFill>
              </a:rPr>
              <a:t>Sygnał akceptacji wiadomości</a:t>
            </a:r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5967413" y="5402263"/>
            <a:ext cx="210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CC0066"/>
                </a:solidFill>
              </a:rPr>
              <a:t>Sygnał rozłączenia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4" grpId="0" animBg="1"/>
      <p:bldP spid="71745" grpId="0" animBg="1"/>
      <p:bldP spid="71741" grpId="0" animBg="1"/>
      <p:bldP spid="71742" grpId="0" animBg="1"/>
      <p:bldP spid="71728" grpId="0" animBg="1"/>
      <p:bldP spid="71729" grpId="0" animBg="1"/>
      <p:bldP spid="71722" grpId="0" animBg="1"/>
      <p:bldP spid="71723" grpId="0" animBg="1"/>
      <p:bldP spid="71724" grpId="0" animBg="1"/>
      <p:bldP spid="71725" grpId="0" animBg="1"/>
      <p:bldP spid="71726" grpId="0" animBg="1"/>
      <p:bldP spid="71727" grpId="0" animBg="1"/>
      <p:bldP spid="71730" grpId="0"/>
      <p:bldP spid="71730" grpId="1"/>
      <p:bldP spid="71730" grpId="2"/>
      <p:bldP spid="71730" grpId="3"/>
      <p:bldP spid="71734" grpId="0" animBg="1"/>
      <p:bldP spid="71734" grpId="1" animBg="1"/>
      <p:bldP spid="71735" grpId="0"/>
      <p:bldP spid="71735" grpId="1"/>
      <p:bldP spid="71736" grpId="0"/>
      <p:bldP spid="71736" grpId="1"/>
      <p:bldP spid="71737" grpId="0" animBg="1"/>
      <p:bldP spid="71738" grpId="0" animBg="1"/>
      <p:bldP spid="71739" grpId="0"/>
      <p:bldP spid="71739" grpId="1"/>
      <p:bldP spid="71740" grpId="0" animBg="1"/>
      <p:bldP spid="71740" grpId="1" animBg="1"/>
      <p:bldP spid="71743" grpId="0"/>
      <p:bldP spid="71743" grpId="1"/>
      <p:bldP spid="717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kanałów – dyskusja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Ważną cechą komutacji kanałów jest </a:t>
            </a:r>
            <a:r>
              <a:rPr lang="pl-PL" altLang="pl-PL" sz="2400" b="1" dirty="0"/>
              <a:t>konieczność ustanowienia połączenia</a:t>
            </a:r>
            <a:r>
              <a:rPr lang="pl-PL" altLang="pl-PL" sz="2400" dirty="0"/>
              <a:t> między użytkownikami zanim zostaną przesłane dane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Wprowadza to </a:t>
            </a:r>
            <a:r>
              <a:rPr lang="pl-PL" altLang="pl-PL" sz="2400" b="1" dirty="0"/>
              <a:t>dodatkowe opóźnienia</a:t>
            </a:r>
            <a:r>
              <a:rPr lang="pl-PL" altLang="pl-PL" sz="2400" dirty="0"/>
              <a:t> przy przesyłaniu informacji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Kanały w trakcie zestawiania i rozłączania połączenia lub przerw w transmisji w trakcie trwania połączenia są </a:t>
            </a:r>
            <a:r>
              <a:rPr lang="pl-PL" altLang="pl-PL" sz="2400" b="1" dirty="0"/>
              <a:t>niewykorzystywane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Spada efektywności</a:t>
            </a:r>
            <a:r>
              <a:rPr lang="pl-PL" altLang="pl-PL" sz="2400" dirty="0"/>
              <a:t> wykorzystania sieci i </a:t>
            </a:r>
            <a:r>
              <a:rPr lang="pl-PL" altLang="pl-PL" sz="2400" b="1" dirty="0"/>
              <a:t>zwiększają się koszty</a:t>
            </a:r>
            <a:r>
              <a:rPr lang="pl-PL" altLang="pl-PL" sz="2400" dirty="0"/>
              <a:t> jej eksploatacji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1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Wielostrumieniowa komutacja kanałów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Łączy ze sobą własności techniki </a:t>
            </a:r>
            <a:r>
              <a:rPr lang="pl-PL" altLang="pl-PL" sz="2400" b="1"/>
              <a:t>komutacji kanałów i zasady multipleksacji</a:t>
            </a:r>
            <a:r>
              <a:rPr lang="pl-PL" altLang="pl-PL" sz="2400"/>
              <a:t> (zwielokrotnienia)</a:t>
            </a:r>
          </a:p>
          <a:p>
            <a:pPr eaLnBrk="1" hangingPunct="1"/>
            <a:r>
              <a:rPr lang="pl-PL" altLang="pl-PL" sz="2400"/>
              <a:t>Na jednej fizycznej linii </a:t>
            </a:r>
            <a:r>
              <a:rPr lang="pl-PL" altLang="pl-PL" sz="2400" b="1"/>
              <a:t>można zrealizować wiele kanałów</a:t>
            </a:r>
          </a:p>
          <a:p>
            <a:pPr eaLnBrk="1" hangingPunct="1"/>
            <a:r>
              <a:rPr lang="pl-PL" altLang="pl-PL" sz="2400"/>
              <a:t>Każdy użytkownik może mieć równocześnie otwartych </a:t>
            </a:r>
            <a:r>
              <a:rPr lang="pl-PL" altLang="pl-PL" sz="2400" b="1"/>
              <a:t>wiele połączeń</a:t>
            </a:r>
            <a:r>
              <a:rPr lang="pl-PL" altLang="pl-PL" sz="2400"/>
              <a:t> do innych użytkowników </a:t>
            </a:r>
          </a:p>
          <a:p>
            <a:pPr eaLnBrk="1" hangingPunct="1"/>
            <a:r>
              <a:rPr lang="pl-PL" altLang="pl-PL" sz="2400"/>
              <a:t>Pomimo, że technika ta jest bardziej elastyczna w użyciu od techniki komutacji kanałów, to jednak posiada ona te same </a:t>
            </a:r>
            <a:r>
              <a:rPr lang="pl-PL" altLang="pl-PL" sz="2400" b="1"/>
              <a:t>ograniczenia</a:t>
            </a:r>
            <a:r>
              <a:rPr lang="pl-PL" altLang="pl-PL" sz="2400"/>
              <a:t> w zastosowaniach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6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2"/>
          <p:cNvSpPr>
            <a:spLocks noChangeShapeType="1"/>
          </p:cNvSpPr>
          <p:nvPr/>
        </p:nvSpPr>
        <p:spPr bwMode="auto">
          <a:xfrm>
            <a:off x="3635375" y="4222750"/>
            <a:ext cx="16573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7" name="Line 23"/>
          <p:cNvSpPr>
            <a:spLocks noChangeShapeType="1"/>
          </p:cNvSpPr>
          <p:nvPr/>
        </p:nvSpPr>
        <p:spPr bwMode="auto">
          <a:xfrm>
            <a:off x="3635375" y="4149725"/>
            <a:ext cx="16573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8" name="Line 24"/>
          <p:cNvSpPr>
            <a:spLocks noChangeShapeType="1"/>
          </p:cNvSpPr>
          <p:nvPr/>
        </p:nvSpPr>
        <p:spPr bwMode="auto">
          <a:xfrm>
            <a:off x="3635375" y="4078288"/>
            <a:ext cx="16573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69" name="Line 21"/>
          <p:cNvSpPr>
            <a:spLocks noChangeShapeType="1"/>
          </p:cNvSpPr>
          <p:nvPr/>
        </p:nvSpPr>
        <p:spPr bwMode="auto">
          <a:xfrm flipV="1">
            <a:off x="6732588" y="3141663"/>
            <a:ext cx="1511300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0" name="Line 20"/>
          <p:cNvSpPr>
            <a:spLocks noChangeShapeType="1"/>
          </p:cNvSpPr>
          <p:nvPr/>
        </p:nvSpPr>
        <p:spPr bwMode="auto">
          <a:xfrm flipV="1">
            <a:off x="900113" y="4149725"/>
            <a:ext cx="1368425" cy="10810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1" name="Line 14"/>
          <p:cNvSpPr>
            <a:spLocks noChangeShapeType="1"/>
          </p:cNvSpPr>
          <p:nvPr/>
        </p:nvSpPr>
        <p:spPr bwMode="auto">
          <a:xfrm>
            <a:off x="6731000" y="4151313"/>
            <a:ext cx="1512888" cy="863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2" name="Line 2"/>
          <p:cNvSpPr>
            <a:spLocks noChangeShapeType="1"/>
          </p:cNvSpPr>
          <p:nvPr/>
        </p:nvSpPr>
        <p:spPr bwMode="auto">
          <a:xfrm>
            <a:off x="755650" y="3070225"/>
            <a:ext cx="1512888" cy="10080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Wielostrumieniowa komutacja kanałów – przykład </a:t>
            </a:r>
          </a:p>
        </p:txBody>
      </p:sp>
      <p:pic>
        <p:nvPicPr>
          <p:cNvPr id="11274" name="Picture 8" descr="j0433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34950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9" descr="j0433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5100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3635375" y="4006850"/>
            <a:ext cx="16573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1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59150"/>
            <a:ext cx="14160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359150"/>
            <a:ext cx="1484313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 descr="j0433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583113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8" descr="j04339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34950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0" descr="j02346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4325"/>
            <a:ext cx="10080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11" descr="j02346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510088"/>
            <a:ext cx="10080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7" descr="j014958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159375"/>
            <a:ext cx="10080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5" name="Picture 19" descr="j014958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349500"/>
            <a:ext cx="10080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16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7.40741E-7 L 0.7875 0.29421 " pathEditMode="relative" ptsTypes="AA">
                                      <p:cBhvr>
                                        <p:cTn id="20" dur="3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1042 L -0.77136 -0.2863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76" y="-1483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2466 -0.35694 " pathEditMode="relative" ptsTypes="AA">
                                      <p:cBhvr>
                                        <p:cTn id="24" dur="30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70087 0.3493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52" y="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pakietów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Technika komutacji pakietów polega na </a:t>
            </a:r>
            <a:r>
              <a:rPr lang="pl-PL" altLang="pl-PL" sz="2400" b="1" dirty="0"/>
              <a:t>dzieleniu danych użytkownika</a:t>
            </a:r>
            <a:r>
              <a:rPr lang="pl-PL" altLang="pl-PL" sz="2400" dirty="0"/>
              <a:t> na mniejsze jednostki o stałej długości, zwane </a:t>
            </a:r>
            <a:r>
              <a:rPr lang="pl-PL" altLang="pl-PL" sz="2400" b="1" dirty="0"/>
              <a:t>pakietami</a:t>
            </a:r>
            <a:r>
              <a:rPr lang="pl-PL" altLang="pl-PL" sz="2400" dirty="0"/>
              <a:t>, które następnie są przesyłane w sieci</a:t>
            </a:r>
          </a:p>
          <a:p>
            <a:pPr eaLnBrk="1" hangingPunct="1"/>
            <a:r>
              <a:rPr lang="pl-PL" altLang="pl-PL" sz="2400" dirty="0"/>
              <a:t>Ostatnia część (pakiet) może być </a:t>
            </a:r>
            <a:r>
              <a:rPr lang="pl-PL" altLang="pl-PL" sz="2400" b="1" dirty="0"/>
              <a:t>krótsza</a:t>
            </a:r>
          </a:p>
          <a:p>
            <a:pPr eaLnBrk="1" hangingPunct="1"/>
            <a:r>
              <a:rPr lang="pl-PL" altLang="pl-PL" sz="2400" dirty="0"/>
              <a:t>Każda część informacji (danych użytkownika) w danym pakiecie jest uzupełniana o </a:t>
            </a:r>
            <a:r>
              <a:rPr lang="pl-PL" altLang="pl-PL" sz="2400" b="1" dirty="0"/>
              <a:t>nagłówek</a:t>
            </a:r>
            <a:r>
              <a:rPr lang="pl-PL" altLang="pl-PL" sz="2400" dirty="0"/>
              <a:t> (część informacyjną) o stałej długości</a:t>
            </a:r>
          </a:p>
          <a:p>
            <a:pPr eaLnBrk="1" hangingPunct="1"/>
            <a:r>
              <a:rPr lang="pl-PL" altLang="pl-PL" sz="2400" dirty="0"/>
              <a:t>Nagłówek </a:t>
            </a:r>
            <a:r>
              <a:rPr lang="pl-PL" altLang="pl-PL" sz="2400" b="1" dirty="0"/>
              <a:t>zawiera</a:t>
            </a:r>
            <a:r>
              <a:rPr lang="pl-PL" altLang="pl-PL" sz="2400" dirty="0"/>
              <a:t> różne </a:t>
            </a:r>
            <a:r>
              <a:rPr lang="pl-PL" altLang="pl-PL" sz="2400" b="1" dirty="0"/>
              <a:t>informacje</a:t>
            </a:r>
            <a:r>
              <a:rPr lang="pl-PL" altLang="pl-PL" sz="2400" dirty="0"/>
              <a:t> zależne od organizacji sieci i stosowanych protokołów, np. adres źródłowy, adres docelowy, identyfikator numeracji, numer kolejności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8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538"/>
            <a:ext cx="1763713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Komutacja pakietów – przykład</a:t>
            </a:r>
          </a:p>
        </p:txBody>
      </p:sp>
      <p:sp>
        <p:nvSpPr>
          <p:cNvPr id="13316" name="Cloud"/>
          <p:cNvSpPr>
            <a:spLocks noChangeAspect="1" noEditPoints="1" noChangeArrowheads="1"/>
          </p:cNvSpPr>
          <p:nvPr/>
        </p:nvSpPr>
        <p:spPr bwMode="auto">
          <a:xfrm>
            <a:off x="1692275" y="2205038"/>
            <a:ext cx="5616575" cy="4071937"/>
          </a:xfrm>
          <a:custGeom>
            <a:avLst/>
            <a:gdLst>
              <a:gd name="T0" fmla="*/ 4530184 w 21600"/>
              <a:gd name="T1" fmla="*/ 383811733 h 21600"/>
              <a:gd name="T2" fmla="*/ 730229638 w 21600"/>
              <a:gd name="T3" fmla="*/ 766806251 h 21600"/>
              <a:gd name="T4" fmla="*/ 1459242091 w 21600"/>
              <a:gd name="T5" fmla="*/ 383811733 h 21600"/>
              <a:gd name="T6" fmla="*/ 730229638 w 21600"/>
              <a:gd name="T7" fmla="*/ 4388963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pic>
        <p:nvPicPr>
          <p:cNvPr id="13317" name="Picture 10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141663"/>
            <a:ext cx="1763712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ine 19"/>
          <p:cNvSpPr>
            <a:spLocks noChangeShapeType="1"/>
          </p:cNvSpPr>
          <p:nvPr/>
        </p:nvSpPr>
        <p:spPr bwMode="auto">
          <a:xfrm>
            <a:off x="1187450" y="4292600"/>
            <a:ext cx="720725" cy="93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19" name="Line 20"/>
          <p:cNvSpPr>
            <a:spLocks noChangeShapeType="1"/>
          </p:cNvSpPr>
          <p:nvPr/>
        </p:nvSpPr>
        <p:spPr bwMode="auto">
          <a:xfrm flipV="1">
            <a:off x="6948488" y="4149725"/>
            <a:ext cx="1152525" cy="16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0" name="Line 21"/>
          <p:cNvSpPr>
            <a:spLocks noChangeShapeType="1"/>
          </p:cNvSpPr>
          <p:nvPr/>
        </p:nvSpPr>
        <p:spPr bwMode="auto">
          <a:xfrm>
            <a:off x="2627313" y="4673600"/>
            <a:ext cx="1512887" cy="134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1" name="Line 23"/>
          <p:cNvSpPr>
            <a:spLocks noChangeShapeType="1"/>
          </p:cNvSpPr>
          <p:nvPr/>
        </p:nvSpPr>
        <p:spPr bwMode="auto">
          <a:xfrm flipV="1">
            <a:off x="2700338" y="3284538"/>
            <a:ext cx="2232025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2" name="Line 22"/>
          <p:cNvSpPr>
            <a:spLocks noChangeShapeType="1"/>
          </p:cNvSpPr>
          <p:nvPr/>
        </p:nvSpPr>
        <p:spPr bwMode="auto">
          <a:xfrm>
            <a:off x="5724525" y="3357563"/>
            <a:ext cx="576263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3323" name="Line 24"/>
          <p:cNvSpPr>
            <a:spLocks noChangeShapeType="1"/>
          </p:cNvSpPr>
          <p:nvPr/>
        </p:nvSpPr>
        <p:spPr bwMode="auto">
          <a:xfrm flipV="1">
            <a:off x="4932363" y="4724400"/>
            <a:ext cx="1584325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39750" y="4652963"/>
            <a:ext cx="863600" cy="863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7812088" y="4221163"/>
            <a:ext cx="863600" cy="863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13326" name="Object 18"/>
          <p:cNvGraphicFramePr>
            <a:graphicFrameLocks noChangeAspect="1"/>
          </p:cNvGraphicFramePr>
          <p:nvPr/>
        </p:nvGraphicFramePr>
        <p:xfrm>
          <a:off x="1835150" y="3881438"/>
          <a:ext cx="9477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Visio" r:id="rId4" imgW="947700" imgH="947558" progId="Visio.Drawing.11">
                  <p:embed/>
                </p:oleObj>
              </mc:Choice>
              <mc:Fallback>
                <p:oleObj name="Visio" r:id="rId4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81438"/>
                        <a:ext cx="9477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7"/>
          <p:cNvGraphicFramePr>
            <a:graphicFrameLocks noChangeAspect="1"/>
          </p:cNvGraphicFramePr>
          <p:nvPr/>
        </p:nvGraphicFramePr>
        <p:xfrm>
          <a:off x="4067175" y="5649913"/>
          <a:ext cx="9477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Visio" r:id="rId6" imgW="947700" imgH="947558" progId="Visio.Drawing.11">
                  <p:embed/>
                </p:oleObj>
              </mc:Choice>
              <mc:Fallback>
                <p:oleObj name="Visio" r:id="rId6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649913"/>
                        <a:ext cx="9477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5"/>
          <p:cNvGraphicFramePr>
            <a:graphicFrameLocks noChangeAspect="1"/>
          </p:cNvGraphicFramePr>
          <p:nvPr/>
        </p:nvGraphicFramePr>
        <p:xfrm>
          <a:off x="6084888" y="3798888"/>
          <a:ext cx="9477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Visio" r:id="rId7" imgW="947700" imgH="947558" progId="Visio.Drawing.11">
                  <p:embed/>
                </p:oleObj>
              </mc:Choice>
              <mc:Fallback>
                <p:oleObj name="Visio" r:id="rId7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98888"/>
                        <a:ext cx="9477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6"/>
          <p:cNvGraphicFramePr>
            <a:graphicFrameLocks noChangeAspect="1"/>
          </p:cNvGraphicFramePr>
          <p:nvPr/>
        </p:nvGraphicFramePr>
        <p:xfrm>
          <a:off x="4848225" y="2852738"/>
          <a:ext cx="94773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Visio" r:id="rId8" imgW="947700" imgH="947558" progId="Visio.Drawing.11">
                  <p:embed/>
                </p:oleObj>
              </mc:Choice>
              <mc:Fallback>
                <p:oleObj name="Visio" r:id="rId8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852738"/>
                        <a:ext cx="94773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539750" y="46529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0825" y="4652963"/>
            <a:ext cx="2889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539750" y="48688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50825" y="4868863"/>
            <a:ext cx="2889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539750" y="50847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250825" y="5084763"/>
            <a:ext cx="2889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539750" y="53006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250825" y="5300663"/>
            <a:ext cx="2889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6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4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5 -0.0682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6 -0.0682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7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9" dur="5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5 -0.06828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6 -0.06828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2" dur="5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4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0.00533 L 0.5434 -0.2571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8 0.00533 L 0.5434 -0.2571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-0.2574 L 0.69305 -0.0682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-0.2574 L 0.69306 -0.06828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7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19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91 -2.96296E-6 L 0.40156 0.18912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5 -0.06828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74 0.19422 L 0.69306 -0.06828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0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288 -0.06828 L 0.79531 -0.068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7" grpId="0" animBg="1"/>
      <p:bldP spid="48157" grpId="1" animBg="1"/>
      <p:bldP spid="48173" grpId="0" animBg="1"/>
      <p:bldP spid="48159" grpId="0" animBg="1"/>
      <p:bldP spid="48159" grpId="1" animBg="1"/>
      <p:bldP spid="48159" grpId="2" animBg="1"/>
      <p:bldP spid="48159" grpId="3" animBg="1"/>
      <p:bldP spid="48159" grpId="4" animBg="1"/>
      <p:bldP spid="48159" grpId="5" animBg="1"/>
      <p:bldP spid="48163" grpId="0" animBg="1"/>
      <p:bldP spid="48163" grpId="1" animBg="1"/>
      <p:bldP spid="48163" grpId="2" animBg="1"/>
      <p:bldP spid="48163" grpId="3" animBg="1"/>
      <p:bldP spid="48163" grpId="4" animBg="1"/>
      <p:bldP spid="48163" grpId="5" animBg="1"/>
      <p:bldP spid="48167" grpId="0" animBg="1"/>
      <p:bldP spid="48167" grpId="1" animBg="1"/>
      <p:bldP spid="48167" grpId="2" animBg="1"/>
      <p:bldP spid="48167" grpId="3" animBg="1"/>
      <p:bldP spid="48167" grpId="4" animBg="1"/>
      <p:bldP spid="48167" grpId="5" animBg="1"/>
      <p:bldP spid="48168" grpId="0" animBg="1"/>
      <p:bldP spid="48168" grpId="1" animBg="1"/>
      <p:bldP spid="48168" grpId="2" animBg="1"/>
      <p:bldP spid="48168" grpId="3" animBg="1"/>
      <p:bldP spid="48168" grpId="4" animBg="1"/>
      <p:bldP spid="48168" grpId="5" animBg="1"/>
      <p:bldP spid="48169" grpId="0" animBg="1"/>
      <p:bldP spid="48169" grpId="1" animBg="1"/>
      <p:bldP spid="48169" grpId="2" animBg="1"/>
      <p:bldP spid="48169" grpId="3" animBg="1"/>
      <p:bldP spid="48169" grpId="4" animBg="1"/>
      <p:bldP spid="48169" grpId="5" animBg="1"/>
      <p:bldP spid="48170" grpId="0" animBg="1"/>
      <p:bldP spid="48170" grpId="1" animBg="1"/>
      <p:bldP spid="48170" grpId="2" animBg="1"/>
      <p:bldP spid="48170" grpId="3" animBg="1"/>
      <p:bldP spid="48170" grpId="4" animBg="1"/>
      <p:bldP spid="48170" grpId="5" animBg="1"/>
      <p:bldP spid="48171" grpId="0" animBg="1"/>
      <p:bldP spid="48171" grpId="1" animBg="1"/>
      <p:bldP spid="48171" grpId="2" animBg="1"/>
      <p:bldP spid="48171" grpId="3" animBg="1"/>
      <p:bldP spid="48171" grpId="4" animBg="1"/>
      <p:bldP spid="48171" grpId="5" animBg="1"/>
      <p:bldP spid="48172" grpId="0" animBg="1"/>
      <p:bldP spid="48172" grpId="1" animBg="1"/>
      <p:bldP spid="48172" grpId="2" animBg="1"/>
      <p:bldP spid="48172" grpId="3" animBg="1"/>
      <p:bldP spid="48172" grpId="4" animBg="1"/>
      <p:bldP spid="48172" grpId="5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Komutacja pakietów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5040312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Pakiety przesyłane od użytkownika źródłowego do docelowego transmitowane są kolejno </a:t>
            </a:r>
            <a:r>
              <a:rPr lang="pl-PL" altLang="pl-PL" sz="2400" b="1" dirty="0"/>
              <a:t>między węzłami</a:t>
            </a:r>
          </a:p>
          <a:p>
            <a:pPr eaLnBrk="1" hangingPunct="1"/>
            <a:r>
              <a:rPr lang="pl-PL" altLang="pl-PL" sz="2400" dirty="0"/>
              <a:t>Pakiet musi być odebrany </a:t>
            </a:r>
            <a:r>
              <a:rPr lang="pl-PL" altLang="pl-PL" sz="2400" b="1" dirty="0"/>
              <a:t>w całości</a:t>
            </a:r>
            <a:r>
              <a:rPr lang="pl-PL" altLang="pl-PL" sz="2400" dirty="0"/>
              <a:t> przed dalszym nadaniem</a:t>
            </a:r>
          </a:p>
          <a:p>
            <a:pPr eaLnBrk="1" hangingPunct="1"/>
            <a:r>
              <a:rPr lang="pl-PL" altLang="pl-PL" sz="2400" dirty="0"/>
              <a:t>Po odebraniu pakiet jest umieszczany w pamięci węzła, zwanej </a:t>
            </a:r>
            <a:r>
              <a:rPr lang="pl-PL" altLang="pl-PL" sz="2400" b="1" dirty="0"/>
              <a:t>buforami</a:t>
            </a:r>
          </a:p>
          <a:p>
            <a:pPr eaLnBrk="1" hangingPunct="1"/>
            <a:r>
              <a:rPr lang="pl-PL" altLang="pl-PL" sz="2400" dirty="0"/>
              <a:t>Węzeł analizując informacje w nagłówku </a:t>
            </a:r>
            <a:r>
              <a:rPr lang="pl-PL" altLang="pl-PL" sz="2400" b="1" dirty="0"/>
              <a:t>podejmuje decyzje</a:t>
            </a:r>
            <a:r>
              <a:rPr lang="pl-PL" altLang="pl-PL" sz="2400" dirty="0"/>
              <a:t>, do którego następnego węzła wysłać pakiet</a:t>
            </a:r>
          </a:p>
          <a:p>
            <a:pPr eaLnBrk="1" hangingPunct="1"/>
            <a:r>
              <a:rPr lang="pl-PL" altLang="pl-PL" sz="2400" dirty="0"/>
              <a:t>Pakiety są przesyłane w sieci jedną z dwóch </a:t>
            </a:r>
            <a:r>
              <a:rPr lang="pl-PL" altLang="pl-PL" sz="2400" b="1" dirty="0"/>
              <a:t>metod:</a:t>
            </a:r>
            <a:r>
              <a:rPr lang="pl-PL" altLang="pl-PL" sz="2400" dirty="0"/>
              <a:t> metoda połączeniową lub metodą bezpołączeniową</a:t>
            </a:r>
          </a:p>
          <a:p>
            <a:pPr eaLnBrk="1" hangingPunct="1"/>
            <a:r>
              <a:rPr lang="pl-PL" altLang="pl-PL" sz="2400" dirty="0"/>
              <a:t>Komutacja pakietów stosowana jest w sieciach </a:t>
            </a:r>
            <a:r>
              <a:rPr lang="pl-PL" altLang="pl-PL" sz="2400" b="1" dirty="0"/>
              <a:t>TCP/IP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88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/>
              <a:t>Sposoby transmisji</a:t>
            </a:r>
          </a:p>
          <a:p>
            <a:pPr eaLnBrk="1" hangingPunct="1"/>
            <a:r>
              <a:rPr lang="pl-PL" altLang="pl-PL" sz="2400" dirty="0"/>
              <a:t>Techniki komutacji</a:t>
            </a:r>
          </a:p>
          <a:p>
            <a:pPr eaLnBrk="1" hangingPunct="1"/>
            <a:r>
              <a:rPr lang="pl-PL" altLang="pl-PL" sz="2400" dirty="0"/>
              <a:t>Architektury warstwowe</a:t>
            </a:r>
          </a:p>
          <a:p>
            <a:pPr eaLnBrk="1" hangingPunct="1"/>
            <a:r>
              <a:rPr lang="pl-PL" altLang="pl-PL" sz="2400" dirty="0"/>
              <a:t>Model ISO/OSI</a:t>
            </a:r>
          </a:p>
          <a:p>
            <a:pPr eaLnBrk="1" hangingPunct="1"/>
            <a:r>
              <a:rPr lang="pl-PL" altLang="pl-PL" sz="2400" dirty="0"/>
              <a:t>Modele warstwowe – dyskusja</a:t>
            </a:r>
          </a:p>
          <a:p>
            <a:pPr eaLnBrk="1" hangingPunct="1"/>
            <a:r>
              <a:rPr lang="pl-PL" altLang="pl-PL" sz="2400" dirty="0"/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"/>
    </mc:Choice>
    <mc:Fallback xmlns="">
      <p:transition spd="slow" advTm="2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Sposoby przesyłania informacji w sieciach komputerowych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Metoda połączeniowa</a:t>
            </a:r>
            <a:r>
              <a:rPr lang="pl-PL" altLang="pl-PL" sz="2400" dirty="0"/>
              <a:t>. Przed przesłaniem pakietów miedzy dwoma użytkownikami zestawiany jest kanał logiczny, zwany też połączeniem wirtualnym. Rozróżniamy tymczasowe połączenia wirtualne SVC (ang. </a:t>
            </a:r>
            <a:r>
              <a:rPr lang="pl-PL" altLang="pl-PL" sz="2400" i="1" dirty="0" err="1"/>
              <a:t>Switched</a:t>
            </a:r>
            <a:r>
              <a:rPr lang="pl-PL" altLang="pl-PL" sz="2400" i="1" dirty="0"/>
              <a:t> Virtual </a:t>
            </a:r>
            <a:r>
              <a:rPr lang="pl-PL" altLang="pl-PL" sz="2400" i="1" dirty="0" err="1"/>
              <a:t>Circuit</a:t>
            </a:r>
            <a:r>
              <a:rPr lang="pl-PL" altLang="pl-PL" sz="2400" dirty="0"/>
              <a:t>) oraz stałe połączenia wirtualne PVC (ang. </a:t>
            </a:r>
            <a:r>
              <a:rPr lang="pl-PL" altLang="pl-PL" sz="2400" i="1" dirty="0"/>
              <a:t>Permanent Virtual </a:t>
            </a:r>
            <a:r>
              <a:rPr lang="pl-PL" altLang="pl-PL" sz="2400" i="1" dirty="0" err="1"/>
              <a:t>Circuit</a:t>
            </a:r>
            <a:r>
              <a:rPr lang="pl-PL" altLang="pl-PL" sz="2400" dirty="0"/>
              <a:t>). Przykłady: TCP</a:t>
            </a:r>
            <a:endParaRPr lang="pl-PL" altLang="pl-PL" sz="2400" b="1" dirty="0"/>
          </a:p>
          <a:p>
            <a:pPr eaLnBrk="1" hangingPunct="1"/>
            <a:r>
              <a:rPr lang="pl-PL" altLang="pl-PL" sz="2400" b="1" dirty="0"/>
              <a:t>Metoda bezpołączeniowa</a:t>
            </a:r>
            <a:r>
              <a:rPr lang="pl-PL" altLang="pl-PL" sz="2400" dirty="0"/>
              <a:t> (metoda </a:t>
            </a:r>
            <a:r>
              <a:rPr lang="pl-PL" altLang="pl-PL" sz="2400" dirty="0" err="1"/>
              <a:t>datagramów</a:t>
            </a:r>
            <a:r>
              <a:rPr lang="pl-PL" altLang="pl-PL" sz="2400" dirty="0"/>
              <a:t>). Każdy pakiet jest traktowany jako niezależna jednostka, zwana </a:t>
            </a:r>
            <a:r>
              <a:rPr lang="pl-PL" altLang="pl-PL" sz="2400" dirty="0" err="1"/>
              <a:t>datagramem</a:t>
            </a:r>
            <a:r>
              <a:rPr lang="pl-PL" altLang="pl-PL" sz="2400" dirty="0"/>
              <a:t> i porusza się samodzielnie w sieci. Przykłady: IP, UDP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4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53" name="Line 53"/>
          <p:cNvSpPr>
            <a:spLocks noChangeShapeType="1"/>
          </p:cNvSpPr>
          <p:nvPr/>
        </p:nvSpPr>
        <p:spPr bwMode="auto">
          <a:xfrm flipV="1">
            <a:off x="2725738" y="5273675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 flipV="1">
            <a:off x="2725738" y="5408613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5" name="Line 55"/>
          <p:cNvSpPr>
            <a:spLocks noChangeShapeType="1"/>
          </p:cNvSpPr>
          <p:nvPr/>
        </p:nvSpPr>
        <p:spPr bwMode="auto">
          <a:xfrm flipV="1">
            <a:off x="1285875" y="5589588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V="1">
            <a:off x="1285875" y="5724525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7" name="Line 57"/>
          <p:cNvSpPr>
            <a:spLocks noChangeShapeType="1"/>
          </p:cNvSpPr>
          <p:nvPr/>
        </p:nvSpPr>
        <p:spPr bwMode="auto">
          <a:xfrm flipV="1">
            <a:off x="4167188" y="4959350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8" name="Line 58"/>
          <p:cNvSpPr>
            <a:spLocks noChangeShapeType="1"/>
          </p:cNvSpPr>
          <p:nvPr/>
        </p:nvSpPr>
        <p:spPr bwMode="auto">
          <a:xfrm flipV="1">
            <a:off x="4167188" y="5094288"/>
            <a:ext cx="1441450" cy="92075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39" name="Line 39"/>
          <p:cNvSpPr>
            <a:spLocks noChangeShapeType="1"/>
          </p:cNvSpPr>
          <p:nvPr/>
        </p:nvSpPr>
        <p:spPr bwMode="auto">
          <a:xfrm flipV="1">
            <a:off x="2725738" y="3246438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0" name="Line 40"/>
          <p:cNvSpPr>
            <a:spLocks noChangeShapeType="1"/>
          </p:cNvSpPr>
          <p:nvPr/>
        </p:nvSpPr>
        <p:spPr bwMode="auto">
          <a:xfrm flipV="1">
            <a:off x="2725738" y="3381375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1" name="Line 41"/>
          <p:cNvSpPr>
            <a:spLocks noChangeShapeType="1"/>
          </p:cNvSpPr>
          <p:nvPr/>
        </p:nvSpPr>
        <p:spPr bwMode="auto">
          <a:xfrm flipV="1">
            <a:off x="1285875" y="3563938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2" name="Line 42"/>
          <p:cNvSpPr>
            <a:spLocks noChangeShapeType="1"/>
          </p:cNvSpPr>
          <p:nvPr/>
        </p:nvSpPr>
        <p:spPr bwMode="auto">
          <a:xfrm flipV="1">
            <a:off x="1285875" y="3698875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V="1">
            <a:off x="4167188" y="2933700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4167188" y="3068638"/>
            <a:ext cx="1441450" cy="920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285875" y="1989138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1285875" y="2106613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727325" y="2305050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727325" y="2422525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4167188" y="2663825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4167188" y="2781300"/>
            <a:ext cx="1441450" cy="1079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404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Komutacja pakietów w połączeniu wirtualnym – zależności czasowe</a:t>
            </a:r>
          </a:p>
        </p:txBody>
      </p:sp>
      <p:graphicFrame>
        <p:nvGraphicFramePr>
          <p:cNvPr id="16405" name="Object 15"/>
          <p:cNvGraphicFramePr>
            <a:graphicFrameLocks noGrp="1" noChangeAspect="1"/>
          </p:cNvGraphicFramePr>
          <p:nvPr>
            <p:ph sz="half" idx="1"/>
          </p:nvPr>
        </p:nvGraphicFramePr>
        <p:xfrm>
          <a:off x="2322513" y="61293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Visio" r:id="rId3" imgW="947700" imgH="947558" progId="Visio.Drawing.11">
                  <p:embed/>
                </p:oleObj>
              </mc:Choice>
              <mc:Fallback>
                <p:oleObj name="Visio" r:id="rId3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61293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Line 16"/>
          <p:cNvSpPr>
            <a:spLocks noChangeShapeType="1"/>
          </p:cNvSpPr>
          <p:nvPr/>
        </p:nvSpPr>
        <p:spPr bwMode="auto">
          <a:xfrm>
            <a:off x="1287463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407" name="Line 17"/>
          <p:cNvSpPr>
            <a:spLocks noChangeShapeType="1"/>
          </p:cNvSpPr>
          <p:nvPr/>
        </p:nvSpPr>
        <p:spPr bwMode="auto">
          <a:xfrm>
            <a:off x="2727325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408" name="Line 18"/>
          <p:cNvSpPr>
            <a:spLocks noChangeShapeType="1"/>
          </p:cNvSpPr>
          <p:nvPr/>
        </p:nvSpPr>
        <p:spPr bwMode="auto">
          <a:xfrm flipH="1">
            <a:off x="4167188" y="1989138"/>
            <a:ext cx="4762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409" name="Line 19"/>
          <p:cNvSpPr>
            <a:spLocks noChangeShapeType="1"/>
          </p:cNvSpPr>
          <p:nvPr/>
        </p:nvSpPr>
        <p:spPr bwMode="auto">
          <a:xfrm>
            <a:off x="5607050" y="1989138"/>
            <a:ext cx="1588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aphicFrame>
        <p:nvGraphicFramePr>
          <p:cNvPr id="16410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3762375" y="6129338"/>
          <a:ext cx="720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5" imgW="947700" imgH="947558" progId="Visio.Drawing.11">
                  <p:embed/>
                </p:oleObj>
              </mc:Choice>
              <mc:Fallback>
                <p:oleObj name="Visio" r:id="rId5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6129338"/>
                        <a:ext cx="720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21"/>
          <p:cNvSpPr txBox="1">
            <a:spLocks noChangeArrowheads="1"/>
          </p:cNvSpPr>
          <p:nvPr/>
        </p:nvSpPr>
        <p:spPr bwMode="auto">
          <a:xfrm>
            <a:off x="110490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6412" name="Text Box 22"/>
          <p:cNvSpPr txBox="1">
            <a:spLocks noChangeArrowheads="1"/>
          </p:cNvSpPr>
          <p:nvPr/>
        </p:nvSpPr>
        <p:spPr bwMode="auto">
          <a:xfrm>
            <a:off x="254635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6413" name="Text Box 23"/>
          <p:cNvSpPr txBox="1">
            <a:spLocks noChangeArrowheads="1"/>
          </p:cNvSpPr>
          <p:nvPr/>
        </p:nvSpPr>
        <p:spPr bwMode="auto">
          <a:xfrm>
            <a:off x="398621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16414" name="Text Box 24"/>
          <p:cNvSpPr txBox="1">
            <a:spLocks noChangeArrowheads="1"/>
          </p:cNvSpPr>
          <p:nvPr/>
        </p:nvSpPr>
        <p:spPr bwMode="auto">
          <a:xfrm>
            <a:off x="542766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16415" name="Line 25"/>
          <p:cNvSpPr>
            <a:spLocks noChangeShapeType="1"/>
          </p:cNvSpPr>
          <p:nvPr/>
        </p:nvSpPr>
        <p:spPr bwMode="auto">
          <a:xfrm>
            <a:off x="296863" y="2214563"/>
            <a:ext cx="0" cy="3689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6416" name="Text Box 26"/>
          <p:cNvSpPr txBox="1">
            <a:spLocks noChangeArrowheads="1"/>
          </p:cNvSpPr>
          <p:nvPr/>
        </p:nvSpPr>
        <p:spPr bwMode="auto">
          <a:xfrm rot="-5400000">
            <a:off x="-162718" y="3639343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czas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5983288" y="1763713"/>
            <a:ext cx="280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FF6600"/>
                </a:solidFill>
              </a:rPr>
              <a:t>Pakiet żądania wywołania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5983288" y="2079625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FF0000"/>
                </a:solidFill>
              </a:rPr>
              <a:t>Wyszukiwanie trasy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5967413" y="2798763"/>
            <a:ext cx="290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33CC33"/>
                </a:solidFill>
              </a:rPr>
              <a:t>Pakiet przyjęcia wywołania</a:t>
            </a: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5967413" y="45989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Przesyłanie danych</a:t>
            </a:r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 flipH="1" flipV="1">
            <a:off x="2727325" y="2259013"/>
            <a:ext cx="32845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1285875" y="383381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1285875" y="39512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2727325" y="41036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>
            <a:off x="2727325" y="422116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>
            <a:off x="4167188" y="437356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>
            <a:off x="4167188" y="449103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>
            <a:off x="1285875" y="408463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1" name="Line 51"/>
          <p:cNvSpPr>
            <a:spLocks noChangeShapeType="1"/>
          </p:cNvSpPr>
          <p:nvPr/>
        </p:nvSpPr>
        <p:spPr bwMode="auto">
          <a:xfrm>
            <a:off x="2727325" y="435451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>
            <a:off x="4167188" y="46243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59" name="Text Box 59"/>
          <p:cNvSpPr txBox="1">
            <a:spLocks noChangeArrowheads="1"/>
          </p:cNvSpPr>
          <p:nvPr/>
        </p:nvSpPr>
        <p:spPr bwMode="auto">
          <a:xfrm>
            <a:off x="5967413" y="5132388"/>
            <a:ext cx="315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rgbClr val="CC0066"/>
                </a:solidFill>
              </a:rPr>
              <a:t>Pakiet akceptacji wiadomości</a:t>
            </a:r>
          </a:p>
        </p:txBody>
      </p:sp>
      <p:sp>
        <p:nvSpPr>
          <p:cNvPr id="76860" name="Line 60"/>
          <p:cNvSpPr>
            <a:spLocks noChangeShapeType="1"/>
          </p:cNvSpPr>
          <p:nvPr/>
        </p:nvSpPr>
        <p:spPr bwMode="auto">
          <a:xfrm>
            <a:off x="1285875" y="4194175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61" name="Line 61"/>
          <p:cNvSpPr>
            <a:spLocks noChangeShapeType="1"/>
          </p:cNvSpPr>
          <p:nvPr/>
        </p:nvSpPr>
        <p:spPr bwMode="auto">
          <a:xfrm>
            <a:off x="2727325" y="4464050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6862" name="Line 62"/>
          <p:cNvSpPr>
            <a:spLocks noChangeShapeType="1"/>
          </p:cNvSpPr>
          <p:nvPr/>
        </p:nvSpPr>
        <p:spPr bwMode="auto">
          <a:xfrm>
            <a:off x="4167188" y="4733925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6435" name="Picture 63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072188"/>
            <a:ext cx="9001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6" name="Picture 64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6072188"/>
            <a:ext cx="9001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64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3" grpId="0" animBg="1"/>
      <p:bldP spid="76854" grpId="0" animBg="1"/>
      <p:bldP spid="76855" grpId="0" animBg="1"/>
      <p:bldP spid="76856" grpId="0" animBg="1"/>
      <p:bldP spid="76857" grpId="0" animBg="1"/>
      <p:bldP spid="76858" grpId="0" animBg="1"/>
      <p:bldP spid="76839" grpId="0" animBg="1"/>
      <p:bldP spid="76840" grpId="0" animBg="1"/>
      <p:bldP spid="76841" grpId="0" animBg="1"/>
      <p:bldP spid="76842" grpId="0" animBg="1"/>
      <p:bldP spid="76806" grpId="0" animBg="1"/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29" grpId="0"/>
      <p:bldP spid="76829" grpId="1"/>
      <p:bldP spid="76831" grpId="0"/>
      <p:bldP spid="76831" grpId="1"/>
      <p:bldP spid="76832" grpId="0"/>
      <p:bldP spid="76832" grpId="1"/>
      <p:bldP spid="76835" grpId="0"/>
      <p:bldP spid="76835" grpId="1"/>
      <p:bldP spid="76836" grpId="0" animBg="1"/>
      <p:bldP spid="76836" grpId="1" animBg="1"/>
      <p:bldP spid="76843" grpId="0" animBg="1"/>
      <p:bldP spid="76844" grpId="0" animBg="1"/>
      <p:bldP spid="76845" grpId="0" animBg="1"/>
      <p:bldP spid="76846" grpId="0" animBg="1"/>
      <p:bldP spid="76847" grpId="0" animBg="1"/>
      <p:bldP spid="76848" grpId="0" animBg="1"/>
      <p:bldP spid="76850" grpId="0" animBg="1"/>
      <p:bldP spid="76851" grpId="0" animBg="1"/>
      <p:bldP spid="76852" grpId="0" animBg="1"/>
      <p:bldP spid="76859" grpId="0"/>
      <p:bldP spid="76860" grpId="0" animBg="1"/>
      <p:bldP spid="76861" grpId="0" animBg="1"/>
      <p:bldP spid="768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pl-PL" altLang="pl-PL" sz="3600" dirty="0"/>
              <a:t>Komutacja pakietów bezpołączeniowa – zależności czasowe</a:t>
            </a:r>
          </a:p>
        </p:txBody>
      </p:sp>
      <p:graphicFrame>
        <p:nvGraphicFramePr>
          <p:cNvPr id="17411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2322513" y="6129338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Visio" r:id="rId3" imgW="947700" imgH="947558" progId="Visio.Drawing.11">
                  <p:embed/>
                </p:oleObj>
              </mc:Choice>
              <mc:Fallback>
                <p:oleObj name="Visio" r:id="rId3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6129338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22"/>
          <p:cNvSpPr>
            <a:spLocks noChangeShapeType="1"/>
          </p:cNvSpPr>
          <p:nvPr/>
        </p:nvSpPr>
        <p:spPr bwMode="auto">
          <a:xfrm>
            <a:off x="1287463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13" name="Line 23"/>
          <p:cNvSpPr>
            <a:spLocks noChangeShapeType="1"/>
          </p:cNvSpPr>
          <p:nvPr/>
        </p:nvSpPr>
        <p:spPr bwMode="auto">
          <a:xfrm>
            <a:off x="2727325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 flipH="1">
            <a:off x="4167188" y="1989138"/>
            <a:ext cx="4762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15" name="Line 25"/>
          <p:cNvSpPr>
            <a:spLocks noChangeShapeType="1"/>
          </p:cNvSpPr>
          <p:nvPr/>
        </p:nvSpPr>
        <p:spPr bwMode="auto">
          <a:xfrm>
            <a:off x="5607050" y="1989138"/>
            <a:ext cx="1588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aphicFrame>
        <p:nvGraphicFramePr>
          <p:cNvPr id="17416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762375" y="6129338"/>
          <a:ext cx="720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Visio" r:id="rId5" imgW="947700" imgH="947558" progId="Visio.Drawing.11">
                  <p:embed/>
                </p:oleObj>
              </mc:Choice>
              <mc:Fallback>
                <p:oleObj name="Visio" r:id="rId5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6129338"/>
                        <a:ext cx="720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27"/>
          <p:cNvSpPr txBox="1">
            <a:spLocks noChangeArrowheads="1"/>
          </p:cNvSpPr>
          <p:nvPr/>
        </p:nvSpPr>
        <p:spPr bwMode="auto">
          <a:xfrm>
            <a:off x="110490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7418" name="Text Box 28"/>
          <p:cNvSpPr txBox="1">
            <a:spLocks noChangeArrowheads="1"/>
          </p:cNvSpPr>
          <p:nvPr/>
        </p:nvSpPr>
        <p:spPr bwMode="auto">
          <a:xfrm>
            <a:off x="2546350" y="1538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7419" name="Text Box 29"/>
          <p:cNvSpPr txBox="1">
            <a:spLocks noChangeArrowheads="1"/>
          </p:cNvSpPr>
          <p:nvPr/>
        </p:nvSpPr>
        <p:spPr bwMode="auto">
          <a:xfrm>
            <a:off x="398621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17420" name="Text Box 30"/>
          <p:cNvSpPr txBox="1">
            <a:spLocks noChangeArrowheads="1"/>
          </p:cNvSpPr>
          <p:nvPr/>
        </p:nvSpPr>
        <p:spPr bwMode="auto">
          <a:xfrm>
            <a:off x="5427663" y="15382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FF0066"/>
                </a:solidFill>
              </a:rPr>
              <a:t>D</a:t>
            </a:r>
          </a:p>
        </p:txBody>
      </p:sp>
      <p:sp>
        <p:nvSpPr>
          <p:cNvPr id="17421" name="Line 31"/>
          <p:cNvSpPr>
            <a:spLocks noChangeShapeType="1"/>
          </p:cNvSpPr>
          <p:nvPr/>
        </p:nvSpPr>
        <p:spPr bwMode="auto">
          <a:xfrm>
            <a:off x="296863" y="2214563"/>
            <a:ext cx="0" cy="3689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22" name="Text Box 32"/>
          <p:cNvSpPr txBox="1">
            <a:spLocks noChangeArrowheads="1"/>
          </p:cNvSpPr>
          <p:nvPr/>
        </p:nvSpPr>
        <p:spPr bwMode="auto">
          <a:xfrm rot="-5400000">
            <a:off x="-162718" y="3639343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czas</a:t>
            </a: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5967413" y="30241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Przesyłanie danych</a:t>
            </a:r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1285875" y="225901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1285875" y="23764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>
            <a:off x="2727325" y="25288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>
            <a:off x="2727325" y="264636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>
            <a:off x="4167188" y="279876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4167188" y="291623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>
            <a:off x="1285875" y="250983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>
            <a:off x="2727325" y="2779713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2" name="Line 48"/>
          <p:cNvSpPr>
            <a:spLocks noChangeShapeType="1"/>
          </p:cNvSpPr>
          <p:nvPr/>
        </p:nvSpPr>
        <p:spPr bwMode="auto">
          <a:xfrm>
            <a:off x="4167188" y="3049588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4" name="Line 50"/>
          <p:cNvSpPr>
            <a:spLocks noChangeShapeType="1"/>
          </p:cNvSpPr>
          <p:nvPr/>
        </p:nvSpPr>
        <p:spPr bwMode="auto">
          <a:xfrm>
            <a:off x="1285875" y="2619375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5" name="Line 51"/>
          <p:cNvSpPr>
            <a:spLocks noChangeShapeType="1"/>
          </p:cNvSpPr>
          <p:nvPr/>
        </p:nvSpPr>
        <p:spPr bwMode="auto">
          <a:xfrm>
            <a:off x="2727325" y="2889250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77876" name="Line 52"/>
          <p:cNvSpPr>
            <a:spLocks noChangeShapeType="1"/>
          </p:cNvSpPr>
          <p:nvPr/>
        </p:nvSpPr>
        <p:spPr bwMode="auto">
          <a:xfrm>
            <a:off x="4167188" y="3159125"/>
            <a:ext cx="14414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7436" name="Picture 53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6072188"/>
            <a:ext cx="9001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54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6072188"/>
            <a:ext cx="90011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6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2" grpId="0"/>
      <p:bldP spid="77862" grpId="1"/>
      <p:bldP spid="77864" grpId="0" animBg="1"/>
      <p:bldP spid="77865" grpId="0" animBg="1"/>
      <p:bldP spid="77866" grpId="0" animBg="1"/>
      <p:bldP spid="77867" grpId="0" animBg="1"/>
      <p:bldP spid="77868" grpId="0" animBg="1"/>
      <p:bldP spid="77869" grpId="0" animBg="1"/>
      <p:bldP spid="77870" grpId="0" animBg="1"/>
      <p:bldP spid="77871" grpId="0" animBg="1"/>
      <p:bldP spid="77872" grpId="0" animBg="1"/>
      <p:bldP spid="77874" grpId="0" animBg="1"/>
      <p:bldP spid="77875" grpId="0" animBg="1"/>
      <p:bldP spid="778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pakietów – zalety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5300662"/>
          </a:xfrm>
        </p:spPr>
        <p:txBody>
          <a:bodyPr/>
          <a:lstStyle/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 b="1"/>
              <a:t>Mniejsze opóźnienie</a:t>
            </a:r>
            <a:r>
              <a:rPr lang="pl-PL" altLang="pl-PL" sz="2400"/>
              <a:t> związane z brakiem potrzeby zestawiania i rozłączania kanałów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</a:t>
            </a:r>
            <a:r>
              <a:rPr lang="pl-PL" altLang="pl-PL" sz="2400" b="1"/>
              <a:t>dopasowania</a:t>
            </a:r>
            <a:r>
              <a:rPr lang="pl-PL" altLang="pl-PL" sz="2400"/>
              <a:t> wielkości pakietów do charakterystyki sieci oraz wymogów użytkowników</a:t>
            </a:r>
            <a:endParaRPr lang="pl-PL" altLang="pl-PL" sz="2400" b="1"/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przesyłania danych o </a:t>
            </a:r>
            <a:r>
              <a:rPr lang="pl-PL" altLang="pl-PL" sz="2400" b="1"/>
              <a:t>dowolnej wielkości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zajmowania i zwalniania pasma zgodnie z </a:t>
            </a:r>
            <a:r>
              <a:rPr lang="pl-PL" altLang="pl-PL" sz="2400" b="1"/>
              <a:t>rzeczywistymi potrzebami</a:t>
            </a:r>
            <a:r>
              <a:rPr lang="pl-PL" altLang="pl-PL" sz="2400"/>
              <a:t>, a nie na cały czas trwania połączenia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</a:t>
            </a:r>
            <a:r>
              <a:rPr lang="pl-PL" altLang="pl-PL" sz="2400" b="1"/>
              <a:t>współużytkowania łączy</a:t>
            </a:r>
            <a:r>
              <a:rPr lang="pl-PL" altLang="pl-PL" sz="2400"/>
              <a:t> przez pakiety z różnymi adresami źródłowymi i docelowymi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/>
              <a:t>Możliwość </a:t>
            </a:r>
            <a:r>
              <a:rPr lang="pl-PL" altLang="pl-PL" sz="2400" b="1"/>
              <a:t>naliczania opłat</a:t>
            </a:r>
            <a:r>
              <a:rPr lang="pl-PL" altLang="pl-PL" sz="2400"/>
              <a:t> za przesłane dane, a nie czas trwania połączenia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0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pakietów – wady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5040312"/>
          </a:xfrm>
        </p:spPr>
        <p:txBody>
          <a:bodyPr/>
          <a:lstStyle/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Narzut informacyjny</a:t>
            </a:r>
            <a:r>
              <a:rPr lang="pl-PL" altLang="pl-PL" sz="2400" dirty="0"/>
              <a:t> w postaci nagłówka, który w każdym pakiecie musi przenosić informacje o adresach i inne dane sterujące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Potrzeba przetwarzania pakietów w każdym węźle wnosi </a:t>
            </a:r>
            <a:r>
              <a:rPr lang="pl-PL" altLang="pl-PL" sz="2400" b="1" dirty="0"/>
              <a:t>dodatkowe opóźnienia</a:t>
            </a:r>
            <a:endParaRPr lang="pl-PL" altLang="pl-PL" dirty="0"/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Mniejsze możliwości inżynierii ruchu</a:t>
            </a:r>
            <a:r>
              <a:rPr lang="pl-PL" altLang="pl-PL" sz="2400" dirty="0"/>
              <a:t> – możliwe przeciążenia na określonych trasach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Brak</a:t>
            </a:r>
            <a:r>
              <a:rPr lang="pl-PL" altLang="pl-PL" sz="2400" dirty="0"/>
              <a:t> zapewnienia </a:t>
            </a:r>
            <a:r>
              <a:rPr lang="pl-PL" altLang="pl-PL" sz="2400" b="1" dirty="0"/>
              <a:t>kolejności</a:t>
            </a:r>
            <a:r>
              <a:rPr lang="pl-PL" altLang="pl-PL" sz="2400" dirty="0"/>
              <a:t> odbioru danych takiej samej jak kolejność wysyłania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31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ramek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Technika komutacji ramek jest unowocześnioną techniką komutacji pakietów zaprojektowaną dla sieci o </a:t>
            </a:r>
            <a:r>
              <a:rPr lang="pl-PL" altLang="pl-PL" sz="2400" b="1" dirty="0"/>
              <a:t>dobrej jakości łączy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Dane przesyłane są </a:t>
            </a:r>
            <a:r>
              <a:rPr lang="pl-PL" altLang="pl-PL" sz="2400" b="1" dirty="0"/>
              <a:t>w porcjach</a:t>
            </a:r>
            <a:r>
              <a:rPr lang="pl-PL" altLang="pl-PL" sz="2400" dirty="0"/>
              <a:t> zwanych ramkami poprzez połączenia wirtualne typu PVC lub SVC</a:t>
            </a:r>
          </a:p>
          <a:p>
            <a:pPr eaLnBrk="1" hangingPunct="1"/>
            <a:r>
              <a:rPr lang="pl-PL" altLang="pl-PL" sz="2400" dirty="0"/>
              <a:t>Stosowane jest dla protokołu </a:t>
            </a:r>
            <a:r>
              <a:rPr lang="pl-PL" altLang="pl-PL" sz="2400" b="1" dirty="0" err="1"/>
              <a:t>Frame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Relay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4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Komutacja komórek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Ta technika realizuje </a:t>
            </a:r>
            <a:r>
              <a:rPr lang="pl-PL" altLang="pl-PL" sz="2400" b="1" dirty="0"/>
              <a:t>szybką</a:t>
            </a:r>
            <a:r>
              <a:rPr lang="pl-PL" altLang="pl-PL" sz="2400" dirty="0"/>
              <a:t> komutację pakietów</a:t>
            </a:r>
          </a:p>
          <a:p>
            <a:pPr eaLnBrk="1" hangingPunct="1"/>
            <a:r>
              <a:rPr lang="pl-PL" altLang="pl-PL" sz="2400" dirty="0"/>
              <a:t>Dane przesyłane są w małych porcjach zwanych komórkami (ang. </a:t>
            </a:r>
            <a:r>
              <a:rPr lang="pl-PL" altLang="pl-PL" sz="2400" dirty="0" err="1"/>
              <a:t>cell</a:t>
            </a:r>
            <a:r>
              <a:rPr lang="pl-PL" altLang="pl-PL" sz="2400" dirty="0"/>
              <a:t>), </a:t>
            </a:r>
            <a:r>
              <a:rPr lang="pl-PL" altLang="pl-PL" sz="2400" b="1" dirty="0"/>
              <a:t>o stałej długości</a:t>
            </a:r>
            <a:r>
              <a:rPr lang="pl-PL" altLang="pl-PL" sz="2400" dirty="0"/>
              <a:t> (np. 53 bajtów dla ATM) </a:t>
            </a:r>
          </a:p>
          <a:p>
            <a:pPr eaLnBrk="1" hangingPunct="1"/>
            <a:r>
              <a:rPr lang="pl-PL" altLang="pl-PL" sz="2400" dirty="0"/>
              <a:t>Transmisja odbywa się zazwyczaj w </a:t>
            </a:r>
            <a:r>
              <a:rPr lang="pl-PL" altLang="pl-PL" sz="2400" b="1" dirty="0"/>
              <a:t>trybie połączeniowym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Przykład to technologia </a:t>
            </a:r>
            <a:r>
              <a:rPr lang="pl-PL" altLang="pl-PL" sz="2400" b="1" dirty="0"/>
              <a:t>ATM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Asynchronous</a:t>
            </a:r>
            <a:r>
              <a:rPr lang="pl-PL" altLang="pl-PL" sz="2400" i="1" dirty="0"/>
              <a:t> Transfer </a:t>
            </a:r>
            <a:r>
              <a:rPr lang="pl-PL" altLang="pl-PL" sz="2400" i="1" dirty="0" err="1"/>
              <a:t>Mode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5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Porównanie technik komutacji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92442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pl-PL" altLang="pl-PL" sz="2200" b="1" dirty="0">
                <a:solidFill>
                  <a:srgbClr val="7030A0"/>
                </a:solidFill>
              </a:rPr>
              <a:t>stałe natężenie </a:t>
            </a:r>
            <a:r>
              <a:rPr lang="pl-PL" altLang="pl-PL" sz="2200" dirty="0"/>
              <a:t>                                                                 </a:t>
            </a:r>
            <a:r>
              <a:rPr lang="pl-PL" altLang="pl-PL" sz="2200" b="1" dirty="0">
                <a:solidFill>
                  <a:srgbClr val="C00000"/>
                </a:solidFill>
              </a:rPr>
              <a:t>proste procedury</a:t>
            </a:r>
          </a:p>
          <a:p>
            <a:pPr eaLnBrk="1" hangingPunct="1">
              <a:buFontTx/>
              <a:buNone/>
            </a:pPr>
            <a:r>
              <a:rPr lang="pl-PL" altLang="pl-PL" sz="2200" b="1" dirty="0"/>
              <a:t>  </a:t>
            </a:r>
            <a:r>
              <a:rPr lang="pl-PL" altLang="pl-PL" sz="2200" b="1" dirty="0">
                <a:solidFill>
                  <a:srgbClr val="7030A0"/>
                </a:solidFill>
              </a:rPr>
              <a:t>strumienia</a:t>
            </a:r>
            <a:r>
              <a:rPr lang="pl-PL" altLang="pl-PL" sz="2200" b="1" dirty="0"/>
              <a:t>                                                           </a:t>
            </a:r>
            <a:r>
              <a:rPr lang="pl-PL" altLang="pl-PL" sz="2200" b="1" dirty="0">
                <a:solidFill>
                  <a:srgbClr val="C00000"/>
                </a:solidFill>
              </a:rPr>
              <a:t>przetwarzania w węzłach</a:t>
            </a:r>
            <a:endParaRPr lang="pl-PL" altLang="pl-PL" sz="2200" dirty="0"/>
          </a:p>
          <a:p>
            <a:pPr algn="ctr" eaLnBrk="1" hangingPunct="1">
              <a:buFontTx/>
              <a:buNone/>
            </a:pPr>
            <a:endParaRPr lang="pl-PL" altLang="pl-PL" sz="1200" dirty="0"/>
          </a:p>
          <a:p>
            <a:pPr algn="ctr" eaLnBrk="1" hangingPunct="1">
              <a:buFontTx/>
              <a:buNone/>
            </a:pPr>
            <a:r>
              <a:rPr lang="pl-PL" altLang="pl-PL" sz="2200" dirty="0"/>
              <a:t>komutacja kanałów</a:t>
            </a:r>
          </a:p>
          <a:p>
            <a:pPr algn="ctr" eaLnBrk="1" hangingPunct="1">
              <a:buFontTx/>
              <a:buNone/>
            </a:pPr>
            <a:r>
              <a:rPr lang="pl-PL" altLang="pl-PL" sz="2200" dirty="0"/>
              <a:t>wielostrumieniowa komutacja kanałów</a:t>
            </a:r>
          </a:p>
          <a:p>
            <a:pPr algn="ctr" eaLnBrk="1" hangingPunct="1">
              <a:buFontTx/>
              <a:buNone/>
            </a:pPr>
            <a:r>
              <a:rPr lang="pl-PL" altLang="pl-PL" sz="2200" dirty="0"/>
              <a:t>komutacja komórek</a:t>
            </a:r>
          </a:p>
          <a:p>
            <a:pPr algn="ctr" eaLnBrk="1" hangingPunct="1">
              <a:buFontTx/>
              <a:buNone/>
            </a:pPr>
            <a:r>
              <a:rPr lang="pl-PL" altLang="pl-PL" sz="2200" dirty="0"/>
              <a:t>komutacja ramek</a:t>
            </a:r>
          </a:p>
          <a:p>
            <a:pPr algn="ctr" eaLnBrk="1" hangingPunct="1">
              <a:buFontTx/>
              <a:buNone/>
            </a:pPr>
            <a:r>
              <a:rPr lang="pl-PL" altLang="pl-PL" sz="2200" dirty="0"/>
              <a:t>komutacja pakietów</a:t>
            </a:r>
          </a:p>
          <a:p>
            <a:pPr algn="ctr" eaLnBrk="1" hangingPunct="1">
              <a:buFontTx/>
              <a:buNone/>
            </a:pPr>
            <a:endParaRPr lang="pl-PL" altLang="pl-PL" sz="2200" dirty="0"/>
          </a:p>
          <a:p>
            <a:pPr eaLnBrk="1" hangingPunct="1">
              <a:buFontTx/>
              <a:buNone/>
            </a:pPr>
            <a:r>
              <a:rPr lang="pl-PL" altLang="pl-PL" sz="2200" b="1" dirty="0">
                <a:solidFill>
                  <a:srgbClr val="7030A0"/>
                </a:solidFill>
              </a:rPr>
              <a:t>zmienne natężenie</a:t>
            </a:r>
            <a:r>
              <a:rPr lang="pl-PL" altLang="pl-PL" sz="2200" dirty="0"/>
              <a:t>                                                          </a:t>
            </a:r>
            <a:r>
              <a:rPr lang="pl-PL" altLang="pl-PL" sz="2200" b="1" dirty="0">
                <a:solidFill>
                  <a:srgbClr val="C00000"/>
                </a:solidFill>
              </a:rPr>
              <a:t>złożone procedury </a:t>
            </a:r>
          </a:p>
          <a:p>
            <a:pPr eaLnBrk="1" hangingPunct="1">
              <a:buFontTx/>
              <a:buNone/>
            </a:pPr>
            <a:r>
              <a:rPr lang="pl-PL" altLang="pl-PL" sz="2200" b="1" dirty="0">
                <a:solidFill>
                  <a:srgbClr val="7030A0"/>
                </a:solidFill>
              </a:rPr>
              <a:t>strumienia</a:t>
            </a:r>
            <a:r>
              <a:rPr lang="pl-PL" altLang="pl-PL" sz="2200" dirty="0"/>
              <a:t>                                 </a:t>
            </a:r>
            <a:r>
              <a:rPr lang="pl-PL" altLang="pl-PL" sz="2200" b="1" dirty="0">
                <a:solidFill>
                  <a:srgbClr val="C00000"/>
                </a:solidFill>
              </a:rPr>
              <a:t>                            przetwarzania w węzłach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331913" y="2493812"/>
            <a:ext cx="0" cy="2447925"/>
          </a:xfrm>
          <a:prstGeom prst="line">
            <a:avLst/>
          </a:prstGeom>
          <a:noFill/>
          <a:ln w="101600">
            <a:solidFill>
              <a:srgbClr val="7030A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7596188" y="2565251"/>
            <a:ext cx="0" cy="2447925"/>
          </a:xfrm>
          <a:prstGeom prst="line">
            <a:avLst/>
          </a:prstGeom>
          <a:noFill/>
          <a:ln w="101600">
            <a:solidFill>
              <a:srgbClr val="C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193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Architektury warstwowe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 ISO/OSI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58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Architektury sieciowe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Współczesne sieci komputerowe muszą zapewniać </a:t>
            </a:r>
            <a:r>
              <a:rPr lang="pl-PL" altLang="pl-PL" sz="2400" b="1" dirty="0"/>
              <a:t>współpracę</a:t>
            </a:r>
            <a:r>
              <a:rPr lang="pl-PL" altLang="pl-PL" sz="2400" dirty="0"/>
              <a:t> różnorodnego sprzętu komputerowego, technologii, protokołów oraz oprogramowania</a:t>
            </a:r>
          </a:p>
          <a:p>
            <a:pPr eaLnBrk="1" hangingPunct="1"/>
            <a:r>
              <a:rPr lang="pl-PL" altLang="pl-PL" sz="2400" dirty="0"/>
              <a:t>W tym celu niezbędne było opracowanie </a:t>
            </a:r>
            <a:r>
              <a:rPr lang="pl-PL" altLang="pl-PL" sz="2400" b="1" dirty="0"/>
              <a:t>standardów</a:t>
            </a:r>
            <a:r>
              <a:rPr lang="pl-PL" altLang="pl-PL" sz="2400" dirty="0"/>
              <a:t> </a:t>
            </a:r>
            <a:r>
              <a:rPr lang="pl-PL" altLang="pl-PL" sz="2400" dirty="0" err="1"/>
              <a:t>architektur</a:t>
            </a:r>
            <a:r>
              <a:rPr lang="pl-PL" altLang="pl-PL" sz="2400" dirty="0"/>
              <a:t> sieciowych opierających się </a:t>
            </a:r>
            <a:r>
              <a:rPr lang="pl-PL" altLang="pl-PL" sz="2400" b="1" dirty="0"/>
              <a:t>strukturze warstwowej</a:t>
            </a:r>
          </a:p>
          <a:p>
            <a:pPr eaLnBrk="1" hangingPunct="1"/>
            <a:r>
              <a:rPr lang="pl-PL" altLang="pl-PL" sz="2400" dirty="0"/>
              <a:t>Stopień </a:t>
            </a:r>
            <a:r>
              <a:rPr lang="pl-PL" altLang="pl-PL" sz="2400" b="1" dirty="0"/>
              <a:t>skomplikowania</a:t>
            </a:r>
            <a:r>
              <a:rPr lang="pl-PL" altLang="pl-PL" sz="2400" dirty="0"/>
              <a:t> działania sieci komputerowych powoduje,  że różne funkcje sieci komputerowych należy podzielić na </a:t>
            </a:r>
            <a:r>
              <a:rPr lang="pl-PL" altLang="pl-PL" sz="2400" b="1" dirty="0"/>
              <a:t>grupy realizowane w różnych warstwach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2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b="1" dirty="0">
                <a:solidFill>
                  <a:schemeClr val="tx2"/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Architektury warstwowe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 ISO/OSI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14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Zasady działania architektur warstwowych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Liczbę warstw</a:t>
            </a:r>
            <a:r>
              <a:rPr lang="pl-PL" altLang="pl-PL" sz="2400" dirty="0"/>
              <a:t> ustala się w ten sposób, aby separować zasadniczo różne funkcje i zadania </a:t>
            </a:r>
          </a:p>
          <a:p>
            <a:pPr eaLnBrk="1" hangingPunct="1"/>
            <a:r>
              <a:rPr lang="pl-PL" altLang="pl-PL" sz="2400" dirty="0"/>
              <a:t>Każda wyróżniona warstwa zawiera </a:t>
            </a:r>
            <a:r>
              <a:rPr lang="pl-PL" altLang="pl-PL" sz="2400" b="1" dirty="0"/>
              <a:t>określony zakres</a:t>
            </a:r>
            <a:r>
              <a:rPr lang="pl-PL" altLang="pl-PL" sz="2400" dirty="0"/>
              <a:t> problemów związanych z sieciami komputerowymi </a:t>
            </a:r>
          </a:p>
          <a:p>
            <a:pPr eaLnBrk="1" hangingPunct="1"/>
            <a:r>
              <a:rPr lang="pl-PL" altLang="pl-PL" sz="2400" dirty="0"/>
              <a:t>Poszczególne modele warstwowych </a:t>
            </a:r>
            <a:r>
              <a:rPr lang="pl-PL" altLang="pl-PL" sz="2400" dirty="0" err="1"/>
              <a:t>architektur</a:t>
            </a:r>
            <a:r>
              <a:rPr lang="pl-PL" altLang="pl-PL" sz="2400" dirty="0"/>
              <a:t> sieciowych obejmuje </a:t>
            </a:r>
            <a:r>
              <a:rPr lang="pl-PL" altLang="pl-PL" sz="2400" b="1" dirty="0"/>
              <a:t>różną liczbę</a:t>
            </a:r>
            <a:r>
              <a:rPr lang="pl-PL" altLang="pl-PL" sz="2400" dirty="0"/>
              <a:t> warstw realizujących różne funkcje, ale generalna zasada </a:t>
            </a:r>
            <a:r>
              <a:rPr lang="pl-PL" altLang="pl-PL" sz="2400" b="1" dirty="0"/>
              <a:t>współpraca</a:t>
            </a:r>
            <a:r>
              <a:rPr lang="pl-PL" altLang="pl-PL" sz="2400" dirty="0"/>
              <a:t> </a:t>
            </a:r>
            <a:r>
              <a:rPr lang="pl-PL" altLang="pl-PL" sz="2400"/>
              <a:t>między warstwami </a:t>
            </a:r>
            <a:r>
              <a:rPr lang="pl-PL" altLang="pl-PL" sz="2400" dirty="0"/>
              <a:t>jest zawsze </a:t>
            </a:r>
            <a:r>
              <a:rPr lang="pl-PL" altLang="pl-PL" sz="2400" b="1" dirty="0"/>
              <a:t>taka sama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b="1" dirty="0"/>
              <a:t>Zadaniem N-tej warstwy</a:t>
            </a:r>
            <a:r>
              <a:rPr lang="pl-PL" altLang="pl-PL" sz="2400" dirty="0"/>
              <a:t> jest oferowanie usług </a:t>
            </a:r>
            <a:r>
              <a:rPr lang="pl-PL" altLang="pl-PL" sz="2400" b="1" dirty="0"/>
              <a:t>warstwie wyższej (N+1)</a:t>
            </a:r>
            <a:r>
              <a:rPr lang="pl-PL" altLang="pl-PL" sz="2400" dirty="0"/>
              <a:t> z jednoczesnym izolowaniem warstwy N+1-wszej od sposobu realizacji tych usług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70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Zasady działania architektur warstwowych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Poszczególne warstwy </a:t>
            </a:r>
            <a:r>
              <a:rPr lang="pl-PL" altLang="pl-PL" sz="2400" b="1" dirty="0"/>
              <a:t>komunikują się</a:t>
            </a:r>
            <a:r>
              <a:rPr lang="pl-PL" altLang="pl-PL" sz="2400" dirty="0"/>
              <a:t> ze sobą za pomocą punktów dostępu do usług warstwy </a:t>
            </a:r>
            <a:r>
              <a:rPr lang="pl-PL" altLang="pl-PL" sz="2400" b="1" dirty="0"/>
              <a:t>SAP</a:t>
            </a:r>
            <a:r>
              <a:rPr lang="pl-PL" altLang="pl-PL" sz="2400" dirty="0"/>
              <a:t> (ang. Service Access Point)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924175"/>
            <a:ext cx="81375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1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Zasady działania architektur warstwowych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Obiekty tej samej warstwy w różnych komputerach nawiązują </a:t>
            </a:r>
            <a:r>
              <a:rPr lang="pl-PL" altLang="pl-PL" sz="2400" b="1" dirty="0"/>
              <a:t>połączenie logiczne</a:t>
            </a:r>
            <a:r>
              <a:rPr lang="pl-PL" altLang="pl-PL" sz="2400" dirty="0"/>
              <a:t>, ale w rzeczywistości dane nie są przesyłane bezpośredni między nimi</a:t>
            </a:r>
          </a:p>
          <a:p>
            <a:pPr eaLnBrk="1" hangingPunct="1"/>
            <a:r>
              <a:rPr lang="pl-PL" altLang="pl-PL" sz="2400" dirty="0"/>
              <a:t>W rzeczywistości dane </a:t>
            </a:r>
            <a:r>
              <a:rPr lang="pl-PL" altLang="pl-PL" sz="2400" b="1" dirty="0"/>
              <a:t>nie są przesyłane bezpośrednio</a:t>
            </a:r>
            <a:r>
              <a:rPr lang="pl-PL" altLang="pl-PL" sz="2400" dirty="0"/>
              <a:t> między tymi samymi warstwami, ale za pomocą warstw niższych </a:t>
            </a:r>
            <a:r>
              <a:rPr lang="pl-PL" altLang="pl-PL" sz="2400" b="1" dirty="0"/>
              <a:t>połączonych</a:t>
            </a:r>
            <a:r>
              <a:rPr lang="pl-PL" altLang="pl-PL" sz="2400" dirty="0"/>
              <a:t> ze sobą </a:t>
            </a:r>
            <a:r>
              <a:rPr lang="pl-PL" altLang="pl-PL" sz="2400" b="1" dirty="0"/>
              <a:t>fizycznymi interfejsami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66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196975"/>
            <a:ext cx="6319838" cy="5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Architektura warstwowa – analogia</a:t>
            </a:r>
          </a:p>
        </p:txBody>
      </p:sp>
      <p:pic>
        <p:nvPicPr>
          <p:cNvPr id="16388" name="Picture 4" descr="j0432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0239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j04326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MCj0433837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0" y="1844675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/>
              <a:t>Bogdan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883525" y="145573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/>
              <a:t>Alicja</a:t>
            </a:r>
          </a:p>
        </p:txBody>
      </p:sp>
      <p:pic>
        <p:nvPicPr>
          <p:cNvPr id="16398" name="Picture 14" descr="j042605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43225"/>
            <a:ext cx="187166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1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7326 0.1291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645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7865 0.1259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5434 0.0048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0.12916 L 0.60885 0.12916 " pathEditMode="relative" rAng="0" ptsTypes="AA">
                                      <p:cBhvr>
                                        <p:cTn id="42" dur="3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0.12593 L 0.58073 0.12593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Architektura warstwowa – analogia</a:t>
            </a:r>
          </a:p>
        </p:txBody>
      </p:sp>
      <p:pic>
        <p:nvPicPr>
          <p:cNvPr id="17412" name="Picture 4" descr="j0432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0239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j0432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MCj0433837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1819274"/>
            <a:ext cx="9880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latin typeface="+mn-lt"/>
              </a:rPr>
              <a:t>Bogdan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883525" y="1430337"/>
            <a:ext cx="7649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latin typeface="+mn-lt"/>
              </a:rPr>
              <a:t>Alicja</a:t>
            </a:r>
          </a:p>
        </p:txBody>
      </p:sp>
      <p:pic>
        <p:nvPicPr>
          <p:cNvPr id="17419" name="Picture 11" descr="j04338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06863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2" descr="j04297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265738"/>
            <a:ext cx="1408113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4" descr="j02956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457825"/>
            <a:ext cx="17399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0" descr="j029019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068638"/>
            <a:ext cx="13335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3" descr="j04297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5235575"/>
            <a:ext cx="136683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0" y="3068638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34925" y="4941888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3059113" y="2133600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59113" y="4005263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059113" y="5516563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4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2.77778E-7 0.2099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0995 L -2.77778E-7 0.543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5665 0.0011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16" y="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54329 L 0.54323 0.5432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0.54606 L 0.54323 0.2127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0.21273 L 0.54323 0.0104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23" grpId="0" animBg="1"/>
      <p:bldP spid="17424" grpId="0" animBg="1"/>
      <p:bldP spid="17425" grpId="0" animBg="1"/>
      <p:bldP spid="17426" grpId="0" animBg="1"/>
      <p:bldP spid="174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Architektura warstwowa – analogia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5776"/>
            <a:ext cx="1440185" cy="193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06844"/>
            <a:ext cx="1800100" cy="196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373688"/>
            <a:ext cx="1871662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373688"/>
            <a:ext cx="1871663" cy="1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4" name="Picture 12" descr="bd0925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00438"/>
            <a:ext cx="966788" cy="11445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 descr="bd09256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00438"/>
            <a:ext cx="966788" cy="11445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14" descr="j039657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16113"/>
            <a:ext cx="725487" cy="771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8448" name="Picture 16" descr="j041350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789363"/>
            <a:ext cx="71913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0" name="Freeform 18"/>
          <p:cNvSpPr>
            <a:spLocks/>
          </p:cNvSpPr>
          <p:nvPr/>
        </p:nvSpPr>
        <p:spPr bwMode="auto">
          <a:xfrm>
            <a:off x="2268538" y="5661025"/>
            <a:ext cx="4535487" cy="828675"/>
          </a:xfrm>
          <a:custGeom>
            <a:avLst/>
            <a:gdLst>
              <a:gd name="T0" fmla="*/ 0 w 2857"/>
              <a:gd name="T1" fmla="*/ 914817513 h 522"/>
              <a:gd name="T2" fmla="*/ 1943039461 w 2857"/>
              <a:gd name="T3" fmla="*/ 115927188 h 522"/>
              <a:gd name="T4" fmla="*/ 2147483647 w 2857"/>
              <a:gd name="T5" fmla="*/ 1028223750 h 522"/>
              <a:gd name="T6" fmla="*/ 2147483647 w 2857"/>
              <a:gd name="T7" fmla="*/ 1257558763 h 522"/>
              <a:gd name="T8" fmla="*/ 2147483647 w 2857"/>
              <a:gd name="T9" fmla="*/ 685482500 h 522"/>
              <a:gd name="T10" fmla="*/ 2147483647 w 2857"/>
              <a:gd name="T11" fmla="*/ 458668438 h 522"/>
              <a:gd name="T12" fmla="*/ 2147483647 w 2857"/>
              <a:gd name="T13" fmla="*/ 1028223750 h 522"/>
              <a:gd name="T14" fmla="*/ 2147483647 w 2857"/>
              <a:gd name="T15" fmla="*/ 458668438 h 522"/>
              <a:gd name="T16" fmla="*/ 2147483647 w 2857"/>
              <a:gd name="T17" fmla="*/ 0 h 5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57" h="522">
                <a:moveTo>
                  <a:pt x="0" y="363"/>
                </a:moveTo>
                <a:cubicBezTo>
                  <a:pt x="264" y="201"/>
                  <a:pt x="529" y="39"/>
                  <a:pt x="771" y="46"/>
                </a:cubicBezTo>
                <a:cubicBezTo>
                  <a:pt x="1013" y="53"/>
                  <a:pt x="1285" y="333"/>
                  <a:pt x="1451" y="408"/>
                </a:cubicBezTo>
                <a:cubicBezTo>
                  <a:pt x="1617" y="483"/>
                  <a:pt x="1633" y="522"/>
                  <a:pt x="1769" y="499"/>
                </a:cubicBezTo>
                <a:cubicBezTo>
                  <a:pt x="1905" y="476"/>
                  <a:pt x="2139" y="325"/>
                  <a:pt x="2267" y="272"/>
                </a:cubicBezTo>
                <a:cubicBezTo>
                  <a:pt x="2395" y="219"/>
                  <a:pt x="2457" y="159"/>
                  <a:pt x="2540" y="182"/>
                </a:cubicBezTo>
                <a:cubicBezTo>
                  <a:pt x="2623" y="205"/>
                  <a:pt x="2721" y="408"/>
                  <a:pt x="2766" y="408"/>
                </a:cubicBezTo>
                <a:cubicBezTo>
                  <a:pt x="2811" y="408"/>
                  <a:pt x="2797" y="250"/>
                  <a:pt x="2812" y="182"/>
                </a:cubicBezTo>
                <a:cubicBezTo>
                  <a:pt x="2827" y="114"/>
                  <a:pt x="2842" y="57"/>
                  <a:pt x="2857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pic>
        <p:nvPicPr>
          <p:cNvPr id="18451" name="Picture 19" descr="j039657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644900"/>
            <a:ext cx="725488" cy="7715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0" y="3068638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4925" y="4941888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3059113" y="2133600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3059113" y="4005263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059113" y="5516563"/>
            <a:ext cx="3025775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2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00018 0.258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39" dur="2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33333 C 0.04462 0.28425 0.08924 0.23541 0.14167 0.23888 C 0.1941 0.24236 0.26372 0.34745 0.31493 0.35439 C 0.36615 0.36134 0.41858 0.28448 0.44879 0.28101 C 0.47899 0.27754 0.48559 0.34027 0.49601 0.33333 C 0.50643 0.32638 0.5066 0.25648 0.51181 0.23888 C 0.51702 0.22129 0.52222 0.22476 0.52761 0.22847 " pathEditMode="relative" ptsTypes="aaaaaaA">
                                      <p:cBhvr>
                                        <p:cTn id="42" dur="3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6 0.22847 L 0.52778 -0.0018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671 L -0.00034 -0.2490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nimBg="1"/>
      <p:bldP spid="18452" grpId="0" animBg="1"/>
      <p:bldP spid="18453" grpId="0" animBg="1"/>
      <p:bldP spid="18454" grpId="0" animBg="1"/>
      <p:bldP spid="18455" grpId="0" animBg="1"/>
      <p:bldP spid="184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Architektury warstwowe</a:t>
            </a:r>
          </a:p>
          <a:p>
            <a:r>
              <a:rPr lang="pl-PL" altLang="pl-PL" sz="2400" b="1" dirty="0">
                <a:solidFill>
                  <a:schemeClr val="tx2"/>
                </a:solidFill>
              </a:rPr>
              <a:t>Model ISO/OSI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86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Model referencyjny ISO/OSI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Najważniejszym modelem warstwowym jest model OSI (ang. </a:t>
            </a:r>
            <a:r>
              <a:rPr lang="pl-PL" altLang="pl-PL" sz="2400" i="1" dirty="0"/>
              <a:t>Open System </a:t>
            </a:r>
            <a:r>
              <a:rPr lang="pl-PL" altLang="pl-PL" sz="2400" i="1" dirty="0" err="1"/>
              <a:t>Interconnection</a:t>
            </a:r>
            <a:r>
              <a:rPr lang="pl-PL" altLang="pl-PL" sz="2400" dirty="0"/>
              <a:t>) opracowany w </a:t>
            </a:r>
            <a:r>
              <a:rPr lang="pl-PL" altLang="pl-PL" sz="2400" b="1" dirty="0"/>
              <a:t>1977 roku</a:t>
            </a:r>
            <a:r>
              <a:rPr lang="pl-PL" altLang="pl-PL" sz="2400" dirty="0"/>
              <a:t> przez organizację standaryzującą ISO oznaczany jako </a:t>
            </a:r>
            <a:r>
              <a:rPr lang="pl-PL" altLang="pl-PL" sz="2400" b="1" dirty="0"/>
              <a:t>ISO/OSI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Model ISO/OSI miał </a:t>
            </a:r>
            <a:r>
              <a:rPr lang="pl-PL" altLang="pl-PL" sz="2400" b="1" dirty="0"/>
              <a:t>duży wpływ</a:t>
            </a:r>
            <a:r>
              <a:rPr lang="pl-PL" altLang="pl-PL" sz="2400" dirty="0"/>
              <a:t> na rozwój protokołów sieciowych, a co za tym urządzeń sieciowych i oprogramowania</a:t>
            </a:r>
          </a:p>
          <a:p>
            <a:pPr eaLnBrk="1" hangingPunct="1"/>
            <a:r>
              <a:rPr lang="pl-PL" altLang="pl-PL" sz="2400" dirty="0"/>
              <a:t>Jednak rozwiązania modelu ISO/OSI </a:t>
            </a:r>
            <a:r>
              <a:rPr lang="pl-PL" altLang="pl-PL" sz="2400" b="1" dirty="0"/>
              <a:t>nie zostały</a:t>
            </a:r>
            <a:r>
              <a:rPr lang="pl-PL" altLang="pl-PL" sz="2400" dirty="0"/>
              <a:t> nigdy </a:t>
            </a:r>
            <a:r>
              <a:rPr lang="pl-PL" altLang="pl-PL" sz="2400" b="1" dirty="0"/>
              <a:t>wdrożone</a:t>
            </a:r>
            <a:r>
              <a:rPr lang="pl-PL" altLang="pl-PL" sz="2400" dirty="0"/>
              <a:t> bezpośrednio do sieci komputerowych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7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Model referencyjny ISO/OSI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dirty="0"/>
              <a:t>W pracach nad modelem ISO/OSI kierowano się następującymi </a:t>
            </a:r>
            <a:r>
              <a:rPr lang="pl-PL" altLang="pl-PL" sz="2400" b="1" dirty="0"/>
              <a:t>zasadami:</a:t>
            </a:r>
          </a:p>
          <a:p>
            <a:pPr eaLnBrk="1" hangingPunct="1"/>
            <a:r>
              <a:rPr lang="pl-PL" altLang="pl-PL" sz="2400" dirty="0"/>
              <a:t>Każda warstwa ma realizować właściwie </a:t>
            </a:r>
            <a:r>
              <a:rPr lang="pl-PL" altLang="pl-PL" sz="2400" b="1" dirty="0"/>
              <a:t>zdefiniowane funkcje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Funkcje realizowane przez poszczególne warstwy powinny uwzględniać </a:t>
            </a:r>
            <a:r>
              <a:rPr lang="pl-PL" altLang="pl-PL" sz="2400" b="1" dirty="0"/>
              <a:t>powszechnie realizowane standardy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Liczba warstw winna </a:t>
            </a:r>
            <a:r>
              <a:rPr lang="pl-PL" altLang="pl-PL" sz="2400" b="1" dirty="0"/>
              <a:t>minimalizować ilość informacji</a:t>
            </a:r>
            <a:r>
              <a:rPr lang="pl-PL" altLang="pl-PL" sz="2400" dirty="0"/>
              <a:t> przepływającej przez styki </a:t>
            </a:r>
            <a:r>
              <a:rPr lang="pl-PL" altLang="pl-PL" sz="2400" dirty="0" err="1"/>
              <a:t>międzywarstwowe</a:t>
            </a:r>
            <a:endParaRPr lang="pl-PL" altLang="pl-PL" sz="2400" dirty="0"/>
          </a:p>
          <a:p>
            <a:pPr eaLnBrk="1" hangingPunct="1"/>
            <a:r>
              <a:rPr lang="pl-PL" altLang="pl-PL" sz="2400" b="1" dirty="0"/>
              <a:t>Liczba warstw nie może być zbyt mała</a:t>
            </a:r>
            <a:r>
              <a:rPr lang="pl-PL" altLang="pl-PL" sz="2400" dirty="0"/>
              <a:t> by wyraźnie różnych funkcji nie umieszczać w tej samej warstwie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38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3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1092"/>
              </p:ext>
            </p:extLst>
          </p:nvPr>
        </p:nvGraphicFramePr>
        <p:xfrm>
          <a:off x="5219700" y="6092825"/>
          <a:ext cx="7921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Visio" r:id="rId3" imgW="947700" imgH="947558" progId="Visio.Drawing.11">
                  <p:embed/>
                </p:oleObj>
              </mc:Choice>
              <mc:Fallback>
                <p:oleObj name="Visio" r:id="rId3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6092825"/>
                        <a:ext cx="79216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52969"/>
              </p:ext>
            </p:extLst>
          </p:nvPr>
        </p:nvGraphicFramePr>
        <p:xfrm>
          <a:off x="2843213" y="6092825"/>
          <a:ext cx="7921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Visio" r:id="rId5" imgW="947700" imgH="947558" progId="Visio.Drawing.11">
                  <p:embed/>
                </p:oleObj>
              </mc:Choice>
              <mc:Fallback>
                <p:oleObj name="Visio" r:id="rId5" imgW="947700" imgH="947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092825"/>
                        <a:ext cx="7921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32" name="Picture 80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5730875"/>
            <a:ext cx="1835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31" name="Picture 79" descr="j028575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0875"/>
            <a:ext cx="1835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Model referencyjny ISO/OSI</a:t>
            </a:r>
          </a:p>
        </p:txBody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pl-PL" b="1" dirty="0"/>
          </a:p>
        </p:txBody>
      </p:sp>
      <p:sp>
        <p:nvSpPr>
          <p:cNvPr id="40968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0" y="548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40970" name="Rectangle 8"/>
          <p:cNvSpPr>
            <a:spLocks noChangeArrowheads="1"/>
          </p:cNvSpPr>
          <p:nvPr/>
        </p:nvSpPr>
        <p:spPr bwMode="auto">
          <a:xfrm>
            <a:off x="900113" y="1917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prezentacji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900113" y="119697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aplikacji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900113" y="2638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sesji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900113" y="3357563"/>
            <a:ext cx="1079500" cy="5032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transportowa</a:t>
            </a: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900113" y="4076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sieciowa</a:t>
            </a: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900113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900113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1476375" y="2420938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1476375" y="3141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>
            <a:off x="1476375" y="3860800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1476375" y="458152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1476375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1476375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7091363" y="1268413"/>
            <a:ext cx="865187" cy="36036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984" name="Rectangle 23"/>
          <p:cNvSpPr>
            <a:spLocks noChangeArrowheads="1"/>
          </p:cNvSpPr>
          <p:nvPr/>
        </p:nvSpPr>
        <p:spPr bwMode="auto">
          <a:xfrm>
            <a:off x="6948488" y="119697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aplikacji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6948488" y="1917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prezentacji</a:t>
            </a:r>
          </a:p>
        </p:txBody>
      </p:sp>
      <p:sp>
        <p:nvSpPr>
          <p:cNvPr id="40986" name="Rectangle 25"/>
          <p:cNvSpPr>
            <a:spLocks noChangeArrowheads="1"/>
          </p:cNvSpPr>
          <p:nvPr/>
        </p:nvSpPr>
        <p:spPr bwMode="auto">
          <a:xfrm>
            <a:off x="6948488" y="2638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sesji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6948488" y="3357563"/>
            <a:ext cx="1079500" cy="5032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transportowa</a:t>
            </a:r>
          </a:p>
        </p:txBody>
      </p:sp>
      <p:sp>
        <p:nvSpPr>
          <p:cNvPr id="40988" name="Rectangle 27"/>
          <p:cNvSpPr>
            <a:spLocks noChangeArrowheads="1"/>
          </p:cNvSpPr>
          <p:nvPr/>
        </p:nvSpPr>
        <p:spPr bwMode="auto">
          <a:xfrm>
            <a:off x="6948488" y="4076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sieciowa</a:t>
            </a:r>
          </a:p>
        </p:txBody>
      </p:sp>
      <p:sp>
        <p:nvSpPr>
          <p:cNvPr id="40989" name="Rectangle 28"/>
          <p:cNvSpPr>
            <a:spLocks noChangeArrowheads="1"/>
          </p:cNvSpPr>
          <p:nvPr/>
        </p:nvSpPr>
        <p:spPr bwMode="auto">
          <a:xfrm>
            <a:off x="6948488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0990" name="Rectangle 29"/>
          <p:cNvSpPr>
            <a:spLocks noChangeArrowheads="1"/>
          </p:cNvSpPr>
          <p:nvPr/>
        </p:nvSpPr>
        <p:spPr bwMode="auto">
          <a:xfrm>
            <a:off x="6948488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0991" name="Line 30"/>
          <p:cNvSpPr>
            <a:spLocks noChangeShapeType="1"/>
          </p:cNvSpPr>
          <p:nvPr/>
        </p:nvSpPr>
        <p:spPr bwMode="auto">
          <a:xfrm>
            <a:off x="7524750" y="2420938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92" name="Line 31"/>
          <p:cNvSpPr>
            <a:spLocks noChangeShapeType="1"/>
          </p:cNvSpPr>
          <p:nvPr/>
        </p:nvSpPr>
        <p:spPr bwMode="auto">
          <a:xfrm>
            <a:off x="7524750" y="3141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93" name="Line 32"/>
          <p:cNvSpPr>
            <a:spLocks noChangeShapeType="1"/>
          </p:cNvSpPr>
          <p:nvPr/>
        </p:nvSpPr>
        <p:spPr bwMode="auto">
          <a:xfrm>
            <a:off x="7524750" y="3860800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94" name="Line 33"/>
          <p:cNvSpPr>
            <a:spLocks noChangeShapeType="1"/>
          </p:cNvSpPr>
          <p:nvPr/>
        </p:nvSpPr>
        <p:spPr bwMode="auto">
          <a:xfrm>
            <a:off x="7524750" y="458152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95" name="Line 34"/>
          <p:cNvSpPr>
            <a:spLocks noChangeShapeType="1"/>
          </p:cNvSpPr>
          <p:nvPr/>
        </p:nvSpPr>
        <p:spPr bwMode="auto">
          <a:xfrm>
            <a:off x="7524750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0996" name="Line 35"/>
          <p:cNvSpPr>
            <a:spLocks noChangeShapeType="1"/>
          </p:cNvSpPr>
          <p:nvPr/>
        </p:nvSpPr>
        <p:spPr bwMode="auto">
          <a:xfrm>
            <a:off x="7524750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0997" name="Rectangle 36"/>
          <p:cNvSpPr>
            <a:spLocks noChangeArrowheads="1"/>
          </p:cNvSpPr>
          <p:nvPr/>
        </p:nvSpPr>
        <p:spPr bwMode="auto">
          <a:xfrm>
            <a:off x="2700338" y="4076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 dirty="0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 dirty="0">
                <a:solidFill>
                  <a:schemeClr val="bg1"/>
                </a:solidFill>
                <a:latin typeface="+mn-lt"/>
              </a:rPr>
            </a:br>
            <a:r>
              <a:rPr lang="pl-PL" altLang="pl-PL" sz="1400" b="1" dirty="0">
                <a:solidFill>
                  <a:schemeClr val="bg1"/>
                </a:solidFill>
                <a:latin typeface="+mn-lt"/>
              </a:rPr>
              <a:t>sieciowa</a:t>
            </a:r>
          </a:p>
        </p:txBody>
      </p:sp>
      <p:sp>
        <p:nvSpPr>
          <p:cNvPr id="40998" name="Rectangle 37"/>
          <p:cNvSpPr>
            <a:spLocks noChangeArrowheads="1"/>
          </p:cNvSpPr>
          <p:nvPr/>
        </p:nvSpPr>
        <p:spPr bwMode="auto">
          <a:xfrm>
            <a:off x="5148263" y="407670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sieciowa</a:t>
            </a:r>
          </a:p>
        </p:txBody>
      </p:sp>
      <p:sp>
        <p:nvSpPr>
          <p:cNvPr id="40999" name="Rectangle 38"/>
          <p:cNvSpPr>
            <a:spLocks noChangeArrowheads="1"/>
          </p:cNvSpPr>
          <p:nvPr/>
        </p:nvSpPr>
        <p:spPr bwMode="auto">
          <a:xfrm>
            <a:off x="2124075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1000" name="Rectangle 39"/>
          <p:cNvSpPr>
            <a:spLocks noChangeArrowheads="1"/>
          </p:cNvSpPr>
          <p:nvPr/>
        </p:nvSpPr>
        <p:spPr bwMode="auto">
          <a:xfrm>
            <a:off x="2124075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1001" name="Line 40"/>
          <p:cNvSpPr>
            <a:spLocks noChangeShapeType="1"/>
          </p:cNvSpPr>
          <p:nvPr/>
        </p:nvSpPr>
        <p:spPr bwMode="auto">
          <a:xfrm>
            <a:off x="2700338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02" name="Rectangle 41"/>
          <p:cNvSpPr>
            <a:spLocks noChangeArrowheads="1"/>
          </p:cNvSpPr>
          <p:nvPr/>
        </p:nvSpPr>
        <p:spPr bwMode="auto">
          <a:xfrm>
            <a:off x="3348038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1003" name="Rectangle 42"/>
          <p:cNvSpPr>
            <a:spLocks noChangeArrowheads="1"/>
          </p:cNvSpPr>
          <p:nvPr/>
        </p:nvSpPr>
        <p:spPr bwMode="auto">
          <a:xfrm>
            <a:off x="3348038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1004" name="Line 43"/>
          <p:cNvSpPr>
            <a:spLocks noChangeShapeType="1"/>
          </p:cNvSpPr>
          <p:nvPr/>
        </p:nvSpPr>
        <p:spPr bwMode="auto">
          <a:xfrm>
            <a:off x="3851275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05" name="Rectangle 44"/>
          <p:cNvSpPr>
            <a:spLocks noChangeArrowheads="1"/>
          </p:cNvSpPr>
          <p:nvPr/>
        </p:nvSpPr>
        <p:spPr bwMode="auto">
          <a:xfrm>
            <a:off x="4500563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1006" name="Rectangle 45"/>
          <p:cNvSpPr>
            <a:spLocks noChangeArrowheads="1"/>
          </p:cNvSpPr>
          <p:nvPr/>
        </p:nvSpPr>
        <p:spPr bwMode="auto">
          <a:xfrm>
            <a:off x="4500563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1007" name="Line 46"/>
          <p:cNvSpPr>
            <a:spLocks noChangeShapeType="1"/>
          </p:cNvSpPr>
          <p:nvPr/>
        </p:nvSpPr>
        <p:spPr bwMode="auto">
          <a:xfrm>
            <a:off x="5076825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08" name="Rectangle 47"/>
          <p:cNvSpPr>
            <a:spLocks noChangeArrowheads="1"/>
          </p:cNvSpPr>
          <p:nvPr/>
        </p:nvSpPr>
        <p:spPr bwMode="auto">
          <a:xfrm>
            <a:off x="5724525" y="4797425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41009" name="Rectangle 48"/>
          <p:cNvSpPr>
            <a:spLocks noChangeArrowheads="1"/>
          </p:cNvSpPr>
          <p:nvPr/>
        </p:nvSpPr>
        <p:spPr bwMode="auto">
          <a:xfrm>
            <a:off x="5724525" y="5518150"/>
            <a:ext cx="1079500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400" b="1">
                <a:solidFill>
                  <a:schemeClr val="bg1"/>
                </a:solidFill>
                <a:latin typeface="+mn-lt"/>
              </a:rPr>
            </a:br>
            <a:r>
              <a:rPr lang="pl-PL" altLang="pl-PL" sz="14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41010" name="Line 49"/>
          <p:cNvSpPr>
            <a:spLocks noChangeShapeType="1"/>
          </p:cNvSpPr>
          <p:nvPr/>
        </p:nvSpPr>
        <p:spPr bwMode="auto">
          <a:xfrm>
            <a:off x="6300788" y="53006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11" name="Line 50"/>
          <p:cNvSpPr>
            <a:spLocks noChangeShapeType="1"/>
          </p:cNvSpPr>
          <p:nvPr/>
        </p:nvSpPr>
        <p:spPr bwMode="auto">
          <a:xfrm>
            <a:off x="2700338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2" name="Line 51"/>
          <p:cNvSpPr>
            <a:spLocks noChangeShapeType="1"/>
          </p:cNvSpPr>
          <p:nvPr/>
        </p:nvSpPr>
        <p:spPr bwMode="auto">
          <a:xfrm>
            <a:off x="3851275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3" name="Line 52"/>
          <p:cNvSpPr>
            <a:spLocks noChangeShapeType="1"/>
          </p:cNvSpPr>
          <p:nvPr/>
        </p:nvSpPr>
        <p:spPr bwMode="auto">
          <a:xfrm>
            <a:off x="5076825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4" name="Line 53"/>
          <p:cNvSpPr>
            <a:spLocks noChangeShapeType="1"/>
          </p:cNvSpPr>
          <p:nvPr/>
        </p:nvSpPr>
        <p:spPr bwMode="auto">
          <a:xfrm>
            <a:off x="6300788" y="60213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5" name="Line 55"/>
          <p:cNvSpPr>
            <a:spLocks noChangeShapeType="1"/>
          </p:cNvSpPr>
          <p:nvPr/>
        </p:nvSpPr>
        <p:spPr bwMode="auto">
          <a:xfrm>
            <a:off x="1476375" y="6308725"/>
            <a:ext cx="12239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6" name="Line 56"/>
          <p:cNvSpPr>
            <a:spLocks noChangeShapeType="1"/>
          </p:cNvSpPr>
          <p:nvPr/>
        </p:nvSpPr>
        <p:spPr bwMode="auto">
          <a:xfrm>
            <a:off x="3851275" y="6308725"/>
            <a:ext cx="12239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7" name="Line 57"/>
          <p:cNvSpPr>
            <a:spLocks noChangeShapeType="1"/>
          </p:cNvSpPr>
          <p:nvPr/>
        </p:nvSpPr>
        <p:spPr bwMode="auto">
          <a:xfrm>
            <a:off x="6300788" y="6308725"/>
            <a:ext cx="1223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41018" name="Line 58"/>
          <p:cNvSpPr>
            <a:spLocks noChangeShapeType="1"/>
          </p:cNvSpPr>
          <p:nvPr/>
        </p:nvSpPr>
        <p:spPr bwMode="auto">
          <a:xfrm>
            <a:off x="7524750" y="170021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>
            <a:off x="1476375" y="170021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20" name="Text Box 60"/>
          <p:cNvSpPr txBox="1">
            <a:spLocks noChangeArrowheads="1"/>
          </p:cNvSpPr>
          <p:nvPr/>
        </p:nvSpPr>
        <p:spPr bwMode="auto">
          <a:xfrm>
            <a:off x="1600200" y="6067425"/>
            <a:ext cx="9300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000" b="1">
                <a:latin typeface="+mn-lt"/>
              </a:rPr>
              <a:t>Kanał fizyczny</a:t>
            </a:r>
          </a:p>
        </p:txBody>
      </p: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3995738" y="6064250"/>
            <a:ext cx="9300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000" b="1">
                <a:latin typeface="+mn-lt"/>
              </a:rPr>
              <a:t>Kanał fizyczny</a:t>
            </a:r>
          </a:p>
        </p:txBody>
      </p:sp>
      <p:sp>
        <p:nvSpPr>
          <p:cNvPr id="41022" name="Text Box 62"/>
          <p:cNvSpPr txBox="1">
            <a:spLocks noChangeArrowheads="1"/>
          </p:cNvSpPr>
          <p:nvPr/>
        </p:nvSpPr>
        <p:spPr bwMode="auto">
          <a:xfrm>
            <a:off x="6443663" y="6021388"/>
            <a:ext cx="9300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000" b="1">
                <a:latin typeface="+mn-lt"/>
              </a:rPr>
              <a:t>Kanał fizyczny</a:t>
            </a:r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 flipH="1">
            <a:off x="2700338" y="4581525"/>
            <a:ext cx="14287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24" name="Line 64"/>
          <p:cNvSpPr>
            <a:spLocks noChangeShapeType="1"/>
          </p:cNvSpPr>
          <p:nvPr/>
        </p:nvSpPr>
        <p:spPr bwMode="auto">
          <a:xfrm>
            <a:off x="3708400" y="4581525"/>
            <a:ext cx="14287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25" name="Line 67"/>
          <p:cNvSpPr>
            <a:spLocks noChangeShapeType="1"/>
          </p:cNvSpPr>
          <p:nvPr/>
        </p:nvSpPr>
        <p:spPr bwMode="auto">
          <a:xfrm flipH="1">
            <a:off x="5148263" y="4581525"/>
            <a:ext cx="14287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41026" name="Line 68"/>
          <p:cNvSpPr>
            <a:spLocks noChangeShapeType="1"/>
          </p:cNvSpPr>
          <p:nvPr/>
        </p:nvSpPr>
        <p:spPr bwMode="auto">
          <a:xfrm>
            <a:off x="6156325" y="4581525"/>
            <a:ext cx="142875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006475" y="1268413"/>
            <a:ext cx="865188" cy="360362"/>
          </a:xfrm>
          <a:prstGeom prst="rect">
            <a:avLst/>
          </a:prstGeom>
          <a:solidFill>
            <a:srgbClr val="FF00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1476375" y="1844675"/>
            <a:ext cx="60483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>
            <a:off x="1476375" y="2565400"/>
            <a:ext cx="60483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>
            <a:off x="1476375" y="3284538"/>
            <a:ext cx="60483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4" name="Line 72"/>
          <p:cNvSpPr>
            <a:spLocks noChangeShapeType="1"/>
          </p:cNvSpPr>
          <p:nvPr/>
        </p:nvSpPr>
        <p:spPr bwMode="auto">
          <a:xfrm>
            <a:off x="1476375" y="4005263"/>
            <a:ext cx="60483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1476375" y="46529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6" name="Line 74"/>
          <p:cNvSpPr>
            <a:spLocks noChangeShapeType="1"/>
          </p:cNvSpPr>
          <p:nvPr/>
        </p:nvSpPr>
        <p:spPr bwMode="auto">
          <a:xfrm>
            <a:off x="3781425" y="4652963"/>
            <a:ext cx="14382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7" name="Line 75"/>
          <p:cNvSpPr>
            <a:spLocks noChangeShapeType="1"/>
          </p:cNvSpPr>
          <p:nvPr/>
        </p:nvSpPr>
        <p:spPr bwMode="auto">
          <a:xfrm>
            <a:off x="6229350" y="46529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8" name="Line 76"/>
          <p:cNvSpPr>
            <a:spLocks noChangeShapeType="1"/>
          </p:cNvSpPr>
          <p:nvPr/>
        </p:nvSpPr>
        <p:spPr bwMode="auto">
          <a:xfrm>
            <a:off x="6300788" y="5445125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>
            <a:off x="3851275" y="5445125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3630" name="Line 78"/>
          <p:cNvSpPr>
            <a:spLocks noChangeShapeType="1"/>
          </p:cNvSpPr>
          <p:nvPr/>
        </p:nvSpPr>
        <p:spPr bwMode="auto">
          <a:xfrm>
            <a:off x="1476375" y="5445125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>
              <a:solidFill>
                <a:schemeClr val="bg1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0399 0.7088 " pathEditMode="relative" rAng="0" ptsTypes="AA">
                                      <p:cBhvr>
                                        <p:cTn id="25" dur="3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3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0.7088 L 0.13403 0.708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0.7088 L 0.19705 0.383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5 0.38333 L 0.2599 0.708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6" presetID="63" presetClass="pat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 0.7088 L 0.39393 0.708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9" presetID="64" presetClass="pat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93 0.7088 L 0.45678 0.393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42" presetClass="pat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678 0.39398 L 0.52778 0.708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63" presetClass="pat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78 0.7088 L 0.65365 0.708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64" presetClass="pat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365 0.7088 L 0.65365 0.00533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1" presetID="10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59" grpId="1" animBg="1"/>
      <p:bldP spid="23559" grpId="2" animBg="1"/>
      <p:bldP spid="23559" grpId="3" animBg="1"/>
      <p:bldP spid="23559" grpId="4" animBg="1"/>
      <p:bldP spid="23559" grpId="5" animBg="1"/>
      <p:bldP spid="23559" grpId="6" animBg="1"/>
      <p:bldP spid="23559" grpId="7" animBg="1"/>
      <p:bldP spid="23559" grpId="8" animBg="1"/>
      <p:bldP spid="23559" grpId="9" animBg="1"/>
      <p:bldP spid="23559" grpId="10" animBg="1"/>
      <p:bldP spid="23621" grpId="0" animBg="1"/>
      <p:bldP spid="23622" grpId="0" animBg="1"/>
      <p:bldP spid="23623" grpId="0" animBg="1"/>
      <p:bldP spid="23624" grpId="0" animBg="1"/>
      <p:bldP spid="23625" grpId="0" animBg="1"/>
      <p:bldP spid="23626" grpId="0" animBg="1"/>
      <p:bldP spid="23627" grpId="0" animBg="1"/>
      <p:bldP spid="23628" grpId="0" animBg="1"/>
      <p:bldP spid="23629" grpId="0" animBg="1"/>
      <p:bldP spid="236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loud"/>
          <p:cNvSpPr>
            <a:spLocks noChangeAspect="1" noEditPoints="1" noChangeArrowheads="1"/>
          </p:cNvSpPr>
          <p:nvPr/>
        </p:nvSpPr>
        <p:spPr bwMode="auto">
          <a:xfrm>
            <a:off x="1403350" y="3068638"/>
            <a:ext cx="2743200" cy="2520950"/>
          </a:xfrm>
          <a:custGeom>
            <a:avLst/>
            <a:gdLst>
              <a:gd name="T0" fmla="*/ 1080643 w 21600"/>
              <a:gd name="T1" fmla="*/ 147110854 h 21600"/>
              <a:gd name="T2" fmla="*/ 174193200 w 21600"/>
              <a:gd name="T3" fmla="*/ 293908457 h 21600"/>
              <a:gd name="T4" fmla="*/ 348096078 w 21600"/>
              <a:gd name="T5" fmla="*/ 147110854 h 21600"/>
              <a:gd name="T6" fmla="*/ 174193200 w 21600"/>
              <a:gd name="T7" fmla="*/ 168224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Unicast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Jeden do jeden – jeden nadawca (ang. </a:t>
            </a:r>
            <a:r>
              <a:rPr lang="pl-PL" altLang="pl-PL" sz="2400" b="1" i="1" dirty="0" err="1"/>
              <a:t>s</a:t>
            </a:r>
            <a:r>
              <a:rPr lang="pl-PL" altLang="pl-PL" sz="2400" i="1" dirty="0" err="1"/>
              <a:t>ource</a:t>
            </a:r>
            <a:r>
              <a:rPr lang="pl-PL" altLang="pl-PL" sz="2400" dirty="0"/>
              <a:t>) i jeden odbiorca (ang. </a:t>
            </a:r>
            <a:r>
              <a:rPr lang="pl-PL" altLang="pl-PL" sz="2400" b="1" i="1" dirty="0" err="1"/>
              <a:t>d</a:t>
            </a:r>
            <a:r>
              <a:rPr lang="pl-PL" altLang="pl-PL" sz="2400" i="1" dirty="0" err="1"/>
              <a:t>estination</a:t>
            </a:r>
            <a:r>
              <a:rPr lang="pl-PL" altLang="pl-PL" sz="2400" dirty="0"/>
              <a:t>)</a:t>
            </a:r>
          </a:p>
        </p:txBody>
      </p:sp>
      <p:pic>
        <p:nvPicPr>
          <p:cNvPr id="25605" name="Picture 5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876925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244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3495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1403350" y="3141663"/>
            <a:ext cx="244792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1403350" y="3644900"/>
            <a:ext cx="324008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403350" y="3860800"/>
            <a:ext cx="295275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331913" y="3933825"/>
            <a:ext cx="1871662" cy="208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042988" y="357346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539750" y="3284538"/>
            <a:ext cx="3449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dirty="0">
                <a:solidFill>
                  <a:schemeClr val="bg1"/>
                </a:solidFill>
                <a:latin typeface="+mn-lt"/>
              </a:rPr>
              <a:t>s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787900" y="32845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dirty="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1042988" y="357346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4500563" y="4724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5724525" y="3789363"/>
            <a:ext cx="34194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>
                <a:latin typeface="+mn-lt"/>
              </a:rPr>
              <a:t>Zastosowania: protokół IP, VoIP, WWW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9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37013 -0.005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4652 0.173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1"/>
      <p:bldP spid="63502" grpId="1" animBg="1"/>
      <p:bldP spid="63502" grpId="2" animBg="1"/>
      <p:bldP spid="63503" grpId="0"/>
      <p:bldP spid="63504" grpId="0"/>
      <p:bldP spid="63504" grpId="1"/>
      <p:bldP spid="63505" grpId="0" animBg="1"/>
      <p:bldP spid="63505" grpId="1" animBg="1"/>
      <p:bldP spid="63506" grpId="0"/>
      <p:bldP spid="635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fizyczna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Zapewnia </a:t>
            </a:r>
            <a:r>
              <a:rPr lang="pl-PL" altLang="pl-PL" sz="2400" b="1" dirty="0"/>
              <a:t>przekaz ciągów bitów</a:t>
            </a:r>
            <a:r>
              <a:rPr lang="pl-PL" altLang="pl-PL" sz="2400" dirty="0"/>
              <a:t> między dwiema lub wieloma urządzeniami połączonymi wspólnym medium fizycznym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Definiuje elektryczne i mechaniczne </a:t>
            </a:r>
            <a:r>
              <a:rPr lang="pl-PL" altLang="pl-PL" sz="2400" b="1" dirty="0"/>
              <a:t>charakterystyki styku</a:t>
            </a:r>
            <a:r>
              <a:rPr lang="pl-PL" altLang="pl-PL" sz="2400" dirty="0"/>
              <a:t> między urządzeniem danych użytkownika, a urządzeniem zakończenia łącza danych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Warstwa fizyczna może być realizowana za pomocą </a:t>
            </a:r>
            <a:r>
              <a:rPr lang="pl-PL" altLang="pl-PL" sz="2400" b="1" dirty="0"/>
              <a:t>kabli miedzianych, światłowodów lub łączy radiowych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Urządzenie danych użytkownika często oznacza się jako </a:t>
            </a:r>
            <a:r>
              <a:rPr lang="pl-PL" altLang="pl-PL" sz="2400" b="1" dirty="0"/>
              <a:t>DTE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Data Terminal </a:t>
            </a:r>
            <a:r>
              <a:rPr lang="pl-PL" altLang="pl-PL" sz="2400" i="1" dirty="0" err="1"/>
              <a:t>Equipment</a:t>
            </a:r>
            <a:r>
              <a:rPr lang="pl-PL" altLang="pl-PL" sz="2400" dirty="0"/>
              <a:t>), a urządzenie realizujące komunikację jako </a:t>
            </a:r>
            <a:r>
              <a:rPr lang="pl-PL" altLang="pl-PL" sz="2400" b="1" dirty="0"/>
              <a:t>DCE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Data Communications </a:t>
            </a:r>
            <a:r>
              <a:rPr lang="pl-PL" altLang="pl-PL" sz="2400" i="1" dirty="0" err="1"/>
              <a:t>Equipment</a:t>
            </a:r>
            <a:r>
              <a:rPr lang="pl-PL" altLang="pl-PL" sz="2400" dirty="0"/>
              <a:t>)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5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łącza danych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Opisuje metody niezawodnego </a:t>
            </a:r>
            <a:r>
              <a:rPr lang="pl-PL" altLang="pl-PL" sz="2400" b="1" dirty="0"/>
              <a:t>przesyłania</a:t>
            </a:r>
            <a:r>
              <a:rPr lang="pl-PL" altLang="pl-PL" sz="2400" dirty="0"/>
              <a:t> danych łączem transmisyjnym </a:t>
            </a:r>
            <a:r>
              <a:rPr lang="pl-PL" altLang="pl-PL" sz="2400" b="1" dirty="0"/>
              <a:t>miedzy dwoma stacjami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Główne </a:t>
            </a:r>
            <a:r>
              <a:rPr lang="pl-PL" altLang="pl-PL" sz="2400" b="1" dirty="0"/>
              <a:t>zadania</a:t>
            </a:r>
            <a:r>
              <a:rPr lang="pl-PL" altLang="pl-PL" sz="2400" dirty="0"/>
              <a:t> tej warstwy to: </a:t>
            </a:r>
          </a:p>
          <a:p>
            <a:pPr lvl="1"/>
            <a:r>
              <a:rPr lang="pl-PL" altLang="pl-PL" sz="2400" dirty="0"/>
              <a:t>tworzenie ramek informacyjnych/sterujących </a:t>
            </a:r>
          </a:p>
          <a:p>
            <a:pPr lvl="1"/>
            <a:r>
              <a:rPr lang="pl-PL" altLang="pl-PL" sz="2400" dirty="0"/>
              <a:t>wyznaczanie ciągów kontrolnych </a:t>
            </a:r>
          </a:p>
          <a:p>
            <a:pPr lvl="1"/>
            <a:r>
              <a:rPr lang="pl-PL" altLang="pl-PL" sz="2400" dirty="0"/>
              <a:t>wykrywanie błędów (korygowanie)</a:t>
            </a:r>
          </a:p>
          <a:p>
            <a:pPr lvl="1"/>
            <a:r>
              <a:rPr lang="pl-PL" altLang="pl-PL" sz="2400" dirty="0"/>
              <a:t>generowanie ramek powiadomień</a:t>
            </a:r>
          </a:p>
          <a:p>
            <a:pPr lvl="1"/>
            <a:r>
              <a:rPr lang="pl-PL" altLang="pl-PL" sz="2400" dirty="0"/>
              <a:t>sterowanie dostępem do medium komunikacyjnego</a:t>
            </a:r>
          </a:p>
          <a:p>
            <a:pPr eaLnBrk="1" hangingPunct="1"/>
            <a:r>
              <a:rPr lang="pl-PL" altLang="pl-PL" sz="2400" dirty="0"/>
              <a:t>Podstawowa jednostka danych w tej warstwie to </a:t>
            </a:r>
            <a:r>
              <a:rPr lang="pl-PL" altLang="pl-PL" sz="2400" b="1" dirty="0"/>
              <a:t>ramka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frame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b="1" dirty="0"/>
              <a:t>Przykładowe</a:t>
            </a:r>
            <a:r>
              <a:rPr lang="pl-PL" altLang="pl-PL" sz="2400" dirty="0"/>
              <a:t> realizacje warstwy łącza danych to: HDLC, SDLC, Ethernet IEEE 802.3, </a:t>
            </a:r>
            <a:r>
              <a:rPr lang="pl-PL" altLang="pl-PL" sz="2400" dirty="0" err="1"/>
              <a:t>WiFi</a:t>
            </a:r>
            <a:r>
              <a:rPr lang="pl-PL" altLang="pl-PL" sz="2400" dirty="0"/>
              <a:t> IEEE 802.11, </a:t>
            </a:r>
            <a:r>
              <a:rPr lang="pl-PL" altLang="pl-PL" sz="2400" dirty="0" err="1"/>
              <a:t>BlueTooth</a:t>
            </a:r>
            <a:r>
              <a:rPr lang="pl-PL" altLang="pl-PL" sz="2400" dirty="0"/>
              <a:t>, </a:t>
            </a:r>
            <a:r>
              <a:rPr lang="pl-PL" altLang="pl-PL" sz="2400" dirty="0" err="1"/>
              <a:t>WiMAX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3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sieciowa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b="1" dirty="0"/>
              <a:t>Warstwa sieciowa</a:t>
            </a:r>
            <a:r>
              <a:rPr lang="pl-PL" altLang="pl-PL" sz="2400" dirty="0"/>
              <a:t> jest odpowiedzialna za </a:t>
            </a:r>
            <a:r>
              <a:rPr lang="pl-PL" altLang="pl-PL" sz="2400" b="1" dirty="0"/>
              <a:t>wybór trasy</a:t>
            </a:r>
            <a:r>
              <a:rPr lang="pl-PL" altLang="pl-PL" sz="2400" dirty="0"/>
              <a:t> między stacją źródłową a stacja docelową, wzdłuż której są przesyłane pakiety</a:t>
            </a:r>
          </a:p>
          <a:p>
            <a:pPr eaLnBrk="1" hangingPunct="1"/>
            <a:r>
              <a:rPr lang="pl-PL" altLang="pl-PL" sz="2400" dirty="0"/>
              <a:t>Odpowiada też za ochronę sieci </a:t>
            </a:r>
            <a:r>
              <a:rPr lang="pl-PL" altLang="pl-PL" sz="2400" b="1" dirty="0"/>
              <a:t>przed przeciążeniami</a:t>
            </a:r>
          </a:p>
          <a:p>
            <a:pPr eaLnBrk="1" hangingPunct="1"/>
            <a:r>
              <a:rPr lang="pl-PL" altLang="pl-PL" sz="2400" dirty="0"/>
              <a:t>Podstawowa jednostka danych w tej warstwie to </a:t>
            </a:r>
            <a:r>
              <a:rPr lang="pl-PL" altLang="pl-PL" sz="2400" b="1" dirty="0"/>
              <a:t>pakiet </a:t>
            </a:r>
            <a:r>
              <a:rPr lang="pl-PL" altLang="pl-PL" sz="2400" dirty="0"/>
              <a:t>(ang. </a:t>
            </a:r>
            <a:r>
              <a:rPr lang="pl-PL" altLang="pl-PL" sz="2400" i="1" dirty="0" err="1"/>
              <a:t>packet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Protokoły warstwy sieciowej odpowiedzialne są za </a:t>
            </a:r>
            <a:r>
              <a:rPr lang="pl-PL" altLang="pl-PL" sz="2400" b="1" dirty="0"/>
              <a:t>przeźroczyste przekazywanie informacji</a:t>
            </a:r>
            <a:r>
              <a:rPr lang="pl-PL" altLang="pl-PL" sz="2400" dirty="0"/>
              <a:t> między sieciami o różnych standardach warstw niższych</a:t>
            </a:r>
          </a:p>
          <a:p>
            <a:pPr eaLnBrk="1" hangingPunct="1"/>
            <a:r>
              <a:rPr lang="pl-PL" altLang="pl-PL" sz="2400" dirty="0"/>
              <a:t>W tym celu niezbędne są funkcje </a:t>
            </a:r>
            <a:r>
              <a:rPr lang="pl-PL" altLang="pl-PL" sz="2400" b="1" dirty="0"/>
              <a:t>segmentacji i </a:t>
            </a:r>
            <a:r>
              <a:rPr lang="pl-PL" altLang="pl-PL" sz="2400" b="1" dirty="0" err="1"/>
              <a:t>resegmentacji</a:t>
            </a:r>
            <a:r>
              <a:rPr lang="pl-PL" altLang="pl-PL" sz="2400" dirty="0"/>
              <a:t> pakietów</a:t>
            </a:r>
          </a:p>
          <a:p>
            <a:pPr eaLnBrk="1" hangingPunct="1"/>
            <a:r>
              <a:rPr lang="pl-PL" altLang="pl-PL" sz="2400" b="1" dirty="0"/>
              <a:t>Przykładowe</a:t>
            </a:r>
            <a:r>
              <a:rPr lang="pl-PL" altLang="pl-PL" sz="2400" dirty="0"/>
              <a:t> protokoły tej warstwy to IP, ICMP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transportowa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Warstwa transportowa</a:t>
            </a:r>
            <a:r>
              <a:rPr lang="pl-PL" altLang="pl-PL" sz="2400" dirty="0"/>
              <a:t> jest pierwszą warstwą mającą nadzór nad całością połączenia między stacją źródłową i stacja docelową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Jej głównym zadaniem jest zapewnienie </a:t>
            </a:r>
            <a:r>
              <a:rPr lang="pl-PL" altLang="pl-PL" sz="2400" b="1" dirty="0"/>
              <a:t>niezawodnego i przeźroczystego przekazu</a:t>
            </a:r>
            <a:r>
              <a:rPr lang="pl-PL" altLang="pl-PL" sz="2400" dirty="0"/>
              <a:t> między stacjami końcowymi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 err="1"/>
              <a:t>Warstaw</a:t>
            </a:r>
            <a:r>
              <a:rPr lang="pl-PL" altLang="pl-PL" sz="2400" dirty="0"/>
              <a:t> transportowa: 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zapewnia podział informacji nadchodzących z warstwy sesji na mniejsze bloki 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kontroluje poprawność transmisji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realizuje połączenia wirtualne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reguluje natężenie ruchu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rozpoznaje duplikaty pakietów</a:t>
            </a:r>
          </a:p>
          <a:p>
            <a:pPr lvl="1">
              <a:lnSpc>
                <a:spcPct val="90000"/>
              </a:lnSpc>
            </a:pPr>
            <a:r>
              <a:rPr lang="pl-PL" altLang="pl-PL" sz="2400" dirty="0"/>
              <a:t>sprawdza poprawność adresowania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Przykładowe</a:t>
            </a:r>
            <a:r>
              <a:rPr lang="pl-PL" altLang="pl-PL" sz="2400" dirty="0"/>
              <a:t> protokoły: TCP, UDP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149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sesji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Warstwa sesji</a:t>
            </a:r>
            <a:r>
              <a:rPr lang="pl-PL" altLang="pl-PL" sz="2400"/>
              <a:t> zapewnia środki do </a:t>
            </a:r>
            <a:r>
              <a:rPr lang="pl-PL" altLang="pl-PL" sz="2400" b="1"/>
              <a:t>nawiązania i rozwiązania sesji</a:t>
            </a:r>
            <a:r>
              <a:rPr lang="pl-PL" altLang="pl-PL" sz="2400"/>
              <a:t> oraz zarządzaniem połączeniem między dwoma procesami</a:t>
            </a:r>
          </a:p>
          <a:p>
            <a:pPr eaLnBrk="1" hangingPunct="1"/>
            <a:r>
              <a:rPr lang="pl-PL" altLang="pl-PL" sz="2400"/>
              <a:t>Koordynuje </a:t>
            </a:r>
            <a:r>
              <a:rPr lang="pl-PL" altLang="pl-PL" sz="2400" b="1"/>
              <a:t>wymianę informacji</a:t>
            </a:r>
            <a:r>
              <a:rPr lang="pl-PL" altLang="pl-PL" sz="2400"/>
              <a:t> między rozproszonymi zadaniami (procesami)</a:t>
            </a:r>
          </a:p>
          <a:p>
            <a:pPr eaLnBrk="1" hangingPunct="1"/>
            <a:r>
              <a:rPr lang="pl-PL" altLang="pl-PL" sz="2400"/>
              <a:t>Połączenie między procesami zwykle nazywane jest </a:t>
            </a:r>
            <a:r>
              <a:rPr lang="pl-PL" altLang="pl-PL" sz="2400" b="1"/>
              <a:t>sesją</a:t>
            </a:r>
          </a:p>
          <a:p>
            <a:pPr eaLnBrk="1" hangingPunct="1"/>
            <a:r>
              <a:rPr lang="pl-PL" altLang="pl-PL" sz="2400"/>
              <a:t>Sesja może służyć do </a:t>
            </a:r>
            <a:r>
              <a:rPr lang="pl-PL" altLang="pl-PL" sz="2400" b="1"/>
              <a:t>realizacji połączenia</a:t>
            </a:r>
            <a:r>
              <a:rPr lang="pl-PL" altLang="pl-PL" sz="2400"/>
              <a:t> ze zdalnym procesem w trybie z podziałem czasu lub do przesłania zbiorów między dwoma procesami</a:t>
            </a: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0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prezentacji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Warstwa prezentacji</a:t>
            </a:r>
            <a:r>
              <a:rPr lang="pl-PL" altLang="pl-PL" sz="2400" dirty="0"/>
              <a:t> zapewnia </a:t>
            </a:r>
            <a:r>
              <a:rPr lang="pl-PL" altLang="pl-PL" sz="2400" b="1" dirty="0"/>
              <a:t>przekształcanie danych</a:t>
            </a:r>
            <a:r>
              <a:rPr lang="pl-PL" altLang="pl-PL" sz="2400" dirty="0"/>
              <a:t> użytkownika do postaci </a:t>
            </a:r>
            <a:r>
              <a:rPr lang="pl-PL" altLang="pl-PL" sz="2400" dirty="0" err="1"/>
              <a:t>standartowej</a:t>
            </a:r>
            <a:r>
              <a:rPr lang="pl-PL" altLang="pl-PL" sz="2400" dirty="0"/>
              <a:t> stosowanej w sieci</a:t>
            </a:r>
          </a:p>
          <a:p>
            <a:pPr eaLnBrk="1" hangingPunct="1"/>
            <a:r>
              <a:rPr lang="pl-PL" altLang="pl-PL" sz="2400" dirty="0"/>
              <a:t>Podstawowe zadania tej warstwy to:</a:t>
            </a:r>
          </a:p>
          <a:p>
            <a:pPr lvl="1"/>
            <a:r>
              <a:rPr lang="pl-PL" altLang="pl-PL" sz="2200" dirty="0"/>
              <a:t>szyfrowanie danych</a:t>
            </a:r>
          </a:p>
          <a:p>
            <a:pPr lvl="1"/>
            <a:r>
              <a:rPr lang="pl-PL" altLang="pl-PL" sz="2200" dirty="0"/>
              <a:t>kompresja danych </a:t>
            </a:r>
          </a:p>
          <a:p>
            <a:pPr lvl="1"/>
            <a:r>
              <a:rPr lang="pl-PL" altLang="pl-PL" sz="2200" dirty="0"/>
              <a:t>transformacja kodowa danych</a:t>
            </a:r>
          </a:p>
          <a:p>
            <a:pPr eaLnBrk="1" hangingPunct="1"/>
            <a:r>
              <a:rPr lang="pl-PL" altLang="pl-PL" sz="2400" dirty="0"/>
              <a:t>Zagadnienia związane z warstwą prezentacji </a:t>
            </a:r>
            <a:r>
              <a:rPr lang="pl-PL" altLang="pl-PL" sz="2400" b="1" dirty="0"/>
              <a:t>wynikają</a:t>
            </a:r>
            <a:r>
              <a:rPr lang="pl-PL" altLang="pl-PL" sz="2400" dirty="0"/>
              <a:t> przede wszystkim </a:t>
            </a:r>
            <a:r>
              <a:rPr lang="pl-PL" altLang="pl-PL" sz="2400" b="1" dirty="0"/>
              <a:t>z różnic</a:t>
            </a:r>
            <a:r>
              <a:rPr lang="pl-PL" altLang="pl-PL" sz="2400" dirty="0"/>
              <a:t> sprzętowych komputerów specyfiki ich oprogramowania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Warstwa aplikacji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Warstwa zastosowań (aplikacji)</a:t>
            </a:r>
            <a:r>
              <a:rPr lang="pl-PL" altLang="pl-PL" sz="2400" dirty="0"/>
              <a:t> zapewnia obsługę użytkownika w dostępie do </a:t>
            </a:r>
            <a:r>
              <a:rPr lang="pl-PL" altLang="pl-PL" sz="2400" b="1" dirty="0"/>
              <a:t>usług</a:t>
            </a:r>
            <a:r>
              <a:rPr lang="pl-PL" altLang="pl-PL" sz="2400" dirty="0"/>
              <a:t> oferowanych przez środowisko OSI (transmisja plików, dostęp od zdalnych baz danych, zdalny terminal, zdalne obliczenia, poczta)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Porozumiewające się programy użytkowe określają </a:t>
            </a:r>
            <a:r>
              <a:rPr lang="pl-PL" altLang="pl-PL" sz="2400" b="1" dirty="0"/>
              <a:t>format</a:t>
            </a:r>
            <a:r>
              <a:rPr lang="pl-PL" altLang="pl-PL" sz="2400" dirty="0"/>
              <a:t> wymienianych informacji i reguły postępowania przy ich odbiorze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Ponadto w zakres warstwy aplikacji wchodzą zagadnienia związane z </a:t>
            </a:r>
            <a:r>
              <a:rPr lang="pl-PL" altLang="pl-PL" sz="2400" b="1" dirty="0"/>
              <a:t>rozdziałem zadań</a:t>
            </a:r>
            <a:r>
              <a:rPr lang="pl-PL" altLang="pl-PL" sz="2400" dirty="0"/>
              <a:t> na poszczególne komputery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6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 dirty="0"/>
              <a:t>Model odniesienia dla sieci LAN - standard IEEE 802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pl-PL" altLang="pl-PL"/>
          </a:p>
          <a:p>
            <a:pPr eaLnBrk="1" hangingPunct="1"/>
            <a:endParaRPr lang="pl-PL" altLang="pl-PL"/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700213"/>
            <a:ext cx="7661275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850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Inne model warstwowe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TCP/IP</a:t>
            </a:r>
            <a:r>
              <a:rPr lang="pl-PL" altLang="pl-PL" sz="2400" dirty="0"/>
              <a:t> – 4 warstwy, opracowany przez IETF</a:t>
            </a:r>
          </a:p>
          <a:p>
            <a:pPr eaLnBrk="1" hangingPunct="1"/>
            <a:r>
              <a:rPr lang="pl-PL" altLang="pl-PL" sz="2400" b="1" dirty="0"/>
              <a:t>SNA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Systems Network Architecture</a:t>
            </a:r>
            <a:r>
              <a:rPr lang="pl-PL" altLang="pl-PL" sz="2400" dirty="0"/>
              <a:t>) – 7 warstw, opracowany przez IBM</a:t>
            </a:r>
          </a:p>
          <a:p>
            <a:pPr eaLnBrk="1" hangingPunct="1"/>
            <a:r>
              <a:rPr lang="pl-PL" altLang="pl-PL" sz="2400" b="1" dirty="0"/>
              <a:t>DNA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Digital Network Architecture</a:t>
            </a:r>
            <a:r>
              <a:rPr lang="pl-PL" altLang="pl-PL" sz="2400" dirty="0"/>
              <a:t>) – 7 warstw, opracowany przez DEC</a:t>
            </a:r>
          </a:p>
          <a:p>
            <a:pPr eaLnBrk="1" hangingPunct="1"/>
            <a:r>
              <a:rPr lang="pl-PL" altLang="pl-PL" sz="2400" b="1" dirty="0"/>
              <a:t>ATM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Asynchronous</a:t>
            </a:r>
            <a:r>
              <a:rPr lang="pl-PL" altLang="pl-PL" sz="2400" i="1" dirty="0"/>
              <a:t> Transfer </a:t>
            </a:r>
            <a:r>
              <a:rPr lang="pl-PL" altLang="pl-PL" sz="2400" i="1" dirty="0" err="1"/>
              <a:t>Mode</a:t>
            </a:r>
            <a:r>
              <a:rPr lang="pl-PL" altLang="pl-PL" sz="2400" dirty="0"/>
              <a:t>) – 7 warstw, opracowany przez ITU, ATM Forum</a:t>
            </a:r>
          </a:p>
          <a:p>
            <a:pPr eaLnBrk="1" hangingPunct="1"/>
            <a:r>
              <a:rPr lang="pl-PL" altLang="pl-PL" sz="2400" dirty="0"/>
              <a:t>Architektury </a:t>
            </a:r>
            <a:r>
              <a:rPr lang="pl-PL" altLang="pl-PL" sz="2400" b="1" dirty="0"/>
              <a:t>sieciowych systemów operacyjnych</a:t>
            </a:r>
            <a:r>
              <a:rPr lang="pl-PL" altLang="pl-PL" sz="2400" dirty="0"/>
              <a:t> (np. Microsoft Windows, Novell NetWare)</a:t>
            </a:r>
          </a:p>
          <a:p>
            <a:pPr eaLnBrk="1" hangingPunct="1"/>
            <a:endParaRPr lang="pl-PL" altLang="pl-PL" dirty="0"/>
          </a:p>
          <a:p>
            <a:pPr eaLnBrk="1" hangingPunct="1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3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Architektury warstwowe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 ISO/OSI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loud"/>
          <p:cNvSpPr>
            <a:spLocks noChangeAspect="1" noEditPoints="1" noChangeArrowheads="1"/>
          </p:cNvSpPr>
          <p:nvPr/>
        </p:nvSpPr>
        <p:spPr bwMode="auto">
          <a:xfrm>
            <a:off x="1403350" y="3068638"/>
            <a:ext cx="2743200" cy="2520950"/>
          </a:xfrm>
          <a:custGeom>
            <a:avLst/>
            <a:gdLst>
              <a:gd name="T0" fmla="*/ 1080643 w 21600"/>
              <a:gd name="T1" fmla="*/ 147110854 h 21600"/>
              <a:gd name="T2" fmla="*/ 174193200 w 21600"/>
              <a:gd name="T3" fmla="*/ 293908457 h 21600"/>
              <a:gd name="T4" fmla="*/ 348096078 w 21600"/>
              <a:gd name="T5" fmla="*/ 147110854 h 21600"/>
              <a:gd name="T6" fmla="*/ 174193200 w 21600"/>
              <a:gd name="T7" fmla="*/ 168224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Broadcast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pl-PL" altLang="pl-PL" sz="2400"/>
              <a:t>Jeden do wszystkich – jeden nadawca wszyscy odbierają</a:t>
            </a:r>
          </a:p>
        </p:txBody>
      </p:sp>
      <p:pic>
        <p:nvPicPr>
          <p:cNvPr id="26629" name="Picture 5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876925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244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3495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1476375" y="3141663"/>
            <a:ext cx="23749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1403350" y="3644900"/>
            <a:ext cx="324008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403350" y="3860800"/>
            <a:ext cx="295275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331913" y="3933825"/>
            <a:ext cx="1871662" cy="208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042988" y="361791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39750" y="3284538"/>
            <a:ext cx="3449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dirty="0">
                <a:solidFill>
                  <a:schemeClr val="bg1"/>
                </a:solidFill>
                <a:latin typeface="+mn-lt"/>
              </a:rPr>
              <a:t>s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787900" y="32845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1042988" y="361791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4500563" y="4724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1042988" y="3608388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276600" y="587375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1042988" y="3608388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635375" y="23495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5724525" y="3789363"/>
            <a:ext cx="34194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>
                <a:latin typeface="+mn-lt"/>
              </a:rPr>
              <a:t>Zastosowania: WiFi, ARP, DHCP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4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37013 -0.005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4652 0.1733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865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2048 0.3201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1599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29132 -0.0682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/>
      <p:bldP spid="64526" grpId="1" animBg="1"/>
      <p:bldP spid="64527" grpId="0"/>
      <p:bldP spid="64528" grpId="0"/>
      <p:bldP spid="64529" grpId="0" animBg="1"/>
      <p:bldP spid="64529" grpId="1" animBg="1"/>
      <p:bldP spid="64530" grpId="0"/>
      <p:bldP spid="64531" grpId="0" animBg="1"/>
      <p:bldP spid="64531" grpId="1" animBg="1"/>
      <p:bldP spid="64532" grpId="0"/>
      <p:bldP spid="64533" grpId="0" animBg="1"/>
      <p:bldP spid="64533" grpId="1" animBg="1"/>
      <p:bldP spid="64534" grpId="0"/>
      <p:bldP spid="645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dirty="0"/>
              <a:t>Modele warstwowe – dyskusja (1)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879725" y="2492375"/>
            <a:ext cx="10795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 dirty="0">
                <a:solidFill>
                  <a:schemeClr val="bg1"/>
                </a:solidFill>
                <a:latin typeface="+mn-lt"/>
              </a:rPr>
              <a:t>Warstwa 4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879725" y="3211513"/>
            <a:ext cx="1079500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3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2879725" y="3932238"/>
            <a:ext cx="1079500" cy="503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2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2879725" y="4640263"/>
            <a:ext cx="1079500" cy="503237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1</a:t>
            </a:r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3455988" y="299561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3455988" y="3716338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3455988" y="443547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3455988" y="5156200"/>
            <a:ext cx="0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6297613" y="51577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3455988" y="5443538"/>
            <a:ext cx="28416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1213" name="Text Box 15"/>
          <p:cNvSpPr txBox="1">
            <a:spLocks noChangeArrowheads="1"/>
          </p:cNvSpPr>
          <p:nvPr/>
        </p:nvSpPr>
        <p:spPr bwMode="auto">
          <a:xfrm>
            <a:off x="4568825" y="5145088"/>
            <a:ext cx="1319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400"/>
              <a:t>Kanał fizyczny</a:t>
            </a:r>
          </a:p>
        </p:txBody>
      </p:sp>
      <p:sp>
        <p:nvSpPr>
          <p:cNvPr id="51214" name="Line 17"/>
          <p:cNvSpPr>
            <a:spLocks noChangeShapeType="1"/>
          </p:cNvSpPr>
          <p:nvPr/>
        </p:nvSpPr>
        <p:spPr bwMode="auto">
          <a:xfrm>
            <a:off x="3455988" y="4579938"/>
            <a:ext cx="2876550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15" name="Rectangle 18"/>
          <p:cNvSpPr>
            <a:spLocks noChangeArrowheads="1"/>
          </p:cNvSpPr>
          <p:nvPr/>
        </p:nvSpPr>
        <p:spPr bwMode="auto">
          <a:xfrm>
            <a:off x="5792788" y="2493963"/>
            <a:ext cx="10795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4</a:t>
            </a:r>
          </a:p>
        </p:txBody>
      </p:sp>
      <p:sp>
        <p:nvSpPr>
          <p:cNvPr id="51216" name="Rectangle 19"/>
          <p:cNvSpPr>
            <a:spLocks noChangeArrowheads="1"/>
          </p:cNvSpPr>
          <p:nvPr/>
        </p:nvSpPr>
        <p:spPr bwMode="auto">
          <a:xfrm>
            <a:off x="5792788" y="3213100"/>
            <a:ext cx="10795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3</a:t>
            </a:r>
          </a:p>
        </p:txBody>
      </p:sp>
      <p:sp>
        <p:nvSpPr>
          <p:cNvPr id="51217" name="Rectangle 20"/>
          <p:cNvSpPr>
            <a:spLocks noChangeArrowheads="1"/>
          </p:cNvSpPr>
          <p:nvPr/>
        </p:nvSpPr>
        <p:spPr bwMode="auto">
          <a:xfrm>
            <a:off x="5792788" y="3933825"/>
            <a:ext cx="10795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2</a:t>
            </a:r>
          </a:p>
        </p:txBody>
      </p:sp>
      <p:sp>
        <p:nvSpPr>
          <p:cNvPr id="51218" name="Rectangle 21"/>
          <p:cNvSpPr>
            <a:spLocks noChangeArrowheads="1"/>
          </p:cNvSpPr>
          <p:nvPr/>
        </p:nvSpPr>
        <p:spPr bwMode="auto">
          <a:xfrm>
            <a:off x="5792788" y="4641850"/>
            <a:ext cx="1079500" cy="503238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1</a:t>
            </a:r>
          </a:p>
        </p:txBody>
      </p:sp>
      <p:sp>
        <p:nvSpPr>
          <p:cNvPr id="51219" name="Line 22"/>
          <p:cNvSpPr>
            <a:spLocks noChangeShapeType="1"/>
          </p:cNvSpPr>
          <p:nvPr/>
        </p:nvSpPr>
        <p:spPr bwMode="auto">
          <a:xfrm>
            <a:off x="6369050" y="2997200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20" name="Line 23"/>
          <p:cNvSpPr>
            <a:spLocks noChangeShapeType="1"/>
          </p:cNvSpPr>
          <p:nvPr/>
        </p:nvSpPr>
        <p:spPr bwMode="auto">
          <a:xfrm>
            <a:off x="6369050" y="371792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21" name="Line 24"/>
          <p:cNvSpPr>
            <a:spLocks noChangeShapeType="1"/>
          </p:cNvSpPr>
          <p:nvPr/>
        </p:nvSpPr>
        <p:spPr bwMode="auto">
          <a:xfrm>
            <a:off x="6369050" y="44370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22" name="Line 25"/>
          <p:cNvSpPr>
            <a:spLocks noChangeShapeType="1"/>
          </p:cNvSpPr>
          <p:nvPr/>
        </p:nvSpPr>
        <p:spPr bwMode="auto">
          <a:xfrm>
            <a:off x="3452813" y="3859213"/>
            <a:ext cx="28797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1223" name="Line 26"/>
          <p:cNvSpPr>
            <a:spLocks noChangeShapeType="1"/>
          </p:cNvSpPr>
          <p:nvPr/>
        </p:nvSpPr>
        <p:spPr bwMode="auto">
          <a:xfrm>
            <a:off x="3452813" y="3141663"/>
            <a:ext cx="2874962" cy="174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1835150" y="1989138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1835150" y="2673350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1835150" y="33575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1835150" y="4041775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1827213" y="4724400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solidFill>
                <a:schemeClr val="bg1"/>
              </a:solidFill>
            </a:endParaRP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1584325" y="2673350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1584325" y="3357563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1584325" y="4041775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1584325" y="4725988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1333500" y="3357563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1331913" y="4041775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1331913" y="4725988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1081088" y="4041775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1079500" y="4725988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828675" y="4724400"/>
            <a:ext cx="250825" cy="215900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1843088" y="540861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1592263" y="5410200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1339850" y="5410200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1087438" y="5410200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836613" y="5408613"/>
            <a:ext cx="250825" cy="215900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8118475" y="5373688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7866063" y="5375275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7615238" y="5375275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7362825" y="5375275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7112000" y="5373688"/>
            <a:ext cx="250825" cy="215900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1" name="Rectangle 57"/>
          <p:cNvSpPr>
            <a:spLocks noChangeArrowheads="1"/>
          </p:cNvSpPr>
          <p:nvPr/>
        </p:nvSpPr>
        <p:spPr bwMode="auto">
          <a:xfrm>
            <a:off x="8118475" y="474186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2" name="Rectangle 58"/>
          <p:cNvSpPr>
            <a:spLocks noChangeArrowheads="1"/>
          </p:cNvSpPr>
          <p:nvPr/>
        </p:nvSpPr>
        <p:spPr bwMode="auto">
          <a:xfrm>
            <a:off x="7866063" y="4743450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3" name="Rectangle 59"/>
          <p:cNvSpPr>
            <a:spLocks noChangeArrowheads="1"/>
          </p:cNvSpPr>
          <p:nvPr/>
        </p:nvSpPr>
        <p:spPr bwMode="auto">
          <a:xfrm>
            <a:off x="7615238" y="4743450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4" name="Rectangle 60"/>
          <p:cNvSpPr>
            <a:spLocks noChangeArrowheads="1"/>
          </p:cNvSpPr>
          <p:nvPr/>
        </p:nvSpPr>
        <p:spPr bwMode="auto">
          <a:xfrm>
            <a:off x="7362825" y="4743450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5" name="Rectangle 61"/>
          <p:cNvSpPr>
            <a:spLocks noChangeArrowheads="1"/>
          </p:cNvSpPr>
          <p:nvPr/>
        </p:nvSpPr>
        <p:spPr bwMode="auto">
          <a:xfrm>
            <a:off x="8118475" y="4111625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6" name="Rectangle 62"/>
          <p:cNvSpPr>
            <a:spLocks noChangeArrowheads="1"/>
          </p:cNvSpPr>
          <p:nvPr/>
        </p:nvSpPr>
        <p:spPr bwMode="auto">
          <a:xfrm>
            <a:off x="7866063" y="4113213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7" name="Rectangle 63"/>
          <p:cNvSpPr>
            <a:spLocks noChangeArrowheads="1"/>
          </p:cNvSpPr>
          <p:nvPr/>
        </p:nvSpPr>
        <p:spPr bwMode="auto">
          <a:xfrm>
            <a:off x="7615238" y="4113213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8" name="Rectangle 64"/>
          <p:cNvSpPr>
            <a:spLocks noChangeArrowheads="1"/>
          </p:cNvSpPr>
          <p:nvPr/>
        </p:nvSpPr>
        <p:spPr bwMode="auto">
          <a:xfrm>
            <a:off x="8118475" y="3473450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49" name="Rectangle 65"/>
          <p:cNvSpPr>
            <a:spLocks noChangeArrowheads="1"/>
          </p:cNvSpPr>
          <p:nvPr/>
        </p:nvSpPr>
        <p:spPr bwMode="auto">
          <a:xfrm>
            <a:off x="7866063" y="3475038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7651" name="Rectangle 67"/>
          <p:cNvSpPr>
            <a:spLocks noChangeArrowheads="1"/>
          </p:cNvSpPr>
          <p:nvPr/>
        </p:nvSpPr>
        <p:spPr bwMode="auto">
          <a:xfrm>
            <a:off x="8118475" y="284321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51259" name="Picture 69" descr="j0432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4493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0" name="Picture 70" descr="j0432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0335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7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67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67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67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67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0.00023 L 0.00191 0.09977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67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67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67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67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L 0.00017 0.099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67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-0.00509 " pathEditMode="relative" ptsTypes="AA">
                                      <p:cBhvr>
                                        <p:cTn id="153" dur="30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-0.00509 " pathEditMode="relative" ptsTypes="AA">
                                      <p:cBhvr>
                                        <p:cTn id="155" dur="30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-0.00509 " pathEditMode="relative" ptsTypes="AA">
                                      <p:cBhvr>
                                        <p:cTn id="157" dur="30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-0.00509 " pathEditMode="relative" ptsTypes="AA">
                                      <p:cBhvr>
                                        <p:cTn id="159" dur="3000" fill="hold"/>
                                        <p:tgtEl>
                                          <p:spTgt spid="67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68542 -0.00486 " pathEditMode="relative" rAng="0" ptsTypes="AA">
                                      <p:cBhvr>
                                        <p:cTn id="161" dur="3000" fill="hold"/>
                                        <p:tgtEl>
                                          <p:spTgt spid="67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5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6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7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195" dur="1000" fill="hold"/>
                                        <p:tgtEl>
                                          <p:spTgt spid="67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197" dur="1000" fill="hold"/>
                                        <p:tgtEl>
                                          <p:spTgt spid="67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199" dur="1000" fill="hold"/>
                                        <p:tgtEl>
                                          <p:spTgt spid="67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01" dur="1000" fill="hold"/>
                                        <p:tgtEl>
                                          <p:spTgt spid="67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03" dur="10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0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33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34" dur="1000" fill="hold"/>
                                        <p:tgtEl>
                                          <p:spTgt spid="67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36" dur="10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38" dur="1000" fill="hold"/>
                                        <p:tgtEl>
                                          <p:spTgt spid="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40" dur="10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64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65" dur="10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67" dur="1000" fill="hold"/>
                                        <p:tgtEl>
                                          <p:spTgt spid="67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69" dur="1000" fill="hold"/>
                                        <p:tgtEl>
                                          <p:spTgt spid="67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27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8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88" dur="1000" fill="hold"/>
                                        <p:tgtEl>
                                          <p:spTgt spid="67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290" dur="1000" fill="hold"/>
                                        <p:tgtEl>
                                          <p:spTgt spid="67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30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19 " pathEditMode="relative" ptsTypes="AA">
                                      <p:cBhvr>
                                        <p:cTn id="303" dur="1000" fill="hold"/>
                                        <p:tgtEl>
                                          <p:spTgt spid="6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1" grpId="0" animBg="1"/>
      <p:bldP spid="67611" grpId="1" animBg="1"/>
      <p:bldP spid="67611" grpId="2" animBg="1"/>
      <p:bldP spid="67616" grpId="0" animBg="1"/>
      <p:bldP spid="67616" grpId="1" animBg="1"/>
      <p:bldP spid="67616" grpId="2" animBg="1"/>
      <p:bldP spid="67617" grpId="0" animBg="1"/>
      <p:bldP spid="67617" grpId="1" animBg="1"/>
      <p:bldP spid="67617" grpId="2" animBg="1"/>
      <p:bldP spid="67618" grpId="0" animBg="1"/>
      <p:bldP spid="67618" grpId="1" animBg="1"/>
      <p:bldP spid="67618" grpId="2" animBg="1"/>
      <p:bldP spid="67620" grpId="0" animBg="1"/>
      <p:bldP spid="67620" grpId="1" animBg="1"/>
      <p:bldP spid="67620" grpId="2" animBg="1"/>
      <p:bldP spid="67621" grpId="0" animBg="1"/>
      <p:bldP spid="67621" grpId="1" animBg="1"/>
      <p:bldP spid="67621" grpId="2" animBg="1"/>
      <p:bldP spid="67622" grpId="0" animBg="1"/>
      <p:bldP spid="67622" grpId="1" animBg="1"/>
      <p:bldP spid="67622" grpId="2" animBg="1"/>
      <p:bldP spid="67623" grpId="0" animBg="1"/>
      <p:bldP spid="67623" grpId="1" animBg="1"/>
      <p:bldP spid="67623" grpId="2" animBg="1"/>
      <p:bldP spid="67624" grpId="0" animBg="1"/>
      <p:bldP spid="67624" grpId="1" animBg="1"/>
      <p:bldP spid="67624" grpId="2" animBg="1"/>
      <p:bldP spid="67625" grpId="0" animBg="1"/>
      <p:bldP spid="67625" grpId="1" animBg="1"/>
      <p:bldP spid="67625" grpId="2" animBg="1"/>
      <p:bldP spid="67626" grpId="0" animBg="1"/>
      <p:bldP spid="67626" grpId="1" animBg="1"/>
      <p:bldP spid="67626" grpId="2" animBg="1"/>
      <p:bldP spid="67627" grpId="0" animBg="1"/>
      <p:bldP spid="67627" grpId="1" animBg="1"/>
      <p:bldP spid="67627" grpId="2" animBg="1"/>
      <p:bldP spid="67628" grpId="0" animBg="1"/>
      <p:bldP spid="67628" grpId="1" animBg="1"/>
      <p:bldP spid="67628" grpId="2" animBg="1"/>
      <p:bldP spid="67629" grpId="0" animBg="1"/>
      <p:bldP spid="67629" grpId="1" animBg="1"/>
      <p:bldP spid="67629" grpId="2" animBg="1"/>
      <p:bldP spid="67630" grpId="0" animBg="1"/>
      <p:bldP spid="67630" grpId="1" animBg="1"/>
      <p:bldP spid="67630" grpId="2" animBg="1"/>
      <p:bldP spid="67631" grpId="0" animBg="1"/>
      <p:bldP spid="67631" grpId="1" animBg="1"/>
      <p:bldP spid="67631" grpId="2" animBg="1"/>
      <p:bldP spid="67632" grpId="0" animBg="1"/>
      <p:bldP spid="67632" grpId="1" animBg="1"/>
      <p:bldP spid="67632" grpId="2" animBg="1"/>
      <p:bldP spid="67633" grpId="0" animBg="1"/>
      <p:bldP spid="67633" grpId="1" animBg="1"/>
      <p:bldP spid="67633" grpId="2" animBg="1"/>
      <p:bldP spid="67634" grpId="0" animBg="1"/>
      <p:bldP spid="67634" grpId="1" animBg="1"/>
      <p:bldP spid="67634" grpId="2" animBg="1"/>
      <p:bldP spid="67635" grpId="0" animBg="1"/>
      <p:bldP spid="67635" grpId="1" animBg="1"/>
      <p:bldP spid="67635" grpId="2" animBg="1"/>
      <p:bldP spid="67636" grpId="0" animBg="1"/>
      <p:bldP spid="67636" grpId="1" animBg="1"/>
      <p:bldP spid="67636" grpId="2" animBg="1"/>
      <p:bldP spid="67637" grpId="0" animBg="1"/>
      <p:bldP spid="67637" grpId="1" animBg="1"/>
      <p:bldP spid="67637" grpId="2" animBg="1"/>
      <p:bldP spid="67638" grpId="0" animBg="1"/>
      <p:bldP spid="67638" grpId="1" animBg="1"/>
      <p:bldP spid="67638" grpId="2" animBg="1"/>
      <p:bldP spid="67639" grpId="0" animBg="1"/>
      <p:bldP spid="67639" grpId="1" animBg="1"/>
      <p:bldP spid="67639" grpId="2" animBg="1"/>
      <p:bldP spid="67640" grpId="0" animBg="1"/>
      <p:bldP spid="67640" grpId="1" animBg="1"/>
      <p:bldP spid="67640" grpId="2" animBg="1"/>
      <p:bldP spid="67641" grpId="0" animBg="1"/>
      <p:bldP spid="67641" grpId="1" animBg="1"/>
      <p:bldP spid="67641" grpId="2" animBg="1"/>
      <p:bldP spid="67642" grpId="0" animBg="1"/>
      <p:bldP spid="67642" grpId="1" animBg="1"/>
      <p:bldP spid="67642" grpId="2" animBg="1"/>
      <p:bldP spid="67643" grpId="0" animBg="1"/>
      <p:bldP spid="67643" grpId="1" animBg="1"/>
      <p:bldP spid="67643" grpId="2" animBg="1"/>
      <p:bldP spid="67644" grpId="0" animBg="1"/>
      <p:bldP spid="67644" grpId="1" animBg="1"/>
      <p:bldP spid="67644" grpId="2" animBg="1"/>
      <p:bldP spid="67645" grpId="0" animBg="1"/>
      <p:bldP spid="67645" grpId="1" animBg="1"/>
      <p:bldP spid="67645" grpId="2" animBg="1"/>
      <p:bldP spid="67646" grpId="0" animBg="1"/>
      <p:bldP spid="67646" grpId="1" animBg="1"/>
      <p:bldP spid="67646" grpId="2" animBg="1"/>
      <p:bldP spid="67647" grpId="0" animBg="1"/>
      <p:bldP spid="67647" grpId="1" animBg="1"/>
      <p:bldP spid="67647" grpId="2" animBg="1"/>
      <p:bldP spid="67648" grpId="0" animBg="1"/>
      <p:bldP spid="67648" grpId="1" animBg="1"/>
      <p:bldP spid="67648" grpId="2" animBg="1"/>
      <p:bldP spid="67649" grpId="0" animBg="1"/>
      <p:bldP spid="67649" grpId="1" animBg="1"/>
      <p:bldP spid="67649" grpId="2" animBg="1"/>
      <p:bldP spid="67651" grpId="0" animBg="1"/>
      <p:bldP spid="67651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Modele warstwowe – dyskusja (2)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879725" y="2492375"/>
            <a:ext cx="10795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 dirty="0">
                <a:solidFill>
                  <a:schemeClr val="bg1"/>
                </a:solidFill>
                <a:latin typeface="+mn-lt"/>
              </a:rPr>
              <a:t>Warstwa 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879725" y="3211513"/>
            <a:ext cx="1079500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3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879725" y="3932238"/>
            <a:ext cx="1079500" cy="503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2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879725" y="4652963"/>
            <a:ext cx="1079500" cy="503237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 dirty="0">
                <a:solidFill>
                  <a:schemeClr val="bg1"/>
                </a:solidFill>
                <a:latin typeface="+mn-lt"/>
              </a:rPr>
              <a:t>Warstwa 1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455988" y="299561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455988" y="3716338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455988" y="443547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455988" y="5156200"/>
            <a:ext cx="0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297613" y="5157788"/>
            <a:ext cx="0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455988" y="5443538"/>
            <a:ext cx="28416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568825" y="5145088"/>
            <a:ext cx="1319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400"/>
              <a:t>Kanał fizyczny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455988" y="4579938"/>
            <a:ext cx="2876550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5792788" y="2493963"/>
            <a:ext cx="10795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4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792788" y="3213100"/>
            <a:ext cx="10795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792788" y="3933825"/>
            <a:ext cx="1079500" cy="503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2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5792788" y="4654550"/>
            <a:ext cx="1079500" cy="503238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1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369050" y="2997200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369050" y="3717925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369050" y="4437063"/>
            <a:ext cx="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3452813" y="3859213"/>
            <a:ext cx="28797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452813" y="3141663"/>
            <a:ext cx="2874962" cy="174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>
              <a:solidFill>
                <a:schemeClr val="bg1"/>
              </a:solidFill>
            </a:endParaRP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835150" y="2349500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1835150" y="3033713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1835150" y="3717925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1835150" y="4402138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1819275" y="5094288"/>
            <a:ext cx="863600" cy="215900"/>
          </a:xfrm>
          <a:prstGeom prst="rect">
            <a:avLst/>
          </a:prstGeom>
          <a:solidFill>
            <a:srgbClr val="FFCC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/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584325" y="3033713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1584325" y="3717925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1584325" y="4402138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1576388" y="5094288"/>
            <a:ext cx="25082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1333500" y="3717925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1331913" y="4402138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1331913" y="5094288"/>
            <a:ext cx="250825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1081088" y="4402138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solidFill>
                <a:schemeClr val="bg1"/>
              </a:solidFill>
            </a:endParaRP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1081088" y="5094288"/>
            <a:ext cx="250825" cy="215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836613" y="5094288"/>
            <a:ext cx="250825" cy="215900"/>
          </a:xfrm>
          <a:prstGeom prst="rect">
            <a:avLst/>
          </a:prstGeom>
          <a:solidFill>
            <a:srgbClr val="7030A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pic>
        <p:nvPicPr>
          <p:cNvPr id="52263" name="Picture 59" descr="j0432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4493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64" name="Picture 60" descr="j0432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0335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54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repeatCount="2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65069 -0.00277 " pathEditMode="relative" rAng="0" ptsTypes="AA">
                                      <p:cBhvr>
                                        <p:cTn id="61" dur="3000" fill="hold"/>
                                        <p:tgtEl>
                                          <p:spTgt spid="68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35" y="-13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63" dur="3000" fill="hold"/>
                                        <p:tgtEl>
                                          <p:spTgt spid="68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65" dur="3000" fill="hold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67" dur="30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69" dur="30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71" dur="3000" fill="hold"/>
                                        <p:tgtEl>
                                          <p:spTgt spid="68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73" dur="3000" fill="hold"/>
                                        <p:tgtEl>
                                          <p:spTgt spid="6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75" dur="3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77" dur="3000" fill="hold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79" dur="3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81" dur="3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83" dur="30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85" dur="30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87" dur="3000" fill="hold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4965 0 " pathEditMode="relative" ptsTypes="AA">
                                      <p:cBhvr>
                                        <p:cTn id="89" dur="3000" fill="hold"/>
                                        <p:tgtEl>
                                          <p:spTgt spid="68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2" grpId="0" animBg="1"/>
      <p:bldP spid="68632" grpId="1" animBg="1"/>
      <p:bldP spid="68633" grpId="0" animBg="1"/>
      <p:bldP spid="68633" grpId="1" animBg="1"/>
      <p:bldP spid="68634" grpId="0" animBg="1"/>
      <p:bldP spid="68634" grpId="1" animBg="1"/>
      <p:bldP spid="68635" grpId="0" animBg="1"/>
      <p:bldP spid="68635" grpId="1" animBg="1"/>
      <p:bldP spid="68636" grpId="0" animBg="1"/>
      <p:bldP spid="68636" grpId="1" animBg="1"/>
      <p:bldP spid="68637" grpId="0" animBg="1"/>
      <p:bldP spid="68637" grpId="1" animBg="1"/>
      <p:bldP spid="68638" grpId="0" animBg="1"/>
      <p:bldP spid="68638" grpId="1" animBg="1"/>
      <p:bldP spid="68639" grpId="0" animBg="1"/>
      <p:bldP spid="68639" grpId="1" animBg="1"/>
      <p:bldP spid="68640" grpId="0" animBg="1"/>
      <p:bldP spid="68640" grpId="1" animBg="1"/>
      <p:bldP spid="68641" grpId="0" animBg="1"/>
      <p:bldP spid="68641" grpId="1" animBg="1"/>
      <p:bldP spid="68642" grpId="0" animBg="1"/>
      <p:bldP spid="68642" grpId="1" animBg="1"/>
      <p:bldP spid="68643" grpId="0" animBg="1"/>
      <p:bldP spid="68643" grpId="1" animBg="1"/>
      <p:bldP spid="68644" grpId="0" animBg="1"/>
      <p:bldP spid="68644" grpId="1" animBg="1"/>
      <p:bldP spid="68645" grpId="0" animBg="1"/>
      <p:bldP spid="68645" grpId="1" animBg="1"/>
      <p:bldP spid="68646" grpId="0" animBg="1"/>
      <p:bldP spid="6864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Modele warstwowe – wady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Narzut informacyjny</a:t>
            </a:r>
            <a:r>
              <a:rPr lang="pl-PL" altLang="pl-PL" sz="2400" dirty="0"/>
              <a:t> – każda warstwa dodaje informacje sterujące, które w niektórych przypadkach dublują się (np. adresy)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dirty="0"/>
              <a:t>Dostępna przepustowość dla użytkownika jest </a:t>
            </a:r>
            <a:r>
              <a:rPr lang="pl-PL" altLang="pl-PL" sz="2400" b="1" dirty="0"/>
              <a:t>mniejsza</a:t>
            </a:r>
            <a:r>
              <a:rPr lang="pl-PL" altLang="pl-PL" sz="2400" dirty="0"/>
              <a:t> niż fizyczna przepustowość łącza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Dodatkowe opóźnienia</a:t>
            </a:r>
            <a:r>
              <a:rPr lang="pl-PL" altLang="pl-PL" sz="2400" dirty="0"/>
              <a:t> spowodowane potrzebą przetwarzania kolejnych warstw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r>
              <a:rPr lang="pl-PL" altLang="pl-PL" sz="2400" b="1" dirty="0"/>
              <a:t>Utrudnione zarządzanie</a:t>
            </a:r>
            <a:r>
              <a:rPr lang="pl-PL" altLang="pl-PL" sz="2400" dirty="0"/>
              <a:t> – należy zarządzać różnymi warstwami</a:t>
            </a:r>
          </a:p>
          <a:p>
            <a:pPr eaLnBrk="1" hangingPunct="1">
              <a:buSzPct val="150000"/>
              <a:buFont typeface="Wingdings" pitchFamily="2" charset="2"/>
              <a:buChar char="D"/>
            </a:pPr>
            <a:endParaRPr lang="pl-PL" altLang="pl-PL" sz="2400" dirty="0"/>
          </a:p>
          <a:p>
            <a:pPr eaLnBrk="1" hangingPunct="1">
              <a:buSzPct val="150000"/>
              <a:buFont typeface="Wingdings" pitchFamily="2" charset="2"/>
              <a:buChar char="D"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5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Modele warstwowe – zalety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 dirty="0"/>
              <a:t>Możliwość </a:t>
            </a:r>
            <a:r>
              <a:rPr lang="pl-PL" altLang="pl-PL" sz="2400" b="1" dirty="0"/>
              <a:t>współpracy różnych technologii</a:t>
            </a:r>
            <a:r>
              <a:rPr lang="pl-PL" altLang="pl-PL" sz="2400" dirty="0"/>
              <a:t> w poszczególnych warstwach – jedynie należy odpowiednio zdefiniować styki między warstwami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 b="1" dirty="0"/>
              <a:t>Łatwiejszy rozwój</a:t>
            </a:r>
            <a:r>
              <a:rPr lang="pl-PL" altLang="pl-PL" sz="2400" dirty="0"/>
              <a:t> nowych </a:t>
            </a:r>
            <a:r>
              <a:rPr lang="pl-PL" altLang="pl-PL" sz="2400" b="1" dirty="0"/>
              <a:t>rozwiązań, technologii i protokołów</a:t>
            </a:r>
            <a:r>
              <a:rPr lang="pl-PL" altLang="pl-PL" sz="2400" dirty="0"/>
              <a:t> sieciowych dzięki separowaniu poszczególnych funkcji</a:t>
            </a:r>
          </a:p>
          <a:p>
            <a:pPr eaLnBrk="1" hangingPunct="1">
              <a:buSzPct val="150000"/>
              <a:buFont typeface="Wingdings" pitchFamily="2" charset="2"/>
              <a:buChar char="C"/>
            </a:pPr>
            <a:r>
              <a:rPr lang="pl-PL" altLang="pl-PL" sz="2400" b="1" dirty="0"/>
              <a:t>Nic lepszego nie wymyślono </a:t>
            </a:r>
            <a:r>
              <a:rPr lang="pl-PL" altLang="pl-PL" sz="2400" b="1" dirty="0">
                <a:sym typeface="Wingdings" pitchFamily="2" charset="2"/>
              </a:rPr>
              <a:t></a:t>
            </a:r>
          </a:p>
          <a:p>
            <a:pPr eaLnBrk="1" hangingPunct="1"/>
            <a:endParaRPr lang="pl-PL" alt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96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5B5-686A-4F42-B0BC-25F91547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warstwowy – Cisco PT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8222-D3A5-4E42-96B5-BB4E7C6E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5066-70F1-4AA8-9572-D8BB7913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2063"/>
            <a:ext cx="7197153" cy="53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37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BDC8-52DD-4F8C-9E94-F10D114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Narzut informacyjny - przykład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7982-E21D-4F09-88A8-1D874C4B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c:\&gt;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netacad.com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Pinging netacad.com [54.191.191.127] with 32 bytes of data: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Reply from 54.191.191.127: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bytes=32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time=213ms TTL=39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Reply from 54.191.191.127: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bytes=32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time=214ms TTL=39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Reply from 54.191.191.127: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bytes=32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time=210ms TTL=39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Reply from 54.191.191.127: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bytes=32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time=211ms TTL=39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850D5-F6A5-4873-8C47-8570937A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33576-FE7F-454E-A716-0B515CE5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64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Architektury warstwowe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 ISO/OSI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58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Dane/informacje w sieciach komputerowych mogą być przesyłane na </a:t>
            </a:r>
            <a:r>
              <a:rPr lang="pl-PL" altLang="pl-PL" sz="2400" b="1" dirty="0"/>
              <a:t>różne sposoby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Najczęściej stosowana jest technika </a:t>
            </a:r>
            <a:r>
              <a:rPr lang="pl-PL" altLang="pl-PL" sz="2400" b="1" dirty="0"/>
              <a:t>komutacji pakietów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Aby zapewniać </a:t>
            </a:r>
            <a:r>
              <a:rPr lang="pl-PL" altLang="pl-PL" sz="2400" b="1" dirty="0"/>
              <a:t>współpracę</a:t>
            </a:r>
            <a:r>
              <a:rPr lang="pl-PL" altLang="pl-PL" sz="2400" dirty="0"/>
              <a:t> różnorodnego sprzętu komputerowego, technologii sieciowych oraz oprogramowania działanie sieci komputerowej opisuje się za pomocą </a:t>
            </a:r>
            <a:r>
              <a:rPr lang="pl-PL" altLang="pl-PL" sz="2400" b="1" dirty="0" err="1"/>
              <a:t>architektur</a:t>
            </a:r>
            <a:r>
              <a:rPr lang="pl-PL" altLang="pl-PL" sz="2400" b="1" dirty="0"/>
              <a:t> sieciowych</a:t>
            </a:r>
            <a:r>
              <a:rPr lang="pl-PL" altLang="pl-PL" sz="2400" dirty="0"/>
              <a:t> opierających się strukturze </a:t>
            </a:r>
            <a:r>
              <a:rPr lang="pl-PL" altLang="pl-PL" sz="2400" b="1" dirty="0"/>
              <a:t>warstwowej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Przykładem</a:t>
            </a:r>
            <a:r>
              <a:rPr lang="pl-PL" altLang="pl-PL" sz="2400" b="1" dirty="0"/>
              <a:t> takiej architektury jest siedmiowarstwowy model ISO/OSI</a:t>
            </a:r>
            <a:r>
              <a:rPr lang="pl-PL" altLang="pl-PL" sz="2400" dirty="0"/>
              <a:t> oraz czterowarstwowy </a:t>
            </a:r>
            <a:r>
              <a:rPr lang="pl-PL" altLang="pl-PL" sz="2400" b="1" dirty="0"/>
              <a:t>model TCP/IP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b="1" dirty="0"/>
          </a:p>
          <a:p>
            <a:pPr algn="ctr">
              <a:lnSpc>
                <a:spcPct val="90000"/>
              </a:lnSpc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</a:t>
            </a:r>
            <a:r>
              <a:rPr lang="pl-PL" altLang="pl-PL" sz="2400" b="1">
                <a:solidFill>
                  <a:srgbClr val="FF0000"/>
                </a:solidFill>
              </a:rPr>
              <a:t>: Model TCP/IP</a:t>
            </a:r>
            <a:endParaRPr lang="pl-PL" altLang="pl-PL" sz="2400" b="1" dirty="0">
              <a:solidFill>
                <a:srgbClr val="FF0000"/>
              </a:solidFill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loud"/>
          <p:cNvSpPr>
            <a:spLocks noChangeAspect="1" noEditPoints="1" noChangeArrowheads="1"/>
          </p:cNvSpPr>
          <p:nvPr/>
        </p:nvSpPr>
        <p:spPr bwMode="auto">
          <a:xfrm>
            <a:off x="1403350" y="3068638"/>
            <a:ext cx="2743200" cy="2520950"/>
          </a:xfrm>
          <a:custGeom>
            <a:avLst/>
            <a:gdLst>
              <a:gd name="T0" fmla="*/ 1080643 w 21600"/>
              <a:gd name="T1" fmla="*/ 147110854 h 21600"/>
              <a:gd name="T2" fmla="*/ 174193200 w 21600"/>
              <a:gd name="T3" fmla="*/ 293908457 h 21600"/>
              <a:gd name="T4" fmla="*/ 348096078 w 21600"/>
              <a:gd name="T5" fmla="*/ 147110854 h 21600"/>
              <a:gd name="T6" fmla="*/ 174193200 w 21600"/>
              <a:gd name="T7" fmla="*/ 168224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Multicast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pl-PL" altLang="pl-PL" sz="2400"/>
              <a:t>Jeden do grupy – jeden nadawca wybrani odbierają</a:t>
            </a:r>
          </a:p>
        </p:txBody>
      </p:sp>
      <p:pic>
        <p:nvPicPr>
          <p:cNvPr id="27653" name="Picture 5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876925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244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3495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1476375" y="3141663"/>
            <a:ext cx="23749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1403350" y="3644900"/>
            <a:ext cx="324008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403350" y="3860800"/>
            <a:ext cx="295275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1331913" y="3933825"/>
            <a:ext cx="1871662" cy="208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042988" y="357346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39750" y="3284538"/>
            <a:ext cx="3449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dirty="0">
                <a:solidFill>
                  <a:schemeClr val="bg1"/>
                </a:solidFill>
                <a:latin typeface="+mn-lt"/>
              </a:rPr>
              <a:t>s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787900" y="32845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1042988" y="357346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4500563" y="4724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5724525" y="3789363"/>
            <a:ext cx="34194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>
                <a:latin typeface="+mn-lt"/>
              </a:rPr>
              <a:t>Zastosowania: transmisja video, radio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2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37013 -0.005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-27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4652 0.1733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50" grpId="1" animBg="1"/>
      <p:bldP spid="65551" grpId="0"/>
      <p:bldP spid="65552" grpId="0"/>
      <p:bldP spid="65553" grpId="0" animBg="1"/>
      <p:bldP spid="65553" grpId="1" animBg="1"/>
      <p:bldP spid="65554" grpId="0"/>
      <p:bldP spid="655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loud"/>
          <p:cNvSpPr>
            <a:spLocks noChangeAspect="1" noEditPoints="1" noChangeArrowheads="1"/>
          </p:cNvSpPr>
          <p:nvPr/>
        </p:nvSpPr>
        <p:spPr bwMode="auto">
          <a:xfrm>
            <a:off x="1403350" y="3068638"/>
            <a:ext cx="2743200" cy="2520950"/>
          </a:xfrm>
          <a:custGeom>
            <a:avLst/>
            <a:gdLst>
              <a:gd name="T0" fmla="*/ 1080643 w 21600"/>
              <a:gd name="T1" fmla="*/ 147110854 h 21600"/>
              <a:gd name="T2" fmla="*/ 174193200 w 21600"/>
              <a:gd name="T3" fmla="*/ 293908457 h 21600"/>
              <a:gd name="T4" fmla="*/ 348096078 w 21600"/>
              <a:gd name="T5" fmla="*/ 147110854 h 21600"/>
              <a:gd name="T6" fmla="*/ 174193200 w 21600"/>
              <a:gd name="T7" fmla="*/ 168224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pl-P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Anycast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Jeden do jeden z wielu  – jeden nadawca odbiorca wybierany z grupy takich samych odbiorców</a:t>
            </a:r>
          </a:p>
        </p:txBody>
      </p:sp>
      <p:pic>
        <p:nvPicPr>
          <p:cNvPr id="28677" name="Picture 5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876925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244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349500"/>
            <a:ext cx="13112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1476375" y="3141663"/>
            <a:ext cx="23749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1403350" y="3644900"/>
            <a:ext cx="3240088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1403350" y="3860800"/>
            <a:ext cx="295275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331913" y="3933825"/>
            <a:ext cx="1871662" cy="208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9750" y="3284538"/>
            <a:ext cx="3449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dirty="0">
                <a:solidFill>
                  <a:schemeClr val="bg1"/>
                </a:solidFill>
                <a:latin typeface="+mn-lt"/>
              </a:rPr>
              <a:t>s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787900" y="32845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1042988" y="3573463"/>
            <a:ext cx="43180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4500563" y="4724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>
                <a:solidFill>
                  <a:schemeClr val="bg1"/>
                </a:solidFill>
                <a:latin typeface="+mn-lt"/>
              </a:rPr>
              <a:t>d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724525" y="3789363"/>
            <a:ext cx="34194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pl-PL" altLang="pl-PL" sz="2400" dirty="0">
                <a:latin typeface="+mn-lt"/>
              </a:rPr>
              <a:t>Zastosowania: DNS, CDN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89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4652 0.1733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4" grpId="0"/>
      <p:bldP spid="66575" grpId="0"/>
      <p:bldP spid="66575" grpId="1"/>
      <p:bldP spid="66576" grpId="0" animBg="1"/>
      <p:bldP spid="66576" grpId="1" animBg="1"/>
      <p:bldP spid="665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Sposoby transmisji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Techniki komutacji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Architektury warstwowe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 ISO/OSI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Modele warstwowe – dyskusja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Komutacja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l-PL" altLang="pl-PL" sz="2400" dirty="0"/>
              <a:t>Sieć komputerowa służy do </a:t>
            </a:r>
            <a:r>
              <a:rPr lang="pl-PL" altLang="pl-PL" sz="2400" b="1" dirty="0"/>
              <a:t>przesyłania danych/informacji</a:t>
            </a:r>
          </a:p>
          <a:p>
            <a:pPr eaLnBrk="1" hangingPunct="1"/>
            <a:r>
              <a:rPr lang="pl-PL" altLang="pl-PL" sz="2400" b="1" dirty="0"/>
              <a:t>Komutacji</a:t>
            </a:r>
            <a:r>
              <a:rPr lang="pl-PL" altLang="pl-PL" sz="2400" dirty="0"/>
              <a:t> to sposób </a:t>
            </a:r>
            <a:r>
              <a:rPr lang="pl-PL" altLang="pl-PL" sz="2400" b="1" dirty="0"/>
              <a:t>zestawiania połączeń</a:t>
            </a:r>
            <a:r>
              <a:rPr lang="pl-PL" altLang="pl-PL" sz="2400" dirty="0"/>
              <a:t> fizycznych lub logicznych od węzła źródłowego do węzła docelowego w sieci komputerowej w celu przesłania danych</a:t>
            </a:r>
          </a:p>
          <a:p>
            <a:r>
              <a:rPr lang="pl-PL" altLang="pl-PL" sz="2400" dirty="0"/>
              <a:t>W przesyłaniu danych wykorzystywane są często </a:t>
            </a:r>
            <a:r>
              <a:rPr lang="pl-PL" altLang="pl-PL" sz="2400" b="1" dirty="0"/>
              <a:t>węzły tranzytowych</a:t>
            </a:r>
            <a:r>
              <a:rPr lang="pl-PL" altLang="pl-PL" sz="2400" dirty="0"/>
              <a:t>, czyli inne węzły niż źródłowy i docelowy</a:t>
            </a:r>
          </a:p>
          <a:p>
            <a:pPr eaLnBrk="1" hangingPunct="1">
              <a:buFontTx/>
              <a:buNone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0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2281</Words>
  <Application>Microsoft Office PowerPoint</Application>
  <PresentationFormat>Pokaz na ekranie (4:3)</PresentationFormat>
  <Paragraphs>403</Paragraphs>
  <Slides>57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Motyw pakietu Office</vt:lpstr>
      <vt:lpstr>Visio</vt:lpstr>
      <vt:lpstr>Podstawowe informacje, modele warstwowe</vt:lpstr>
      <vt:lpstr>Plan wykładu</vt:lpstr>
      <vt:lpstr>Plan wykładu</vt:lpstr>
      <vt:lpstr>Unicast</vt:lpstr>
      <vt:lpstr>Broadcast</vt:lpstr>
      <vt:lpstr>Multicast</vt:lpstr>
      <vt:lpstr>Anycast</vt:lpstr>
      <vt:lpstr>Plan wykładu</vt:lpstr>
      <vt:lpstr>Komutacja</vt:lpstr>
      <vt:lpstr>Rodzaje komutacji</vt:lpstr>
      <vt:lpstr>Komutacja kanałów </vt:lpstr>
      <vt:lpstr>Komutacja kanałów – przykład </vt:lpstr>
      <vt:lpstr>Komutacja kanałów – zależności czasowe</vt:lpstr>
      <vt:lpstr>Komutacja kanałów – dyskusja</vt:lpstr>
      <vt:lpstr>Wielostrumieniowa komutacja kanałów</vt:lpstr>
      <vt:lpstr>Wielostrumieniowa komutacja kanałów – przykład </vt:lpstr>
      <vt:lpstr>Komutacja pakietów </vt:lpstr>
      <vt:lpstr>Komutacja pakietów – przykład</vt:lpstr>
      <vt:lpstr>Komutacja pakietów</vt:lpstr>
      <vt:lpstr>Sposoby przesyłania informacji w sieciach komputerowych </vt:lpstr>
      <vt:lpstr>Komutacja pakietów w połączeniu wirtualnym – zależności czasowe</vt:lpstr>
      <vt:lpstr>Komutacja pakietów bezpołączeniowa – zależności czasowe</vt:lpstr>
      <vt:lpstr>Komutacja pakietów – zalety</vt:lpstr>
      <vt:lpstr>Komutacja pakietów – wady</vt:lpstr>
      <vt:lpstr>Komutacja ramek </vt:lpstr>
      <vt:lpstr>Komutacja komórek </vt:lpstr>
      <vt:lpstr>Porównanie technik komutacji </vt:lpstr>
      <vt:lpstr>Plan wykładu</vt:lpstr>
      <vt:lpstr>Architektury sieciowe</vt:lpstr>
      <vt:lpstr>Zasady działania architektur warstwowych </vt:lpstr>
      <vt:lpstr>Zasady działania architektur warstwowych </vt:lpstr>
      <vt:lpstr>Zasady działania architektur warstwowych </vt:lpstr>
      <vt:lpstr>Architektura warstwowa – analogia</vt:lpstr>
      <vt:lpstr>Architektura warstwowa – analogia</vt:lpstr>
      <vt:lpstr>Architektura warstwowa – analogia</vt:lpstr>
      <vt:lpstr>Plan wykładu</vt:lpstr>
      <vt:lpstr>Model referencyjny ISO/OSI </vt:lpstr>
      <vt:lpstr>Model referencyjny ISO/OSI </vt:lpstr>
      <vt:lpstr>Model referencyjny ISO/OSI</vt:lpstr>
      <vt:lpstr>Warstwa fizyczna</vt:lpstr>
      <vt:lpstr>Warstwa łącza danych</vt:lpstr>
      <vt:lpstr>Warstwa sieciowa</vt:lpstr>
      <vt:lpstr>Warstwa transportowa</vt:lpstr>
      <vt:lpstr>Warstwa sesji</vt:lpstr>
      <vt:lpstr>Warstwa prezentacji</vt:lpstr>
      <vt:lpstr>Warstwa aplikacji</vt:lpstr>
      <vt:lpstr>Model odniesienia dla sieci LAN - standard IEEE 802</vt:lpstr>
      <vt:lpstr>Inne model warstwowe</vt:lpstr>
      <vt:lpstr>Plan wykładu</vt:lpstr>
      <vt:lpstr>Modele warstwowe – dyskusja (1)</vt:lpstr>
      <vt:lpstr>Modele warstwowe – dyskusja (2)</vt:lpstr>
      <vt:lpstr>Modele warstwowe – wady</vt:lpstr>
      <vt:lpstr>Modele warstwowe – zalety</vt:lpstr>
      <vt:lpstr>Model warstwowy – Cisco PT</vt:lpstr>
      <vt:lpstr>Narzut informacyjny - przykład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30</cp:revision>
  <dcterms:created xsi:type="dcterms:W3CDTF">2016-02-17T18:48:46Z</dcterms:created>
  <dcterms:modified xsi:type="dcterms:W3CDTF">2024-03-15T15:49:38Z</dcterms:modified>
</cp:coreProperties>
</file>