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3" r:id="rId8"/>
    <p:sldId id="275" r:id="rId9"/>
    <p:sldId id="276" r:id="rId10"/>
    <p:sldId id="277" r:id="rId11"/>
    <p:sldId id="261" r:id="rId12"/>
    <p:sldId id="262" r:id="rId13"/>
    <p:sldId id="266" r:id="rId14"/>
    <p:sldId id="263" r:id="rId15"/>
    <p:sldId id="264" r:id="rId16"/>
    <p:sldId id="265" r:id="rId17"/>
    <p:sldId id="268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14E-5063-4709-ACE5-43B964EF1951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95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14E-5063-4709-ACE5-43B964EF1951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9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14E-5063-4709-ACE5-43B964EF1951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04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14E-5063-4709-ACE5-43B964EF1951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14E-5063-4709-ACE5-43B964EF1951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5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14E-5063-4709-ACE5-43B964EF1951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1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14E-5063-4709-ACE5-43B964EF1951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2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14E-5063-4709-ACE5-43B964EF1951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3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14E-5063-4709-ACE5-43B964EF1951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14E-5063-4709-ACE5-43B964EF1951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4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14E-5063-4709-ACE5-43B964EF1951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4414E-5063-4709-ACE5-43B964EF1951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81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pl-PL" dirty="0"/>
              <a:t>Sieci komputerowe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851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Autofit/>
          </a:bodyPr>
          <a:lstStyle/>
          <a:p>
            <a:r>
              <a:rPr lang="pl-PL" sz="6600" dirty="0">
                <a:solidFill>
                  <a:srgbClr val="7030A0"/>
                </a:solidFill>
              </a:rPr>
              <a:t>Z siecią </a:t>
            </a:r>
            <a:r>
              <a:rPr lang="pl-PL" sz="6600" dirty="0">
                <a:solidFill>
                  <a:srgbClr val="7030A0"/>
                </a:solidFill>
                <a:sym typeface="Wingdings" panose="05000000000000000000" pitchFamily="2" charset="2"/>
              </a:rPr>
              <a:t></a:t>
            </a:r>
            <a:r>
              <a:rPr lang="pl-PL" sz="6600" dirty="0">
                <a:solidFill>
                  <a:srgbClr val="7030A0"/>
                </a:solidFill>
              </a:rPr>
              <a:t>       </a:t>
            </a:r>
            <a:r>
              <a:rPr lang="pl-PL" sz="6600" dirty="0">
                <a:solidFill>
                  <a:srgbClr val="00B050"/>
                </a:solidFill>
              </a:rPr>
              <a:t>Bez sieci </a:t>
            </a:r>
            <a:r>
              <a:rPr lang="pl-PL" sz="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pl-PL" sz="6600" dirty="0">
              <a:solidFill>
                <a:srgbClr val="00B05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340768"/>
            <a:ext cx="475568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Szlaki w Karkonoszach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3016"/>
            <a:ext cx="4646573" cy="26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42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Efekty kształcenia - wykład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  <a:defRPr/>
            </a:pPr>
            <a:r>
              <a:rPr lang="pl-PL" dirty="0"/>
              <a:t>Z zakresu </a:t>
            </a:r>
            <a:r>
              <a:rPr lang="pl-PL" b="1" dirty="0"/>
              <a:t>wiedzy</a:t>
            </a:r>
            <a:r>
              <a:rPr lang="pl-PL" dirty="0"/>
              <a:t>:</a:t>
            </a:r>
          </a:p>
          <a:p>
            <a:pPr>
              <a:defRPr/>
            </a:pPr>
            <a:r>
              <a:rPr lang="pl-PL" dirty="0"/>
              <a:t>Posiada podstawową </a:t>
            </a:r>
            <a:r>
              <a:rPr lang="pl-PL" b="1" dirty="0"/>
              <a:t>wiedzę z zakresu zastosowań sieci </a:t>
            </a:r>
            <a:r>
              <a:rPr lang="pl-PL" dirty="0"/>
              <a:t>komputerowych i </a:t>
            </a:r>
            <a:r>
              <a:rPr lang="pl-PL" b="1" dirty="0"/>
              <a:t>znaczenia sieci </a:t>
            </a:r>
            <a:r>
              <a:rPr lang="pl-PL" dirty="0"/>
              <a:t>komputerowych we współczesnym świecie</a:t>
            </a:r>
          </a:p>
          <a:p>
            <a:pPr>
              <a:defRPr/>
            </a:pPr>
            <a:r>
              <a:rPr lang="pl-PL" dirty="0"/>
              <a:t>Posiada podstawową </a:t>
            </a:r>
            <a:r>
              <a:rPr lang="pl-PL" b="1" dirty="0"/>
              <a:t>wiedzę z zakresu aktualnych standardów sieci</a:t>
            </a:r>
            <a:r>
              <a:rPr lang="pl-PL" dirty="0"/>
              <a:t> komputerowych obejmujących media transmisyjne, protokoły i technologie sieciowe</a:t>
            </a:r>
          </a:p>
          <a:p>
            <a:pPr>
              <a:defRPr/>
            </a:pPr>
            <a:r>
              <a:rPr lang="pl-PL" dirty="0"/>
              <a:t>Posiada podstawową </a:t>
            </a:r>
            <a:r>
              <a:rPr lang="pl-PL" b="1" dirty="0"/>
              <a:t>wiedzę z zakresu projektowania i konfiguracji sieci </a:t>
            </a:r>
            <a:r>
              <a:rPr lang="pl-PL" dirty="0"/>
              <a:t>komputerowych</a:t>
            </a:r>
          </a:p>
          <a:p>
            <a:pPr marL="0" indent="0">
              <a:buFontTx/>
              <a:buNone/>
              <a:defRPr/>
            </a:pPr>
            <a:r>
              <a:rPr lang="pl-PL" dirty="0"/>
              <a:t>Z zakresu </a:t>
            </a:r>
            <a:r>
              <a:rPr lang="pl-PL" b="1" dirty="0"/>
              <a:t>kompetencji społecznych</a:t>
            </a:r>
            <a:r>
              <a:rPr lang="pl-PL" dirty="0"/>
              <a:t>:</a:t>
            </a:r>
          </a:p>
          <a:p>
            <a:pPr>
              <a:defRPr/>
            </a:pPr>
            <a:r>
              <a:rPr lang="pl-PL" dirty="0"/>
              <a:t>Rozumie </a:t>
            </a:r>
            <a:r>
              <a:rPr lang="pl-PL" b="1" dirty="0"/>
              <a:t>ideę normalizacji i certyfikacji</a:t>
            </a:r>
            <a:r>
              <a:rPr lang="pl-PL" dirty="0"/>
              <a:t> rozwiązań technicznych związanych z sieciami komputerowymi i bezpieczeństwem informacji. </a:t>
            </a:r>
          </a:p>
        </p:txBody>
      </p:sp>
    </p:spTree>
    <p:extLst>
      <p:ext uri="{BB962C8B-B14F-4D97-AF65-F5344CB8AC3E}">
        <p14:creationId xmlns:p14="http://schemas.microsoft.com/office/powerpoint/2010/main" val="423930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Organizacja wykładu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Każdy tydzień to oddzielny temat</a:t>
            </a:r>
          </a:p>
          <a:p>
            <a:r>
              <a:rPr lang="pl-PL" sz="2400" dirty="0"/>
              <a:t>Oprócz tematu omawianych i dyskutowanych będzie kilka ciekawostek/newsów sieciowych</a:t>
            </a:r>
          </a:p>
          <a:p>
            <a:r>
              <a:rPr lang="pl-PL" sz="2400" b="1" dirty="0"/>
              <a:t>Jeżeli ktoś ma fajną ciekawostkę, to można mi podesłać przed wykładem </a:t>
            </a:r>
            <a:r>
              <a:rPr lang="pl-PL" sz="2400" b="1" dirty="0">
                <a:solidFill>
                  <a:srgbClr val="FF0000"/>
                </a:solidFill>
              </a:rPr>
              <a:t>(dodatkowe punkty) </a:t>
            </a:r>
          </a:p>
          <a:p>
            <a:r>
              <a:rPr lang="pl-PL" sz="2400" dirty="0"/>
              <a:t>Na początku wykładów pytania dotyczące wykładu z przed tygodnia </a:t>
            </a:r>
            <a:r>
              <a:rPr lang="pl-PL" sz="2400" b="1" dirty="0">
                <a:solidFill>
                  <a:srgbClr val="FF0000"/>
                </a:solidFill>
              </a:rPr>
              <a:t>(dodatkowe punkty)</a:t>
            </a:r>
          </a:p>
          <a:p>
            <a:r>
              <a:rPr lang="pl-PL" sz="2400" b="1" dirty="0">
                <a:solidFill>
                  <a:srgbClr val="FF0000"/>
                </a:solidFill>
              </a:rPr>
              <a:t>Dodatkowe punkty </a:t>
            </a:r>
            <a:r>
              <a:rPr lang="pl-PL" sz="2400" dirty="0"/>
              <a:t>za aktywność w czasie wykładu i omawiania ciekawostek/newsów sieciowych</a:t>
            </a:r>
          </a:p>
          <a:p>
            <a:r>
              <a:rPr lang="pl-PL" sz="2400" dirty="0"/>
              <a:t>Na koniec egzamin (test)</a:t>
            </a:r>
          </a:p>
        </p:txBody>
      </p:sp>
    </p:spTree>
    <p:extLst>
      <p:ext uri="{BB962C8B-B14F-4D97-AF65-F5344CB8AC3E}">
        <p14:creationId xmlns:p14="http://schemas.microsoft.com/office/powerpoint/2010/main" val="301679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Literatura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532765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l-PL" altLang="pl-PL" sz="2000" dirty="0"/>
              <a:t>Materiały Cisco</a:t>
            </a:r>
          </a:p>
          <a:p>
            <a:pPr>
              <a:lnSpc>
                <a:spcPct val="80000"/>
              </a:lnSpc>
            </a:pPr>
            <a:r>
              <a:rPr lang="en-US" altLang="pl-PL" sz="2000" dirty="0" err="1"/>
              <a:t>czasopismo</a:t>
            </a:r>
            <a:r>
              <a:rPr lang="en-US" altLang="pl-PL" sz="2000" dirty="0"/>
              <a:t> </a:t>
            </a:r>
            <a:r>
              <a:rPr lang="en-US" altLang="pl-PL" sz="2000" dirty="0" err="1"/>
              <a:t>NetWorld</a:t>
            </a:r>
            <a:r>
              <a:rPr lang="en-US" altLang="pl-PL" sz="2000" dirty="0"/>
              <a:t>,</a:t>
            </a:r>
            <a:r>
              <a:rPr lang="pl-PL" altLang="pl-PL" sz="2000" dirty="0"/>
              <a:t> Computerworld/</a:t>
            </a:r>
            <a:r>
              <a:rPr lang="pl-PL" altLang="pl-PL" sz="2000" dirty="0" err="1"/>
              <a:t>Networld</a:t>
            </a:r>
            <a:endParaRPr lang="pl-PL" altLang="pl-PL" sz="2000" dirty="0"/>
          </a:p>
          <a:p>
            <a:pPr>
              <a:lnSpc>
                <a:spcPct val="80000"/>
              </a:lnSpc>
            </a:pPr>
            <a:r>
              <a:rPr lang="pl-PL" altLang="pl-PL" sz="2000" dirty="0"/>
              <a:t>D</a:t>
            </a:r>
            <a:r>
              <a:rPr lang="en-US" altLang="pl-PL" sz="2000" dirty="0" err="1"/>
              <a:t>okumenty</a:t>
            </a:r>
            <a:r>
              <a:rPr lang="en-US" altLang="pl-PL" sz="2000" dirty="0"/>
              <a:t> </a:t>
            </a:r>
            <a:r>
              <a:rPr lang="pl-PL" altLang="pl-PL" sz="2000" dirty="0"/>
              <a:t>standaryzujące </a:t>
            </a:r>
            <a:r>
              <a:rPr lang="en-US" altLang="pl-PL" sz="2000" dirty="0"/>
              <a:t>RFC</a:t>
            </a:r>
            <a:r>
              <a:rPr lang="pl-PL" altLang="pl-PL" sz="2000" dirty="0"/>
              <a:t>, IEEE (i inne)</a:t>
            </a:r>
          </a:p>
          <a:p>
            <a:pPr>
              <a:lnSpc>
                <a:spcPct val="80000"/>
              </a:lnSpc>
            </a:pPr>
            <a:r>
              <a:rPr lang="pl-PL" altLang="pl-PL" sz="2000" dirty="0"/>
              <a:t>Książki o sieciach komputerowych, np.:</a:t>
            </a:r>
          </a:p>
          <a:p>
            <a:pPr lvl="1">
              <a:lnSpc>
                <a:spcPct val="80000"/>
              </a:lnSpc>
            </a:pPr>
            <a:r>
              <a:rPr lang="pl-PL" altLang="pl-PL" sz="2000" dirty="0"/>
              <a:t>A. </a:t>
            </a:r>
            <a:r>
              <a:rPr lang="pl-PL" altLang="pl-PL" sz="2000" dirty="0" err="1"/>
              <a:t>Tanenbaum</a:t>
            </a:r>
            <a:r>
              <a:rPr lang="pl-PL" altLang="pl-PL" sz="2000" dirty="0"/>
              <a:t>, </a:t>
            </a:r>
            <a:r>
              <a:rPr lang="pl-PL" altLang="pl-PL" sz="2000" i="1" dirty="0"/>
              <a:t>Sieci komputerowe</a:t>
            </a:r>
            <a:r>
              <a:rPr lang="pl-PL" altLang="pl-PL" sz="2000" dirty="0"/>
              <a:t>, Helion</a:t>
            </a:r>
          </a:p>
          <a:p>
            <a:pPr lvl="1">
              <a:lnSpc>
                <a:spcPct val="80000"/>
              </a:lnSpc>
            </a:pPr>
            <a:r>
              <a:rPr lang="en-US" altLang="pl-PL" sz="2000" dirty="0"/>
              <a:t>K. </a:t>
            </a:r>
            <a:r>
              <a:rPr lang="en-US" altLang="pl-PL" sz="2000" dirty="0" err="1"/>
              <a:t>Nowicki</a:t>
            </a:r>
            <a:r>
              <a:rPr lang="en-US" altLang="pl-PL" sz="2000" dirty="0"/>
              <a:t>, J. </a:t>
            </a:r>
            <a:r>
              <a:rPr lang="en-US" altLang="pl-PL" sz="2000" dirty="0" err="1"/>
              <a:t>Woźniak</a:t>
            </a:r>
            <a:r>
              <a:rPr lang="en-US" altLang="pl-PL" sz="2000" dirty="0"/>
              <a:t>, </a:t>
            </a:r>
            <a:r>
              <a:rPr lang="en-US" altLang="pl-PL" sz="2000" i="1" dirty="0" err="1"/>
              <a:t>Przewodowe</a:t>
            </a:r>
            <a:r>
              <a:rPr lang="en-US" altLang="pl-PL" sz="2000" i="1" dirty="0"/>
              <a:t> </a:t>
            </a:r>
            <a:r>
              <a:rPr lang="en-US" altLang="pl-PL" sz="2000" i="1" dirty="0" err="1"/>
              <a:t>i</a:t>
            </a:r>
            <a:r>
              <a:rPr lang="en-US" altLang="pl-PL" sz="2000" i="1" dirty="0"/>
              <a:t> </a:t>
            </a:r>
            <a:r>
              <a:rPr lang="en-US" altLang="pl-PL" sz="2000" i="1" dirty="0" err="1"/>
              <a:t>bezprzewodowe</a:t>
            </a:r>
            <a:r>
              <a:rPr lang="en-US" altLang="pl-PL" sz="2000" i="1" dirty="0"/>
              <a:t> </a:t>
            </a:r>
            <a:r>
              <a:rPr lang="en-US" altLang="pl-PL" sz="2000" i="1" dirty="0" err="1"/>
              <a:t>sieci</a:t>
            </a:r>
            <a:r>
              <a:rPr lang="en-US" altLang="pl-PL" sz="2000" i="1" dirty="0"/>
              <a:t> LAN</a:t>
            </a:r>
            <a:r>
              <a:rPr lang="en-US" altLang="pl-PL" sz="2000" dirty="0"/>
              <a:t>, </a:t>
            </a:r>
            <a:r>
              <a:rPr lang="en-US" altLang="pl-PL" sz="2000" dirty="0" err="1"/>
              <a:t>Oficyna</a:t>
            </a:r>
            <a:r>
              <a:rPr lang="en-US" altLang="pl-PL" sz="2000" dirty="0"/>
              <a:t> </a:t>
            </a:r>
            <a:r>
              <a:rPr lang="en-US" altLang="pl-PL" sz="2000" dirty="0" err="1"/>
              <a:t>Wydawnicza</a:t>
            </a:r>
            <a:r>
              <a:rPr lang="en-US" altLang="pl-PL" sz="2000" dirty="0"/>
              <a:t> </a:t>
            </a:r>
            <a:r>
              <a:rPr lang="en-US" altLang="pl-PL" sz="2000" dirty="0" err="1"/>
              <a:t>Politechniki</a:t>
            </a:r>
            <a:r>
              <a:rPr lang="en-US" altLang="pl-PL" sz="2000" dirty="0"/>
              <a:t> </a:t>
            </a:r>
            <a:r>
              <a:rPr lang="en-US" altLang="pl-PL" sz="2000" dirty="0" err="1"/>
              <a:t>Warszawskiej</a:t>
            </a:r>
            <a:endParaRPr lang="en-US" altLang="pl-PL" sz="2000" dirty="0"/>
          </a:p>
          <a:p>
            <a:pPr lvl="1">
              <a:lnSpc>
                <a:spcPct val="80000"/>
              </a:lnSpc>
            </a:pPr>
            <a:r>
              <a:rPr lang="pl-PL" altLang="pl-PL" sz="2000" dirty="0"/>
              <a:t>A. Kasprzak, </a:t>
            </a:r>
            <a:r>
              <a:rPr lang="pl-PL" altLang="pl-PL" sz="2000" i="1" dirty="0"/>
              <a:t>Rozległe sieci komputerowe z komutacją pakietów</a:t>
            </a:r>
            <a:r>
              <a:rPr lang="pl-PL" altLang="pl-PL" sz="2000" dirty="0"/>
              <a:t>, Oficyna Wydawnicza </a:t>
            </a:r>
            <a:r>
              <a:rPr lang="pl-PL" altLang="pl-PL" sz="2000" dirty="0" err="1"/>
              <a:t>PWr</a:t>
            </a:r>
            <a:endParaRPr lang="pl-PL" altLang="pl-PL" sz="2000" dirty="0"/>
          </a:p>
          <a:p>
            <a:pPr lvl="1">
              <a:lnSpc>
                <a:spcPct val="80000"/>
              </a:lnSpc>
            </a:pPr>
            <a:r>
              <a:rPr lang="en-US" altLang="pl-PL" sz="2000" dirty="0"/>
              <a:t>R. Breyer, S. </a:t>
            </a:r>
            <a:r>
              <a:rPr lang="en-US" altLang="pl-PL" sz="2000" dirty="0" err="1"/>
              <a:t>Rileyi</a:t>
            </a:r>
            <a:r>
              <a:rPr lang="en-US" altLang="pl-PL" sz="2000" dirty="0"/>
              <a:t>, </a:t>
            </a:r>
            <a:r>
              <a:rPr lang="en-US" altLang="pl-PL" sz="2000" i="1" dirty="0"/>
              <a:t>Switched, Fast </a:t>
            </a:r>
            <a:r>
              <a:rPr lang="en-US" altLang="pl-PL" sz="2000" i="1" dirty="0" err="1"/>
              <a:t>i</a:t>
            </a:r>
            <a:r>
              <a:rPr lang="en-US" altLang="pl-PL" sz="2000" i="1" dirty="0"/>
              <a:t> Gigabit Ethernet</a:t>
            </a:r>
            <a:r>
              <a:rPr lang="en-US" altLang="pl-PL" sz="2000" dirty="0"/>
              <a:t>, </a:t>
            </a:r>
            <a:r>
              <a:rPr lang="en-US" altLang="pl-PL" sz="2000" dirty="0" err="1"/>
              <a:t>wyd</a:t>
            </a:r>
            <a:r>
              <a:rPr lang="en-US" altLang="pl-PL" sz="2000" dirty="0"/>
              <a:t>. </a:t>
            </a:r>
            <a:r>
              <a:rPr lang="en-US" altLang="pl-PL" sz="2000" dirty="0" err="1"/>
              <a:t>Helion</a:t>
            </a:r>
            <a:endParaRPr lang="pl-PL" altLang="pl-PL" sz="2000" dirty="0"/>
          </a:p>
          <a:p>
            <a:pPr lvl="1">
              <a:lnSpc>
                <a:spcPct val="80000"/>
              </a:lnSpc>
            </a:pPr>
            <a:r>
              <a:rPr lang="pl-PL" altLang="pl-PL" sz="2000" dirty="0"/>
              <a:t>W. </a:t>
            </a:r>
            <a:r>
              <a:rPr lang="pl-PL" altLang="pl-PL" sz="2000" dirty="0" err="1"/>
              <a:t>Stallings</a:t>
            </a:r>
            <a:r>
              <a:rPr lang="pl-PL" altLang="pl-PL" sz="2000" dirty="0"/>
              <a:t>, </a:t>
            </a:r>
            <a:r>
              <a:rPr lang="pl-PL" altLang="pl-PL" sz="2000" i="1" dirty="0"/>
              <a:t>Ochrona danych w sieci i </a:t>
            </a:r>
            <a:r>
              <a:rPr lang="pl-PL" altLang="pl-PL" sz="2000" i="1" dirty="0" err="1"/>
              <a:t>intersieci</a:t>
            </a:r>
            <a:r>
              <a:rPr lang="pl-PL" altLang="pl-PL" sz="2000" i="1" dirty="0"/>
              <a:t> w teorii i praktyce</a:t>
            </a:r>
            <a:r>
              <a:rPr lang="pl-PL" altLang="pl-PL" sz="2000" dirty="0"/>
              <a:t>, Wydawnictwo Naukowo-Techniczne, Warszawa </a:t>
            </a:r>
          </a:p>
          <a:p>
            <a:pPr lvl="1">
              <a:lnSpc>
                <a:spcPct val="80000"/>
              </a:lnSpc>
            </a:pPr>
            <a:r>
              <a:rPr lang="pl-PL" altLang="pl-PL" sz="2000" dirty="0"/>
              <a:t>R. </a:t>
            </a:r>
            <a:r>
              <a:rPr lang="pl-PL" altLang="pl-PL" sz="2000" dirty="0" err="1"/>
              <a:t>Wobst</a:t>
            </a:r>
            <a:r>
              <a:rPr lang="pl-PL" altLang="pl-PL" sz="2000" dirty="0"/>
              <a:t>, </a:t>
            </a:r>
            <a:r>
              <a:rPr lang="pl-PL" altLang="pl-PL" sz="2000" i="1" dirty="0"/>
              <a:t>Kryptologia budowa i łamanie zabezpieczeń</a:t>
            </a:r>
            <a:r>
              <a:rPr lang="pl-PL" altLang="pl-PL" sz="2000" dirty="0"/>
              <a:t>, RM, Warszawa</a:t>
            </a:r>
          </a:p>
          <a:p>
            <a:pPr lvl="1">
              <a:lnSpc>
                <a:spcPct val="80000"/>
              </a:lnSpc>
            </a:pPr>
            <a:r>
              <a:rPr lang="pl-PL" altLang="pl-PL" sz="2000" b="1" dirty="0"/>
              <a:t>K. </a:t>
            </a:r>
            <a:r>
              <a:rPr lang="pl-PL" altLang="pl-PL" sz="2000" b="1" dirty="0" err="1"/>
              <a:t>Levis</a:t>
            </a:r>
            <a:r>
              <a:rPr lang="pl-PL" altLang="pl-PL" sz="2000" b="1" dirty="0"/>
              <a:t>, </a:t>
            </a:r>
            <a:r>
              <a:rPr lang="pl-PL" altLang="pl-PL" sz="2000" b="1" i="1" dirty="0"/>
              <a:t>Twórcy i ofiary ery </a:t>
            </a:r>
            <a:r>
              <a:rPr lang="pl-PL" altLang="pl-PL" sz="2000" b="1" i="1" dirty="0" err="1"/>
              <a:t>internetu</a:t>
            </a:r>
            <a:r>
              <a:rPr lang="pl-PL" altLang="pl-PL" sz="2000" b="1" dirty="0"/>
              <a:t>, Muza</a:t>
            </a:r>
          </a:p>
          <a:p>
            <a:pPr lvl="1">
              <a:lnSpc>
                <a:spcPct val="80000"/>
              </a:lnSpc>
            </a:pPr>
            <a:r>
              <a:rPr lang="en-US" altLang="pl-PL" sz="2000" b="1" dirty="0"/>
              <a:t>S. Galloway, </a:t>
            </a:r>
            <a:r>
              <a:rPr lang="en-US" altLang="pl-PL" sz="2000" b="1" dirty="0" err="1"/>
              <a:t>Wielka</a:t>
            </a:r>
            <a:r>
              <a:rPr lang="en-US" altLang="pl-PL" sz="2000" b="1" dirty="0"/>
              <a:t> </a:t>
            </a:r>
            <a:r>
              <a:rPr lang="en-US" altLang="pl-PL" sz="2000" b="1" dirty="0" err="1"/>
              <a:t>czwórka</a:t>
            </a:r>
            <a:r>
              <a:rPr lang="en-US" altLang="pl-PL" sz="2000" b="1" dirty="0"/>
              <a:t>. </a:t>
            </a:r>
            <a:r>
              <a:rPr lang="en-US" altLang="pl-PL" sz="2000" b="1" dirty="0" err="1"/>
              <a:t>Ukryte</a:t>
            </a:r>
            <a:r>
              <a:rPr lang="en-US" altLang="pl-PL" sz="2000" b="1" dirty="0"/>
              <a:t> DNA: Amazon, Apple, Facebook </a:t>
            </a:r>
            <a:r>
              <a:rPr lang="en-US" altLang="pl-PL" sz="2000" b="1" dirty="0" err="1"/>
              <a:t>i</a:t>
            </a:r>
            <a:r>
              <a:rPr lang="en-US" altLang="pl-PL" sz="2000" b="1" dirty="0"/>
              <a:t> Google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pl-PL" sz="2000" dirty="0" err="1"/>
              <a:t>Materiały</a:t>
            </a:r>
            <a:r>
              <a:rPr lang="en-US" altLang="pl-PL" sz="2000" dirty="0"/>
              <a:t> w </a:t>
            </a:r>
            <a:r>
              <a:rPr lang="en-US" altLang="pl-PL" sz="2000" dirty="0" err="1"/>
              <a:t>Internecie</a:t>
            </a:r>
            <a:endParaRPr lang="pl-PL" altLang="pl-PL" sz="2000" dirty="0"/>
          </a:p>
        </p:txBody>
      </p:sp>
    </p:spTree>
    <p:extLst>
      <p:ext uri="{BB962C8B-B14F-4D97-AF65-F5344CB8AC3E}">
        <p14:creationId xmlns:p14="http://schemas.microsoft.com/office/powerpoint/2010/main" val="87466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Zaliczenie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507413" cy="5183187"/>
          </a:xfrm>
        </p:spPr>
        <p:txBody>
          <a:bodyPr>
            <a:normAutofit/>
          </a:bodyPr>
          <a:lstStyle/>
          <a:p>
            <a:pPr eaLnBrk="1" hangingPunct="1"/>
            <a:r>
              <a:rPr lang="pl-PL" altLang="pl-PL" sz="2400" dirty="0"/>
              <a:t>Na </a:t>
            </a:r>
            <a:r>
              <a:rPr lang="pl-PL" altLang="pl-PL" sz="2400" b="1" dirty="0"/>
              <a:t>ostatnim wykładzie (19.06.2024) </a:t>
            </a:r>
            <a:r>
              <a:rPr lang="pl-PL" altLang="pl-PL" sz="2400" dirty="0"/>
              <a:t>zostanie przeprowadzony test jako </a:t>
            </a:r>
            <a:r>
              <a:rPr lang="pl-PL" altLang="pl-PL" sz="2400" b="1" dirty="0"/>
              <a:t>termin zerowy egzaminu?????</a:t>
            </a:r>
          </a:p>
          <a:p>
            <a:pPr eaLnBrk="1" hangingPunct="1">
              <a:lnSpc>
                <a:spcPct val="95000"/>
              </a:lnSpc>
            </a:pPr>
            <a:r>
              <a:rPr lang="pl-PL" altLang="pl-PL" sz="2400" b="1" dirty="0"/>
              <a:t>Egzamin </a:t>
            </a:r>
            <a:r>
              <a:rPr lang="pl-PL" altLang="pl-PL" sz="2400" dirty="0"/>
              <a:t>w formie </a:t>
            </a:r>
            <a:r>
              <a:rPr lang="pl-PL" altLang="pl-PL" sz="2400" b="1" dirty="0"/>
              <a:t>testu:</a:t>
            </a:r>
          </a:p>
          <a:p>
            <a:pPr lvl="1">
              <a:lnSpc>
                <a:spcPct val="95000"/>
              </a:lnSpc>
            </a:pPr>
            <a:r>
              <a:rPr lang="pl-PL" altLang="pl-PL" sz="2400" b="1" dirty="0"/>
              <a:t>Egzamin podstawowy: 01.07.2024 godz. 15:15, 205 C-1</a:t>
            </a:r>
          </a:p>
          <a:p>
            <a:pPr lvl="1">
              <a:lnSpc>
                <a:spcPct val="95000"/>
              </a:lnSpc>
            </a:pPr>
            <a:r>
              <a:rPr lang="pl-PL" altLang="pl-PL" sz="2400" b="1" dirty="0"/>
              <a:t>Egzamin poprawkowy: 08.07.2024, 13:15, 41 C-4</a:t>
            </a:r>
          </a:p>
          <a:p>
            <a:pPr eaLnBrk="1" hangingPunct="1">
              <a:lnSpc>
                <a:spcPct val="95000"/>
              </a:lnSpc>
            </a:pPr>
            <a:r>
              <a:rPr lang="pl-PL" altLang="pl-PL" sz="2400" dirty="0"/>
              <a:t>Na ocenę </a:t>
            </a:r>
            <a:r>
              <a:rPr lang="pl-PL" altLang="pl-PL" sz="2400" b="1" dirty="0"/>
              <a:t>3.0</a:t>
            </a:r>
            <a:r>
              <a:rPr lang="pl-PL" altLang="pl-PL" sz="2400" dirty="0"/>
              <a:t> trzeba uzyskać co najmniej </a:t>
            </a:r>
            <a:r>
              <a:rPr lang="pl-PL" altLang="pl-PL" sz="2400" b="1" dirty="0"/>
              <a:t>50% możliwych do uzyskania punktów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Osoby, które uzyskają z testu ocenę 3.0 lub wyżej </a:t>
            </a:r>
            <a:r>
              <a:rPr lang="pl-PL" altLang="pl-PL" sz="2400" b="1" dirty="0"/>
              <a:t>nie będą mogły poprawiać tej oceny na wyższą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Osoby, które dostaną ocenę 2.0 będą mogły pisać </a:t>
            </a:r>
            <a:r>
              <a:rPr lang="pl-PL" altLang="pl-PL" sz="2400" b="1" dirty="0"/>
              <a:t>poprawkę testu w ustalonym terminie</a:t>
            </a:r>
            <a:r>
              <a:rPr lang="pl-PL" altLang="pl-PL" sz="2400" dirty="0"/>
              <a:t>, ale</a:t>
            </a:r>
            <a:r>
              <a:rPr lang="pl-PL" altLang="pl-PL" sz="2400" b="1" dirty="0"/>
              <a:t> </a:t>
            </a:r>
            <a:r>
              <a:rPr lang="pl-PL" altLang="pl-PL" sz="2400" dirty="0"/>
              <a:t>zaliczenie poprawki umożliwi uzyskanie </a:t>
            </a:r>
            <a:r>
              <a:rPr lang="pl-PL" altLang="pl-PL" sz="2400" b="1" dirty="0"/>
              <a:t>oceny co najwyżej 3.0</a:t>
            </a:r>
            <a:endParaRPr lang="pl-PL" altLang="pl-PL" sz="2400" dirty="0"/>
          </a:p>
        </p:txBody>
      </p:sp>
    </p:spTree>
    <p:extLst>
      <p:ext uri="{BB962C8B-B14F-4D97-AF65-F5344CB8AC3E}">
        <p14:creationId xmlns:p14="http://schemas.microsoft.com/office/powerpoint/2010/main" val="75373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Zaliczenie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pl-PL" altLang="pl-PL" sz="2400" b="1" dirty="0"/>
              <a:t>Dodatkowe punkty</a:t>
            </a:r>
            <a:r>
              <a:rPr lang="pl-PL" altLang="pl-PL" sz="2400" dirty="0"/>
              <a:t> można uzyskać za</a:t>
            </a:r>
          </a:p>
          <a:p>
            <a:pPr lvl="1" eaLnBrk="1" hangingPunct="1"/>
            <a:r>
              <a:rPr lang="pl-PL" altLang="pl-PL" sz="2400" dirty="0"/>
              <a:t>pytania zadawane na początku wykładu i dotyczące poprzedniego wykładu</a:t>
            </a:r>
          </a:p>
          <a:p>
            <a:pPr lvl="1" eaLnBrk="1" hangingPunct="1"/>
            <a:r>
              <a:rPr lang="pl-PL" altLang="pl-PL" sz="2400" dirty="0"/>
              <a:t>aktywność w czasie wykładu, odpowiedzi na pytania prowadzącego w czasie wykładu</a:t>
            </a:r>
          </a:p>
          <a:p>
            <a:pPr lvl="1" eaLnBrk="1" hangingPunct="1"/>
            <a:r>
              <a:rPr lang="pl-PL" altLang="pl-PL" sz="2400" dirty="0"/>
              <a:t>podesłanie ciekawostki sieciowej</a:t>
            </a:r>
          </a:p>
          <a:p>
            <a:pPr eaLnBrk="1" hangingPunct="1"/>
            <a:r>
              <a:rPr lang="pl-PL" altLang="pl-PL" sz="2400" b="1" dirty="0"/>
              <a:t>Dodatkowe punkty</a:t>
            </a:r>
            <a:r>
              <a:rPr lang="pl-PL" altLang="pl-PL" sz="2400" dirty="0"/>
              <a:t> zostaną </a:t>
            </a:r>
            <a:r>
              <a:rPr lang="pl-PL" altLang="pl-PL" sz="2400" b="1" dirty="0"/>
              <a:t>dodane</a:t>
            </a:r>
            <a:r>
              <a:rPr lang="pl-PL" altLang="pl-PL" sz="2400" dirty="0"/>
              <a:t> do oceny z testu, każde 3 pkt zwiększą ocenę z testu o 0.5 oceny</a:t>
            </a:r>
          </a:p>
          <a:p>
            <a:pPr eaLnBrk="1" hangingPunct="1">
              <a:lnSpc>
                <a:spcPct val="95000"/>
              </a:lnSpc>
            </a:pPr>
            <a:r>
              <a:rPr lang="pl-PL" altLang="pl-PL" sz="2400" dirty="0"/>
              <a:t>Do egzaminu zostaną dopuszczeni wyłącznie studenci, którzy </a:t>
            </a:r>
            <a:r>
              <a:rPr lang="pl-PL" altLang="pl-PL" sz="2400" b="1" dirty="0">
                <a:solidFill>
                  <a:srgbClr val="FF0000"/>
                </a:solidFill>
              </a:rPr>
              <a:t>pozytywnie zaliczyli  laboratorium</a:t>
            </a:r>
          </a:p>
          <a:p>
            <a:pPr eaLnBrk="1" hangingPunct="1">
              <a:lnSpc>
                <a:spcPct val="95000"/>
              </a:lnSpc>
            </a:pPr>
            <a:r>
              <a:rPr lang="pl-PL" altLang="pl-PL" sz="2400" dirty="0"/>
              <a:t>Ocena końcowa z całego kursu (wpisana do systemu)</a:t>
            </a:r>
            <a:endParaRPr lang="pl-PL" altLang="pl-PL" sz="2400" b="1" dirty="0"/>
          </a:p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pl-PL" altLang="pl-PL" sz="2800" b="1" dirty="0">
                <a:solidFill>
                  <a:srgbClr val="FF0000"/>
                </a:solidFill>
              </a:rPr>
              <a:t>0.5*test+0.5*lab</a:t>
            </a:r>
          </a:p>
          <a:p>
            <a:pPr eaLnBrk="1" hangingPunct="1"/>
            <a:endParaRPr lang="pl-PL" altLang="pl-PL" sz="2400" dirty="0"/>
          </a:p>
        </p:txBody>
      </p:sp>
    </p:spTree>
    <p:extLst>
      <p:ext uri="{BB962C8B-B14F-4D97-AF65-F5344CB8AC3E}">
        <p14:creationId xmlns:p14="http://schemas.microsoft.com/office/powerpoint/2010/main" val="11612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Program wykładu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748712" cy="5400675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Wprowadzenie do sieci komputerowych cz. 1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Wprowadzenie do sieci komputerowych cz. 2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Podstawowe informacje, model warstwowy ISO/OSI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Model TCP/IP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Warstwa fizyczna i media transmisyjne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Ethernet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Urządzenia sieci LAN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VLAN oraz protokół IP w sieciach LAN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Projektowanie sieci LAN cz. 1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Projektowanie sieci LAN cz. 2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Bezprzewodowe sieci komputerowe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Rozległe sieci komputerowe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Podstawy kryptografii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pl-PL" altLang="pl-PL" sz="2400" dirty="0"/>
              <a:t>Bezpieczeństwo sieci komputerowych</a:t>
            </a:r>
          </a:p>
        </p:txBody>
      </p:sp>
    </p:spTree>
    <p:extLst>
      <p:ext uri="{BB962C8B-B14F-4D97-AF65-F5344CB8AC3E}">
        <p14:creationId xmlns:p14="http://schemas.microsoft.com/office/powerpoint/2010/main" val="106338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0B0EEB-8288-4AC8-ADDC-F51703EE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Osoby z niepełnosprawnościami i </a:t>
            </a:r>
            <a:br>
              <a:rPr lang="pl-PL" dirty="0"/>
            </a:br>
            <a:r>
              <a:rPr lang="pl-PL" dirty="0"/>
              <a:t>ze szczególnymi potrzebami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BE75B4-1070-4927-9055-B26666A8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Osoby, które ze względu na stan zdrowia, niepełnosprawność  lub inne obiektywne przesłanki mogą mieć szczególne potrzeby związane ze sposobem realizacji zajęć, zaliczenia bądź przygotowaniem materiałów proszone są o zgłoszenie się na konsultacje lub po zajęciach, napisanie takiej informacji na prywatnym czacie, bądź napisanie e-maila w tej sprawie</a:t>
            </a:r>
          </a:p>
          <a:p>
            <a:r>
              <a:rPr lang="pl-PL" sz="2400" dirty="0"/>
              <a:t>Będziemy starali się, aby na zajęciach każdy miał równe prawo do zdobycia wiedzy i rozliczenia się z niej</a:t>
            </a:r>
          </a:p>
        </p:txBody>
      </p:sp>
    </p:spTree>
    <p:extLst>
      <p:ext uri="{BB962C8B-B14F-4D97-AF65-F5344CB8AC3E}">
        <p14:creationId xmlns:p14="http://schemas.microsoft.com/office/powerpoint/2010/main" val="262702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Krzysztof Walkowiak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altLang="pl-PL" sz="2400" b="1" dirty="0"/>
              <a:t>1992-1997</a:t>
            </a:r>
            <a:r>
              <a:rPr lang="pl-PL" altLang="pl-PL" sz="2400" dirty="0"/>
              <a:t> Studia na kierunku </a:t>
            </a:r>
            <a:r>
              <a:rPr lang="pl-PL" altLang="pl-PL" sz="2400" b="1" dirty="0"/>
              <a:t>Informatyka</a:t>
            </a:r>
            <a:r>
              <a:rPr lang="pl-PL" altLang="pl-PL" sz="2400" dirty="0"/>
              <a:t>, specjalność </a:t>
            </a:r>
            <a:r>
              <a:rPr lang="pl-PL" altLang="pl-PL" sz="2400" b="1" dirty="0"/>
              <a:t>Systemu i Sieci Komputerowe,</a:t>
            </a:r>
            <a:r>
              <a:rPr lang="pl-PL" altLang="pl-PL" sz="2400" dirty="0"/>
              <a:t> Wydział Elektroniki</a:t>
            </a:r>
          </a:p>
          <a:p>
            <a:pPr>
              <a:lnSpc>
                <a:spcPct val="90000"/>
              </a:lnSpc>
            </a:pPr>
            <a:r>
              <a:rPr lang="pl-PL" altLang="pl-PL" sz="2400" b="1" dirty="0"/>
              <a:t>1997</a:t>
            </a:r>
            <a:r>
              <a:rPr lang="pl-PL" altLang="pl-PL" sz="2400" dirty="0"/>
              <a:t> rozpoczęcie pracy na Politechnice Wrocławskiej</a:t>
            </a:r>
          </a:p>
          <a:p>
            <a:pPr>
              <a:lnSpc>
                <a:spcPct val="90000"/>
              </a:lnSpc>
            </a:pPr>
            <a:r>
              <a:rPr lang="pl-PL" altLang="pl-PL" sz="2400" b="1" dirty="0"/>
              <a:t>2000</a:t>
            </a:r>
            <a:r>
              <a:rPr lang="pl-PL" altLang="pl-PL" sz="2400" dirty="0"/>
              <a:t> doktorat z Informatyki (optymalizacja sieci komputerowych)</a:t>
            </a:r>
          </a:p>
          <a:p>
            <a:pPr>
              <a:lnSpc>
                <a:spcPct val="90000"/>
              </a:lnSpc>
            </a:pPr>
            <a:r>
              <a:rPr lang="pl-PL" altLang="pl-PL" sz="2400" b="1" dirty="0"/>
              <a:t>2008</a:t>
            </a:r>
            <a:r>
              <a:rPr lang="pl-PL" altLang="pl-PL" sz="2400" dirty="0"/>
              <a:t> habilitacja z Informatyki (optymalizacja sieci komputerowych)</a:t>
            </a:r>
          </a:p>
          <a:p>
            <a:pPr>
              <a:lnSpc>
                <a:spcPct val="90000"/>
              </a:lnSpc>
            </a:pPr>
            <a:r>
              <a:rPr lang="pl-PL" altLang="pl-PL" sz="2400" b="1" dirty="0"/>
              <a:t>2017</a:t>
            </a:r>
            <a:r>
              <a:rPr lang="pl-PL" altLang="pl-PL" sz="2400" dirty="0"/>
              <a:t> tytuł profesora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31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Kurs: Sieci Komputerowe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altLang="pl-PL" sz="2400" b="1" dirty="0"/>
              <a:t>Kod kursu:</a:t>
            </a:r>
            <a:r>
              <a:rPr lang="pl-PL" altLang="pl-PL" sz="2400" dirty="0"/>
              <a:t> INEK00029W</a:t>
            </a:r>
            <a:endParaRPr lang="pl-PL" altLang="pl-PL" sz="2400" b="1" dirty="0"/>
          </a:p>
          <a:p>
            <a:pPr>
              <a:buNone/>
            </a:pPr>
            <a:r>
              <a:rPr lang="pl-PL" altLang="pl-PL" sz="2400" b="1" dirty="0"/>
              <a:t>Wykład (30h)</a:t>
            </a:r>
          </a:p>
          <a:p>
            <a:r>
              <a:rPr lang="pl-PL" altLang="pl-PL" sz="2400" dirty="0"/>
              <a:t>Prowadzący: prof. Krzysztof Walkowiak, Katedra Systemów i Sieci Komputerowych</a:t>
            </a:r>
          </a:p>
          <a:p>
            <a:r>
              <a:rPr lang="pl-PL" altLang="pl-PL" sz="2400" dirty="0"/>
              <a:t>Pokój 108 C3 </a:t>
            </a:r>
          </a:p>
          <a:p>
            <a:r>
              <a:rPr lang="pl-PL" altLang="pl-PL" sz="2400" dirty="0"/>
              <a:t>Materiały: </a:t>
            </a:r>
            <a:r>
              <a:rPr lang="pl-PL" altLang="pl-PL" sz="2400" dirty="0" err="1"/>
              <a:t>eportal</a:t>
            </a:r>
            <a:endParaRPr lang="pl-PL" altLang="pl-PL" sz="2400" b="1" dirty="0"/>
          </a:p>
          <a:p>
            <a:pPr>
              <a:buNone/>
            </a:pPr>
            <a:r>
              <a:rPr lang="pl-PL" altLang="pl-PL" sz="2400" b="1" dirty="0"/>
              <a:t>Laboratorium (30h)</a:t>
            </a:r>
          </a:p>
          <a:p>
            <a:r>
              <a:rPr lang="pl-PL" altLang="pl-PL" sz="2400" dirty="0"/>
              <a:t>Kurs Cisco</a:t>
            </a:r>
          </a:p>
          <a:p>
            <a:pPr>
              <a:buNone/>
            </a:pPr>
            <a:r>
              <a:rPr lang="pl-PL" altLang="pl-PL" sz="2400" b="1" dirty="0"/>
              <a:t>Projekt (15h)</a:t>
            </a:r>
          </a:p>
          <a:p>
            <a:r>
              <a:rPr lang="pl-PL" altLang="pl-PL" sz="2400" dirty="0"/>
              <a:t>Semestr V – Technologie sieciowe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08677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b="1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pl-PL" sz="6000" b="1" dirty="0">
                <a:solidFill>
                  <a:srgbClr val="FF0000"/>
                </a:solidFill>
              </a:rPr>
              <a:t>Dlaczego kurs </a:t>
            </a:r>
            <a:br>
              <a:rPr lang="pl-PL" sz="6000" b="1" dirty="0">
                <a:solidFill>
                  <a:srgbClr val="FF0000"/>
                </a:solidFill>
              </a:rPr>
            </a:br>
            <a:r>
              <a:rPr lang="pl-PL" sz="6000" b="1" dirty="0">
                <a:solidFill>
                  <a:srgbClr val="FF0000"/>
                </a:solidFill>
              </a:rPr>
              <a:t>Sieci Komputerowe?</a:t>
            </a:r>
          </a:p>
        </p:txBody>
      </p:sp>
    </p:spTree>
    <p:extLst>
      <p:ext uri="{BB962C8B-B14F-4D97-AF65-F5344CB8AC3E}">
        <p14:creationId xmlns:p14="http://schemas.microsoft.com/office/powerpoint/2010/main" val="215063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Autofit/>
          </a:bodyPr>
          <a:lstStyle/>
          <a:p>
            <a:r>
              <a:rPr lang="pl-PL" sz="6600" dirty="0">
                <a:solidFill>
                  <a:srgbClr val="00B050"/>
                </a:solidFill>
              </a:rPr>
              <a:t>Z siecią </a:t>
            </a:r>
            <a:r>
              <a:rPr lang="pl-PL" sz="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pl-PL" sz="6600" dirty="0">
                <a:solidFill>
                  <a:srgbClr val="00B050"/>
                </a:solidFill>
              </a:rPr>
              <a:t>       </a:t>
            </a:r>
            <a:r>
              <a:rPr lang="pl-PL" sz="6600" dirty="0">
                <a:solidFill>
                  <a:srgbClr val="7030A0"/>
                </a:solidFill>
              </a:rPr>
              <a:t>Bez sieci </a:t>
            </a:r>
            <a:r>
              <a:rPr lang="pl-PL" sz="6600" dirty="0">
                <a:solidFill>
                  <a:srgbClr val="7030A0"/>
                </a:solidFill>
                <a:sym typeface="Wingdings" panose="05000000000000000000" pitchFamily="2" charset="2"/>
              </a:rPr>
              <a:t></a:t>
            </a:r>
            <a:endParaRPr lang="pl-PL" sz="6600" dirty="0">
              <a:solidFill>
                <a:srgbClr val="7030A0"/>
              </a:solidFill>
            </a:endParaRPr>
          </a:p>
        </p:txBody>
      </p:sp>
      <p:pic>
        <p:nvPicPr>
          <p:cNvPr id="5" name="Picture 10" descr="http://3.bp.blogspot.com/_uuqzzoBJTq0/TNLqHweT70I/AAAAAAAAFEs/VFquzR0yEfY/s1600/SNV30673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79938"/>
            <a:ext cx="2376264" cy="326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Znalezione obrazy dla zapytania whatsa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4" descr="Znalezione obrazy dla zapytania whatsap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6" name="Picture 2" descr="Znalezione obrazy dla zapytania whats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39" y="1988840"/>
            <a:ext cx="331930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E38CB1-2ECD-4B65-AD66-D7CDE308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002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Autofit/>
          </a:bodyPr>
          <a:lstStyle/>
          <a:p>
            <a:r>
              <a:rPr lang="pl-PL" sz="6600" dirty="0">
                <a:solidFill>
                  <a:srgbClr val="00B050"/>
                </a:solidFill>
              </a:rPr>
              <a:t>Z siecią </a:t>
            </a:r>
            <a:r>
              <a:rPr lang="pl-PL" sz="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pl-PL" sz="6600" dirty="0">
                <a:solidFill>
                  <a:srgbClr val="00B050"/>
                </a:solidFill>
              </a:rPr>
              <a:t>       </a:t>
            </a:r>
            <a:r>
              <a:rPr lang="pl-PL" sz="6600" dirty="0">
                <a:solidFill>
                  <a:srgbClr val="7030A0"/>
                </a:solidFill>
              </a:rPr>
              <a:t>Bez sieci </a:t>
            </a:r>
            <a:r>
              <a:rPr lang="pl-PL" sz="6600" dirty="0">
                <a:solidFill>
                  <a:srgbClr val="7030A0"/>
                </a:solidFill>
                <a:sym typeface="Wingdings" panose="05000000000000000000" pitchFamily="2" charset="2"/>
              </a:rPr>
              <a:t></a:t>
            </a:r>
            <a:endParaRPr lang="pl-PL" sz="6600" dirty="0">
              <a:solidFill>
                <a:srgbClr val="7030A0"/>
              </a:solidFill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C5C0A83-EC11-427D-8CF9-A7E1F390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156787"/>
            <a:ext cx="4191000" cy="1219200"/>
          </a:xfrm>
        </p:spPr>
      </p:pic>
      <p:pic>
        <p:nvPicPr>
          <p:cNvPr id="7" name="Picture 14" descr="Stary album na zdj&amp;eogon;cia z dzieci&amp;nacute;stwa – Dla wielu pierwszy Instagram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07020"/>
            <a:ext cx="3820290" cy="284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Znalezione obrazy dla zapytania instagram"/>
          <p:cNvSpPr>
            <a:spLocks noChangeAspect="1" noChangeArrowheads="1"/>
          </p:cNvSpPr>
          <p:nvPr/>
        </p:nvSpPr>
        <p:spPr bwMode="auto">
          <a:xfrm>
            <a:off x="155575" y="-1462088"/>
            <a:ext cx="59531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2" name="Picture 4" descr="Znalezione obrazy dla zapytania inst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6" y="1935662"/>
            <a:ext cx="5040560" cy="25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5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Autofit/>
          </a:bodyPr>
          <a:lstStyle/>
          <a:p>
            <a:r>
              <a:rPr lang="pl-PL" sz="6600" dirty="0">
                <a:solidFill>
                  <a:srgbClr val="00B050"/>
                </a:solidFill>
              </a:rPr>
              <a:t>Z siecią </a:t>
            </a:r>
            <a:r>
              <a:rPr lang="pl-PL" sz="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pl-PL" sz="6600" dirty="0">
                <a:solidFill>
                  <a:srgbClr val="00B050"/>
                </a:solidFill>
              </a:rPr>
              <a:t>       </a:t>
            </a:r>
            <a:r>
              <a:rPr lang="pl-PL" sz="6600" dirty="0">
                <a:solidFill>
                  <a:srgbClr val="7030A0"/>
                </a:solidFill>
              </a:rPr>
              <a:t>Bez sieci </a:t>
            </a:r>
            <a:r>
              <a:rPr lang="pl-PL" sz="6600" dirty="0">
                <a:solidFill>
                  <a:srgbClr val="7030A0"/>
                </a:solidFill>
                <a:sym typeface="Wingdings" panose="05000000000000000000" pitchFamily="2" charset="2"/>
              </a:rPr>
              <a:t></a:t>
            </a:r>
            <a:endParaRPr lang="pl-PL" sz="6600" dirty="0">
              <a:solidFill>
                <a:srgbClr val="7030A0"/>
              </a:solidFill>
            </a:endParaRPr>
          </a:p>
        </p:txBody>
      </p:sp>
      <p:pic>
        <p:nvPicPr>
          <p:cNvPr id="4" name="Picture 6" descr="Netflix 2015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3340779" cy="90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ata:image/jpeg;base64,/9j/4AAQSkZJRgABAQAAAQABAAD/2wCEAAkGBxQSEhUTExQWFRUXFhsaGBYYGB0aGhcfGxkfGBgcHhggHyggGB4lHBocITEhJSkrLy4uGB8zODMsNygtLisBCgoKDg0OGxAQGywkICYvNywsLCwvNCwsLjA1MC0sLCwsNCwsLC8sLCw0LCwsLCwsLCwsLCwsLCwsLCwsLCwsLP/AABEIAMIBAwMBIgACEQEDEQH/xAAcAAEAAgMBAQEAAAAAAAAAAAAABQYDBAcCAQj/xABKEAABAwIDBQUEBwUDCgcAAAABAgMRACEEEjEFBiJBURMyYXGBQpGxwQcUI1JyodEkQ5Ky8GKi4RUlMzVTY3OzwvEWFzRkdIKj/8QAGQEBAAMBAQAAAAAAAAAAAAAAAAECAwQF/8QALhEAAgIBAwIDBwUBAQAAAAAAAAECEQMSITEEYUFRwRMiMnGBsfAjodHh8UKR/9oADAMBAAIRAxEAPwDuNKUoBSlKAUpSgFKUoBSlKAUpSgFKUoBSlKAUpSgFKUoBSlKAUpSgFKUoBSlKAUpSgFKUoBSlKAUpSgFKUoBSlKAUpSgFKUoBSsTuIQnvKSnzIFaT+38MjvPt+ip+FASVKhDvXheTs+SVH5VgVvix7IcV5JA+JFBZYqVT8XvxljKxM6ZnAmeugN/OtP8A8wbwtsMzpnJI94gH0mpoiy+Uqjr3ofWPsy2Odkz8SfhUZi9uYzm6QOoAA94HxilCzpdK5UnbWKHeWpY6hSp936V4TtUriVnNeZVHkINp99QLOpqxKBqtI81CsStotD94j+IVzguK5oC7XIGVQ9R86ytLBMBRSr7q7fnofdVW2vAhtl7Xt1gfvB6An5ViRt9pXdk+dqpjrxT30keJ0/i0r6Eg6GKrrKa2W93bmX92Y6zavre2pvlBHgaqIzoJKVEeRn+6ZH5V8GPWIzNpc6qQezX4QDwn+IVbWi6nHxL0ztVtVicp6H9dK3AZ0qkYXGpcsCQfuOpg+h0PpNbbbi0Hhzp/CZHqKtaZcttKhcPtRY7wCvSD/XpW8ztFCueXz/XShBuUr4DX2gFKUoBWLF4lDSFOOKCUJEqUdABqay1Eb3N5sDiR/uHP5TQGBW+GE5O5vJKj8q8He5r2W3leSP1Ncf2KeKDzqy4Ura4ruN+Go9OX5jyqjyRujZ4JqOrwLbiN+Up0ZUfxKA+E1rt79FWraU+MlXv0iolotugkcYi4PeHja48xPyrVewMA5DnSPZPeT5dfT3VdSRg0W5O8C1CUlN+g+ZMV8c2o8fbI8kpI/ITVIbcCLtqKeqT/AFHwqQw22h7Y9RJHu1FXq+HRS2uSYxWNfgwtfmFEH06eVQ2I7Y6urcH3VrIV7phX5VKt4lKoUggjkQTXx9CV6ifT+oqNXhJDumQrC0zGUSNbXHmIkVm7NJuAZ/rnW2vBJJvxDkTqPJWorC5gVDuKJ8Dr7+frSWKXKCyLxI9/ZKTxDM2rqk2PmNPdBrVdw7jfeBWn7ybn1Tr8a3H8chBIcsR94x61ov7yYdP75A/+1U3XJY9t4lKu6oxp1/xnlWTKCDKYB5aj1moTGbx4Jdy4FKHNM5/eO95Go53elCUqLbhVAEJWkpUZIETEEamQBp41ZMFkGACeJolB8NP4dfcRWw3tVxvvpzDmpMq941Hu9aoR3vxCu60gjqVSBYm8eVYXt58UBP2YHgDaTGvmakHSm8aw4mUEeYIHvF6xvkHXKrx0I8jPzrmS9rPK43cqkEEEpAQTa3GDmHX0rSY2WXSiVuDtCcqiSQYMK6UcklbCi26R1EYkJBAcATrBgge+486Hb7CUy4tJSOi8wEa8Mnz5Vznae66Wmu1C88KAIjkq1+I84t41HYZnKtvKIzLCTFpCtQY1FRF6laLSg4OmdO/8b4VHceJ8IzA+lY0b74NR9tB6pQqD6RB9RUDvNgUMoQW2wj7SCQSZEGBJPgOQqGxuHBxLbIBA7RSJA4iJSNOutUnFPkirLniN+2kAlEuERZSckgmOYI+FR7/0iuHu4duOpcPyRVHxJsfCAPer9K38enhYT/uwLm3eUZk6Di+NV0JFfZxLRht78Y8YbQwnzzK+Yr1tXejHoDbSnSlwrI+xtMhGUcQJmVfnWLYiQp9xXIqkaactJA9K19up/a2hEwowLXypR1IA7p51zrI/aUuP6OmeCEMcWuX/AGZ8Bvs4kFDy8Q4qde1UmPCyhW5htlrfGf6ziAlZzBKnFKygmAJKr2tVQwUBT/OUgDT7yCbEyLA6T0rpmyH0pYR4IH5Anr/XjWvUZHFbbF8bc9mtkdK3KYyYHDpkn7MGTcmbyT61N1p7HbysNJ6NoH90VuVsuDmFKUqQK0NvInDPjqy4P7hrfrT2yJw7w/3S/wCU0B+fsG9kAV0+Z/T4Vc8O5EJ5kfDWqUEQhQ8P+1WLDv532lXjs1H+KP8AD31ydRC9z0+mn7tfI8bRxBQtRSMpHMaGeoqKxu+xahKklRI0SQfeItrUttxwAx94R8/lXNNtrIe80/rWuBtx3MOtilLYsD+/Zkfs6yeRKgNPIVrOb8vcmEpk6lXxqCVBZzQMwciY5FMx+VTmznVYVwEFBKVIMqScozpvIsbT+Vb2uDiSM+D3uxIUFlASgd5TYJ1smZ4YmBf0vU8dp7WeKlNNwgqVlKUoAgKIF1kzavu0N4F4rC41slCkNoaUkoTAP2yJMkmvDe8z7aS21FlwlKWyohJgkk6HWoWWkg8VvgM7P2w5MvqFyO+2mIMRwpmqvthOLRiHMOt91a0CVQ8uIyBZ5gGB4V0Xb2P7IoCVHN26yWwCSodpwkADUESAYBI15Glbzr/znijBugW5iWEzzFx58qos0ne5Z4kvAitoZ1owzRUpclwJzqtdYi55fCtDEYcJUggAZhB9FcvfUriSQ5hCnXMvL4nOImVJt6itTHi7J17383gfgfWtJP3q7FYr3TDttgNOhKSbZhJ1MKIvc1Z928KhO0W0RZIWBOpjrYT7qrm8YKXk8yCsSRrCtSFE3Opmase6yANothMEBK4Iy9Y1SAk+gqib2JaLV9IOIJ2as2EYkJGW1kkjqb/1FcqdBLKyTMlP81dS+kczs0//ACQLknTMOZPSuavAnDkQe+Oc8+nKtaKmxjkRh02jhTyIkmZ151IbEblOHtoVQb3kknVImCIsTpWjih+yptGg0iSBc+NZMBtEttNqyg5FEC5BVmJMnXry6Vm4SlBxXLNIyUZpviybxyAvDEEmC6n8jNQmISAvCWHfQTHPQ399bWL2yOybGQJT2smCSbA/Oo/aBKuxGhAVEeGWuiEXDC1LZ2UzSU8qceKLJvkslDUyAp0d6PumZ8Jmq1iUAYpsFQjOuVHJpMTJGSbaxUqoEpQlXFaZVeOXP8VbeH3bOMfCA6lrI2k3TJVmUrQAj7vXnUPBL2ftPAyj1EPaez3v9vuVJGHU4sITEqCTew9onTTWp3FbJe+xsg5UgcKuSYGpGp8K2cVsoM4yApSssoBMey2gmwmO/wBTU64njSOiR8T+lcGTK09j2ek6THkx6pXdmrshGR1faFKSTmPEOYJ1561H7QSHMSXEq0zwRBHfUJv4VmxapxLo6BP8omvWxNmqdunJyHEoA3JVoTPPlXZi6SClHJJ8o8/qM7cnjS+FmlszYbhDxBRkWRqoyAlRNxlrobOwAnDk5yTk0jw/xqt7JRDKiDrOnOrkyuJJCoztIAkmc7oSCAVQJzC0DStOr6XGjm6Pqck7OhtJhIHQAV7pSsDYUpSgFYcYmW1jqkj8qzV8ULUBwZ3ZoW2CgkrCZUjqPvJ6wNRqNdNNbZOKKHBmuIyj1I/SpllJDablKgMyCLEQYJSfCL+la+OwPaKJQAHokoFg4OakDkoXzI8CRVZJSVMvjm4SUkQu08QpS9dCY99VHeBMOp/B8zVuIqrbzD7VH4fnVlFJUiJzc5WyMJ4AOWf/AKTVz3bvi2s3FPZm8G2QhI7iRYQNOWpqottgov8AfH8qqu+7WzlIWy6pWYKKMvFJCQcoBtbWPQ1bQ20/zzKakkXnfJA/yfiQABDc28FJPyrNux/6dHr8TXje8f5vxf8AwFH3Ca+7qmcOjzP8xqPEgqe+LY7ZPEEGXb2Bs4SLkjTz1VUbjthPOYlbyVohbbYOYqJuylKjprrzqV3zWEvCSBKnRe/72ZIkSLfnUgzqPwt/8tNcGfI8cbj5npYoLJSlwQCN01POoQl9KFMyQS3nzSQdCYtHOo7ezYP1ZbLQUXlFBM5CnmZhIJ5CugbDn6w90t8Ki98nCnaGDOYJhtVzyHFPMRIkTIiZm1ehi3qT8vQ4ZbNxXm/uVLZuys7jaFtCzc5VJ6q6HrV1awLaMThg20lvK2uSEhM+4VEbQWs47MFSSyg5temmUdTyqxYTHy82ha+IolMiJCZzETqOJNa5dLiuEysVO26dfsan0rf6vT4vp/lXXMcWmMOLarHOfif0rpf0trBwLcEH7dOn4F1zraiIYQP7Y69DzrNcMq1wZHUD6u0DopV7gWKo1Nh5m1Se9+w0YZlBbUShbnClQuBlKgc44XB4ptyvrWJbHDhk/wBpPIn2xyFzVh+kRsFphtIhIeIACSkd3knuxxG48ati+NESXukHvowAzhiEkHMUzaCAkG1797WBUW+PtGvwrHvKf0qw77iThU8gt0xebBE6idTbwqCeRLqPBJNUe/JeXLJbDNdo4kDkm/vqz7vNH606ErKCGWrAgBUKc1BSqY621qN3QwuZaldAB75qfwrqGsTiASQcjUABZ5LJ7g1vXTPJ+ionFDE1nlP84IwsJXj0pKQol1Rm8EJbaB0AmSBoOVSm1sOlWKIAhKGUCE5QBxLOlo9b1o7OAO0piYLmtzyHP8HOpPEiMQ6qCqezAIM2yzPlNeYqad+Z7OOUox93y9aIXBbKQr628pKzCiAQpIgJQNZN7jl41j3XxS28OYDcKvxKgmG02AHlXpO0kpaxAJk5nxEeKhP+kH8h/T3s9spwa+IgdkuwWRJykd2IN/E13we6Xl/RwTvW5Px3MmzMCEsteaOvNQHTxq07EDbjiUApUO1aVYp9klYslaogpB5VCYIiWh0IOn3eI/Cp7c/DjtGzBkOK1nRDZSLFahYmLHkOlRNyaesvKGOEqx1XYv1KUrEClKUApSlAcdDoACFyU5REaoV2yk5k+MG45iseJZKVlK4JhOVSTAVkUoZknkRInmDI0rztBEOAeJHudcPyrK9iUpQ6HApSAZSEmChRxDoK0nkYHrABqAam0cF2p5B46GwD3yS5BuNFeevPd5GT2raTYzlvyMxeujbQYKcyHIOZEtqSLOAAEEdFRy8ehqj77qJeZJJJEjMdTlWoAnqYAv4UTFEdgcEM2RV4dIMWzZUrsDykiukYdlLSEtj2HWwmLjiUFd7rM28K56sxxgzL2YHSRJgxy1roSW4SkxYuNERlAmRaBBNjPXQnx032/PzkhpOL2323/PkTu86grZ+Mgg/s7uhn2DXnc2+HR6/zGtF5n9n2gMsSw9xQRPCrmSZ15R5VXdjJxBQMj+RuBCc+XUDQc7n31mprmTo0y49EqW5vb1tqOITljvOgyCdV+Hx5edbuGRK4ieFHKf3aa194WocTPIrGpvKtDF/GfDxqT2W3K1GQOBrWfuDxHr/jXn9X8C+Z2YZad+xk2IP2h3rb4CozfF9KMfhFlUJDbnEmTeFJtAPMxYUdw6VOOlS8qUqE6mQQkHhGvrWrtdhC8RgkkFbfZuQLzGZUEwRobmOQr0cL2iu3ock47uXd/cxYE9o84sZz9mgfaKzLkLGYlQiYgnlpFSjzAKgEplUjKRrzkWJ6fkK0EltGLU2EwC2g2IItlJMkq1N7zbWt1pClYoQohIaBKTFypUJNgIgAi3Wq5Wtf0OnFtj+v8GH6Tk/sjCTIl1sX8ELn41VHsEh1bDQuCuDfoknXlpVo+kFM4fDf8Yz/AAqiqywsh5kgFUKJgcR7iptHKZi+lS70Ojmkv1SWxuzy29h4MpDiALme+k6gfmB6VM7w4VC1soygpHaqEKWoEhFjmOtzoK1cUuXsNJ/ei1hlhQN8wAFiNR+leVvoW+AklxSUOFRQbE2AhZJWvWCVKg2iBTC292Tmik0kaW32e3xjaJgNoWqSScwUG9BcD0qLVhUfW8kHKGx7Uak3mD7oqVVK8a4SCCGSCLT7IOhIExpNaDCwnHuEqywhuCZNypQPPpJ15RNW/wCq7L7FJcX3LZua2kdoUzGYQTr3f1rcbEv4mc8S2OArmezSdEDx1rFu02YdvP2pE35cxMmOd6yNspUvE5yuO2EdmXJJDKBfIJjzMeFWlwZR5IfdFwq2hiVHQKUkBWuqrQTEzytzqXJl138cXKZAASItY3nStPc1uHnVAGAFe0bfbK1JvAB59K2XMQEuOa/6VdrdY5eVcrkqvuehjhJxpK9vVlYfB+rOxzznQ81E+VSylkYcIAQASJ4zmVmcAHCBEQec8tKg3ceCjKAYUlKZk8yBppVgxeLzMNtNqClZkHKJmQcxGkQI/Ku7FjanRw5sydS8o/6badU8gELJj/hq56VZdybLbBUm7bikgX0UhBuDECwsBHSq3s4LU4eEkpRomAdQDGaUzBm/SrhujgcqwVCFNs5Yse+4VG4AB7gvA8qjJFwWkLLHLJzV0/8AC10pSsSRSlKAUpSgOSYtSS6tCoSQ84EL0BJcUAhR5SVcJ6mK1HQZxEDiZUDB9uHnXCP4FE+hrNthyMS8kgFPbuBXhmWQPQyPUEWkViU/KFN27YlKkOGCVlBICF8s+UmOsgG9VsH3H4pttt4FJcbP1YIBMEfYzmB5KygX+Vqqm9TZZxbACy4CBCgcpUHCSJ9FXGhvVqZwkOIbWNHMOlQ6fsxBqt74thrF4ZKjmDaUJJgGcqSBwm3Kie4MW/uFyOkZQlPDlhMAgAdAAYmLdBViWZaZV1KL25EW68vcRVa3px6cQpOROVCSkCwBupOaQLazVnxR7NCEW1ABmbAg3tIvf19T0R5Xz9CP+JfL12JZbQyYwcIJZekAKB0ME+yZB/OqzsJtIbYWVpSVtBACklUkLJt90i1z1q4LbP7TZeUtO6ghMkecHwIA1qrbCbScNg+JIIE3SVE3NhGnMmeiTyrke0fz+zpy7zT7I395kS6Le04NOqrcjHure2WgEmRPC31/2aZ0I8NelaW9RAcBMd5evPi00OvXwre2aY8BlRPo2iOX6Vx9X8H1Ncd19CLxE9o9AUB7UAEAHLAM3BmII6V9xuHKcTgkmf8AQLPDY3lRFgZjSOcX1rZwuHccfdDbmRQg876cxp85rzthjLjMMkyT2K85jNJhRUQMqs3Xuma9DDwn29Dnk/Du/uR74naKu8IaT3jxaJEmDaBW/sjixmXmcODz5KOs6EExUeT+3rnMZaRJcSAr2dUwB+Qtet3YX+sgP/am1vv+FVmrnRsnWFvuffpDwig3hkAlRLpj+CPnVUwGFKcQ0lYjiVrFuA+ljXSt4Ggp3DyJy9qoDxASPnVL3q2iRiGQkBK0AyIByyBbpoaibd6EZQr45GtvYVBSE2KSVmIjLce+TWPdgHtiQYhpU/xoERI+flXjEulb1ybiRfTMQTHSp1aktYgJOUS1w5QADLiToEi0JJ9DVsfuvSJrUtf5yVnaDyhiVkEgx1n2jYnnXrYy5eeWsmezSJETJmNawbSVL7mmg007yq292u+/aboH92fnWmV1uc8pUi+7vKCkrVJVmXJJi/CnpbwrHhzxP8RE4hQACiJORI7oTeyTeeVbW7afsySPbPyHyrQDxSHci0T261EEKJTxxFuuWPU1nq23LRVkHgfajmfjxfOs6zCFHoFH4mo/Z+IWQChCVBUQoqjRKUmw0uK9qxxLC1FIHCRzOouY9a5Fjls2exh6mHs9C5SI0tgRaONEeHED8BUvu+3L6LkRJ/Ij5163jYabbaKYC1KuQZzQgqnQQIjTrW1hdnJZfAAmGE5zmsSpQBPhbl0r05dZFttLw/k8RdNJNxb8i0Yd4NuALUBKTEA3k+GtkmrJuw+lwurQZAKUzBGgzc/x1QsW0kOoyiFZhlTMCMqgu82soEf41cvo9A+ruKHtYhen9mEfFNc7yOcjoeJQgWilKVYyFKUoBSlKA4rvasoxr5H+0Mg6GRcEcwa10uJUn+ySB5G/CrxjRXOOoNb++7P7Y8RrmuOvCmoxrBlAVlhREyg6LRa3nPTnHOKpJovGEvAkMU8VoUyT9vKVNuTBcy5khKjpnylQB52qtb17Pc+sMNQVOBLYI1M9ne/vqVccCuInMkoUJOsgLVCuQUJsecSOYEPt/GKDzayolUZJOtwpsSesHWpXJQ0HcOYOgykHXWFDTqeflVwxzmZptXgOZ+HK8/1NQG8DwShDYTlAAOkE3AJmb+dTib4OeiT6esQPU9bc63xvh9/RkyjtKK8v4L7iRLS/wK/lNU/dDCZ8HhDa4gkgGOFSgR0MiKuShLZ/CfhVb+jm+AY8E/qKylFPZlU6NfePCFS0qsodoUhJJBPFJuAbRz5Vtut5VrEAQQIGghCRE1kd2kwHVpWFFbbpIgaaK10gjXwrXGKDq1qAN1aanQDl5VxdTjlp4fJ3dLO5U/BGXd0/tDvp8qjd9cX2WMYcgKytqgHxJF/fPpXvZOOSziMQpwKAGUd02nwi01428wnGYhkiUJU0YUYuMxEwCYuCLxpXbiajFavL0OSSubrzf3Kvi8cXcSp0gJJQLAkAeyTMzePzrc3bxJRjVKTBP1bn+InX0rPs/Y84tTcAgIHEudJJByiDJnSs4wYb2gtEpy/VbGIjiUDPlUSmnPYl4pLdkntLarhdw1s5X2qRFrSji59Kq28zH7Q0U5lFSFqUYMk5k3jkNIqV21jfq5w6m4P2buQ3IAUpEQTrb41X8KgvYhvOSokK8Tcp+Akxpaqbp6i+1aTaU6G3CVJn7IASAYM2MctKyYcrxDhOU8AABz5SJnnlPSbREmsuJxTfbN2BCM2oCQrKdOk361u4fHtl1wdmvMpbYSkJBVCUqkwLERa3KKa2naW5dRWyb28jzgN21PLdVwgpUE8UqzWzZpjnm6daiNipcTiH28yUw6AYiJDaRPK1WBnbBC3VlC0FDoy3yggITKVIJvw5j5gWqD2Vh+2W69eVO/fieFIOtybiYt+Va7abb3MpN3VbFnc2i3ZzOFIBUqAIlWeATe0wYFae0sYThkqbUhIWVLhRCSSVFXM3gEeE+dQezgpSlDNDKVqzE91PEeU3VblUzi9rNjAISgklLSQeGe8mR5d3XwrFbNkypqJpbFwIW2llfClpC1Z7m1iQbCYUdfGKw/XYaQhU+wCCkkEBSc1oE2mRRnFKQp4BClhSFogA89OXIgV62kCptqUZVZkyV2Ai5BJ0BIsKq2qjZth+GWl7m1tBhScU0WlEpJKkSmUtkJIKQDIIAMxWxsB1QedK1Zu6kr8LwBYeGgrzi9sN9owWrBtCjlSRAkITbUDUi3ia8YbFNkrhC05iDqFdR4Vpiw5Mi2Rk8uLHkcpulZMqZWtZxBUlKAnLBHTQ/n+VXX6PMEprBJCjKluOrNo7zijp5RVXwWAQ62grWpIJgAReNBoeQNuk10DYqYYa5ygH3ifnU6NMmTkyRkvd4/KN2lKVYwFKUoD5X2leaA45vq9k2i/0zIP/AOaDWm2ubzabH4VsfSMP84PeSP8AlpqDwmKynKdDVJwtWaYp06Zmxz5Q4TlBSoAKSdFddOfOdQb1G45aVPNZSSAtHeAmZm/Imefr4VLY0jIZ4tCI92vKwqAxCYUgxnGdMC4zXFrXHlUR3iMiqRZN5HAvDOSrOYQoa2M6i51vccqYAEMONmM0EgZhMRe0z+VYcW2WMK9mS2UutLAI7yVZCpGt4m1/++tjdilpAUVgm0pHKT16frUwnpVJltLbbovjm8zKQpMOHJwrUESlB0Mq/Sa1Po2H7Az+H51VsFi1toeITnSQuU3MKMiSOka1JbjbwtNYRhqFLXFwkAkX8SOV603T3MqVbG7itmIexLhlMhxQVOqbApMWkzHPn6Vl2WcqlFIJAVbQGLcranw5VpOKKnn1NqIS46khSdYUEpkeg94r5hMMkOudopRUCAUyUpAKRefTr1q05Sgk4+IxqM21LwNfG7QQh55xxJutIGliMwPO+honaBW6wljKD2ZBuogcRWrNIF76AnzrAy1nd7TKZBsk6nMpQ5nWwM+db20MOta2lohCgyVazq4oK5C8TbS2tZyd/wDheKpV3IxrElGOcQqDKACQCBYlQtMxAj0FesK+leNcsCkYUWAgK+0UYy9Jt415xbCmcUlc5iWkKJCct87gIMXMxrXnd0H626oWJw6Tp/bVHpas0ldmspPTXc870uCcNKcoCHJSIsc4BFrRI5VCs4kh0FPDw2jkJE1K73ukrYnXsleXfI+VR2yX0IcVn5twLTzM1o3UTKMdU6bom8Eyhh9lRUbtkzIjMpU8PIWAEnWKyYXaA+uOuEgAJEGZIJAkSmZ5wL9KjHdpQpQaTMoQiSLnLc2vzj3e/TwL7hW5C8pJ4lExcgTJ151XHicrbZpLIotJIlXNo8T6VLKcywrKTmBlCSLSOIQL6HStbYm2EtNOoCozOr0nTu9PD8qikNLccc1UrNJJMmyQNeeleNl4hCW1hSZUVrv93jOlXaSdGbm3uiTw+EbWM/aKEkqICJNyTF1ATWPZu10oZyhlKpbykqJMSjL8yfWtPB7WCGgi2YpiJEzFrVkwuHxC2uxawzqiqLlsgToDmUAB76pTd2Q62osHaSTxe0YF9JrDvGr7NAMgFwTb+wo1J4H6OcWSCp5ps6yEqXHoQkH31Pp+jVK4+sYl1wC8IShsTEf2jzrP2VNM6Y9R+m4+LOcN4htK1KBypyAXPMqHxy1ZN38Mp6VpQspOhSgkGNeVdE3f3RwuDzFls5lAAqWorMCdJsnXlFWBCa6ceTSmjgljt7nPMGMTlSj/ACY+pSSQFKWylOpg3XmA9JrpWFayoSn7qQPcIr4kVlTVW7dl6o9UpSgFKUoBXlVeq+EUBzb6RN3FuKViWhmMDOjnYRKethpXM896/ReIarne+m5naS9hxC9VIGi/EdFeHPzqSCjYHGapVcG36VgxyVMFLrYzJStKoiRwqB/o8q1SCCQbRqK+bTfJZKFGNFCecen9fGjW9o0Uk40/oZNp7Sc+rPJgZFpWANcsCSE3tqPcKtPYqU1qAOzyyQVZjklWnhzqo48D6ob8WZ208i2mDGuo/Krd/lNpLIbS6Yy6jvaXEBMeEWqmWL20o0wTW6kzEva7bCnAhCi0sEjkCsjiI+8mTHhUVuthezwiHQAvN3o9n2eIC8GK3H9m4l5ttlLDi+zsleiCmOGCYTcFPjbWobcZ8th1BJAW0tBvooI4bjxEetXaTKqTTVbnQsLgEkpT7KwUrKdIEFMHlJJFRG19muKxTxAGQqsCbdxIn3ipfYWOb7BpRMFRsm1ie9Fp1m9fMZJdXlIjMNSZ0HhWOXO4qkaYcUZSdldafW06BwqXlMkm1lrHTofyrHtDaryVNBJAVkKZA14yefio1hx2OQ3iSVrSnhUASQn96rrWtjS666lTLTzgyWU20tYkqM8SUxWmN3NX5ehtKEVh1Lm/PuzH9ZeOIKVrUFBtI1iAFK/KpfdcITi8QXiFpDKIzXniUefwrTw+6O0XV504ZSQUgS6pLehJ7pObn0qy7E+j3GNFThxSG1LCQpLQzwBJupab68hWkktVo89tt7kHvsEOYprswlILANgABK1X/Kq2sBp/iggIEdDxGK6wn6OULVnfxGIdXATJXlsCSAMoECSbCpLCbiYNuCGQoj2l8av4jf8AOo3stao5FgGnn1LcwzeaDBIiAYBgSZJ8pi2kit3B7m49alK7MJCiDcwe6BpAHLrXbsPgUoGVKQB0FZgzUxel2hL3uTkeA+jR++d4AKVJAABHW/HPuFWjZv0c4JtICmg4oaqWcxJJkk2A9wA8Ku4ar7ko3ZFEPhN38O33GW0+SRUg3hgNAB5CtoIr0E1BJrhuvYbrNlr0BShZiCK9hNe4r7FKFnkCvQr7SpIFKUoBSlKAUpSgPihWs8xNbVfCKA57vnuYH5daAS9zHJzz6K8ff4cv2+0Bh8sFK25C0nvDx8p+Ir9HqaBqsb0bjM4whSuFQIki2dM3SY6i06ihBw98N9ioTx5TflobVmwi0dlxd4jXpp/jXT2fokw4EKddV5kf9KU1J4L6M8A3H2WePvqKvyM1aLoFU2dvPg1JaUHnXFJQj7JpC1iQBbKExNqqWy90ceriSzkznMM6wkgG4zJElJ8CK701sNhIA7MEDQKlQHkCTFbqGEgQAAOgEVFg5fsXc3aCW0t/WWmkjklkLUJvGZdvXLUo19GzaiVPv4h1Srql1aEnlZLZSBYdKv4TSKrRayF2Ru8zhkBtlASkTyk3JJ4jc3J51Jdl51sRSKCzXDIr2G6yxX2KkgxZaZay0oDHloEVkpQHjJX3LXqlAectfctfaUB8ivtKUApSlAKUpQClKUApSlAKUpQClKUApSlAKUpQClKUApSlAKUpQClKUApSlAKUpQClKUApSlAKUpQClKUApSlAKUpQClKUApSlAKUpQClKUApSlAKUpQClKUApSlAKUpQClKUApSlAKUpQClKUApSlAKUpQClKUApSlAKUpQH/2Q=="/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6" descr="data:image/jpeg;base64,/9j/4AAQSkZJRgABAQAAAQABAAD/2wCEAAkGBxQSEhUTExQWFRUXFhsaGBYYGB0aGhcfGxkfGBgcHhggHyggGB4lHBocITEhJSkrLy4uGB8zODMsNygtLisBCgoKDg0OGxAQGywkICYvNywsLCwvNCwsLjA1MC0sLCwsNCwsLC8sLCw0LCwsLCwsLCwsLCwsLCwsLCwsLCwsLP/AABEIAMIBAwMBIgACEQEDEQH/xAAcAAEAAgMBAQEAAAAAAAAAAAAABQYDBAcCAQj/xABKEAABAwIDBQUEBwUDCgcAAAABAgMRACEEEjEFBiJBURMyYXGBQpGxwQcUI1JyodEkQ5Ky8GKi4RUlMzVTY3OzwvEWFzRkdIKj/8QAGQEBAAMBAQAAAAAAAAAAAAAAAAECAwQF/8QALhEAAgIBAwIDBwUBAQAAAAAAAAECEQMSITEEYUFRwRMiMnGBsfAjodHh8UKR/9oADAMBAAIRAxEAPwDuNKUoBSlKAUpSgFKUoBSlKAUpSgFKUoBSlKAUpSgFKUoBSlKAUpSgFKUoBSlKAUpSgFKUoBSlKAUpSgFKUoBSlKAUpSgFKUoBSsTuIQnvKSnzIFaT+38MjvPt+ip+FASVKhDvXheTs+SVH5VgVvix7IcV5JA+JFBZYqVT8XvxljKxM6ZnAmeugN/OtP8A8wbwtsMzpnJI94gH0mpoiy+Uqjr3ofWPsy2Odkz8SfhUZi9uYzm6QOoAA94HxilCzpdK5UnbWKHeWpY6hSp936V4TtUriVnNeZVHkINp99QLOpqxKBqtI81CsStotD94j+IVzguK5oC7XIGVQ9R86ytLBMBRSr7q7fnofdVW2vAhtl7Xt1gfvB6An5ViRt9pXdk+dqpjrxT30keJ0/i0r6Eg6GKrrKa2W93bmX92Y6zavre2pvlBHgaqIzoJKVEeRn+6ZH5V8GPWIzNpc6qQezX4QDwn+IVbWi6nHxL0ztVtVicp6H9dK3AZ0qkYXGpcsCQfuOpg+h0PpNbbbi0Hhzp/CZHqKtaZcttKhcPtRY7wCvSD/XpW8ztFCueXz/XShBuUr4DX2gFKUoBWLF4lDSFOOKCUJEqUdABqay1Eb3N5sDiR/uHP5TQGBW+GE5O5vJKj8q8He5r2W3leSP1Ncf2KeKDzqy4Ura4ruN+Go9OX5jyqjyRujZ4JqOrwLbiN+Up0ZUfxKA+E1rt79FWraU+MlXv0iolotugkcYi4PeHja48xPyrVewMA5DnSPZPeT5dfT3VdSRg0W5O8C1CUlN+g+ZMV8c2o8fbI8kpI/ITVIbcCLtqKeqT/AFHwqQw22h7Y9RJHu1FXq+HRS2uSYxWNfgwtfmFEH06eVQ2I7Y6urcH3VrIV7phX5VKt4lKoUggjkQTXx9CV6ifT+oqNXhJDumQrC0zGUSNbXHmIkVm7NJuAZ/rnW2vBJJvxDkTqPJWorC5gVDuKJ8Dr7+frSWKXKCyLxI9/ZKTxDM2rqk2PmNPdBrVdw7jfeBWn7ybn1Tr8a3H8chBIcsR94x61ov7yYdP75A/+1U3XJY9t4lKu6oxp1/xnlWTKCDKYB5aj1moTGbx4Jdy4FKHNM5/eO95Go53elCUqLbhVAEJWkpUZIETEEamQBp41ZMFkGACeJolB8NP4dfcRWw3tVxvvpzDmpMq941Hu9aoR3vxCu60gjqVSBYm8eVYXt58UBP2YHgDaTGvmakHSm8aw4mUEeYIHvF6xvkHXKrx0I8jPzrmS9rPK43cqkEEEpAQTa3GDmHX0rSY2WXSiVuDtCcqiSQYMK6UcklbCi26R1EYkJBAcATrBgge+486Hb7CUy4tJSOi8wEa8Mnz5Vznae66Wmu1C88KAIjkq1+I84t41HYZnKtvKIzLCTFpCtQY1FRF6laLSg4OmdO/8b4VHceJ8IzA+lY0b74NR9tB6pQqD6RB9RUDvNgUMoQW2wj7SCQSZEGBJPgOQqGxuHBxLbIBA7RSJA4iJSNOutUnFPkirLniN+2kAlEuERZSckgmOYI+FR7/0iuHu4duOpcPyRVHxJsfCAPer9K38enhYT/uwLm3eUZk6Di+NV0JFfZxLRht78Y8YbQwnzzK+Yr1tXejHoDbSnSlwrI+xtMhGUcQJmVfnWLYiQp9xXIqkaactJA9K19up/a2hEwowLXypR1IA7p51zrI/aUuP6OmeCEMcWuX/AGZ8Bvs4kFDy8Q4qde1UmPCyhW5htlrfGf6ziAlZzBKnFKygmAJKr2tVQwUBT/OUgDT7yCbEyLA6T0rpmyH0pYR4IH5Anr/XjWvUZHFbbF8bc9mtkdK3KYyYHDpkn7MGTcmbyT61N1p7HbysNJ6NoH90VuVsuDmFKUqQK0NvInDPjqy4P7hrfrT2yJw7w/3S/wCU0B+fsG9kAV0+Z/T4Vc8O5EJ5kfDWqUEQhQ8P+1WLDv532lXjs1H+KP8AD31ydRC9z0+mn7tfI8bRxBQtRSMpHMaGeoqKxu+xahKklRI0SQfeItrUttxwAx94R8/lXNNtrIe80/rWuBtx3MOtilLYsD+/Zkfs6yeRKgNPIVrOb8vcmEpk6lXxqCVBZzQMwciY5FMx+VTmznVYVwEFBKVIMqScozpvIsbT+Vb2uDiSM+D3uxIUFlASgd5TYJ1smZ4YmBf0vU8dp7WeKlNNwgqVlKUoAgKIF1kzavu0N4F4rC41slCkNoaUkoTAP2yJMkmvDe8z7aS21FlwlKWyohJgkk6HWoWWkg8VvgM7P2w5MvqFyO+2mIMRwpmqvthOLRiHMOt91a0CVQ8uIyBZ5gGB4V0Xb2P7IoCVHN26yWwCSodpwkADUESAYBI15Glbzr/znijBugW5iWEzzFx58qos0ne5Z4kvAitoZ1owzRUpclwJzqtdYi55fCtDEYcJUggAZhB9FcvfUriSQ5hCnXMvL4nOImVJt6itTHi7J17383gfgfWtJP3q7FYr3TDttgNOhKSbZhJ1MKIvc1Z928KhO0W0RZIWBOpjrYT7qrm8YKXk8yCsSRrCtSFE3Opmase6yANothMEBK4Iy9Y1SAk+gqib2JaLV9IOIJ2as2EYkJGW1kkjqb/1FcqdBLKyTMlP81dS+kczs0//ACQLknTMOZPSuavAnDkQe+Oc8+nKtaKmxjkRh02jhTyIkmZ151IbEblOHtoVQb3kknVImCIsTpWjih+yptGg0iSBc+NZMBtEttNqyg5FEC5BVmJMnXry6Vm4SlBxXLNIyUZpviybxyAvDEEmC6n8jNQmISAvCWHfQTHPQ399bWL2yOybGQJT2smCSbA/Oo/aBKuxGhAVEeGWuiEXDC1LZ2UzSU8qceKLJvkslDUyAp0d6PumZ8Jmq1iUAYpsFQjOuVHJpMTJGSbaxUqoEpQlXFaZVeOXP8VbeH3bOMfCA6lrI2k3TJVmUrQAj7vXnUPBL2ftPAyj1EPaez3v9vuVJGHU4sITEqCTew9onTTWp3FbJe+xsg5UgcKuSYGpGp8K2cVsoM4yApSssoBMey2gmwmO/wBTU64njSOiR8T+lcGTK09j2ek6THkx6pXdmrshGR1faFKSTmPEOYJ1561H7QSHMSXEq0zwRBHfUJv4VmxapxLo6BP8omvWxNmqdunJyHEoA3JVoTPPlXZi6SClHJJ8o8/qM7cnjS+FmlszYbhDxBRkWRqoyAlRNxlrobOwAnDk5yTk0jw/xqt7JRDKiDrOnOrkyuJJCoztIAkmc7oSCAVQJzC0DStOr6XGjm6Pqck7OhtJhIHQAV7pSsDYUpSgFYcYmW1jqkj8qzV8ULUBwZ3ZoW2CgkrCZUjqPvJ6wNRqNdNNbZOKKHBmuIyj1I/SpllJDablKgMyCLEQYJSfCL+la+OwPaKJQAHokoFg4OakDkoXzI8CRVZJSVMvjm4SUkQu08QpS9dCY99VHeBMOp/B8zVuIqrbzD7VH4fnVlFJUiJzc5WyMJ4AOWf/AKTVz3bvi2s3FPZm8G2QhI7iRYQNOWpqottgov8AfH8qqu+7WzlIWy6pWYKKMvFJCQcoBtbWPQ1bQ20/zzKakkXnfJA/yfiQABDc28FJPyrNux/6dHr8TXje8f5vxf8AwFH3Ca+7qmcOjzP8xqPEgqe+LY7ZPEEGXb2Bs4SLkjTz1VUbjthPOYlbyVohbbYOYqJuylKjprrzqV3zWEvCSBKnRe/72ZIkSLfnUgzqPwt/8tNcGfI8cbj5npYoLJSlwQCN01POoQl9KFMyQS3nzSQdCYtHOo7ezYP1ZbLQUXlFBM5CnmZhIJ5CugbDn6w90t8Ki98nCnaGDOYJhtVzyHFPMRIkTIiZm1ehi3qT8vQ4ZbNxXm/uVLZuys7jaFtCzc5VJ6q6HrV1awLaMThg20lvK2uSEhM+4VEbQWs47MFSSyg5temmUdTyqxYTHy82ha+IolMiJCZzETqOJNa5dLiuEysVO26dfsan0rf6vT4vp/lXXMcWmMOLarHOfif0rpf0trBwLcEH7dOn4F1zraiIYQP7Y69DzrNcMq1wZHUD6u0DopV7gWKo1Nh5m1Se9+w0YZlBbUShbnClQuBlKgc44XB4ptyvrWJbHDhk/wBpPIn2xyFzVh+kRsFphtIhIeIACSkd3knuxxG48ati+NESXukHvowAzhiEkHMUzaCAkG1797WBUW+PtGvwrHvKf0qw77iThU8gt0xebBE6idTbwqCeRLqPBJNUe/JeXLJbDNdo4kDkm/vqz7vNH606ErKCGWrAgBUKc1BSqY621qN3QwuZaldAB75qfwrqGsTiASQcjUABZ5LJ7g1vXTPJ+ionFDE1nlP84IwsJXj0pKQol1Rm8EJbaB0AmSBoOVSm1sOlWKIAhKGUCE5QBxLOlo9b1o7OAO0piYLmtzyHP8HOpPEiMQ6qCqezAIM2yzPlNeYqad+Z7OOUox93y9aIXBbKQr628pKzCiAQpIgJQNZN7jl41j3XxS28OYDcKvxKgmG02AHlXpO0kpaxAJk5nxEeKhP+kH8h/T3s9spwa+IgdkuwWRJykd2IN/E13we6Xl/RwTvW5Px3MmzMCEsteaOvNQHTxq07EDbjiUApUO1aVYp9klYslaogpB5VCYIiWh0IOn3eI/Cp7c/DjtGzBkOK1nRDZSLFahYmLHkOlRNyaesvKGOEqx1XYv1KUrEClKUApSlAcdDoACFyU5REaoV2yk5k+MG45iseJZKVlK4JhOVSTAVkUoZknkRInmDI0rztBEOAeJHudcPyrK9iUpQ6HApSAZSEmChRxDoK0nkYHrABqAam0cF2p5B46GwD3yS5BuNFeevPd5GT2raTYzlvyMxeujbQYKcyHIOZEtqSLOAAEEdFRy8ehqj77qJeZJJJEjMdTlWoAnqYAv4UTFEdgcEM2RV4dIMWzZUrsDykiukYdlLSEtj2HWwmLjiUFd7rM28K56sxxgzL2YHSRJgxy1roSW4SkxYuNERlAmRaBBNjPXQnx032/PzkhpOL2323/PkTu86grZ+Mgg/s7uhn2DXnc2+HR6/zGtF5n9n2gMsSw9xQRPCrmSZ15R5VXdjJxBQMj+RuBCc+XUDQc7n31mprmTo0y49EqW5vb1tqOITljvOgyCdV+Hx5edbuGRK4ieFHKf3aa194WocTPIrGpvKtDF/GfDxqT2W3K1GQOBrWfuDxHr/jXn9X8C+Z2YZad+xk2IP2h3rb4CozfF9KMfhFlUJDbnEmTeFJtAPMxYUdw6VOOlS8qUqE6mQQkHhGvrWrtdhC8RgkkFbfZuQLzGZUEwRobmOQr0cL2iu3ock47uXd/cxYE9o84sZz9mgfaKzLkLGYlQiYgnlpFSjzAKgEplUjKRrzkWJ6fkK0EltGLU2EwC2g2IItlJMkq1N7zbWt1pClYoQohIaBKTFypUJNgIgAi3Wq5Wtf0OnFtj+v8GH6Tk/sjCTIl1sX8ELn41VHsEh1bDQuCuDfoknXlpVo+kFM4fDf8Yz/AAqiqywsh5kgFUKJgcR7iptHKZi+lS70Ojmkv1SWxuzy29h4MpDiALme+k6gfmB6VM7w4VC1soygpHaqEKWoEhFjmOtzoK1cUuXsNJ/ei1hlhQN8wAFiNR+leVvoW+AklxSUOFRQbE2AhZJWvWCVKg2iBTC292Tmik0kaW32e3xjaJgNoWqSScwUG9BcD0qLVhUfW8kHKGx7Uak3mD7oqVVK8a4SCCGSCLT7IOhIExpNaDCwnHuEqywhuCZNypQPPpJ15RNW/wCq7L7FJcX3LZua2kdoUzGYQTr3f1rcbEv4mc8S2OArmezSdEDx1rFu02YdvP2pE35cxMmOd6yNspUvE5yuO2EdmXJJDKBfIJjzMeFWlwZR5IfdFwq2hiVHQKUkBWuqrQTEzytzqXJl138cXKZAASItY3nStPc1uHnVAGAFe0bfbK1JvAB59K2XMQEuOa/6VdrdY5eVcrkqvuehjhJxpK9vVlYfB+rOxzznQ81E+VSylkYcIAQASJ4zmVmcAHCBEQec8tKg3ceCjKAYUlKZk8yBppVgxeLzMNtNqClZkHKJmQcxGkQI/Ku7FjanRw5sydS8o/6badU8gELJj/hq56VZdybLbBUm7bikgX0UhBuDECwsBHSq3s4LU4eEkpRomAdQDGaUzBm/SrhujgcqwVCFNs5Yse+4VG4AB7gvA8qjJFwWkLLHLJzV0/8AC10pSsSRSlKAUpSgOSYtSS6tCoSQ84EL0BJcUAhR5SVcJ6mK1HQZxEDiZUDB9uHnXCP4FE+hrNthyMS8kgFPbuBXhmWQPQyPUEWkViU/KFN27YlKkOGCVlBICF8s+UmOsgG9VsH3H4pttt4FJcbP1YIBMEfYzmB5KygX+Vqqm9TZZxbACy4CBCgcpUHCSJ9FXGhvVqZwkOIbWNHMOlQ6fsxBqt74thrF4ZKjmDaUJJgGcqSBwm3Kie4MW/uFyOkZQlPDlhMAgAdAAYmLdBViWZaZV1KL25EW68vcRVa3px6cQpOROVCSkCwBupOaQLazVnxR7NCEW1ABmbAg3tIvf19T0R5Xz9CP+JfL12JZbQyYwcIJZekAKB0ME+yZB/OqzsJtIbYWVpSVtBACklUkLJt90i1z1q4LbP7TZeUtO6ghMkecHwIA1qrbCbScNg+JIIE3SVE3NhGnMmeiTyrke0fz+zpy7zT7I395kS6Le04NOqrcjHure2WgEmRPC31/2aZ0I8NelaW9RAcBMd5evPi00OvXwre2aY8BlRPo2iOX6Vx9X8H1Ncd19CLxE9o9AUB7UAEAHLAM3BmII6V9xuHKcTgkmf8AQLPDY3lRFgZjSOcX1rZwuHccfdDbmRQg876cxp85rzthjLjMMkyT2K85jNJhRUQMqs3Xuma9DDwn29Dnk/Du/uR74naKu8IaT3jxaJEmDaBW/sjixmXmcODz5KOs6EExUeT+3rnMZaRJcSAr2dUwB+Qtet3YX+sgP/am1vv+FVmrnRsnWFvuffpDwig3hkAlRLpj+CPnVUwGFKcQ0lYjiVrFuA+ljXSt4Ggp3DyJy9qoDxASPnVL3q2iRiGQkBK0AyIByyBbpoaibd6EZQr45GtvYVBSE2KSVmIjLce+TWPdgHtiQYhpU/xoERI+flXjEulb1ybiRfTMQTHSp1aktYgJOUS1w5QADLiToEi0JJ9DVsfuvSJrUtf5yVnaDyhiVkEgx1n2jYnnXrYy5eeWsmezSJETJmNawbSVL7mmg007yq292u+/aboH92fnWmV1uc8pUi+7vKCkrVJVmXJJi/CnpbwrHhzxP8RE4hQACiJORI7oTeyTeeVbW7afsySPbPyHyrQDxSHci0T261EEKJTxxFuuWPU1nq23LRVkHgfajmfjxfOs6zCFHoFH4mo/Z+IWQChCVBUQoqjRKUmw0uK9qxxLC1FIHCRzOouY9a5Fjls2exh6mHs9C5SI0tgRaONEeHED8BUvu+3L6LkRJ/Ij5163jYabbaKYC1KuQZzQgqnQQIjTrW1hdnJZfAAmGE5zmsSpQBPhbl0r05dZFttLw/k8RdNJNxb8i0Yd4NuALUBKTEA3k+GtkmrJuw+lwurQZAKUzBGgzc/x1QsW0kOoyiFZhlTMCMqgu82soEf41cvo9A+ruKHtYhen9mEfFNc7yOcjoeJQgWilKVYyFKUoBSlKA4rvasoxr5H+0Mg6GRcEcwa10uJUn+ySB5G/CrxjRXOOoNb++7P7Y8RrmuOvCmoxrBlAVlhREyg6LRa3nPTnHOKpJovGEvAkMU8VoUyT9vKVNuTBcy5khKjpnylQB52qtb17Pc+sMNQVOBLYI1M9ne/vqVccCuInMkoUJOsgLVCuQUJsecSOYEPt/GKDzayolUZJOtwpsSesHWpXJQ0HcOYOgykHXWFDTqeflVwxzmZptXgOZ+HK8/1NQG8DwShDYTlAAOkE3AJmb+dTib4OeiT6esQPU9bc63xvh9/RkyjtKK8v4L7iRLS/wK/lNU/dDCZ8HhDa4gkgGOFSgR0MiKuShLZ/CfhVb+jm+AY8E/qKylFPZlU6NfePCFS0qsodoUhJJBPFJuAbRz5Vtut5VrEAQQIGghCRE1kd2kwHVpWFFbbpIgaaK10gjXwrXGKDq1qAN1aanQDl5VxdTjlp4fJ3dLO5U/BGXd0/tDvp8qjd9cX2WMYcgKytqgHxJF/fPpXvZOOSziMQpwKAGUd02nwi01428wnGYhkiUJU0YUYuMxEwCYuCLxpXbiajFavL0OSSubrzf3Kvi8cXcSp0gJJQLAkAeyTMzePzrc3bxJRjVKTBP1bn+InX0rPs/Y84tTcAgIHEudJJByiDJnSs4wYb2gtEpy/VbGIjiUDPlUSmnPYl4pLdkntLarhdw1s5X2qRFrSji59Kq28zH7Q0U5lFSFqUYMk5k3jkNIqV21jfq5w6m4P2buQ3IAUpEQTrb41X8KgvYhvOSokK8Tcp+Akxpaqbp6i+1aTaU6G3CVJn7IASAYM2MctKyYcrxDhOU8AABz5SJnnlPSbREmsuJxTfbN2BCM2oCQrKdOk361u4fHtl1wdmvMpbYSkJBVCUqkwLERa3KKa2naW5dRWyb28jzgN21PLdVwgpUE8UqzWzZpjnm6daiNipcTiH28yUw6AYiJDaRPK1WBnbBC3VlC0FDoy3yggITKVIJvw5j5gWqD2Vh+2W69eVO/fieFIOtybiYt+Va7abb3MpN3VbFnc2i3ZzOFIBUqAIlWeATe0wYFae0sYThkqbUhIWVLhRCSSVFXM3gEeE+dQezgpSlDNDKVqzE91PEeU3VblUzi9rNjAISgklLSQeGe8mR5d3XwrFbNkypqJpbFwIW2llfClpC1Z7m1iQbCYUdfGKw/XYaQhU+wCCkkEBSc1oE2mRRnFKQp4BClhSFogA89OXIgV62kCptqUZVZkyV2Ai5BJ0BIsKq2qjZth+GWl7m1tBhScU0WlEpJKkSmUtkJIKQDIIAMxWxsB1QedK1Zu6kr8LwBYeGgrzi9sN9owWrBtCjlSRAkITbUDUi3ia8YbFNkrhC05iDqFdR4Vpiw5Mi2Rk8uLHkcpulZMqZWtZxBUlKAnLBHTQ/n+VXX6PMEprBJCjKluOrNo7zijp5RVXwWAQ62grWpIJgAReNBoeQNuk10DYqYYa5ygH3ifnU6NMmTkyRkvd4/KN2lKVYwFKUoD5X2leaA45vq9k2i/0zIP/AOaDWm2ubzabH4VsfSMP84PeSP8AlpqDwmKynKdDVJwtWaYp06Zmxz5Q4TlBSoAKSdFddOfOdQb1G45aVPNZSSAtHeAmZm/Imefr4VLY0jIZ4tCI92vKwqAxCYUgxnGdMC4zXFrXHlUR3iMiqRZN5HAvDOSrOYQoa2M6i51vccqYAEMONmM0EgZhMRe0z+VYcW2WMK9mS2UutLAI7yVZCpGt4m1/++tjdilpAUVgm0pHKT16frUwnpVJltLbbovjm8zKQpMOHJwrUESlB0Mq/Sa1Po2H7Az+H51VsFi1toeITnSQuU3MKMiSOka1JbjbwtNYRhqFLXFwkAkX8SOV603T3MqVbG7itmIexLhlMhxQVOqbApMWkzHPn6Vl2WcqlFIJAVbQGLcranw5VpOKKnn1NqIS46khSdYUEpkeg94r5hMMkOudopRUCAUyUpAKRefTr1q05Sgk4+IxqM21LwNfG7QQh55xxJutIGliMwPO+honaBW6wljKD2ZBuogcRWrNIF76AnzrAy1nd7TKZBsk6nMpQ5nWwM+db20MOta2lohCgyVazq4oK5C8TbS2tZyd/wDheKpV3IxrElGOcQqDKACQCBYlQtMxAj0FesK+leNcsCkYUWAgK+0UYy9Jt415xbCmcUlc5iWkKJCct87gIMXMxrXnd0H626oWJw6Tp/bVHpas0ldmspPTXc870uCcNKcoCHJSIsc4BFrRI5VCs4kh0FPDw2jkJE1K73ukrYnXsleXfI+VR2yX0IcVn5twLTzM1o3UTKMdU6bom8Eyhh9lRUbtkzIjMpU8PIWAEnWKyYXaA+uOuEgAJEGZIJAkSmZ5wL9KjHdpQpQaTMoQiSLnLc2vzj3e/TwL7hW5C8pJ4lExcgTJ151XHicrbZpLIotJIlXNo8T6VLKcywrKTmBlCSLSOIQL6HStbYm2EtNOoCozOr0nTu9PD8qikNLccc1UrNJJMmyQNeeleNl4hCW1hSZUVrv93jOlXaSdGbm3uiTw+EbWM/aKEkqICJNyTF1ATWPZu10oZyhlKpbykqJMSjL8yfWtPB7WCGgi2YpiJEzFrVkwuHxC2uxawzqiqLlsgToDmUAB76pTd2Q62osHaSTxe0YF9JrDvGr7NAMgFwTb+wo1J4H6OcWSCp5ps6yEqXHoQkH31Pp+jVK4+sYl1wC8IShsTEf2jzrP2VNM6Y9R+m4+LOcN4htK1KBypyAXPMqHxy1ZN38Mp6VpQspOhSgkGNeVdE3f3RwuDzFls5lAAqWorMCdJsnXlFWBCa6ceTSmjgljt7nPMGMTlSj/ACY+pSSQFKWylOpg3XmA9JrpWFayoSn7qQPcIr4kVlTVW7dl6o9UpSgFKUoBXlVeq+EUBzb6RN3FuKViWhmMDOjnYRKethpXM896/ReIarne+m5naS9hxC9VIGi/EdFeHPzqSCjYHGapVcG36VgxyVMFLrYzJStKoiRwqB/o8q1SCCQbRqK+bTfJZKFGNFCecen9fGjW9o0Uk40/oZNp7Sc+rPJgZFpWANcsCSE3tqPcKtPYqU1qAOzyyQVZjklWnhzqo48D6ob8WZ208i2mDGuo/Krd/lNpLIbS6Yy6jvaXEBMeEWqmWL20o0wTW6kzEva7bCnAhCi0sEjkCsjiI+8mTHhUVuthezwiHQAvN3o9n2eIC8GK3H9m4l5ttlLDi+zsleiCmOGCYTcFPjbWobcZ8th1BJAW0tBvooI4bjxEetXaTKqTTVbnQsLgEkpT7KwUrKdIEFMHlJJFRG19muKxTxAGQqsCbdxIn3ipfYWOb7BpRMFRsm1ie9Fp1m9fMZJdXlIjMNSZ0HhWOXO4qkaYcUZSdldafW06BwqXlMkm1lrHTofyrHtDaryVNBJAVkKZA14yefio1hx2OQ3iSVrSnhUASQn96rrWtjS666lTLTzgyWU20tYkqM8SUxWmN3NX5ehtKEVh1Lm/PuzH9ZeOIKVrUFBtI1iAFK/KpfdcITi8QXiFpDKIzXniUefwrTw+6O0XV504ZSQUgS6pLehJ7pObn0qy7E+j3GNFThxSG1LCQpLQzwBJupab68hWkktVo89tt7kHvsEOYprswlILANgABK1X/Kq2sBp/iggIEdDxGK6wn6OULVnfxGIdXATJXlsCSAMoECSbCpLCbiYNuCGQoj2l8av4jf8AOo3stao5FgGnn1LcwzeaDBIiAYBgSZJ8pi2kit3B7m49alK7MJCiDcwe6BpAHLrXbsPgUoGVKQB0FZgzUxel2hL3uTkeA+jR++d4AKVJAABHW/HPuFWjZv0c4JtICmg4oaqWcxJJkk2A9wA8Ku4ar7ko3ZFEPhN38O33GW0+SRUg3hgNAB5CtoIr0E1BJrhuvYbrNlr0BShZiCK9hNe4r7FKFnkCvQr7SpIFKUoBSlKAUpSgPihWs8xNbVfCKA57vnuYH5daAS9zHJzz6K8ff4cv2+0Bh8sFK25C0nvDx8p+Ir9HqaBqsb0bjM4whSuFQIki2dM3SY6i06ihBw98N9ioTx5TflobVmwi0dlxd4jXpp/jXT2fokw4EKddV5kf9KU1J4L6M8A3H2WePvqKvyM1aLoFU2dvPg1JaUHnXFJQj7JpC1iQBbKExNqqWy90ceriSzkznMM6wkgG4zJElJ8CK701sNhIA7MEDQKlQHkCTFbqGEgQAAOgEVFg5fsXc3aCW0t/WWmkjklkLUJvGZdvXLUo19GzaiVPv4h1Srql1aEnlZLZSBYdKv4TSKrRayF2Ru8zhkBtlASkTyk3JJ4jc3J51Jdl51sRSKCzXDIr2G6yxX2KkgxZaZay0oDHloEVkpQHjJX3LXqlAectfctfaUB8ivtKUApSlAKUpQClKUApSlAKUpQClKUApSlAKUpQClKUApSlAKUpQClKUApSlAKUpQClKUApSlAKUpQClKUApSlAKUpQClKUApSlAKUpQClKUApSlAKUpQClKUApSlAKUpQClKUApSlAKUpQClKUApSlAKUpQClKUApSlAKUpQH/2Q=="/>
          <p:cNvSpPr>
            <a:spLocks noChangeAspect="1" noChangeArrowheads="1"/>
          </p:cNvSpPr>
          <p:nvPr/>
        </p:nvSpPr>
        <p:spPr bwMode="auto">
          <a:xfrm>
            <a:off x="307975" y="-16383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1" name="Picture 7" descr="D:\Materialy\Wyklady_Networking\College_Essentials_DVD_Movie_-_24_Pack1mxDet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33" y="1343461"/>
            <a:ext cx="4176160" cy="31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ney+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35017"/>
            <a:ext cx="3030913" cy="165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Spotify Logo">
            <a:extLst>
              <a:ext uri="{FF2B5EF4-FFF2-40B4-BE49-F238E27FC236}">
                <a16:creationId xmlns:a16="http://schemas.microsoft.com/office/drawing/2014/main" id="{A9C490BC-1D96-47A1-BFEE-891357F93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448076"/>
            <a:ext cx="2381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 descr="Znalezione obrazy dla zapytania: sklep z CD">
            <a:extLst>
              <a:ext uri="{FF2B5EF4-FFF2-40B4-BE49-F238E27FC236}">
                <a16:creationId xmlns:a16="http://schemas.microsoft.com/office/drawing/2014/main" id="{C3C1BE1B-4C37-472A-A000-394CCBE13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01" y="4170363"/>
            <a:ext cx="3240360" cy="24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5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Autofit/>
          </a:bodyPr>
          <a:lstStyle/>
          <a:p>
            <a:r>
              <a:rPr lang="pl-PL" sz="6600" dirty="0">
                <a:solidFill>
                  <a:srgbClr val="00B050"/>
                </a:solidFill>
              </a:rPr>
              <a:t>Z siecią </a:t>
            </a:r>
            <a:r>
              <a:rPr lang="pl-PL" sz="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pl-PL" sz="6600" dirty="0">
                <a:solidFill>
                  <a:srgbClr val="00B050"/>
                </a:solidFill>
              </a:rPr>
              <a:t>       </a:t>
            </a:r>
            <a:r>
              <a:rPr lang="pl-PL" sz="6600" dirty="0">
                <a:solidFill>
                  <a:srgbClr val="7030A0"/>
                </a:solidFill>
              </a:rPr>
              <a:t>Bez sieci </a:t>
            </a:r>
            <a:r>
              <a:rPr lang="pl-PL" sz="6600" dirty="0">
                <a:solidFill>
                  <a:srgbClr val="7030A0"/>
                </a:solidFill>
                <a:sym typeface="Wingdings" panose="05000000000000000000" pitchFamily="2" charset="2"/>
              </a:rPr>
              <a:t></a:t>
            </a:r>
            <a:endParaRPr lang="pl-PL" sz="6600" dirty="0">
              <a:solidFill>
                <a:srgbClr val="7030A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295232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 descr="http://ecsmedia.pl/c/encyklopedia-pwn-tom-1-b-iext62488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04863"/>
            <a:ext cx="2232248" cy="32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26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Autofit/>
          </a:bodyPr>
          <a:lstStyle/>
          <a:p>
            <a:r>
              <a:rPr lang="pl-PL" sz="6600" dirty="0">
                <a:solidFill>
                  <a:srgbClr val="00B050"/>
                </a:solidFill>
              </a:rPr>
              <a:t>Z siecią </a:t>
            </a:r>
            <a:r>
              <a:rPr lang="pl-PL" sz="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pl-PL" sz="6600" dirty="0">
                <a:solidFill>
                  <a:srgbClr val="00B050"/>
                </a:solidFill>
              </a:rPr>
              <a:t>       </a:t>
            </a:r>
            <a:r>
              <a:rPr lang="pl-PL" sz="6600" dirty="0">
                <a:solidFill>
                  <a:srgbClr val="7030A0"/>
                </a:solidFill>
              </a:rPr>
              <a:t>Bez sieci </a:t>
            </a:r>
            <a:r>
              <a:rPr lang="pl-PL" sz="6600" dirty="0">
                <a:solidFill>
                  <a:srgbClr val="7030A0"/>
                </a:solidFill>
                <a:sym typeface="Wingdings" panose="05000000000000000000" pitchFamily="2" charset="2"/>
              </a:rPr>
              <a:t></a:t>
            </a:r>
            <a:endParaRPr lang="pl-PL" sz="6600" dirty="0">
              <a:solidFill>
                <a:srgbClr val="7030A0"/>
              </a:solidFill>
            </a:endParaRPr>
          </a:p>
        </p:txBody>
      </p:sp>
      <p:pic>
        <p:nvPicPr>
          <p:cNvPr id="4" name="Picture 6" descr="http://pcfaq.pl/wp-content/uploads/2012/08/s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10652"/>
            <a:ext cx="2095401" cy="271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www.pasjanse.com.pl/miniatury/klasyczny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36" y="1916832"/>
            <a:ext cx="19812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Znalezione obrazy dla zapytania counter strik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3815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nalezione obrazy dla zapytania gry sieciow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58767"/>
            <a:ext cx="4388130" cy="24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483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742</Words>
  <Application>Microsoft Office PowerPoint</Application>
  <PresentationFormat>Pokaz na ekranie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Motyw pakietu Office</vt:lpstr>
      <vt:lpstr>Sieci komputerowe</vt:lpstr>
      <vt:lpstr>Krzysztof Walkowiak</vt:lpstr>
      <vt:lpstr>Kurs: Sieci Komputerowe</vt:lpstr>
      <vt:lpstr>Prezentacja programu PowerPoint</vt:lpstr>
      <vt:lpstr>Z siecią        Bez sieci </vt:lpstr>
      <vt:lpstr>Z siecią        Bez sieci </vt:lpstr>
      <vt:lpstr>Z siecią        Bez sieci </vt:lpstr>
      <vt:lpstr>Z siecią        Bez sieci </vt:lpstr>
      <vt:lpstr>Z siecią        Bez sieci </vt:lpstr>
      <vt:lpstr>Z siecią        Bez sieci </vt:lpstr>
      <vt:lpstr>Efekty kształcenia - wykład</vt:lpstr>
      <vt:lpstr>Organizacja wykładu</vt:lpstr>
      <vt:lpstr>Literatura</vt:lpstr>
      <vt:lpstr>Zaliczenie (1)</vt:lpstr>
      <vt:lpstr>Zaliczenie (2)</vt:lpstr>
      <vt:lpstr>Program wykładu</vt:lpstr>
      <vt:lpstr>Osoby z niepełnosprawnościami i  ze szczególnymi potrzebami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Walkowiak</dc:creator>
  <cp:lastModifiedBy>Krzysztof Walkowiak</cp:lastModifiedBy>
  <cp:revision>52</cp:revision>
  <dcterms:created xsi:type="dcterms:W3CDTF">2016-02-17T18:48:46Z</dcterms:created>
  <dcterms:modified xsi:type="dcterms:W3CDTF">2024-03-06T12:28:14Z</dcterms:modified>
</cp:coreProperties>
</file>