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1" r:id="rId3"/>
    <p:sldId id="272" r:id="rId4"/>
    <p:sldId id="263" r:id="rId5"/>
    <p:sldId id="269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E012-6FEA-28AB-C4BF-26F77603A2A6}" v="194" dt="2024-04-05T08:50:1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C983-8D88-4748-BC5A-65B010B68D56}" type="datetimeFigureOut"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45BE6-076A-4C67-AE76-9AD3AC48E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Dette er veldig forenklet, men konseptuelt riktig</a:t>
            </a:r>
          </a:p>
          <a:p>
            <a:r>
              <a:rPr lang="en-NO"/>
              <a:t>Sykmeldingsmottak består av to komponenter, én for papirsykmeldinger og én for digitale sykmeldinger</a:t>
            </a:r>
          </a:p>
          <a:p>
            <a:r>
              <a:rPr lang="en-NO"/>
              <a:t>Vi interagere med en hel bråte tjenester internt i NAV</a:t>
            </a:r>
          </a:p>
          <a:p>
            <a:endParaRPr lang="en-NO"/>
          </a:p>
          <a:p>
            <a:r>
              <a:rPr lang="en-NO"/>
              <a:t>Detaljert visning </a:t>
            </a:r>
            <a:r>
              <a:rPr lang="en-GB"/>
              <a:t>https://</a:t>
            </a:r>
            <a:r>
              <a:rPr lang="en-GB" err="1"/>
              <a:t>confluence.adeo.no</a:t>
            </a:r>
            <a:r>
              <a:rPr lang="en-GB"/>
              <a:t>/pages/</a:t>
            </a:r>
            <a:r>
              <a:rPr lang="en-GB" err="1"/>
              <a:t>viewpage.action?pageId</a:t>
            </a:r>
            <a:r>
              <a:rPr lang="en-GB"/>
              <a:t>=402561494</a:t>
            </a:r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F0958-3F9C-2A49-A45B-179B2F73D21E}" type="slidenum">
              <a:rPr lang="nb-NO" smtClean="0"/>
              <a:pPr>
                <a:defRPr/>
              </a:pPr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1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OBS! Bør oppdateres. Original her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confluence.adeo.no</a:t>
            </a:r>
            <a:r>
              <a:rPr lang="nb-NO" dirty="0"/>
              <a:t>/display/</a:t>
            </a:r>
            <a:r>
              <a:rPr lang="nb-NO" dirty="0" err="1"/>
              <a:t>Digisyfo</a:t>
            </a:r>
            <a:r>
              <a:rPr lang="nb-NO" dirty="0"/>
              <a:t>/Sykmeldingsmottak+-+forenklet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A3903-8CF9-4267-B266-EC5FD551FC2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6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1 x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DE396A-8196-9646-A12D-0DD516B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56" y="1988840"/>
            <a:ext cx="10080000" cy="4032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7993" indent="-23999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21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988" indent="-19199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9982" indent="-19199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>
                <a:tab pos="1928696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57294" indent="-465588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ct val="125000"/>
              <a:buFont typeface="Wingdings" charset="2"/>
              <a:buChar char="§"/>
              <a:defRPr sz="1867"/>
            </a:lvl4pPr>
            <a:lvl5pPr marL="2857327" indent="-465588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ct val="125000"/>
              <a:buFont typeface="Wingdings" charset="2"/>
              <a:buChar char="§"/>
              <a:defRPr sz="16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tel 8">
            <a:extLst>
              <a:ext uri="{FF2B5EF4-FFF2-40B4-BE49-F238E27FC236}">
                <a16:creationId xmlns:a16="http://schemas.microsoft.com/office/drawing/2014/main" id="{C1A4884B-5754-534D-BABC-EAFCADA0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7" y="644691"/>
            <a:ext cx="10080000" cy="960107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lnSpc>
                <a:spcPct val="100000"/>
              </a:lnSpc>
              <a:defRPr sz="320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Plassholder for bunntekst 18">
            <a:extLst>
              <a:ext uri="{FF2B5EF4-FFF2-40B4-BE49-F238E27FC236}">
                <a16:creationId xmlns:a16="http://schemas.microsoft.com/office/drawing/2014/main" id="{036FA7C5-F3B1-9F4D-B533-B03F5E6A0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1985" y="6502401"/>
            <a:ext cx="10079567" cy="190500"/>
          </a:xfrm>
          <a:prstGeom prst="rect">
            <a:avLst/>
          </a:prstGeom>
        </p:spPr>
        <p:txBody>
          <a:bodyPr lIns="36000" tIns="0" rIns="36000" bIns="0" rtlCol="0" anchor="ctr" anchorCtr="0"/>
          <a:lstStyle>
            <a:lvl1pPr defTabSz="609585" eaLnBrk="1" fontAlgn="auto" hangingPunct="1">
              <a:spcBef>
                <a:spcPts val="0"/>
              </a:spcBef>
              <a:spcAft>
                <a:spcPts val="0"/>
              </a:spcAft>
              <a:defRPr sz="1067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486241"/>
      </p:ext>
    </p:extLst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nesykmeldte.ekstern.dev.nav.no/arbeidsgiver/sykmeldte/" TargetMode="External"/><Relationship Id="rId2" Type="http://schemas.openxmlformats.org/officeDocument/2006/relationships/hyperlink" Target="https://sykmeldinger.ekstern.dev.nav.no/syk/sykmeldinger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yk-dig.ekstern.dev.nav.no/" TargetMode="External"/><Relationship Id="rId4" Type="http://schemas.openxmlformats.org/officeDocument/2006/relationships/hyperlink" Target="https://smregistrering.ekstern.dev.nav.no/?oppgave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65B6-DA53-1A5F-EC9B-BC024E4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A59A-0E81-CF75-1292-8D546D21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Koder/designer/tester/</a:t>
            </a:r>
            <a:r>
              <a:rPr lang="en-US" dirty="0" err="1"/>
              <a:t>vedlikeholder</a:t>
            </a:r>
            <a:r>
              <a:rPr lang="en-US" dirty="0"/>
              <a:t> </a:t>
            </a:r>
            <a:r>
              <a:rPr lang="en-US" dirty="0" err="1"/>
              <a:t>ulike</a:t>
            </a:r>
            <a:r>
              <a:rPr lang="en-US" dirty="0"/>
              <a:t> programmer</a:t>
            </a:r>
          </a:p>
          <a:p>
            <a:r>
              <a:rPr lang="en-US" dirty="0"/>
              <a:t>Jobber med å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skreddersydde</a:t>
            </a:r>
            <a:r>
              <a:rPr lang="en-US" dirty="0"/>
              <a:t> programmer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kjører</a:t>
            </a:r>
            <a:r>
              <a:rPr lang="en-US" dirty="0"/>
              <a:t> I </a:t>
            </a:r>
            <a:r>
              <a:rPr lang="en-US" dirty="0" err="1"/>
              <a:t>houvedsak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jvm</a:t>
            </a:r>
            <a:r>
              <a:rPr lang="en-US" dirty="0"/>
              <a:t> </a:t>
            </a:r>
            <a:r>
              <a:rPr lang="en-US" dirty="0" err="1"/>
              <a:t>plattformen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programmer I </a:t>
            </a:r>
            <a:r>
              <a:rPr lang="en-US" dirty="0" err="1"/>
              <a:t>kotlin</a:t>
            </a:r>
            <a:r>
              <a:rPr lang="en-US" dirty="0"/>
              <a:t> (fancy java)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C2D-E317-9A6C-D303-A9A5A29B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80"/>
            <a:ext cx="10515600" cy="1325563"/>
          </a:xfrm>
        </p:spPr>
        <p:txBody>
          <a:bodyPr/>
          <a:lstStyle/>
          <a:p>
            <a:r>
              <a:rPr lang="en-US" dirty="0"/>
              <a:t>Eks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kode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D7FD15F-438A-38DA-1BCB-52DBC7FE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958" y="1476672"/>
            <a:ext cx="5953898" cy="5163188"/>
          </a:xfrm>
        </p:spPr>
      </p:pic>
    </p:spTree>
    <p:extLst>
      <p:ext uri="{BB962C8B-B14F-4D97-AF65-F5344CB8AC3E}">
        <p14:creationId xmlns:p14="http://schemas.microsoft.com/office/powerpoint/2010/main" val="24174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8E0-13EA-3A5D-FFF5-B32CA986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vs backend</a:t>
            </a:r>
          </a:p>
        </p:txBody>
      </p:sp>
      <p:pic>
        <p:nvPicPr>
          <p:cNvPr id="7" name="Content Placeholder 6" descr="A diagram of a cylinder&#10;&#10;Description automatically generated">
            <a:extLst>
              <a:ext uri="{FF2B5EF4-FFF2-40B4-BE49-F238E27FC236}">
                <a16:creationId xmlns:a16="http://schemas.microsoft.com/office/drawing/2014/main" id="{9E3DEF17-46F6-B019-6FA7-1222A8C4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899"/>
            <a:ext cx="10515600" cy="4302790"/>
          </a:xfrm>
        </p:spPr>
      </p:pic>
    </p:spTree>
    <p:extLst>
      <p:ext uri="{BB962C8B-B14F-4D97-AF65-F5344CB8AC3E}">
        <p14:creationId xmlns:p14="http://schemas.microsoft.com/office/powerpoint/2010/main" val="475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2CB438D8-1C8D-3245-8BD5-C8931A765AF0}"/>
              </a:ext>
            </a:extLst>
          </p:cNvPr>
          <p:cNvSpPr/>
          <p:nvPr/>
        </p:nvSpPr>
        <p:spPr>
          <a:xfrm>
            <a:off x="971620" y="3494916"/>
            <a:ext cx="1252001" cy="990600"/>
          </a:xfrm>
          <a:prstGeom prst="roundRect">
            <a:avLst/>
          </a:prstGeom>
          <a:solidFill>
            <a:srgbClr val="63B6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>
                <a:solidFill>
                  <a:prstClr val="white"/>
                </a:solidFill>
                <a:latin typeface="Calibri" panose="020F0502020204030204"/>
              </a:rPr>
              <a:t>EPJ</a:t>
            </a:r>
          </a:p>
        </p:txBody>
      </p:sp>
      <p:sp>
        <p:nvSpPr>
          <p:cNvPr id="3" name="Avrundet rektangel 2">
            <a:extLst>
              <a:ext uri="{FF2B5EF4-FFF2-40B4-BE49-F238E27FC236}">
                <a16:creationId xmlns:a16="http://schemas.microsoft.com/office/drawing/2014/main" id="{997A19A8-836E-2B42-87A2-F4E8A0228498}"/>
              </a:ext>
            </a:extLst>
          </p:cNvPr>
          <p:cNvSpPr/>
          <p:nvPr/>
        </p:nvSpPr>
        <p:spPr>
          <a:xfrm>
            <a:off x="4057721" y="3494916"/>
            <a:ext cx="1252003" cy="9906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E-mottak</a:t>
            </a:r>
          </a:p>
        </p:txBody>
      </p: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83F952DF-FE4A-5D42-B6C9-C10E29364836}"/>
              </a:ext>
            </a:extLst>
          </p:cNvPr>
          <p:cNvSpPr/>
          <p:nvPr/>
        </p:nvSpPr>
        <p:spPr>
          <a:xfrm>
            <a:off x="5690795" y="3021302"/>
            <a:ext cx="1927715" cy="14664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nb-NO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Sykmeldingsmottak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Registersjekk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Validering</a:t>
            </a:r>
          </a:p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nb-NO" sz="1400">
                <a:solidFill>
                  <a:prstClr val="white"/>
                </a:solidFill>
                <a:latin typeface="Calibri" panose="020F0502020204030204"/>
              </a:rPr>
              <a:t>Regler</a:t>
            </a:r>
          </a:p>
          <a:p>
            <a:pPr algn="ctr" defTabSz="914377"/>
            <a:endParaRPr lang="nb-NO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ylinder 5">
            <a:extLst>
              <a:ext uri="{FF2B5EF4-FFF2-40B4-BE49-F238E27FC236}">
                <a16:creationId xmlns:a16="http://schemas.microsoft.com/office/drawing/2014/main" id="{53F4237A-1B73-4441-8C60-D60BEAA0FE56}"/>
              </a:ext>
            </a:extLst>
          </p:cNvPr>
          <p:cNvSpPr/>
          <p:nvPr/>
        </p:nvSpPr>
        <p:spPr>
          <a:xfrm>
            <a:off x="4267671" y="4725896"/>
            <a:ext cx="832104" cy="853440"/>
          </a:xfrm>
          <a:prstGeom prst="can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1000">
                <a:solidFill>
                  <a:prstClr val="white"/>
                </a:solidFill>
                <a:latin typeface="Calibri" panose="020F0502020204030204"/>
              </a:rPr>
              <a:t>Juridisk logg</a:t>
            </a:r>
          </a:p>
        </p:txBody>
      </p:sp>
      <p:sp>
        <p:nvSpPr>
          <p:cNvPr id="7" name="Sylinder 6">
            <a:extLst>
              <a:ext uri="{FF2B5EF4-FFF2-40B4-BE49-F238E27FC236}">
                <a16:creationId xmlns:a16="http://schemas.microsoft.com/office/drawing/2014/main" id="{F2F3C6E3-9BFE-0947-954D-3FB88E0D1E48}"/>
              </a:ext>
            </a:extLst>
          </p:cNvPr>
          <p:cNvSpPr/>
          <p:nvPr/>
        </p:nvSpPr>
        <p:spPr>
          <a:xfrm>
            <a:off x="6217264" y="4807735"/>
            <a:ext cx="874776" cy="85344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933">
                <a:solidFill>
                  <a:prstClr val="white"/>
                </a:solidFill>
                <a:latin typeface="Calibri" panose="020F0502020204030204"/>
              </a:rPr>
              <a:t>Sykmeldings-register</a:t>
            </a:r>
          </a:p>
        </p:txBody>
      </p:sp>
      <p:sp>
        <p:nvSpPr>
          <p:cNvPr id="17" name="Avrundet rektangel 16">
            <a:extLst>
              <a:ext uri="{FF2B5EF4-FFF2-40B4-BE49-F238E27FC236}">
                <a16:creationId xmlns:a16="http://schemas.microsoft.com/office/drawing/2014/main" id="{3E3636EE-1D8D-C542-A16B-67473368EA77}"/>
              </a:ext>
            </a:extLst>
          </p:cNvPr>
          <p:cNvSpPr/>
          <p:nvPr/>
        </p:nvSpPr>
        <p:spPr>
          <a:xfrm>
            <a:off x="8110372" y="3318395"/>
            <a:ext cx="1350085" cy="866391"/>
          </a:xfrm>
          <a:prstGeom prst="roundRect">
            <a:avLst/>
          </a:prstGeom>
          <a:pattFill prst="trellis">
            <a:fgClr>
              <a:srgbClr val="8CBA5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>
                <a:solidFill>
                  <a:prstClr val="white"/>
                </a:solidFill>
                <a:latin typeface="Calibri" panose="020F0502020204030204"/>
              </a:rPr>
              <a:t>Ditt sykefravær</a:t>
            </a:r>
          </a:p>
        </p:txBody>
      </p:sp>
      <p:pic>
        <p:nvPicPr>
          <p:cNvPr id="29" name="Bilde 28">
            <a:extLst>
              <a:ext uri="{FF2B5EF4-FFF2-40B4-BE49-F238E27FC236}">
                <a16:creationId xmlns:a16="http://schemas.microsoft.com/office/drawing/2014/main" id="{D4DD022F-A759-FA4B-9EDB-790EF65F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25" y="2189904"/>
            <a:ext cx="867195" cy="867195"/>
          </a:xfrm>
          <a:prstGeom prst="rect">
            <a:avLst/>
          </a:prstGeom>
        </p:spPr>
      </p:pic>
      <p:sp>
        <p:nvSpPr>
          <p:cNvPr id="30" name="Sky 29">
            <a:extLst>
              <a:ext uri="{FF2B5EF4-FFF2-40B4-BE49-F238E27FC236}">
                <a16:creationId xmlns:a16="http://schemas.microsoft.com/office/drawing/2014/main" id="{14E5AE13-D650-644B-80B8-8F9421109F18}"/>
              </a:ext>
            </a:extLst>
          </p:cNvPr>
          <p:cNvSpPr/>
          <p:nvPr/>
        </p:nvSpPr>
        <p:spPr>
          <a:xfrm>
            <a:off x="2310219" y="3624714"/>
            <a:ext cx="1547215" cy="73100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b-NO" sz="1200">
                <a:solidFill>
                  <a:prstClr val="black"/>
                </a:solidFill>
                <a:latin typeface="Calibri" panose="020F0502020204030204"/>
              </a:rPr>
              <a:t>Signert</a:t>
            </a:r>
            <a:r>
              <a:rPr lang="nb-NO" sz="140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b-NO" sz="1200">
                <a:solidFill>
                  <a:prstClr val="black"/>
                </a:solidFill>
                <a:latin typeface="Calibri" panose="020F0502020204030204"/>
              </a:rPr>
              <a:t>sykmelding</a:t>
            </a:r>
          </a:p>
        </p:txBody>
      </p:sp>
      <p:cxnSp>
        <p:nvCxnSpPr>
          <p:cNvPr id="32" name="Rett pil 31">
            <a:extLst>
              <a:ext uri="{FF2B5EF4-FFF2-40B4-BE49-F238E27FC236}">
                <a16:creationId xmlns:a16="http://schemas.microsoft.com/office/drawing/2014/main" id="{B33556C9-229E-C046-9214-51C09053AE4A}"/>
              </a:ext>
            </a:extLst>
          </p:cNvPr>
          <p:cNvCxnSpPr>
            <a:cxnSpLocks/>
          </p:cNvCxnSpPr>
          <p:nvPr/>
        </p:nvCxnSpPr>
        <p:spPr>
          <a:xfrm>
            <a:off x="2188998" y="3763428"/>
            <a:ext cx="183410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 33">
            <a:extLst>
              <a:ext uri="{FF2B5EF4-FFF2-40B4-BE49-F238E27FC236}">
                <a16:creationId xmlns:a16="http://schemas.microsoft.com/office/drawing/2014/main" id="{1FCF3A80-7388-3D47-989F-8F088041E20A}"/>
              </a:ext>
            </a:extLst>
          </p:cNvPr>
          <p:cNvCxnSpPr>
            <a:cxnSpLocks/>
          </p:cNvCxnSpPr>
          <p:nvPr/>
        </p:nvCxnSpPr>
        <p:spPr>
          <a:xfrm rot="10800000">
            <a:off x="2174483" y="4217010"/>
            <a:ext cx="1834103" cy="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F347069F-579E-D94B-9E07-7D488D7CFD88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4683723" y="4485517"/>
            <a:ext cx="0" cy="24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 39">
            <a:extLst>
              <a:ext uri="{FF2B5EF4-FFF2-40B4-BE49-F238E27FC236}">
                <a16:creationId xmlns:a16="http://schemas.microsoft.com/office/drawing/2014/main" id="{2A164887-765B-0546-9462-23F782CD5C7A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6654652" y="4487775"/>
            <a:ext cx="0" cy="31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 41">
            <a:extLst>
              <a:ext uri="{FF2B5EF4-FFF2-40B4-BE49-F238E27FC236}">
                <a16:creationId xmlns:a16="http://schemas.microsoft.com/office/drawing/2014/main" id="{78B51A17-8F37-3E42-B5FB-7D8DA4D3BCD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09725" y="3990216"/>
            <a:ext cx="3810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el 56">
            <a:extLst>
              <a:ext uri="{FF2B5EF4-FFF2-40B4-BE49-F238E27FC236}">
                <a16:creationId xmlns:a16="http://schemas.microsoft.com/office/drawing/2014/main" id="{8C62703D-6DBF-2B41-9963-EA2E6DE931C9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H="1" flipV="1">
            <a:off x="5432381" y="2272644"/>
            <a:ext cx="473615" cy="1970929"/>
          </a:xfrm>
          <a:prstGeom prst="bentConnector3">
            <a:avLst>
              <a:gd name="adj1" fmla="val -6435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41F30DBF-F57B-254A-94FD-9129857BF2D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flipH="1">
            <a:off x="1597621" y="3057099"/>
            <a:ext cx="5903" cy="43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Bilde 61" descr="Et bilde som inneholder tegning&#10;&#10;Automatisk generert beskrivelse">
            <a:extLst>
              <a:ext uri="{FF2B5EF4-FFF2-40B4-BE49-F238E27FC236}">
                <a16:creationId xmlns:a16="http://schemas.microsoft.com/office/drawing/2014/main" id="{709648B2-429D-EC4B-ABED-164D91C6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135" y="3275279"/>
            <a:ext cx="941727" cy="941727"/>
          </a:xfrm>
          <a:prstGeom prst="rect">
            <a:avLst/>
          </a:prstGeom>
        </p:spPr>
      </p:pic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1F72112B-79E0-AD4A-815F-C1D7D23826D5}"/>
              </a:ext>
            </a:extLst>
          </p:cNvPr>
          <p:cNvCxnSpPr>
            <a:cxnSpLocks/>
            <a:stCxn id="62" idx="1"/>
            <a:endCxn id="17" idx="3"/>
          </p:cNvCxnSpPr>
          <p:nvPr/>
        </p:nvCxnSpPr>
        <p:spPr>
          <a:xfrm flipH="1">
            <a:off x="9460458" y="3746143"/>
            <a:ext cx="377677" cy="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pil 65">
            <a:extLst>
              <a:ext uri="{FF2B5EF4-FFF2-40B4-BE49-F238E27FC236}">
                <a16:creationId xmlns:a16="http://schemas.microsoft.com/office/drawing/2014/main" id="{EE299F20-6AC7-9148-AD54-12BCAC03052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7618510" y="3751591"/>
            <a:ext cx="491863" cy="2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e 102">
            <a:extLst>
              <a:ext uri="{FF2B5EF4-FFF2-40B4-BE49-F238E27FC236}">
                <a16:creationId xmlns:a16="http://schemas.microsoft.com/office/drawing/2014/main" id="{26FEA915-DED5-4F48-A2F7-C37B8906EF5E}"/>
              </a:ext>
            </a:extLst>
          </p:cNvPr>
          <p:cNvGrpSpPr/>
          <p:nvPr/>
        </p:nvGrpSpPr>
        <p:grpSpPr>
          <a:xfrm>
            <a:off x="8121777" y="4791968"/>
            <a:ext cx="1252003" cy="990600"/>
            <a:chOff x="6306885" y="5310609"/>
            <a:chExt cx="1252002" cy="990600"/>
          </a:xfrm>
        </p:grpSpPr>
        <p:sp>
          <p:nvSpPr>
            <p:cNvPr id="100" name="Avrundet rektangel 99">
              <a:extLst>
                <a:ext uri="{FF2B5EF4-FFF2-40B4-BE49-F238E27FC236}">
                  <a16:creationId xmlns:a16="http://schemas.microsoft.com/office/drawing/2014/main" id="{F9DC02FD-7548-474E-9595-6D569B85B90E}"/>
                </a:ext>
              </a:extLst>
            </p:cNvPr>
            <p:cNvSpPr/>
            <p:nvPr/>
          </p:nvSpPr>
          <p:spPr>
            <a:xfrm>
              <a:off x="6306885" y="5310609"/>
              <a:ext cx="1252002" cy="9906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 defTabSz="914377"/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 defTabSz="914377"/>
              <a:r>
                <a:rPr lang="nb-NO" err="1">
                  <a:solidFill>
                    <a:prstClr val="white"/>
                  </a:solidFill>
                  <a:latin typeface="Calibri" panose="020F0502020204030204"/>
                </a:rPr>
                <a:t>Altinn</a:t>
              </a:r>
              <a:endParaRPr lang="nb-NO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" name="Bilde 101">
              <a:extLst>
                <a:ext uri="{FF2B5EF4-FFF2-40B4-BE49-F238E27FC236}">
                  <a16:creationId xmlns:a16="http://schemas.microsoft.com/office/drawing/2014/main" id="{DCD350FA-6248-B94C-AE6F-0219E224F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1795" y="5417194"/>
              <a:ext cx="707773" cy="550221"/>
            </a:xfrm>
            <a:prstGeom prst="rect">
              <a:avLst/>
            </a:prstGeom>
          </p:spPr>
        </p:pic>
      </p:grpSp>
      <p:pic>
        <p:nvPicPr>
          <p:cNvPr id="105" name="Bilde 104" descr="Et bilde som inneholder tegning&#10;&#10;Automatisk generert beskrivelse">
            <a:extLst>
              <a:ext uri="{FF2B5EF4-FFF2-40B4-BE49-F238E27FC236}">
                <a16:creationId xmlns:a16="http://schemas.microsoft.com/office/drawing/2014/main" id="{73270CA1-7391-7E4C-9765-F6DBEEF9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330" y="4828002"/>
            <a:ext cx="918532" cy="918532"/>
          </a:xfrm>
          <a:prstGeom prst="rect">
            <a:avLst/>
          </a:prstGeom>
        </p:spPr>
      </p:pic>
      <p:cxnSp>
        <p:nvCxnSpPr>
          <p:cNvPr id="107" name="Rett linje 106">
            <a:extLst>
              <a:ext uri="{FF2B5EF4-FFF2-40B4-BE49-F238E27FC236}">
                <a16:creationId xmlns:a16="http://schemas.microsoft.com/office/drawing/2014/main" id="{E4655684-980E-BA4D-BFEF-F04AE9A978D5}"/>
              </a:ext>
            </a:extLst>
          </p:cNvPr>
          <p:cNvCxnSpPr>
            <a:cxnSpLocks/>
            <a:stCxn id="105" idx="1"/>
            <a:endCxn id="100" idx="3"/>
          </p:cNvCxnSpPr>
          <p:nvPr/>
        </p:nvCxnSpPr>
        <p:spPr>
          <a:xfrm flipH="1">
            <a:off x="9373780" y="5287268"/>
            <a:ext cx="487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tt pil 110">
            <a:extLst>
              <a:ext uri="{FF2B5EF4-FFF2-40B4-BE49-F238E27FC236}">
                <a16:creationId xmlns:a16="http://schemas.microsoft.com/office/drawing/2014/main" id="{B5CC53CD-7D28-7442-A9D7-509F1A2BC0B2}"/>
              </a:ext>
            </a:extLst>
          </p:cNvPr>
          <p:cNvCxnSpPr>
            <a:cxnSpLocks/>
          </p:cNvCxnSpPr>
          <p:nvPr/>
        </p:nvCxnSpPr>
        <p:spPr>
          <a:xfrm>
            <a:off x="8799453" y="4217006"/>
            <a:ext cx="0" cy="570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3D4B846E-7F5B-5542-843F-84F835515B78}"/>
              </a:ext>
            </a:extLst>
          </p:cNvPr>
          <p:cNvSpPr txBox="1"/>
          <p:nvPr/>
        </p:nvSpPr>
        <p:spPr>
          <a:xfrm>
            <a:off x="8747504" y="4249226"/>
            <a:ext cx="127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nb-NO" sz="800">
                <a:solidFill>
                  <a:prstClr val="black"/>
                </a:solidFill>
                <a:latin typeface="Calibri" panose="020F0502020204030204"/>
              </a:rPr>
              <a:t>Sende sykmelding til arbeidsgiver</a:t>
            </a:r>
          </a:p>
        </p:txBody>
      </p:sp>
      <p:sp>
        <p:nvSpPr>
          <p:cNvPr id="114" name="TekstSylinder 113">
            <a:extLst>
              <a:ext uri="{FF2B5EF4-FFF2-40B4-BE49-F238E27FC236}">
                <a16:creationId xmlns:a16="http://schemas.microsoft.com/office/drawing/2014/main" id="{4B924D2A-7B24-5B4B-B5D7-F82B7A918CC1}"/>
              </a:ext>
            </a:extLst>
          </p:cNvPr>
          <p:cNvSpPr txBox="1"/>
          <p:nvPr/>
        </p:nvSpPr>
        <p:spPr>
          <a:xfrm>
            <a:off x="5099776" y="2521751"/>
            <a:ext cx="1276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nb-NO" sz="800">
                <a:solidFill>
                  <a:prstClr val="black"/>
                </a:solidFill>
                <a:latin typeface="Calibri" panose="020F0502020204030204"/>
              </a:rPr>
              <a:t>Kvittering til lege</a:t>
            </a:r>
            <a:endParaRPr lang="nb-NO" sz="1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ittel 69">
            <a:extLst>
              <a:ext uri="{FF2B5EF4-FFF2-40B4-BE49-F238E27FC236}">
                <a16:creationId xmlns:a16="http://schemas.microsoft.com/office/drawing/2014/main" id="{73C4FC3B-6B3F-1E4D-832F-0042D6F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Mottak av digitale sykmeldinger (forenklet)</a:t>
            </a:r>
          </a:p>
        </p:txBody>
      </p:sp>
    </p:spTree>
    <p:extLst>
      <p:ext uri="{BB962C8B-B14F-4D97-AF65-F5344CB8AC3E}">
        <p14:creationId xmlns:p14="http://schemas.microsoft.com/office/powerpoint/2010/main" val="261027103"/>
      </p:ext>
    </p:extLst>
  </p:cSld>
  <p:clrMapOvr>
    <a:masterClrMapping/>
  </p:clrMapOvr>
  <p:transition spd="med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6508F5F0-DD4B-5842-BE70-388A0C3C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8" y="788323"/>
            <a:ext cx="9674028" cy="586895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1B058B7-F60E-E64F-A4E3-A8574BEF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59650"/>
            <a:ext cx="10515600" cy="802036"/>
          </a:xfrm>
        </p:spPr>
        <p:txBody>
          <a:bodyPr>
            <a:noAutofit/>
          </a:bodyPr>
          <a:lstStyle/>
          <a:p>
            <a:r>
              <a:rPr lang="nb-NO" sz="4800"/>
              <a:t>Applikasjonsarkitektur</a:t>
            </a:r>
          </a:p>
        </p:txBody>
      </p:sp>
    </p:spTree>
    <p:extLst>
      <p:ext uri="{BB962C8B-B14F-4D97-AF65-F5344CB8AC3E}">
        <p14:creationId xmlns:p14="http://schemas.microsoft.com/office/powerpoint/2010/main" val="1670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566B-7F32-02B8-0FA7-0D87F38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applikasjoner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har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40136-7CDD-79C7-A999-A9751BEFADD2}"/>
              </a:ext>
            </a:extLst>
          </p:cNvPr>
          <p:cNvSpPr txBox="1"/>
          <p:nvPr/>
        </p:nvSpPr>
        <p:spPr>
          <a:xfrm>
            <a:off x="863600" y="1741715"/>
            <a:ext cx="66040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https://sykmeldinger.ekstern.dev.nav.no/syk/sykmeldinger/</a:t>
            </a:r>
            <a:br>
              <a:rPr lang="en-US" dirty="0"/>
            </a:br>
            <a:endParaRPr lang="en-US">
              <a:hlinkClick r:id="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https://dinesykmeldte.ekstern.dev.nav.no/arbeidsgiver/sykmeldte/</a:t>
            </a:r>
            <a:endParaRPr lang="en-US"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4"/>
              </a:rPr>
              <a:t>https://smregistrering.ekstern.dev.nav.no/?oppgaveid=1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https://syk-dig.ekstern.dev.nav.no/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Hva gjør eg på jobb?</vt:lpstr>
      <vt:lpstr>Eks på kode</vt:lpstr>
      <vt:lpstr>Frontend vs backend</vt:lpstr>
      <vt:lpstr>Mottak av digitale sykmeldinger (forenklet)</vt:lpstr>
      <vt:lpstr>Applikasjonsarkitektur</vt:lpstr>
      <vt:lpstr>Demo applikasjoner som vi 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2024-04-05T08:35:32Z</dcterms:created>
  <dcterms:modified xsi:type="dcterms:W3CDTF">2024-04-05T08:50:19Z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6317e-03ca-4ddd-bc6f-adf29e7f1a41_Enabled">
    <vt:lpwstr>true</vt:lpwstr>
  </property>
  <property fmtid="{D5CDD505-2E9C-101B-9397-08002B2CF9AE}" pid="3" name="MSIP_Label_9396317e-03ca-4ddd-bc6f-adf29e7f1a41_SetDate">
    <vt:lpwstr>2024-04-05T08:36:02Z</vt:lpwstr>
  </property>
  <property fmtid="{D5CDD505-2E9C-101B-9397-08002B2CF9AE}" pid="4" name="MSIP_Label_9396317e-03ca-4ddd-bc6f-adf29e7f1a41_Method">
    <vt:lpwstr>Standard</vt:lpwstr>
  </property>
  <property fmtid="{D5CDD505-2E9C-101B-9397-08002B2CF9AE}" pid="5" name="MSIP_Label_9396317e-03ca-4ddd-bc6f-adf29e7f1a41_Name">
    <vt:lpwstr>9396317e-03ca-4ddd-bc6f-adf29e7f1a41</vt:lpwstr>
  </property>
  <property fmtid="{D5CDD505-2E9C-101B-9397-08002B2CF9AE}" pid="6" name="MSIP_Label_9396317e-03ca-4ddd-bc6f-adf29e7f1a41_SiteId">
    <vt:lpwstr>62366534-1ec3-4962-8869-9b5535279d0b</vt:lpwstr>
  </property>
  <property fmtid="{D5CDD505-2E9C-101B-9397-08002B2CF9AE}" pid="7" name="MSIP_Label_9396317e-03ca-4ddd-bc6f-adf29e7f1a41_ActionId">
    <vt:lpwstr>be2f5791-766d-4ebd-b72a-b188cefa0236</vt:lpwstr>
  </property>
  <property fmtid="{D5CDD505-2E9C-101B-9397-08002B2CF9AE}" pid="8" name="MSIP_Label_9396317e-03ca-4ddd-bc6f-adf29e7f1a41_ContentBits">
    <vt:lpwstr>0</vt:lpwstr>
  </property>
</Properties>
</file>