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489700" cy="8636000"/>
  <p:notesSz cx="6489700" cy="863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>
      <p:cViewPr>
        <p:scale>
          <a:sx n="125" d="100"/>
          <a:sy n="125" d="100"/>
        </p:scale>
        <p:origin x="477" y="-21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6727" y="2677160"/>
            <a:ext cx="5516245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3455" y="4836160"/>
            <a:ext cx="45427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448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42195" y="1986280"/>
            <a:ext cx="2823019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85" y="345440"/>
            <a:ext cx="584073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85" y="1986280"/>
            <a:ext cx="5840730" cy="569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0764" y="7937899"/>
            <a:ext cx="920750" cy="9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4485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72584" y="8031480"/>
            <a:ext cx="1492631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558" y="358348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1" y="361212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802" y="109956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350748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3464" y="367156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3260" y="1278886"/>
            <a:ext cx="29718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Chapter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800" b="1" spc="-5" dirty="0">
                <a:solidFill>
                  <a:srgbClr val="FF0033"/>
                </a:solidFill>
                <a:latin typeface="Arial"/>
                <a:cs typeface="Arial"/>
              </a:rPr>
              <a:t>TCP: Transmission </a:t>
            </a:r>
            <a:r>
              <a:rPr sz="1800" b="1" spc="-10" dirty="0">
                <a:solidFill>
                  <a:srgbClr val="FF0033"/>
                </a:solidFill>
                <a:latin typeface="Arial"/>
                <a:cs typeface="Arial"/>
              </a:rPr>
              <a:t>Control  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668" y="477773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5558" y="7843825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2802" y="5359908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2217" y="7767824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2668" y="4738115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553720" marR="556260" indent="-17145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original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specification for TCP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RFC 793, although some  errors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RFC are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corrected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Host Requirements</a:t>
            </a:r>
            <a:r>
              <a:rPr sz="10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RFC.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3701" y="7880912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558" y="358348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1" y="361212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802" y="109956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350748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3464" y="367156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191" y="795778"/>
            <a:ext cx="4095115" cy="253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Service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provides:</a:t>
            </a:r>
            <a:endParaRPr sz="1000" dirty="0">
              <a:latin typeface="Arial"/>
              <a:cs typeface="Arial"/>
            </a:endParaRPr>
          </a:p>
          <a:p>
            <a:pPr marL="371475" marR="5969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Connection-oriented: establish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TCP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with each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other  before they can exchange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1000" dirty="0">
              <a:latin typeface="Arial"/>
              <a:cs typeface="Arial"/>
            </a:endParaRPr>
          </a:p>
          <a:p>
            <a:pPr marL="371475" lvl="1" indent="-143510">
              <a:lnSpc>
                <a:spcPct val="100000"/>
              </a:lnSpc>
              <a:spcBef>
                <a:spcPts val="234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3721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Reliability:</a:t>
            </a:r>
            <a:endParaRPr sz="1000" dirty="0">
              <a:latin typeface="Arial"/>
              <a:cs typeface="Arial"/>
            </a:endParaRPr>
          </a:p>
          <a:p>
            <a:pPr marL="570230" marR="24130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the application data is broken into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what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considers the best </a:t>
            </a:r>
            <a:r>
              <a:rPr sz="900" spc="-105" dirty="0">
                <a:solidFill>
                  <a:srgbClr val="0000CC"/>
                </a:solidFill>
                <a:latin typeface="Arial"/>
                <a:cs typeface="Arial"/>
              </a:rPr>
              <a:t>sized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chunks to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send.</a:t>
            </a:r>
            <a:endParaRPr sz="900" dirty="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Acknowledge and retransmit: a timer for each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r>
              <a:rPr sz="900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segment.</a:t>
            </a:r>
            <a:endParaRPr sz="900" dirty="0">
              <a:latin typeface="Arial"/>
              <a:cs typeface="Arial"/>
            </a:endParaRPr>
          </a:p>
          <a:p>
            <a:pPr marL="570230" marR="5080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This acknowledgment is not sent immediately, but normally delayed </a:t>
            </a:r>
            <a:r>
              <a:rPr sz="900" spc="-48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spc="-20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fraction of a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second.</a:t>
            </a:r>
            <a:endParaRPr sz="900" dirty="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1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maintains an end-to-end checksum on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its </a:t>
            </a:r>
            <a:r>
              <a:rPr sz="9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header and</a:t>
            </a:r>
            <a:r>
              <a:rPr sz="900" spc="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highlight>
                  <a:srgbClr val="FFFF00"/>
                </a:highlight>
                <a:latin typeface="Arial"/>
                <a:cs typeface="Arial"/>
              </a:rPr>
              <a:t>data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Re-sequencing: </a:t>
            </a: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segments can arrive out of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order.</a:t>
            </a:r>
            <a:endParaRPr sz="900" dirty="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receiver must discard duplicate</a:t>
            </a:r>
            <a:r>
              <a:rPr sz="90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900" dirty="0">
              <a:latin typeface="Arial"/>
              <a:cs typeface="Arial"/>
            </a:endParaRPr>
          </a:p>
          <a:p>
            <a:pPr marL="570230" lvl="2" indent="-142240">
              <a:lnSpc>
                <a:spcPct val="100000"/>
              </a:lnSpc>
              <a:spcBef>
                <a:spcPts val="21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570865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also provides flow</a:t>
            </a:r>
            <a:r>
              <a:rPr sz="9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control.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668" y="477773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5558" y="7843825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2802" y="5359908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2217" y="7767824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2668" y="4738115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111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Service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Arial"/>
              <a:cs typeface="Arial"/>
            </a:endParaRPr>
          </a:p>
          <a:p>
            <a:pPr marL="553720" indent="-17208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"/>
              <a:tabLst>
                <a:tab pos="554355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Byte stream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service</a:t>
            </a:r>
            <a:endParaRPr sz="1000" dirty="0">
              <a:latin typeface="Arial"/>
              <a:cs typeface="Arial"/>
            </a:endParaRPr>
          </a:p>
          <a:p>
            <a:pPr marL="754380" marR="56896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stream of 8-bit bytes is exchanged across the TCP connection  between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two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applications.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TCP did not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automatically insert record</a:t>
            </a:r>
            <a:r>
              <a:rPr sz="1000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markers.</a:t>
            </a:r>
            <a:endParaRPr sz="10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example:</a:t>
            </a:r>
            <a:endParaRPr sz="1000" dirty="0">
              <a:latin typeface="Arial"/>
              <a:cs typeface="Arial"/>
            </a:endParaRPr>
          </a:p>
          <a:p>
            <a:pPr marL="953135" marR="543560" lvl="2" indent="-142240">
              <a:lnSpc>
                <a:spcPct val="100000"/>
              </a:lnSpc>
              <a:spcBef>
                <a:spcPts val="229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One end application writes 50 bytes, 20 bytes, and 10 bytes in </a:t>
            </a:r>
            <a:r>
              <a:rPr sz="900" spc="-110" dirty="0">
                <a:solidFill>
                  <a:srgbClr val="0000CC"/>
                </a:solidFill>
                <a:latin typeface="Arial"/>
                <a:cs typeface="Arial"/>
              </a:rPr>
              <a:t>three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writes.</a:t>
            </a:r>
            <a:endParaRPr sz="900" dirty="0">
              <a:latin typeface="Arial"/>
              <a:cs typeface="Arial"/>
            </a:endParaRPr>
          </a:p>
          <a:p>
            <a:pPr marL="953135" lvl="2" indent="-142240">
              <a:lnSpc>
                <a:spcPct val="100000"/>
              </a:lnSpc>
              <a:spcBef>
                <a:spcPts val="220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other end application may read 20 bytes at a time in four</a:t>
            </a:r>
            <a:r>
              <a:rPr sz="900" spc="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reads.</a:t>
            </a:r>
            <a:endParaRPr sz="900" dirty="0">
              <a:latin typeface="Arial"/>
              <a:cs typeface="Arial"/>
            </a:endParaRPr>
          </a:p>
          <a:p>
            <a:pPr marL="754380" lvl="1" indent="-14351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75438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TCP does not interpret the contents of the bytes at</a:t>
            </a:r>
            <a:r>
              <a:rPr sz="1000" spc="-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all.</a:t>
            </a:r>
            <a:endParaRPr sz="1000" dirty="0">
              <a:latin typeface="Arial"/>
              <a:cs typeface="Arial"/>
            </a:endParaRPr>
          </a:p>
          <a:p>
            <a:pPr marL="953135" marR="700405" lvl="2" indent="-142240">
              <a:lnSpc>
                <a:spcPct val="100000"/>
              </a:lnSpc>
              <a:spcBef>
                <a:spcPts val="225"/>
              </a:spcBef>
              <a:buClr>
                <a:srgbClr val="00CC00"/>
              </a:buClr>
              <a:buSzPct val="88888"/>
              <a:buFont typeface="Wingdings"/>
              <a:buChar char="►"/>
              <a:tabLst>
                <a:tab pos="953769" algn="l"/>
              </a:tabLst>
            </a:pP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No idea about the data bytes being exchanged to be binary </a:t>
            </a:r>
            <a:r>
              <a:rPr sz="900" spc="-105" dirty="0">
                <a:solidFill>
                  <a:srgbClr val="0000CC"/>
                </a:solidFill>
                <a:latin typeface="Arial"/>
                <a:cs typeface="Arial"/>
              </a:rPr>
              <a:t>data, 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ASCII characters, or</a:t>
            </a:r>
            <a:r>
              <a:rPr sz="900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CC"/>
                </a:solidFill>
                <a:latin typeface="Arial"/>
                <a:cs typeface="Arial"/>
              </a:rPr>
              <a:t>whatever.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3701" y="7880912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558" y="358348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1" y="361212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802" y="109956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350748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3464" y="367156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191" y="819400"/>
            <a:ext cx="2814955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Header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data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 encapsulated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in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</a:t>
            </a:r>
            <a:r>
              <a:rPr sz="1000" b="1" spc="-19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datagram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8572" y="1576574"/>
            <a:ext cx="3509822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477773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5558" y="7843825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2802" y="5359908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2217" y="7767824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2668" y="4738115"/>
            <a:ext cx="4940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Header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format of TCP</a:t>
            </a:r>
            <a:r>
              <a:rPr sz="1000" b="1" spc="-1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header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3701" y="7880912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  <p:pic>
        <p:nvPicPr>
          <p:cNvPr id="1026" name="Picture 2" descr="5, TCP Header In TCP protocol, the flags field has in important role in...  | Download Scientific Diagram">
            <a:extLst>
              <a:ext uri="{FF2B5EF4-FFF2-40B4-BE49-F238E27FC236}">
                <a16:creationId xmlns:a16="http://schemas.microsoft.com/office/drawing/2014/main" id="{BD2AD40E-A80D-4223-9993-54549D64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5689601"/>
            <a:ext cx="3497150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558" y="358348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701" y="3612126"/>
            <a:ext cx="755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802" y="109956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350748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0764" y="3671566"/>
            <a:ext cx="9207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2491" y="819400"/>
            <a:ext cx="4123054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Header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 (Cont.)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port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number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identify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sending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and receiving</a:t>
            </a:r>
            <a:r>
              <a:rPr sz="1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application.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Socket: the combination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address and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port</a:t>
            </a:r>
            <a:r>
              <a:rPr sz="10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number.</a:t>
            </a:r>
            <a:endParaRPr sz="1000" dirty="0">
              <a:latin typeface="Arial"/>
              <a:cs typeface="Arial"/>
            </a:endParaRPr>
          </a:p>
          <a:p>
            <a:pPr marL="184150" marR="34290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Socket pair: the 4-tuple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consisting 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client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address, client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port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number, server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IP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address, and server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port</a:t>
            </a:r>
            <a:r>
              <a:rPr sz="10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number.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sequence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number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identifies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byte in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stream of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data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from 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sending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the receiving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that the </a:t>
            </a:r>
            <a:r>
              <a:rPr sz="1000" b="1" i="1" u="sng" spc="-5" dirty="0">
                <a:solidFill>
                  <a:srgbClr val="FF0000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first byte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of data in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represents.</a:t>
            </a:r>
            <a:endParaRPr sz="1000" dirty="0">
              <a:latin typeface="Arial"/>
              <a:cs typeface="Arial"/>
            </a:endParaRPr>
          </a:p>
          <a:p>
            <a:pPr marL="384175" lvl="1" indent="-14351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"/>
              <a:tabLst>
                <a:tab pos="384810" algn="l"/>
              </a:tabLst>
            </a:pPr>
            <a:r>
              <a:rPr sz="1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TCP numbers each byte with </a:t>
            </a:r>
            <a:r>
              <a:rPr sz="1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 </a:t>
            </a:r>
            <a:r>
              <a:rPr sz="1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sequence</a:t>
            </a:r>
            <a:r>
              <a:rPr sz="10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number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34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ISN: initial sequence number (seq#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1st data byte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1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ISN+1)</a:t>
            </a:r>
            <a:endParaRPr sz="1000" dirty="0">
              <a:latin typeface="Arial"/>
              <a:cs typeface="Arial"/>
            </a:endParaRPr>
          </a:p>
          <a:p>
            <a:pPr marL="183515" marR="15621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acknowledgment number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contains the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next</a:t>
            </a:r>
            <a:r>
              <a:rPr sz="1000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sequence number  that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sender of the acknowledgment expects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receive.</a:t>
            </a:r>
            <a:endParaRPr sz="1000" dirty="0">
              <a:latin typeface="Arial"/>
              <a:cs typeface="Arial"/>
            </a:endParaRPr>
          </a:p>
          <a:p>
            <a:pPr marL="183515" marR="124460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header length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this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is required because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length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of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option  field is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variable.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668" y="477773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5558" y="7843825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2802" y="5359908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6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2217" y="7767824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1091" y="5615734"/>
            <a:ext cx="451484" cy="11207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562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URG</a:t>
            </a:r>
            <a:endParaRPr sz="10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562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ACK</a:t>
            </a:r>
            <a:endParaRPr sz="10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562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PSH</a:t>
            </a:r>
            <a:endParaRPr sz="10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56210" algn="l"/>
              </a:tabLst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RST</a:t>
            </a:r>
            <a:endParaRPr sz="10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562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SYN</a:t>
            </a:r>
            <a:endParaRPr sz="10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90000"/>
              <a:buFont typeface="Wingdings"/>
              <a:buChar char=""/>
              <a:tabLst>
                <a:tab pos="156210" algn="l"/>
              </a:tabLst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6208" y="5615734"/>
            <a:ext cx="3173730" cy="11207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urgent pointer is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valid.</a:t>
            </a:r>
            <a:endParaRPr sz="10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235"/>
              </a:spcBef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The acknowledgment number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1000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valid.</a:t>
            </a:r>
            <a:endParaRPr sz="1000" dirty="0">
              <a:latin typeface="Arial"/>
              <a:cs typeface="Arial"/>
            </a:endParaRPr>
          </a:p>
          <a:p>
            <a:pPr marL="12700" marR="5715">
              <a:lnSpc>
                <a:spcPct val="120000"/>
              </a:lnSpc>
            </a:pP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Passing this data to the application as soon as possible.  Reset the</a:t>
            </a:r>
            <a:r>
              <a:rPr sz="1000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connection.</a:t>
            </a:r>
            <a:endParaRPr sz="1000" dirty="0">
              <a:latin typeface="Arial"/>
              <a:cs typeface="Arial"/>
            </a:endParaRPr>
          </a:p>
          <a:p>
            <a:pPr marL="13335" marR="5080">
              <a:lnSpc>
                <a:spcPts val="1440"/>
              </a:lnSpc>
              <a:spcBef>
                <a:spcPts val="85"/>
              </a:spcBef>
            </a:pP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Synchronize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sequence numbers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to initiate a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connection.  The sender is </a:t>
            </a:r>
            <a:r>
              <a:rPr sz="1000" dirty="0">
                <a:solidFill>
                  <a:srgbClr val="0000CC"/>
                </a:solidFill>
                <a:latin typeface="Arial"/>
                <a:cs typeface="Arial"/>
              </a:rPr>
              <a:t>finished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sending</a:t>
            </a:r>
            <a:r>
              <a:rPr sz="1000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CC"/>
                </a:solidFill>
                <a:latin typeface="Arial"/>
                <a:cs typeface="Arial"/>
              </a:rPr>
              <a:t>data.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2491" y="6709964"/>
            <a:ext cx="4110354" cy="12134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window size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flow control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(up 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65535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bytes)</a:t>
            </a:r>
            <a:endParaRPr sz="1000" dirty="0">
              <a:latin typeface="Arial"/>
              <a:cs typeface="Arial"/>
            </a:endParaRPr>
          </a:p>
          <a:p>
            <a:pPr marL="1841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checksum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calculated and stored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the </a:t>
            </a:r>
            <a:r>
              <a:rPr sz="1000" b="1" u="sng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sender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 and then verified 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the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u="sng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receiver</a:t>
            </a:r>
            <a:endParaRPr sz="1000" dirty="0">
              <a:latin typeface="Arial"/>
              <a:cs typeface="Arial"/>
            </a:endParaRPr>
          </a:p>
          <a:p>
            <a:pPr marL="184150" marR="78740" indent="-17145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urgent </a:t>
            </a:r>
            <a:r>
              <a:rPr sz="1000" b="1" i="1" spc="-5" dirty="0">
                <a:solidFill>
                  <a:srgbClr val="0000CC"/>
                </a:solidFill>
                <a:latin typeface="Arial"/>
                <a:cs typeface="Arial"/>
              </a:rPr>
              <a:t>pointer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: valid only if the URG flag is set. This pointer 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positive offset. TCP’s urgent mode is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0000CC"/>
                </a:solidFill>
                <a:latin typeface="Arial"/>
                <a:cs typeface="Arial"/>
              </a:rPr>
              <a:t>way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for the sender to  transmit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emergency data to 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other</a:t>
            </a:r>
            <a:r>
              <a:rPr sz="1000" b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end.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84150" algn="l"/>
              </a:tabLst>
            </a:pPr>
            <a:r>
              <a:rPr sz="1000" b="1" i="1" dirty="0">
                <a:solidFill>
                  <a:srgbClr val="0000CC"/>
                </a:solidFill>
                <a:latin typeface="Arial"/>
                <a:cs typeface="Arial"/>
              </a:rPr>
              <a:t>option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: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MSS (maximum segment</a:t>
            </a:r>
            <a:r>
              <a:rPr sz="1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size)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2491" y="5079741"/>
            <a:ext cx="2051050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TCP Header </a:t>
            </a:r>
            <a:r>
              <a:rPr sz="1200" b="1" dirty="0">
                <a:solidFill>
                  <a:srgbClr val="FF0033"/>
                </a:solidFill>
                <a:latin typeface="Arial"/>
                <a:cs typeface="Arial"/>
              </a:rPr>
              <a:t>(Cont.)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000CC"/>
                </a:solidFill>
                <a:latin typeface="Wingdings"/>
                <a:cs typeface="Wingdings"/>
              </a:rPr>
              <a:t></a:t>
            </a:r>
            <a:r>
              <a:rPr sz="9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six flag in the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</a:t>
            </a:r>
            <a:r>
              <a:rPr sz="10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header: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2668" y="4738115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73701" y="7880912"/>
            <a:ext cx="75565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Network &amp; System Lab,</a:t>
            </a:r>
            <a:r>
              <a:rPr spc="-50" dirty="0"/>
              <a:t> </a:t>
            </a:r>
            <a:r>
              <a:rPr spc="-10" dirty="0"/>
              <a:t>NSYSU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558" y="3583483"/>
            <a:ext cx="360680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00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/1</a:t>
            </a:r>
            <a:r>
              <a:rPr sz="700" i="1" dirty="0">
                <a:solidFill>
                  <a:srgbClr val="FF0033"/>
                </a:solidFill>
                <a:latin typeface="Times New Roman"/>
                <a:cs typeface="Times New Roman"/>
              </a:rPr>
              <a:t>2</a:t>
            </a:r>
            <a:r>
              <a:rPr sz="700" i="1" spc="-5" dirty="0">
                <a:solidFill>
                  <a:srgbClr val="FF0033"/>
                </a:solidFill>
                <a:latin typeface="Times New Roman"/>
                <a:cs typeface="Times New Roman"/>
              </a:rPr>
              <a:t>/2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1" y="3612126"/>
            <a:ext cx="628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i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802" y="1099566"/>
            <a:ext cx="4399915" cy="0"/>
          </a:xfrm>
          <a:custGeom>
            <a:avLst/>
            <a:gdLst/>
            <a:ahLst/>
            <a:cxnLst/>
            <a:rect l="l" t="t" r="r" b="b"/>
            <a:pathLst>
              <a:path w="4399915">
                <a:moveTo>
                  <a:pt x="0" y="0"/>
                </a:moveTo>
                <a:lnTo>
                  <a:pt x="4399788" y="0"/>
                </a:lnTo>
              </a:path>
            </a:pathLst>
          </a:custGeom>
          <a:ln w="59435">
            <a:solidFill>
              <a:srgbClr val="FF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217" y="3507482"/>
            <a:ext cx="1458135" cy="224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3464" y="3671566"/>
            <a:ext cx="9080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solidFill>
                  <a:srgbClr val="0000CC"/>
                </a:solidFill>
                <a:latin typeface="Arial"/>
                <a:cs typeface="Arial"/>
              </a:rPr>
              <a:t>Network &amp; System Lab,</a:t>
            </a:r>
            <a:r>
              <a:rPr sz="500" i="1" spc="-5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500" i="1" spc="-10" dirty="0">
                <a:solidFill>
                  <a:srgbClr val="0000CC"/>
                </a:solidFill>
                <a:latin typeface="Arial"/>
                <a:cs typeface="Arial"/>
              </a:rPr>
              <a:t>NSYSU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191" y="819400"/>
            <a:ext cx="4182110" cy="184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33"/>
                </a:solidFill>
                <a:latin typeface="Arial"/>
                <a:cs typeface="Arial"/>
              </a:rPr>
              <a:t>Summary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Arial"/>
              <a:cs typeface="Arial"/>
            </a:endParaRPr>
          </a:p>
          <a:p>
            <a:pPr marL="171450" marR="225425" indent="-171450">
              <a:lnSpc>
                <a:spcPct val="100000"/>
              </a:lnSpc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provides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reliable, connection-oriented, byte stream, full-  duplex, transport layer</a:t>
            </a:r>
            <a:r>
              <a:rPr sz="1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service.</a:t>
            </a:r>
            <a:endParaRPr sz="1000" dirty="0">
              <a:latin typeface="Arial"/>
              <a:cs typeface="Arial"/>
            </a:endParaRPr>
          </a:p>
          <a:p>
            <a:pPr marL="171450" marR="5080" indent="-171450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TCP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packetizes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the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user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data into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segments, sets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timeout any  time it sends data, acknowledges data received by the other 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end,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re-orders out-of-order data, discards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duplicate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data, provides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end-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to-end flow control,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calculates and verifies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a mandatory end- 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to-end</a:t>
            </a:r>
            <a:r>
              <a:rPr sz="1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checksum.</a:t>
            </a:r>
            <a:endParaRPr sz="1000" dirty="0">
              <a:latin typeface="Arial"/>
              <a:cs typeface="Arial"/>
            </a:endParaRPr>
          </a:p>
          <a:p>
            <a:pPr marL="171450" marR="82550" indent="-171450">
              <a:lnSpc>
                <a:spcPct val="100000"/>
              </a:lnSpc>
              <a:spcBef>
                <a:spcPts val="235"/>
              </a:spcBef>
              <a:buSzPct val="90000"/>
              <a:buFont typeface="Wingdings"/>
              <a:buChar char=""/>
              <a:tabLst>
                <a:tab pos="171450" algn="l"/>
              </a:tabLst>
            </a:pP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TCP is used </a:t>
            </a:r>
            <a:r>
              <a:rPr sz="1000" b="1" dirty="0">
                <a:solidFill>
                  <a:srgbClr val="0000CC"/>
                </a:solidFill>
                <a:latin typeface="Arial"/>
                <a:cs typeface="Arial"/>
              </a:rPr>
              <a:t>by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many of the popular applications, such as Telnet,  Rlogin, FTP, and electronic mail</a:t>
            </a:r>
            <a:r>
              <a:rPr sz="10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CC"/>
                </a:solidFill>
                <a:latin typeface="Arial"/>
                <a:cs typeface="Arial"/>
              </a:rPr>
              <a:t>(SMTP).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668" y="477773"/>
            <a:ext cx="4940300" cy="3416300"/>
          </a:xfrm>
          <a:custGeom>
            <a:avLst/>
            <a:gdLst/>
            <a:ahLst/>
            <a:cxnLst/>
            <a:rect l="l" t="t" r="r" b="b"/>
            <a:pathLst>
              <a:path w="4940300" h="3416300">
                <a:moveTo>
                  <a:pt x="0" y="3416046"/>
                </a:moveTo>
                <a:lnTo>
                  <a:pt x="4940046" y="3416046"/>
                </a:lnTo>
                <a:lnTo>
                  <a:pt x="4940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691</Words>
  <Application>Microsoft Office PowerPoint</Application>
  <PresentationFormat>自訂</PresentationFormat>
  <Paragraphs>97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3</cp:revision>
  <dcterms:created xsi:type="dcterms:W3CDTF">2022-01-05T10:24:26Z</dcterms:created>
  <dcterms:modified xsi:type="dcterms:W3CDTF">2022-01-05T10:53:23Z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2008-12-02T00:00:00Z</vt:filetime>
  </property>
  <property fmtid="{D5CDD505-2E9C-101B-9397-08002B2CF9AE}" pid="3" name="LastSaved">
    <vt:filetime>2022-01-05T00:00:00Z</vt:filetime>
  </property>
</Properties>
</file>