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6489700" cy="8636000"/>
  <p:notesSz cx="6489700" cy="863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6" autoAdjust="0"/>
    <p:restoredTop sz="94660"/>
  </p:normalViewPr>
  <p:slideViewPr>
    <p:cSldViewPr>
      <p:cViewPr>
        <p:scale>
          <a:sx n="125" d="100"/>
          <a:sy n="125" d="100"/>
        </p:scale>
        <p:origin x="559" y="-148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727" y="2677160"/>
            <a:ext cx="551624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3455" y="4836160"/>
            <a:ext cx="45427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448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4219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85" y="345440"/>
            <a:ext cx="584073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85" y="1986280"/>
            <a:ext cx="5840730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2288" y="8035435"/>
            <a:ext cx="92075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4485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72584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7591" y="1183636"/>
            <a:ext cx="38862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Chapter</a:t>
            </a:r>
            <a:r>
              <a:rPr sz="1800" b="1" spc="-6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18: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TCP Connection Establishment and  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Termination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88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623570" marR="33147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connection-oriented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protocol. Before either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can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send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must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established between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them.</a:t>
            </a:r>
            <a:endParaRPr sz="1000">
              <a:latin typeface="Arial"/>
              <a:cs typeface="Arial"/>
            </a:endParaRPr>
          </a:p>
          <a:p>
            <a:pPr marL="623570" marR="409575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establishment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between 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ends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differs  from a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connectionless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protocol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such as</a:t>
            </a:r>
            <a:r>
              <a:rPr sz="10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UDP.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8196" y="1100324"/>
            <a:ext cx="3399355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7497" y="618994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State Transition Diagram</a:t>
            </a:r>
            <a:r>
              <a:rPr sz="1200" b="1" spc="-5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9736" y="5115556"/>
            <a:ext cx="4194175" cy="259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2MSL Wait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State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Arial"/>
              <a:cs typeface="Arial"/>
            </a:endParaRPr>
          </a:p>
          <a:p>
            <a:pPr marL="208279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20891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TIME_WAIT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state is also called the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2MSL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wait</a:t>
            </a:r>
            <a:r>
              <a:rPr sz="1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08279" marR="21717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208915" algn="l"/>
              </a:tabLst>
            </a:pP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Maximum segment lifetime (MSL):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maximal amount of time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 existing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network before being</a:t>
            </a:r>
            <a:r>
              <a:rPr sz="1000" b="1" spc="-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discarded.</a:t>
            </a:r>
            <a:endParaRPr sz="1000" dirty="0">
              <a:latin typeface="Arial"/>
              <a:cs typeface="Arial"/>
            </a:endParaRPr>
          </a:p>
          <a:p>
            <a:pPr marL="208279" marR="530860" indent="-171450">
              <a:lnSpc>
                <a:spcPct val="100000"/>
              </a:lnSpc>
              <a:spcBef>
                <a:spcPts val="234"/>
              </a:spcBef>
              <a:buSzPct val="90000"/>
              <a:buFont typeface="Wingdings"/>
              <a:buChar char=""/>
              <a:tabLst>
                <a:tab pos="20891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 are transmitted as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datagrams, and 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datagram has the TTL field that limits its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lifetime.</a:t>
            </a:r>
            <a:endParaRPr sz="1000" dirty="0">
              <a:latin typeface="Arial"/>
              <a:cs typeface="Arial"/>
            </a:endParaRPr>
          </a:p>
          <a:p>
            <a:pPr marL="208279" marR="12318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20891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rule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is: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when TCP performs an active close, and sends the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final ACK,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 connection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must stay in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TIME_WAIT state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for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twice the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MSL.</a:t>
            </a:r>
            <a:endParaRPr sz="1000" dirty="0">
              <a:latin typeface="Arial"/>
              <a:cs typeface="Arial"/>
            </a:endParaRPr>
          </a:p>
          <a:p>
            <a:pPr marL="208279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20891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2MSL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wait</a:t>
            </a:r>
            <a:r>
              <a:rPr sz="10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state?</a:t>
            </a:r>
            <a:endParaRPr sz="1000" dirty="0">
              <a:latin typeface="Arial"/>
              <a:cs typeface="Arial"/>
            </a:endParaRPr>
          </a:p>
          <a:p>
            <a:pPr marL="408305" marR="208915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40894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Let TCP resend the final ACK in case this ACK is lost (the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other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end will time out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 retransmit its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final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FIN).</a:t>
            </a:r>
            <a:endParaRPr sz="1000" dirty="0">
              <a:latin typeface="Arial"/>
              <a:cs typeface="Arial"/>
            </a:endParaRPr>
          </a:p>
          <a:p>
            <a:pPr marL="40830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40894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socket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pair defining that connection cannot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reused, until the  2MSL wait is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over.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4191" y="4835652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圓形: 空心 16">
            <a:extLst>
              <a:ext uri="{FF2B5EF4-FFF2-40B4-BE49-F238E27FC236}">
                <a16:creationId xmlns:a16="http://schemas.microsoft.com/office/drawing/2014/main" id="{AD85CB8F-15D8-4894-95B3-B59F9FBE6371}"/>
              </a:ext>
            </a:extLst>
          </p:cNvPr>
          <p:cNvSpPr/>
          <p:nvPr/>
        </p:nvSpPr>
        <p:spPr>
          <a:xfrm>
            <a:off x="577850" y="4683252"/>
            <a:ext cx="459232" cy="43230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2436" y="626614"/>
            <a:ext cx="409511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2MSL Wait State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What are the differences between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TTL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r>
              <a:rPr sz="10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MSL?</a:t>
            </a:r>
            <a:endParaRPr sz="1000">
              <a:latin typeface="Arial"/>
              <a:cs typeface="Arial"/>
            </a:endParaRPr>
          </a:p>
          <a:p>
            <a:pPr marL="171450" marR="8763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local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port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number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cannot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reused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while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port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local port number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socket pair that is in the 2MSL</a:t>
            </a:r>
            <a:r>
              <a:rPr sz="10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wait.</a:t>
            </a:r>
            <a:endParaRPr sz="1000">
              <a:latin typeface="Arial"/>
              <a:cs typeface="Arial"/>
            </a:endParaRPr>
          </a:p>
          <a:p>
            <a:pPr marL="171450" marR="118745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delayed segments that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arrive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while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 is in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2MSL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wait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discarded.</a:t>
            </a:r>
            <a:endParaRPr sz="10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client-server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model, the server usually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does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passive close,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does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not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go through the TIME_WAIT</a:t>
            </a:r>
            <a:r>
              <a:rPr sz="10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state.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5826" y="5856977"/>
            <a:ext cx="3104515" cy="11817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–v –s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6666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Connection on 140.252.13.33.6666 from</a:t>
            </a:r>
            <a:r>
              <a:rPr sz="9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140.252.13.35.1081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r>
              <a:rPr sz="900" spc="-15" dirty="0">
                <a:solidFill>
                  <a:srgbClr val="0000CC"/>
                </a:solidFill>
                <a:latin typeface="Arial"/>
                <a:cs typeface="Arial"/>
              </a:rPr>
              <a:t>^?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–s</a:t>
            </a:r>
            <a:r>
              <a:rPr sz="9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6666</a:t>
            </a:r>
            <a:endParaRPr sz="900">
              <a:latin typeface="Arial"/>
              <a:cs typeface="Arial"/>
            </a:endParaRPr>
          </a:p>
          <a:p>
            <a:pPr marR="651510">
              <a:lnSpc>
                <a:spcPct val="120600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Can’t bind local address: Address already in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use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netstat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Active Internet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0732" y="7041149"/>
            <a:ext cx="1651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Recv-Q Send-Q Local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Address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5826" y="7012951"/>
            <a:ext cx="285750" cy="35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600"/>
              </a:lnSpc>
              <a:spcBef>
                <a:spcPts val="10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Proto 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1223" y="7206507"/>
            <a:ext cx="76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8400" y="7206507"/>
            <a:ext cx="939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0	s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un.66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66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0001" y="7012951"/>
            <a:ext cx="1250950" cy="3562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Foreign Address</a:t>
            </a:r>
            <a:r>
              <a:rPr sz="900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(state)</a:t>
            </a:r>
            <a:endParaRPr sz="9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bsdi.1081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1220" y="7342882"/>
            <a:ext cx="49720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TIME_WAIT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91996" y="5934455"/>
            <a:ext cx="3848100" cy="1524000"/>
          </a:xfrm>
          <a:custGeom>
            <a:avLst/>
            <a:gdLst/>
            <a:ahLst/>
            <a:cxnLst/>
            <a:rect l="l" t="t" r="r" b="b"/>
            <a:pathLst>
              <a:path w="3848100" h="1524000">
                <a:moveTo>
                  <a:pt x="0" y="1524000"/>
                </a:moveTo>
                <a:lnTo>
                  <a:pt x="3848100" y="1524000"/>
                </a:lnTo>
                <a:lnTo>
                  <a:pt x="38481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2MSL Wait State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824230" lvl="1" indent="-14414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Scenario: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8196" y="1481327"/>
            <a:ext cx="3657600" cy="11811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790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–v bsdi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echo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Connected on 140.252.13.33.</a:t>
            </a: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1162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9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140.252.13.35.7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25"/>
              </a:spcBef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Hello there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Hello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there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20"/>
              </a:spcBef>
            </a:pPr>
            <a:r>
              <a:rPr sz="900" spc="-15" dirty="0">
                <a:solidFill>
                  <a:srgbClr val="0000CC"/>
                </a:solidFill>
                <a:latin typeface="Arial"/>
                <a:cs typeface="Arial"/>
              </a:rPr>
              <a:t>^D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–b</a:t>
            </a:r>
            <a:r>
              <a:rPr sz="9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1162</a:t>
            </a:r>
            <a:r>
              <a:rPr sz="9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bsdi</a:t>
            </a:r>
            <a:r>
              <a:rPr sz="9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echo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Can’t bind local address: Address already in</a:t>
            </a:r>
            <a:r>
              <a:rPr sz="9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use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2436" y="626614"/>
            <a:ext cx="173101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2MSL Wait State</a:t>
            </a:r>
            <a:r>
              <a:rPr sz="1200" b="1" spc="-6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95580" indent="-17208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9621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II</a:t>
            </a:r>
            <a:endParaRPr sz="1000">
              <a:latin typeface="Arial"/>
              <a:cs typeface="Arial"/>
            </a:endParaRPr>
          </a:p>
          <a:p>
            <a:pPr marL="39624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9624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Scenario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0096" y="5896355"/>
            <a:ext cx="3619500" cy="1219200"/>
          </a:xfrm>
          <a:custGeom>
            <a:avLst/>
            <a:gdLst/>
            <a:ahLst/>
            <a:cxnLst/>
            <a:rect l="l" t="t" r="r" b="b"/>
            <a:pathLst>
              <a:path w="3619500" h="1219200">
                <a:moveTo>
                  <a:pt x="0" y="1219200"/>
                </a:moveTo>
                <a:lnTo>
                  <a:pt x="3619500" y="1219200"/>
                </a:lnTo>
                <a:lnTo>
                  <a:pt x="36195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2095" y="6877050"/>
            <a:ext cx="607695" cy="542290"/>
          </a:xfrm>
          <a:custGeom>
            <a:avLst/>
            <a:gdLst/>
            <a:ahLst/>
            <a:cxnLst/>
            <a:rect l="l" t="t" r="r" b="b"/>
            <a:pathLst>
              <a:path w="607694" h="542290">
                <a:moveTo>
                  <a:pt x="0" y="0"/>
                </a:moveTo>
                <a:lnTo>
                  <a:pt x="308610" y="541782"/>
                </a:lnTo>
                <a:lnTo>
                  <a:pt x="607314" y="541782"/>
                </a:lnTo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37510" y="7361681"/>
            <a:ext cx="955040" cy="173355"/>
          </a:xfrm>
          <a:prstGeom prst="rect">
            <a:avLst/>
          </a:prstGeom>
          <a:ln w="4762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75"/>
              </a:spcBef>
            </a:pPr>
            <a:r>
              <a:rPr sz="800" spc="-5" dirty="0">
                <a:latin typeface="Times New Roman"/>
                <a:cs typeface="Times New Roman"/>
              </a:rPr>
              <a:t>SO_REUSEADDR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2MSL Wait State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III</a:t>
            </a:r>
            <a:endParaRPr sz="1000">
              <a:latin typeface="Arial"/>
              <a:cs typeface="Arial"/>
            </a:endParaRPr>
          </a:p>
          <a:p>
            <a:pPr marL="824230" lvl="1" indent="-14414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Scenario</a:t>
            </a:r>
            <a:endParaRPr sz="10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219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sock –v –s</a:t>
            </a:r>
            <a:r>
              <a:rPr sz="9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6666</a:t>
            </a:r>
            <a:endParaRPr sz="9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Connection on 140.252.13.33.6666 from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140.252.13.35.1098</a:t>
            </a:r>
            <a:endParaRPr sz="9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220"/>
              </a:spcBef>
            </a:pPr>
            <a:r>
              <a:rPr sz="900" spc="-15" dirty="0">
                <a:solidFill>
                  <a:srgbClr val="0000CC"/>
                </a:solidFill>
                <a:latin typeface="Arial"/>
                <a:cs typeface="Arial"/>
              </a:rPr>
              <a:t>^?</a:t>
            </a:r>
            <a:endParaRPr sz="9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219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sock –b6666 bsdi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1098</a:t>
            </a:r>
            <a:endParaRPr sz="900">
              <a:latin typeface="Arial"/>
              <a:cs typeface="Arial"/>
            </a:endParaRPr>
          </a:p>
          <a:p>
            <a:pPr marL="881380" marR="1574165">
              <a:lnSpc>
                <a:spcPct val="120600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Can’t bind local address: Address already in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use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sock –A –b6666 bsdi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1098</a:t>
            </a:r>
            <a:endParaRPr sz="9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Active open error: Address already in</a:t>
            </a:r>
            <a:r>
              <a:rPr sz="9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use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2436" y="626614"/>
            <a:ext cx="413321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Quiet Time Concept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195580" marR="508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9621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2MSL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wait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provides protection against delayed segments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from an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earlier incarnation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a connection. But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works only</a:t>
            </a:r>
            <a:r>
              <a:rPr sz="1000" b="1" spc="-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if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host with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2MSL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wait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does not</a:t>
            </a:r>
            <a:r>
              <a:rPr sz="1000" b="1" spc="-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crash.</a:t>
            </a:r>
            <a:endParaRPr sz="1000" dirty="0">
              <a:latin typeface="Arial"/>
              <a:cs typeface="Arial"/>
            </a:endParaRPr>
          </a:p>
          <a:p>
            <a:pPr marL="195580" marR="50165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9621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What if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host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with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port in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2MSL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wait crashes, reboots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within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MSL seconds, and immediately establishes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new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connections  using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same local and foreign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address 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port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numbers  corresponding to the local ports what were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2MSL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wait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before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crash?</a:t>
            </a:r>
            <a:endParaRPr sz="1000" dirty="0">
              <a:latin typeface="Arial"/>
              <a:cs typeface="Arial"/>
            </a:endParaRPr>
          </a:p>
          <a:p>
            <a:pPr marL="195580" marR="10160" indent="-171450" algn="just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19621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protect against this scenario, RFC 793 states that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should 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not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create any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connections for MSL seconds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after rebooting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 It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 called the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quiet</a:t>
            </a:r>
            <a:r>
              <a:rPr sz="1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FIN_WAIT_2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623570" marR="374650" indent="-17145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Unless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have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done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half-close,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are waiting for the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application on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recognize that it has received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end-of-file notification 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close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 of the connection, which  sends us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FIN.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Only when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process 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 does</a:t>
            </a:r>
            <a:r>
              <a:rPr sz="1000" b="1" spc="-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this  close will our end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move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from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FIN_WAIT_2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TIME_WAIT  state.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9762BD-B489-4B89-A299-03267FB729FE}"/>
              </a:ext>
            </a:extLst>
          </p:cNvPr>
          <p:cNvSpPr txBox="1"/>
          <p:nvPr/>
        </p:nvSpPr>
        <p:spPr>
          <a:xfrm>
            <a:off x="1319869" y="2988567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quiet time : </a:t>
            </a:r>
            <a:r>
              <a:rPr lang="zh-TW" altLang="en-US" sz="1200" dirty="0"/>
              <a:t>開機以後一段時間不建連線</a:t>
            </a:r>
          </a:p>
          <a:p>
            <a:pPr algn="l"/>
            <a:endParaRPr lang="zh-TW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618994"/>
            <a:ext cx="378079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Reset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Segments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88888"/>
              <a:buFont typeface="Wingdings"/>
              <a:buChar char=""/>
              <a:tabLst>
                <a:tab pos="171450" algn="l"/>
              </a:tabLst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bit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in TCP header named RST is for</a:t>
            </a:r>
            <a:r>
              <a:rPr sz="9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“reset.”</a:t>
            </a:r>
            <a:endParaRPr sz="9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20"/>
              </a:spcBef>
              <a:buSzPct val="88888"/>
              <a:buFont typeface="Wingdings"/>
              <a:buChar char=""/>
              <a:tabLst>
                <a:tab pos="171450" algn="l"/>
              </a:tabLst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In general, a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reset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is sent by TCP whenever a segment arrives that  doesn’t appear correct for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referenced</a:t>
            </a:r>
            <a:r>
              <a:rPr sz="9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connection.</a:t>
            </a:r>
            <a:endParaRPr sz="9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25"/>
              </a:spcBef>
              <a:buSzPct val="88888"/>
              <a:buFont typeface="Wingdings"/>
              <a:buChar char=""/>
              <a:tabLst>
                <a:tab pos="171450" algn="l"/>
              </a:tabLst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Connection Request to Nonexistent</a:t>
            </a:r>
            <a:r>
              <a:rPr sz="9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Port</a:t>
            </a:r>
            <a:endParaRPr sz="9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88888"/>
              <a:buFont typeface="Wingdings"/>
              <a:buChar char=""/>
              <a:tabLst>
                <a:tab pos="372110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Scenario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096" y="1900427"/>
            <a:ext cx="3619500" cy="4572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780"/>
              </a:lnSpc>
            </a:pPr>
            <a:r>
              <a:rPr sz="800" spc="-5" dirty="0">
                <a:solidFill>
                  <a:srgbClr val="0000CC"/>
                </a:solidFill>
                <a:latin typeface="Arial"/>
                <a:cs typeface="Arial"/>
              </a:rPr>
              <a:t>Bsdi % telnet svr4</a:t>
            </a:r>
            <a:r>
              <a:rPr sz="8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0000CC"/>
                </a:solidFill>
                <a:latin typeface="Arial"/>
                <a:cs typeface="Arial"/>
              </a:rPr>
              <a:t>20000</a:t>
            </a:r>
            <a:endParaRPr sz="8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195"/>
              </a:spcBef>
            </a:pPr>
            <a:r>
              <a:rPr sz="800" spc="-5" dirty="0">
                <a:solidFill>
                  <a:srgbClr val="0000CC"/>
                </a:solidFill>
                <a:latin typeface="Arial"/>
                <a:cs typeface="Arial"/>
              </a:rPr>
              <a:t>Trying 140.252.13.34</a:t>
            </a:r>
            <a:r>
              <a:rPr sz="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200"/>
              </a:spcBef>
            </a:pPr>
            <a:r>
              <a:rPr sz="800" spc="-5" dirty="0">
                <a:solidFill>
                  <a:srgbClr val="0000CC"/>
                </a:solidFill>
                <a:latin typeface="Arial"/>
                <a:cs typeface="Arial"/>
              </a:rPr>
              <a:t>telnet: Unable to connect to </a:t>
            </a:r>
            <a:r>
              <a:rPr sz="800" dirty="0">
                <a:solidFill>
                  <a:srgbClr val="0000CC"/>
                </a:solidFill>
                <a:latin typeface="Arial"/>
                <a:cs typeface="Arial"/>
              </a:rPr>
              <a:t>remote </a:t>
            </a:r>
            <a:r>
              <a:rPr sz="800" spc="-5" dirty="0">
                <a:solidFill>
                  <a:srgbClr val="0000CC"/>
                </a:solidFill>
                <a:latin typeface="Arial"/>
                <a:cs typeface="Arial"/>
              </a:rPr>
              <a:t>host: Connection</a:t>
            </a:r>
            <a:r>
              <a:rPr sz="80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0000CC"/>
                </a:solidFill>
                <a:latin typeface="Arial"/>
                <a:cs typeface="Arial"/>
              </a:rPr>
              <a:t>refused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5414" y="2279384"/>
            <a:ext cx="2994660" cy="3562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88888"/>
              <a:buFont typeface="Wingdings"/>
              <a:buChar char=""/>
              <a:tabLst>
                <a:tab pos="143510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This message is output by the Telnet client immediately.</a:t>
            </a:r>
            <a:endParaRPr sz="900">
              <a:latin typeface="Arial"/>
              <a:cs typeface="Arial"/>
            </a:endParaRPr>
          </a:p>
          <a:p>
            <a:pPr marL="142875" indent="-14351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88888"/>
              <a:buFont typeface="Wingdings"/>
              <a:buChar char=""/>
              <a:tabLst>
                <a:tab pos="143510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packet exchange corresponding to this</a:t>
            </a:r>
            <a:r>
              <a:rPr sz="9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command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2662422"/>
            <a:ext cx="3591915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0396" y="2803398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0396" y="282054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7596" y="3184398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7596" y="3201542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7996" y="318439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7996" y="32015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43989" y="6759702"/>
            <a:ext cx="3581400" cy="4953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010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Bsdi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–L0 svr4</a:t>
            </a:r>
            <a:r>
              <a:rPr sz="9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8888</a:t>
            </a:r>
            <a:endParaRPr sz="900">
              <a:latin typeface="Arial"/>
              <a:cs typeface="Arial"/>
            </a:endParaRPr>
          </a:p>
          <a:p>
            <a:pPr marL="211454">
              <a:lnSpc>
                <a:spcPct val="100000"/>
              </a:lnSpc>
              <a:spcBef>
                <a:spcPts val="220"/>
              </a:spcBef>
            </a:pP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Hello,</a:t>
            </a:r>
            <a:r>
              <a:rPr sz="9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world</a:t>
            </a:r>
            <a:endParaRPr sz="900">
              <a:latin typeface="Arial"/>
              <a:cs typeface="Arial"/>
            </a:endParaRPr>
          </a:p>
          <a:p>
            <a:pPr marL="211454">
              <a:lnSpc>
                <a:spcPct val="100000"/>
              </a:lnSpc>
              <a:spcBef>
                <a:spcPts val="225"/>
              </a:spcBef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^D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28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Abort a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623570" marR="474980" indent="-171450">
              <a:lnSpc>
                <a:spcPct val="100000"/>
              </a:lnSpc>
              <a:spcBef>
                <a:spcPts val="5"/>
              </a:spcBef>
              <a:buClr>
                <a:srgbClr val="0000CC"/>
              </a:buClr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Orderly release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 sent after all previously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queued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has  been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sent, and there is normally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no loss of</a:t>
            </a:r>
            <a:r>
              <a:rPr sz="10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100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Abortive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release</a:t>
            </a:r>
            <a:endParaRPr sz="1000">
              <a:latin typeface="Arial"/>
              <a:cs typeface="Arial"/>
            </a:endParaRPr>
          </a:p>
          <a:p>
            <a:pPr marL="824230" lvl="1" indent="-14414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Any queued data is thrown away and the reset is sent</a:t>
            </a:r>
            <a:r>
              <a:rPr sz="10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immediately.</a:t>
            </a:r>
            <a:endParaRPr sz="1000">
              <a:latin typeface="Arial"/>
              <a:cs typeface="Arial"/>
            </a:endParaRPr>
          </a:p>
          <a:p>
            <a:pPr marL="824230" marR="58864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receiver of the RST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tell that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other end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did an</a:t>
            </a:r>
            <a:r>
              <a:rPr sz="1000" spc="-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abort  instead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normal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close.</a:t>
            </a:r>
            <a:endParaRPr sz="100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Scenario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5419" y="2529327"/>
            <a:ext cx="3885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4351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435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RST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elicits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no response from the other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end –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not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acknowledged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at all.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receiver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reset aborts the  connection and advises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application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connection was  reset.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96" y="1290824"/>
            <a:ext cx="3738939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69998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8196" y="2287142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7497" y="618994"/>
            <a:ext cx="1732914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Abort a</a:t>
            </a:r>
            <a:r>
              <a:rPr sz="1200" b="1" spc="-1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8067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28130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Show the tcpdump</a:t>
            </a:r>
            <a:r>
              <a:rPr sz="1000" spc="-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68196" y="5743955"/>
            <a:ext cx="3429000" cy="4953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860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Svr4 %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–s</a:t>
            </a:r>
            <a:r>
              <a:rPr sz="9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8888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Hello,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world</a:t>
            </a:r>
            <a:endParaRPr sz="9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Read error: Connection reset by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peer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Abort a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824230" indent="-14414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get the following error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server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for this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exchange: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9803" y="1694688"/>
            <a:ext cx="3848100" cy="1295400"/>
          </a:xfrm>
          <a:custGeom>
            <a:avLst/>
            <a:gdLst/>
            <a:ahLst/>
            <a:cxnLst/>
            <a:rect l="l" t="t" r="r" b="b"/>
            <a:pathLst>
              <a:path w="3848100" h="1295400">
                <a:moveTo>
                  <a:pt x="0" y="1295400"/>
                </a:moveTo>
                <a:lnTo>
                  <a:pt x="3848100" y="1295400"/>
                </a:lnTo>
                <a:lnTo>
                  <a:pt x="38481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6819" y="618994"/>
            <a:ext cx="4137025" cy="254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Detecting Half-Open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Connections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Scenario: we’ll execute the Telnet client on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bsdi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, connecting to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discard server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svr4.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type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one line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 input,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watch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reboot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host.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This simulates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sever host  crashing.</a:t>
            </a:r>
            <a:endParaRPr sz="1000">
              <a:latin typeface="Arial"/>
              <a:cs typeface="Arial"/>
            </a:endParaRPr>
          </a:p>
          <a:p>
            <a:pPr marL="428625" marR="2303780">
              <a:lnSpc>
                <a:spcPct val="120300"/>
              </a:lnSpc>
              <a:spcBef>
                <a:spcPts val="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Bsdi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telnet svr4 discard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Trying 140.252.13.34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…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Connected to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svr4.</a:t>
            </a:r>
            <a:endParaRPr sz="9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Escape character is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‘^]’.</a:t>
            </a:r>
            <a:endParaRPr sz="9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20"/>
              </a:spcBef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Hi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there</a:t>
            </a:r>
            <a:endParaRPr sz="900">
              <a:latin typeface="Arial"/>
              <a:cs typeface="Arial"/>
            </a:endParaRPr>
          </a:p>
          <a:p>
            <a:pPr marL="2286000">
              <a:lnSpc>
                <a:spcPct val="100000"/>
              </a:lnSpc>
              <a:spcBef>
                <a:spcPts val="215"/>
              </a:spcBef>
            </a:pP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here is where we reboot the</a:t>
            </a:r>
            <a:r>
              <a:rPr sz="900" i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000CC"/>
                </a:solidFill>
                <a:latin typeface="Arial"/>
                <a:cs typeface="Arial"/>
              </a:rPr>
              <a:t>server</a:t>
            </a:r>
            <a:endParaRPr sz="9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</a:pPr>
            <a:r>
              <a:rPr sz="900" i="1" spc="-10" dirty="0">
                <a:solidFill>
                  <a:srgbClr val="0000CC"/>
                </a:solidFill>
                <a:latin typeface="Arial"/>
                <a:cs typeface="Arial"/>
              </a:rPr>
              <a:t>host</a:t>
            </a:r>
            <a:endParaRPr sz="9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25"/>
              </a:spcBef>
              <a:tabLst>
                <a:tab pos="2285365" algn="l"/>
              </a:tabLst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Another</a:t>
            </a:r>
            <a:r>
              <a:rPr sz="9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line	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and this one elicits a</a:t>
            </a:r>
            <a:r>
              <a:rPr sz="900" i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000CC"/>
                </a:solidFill>
                <a:latin typeface="Arial"/>
                <a:cs typeface="Arial"/>
              </a:rPr>
              <a:t>reset</a:t>
            </a:r>
            <a:endParaRPr sz="9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Connection closed by foreign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host.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824230" indent="-144145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Tcpdump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0096" y="5770621"/>
            <a:ext cx="3773590" cy="1992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8196" y="7027926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>
                <a:moveTo>
                  <a:pt x="0" y="0"/>
                </a:moveTo>
                <a:lnTo>
                  <a:pt x="32385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8196" y="7045070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>
                <a:moveTo>
                  <a:pt x="0" y="0"/>
                </a:moveTo>
                <a:lnTo>
                  <a:pt x="32385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8196" y="7180326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8196" y="719747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8196" y="7294626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8196" y="7311770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8196" y="7447026"/>
            <a:ext cx="3390900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8196" y="7464170"/>
            <a:ext cx="3390900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9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32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618994"/>
            <a:ext cx="397129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Simultaneous Open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What is Simultaneous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Open?</a:t>
            </a:r>
            <a:endParaRPr sz="1000">
              <a:latin typeface="Arial"/>
              <a:cs typeface="Arial"/>
            </a:endParaRPr>
          </a:p>
          <a:p>
            <a:pPr marL="371475" marR="9461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is possible, although improbable,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two applications to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both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perform an active open to each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other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at the same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 marL="371475" marR="8001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Each end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must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transmit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SYN, and the SYNs must pass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each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other on the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network.</a:t>
            </a:r>
            <a:endParaRPr sz="100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also requires each end to have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local port number that is well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known to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end.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6795" y="2327144"/>
            <a:ext cx="2982603" cy="1135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Simultaneous Open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  <a:p>
            <a:pPr marL="824230" marR="35560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Scenario: We’ll execute one end on our host bsdi, and the other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on the host bangogh.cs.berkeley.edu.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Since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there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a dialup  SLIP link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between them, the round-trip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time should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long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enough  to let the SYNs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cross.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3989" y="1226819"/>
            <a:ext cx="3733800" cy="8763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7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Bsdi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–v –b8888 vangogh.cs.berkeley.edu</a:t>
            </a:r>
            <a:r>
              <a:rPr sz="9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7777</a:t>
            </a:r>
            <a:endParaRPr sz="900">
              <a:latin typeface="Arial"/>
              <a:cs typeface="Arial"/>
            </a:endParaRPr>
          </a:p>
          <a:p>
            <a:pPr marL="211454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Connected on 140.252.13.35.8888 to</a:t>
            </a:r>
            <a:r>
              <a:rPr sz="9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128.32.130.2.7777</a:t>
            </a:r>
            <a:endParaRPr sz="900">
              <a:latin typeface="Arial"/>
              <a:cs typeface="Arial"/>
            </a:endParaRPr>
          </a:p>
          <a:p>
            <a:pPr marL="211454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TCP_MAXMEG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=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512</a:t>
            </a:r>
            <a:endParaRPr sz="900">
              <a:latin typeface="Arial"/>
              <a:cs typeface="Arial"/>
            </a:endParaRPr>
          </a:p>
          <a:p>
            <a:pPr marL="211454">
              <a:lnSpc>
                <a:spcPct val="100000"/>
              </a:lnSpc>
              <a:spcBef>
                <a:spcPts val="115"/>
              </a:spcBef>
            </a:pP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Hello,</a:t>
            </a:r>
            <a:r>
              <a:rPr sz="9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world</a:t>
            </a:r>
            <a:endParaRPr sz="900">
              <a:latin typeface="Arial"/>
              <a:cs typeface="Arial"/>
            </a:endParaRPr>
          </a:p>
          <a:p>
            <a:pPr marL="211454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And hi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there</a:t>
            </a:r>
            <a:endParaRPr sz="900">
              <a:latin typeface="Arial"/>
              <a:cs typeface="Arial"/>
            </a:endParaRPr>
          </a:p>
          <a:p>
            <a:pPr marL="211454">
              <a:lnSpc>
                <a:spcPts val="860"/>
              </a:lnSpc>
              <a:spcBef>
                <a:spcPts val="114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Connection closed by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peer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3" y="2133873"/>
            <a:ext cx="11430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435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other</a:t>
            </a:r>
            <a:r>
              <a:rPr sz="1000" spc="-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end: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9803" y="2306573"/>
            <a:ext cx="3733800" cy="8763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Vangogh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–v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–b7777 bsdi.tuc.onao.edu</a:t>
            </a:r>
            <a:r>
              <a:rPr sz="9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8888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Connected on 128.32.130.2.7777 to</a:t>
            </a:r>
            <a:r>
              <a:rPr sz="9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140.252.13.35.8888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TCP_MAXMEG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=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512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Hello,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world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hi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there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ts val="875"/>
              </a:lnSpc>
              <a:spcBef>
                <a:spcPts val="115"/>
              </a:spcBef>
            </a:pPr>
            <a:r>
              <a:rPr sz="900" spc="-15" dirty="0">
                <a:solidFill>
                  <a:srgbClr val="0000CC"/>
                </a:solidFill>
                <a:latin typeface="Arial"/>
                <a:cs typeface="Arial"/>
              </a:rPr>
              <a:t>^D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7497" y="618994"/>
            <a:ext cx="197612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Simultaneous Open</a:t>
            </a:r>
            <a:r>
              <a:rPr sz="1200" b="1" spc="-7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28067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28130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On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bsdi: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8196" y="5743950"/>
            <a:ext cx="3434043" cy="2168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2495" y="5923026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2495" y="5940171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2495" y="6151626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2495" y="6168771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2296" y="603732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2296" y="6054471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2296" y="622782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2296" y="6244971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2495" y="6342126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495" y="6359271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2495" y="6608826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2495" y="662597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2296" y="641832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2296" y="6435471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2296" y="668502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2296" y="670217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4196" y="6494526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54196" y="651167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4196" y="6799326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54196" y="681647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Simultaneous Open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824230" indent="-14414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Tcpdump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36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618994"/>
            <a:ext cx="401574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Simultaneous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Close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 is also possible for both sides to perform an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active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close, and  the TCP protocol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allow.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1996" y="1519424"/>
            <a:ext cx="3735457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Options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623570" marR="388620" indent="-17145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only options defined in the original TCP specification are the  end of option list, no operation, and the maximum segment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size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76044" y="5896350"/>
            <a:ext cx="2743454" cy="1952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653284"/>
            <a:ext cx="3317240" cy="77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Termination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Scenario</a:t>
            </a:r>
            <a:endParaRPr sz="10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We type the following command on the system</a:t>
            </a:r>
            <a:r>
              <a:rPr sz="1000" spc="-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svr4: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9803" y="1443227"/>
            <a:ext cx="3544570" cy="11430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svr4 %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telnet bsdi</a:t>
            </a:r>
            <a:r>
              <a:rPr sz="9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discard</a:t>
            </a:r>
            <a:endParaRPr sz="900">
              <a:latin typeface="Arial"/>
              <a:cs typeface="Arial"/>
            </a:endParaRPr>
          </a:p>
          <a:p>
            <a:pPr marL="175895" marR="2134870">
              <a:lnSpc>
                <a:spcPct val="120600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Trying 140.252.13.35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…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Connected to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bsdi.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Escape character is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‘^]’.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^]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telnet&gt;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quit</a:t>
            </a:r>
            <a:endParaRPr sz="9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connection closed.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4395" y="5972550"/>
            <a:ext cx="3289735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6596" y="615657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8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6596" y="61691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8096" y="63851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8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8096" y="639775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6196" y="688047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8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96" y="68930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6196" y="661377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8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6196" y="66263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6196" y="699477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8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6196" y="70073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16196" y="722337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8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6196" y="72359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6196" y="737577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8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6196" y="73883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6096" y="608037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68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6096" y="609295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6096" y="6385178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68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6096" y="6397752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7096" y="6156578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8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97096" y="6169152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6096" y="6461378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8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6096" y="6473952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 Termination 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45212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tcpdump</a:t>
            </a:r>
            <a:r>
              <a:rPr sz="1000" b="1" i="1" spc="-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39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618994"/>
            <a:ext cx="409511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Options</a:t>
            </a:r>
            <a:r>
              <a:rPr sz="1200" b="1" spc="-9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kind: type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000" b="1" spc="-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len: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total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length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 option field, including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kind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len</a:t>
            </a:r>
            <a:r>
              <a:rPr sz="1000" b="1" i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bytes.</a:t>
            </a:r>
            <a:endParaRPr sz="10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NOP: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operation option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allow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sender to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pad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fields to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multiple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4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bytes.</a:t>
            </a:r>
            <a:endParaRPr sz="10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&lt;mss 512, nop, wscale 0, nop, nop,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timestamp 146647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0&gt;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623570" marR="39370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a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new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request arrives 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server,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server  accepts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connection and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invokes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new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process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handle the 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new</a:t>
            </a:r>
            <a:r>
              <a:rPr sz="10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client.</a:t>
            </a:r>
            <a:endParaRPr sz="1000">
              <a:latin typeface="Arial"/>
              <a:cs typeface="Arial"/>
            </a:endParaRPr>
          </a:p>
          <a:p>
            <a:pPr marL="623570" marR="367665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Under Unix the common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technique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create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new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process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using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fork function. Ligntweight processes (threads) can also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be used,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if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supported.</a:t>
            </a:r>
            <a:endParaRPr sz="1000">
              <a:latin typeface="Arial"/>
              <a:cs typeface="Arial"/>
            </a:endParaRPr>
          </a:p>
          <a:p>
            <a:pPr marL="623570" marR="539115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need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answer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following questions: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how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are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port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numbers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handled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server accepts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new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connection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request from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client, 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what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happens if multiple connection  requests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arrive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at about the same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40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5826" y="2400851"/>
            <a:ext cx="226060" cy="408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9600"/>
              </a:lnSpc>
              <a:spcBef>
                <a:spcPts val="95"/>
              </a:spcBef>
            </a:pP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Proto  </a:t>
            </a:r>
            <a:r>
              <a:rPr sz="700" dirty="0">
                <a:solidFill>
                  <a:srgbClr val="0000CC"/>
                </a:solidFill>
                <a:latin typeface="Arial"/>
                <a:cs typeface="Arial"/>
              </a:rPr>
              <a:t>Tcp  </a:t>
            </a: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1224" y="2400851"/>
            <a:ext cx="3247390" cy="4083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  <a:tabLst>
                <a:tab pos="456565" algn="l"/>
                <a:tab pos="913765" algn="l"/>
                <a:tab pos="1828164" algn="l"/>
                <a:tab pos="2742565" algn="l"/>
              </a:tabLst>
            </a:pP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Recv-Q	Send-Q	Local Address	Foreign</a:t>
            </a:r>
            <a:r>
              <a:rPr sz="7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Address	(state)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tabLst>
                <a:tab pos="457200" algn="l"/>
                <a:tab pos="914400" algn="l"/>
                <a:tab pos="1828800" algn="l"/>
              </a:tabLst>
            </a:pPr>
            <a:r>
              <a:rPr sz="700" dirty="0">
                <a:solidFill>
                  <a:srgbClr val="0000CC"/>
                </a:solidFill>
                <a:latin typeface="Arial"/>
                <a:cs typeface="Arial"/>
              </a:rPr>
              <a:t>0	0	</a:t>
            </a: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140.252.13.33.23	140.252.13.65.1029</a:t>
            </a:r>
            <a:r>
              <a:rPr sz="700" spc="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0000CC"/>
                </a:solidFill>
                <a:latin typeface="Arial"/>
                <a:cs typeface="Arial"/>
              </a:rPr>
              <a:t>ESTABLISH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pos="456565" algn="l"/>
                <a:tab pos="913765" algn="l"/>
                <a:tab pos="1828164" algn="l"/>
                <a:tab pos="2742565" algn="l"/>
              </a:tabLst>
            </a:pPr>
            <a:r>
              <a:rPr sz="700" dirty="0">
                <a:solidFill>
                  <a:srgbClr val="0000CC"/>
                </a:solidFill>
                <a:latin typeface="Arial"/>
                <a:cs typeface="Arial"/>
              </a:rPr>
              <a:t>0	0	</a:t>
            </a: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*.23	</a:t>
            </a:r>
            <a:r>
              <a:rPr sz="700" dirty="0">
                <a:solidFill>
                  <a:srgbClr val="0000CC"/>
                </a:solidFill>
                <a:latin typeface="Arial"/>
                <a:cs typeface="Arial"/>
              </a:rPr>
              <a:t>*.*	LISTEN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0096" y="1481327"/>
            <a:ext cx="3771900" cy="647700"/>
          </a:xfrm>
          <a:custGeom>
            <a:avLst/>
            <a:gdLst/>
            <a:ahLst/>
            <a:cxnLst/>
            <a:rect l="l" t="t" r="r" b="b"/>
            <a:pathLst>
              <a:path w="3771900" h="647700">
                <a:moveTo>
                  <a:pt x="0" y="647700"/>
                </a:moveTo>
                <a:lnTo>
                  <a:pt x="3771900" y="647700"/>
                </a:lnTo>
                <a:lnTo>
                  <a:pt x="37719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096" y="2471927"/>
            <a:ext cx="3810000" cy="419100"/>
          </a:xfrm>
          <a:custGeom>
            <a:avLst/>
            <a:gdLst/>
            <a:ahLst/>
            <a:cxnLst/>
            <a:rect l="l" t="t" r="r" b="b"/>
            <a:pathLst>
              <a:path w="3810000" h="419100">
                <a:moveTo>
                  <a:pt x="0" y="419100"/>
                </a:moveTo>
                <a:lnTo>
                  <a:pt x="3810000" y="419100"/>
                </a:lnTo>
                <a:lnTo>
                  <a:pt x="38100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6819" y="618994"/>
            <a:ext cx="4071620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 Design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Server Port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Numbers</a:t>
            </a:r>
            <a:endParaRPr sz="10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We’ll watch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Telnet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 using 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netstat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command.</a:t>
            </a:r>
            <a:endParaRPr sz="10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netstat –a –n –f</a:t>
            </a:r>
            <a:r>
              <a:rPr sz="9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inet</a:t>
            </a:r>
            <a:endParaRPr sz="9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Active Internet connections (including</a:t>
            </a:r>
            <a:r>
              <a:rPr sz="9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servers)</a:t>
            </a:r>
            <a:endParaRPr sz="900">
              <a:latin typeface="Arial"/>
              <a:cs typeface="Arial"/>
            </a:endParaRPr>
          </a:p>
          <a:p>
            <a:pPr marL="428625" marR="5080">
              <a:lnSpc>
                <a:spcPct val="120000"/>
              </a:lnSpc>
              <a:spcBef>
                <a:spcPts val="5"/>
              </a:spcBef>
              <a:tabLst>
                <a:tab pos="913765" algn="l"/>
                <a:tab pos="1370965" algn="l"/>
                <a:tab pos="1828164" algn="l"/>
                <a:tab pos="2742565" algn="l"/>
                <a:tab pos="36569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Proto	Recv-Q  Send-Q </a:t>
            </a:r>
            <a:r>
              <a:rPr sz="90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Local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Address	Foreign Address (state)  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*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.23	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*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.*	LIS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EN</a:t>
            </a:r>
            <a:endParaRPr sz="900">
              <a:latin typeface="Arial"/>
              <a:cs typeface="Arial"/>
            </a:endParaRPr>
          </a:p>
          <a:p>
            <a:pPr marL="371475" marR="6096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now start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Telnet client on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host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slip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(140.252.13.65) that  connects to this server.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5826" y="6561066"/>
            <a:ext cx="3564890" cy="32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0600"/>
              </a:lnSpc>
              <a:spcBef>
                <a:spcPts val="100"/>
              </a:spcBef>
              <a:tabLst>
                <a:tab pos="484505" algn="l"/>
                <a:tab pos="2313940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Proto	Recv-Q  Send-Q </a:t>
            </a:r>
            <a:r>
              <a:rPr sz="90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Local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Address	Foreign Address (state) 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1223" y="6727190"/>
            <a:ext cx="2418715" cy="286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>
              <a:lnSpc>
                <a:spcPts val="969"/>
              </a:lnSpc>
              <a:spcBef>
                <a:spcPts val="225"/>
              </a:spcBef>
              <a:tabLst>
                <a:tab pos="456565" algn="l"/>
                <a:tab pos="913765" algn="l"/>
                <a:tab pos="22853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0	0	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140.2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52.1.29.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88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*.*  LISTEN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5423" y="7003037"/>
            <a:ext cx="3765550" cy="7416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42875" marR="140335" indent="-143510">
              <a:lnSpc>
                <a:spcPts val="108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435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If we connect to this server across the SLIP link, from the host  solaris</a:t>
            </a:r>
            <a:endParaRPr sz="1000">
              <a:latin typeface="Arial"/>
              <a:cs typeface="Arial"/>
            </a:endParaRPr>
          </a:p>
          <a:p>
            <a:pPr marL="200025" marR="5080">
              <a:lnSpc>
                <a:spcPts val="1190"/>
              </a:lnSpc>
              <a:spcBef>
                <a:spcPts val="45"/>
              </a:spcBef>
              <a:tabLst>
                <a:tab pos="685165" algn="l"/>
                <a:tab pos="1142365" algn="l"/>
                <a:tab pos="1599565" algn="l"/>
                <a:tab pos="25139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Proto	Recv-Q  Send-Q </a:t>
            </a:r>
            <a:r>
              <a:rPr sz="90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Local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Address	Foreign Address (state) 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	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0	0	140.252.1.29.8888</a:t>
            </a:r>
            <a:endParaRPr sz="900">
              <a:latin typeface="Arial"/>
              <a:cs typeface="Arial"/>
            </a:endParaRPr>
          </a:p>
          <a:p>
            <a:pPr marL="685800">
              <a:lnSpc>
                <a:spcPts val="919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140.252.1.32.34614</a:t>
            </a:r>
            <a:r>
              <a:rPr sz="700" spc="-5" dirty="0">
                <a:solidFill>
                  <a:srgbClr val="0000CC"/>
                </a:solidFill>
                <a:latin typeface="Arial"/>
                <a:cs typeface="Arial"/>
              </a:rPr>
              <a:t>ESTABLISH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5826" y="7733788"/>
            <a:ext cx="204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1223" y="7733788"/>
            <a:ext cx="2418715" cy="2870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>
              <a:lnSpc>
                <a:spcPts val="980"/>
              </a:lnSpc>
              <a:spcBef>
                <a:spcPts val="215"/>
              </a:spcBef>
              <a:tabLst>
                <a:tab pos="456565" algn="l"/>
                <a:tab pos="913765" algn="l"/>
                <a:tab pos="22853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0	0	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140.2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52.1.29.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88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*.*  LISTEN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30096" y="6620256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304800"/>
                </a:moveTo>
                <a:lnTo>
                  <a:pt x="3810000" y="304800"/>
                </a:lnTo>
                <a:lnTo>
                  <a:pt x="3810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0096" y="7229856"/>
            <a:ext cx="3810000" cy="495300"/>
          </a:xfrm>
          <a:custGeom>
            <a:avLst/>
            <a:gdLst/>
            <a:ahLst/>
            <a:cxnLst/>
            <a:rect l="l" t="t" r="r" b="b"/>
            <a:pathLst>
              <a:path w="3810000" h="495300">
                <a:moveTo>
                  <a:pt x="0" y="495300"/>
                </a:moveTo>
                <a:lnTo>
                  <a:pt x="3810000" y="495300"/>
                </a:lnTo>
                <a:lnTo>
                  <a:pt x="3810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26819" y="5072121"/>
            <a:ext cx="4099560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 Design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Restricting Local IP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Address</a:t>
            </a:r>
            <a:endParaRPr sz="1000">
              <a:latin typeface="Arial"/>
              <a:cs typeface="Arial"/>
            </a:endParaRPr>
          </a:p>
          <a:p>
            <a:pPr marL="371475" marR="5080" lvl="1" indent="-143510">
              <a:lnSpc>
                <a:spcPct val="902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If we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specify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 IP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address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our sock program when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invoke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it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server, that IP address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becomes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local IP address of the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listening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end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point</a:t>
            </a:r>
            <a:endParaRPr sz="10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–s 140.252.1.29</a:t>
            </a:r>
            <a:r>
              <a:rPr sz="9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CC"/>
                </a:solidFill>
                <a:latin typeface="Arial"/>
                <a:cs typeface="Arial"/>
              </a:rPr>
              <a:t>8888</a:t>
            </a:r>
            <a:endParaRPr sz="900">
              <a:latin typeface="Arial"/>
              <a:cs typeface="Arial"/>
            </a:endParaRPr>
          </a:p>
          <a:p>
            <a:pPr marL="371475" marR="130175">
              <a:lnSpc>
                <a:spcPts val="1090"/>
              </a:lnSpc>
              <a:spcBef>
                <a:spcPts val="244"/>
              </a:spcBef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restricts this server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connections arriving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on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SLIP interface  (140.252.1.29). The netsate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output: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4191" y="4835652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8682" y="2469131"/>
            <a:ext cx="3553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 application never sees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request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–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 rejection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done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kernel’s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module.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96" y="1595624"/>
            <a:ext cx="3625775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6819" y="618994"/>
            <a:ext cx="4109085" cy="93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 Design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But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try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this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from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host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Ethernet  (140.252.13),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request 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not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accepted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the TCP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module.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7696" y="6736076"/>
            <a:ext cx="3889560" cy="102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 Design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623570" indent="-172085" algn="just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Restricting Foreign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Address</a:t>
            </a:r>
            <a:endParaRPr sz="1000">
              <a:latin typeface="Arial"/>
              <a:cs typeface="Arial"/>
            </a:endParaRPr>
          </a:p>
          <a:p>
            <a:pPr marL="824230" marR="57594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interface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functions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shown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RFC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793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allow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 doing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passive open to have either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fully specified foreign socket or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unspecified foreign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socket.</a:t>
            </a:r>
            <a:endParaRPr sz="1000">
              <a:latin typeface="Arial"/>
              <a:cs typeface="Arial"/>
            </a:endParaRPr>
          </a:p>
          <a:p>
            <a:pPr marL="824230" lvl="1" indent="-144145" algn="just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Unfortunately, most APIs don’t provide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way to do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this.</a:t>
            </a:r>
            <a:endParaRPr sz="1000">
              <a:latin typeface="Arial"/>
              <a:cs typeface="Arial"/>
            </a:endParaRPr>
          </a:p>
          <a:p>
            <a:pPr marL="824230" marR="327660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three types of address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bindings that a TCP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sever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can establish  for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itself.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44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1095" y="2675378"/>
            <a:ext cx="2821985" cy="749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6819" y="618994"/>
            <a:ext cx="409638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 Design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Incoming 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Request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Queue</a:t>
            </a:r>
            <a:endParaRPr sz="1000">
              <a:latin typeface="Arial"/>
              <a:cs typeface="Arial"/>
            </a:endParaRPr>
          </a:p>
          <a:p>
            <a:pPr marL="371475" marR="6096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How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dose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TCP handle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these incoming connection requests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while  the listening application is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busy?</a:t>
            </a:r>
            <a:endParaRPr sz="1000">
              <a:latin typeface="Arial"/>
              <a:cs typeface="Arial"/>
            </a:endParaRPr>
          </a:p>
          <a:p>
            <a:pPr marL="570230" marR="32384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Each listening end point has a fixed length queue of connections </a:t>
            </a:r>
            <a:r>
              <a:rPr sz="900" spc="-120" dirty="0">
                <a:solidFill>
                  <a:srgbClr val="0000CC"/>
                </a:solidFill>
                <a:latin typeface="Arial"/>
                <a:cs typeface="Arial"/>
              </a:rPr>
              <a:t>that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have been accepted by TCP, but not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yet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accepted by the</a:t>
            </a:r>
            <a:r>
              <a:rPr sz="900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application.</a:t>
            </a:r>
            <a:endParaRPr sz="900">
              <a:latin typeface="Arial"/>
              <a:cs typeface="Arial"/>
            </a:endParaRPr>
          </a:p>
          <a:p>
            <a:pPr marL="570230" marR="145415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application specifies a limit to this queue, commonly called </a:t>
            </a:r>
            <a:r>
              <a:rPr sz="900" spc="-165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backlog. This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backlog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must be between 0 and 5,</a:t>
            </a:r>
            <a:r>
              <a:rPr sz="900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inclusive.</a:t>
            </a:r>
            <a:endParaRPr sz="900">
              <a:latin typeface="Arial"/>
              <a:cs typeface="Arial"/>
            </a:endParaRPr>
          </a:p>
          <a:p>
            <a:pPr marL="570230" marR="5080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When a connection request arrives, an algorithm is applied by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900" spc="-250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the current number of connections already queued for this listening  end point, to see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whether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to accept the connection or</a:t>
            </a:r>
            <a:r>
              <a:rPr sz="900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not.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7845" y="6941819"/>
            <a:ext cx="380365" cy="371475"/>
          </a:xfrm>
          <a:custGeom>
            <a:avLst/>
            <a:gdLst/>
            <a:ahLst/>
            <a:cxnLst/>
            <a:rect l="l" t="t" r="r" b="b"/>
            <a:pathLst>
              <a:path w="380364" h="371475">
                <a:moveTo>
                  <a:pt x="380238" y="0"/>
                </a:moveTo>
                <a:lnTo>
                  <a:pt x="186690" y="371093"/>
                </a:lnTo>
                <a:lnTo>
                  <a:pt x="0" y="371093"/>
                </a:lnTo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4658" y="7255764"/>
            <a:ext cx="1085215" cy="264160"/>
          </a:xfrm>
          <a:prstGeom prst="rect">
            <a:avLst/>
          </a:prstGeom>
          <a:ln w="4762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8260" marR="208279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Times New Roman"/>
                <a:cs typeface="Times New Roman"/>
              </a:rPr>
              <a:t>Set the </a:t>
            </a:r>
            <a:r>
              <a:rPr sz="700" spc="-5" dirty="0">
                <a:latin typeface="Times New Roman"/>
                <a:cs typeface="Times New Roman"/>
              </a:rPr>
              <a:t>backlog </a:t>
            </a:r>
            <a:r>
              <a:rPr sz="700" dirty="0">
                <a:latin typeface="Times New Roman"/>
                <a:cs typeface="Times New Roman"/>
              </a:rPr>
              <a:t>of the  </a:t>
            </a:r>
            <a:r>
              <a:rPr sz="700" spc="-5" dirty="0">
                <a:latin typeface="Times New Roman"/>
                <a:cs typeface="Times New Roman"/>
              </a:rPr>
              <a:t>listening end point </a:t>
            </a:r>
            <a:r>
              <a:rPr sz="700" dirty="0">
                <a:latin typeface="Times New Roman"/>
                <a:cs typeface="Times New Roman"/>
              </a:rPr>
              <a:t>to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6589" y="6943343"/>
            <a:ext cx="298450" cy="325755"/>
          </a:xfrm>
          <a:custGeom>
            <a:avLst/>
            <a:gdLst/>
            <a:ahLst/>
            <a:cxnLst/>
            <a:rect l="l" t="t" r="r" b="b"/>
            <a:pathLst>
              <a:path w="298450" h="325754">
                <a:moveTo>
                  <a:pt x="0" y="0"/>
                </a:moveTo>
                <a:lnTo>
                  <a:pt x="151637" y="325373"/>
                </a:lnTo>
                <a:lnTo>
                  <a:pt x="297942" y="325373"/>
                </a:lnTo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2632" y="7211568"/>
            <a:ext cx="1464945" cy="369570"/>
          </a:xfrm>
          <a:prstGeom prst="rect">
            <a:avLst/>
          </a:prstGeom>
          <a:ln w="4762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8260" marR="140970">
              <a:lnSpc>
                <a:spcPct val="100000"/>
              </a:lnSpc>
              <a:spcBef>
                <a:spcPts val="175"/>
              </a:spcBef>
            </a:pPr>
            <a:r>
              <a:rPr sz="700" spc="-5" dirty="0">
                <a:latin typeface="Times New Roman"/>
                <a:cs typeface="Times New Roman"/>
              </a:rPr>
              <a:t>Cause the program </a:t>
            </a:r>
            <a:r>
              <a:rPr sz="700" dirty="0">
                <a:latin typeface="Times New Roman"/>
                <a:cs typeface="Times New Roman"/>
              </a:rPr>
              <a:t>to </a:t>
            </a:r>
            <a:r>
              <a:rPr sz="700" spc="-5" dirty="0">
                <a:latin typeface="Times New Roman"/>
                <a:cs typeface="Times New Roman"/>
              </a:rPr>
              <a:t>sleep for 30  </a:t>
            </a:r>
            <a:r>
              <a:rPr sz="700" dirty="0">
                <a:latin typeface="Times New Roman"/>
                <a:cs typeface="Times New Roman"/>
              </a:rPr>
              <a:t>seconds </a:t>
            </a:r>
            <a:r>
              <a:rPr sz="700" spc="-5" dirty="0">
                <a:latin typeface="Times New Roman"/>
                <a:cs typeface="Times New Roman"/>
              </a:rPr>
              <a:t>before </a:t>
            </a:r>
            <a:r>
              <a:rPr sz="700" dirty="0">
                <a:latin typeface="Times New Roman"/>
                <a:cs typeface="Times New Roman"/>
              </a:rPr>
              <a:t>accepting any</a:t>
            </a:r>
            <a:r>
              <a:rPr sz="700" spc="-5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client  connections.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46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 Design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1022985" marR="720090" indent="-142240">
              <a:lnSpc>
                <a:spcPct val="100000"/>
              </a:lnSpc>
              <a:buClr>
                <a:srgbClr val="00CC00"/>
              </a:buClr>
              <a:buSzPct val="88888"/>
              <a:buFont typeface="Wingdings"/>
              <a:buChar char="►"/>
              <a:tabLst>
                <a:tab pos="102361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If there is room on this listening end point’s queue for this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new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connection, the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module ACKs the SYN and completes the  connection.</a:t>
            </a:r>
            <a:endParaRPr sz="900">
              <a:latin typeface="Arial"/>
              <a:cs typeface="Arial"/>
            </a:endParaRPr>
          </a:p>
          <a:p>
            <a:pPr marL="1022985" marR="606425" indent="-142240">
              <a:lnSpc>
                <a:spcPct val="100000"/>
              </a:lnSpc>
              <a:spcBef>
                <a:spcPts val="229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02361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If there is no room on the queue for the new connection, TCP </a:t>
            </a:r>
            <a:r>
              <a:rPr sz="900" spc="-130" dirty="0">
                <a:solidFill>
                  <a:srgbClr val="0000CC"/>
                </a:solidFill>
                <a:latin typeface="Arial"/>
                <a:cs typeface="Arial"/>
              </a:rPr>
              <a:t>just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ignores the received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SYN.</a:t>
            </a:r>
            <a:endParaRPr sz="900">
              <a:latin typeface="Arial"/>
              <a:cs typeface="Arial"/>
            </a:endParaRPr>
          </a:p>
          <a:p>
            <a:pPr marL="1022985" marR="360045" indent="-142240">
              <a:lnSpc>
                <a:spcPct val="100000"/>
              </a:lnSpc>
              <a:spcBef>
                <a:spcPts val="21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02361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If the listening server doesn’t get around to accepting some of the  already accepted connections that have filled its queue to the limit, the  client’s active open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will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eventually time</a:t>
            </a:r>
            <a:r>
              <a:rPr sz="9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out.</a:t>
            </a:r>
            <a:endParaRPr sz="900">
              <a:latin typeface="Arial"/>
              <a:cs typeface="Arial"/>
            </a:endParaRPr>
          </a:p>
          <a:p>
            <a:pPr marL="824230" indent="-14414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>
              <a:latin typeface="Arial"/>
              <a:cs typeface="Arial"/>
            </a:endParaRPr>
          </a:p>
          <a:p>
            <a:pPr marL="1366520">
              <a:lnSpc>
                <a:spcPct val="100000"/>
              </a:lnSpc>
              <a:spcBef>
                <a:spcPts val="229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bsdi %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sock -s </a:t>
            </a:r>
            <a:r>
              <a:rPr sz="900" b="1" dirty="0">
                <a:solidFill>
                  <a:srgbClr val="0000CC"/>
                </a:solidFill>
                <a:latin typeface="Arial"/>
                <a:cs typeface="Arial"/>
              </a:rPr>
              <a:t>-v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-q1 -o30</a:t>
            </a:r>
            <a:r>
              <a:rPr sz="9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CC"/>
                </a:solidFill>
                <a:latin typeface="Arial"/>
                <a:cs typeface="Arial"/>
              </a:rPr>
              <a:t>7777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996" y="1252724"/>
            <a:ext cx="3512138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7497" y="618994"/>
            <a:ext cx="191897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Server Design</a:t>
            </a:r>
            <a:r>
              <a:rPr sz="1200" b="1" spc="-5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8067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281305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tcpdump</a:t>
            </a:r>
            <a:r>
              <a:rPr sz="1000" i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Summary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623570" marR="48514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Before two processes can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exchange data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using TCP,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they must  establish a 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between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themselves.</a:t>
            </a:r>
            <a:endParaRPr sz="100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used tcpdump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show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all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fields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header.</a:t>
            </a:r>
            <a:endParaRPr sz="1000">
              <a:latin typeface="Arial"/>
              <a:cs typeface="Arial"/>
            </a:endParaRPr>
          </a:p>
          <a:p>
            <a:pPr marL="623570" marR="508000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Fundamental to understanding the operation of TCP is its state  transition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diagram.</a:t>
            </a:r>
            <a:endParaRPr sz="1000">
              <a:latin typeface="Arial"/>
              <a:cs typeface="Arial"/>
            </a:endParaRPr>
          </a:p>
          <a:p>
            <a:pPr marL="623570" marR="493395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TCP connection 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uniquely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defined by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4-tuple: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local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IP  address, local port number,foreign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address, and foreign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port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48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2529327"/>
            <a:ext cx="40119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 two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header flag bits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-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ACK and URG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-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are printed  specially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by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tcpdump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8196" y="1405124"/>
            <a:ext cx="3398879" cy="1062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6819" y="653284"/>
            <a:ext cx="3884295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 Termination</a:t>
            </a:r>
            <a:r>
              <a:rPr sz="1200" b="1" spc="-3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flag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characters output by </a:t>
            </a: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tcpdump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flag bits in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r>
              <a:rPr sz="1000" b="1" spc="-1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header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 Termination 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45212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</a:t>
            </a:r>
            <a:r>
              <a:rPr sz="1000" b="1" spc="-1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pic>
        <p:nvPicPr>
          <p:cNvPr id="1026" name="Picture 2" descr="Chapter 13. TCP Connection Management - Shichao&amp;#39;s Notes">
            <a:extLst>
              <a:ext uri="{FF2B5EF4-FFF2-40B4-BE49-F238E27FC236}">
                <a16:creationId xmlns:a16="http://schemas.microsoft.com/office/drawing/2014/main" id="{701D5634-18E9-4AEF-A611-15538C0C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2" y="5765800"/>
            <a:ext cx="2931447" cy="21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5225" y="351688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288" y="3576316"/>
            <a:ext cx="9207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4119" y="653284"/>
            <a:ext cx="4177665" cy="278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 Termination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Establishment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Protocol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Three-way</a:t>
            </a:r>
            <a:r>
              <a:rPr sz="1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handshaking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582930" marR="225425" lvl="2" indent="-142240">
              <a:lnSpc>
                <a:spcPts val="980"/>
              </a:lnSpc>
              <a:spcBef>
                <a:spcPts val="229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835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client sends a SYN segment specifying the port number of </a:t>
            </a:r>
            <a:r>
              <a:rPr sz="900" spc="-17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server that the client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wants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to connect to, and the client’s</a:t>
            </a:r>
            <a:r>
              <a:rPr sz="900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ISN.</a:t>
            </a:r>
            <a:endParaRPr sz="900">
              <a:latin typeface="Arial"/>
              <a:cs typeface="Arial"/>
            </a:endParaRPr>
          </a:p>
          <a:p>
            <a:pPr marL="582930" marR="5080" lvl="2" indent="-142240">
              <a:lnSpc>
                <a:spcPct val="90300"/>
              </a:lnSpc>
              <a:spcBef>
                <a:spcPts val="20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835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server responds with its own SYN segment containing the </a:t>
            </a:r>
            <a:r>
              <a:rPr sz="900" spc="-70" dirty="0">
                <a:solidFill>
                  <a:srgbClr val="0000CC"/>
                </a:solidFill>
                <a:latin typeface="Arial"/>
                <a:cs typeface="Arial"/>
              </a:rPr>
              <a:t>server’s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ISN.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server also acknowledges the client’s SYN by ACKing the  client’s ISN plus one.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SYN consumes one sequence</a:t>
            </a:r>
            <a:r>
              <a:rPr sz="9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number.</a:t>
            </a:r>
            <a:endParaRPr sz="900">
              <a:latin typeface="Arial"/>
              <a:cs typeface="Arial"/>
            </a:endParaRPr>
          </a:p>
          <a:p>
            <a:pPr marL="582930" marR="73660" lvl="2" indent="-142240">
              <a:lnSpc>
                <a:spcPts val="969"/>
              </a:lnSpc>
              <a:spcBef>
                <a:spcPts val="23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835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client must acknowledge this SYN from the server by ACKing </a:t>
            </a:r>
            <a:r>
              <a:rPr sz="900" spc="-165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server’s ISN plus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one.</a:t>
            </a:r>
            <a:endParaRPr sz="9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1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Active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open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Passive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open</a:t>
            </a:r>
            <a:endParaRPr sz="1000">
              <a:latin typeface="Arial"/>
              <a:cs typeface="Arial"/>
            </a:endParaRPr>
          </a:p>
          <a:p>
            <a:pPr marL="384175" marR="146685" lvl="1" indent="-143510">
              <a:lnSpc>
                <a:spcPts val="1090"/>
              </a:lnSpc>
              <a:spcBef>
                <a:spcPts val="24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ISN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should change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over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that each connection has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different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ISN.</a:t>
            </a:r>
            <a:endParaRPr sz="1000">
              <a:latin typeface="Arial"/>
              <a:cs typeface="Arial"/>
            </a:endParaRPr>
          </a:p>
          <a:p>
            <a:pPr marL="184150" marR="342900" indent="-171450">
              <a:lnSpc>
                <a:spcPct val="90200"/>
              </a:lnSpc>
              <a:spcBef>
                <a:spcPts val="209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ISN: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prevent packets delayed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network from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being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delivered later and then misinterpreted as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part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 an existing  connection.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9295" y="5823960"/>
            <a:ext cx="2971800" cy="1520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 Termination 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Termination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Protocol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CC"/>
              </a:buClr>
              <a:buFont typeface="Wingdings"/>
              <a:buChar char="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CC"/>
              </a:buClr>
              <a:buFont typeface="Wingdings"/>
              <a:buChar char="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CC"/>
              </a:buClr>
              <a:buFont typeface="Wingdings"/>
              <a:buChar char="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CC"/>
              </a:buClr>
              <a:buFont typeface="Wingdings"/>
              <a:buChar char="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CC"/>
              </a:buClr>
              <a:buFont typeface="Wingdings"/>
              <a:buChar char="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CC"/>
              </a:buClr>
              <a:buFont typeface="Wingdings"/>
              <a:buChar char="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CC"/>
              </a:buClr>
              <a:buFont typeface="Wingdings"/>
              <a:buChar char=""/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CC"/>
              </a:buClr>
              <a:buFont typeface="Wingdings"/>
              <a:buChar char=""/>
            </a:pPr>
            <a:endParaRPr sz="1550" dirty="0">
              <a:latin typeface="Arial"/>
              <a:cs typeface="Arial"/>
            </a:endParaRPr>
          </a:p>
          <a:p>
            <a:pPr marL="824230" lvl="1" indent="-144145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half-close</a:t>
            </a:r>
            <a:endParaRPr sz="1000" dirty="0">
              <a:latin typeface="Arial"/>
              <a:cs typeface="Arial"/>
            </a:endParaRPr>
          </a:p>
          <a:p>
            <a:pPr marL="824230" lvl="1" indent="-144145">
              <a:lnSpc>
                <a:spcPct val="100000"/>
              </a:lnSpc>
              <a:spcBef>
                <a:spcPts val="11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active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close</a:t>
            </a:r>
            <a:endParaRPr sz="1000" dirty="0">
              <a:latin typeface="Arial"/>
              <a:cs typeface="Arial"/>
            </a:endParaRPr>
          </a:p>
          <a:p>
            <a:pPr marL="824230" lvl="1" indent="-144145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passive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close</a:t>
            </a:r>
            <a:endParaRPr sz="1000" dirty="0">
              <a:latin typeface="Arial"/>
              <a:cs typeface="Arial"/>
            </a:endParaRPr>
          </a:p>
          <a:p>
            <a:pPr marL="623570" marR="391795" indent="-171450">
              <a:lnSpc>
                <a:spcPts val="1080"/>
              </a:lnSpc>
              <a:spcBef>
                <a:spcPts val="254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receipt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FIN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only mean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there will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be no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more data flowing  in that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direction.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2436" y="653284"/>
            <a:ext cx="4105275" cy="128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 Termination</a:t>
            </a:r>
            <a:r>
              <a:rPr sz="1200" b="1" spc="-1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171450" indent="-171450" algn="just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can still send data after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receiving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FIN.</a:t>
            </a:r>
            <a:endParaRPr sz="1000">
              <a:latin typeface="Arial"/>
              <a:cs typeface="Arial"/>
            </a:endParaRPr>
          </a:p>
          <a:p>
            <a:pPr marL="171450" indent="-171450" algn="just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FIN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consumes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sequence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number, just like a</a:t>
            </a:r>
            <a:r>
              <a:rPr sz="10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SYNC.</a:t>
            </a:r>
            <a:endParaRPr sz="1000">
              <a:latin typeface="Arial"/>
              <a:cs typeface="Arial"/>
            </a:endParaRPr>
          </a:p>
          <a:p>
            <a:pPr marL="171450" marR="5080" indent="-171450" algn="just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Sending the FINs 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caused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the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applications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closing their end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connection, whereas the ACKs of these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FINs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sz="1000" b="1" i="1" spc="-10" dirty="0">
                <a:solidFill>
                  <a:srgbClr val="0000CC"/>
                </a:solidFill>
                <a:latin typeface="Arial"/>
                <a:cs typeface="Arial"/>
              </a:rPr>
              <a:t>automatically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generated by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i="1" dirty="0">
                <a:solidFill>
                  <a:srgbClr val="FF0000"/>
                </a:solidFill>
                <a:latin typeface="Arial"/>
                <a:cs typeface="Arial"/>
              </a:rPr>
              <a:t>TCP</a:t>
            </a:r>
            <a:r>
              <a:rPr sz="10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software.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9596" y="5743950"/>
            <a:ext cx="3856671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Connection Establishment and Termination 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45212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Normal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tcpdump</a:t>
            </a:r>
            <a:r>
              <a:rPr sz="1000" b="1" i="1" spc="-1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7A2180-24B5-40DA-A828-B5265B6353CC}"/>
              </a:ext>
            </a:extLst>
          </p:cNvPr>
          <p:cNvSpPr txBox="1"/>
          <p:nvPr/>
        </p:nvSpPr>
        <p:spPr>
          <a:xfrm>
            <a:off x="983741" y="2400988"/>
            <a:ext cx="4665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TCP</a:t>
            </a:r>
            <a:r>
              <a:rPr lang="zh-TW" altLang="en-US" sz="1100" dirty="0"/>
              <a:t>收到</a:t>
            </a:r>
            <a:r>
              <a:rPr lang="en-US" altLang="zh-TW" sz="1100" dirty="0"/>
              <a:t>FIN</a:t>
            </a:r>
            <a:r>
              <a:rPr lang="zh-TW" altLang="en-US" sz="1100" dirty="0"/>
              <a:t>後，只代表不會有新的</a:t>
            </a:r>
            <a:r>
              <a:rPr lang="en-US" altLang="zh-TW" sz="1100" dirty="0"/>
              <a:t>data(seq</a:t>
            </a:r>
            <a:r>
              <a:rPr lang="zh-TW" altLang="en-US" sz="1100" dirty="0"/>
              <a:t>不再增加</a:t>
            </a:r>
            <a:r>
              <a:rPr lang="en-US" altLang="zh-TW" sz="1100" dirty="0"/>
              <a:t>)</a:t>
            </a:r>
            <a:r>
              <a:rPr lang="zh-TW" altLang="en-US" sz="1100" dirty="0"/>
              <a:t>，但可能還會有</a:t>
            </a:r>
            <a:r>
              <a:rPr lang="en-US" altLang="zh-TW" sz="1100" dirty="0"/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653284"/>
            <a:ext cx="4085590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Timeout of Connection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Establishment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Scenario</a:t>
            </a:r>
            <a:endParaRPr sz="100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There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are several instances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when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cannot be  established. 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simulate this scenario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we issue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telnet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command after disconnecting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Ethernet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cable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from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server’s  host.</a:t>
            </a:r>
            <a:endParaRPr sz="10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tcpdump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6380" y="2234942"/>
            <a:ext cx="3549519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7795" y="2384298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7795" y="240144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795" y="2689098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7795" y="270624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6380" y="5716523"/>
            <a:ext cx="3543300" cy="8382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ts val="1075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bsdi % date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;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telnet svr4 discard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;</a:t>
            </a:r>
            <a:r>
              <a:rPr sz="9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date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Thu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Sep 24 16:24:11 MST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1992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Trying 140.252.13.34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139065" marR="226695">
              <a:lnSpc>
                <a:spcPct val="120600"/>
              </a:lnSpc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telnet: Unable to connect to remote host: Connection timed out 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Thu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Sep 24 16:25:27 MST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1992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Timeout of Connection Establishment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824230" indent="-144145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To see this we have to time the telnet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command: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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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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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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"/>
            </a:pPr>
            <a:endParaRPr sz="1450">
              <a:latin typeface="Arial"/>
              <a:cs typeface="Arial"/>
            </a:endParaRPr>
          </a:p>
          <a:p>
            <a:pPr marL="824230" marR="43942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824865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time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difference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76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seconds. Most Berkeley-derived system  set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 limit of 75 seconds on the establishment of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new  connection.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2833671"/>
            <a:ext cx="3720465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3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Type-of-Service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Field</a:t>
            </a:r>
            <a:endParaRPr sz="10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BSD/386 Telnet client sets the field for minimum</a:t>
            </a:r>
            <a:r>
              <a:rPr sz="1000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delay.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1996" y="1620770"/>
            <a:ext cx="3512403" cy="1232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6819" y="653284"/>
            <a:ext cx="4074160" cy="92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Timeout of Connection Establishment 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First Timeout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Period</a:t>
            </a:r>
            <a:endParaRPr sz="100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What’s happening here is that BSD implementations of TCP run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 timer that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goes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every 500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191" y="4835652"/>
            <a:ext cx="4940300" cy="328808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spcBef>
                <a:spcPts val="116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Maximum Segment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Size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/>
              <a:cs typeface="Arial"/>
            </a:endParaRPr>
          </a:p>
          <a:p>
            <a:pPr marL="623570" marR="45974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MSS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is the largest “chunk” of data that TCP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will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send to the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end.</a:t>
            </a:r>
            <a:endParaRPr sz="1000" dirty="0">
              <a:latin typeface="Arial"/>
              <a:cs typeface="Arial"/>
            </a:endParaRPr>
          </a:p>
          <a:p>
            <a:pPr marL="623570" marR="59309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established, each end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has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  announcing the MSS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expects to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receive.</a:t>
            </a:r>
            <a:endParaRPr sz="1000" dirty="0">
              <a:latin typeface="Arial"/>
              <a:cs typeface="Arial"/>
            </a:endParaRPr>
          </a:p>
          <a:p>
            <a:pPr marL="623570" marR="693420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In general, the larger the MSS the better, until fragmentation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623570" marR="657225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If the destination IP address is “nonlocal”, the MSS normally  default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536.</a:t>
            </a:r>
            <a:endParaRPr sz="1000" dirty="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endParaRPr lang="en-US" altLang="zh-TW" sz="1000" b="1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endParaRPr lang="en-US" altLang="zh-TW" sz="1000" b="1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endParaRPr lang="en-US" altLang="zh-TW" sz="1000" b="1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endParaRPr lang="en-US" altLang="zh-TW" sz="1000" b="1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endParaRPr lang="en-US" altLang="zh-TW" sz="1000" b="1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endParaRPr lang="en-US" altLang="zh-TW" sz="1000" b="1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7929" y="6832088"/>
            <a:ext cx="304963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8" name="圓形: 空心 17">
            <a:extLst>
              <a:ext uri="{FF2B5EF4-FFF2-40B4-BE49-F238E27FC236}">
                <a16:creationId xmlns:a16="http://schemas.microsoft.com/office/drawing/2014/main" id="{95250D8A-D4AB-4248-BE48-CA4282DA8703}"/>
              </a:ext>
            </a:extLst>
          </p:cNvPr>
          <p:cNvSpPr/>
          <p:nvPr/>
        </p:nvSpPr>
        <p:spPr>
          <a:xfrm>
            <a:off x="855725" y="4891784"/>
            <a:ext cx="228600" cy="224022"/>
          </a:xfrm>
          <a:prstGeom prst="donu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819" y="2316730"/>
            <a:ext cx="41021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It’s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OK for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system to send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less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than the MSS announced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end.</a:t>
            </a:r>
            <a:endParaRPr sz="1000" dirty="0">
              <a:latin typeface="Arial"/>
              <a:cs typeface="Arial"/>
            </a:endParaRPr>
          </a:p>
          <a:p>
            <a:pPr marL="171450" marR="66040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both hosts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Ethernets,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both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announce an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MSS of 536, but an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intermediate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network the MTU of 296,  fragmentation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will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occur.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only way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around this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path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MTU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discovery</a:t>
            </a:r>
            <a:r>
              <a:rPr sz="1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mechanism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6380" y="1406648"/>
            <a:ext cx="3662246" cy="898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4696" y="1698498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4696" y="1715642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2396" y="196519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2396" y="198234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7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2436" y="707386"/>
            <a:ext cx="38169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Maximum Segment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Size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95580" marR="5080" indent="-17145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We initiate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connection from sun to slip and watch the  segment using tcpdump.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  <a:spcBef>
                <a:spcPts val="116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Half-Close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/>
              <a:cs typeface="Arial"/>
            </a:endParaRPr>
          </a:p>
          <a:p>
            <a:pPr marL="623570" marR="332105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Half close: TCP provides the ability for one end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terminate its output, while still receiving from the other</a:t>
            </a:r>
            <a:r>
              <a:rPr sz="10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end.</a:t>
            </a:r>
            <a:endParaRPr sz="1000" dirty="0">
              <a:latin typeface="Arial"/>
              <a:cs typeface="Arial"/>
            </a:endParaRPr>
          </a:p>
          <a:p>
            <a:pPr marL="62357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62420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typical scenario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for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half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close: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pic>
        <p:nvPicPr>
          <p:cNvPr id="2050" name="Picture 2" descr="18.5 TCP Half-Close | TCP/IP Illustrated, Vol. 1: The Protocols  (Addison-Wesley Professional Computing Series)">
            <a:extLst>
              <a:ext uri="{FF2B5EF4-FFF2-40B4-BE49-F238E27FC236}">
                <a16:creationId xmlns:a16="http://schemas.microsoft.com/office/drawing/2014/main" id="{F37DDD42-01E8-4F25-904F-B93E6D22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07" y="6073203"/>
            <a:ext cx="2598842" cy="185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9596" y="1881374"/>
            <a:ext cx="3777354" cy="1085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6622" y="707386"/>
            <a:ext cx="405193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Half-Close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231140" marR="5080" indent="-17145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Why is there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half-close?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the Unix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rsh(1)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command,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which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executes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command on another system. The  command</a:t>
            </a:r>
            <a:endParaRPr sz="1000">
              <a:latin typeface="Arial"/>
              <a:cs typeface="Arial"/>
            </a:endParaRPr>
          </a:p>
          <a:p>
            <a:pPr marL="488950"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sun % rsh bsdi sort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&lt;</a:t>
            </a:r>
            <a:r>
              <a:rPr sz="9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datafile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chemeClr val="bg1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State Transition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Diagram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7196" y="5553452"/>
            <a:ext cx="4194775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34995" y="5553455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342900" y="0"/>
                </a:moveTo>
                <a:lnTo>
                  <a:pt x="273690" y="2317"/>
                </a:lnTo>
                <a:lnTo>
                  <a:pt x="209276" y="8965"/>
                </a:lnTo>
                <a:lnTo>
                  <a:pt x="151023" y="19489"/>
                </a:lnTo>
                <a:lnTo>
                  <a:pt x="100298" y="33432"/>
                </a:lnTo>
                <a:lnTo>
                  <a:pt x="58467" y="50341"/>
                </a:lnTo>
                <a:lnTo>
                  <a:pt x="6951" y="91230"/>
                </a:lnTo>
                <a:lnTo>
                  <a:pt x="0" y="114300"/>
                </a:lnTo>
                <a:lnTo>
                  <a:pt x="6951" y="137369"/>
                </a:lnTo>
                <a:lnTo>
                  <a:pt x="58467" y="178258"/>
                </a:lnTo>
                <a:lnTo>
                  <a:pt x="100298" y="195167"/>
                </a:lnTo>
                <a:lnTo>
                  <a:pt x="151023" y="209110"/>
                </a:lnTo>
                <a:lnTo>
                  <a:pt x="209276" y="219634"/>
                </a:lnTo>
                <a:lnTo>
                  <a:pt x="273690" y="226282"/>
                </a:lnTo>
                <a:lnTo>
                  <a:pt x="342900" y="228600"/>
                </a:lnTo>
                <a:lnTo>
                  <a:pt x="412109" y="226282"/>
                </a:lnTo>
                <a:lnTo>
                  <a:pt x="476523" y="219634"/>
                </a:lnTo>
                <a:lnTo>
                  <a:pt x="534776" y="209110"/>
                </a:lnTo>
                <a:lnTo>
                  <a:pt x="585501" y="195167"/>
                </a:lnTo>
                <a:lnTo>
                  <a:pt x="627332" y="178258"/>
                </a:lnTo>
                <a:lnTo>
                  <a:pt x="678848" y="137369"/>
                </a:lnTo>
                <a:lnTo>
                  <a:pt x="685800" y="114300"/>
                </a:lnTo>
                <a:lnTo>
                  <a:pt x="678848" y="91230"/>
                </a:lnTo>
                <a:lnTo>
                  <a:pt x="627332" y="50341"/>
                </a:lnTo>
                <a:lnTo>
                  <a:pt x="585501" y="33432"/>
                </a:lnTo>
                <a:lnTo>
                  <a:pt x="534776" y="19489"/>
                </a:lnTo>
                <a:lnTo>
                  <a:pt x="476523" y="8965"/>
                </a:lnTo>
                <a:lnTo>
                  <a:pt x="412109" y="2317"/>
                </a:lnTo>
                <a:lnTo>
                  <a:pt x="342900" y="0"/>
                </a:lnTo>
                <a:close/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1595" y="7382256"/>
            <a:ext cx="419100" cy="114300"/>
          </a:xfrm>
          <a:custGeom>
            <a:avLst/>
            <a:gdLst/>
            <a:ahLst/>
            <a:cxnLst/>
            <a:rect l="l" t="t" r="r" b="b"/>
            <a:pathLst>
              <a:path w="419100" h="114300">
                <a:moveTo>
                  <a:pt x="209550" y="0"/>
                </a:moveTo>
                <a:lnTo>
                  <a:pt x="143280" y="2944"/>
                </a:lnTo>
                <a:lnTo>
                  <a:pt x="85752" y="11119"/>
                </a:lnTo>
                <a:lnTo>
                  <a:pt x="40404" y="23536"/>
                </a:lnTo>
                <a:lnTo>
                  <a:pt x="0" y="57150"/>
                </a:lnTo>
                <a:lnTo>
                  <a:pt x="10674" y="75090"/>
                </a:lnTo>
                <a:lnTo>
                  <a:pt x="40404" y="90763"/>
                </a:lnTo>
                <a:lnTo>
                  <a:pt x="85752" y="103180"/>
                </a:lnTo>
                <a:lnTo>
                  <a:pt x="143280" y="111355"/>
                </a:lnTo>
                <a:lnTo>
                  <a:pt x="209550" y="114300"/>
                </a:lnTo>
                <a:lnTo>
                  <a:pt x="275819" y="111355"/>
                </a:lnTo>
                <a:lnTo>
                  <a:pt x="333347" y="103180"/>
                </a:lnTo>
                <a:lnTo>
                  <a:pt x="378695" y="90763"/>
                </a:lnTo>
                <a:lnTo>
                  <a:pt x="408425" y="75090"/>
                </a:lnTo>
                <a:lnTo>
                  <a:pt x="419100" y="57150"/>
                </a:lnTo>
                <a:lnTo>
                  <a:pt x="408425" y="39209"/>
                </a:lnTo>
                <a:lnTo>
                  <a:pt x="378695" y="23536"/>
                </a:lnTo>
                <a:lnTo>
                  <a:pt x="333347" y="11119"/>
                </a:lnTo>
                <a:lnTo>
                  <a:pt x="275819" y="2944"/>
                </a:lnTo>
                <a:lnTo>
                  <a:pt x="209550" y="0"/>
                </a:lnTo>
                <a:close/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4196" y="7077456"/>
            <a:ext cx="572770" cy="114300"/>
          </a:xfrm>
          <a:custGeom>
            <a:avLst/>
            <a:gdLst/>
            <a:ahLst/>
            <a:cxnLst/>
            <a:rect l="l" t="t" r="r" b="b"/>
            <a:pathLst>
              <a:path w="572770" h="114300">
                <a:moveTo>
                  <a:pt x="285750" y="0"/>
                </a:moveTo>
                <a:lnTo>
                  <a:pt x="209814" y="2063"/>
                </a:lnTo>
                <a:lnTo>
                  <a:pt x="141562" y="7874"/>
                </a:lnTo>
                <a:lnTo>
                  <a:pt x="83724" y="16859"/>
                </a:lnTo>
                <a:lnTo>
                  <a:pt x="39031" y="28448"/>
                </a:lnTo>
                <a:lnTo>
                  <a:pt x="0" y="57150"/>
                </a:lnTo>
                <a:lnTo>
                  <a:pt x="10212" y="72231"/>
                </a:lnTo>
                <a:lnTo>
                  <a:pt x="83724" y="97440"/>
                </a:lnTo>
                <a:lnTo>
                  <a:pt x="141562" y="106426"/>
                </a:lnTo>
                <a:lnTo>
                  <a:pt x="209814" y="112236"/>
                </a:lnTo>
                <a:lnTo>
                  <a:pt x="285750" y="114300"/>
                </a:lnTo>
                <a:lnTo>
                  <a:pt x="362006" y="112236"/>
                </a:lnTo>
                <a:lnTo>
                  <a:pt x="430473" y="106426"/>
                </a:lnTo>
                <a:lnTo>
                  <a:pt x="488442" y="97440"/>
                </a:lnTo>
                <a:lnTo>
                  <a:pt x="533202" y="85852"/>
                </a:lnTo>
                <a:lnTo>
                  <a:pt x="572262" y="57150"/>
                </a:lnTo>
                <a:lnTo>
                  <a:pt x="562045" y="42068"/>
                </a:lnTo>
                <a:lnTo>
                  <a:pt x="488441" y="16859"/>
                </a:lnTo>
                <a:lnTo>
                  <a:pt x="430473" y="7874"/>
                </a:lnTo>
                <a:lnTo>
                  <a:pt x="362006" y="2063"/>
                </a:lnTo>
                <a:lnTo>
                  <a:pt x="285750" y="0"/>
                </a:lnTo>
                <a:close/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4210" y="6046470"/>
            <a:ext cx="688340" cy="273050"/>
          </a:xfrm>
          <a:custGeom>
            <a:avLst/>
            <a:gdLst/>
            <a:ahLst/>
            <a:cxnLst/>
            <a:rect l="l" t="t" r="r" b="b"/>
            <a:pathLst>
              <a:path w="688339" h="273050">
                <a:moveTo>
                  <a:pt x="651424" y="257436"/>
                </a:moveTo>
                <a:lnTo>
                  <a:pt x="645413" y="272795"/>
                </a:lnTo>
                <a:lnTo>
                  <a:pt x="688086" y="268985"/>
                </a:lnTo>
                <a:lnTo>
                  <a:pt x="679611" y="259841"/>
                </a:lnTo>
                <a:lnTo>
                  <a:pt x="657605" y="259841"/>
                </a:lnTo>
                <a:lnTo>
                  <a:pt x="651424" y="257436"/>
                </a:lnTo>
                <a:close/>
              </a:path>
              <a:path w="688339" h="273050">
                <a:moveTo>
                  <a:pt x="653178" y="252954"/>
                </a:moveTo>
                <a:lnTo>
                  <a:pt x="651424" y="257436"/>
                </a:lnTo>
                <a:lnTo>
                  <a:pt x="657605" y="259841"/>
                </a:lnTo>
                <a:lnTo>
                  <a:pt x="659129" y="259841"/>
                </a:lnTo>
                <a:lnTo>
                  <a:pt x="660653" y="258317"/>
                </a:lnTo>
                <a:lnTo>
                  <a:pt x="660653" y="256793"/>
                </a:lnTo>
                <a:lnTo>
                  <a:pt x="659129" y="255269"/>
                </a:lnTo>
                <a:lnTo>
                  <a:pt x="653178" y="252954"/>
                </a:lnTo>
                <a:close/>
              </a:path>
              <a:path w="688339" h="273050">
                <a:moveTo>
                  <a:pt x="659129" y="237743"/>
                </a:moveTo>
                <a:lnTo>
                  <a:pt x="653178" y="252954"/>
                </a:lnTo>
                <a:lnTo>
                  <a:pt x="659129" y="255269"/>
                </a:lnTo>
                <a:lnTo>
                  <a:pt x="660653" y="256793"/>
                </a:lnTo>
                <a:lnTo>
                  <a:pt x="660653" y="258317"/>
                </a:lnTo>
                <a:lnTo>
                  <a:pt x="659129" y="259841"/>
                </a:lnTo>
                <a:lnTo>
                  <a:pt x="679611" y="259841"/>
                </a:lnTo>
                <a:lnTo>
                  <a:pt x="659129" y="237743"/>
                </a:lnTo>
                <a:close/>
              </a:path>
              <a:path w="688339" h="273050">
                <a:moveTo>
                  <a:pt x="30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047"/>
                </a:lnTo>
                <a:lnTo>
                  <a:pt x="1524" y="4571"/>
                </a:lnTo>
                <a:lnTo>
                  <a:pt x="651424" y="257436"/>
                </a:lnTo>
                <a:lnTo>
                  <a:pt x="653178" y="252954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2610" y="6041135"/>
            <a:ext cx="916940" cy="276860"/>
          </a:xfrm>
          <a:custGeom>
            <a:avLst/>
            <a:gdLst/>
            <a:ahLst/>
            <a:cxnLst/>
            <a:rect l="l" t="t" r="r" b="b"/>
            <a:pathLst>
              <a:path w="916939" h="276860">
                <a:moveTo>
                  <a:pt x="879503" y="16208"/>
                </a:moveTo>
                <a:lnTo>
                  <a:pt x="1523" y="272034"/>
                </a:lnTo>
                <a:lnTo>
                  <a:pt x="0" y="272796"/>
                </a:lnTo>
                <a:lnTo>
                  <a:pt x="0" y="275081"/>
                </a:lnTo>
                <a:lnTo>
                  <a:pt x="762" y="276605"/>
                </a:lnTo>
                <a:lnTo>
                  <a:pt x="3047" y="276605"/>
                </a:lnTo>
                <a:lnTo>
                  <a:pt x="880852" y="20832"/>
                </a:lnTo>
                <a:lnTo>
                  <a:pt x="879503" y="16208"/>
                </a:lnTo>
                <a:close/>
              </a:path>
              <a:path w="916939" h="276860">
                <a:moveTo>
                  <a:pt x="909286" y="14477"/>
                </a:moveTo>
                <a:lnTo>
                  <a:pt x="887729" y="14477"/>
                </a:lnTo>
                <a:lnTo>
                  <a:pt x="888491" y="16001"/>
                </a:lnTo>
                <a:lnTo>
                  <a:pt x="888491" y="17525"/>
                </a:lnTo>
                <a:lnTo>
                  <a:pt x="886967" y="19050"/>
                </a:lnTo>
                <a:lnTo>
                  <a:pt x="880852" y="20832"/>
                </a:lnTo>
                <a:lnTo>
                  <a:pt x="885443" y="36575"/>
                </a:lnTo>
                <a:lnTo>
                  <a:pt x="909286" y="14477"/>
                </a:lnTo>
                <a:close/>
              </a:path>
              <a:path w="916939" h="276860">
                <a:moveTo>
                  <a:pt x="887729" y="14477"/>
                </a:moveTo>
                <a:lnTo>
                  <a:pt x="885443" y="14477"/>
                </a:lnTo>
                <a:lnTo>
                  <a:pt x="879503" y="16208"/>
                </a:lnTo>
                <a:lnTo>
                  <a:pt x="880852" y="20832"/>
                </a:lnTo>
                <a:lnTo>
                  <a:pt x="886967" y="19050"/>
                </a:lnTo>
                <a:lnTo>
                  <a:pt x="888491" y="17525"/>
                </a:lnTo>
                <a:lnTo>
                  <a:pt x="888491" y="16001"/>
                </a:lnTo>
                <a:lnTo>
                  <a:pt x="887729" y="14477"/>
                </a:lnTo>
                <a:close/>
              </a:path>
              <a:path w="916939" h="276860">
                <a:moveTo>
                  <a:pt x="874776" y="0"/>
                </a:moveTo>
                <a:lnTo>
                  <a:pt x="879503" y="16208"/>
                </a:lnTo>
                <a:lnTo>
                  <a:pt x="885443" y="14477"/>
                </a:lnTo>
                <a:lnTo>
                  <a:pt x="909286" y="14477"/>
                </a:lnTo>
                <a:lnTo>
                  <a:pt x="916686" y="7619"/>
                </a:lnTo>
                <a:lnTo>
                  <a:pt x="8747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074" name="Picture 2" descr="18.6 TCP State Transition Diagram | TCP/IP Illustrated, Vol. 1: The  Protocols (Addison-Wesley Professional Computing Series)">
            <a:extLst>
              <a:ext uri="{FF2B5EF4-FFF2-40B4-BE49-F238E27FC236}">
                <a16:creationId xmlns:a16="http://schemas.microsoft.com/office/drawing/2014/main" id="{32AC9ED6-2991-4F60-A5C9-1DA90242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31" y="4578957"/>
            <a:ext cx="2697155" cy="3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3198</Words>
  <Application>Microsoft Office PowerPoint</Application>
  <PresentationFormat>自訂</PresentationFormat>
  <Paragraphs>492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8</cp:revision>
  <dcterms:created xsi:type="dcterms:W3CDTF">2022-01-05T10:24:40Z</dcterms:created>
  <dcterms:modified xsi:type="dcterms:W3CDTF">2022-01-05T12:18:20Z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2008-12-09T00:00:00Z</vt:filetime>
  </property>
  <property fmtid="{D5CDD505-2E9C-101B-9397-08002B2CF9AE}" pid="3" name="LastSaved">
    <vt:filetime>2022-01-05T00:00:00Z</vt:filetime>
  </property>
</Properties>
</file>