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693400" cy="7562850"/>
  <p:notesSz cx="10693400" cy="75628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>
      <p:cViewPr>
        <p:scale>
          <a:sx n="66" d="100"/>
          <a:sy n="66" d="100"/>
        </p:scale>
        <p:origin x="761" y="-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358" y="1057147"/>
            <a:ext cx="787068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4640" y="2250440"/>
            <a:ext cx="4344118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8115" y="1789430"/>
            <a:ext cx="8217169" cy="252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34155" y="6772009"/>
            <a:ext cx="18180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96258" y="6660951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20:  TCP Bulk Data</a:t>
            </a:r>
            <a:r>
              <a:rPr spc="-75" dirty="0"/>
              <a:t> </a:t>
            </a:r>
            <a:r>
              <a:rPr spc="-5" dirty="0"/>
              <a:t>Flow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352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Sliding Windows</a:t>
            </a:r>
            <a:r>
              <a:rPr sz="2400" spc="-9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201025" cy="24015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 closes: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left edge advances to</a:t>
            </a:r>
            <a:r>
              <a:rPr sz="2000" b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right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 opens: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right edge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moves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the</a:t>
            </a:r>
            <a:r>
              <a:rPr sz="2000" b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right</a:t>
            </a:r>
            <a:endParaRPr sz="2000" dirty="0">
              <a:latin typeface="Arial"/>
              <a:cs typeface="Arial"/>
            </a:endParaRPr>
          </a:p>
          <a:p>
            <a:pPr marL="354965" marR="32258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 shrinks: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right edge moves to the left; The Host  Requirement RFC strongly discourages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this</a:t>
            </a: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NEVER moves the left edge to the left: if an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ACK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were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received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implied moving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left edge to the left, it is a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duplicate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ACK,  and discarded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039" y="4463796"/>
            <a:ext cx="75438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352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Sliding Windows</a:t>
            </a:r>
            <a:r>
              <a:rPr sz="2400" spc="-9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6078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 Example for the data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transfer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Figure</a:t>
            </a:r>
            <a:r>
              <a:rPr sz="2000" b="1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20.1: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8239" y="2253996"/>
            <a:ext cx="7778495" cy="395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88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Window</a:t>
            </a:r>
            <a:r>
              <a:rPr sz="2400" spc="-90" dirty="0"/>
              <a:t> </a:t>
            </a:r>
            <a:r>
              <a:rPr sz="2400" spc="-5" dirty="0"/>
              <a:t>Size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81089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size of window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offered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by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usually be  controlled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by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receiving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(rather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than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receiver’s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TCP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).  This can affect the TCP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55600" marR="445134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For file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transfer between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two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workstations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on a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Ethernet, the  common default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4096 bytes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for both is not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optimal: An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approximate 40% increase in throughput is seen by just  increasing both buffer to 16384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bytes.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94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Window Size</a:t>
            </a:r>
            <a:r>
              <a:rPr sz="2400" spc="-9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6919595" cy="21475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Example: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from sun (the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client)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bsdi (the</a:t>
            </a:r>
            <a:r>
              <a:rPr sz="2000" b="1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server)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bsdi % sock -i -s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-R6144 5555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sun % sock -i -n1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-w8192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bsdi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5555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Flag:</a:t>
            </a:r>
            <a:endParaRPr sz="20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34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-R6144: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set the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size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receive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buffer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(as 6144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0000CC"/>
                </a:solidFill>
                <a:latin typeface="Arial"/>
                <a:cs typeface="Arial"/>
              </a:rPr>
              <a:t>bytes)</a:t>
            </a:r>
            <a:endParaRPr sz="18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4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-n1 -w 8192: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perform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one write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8192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94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Window Size</a:t>
            </a:r>
            <a:r>
              <a:rPr sz="2400" spc="-9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79639" y="2177795"/>
            <a:ext cx="85344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PUSH</a:t>
            </a:r>
            <a:r>
              <a:rPr sz="2400" spc="-85" dirty="0"/>
              <a:t> </a:t>
            </a:r>
            <a:r>
              <a:rPr sz="2400" spc="-5" dirty="0"/>
              <a:t>Flag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8374380" cy="386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00685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PUSH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flag: a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notification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 sender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  receiver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pass all the data that it has to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receiving</a:t>
            </a:r>
            <a:r>
              <a:rPr sz="2000" b="1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54965" marR="91440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In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original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specification,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it was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assumed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  programming interface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would allow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sending process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tell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its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 when to set the PUSH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flag.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Today, however,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most APIs don’t provide a way for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application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tell its TCP to set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PUSH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flag.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Indeed, many implementors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feel the need for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PUSH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flag 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outdated,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and a good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TCP  implementation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determine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when to set the flag by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  <a:p>
            <a:pPr marL="354965" marR="17018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Most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Berkeley-derived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implementations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automatically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set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  PUSH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flag if the data in the segment being sent empties the send  buffer.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9BF2E6-EC42-465B-9C17-0AD964CB0017}"/>
              </a:ext>
            </a:extLst>
          </p:cNvPr>
          <p:cNvSpPr txBox="1"/>
          <p:nvPr/>
        </p:nvSpPr>
        <p:spPr>
          <a:xfrm>
            <a:off x="-34078" y="345727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目前大多</a:t>
            </a:r>
            <a:endParaRPr lang="en-US" altLang="zh-TW" dirty="0"/>
          </a:p>
          <a:p>
            <a:r>
              <a:rPr lang="zh-TW" altLang="en-US" dirty="0"/>
              <a:t>不支援</a:t>
            </a:r>
            <a:endParaRPr lang="en-US" altLang="zh-TW" dirty="0"/>
          </a:p>
          <a:p>
            <a:r>
              <a:rPr lang="en-US" altLang="zh-TW" dirty="0"/>
              <a:t> push flag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51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Slow</a:t>
            </a:r>
            <a:r>
              <a:rPr sz="2400" spc="-65" dirty="0"/>
              <a:t> </a:t>
            </a:r>
            <a:r>
              <a:rPr sz="2400" spc="-10" dirty="0"/>
              <a:t>Start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8375650" cy="288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we’ve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seen for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sender starts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off by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injecting multiple  segments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into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network,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up to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size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advertised by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receiver.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naive approach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is OK when two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hosts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are on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same LAN but reduce the throughput drastically of TCP  connections between many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routers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and slow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links.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 is now required to support an algorithm called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slow</a:t>
            </a:r>
            <a:r>
              <a:rPr sz="2000" b="1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start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55650" marR="196215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operates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observing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rate at which new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packets should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injected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into the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network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is the rate at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ACKs are  returned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by the other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0A4C6D-0EC4-48BC-98E3-C51189DAEA87}"/>
              </a:ext>
            </a:extLst>
          </p:cNvPr>
          <p:cNvSpPr txBox="1"/>
          <p:nvPr/>
        </p:nvSpPr>
        <p:spPr>
          <a:xfrm>
            <a:off x="1231900" y="5381625"/>
            <a:ext cx="7895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slow start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>
                <a:solidFill>
                  <a:srgbClr val="0070C0"/>
                </a:solidFill>
              </a:rPr>
              <a:t>送出的流量慢慢增加，並觀察</a:t>
            </a:r>
            <a:r>
              <a:rPr lang="en-US" altLang="zh-TW" sz="2400" dirty="0">
                <a:solidFill>
                  <a:srgbClr val="0070C0"/>
                </a:solidFill>
              </a:rPr>
              <a:t>Ack</a:t>
            </a:r>
            <a:r>
              <a:rPr lang="zh-TW" altLang="en-US" sz="2400" dirty="0">
                <a:solidFill>
                  <a:srgbClr val="0070C0"/>
                </a:solidFill>
              </a:rPr>
              <a:t>回來的情況，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zh-TW" altLang="en-US" sz="2400" dirty="0">
                <a:solidFill>
                  <a:srgbClr val="0070C0"/>
                </a:solidFill>
              </a:rPr>
              <a:t>                  直到</a:t>
            </a:r>
            <a:r>
              <a:rPr lang="en-US" altLang="zh-TW" sz="2400" dirty="0">
                <a:solidFill>
                  <a:srgbClr val="0070C0"/>
                </a:solidFill>
              </a:rPr>
              <a:t>Ack</a:t>
            </a:r>
            <a:r>
              <a:rPr lang="zh-TW" altLang="en-US" sz="2400" dirty="0">
                <a:solidFill>
                  <a:srgbClr val="0070C0"/>
                </a:solidFill>
              </a:rPr>
              <a:t>回來的情況開始不理想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Slow Start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8262620" cy="276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33780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Slow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start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adds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another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window to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sender’s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TCP: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congestion window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, or,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cwnd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i="1" spc="-5" dirty="0">
                <a:solidFill>
                  <a:srgbClr val="0000CC"/>
                </a:solidFill>
                <a:latin typeface="Arial"/>
                <a:cs typeface="Arial"/>
              </a:rPr>
              <a:t>win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: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size advertised by the other</a:t>
            </a:r>
            <a:r>
              <a:rPr sz="2000" b="1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end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Operations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of slow</a:t>
            </a:r>
            <a:r>
              <a:rPr sz="20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start: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initial connection, cwnd = 1 segment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(announced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by the other</a:t>
            </a:r>
            <a:r>
              <a:rPr sz="2000" spc="1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end)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sender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transmit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up to the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min(cwnd,</a:t>
            </a:r>
            <a:r>
              <a:rPr sz="20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win)</a:t>
            </a:r>
            <a:endParaRPr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Each time an ACK is received, the congestion window is increased  by one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 segment.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041693-E6B4-46CD-82B7-27CFF7F2B960}"/>
              </a:ext>
            </a:extLst>
          </p:cNvPr>
          <p:cNvSpPr txBox="1"/>
          <p:nvPr/>
        </p:nvSpPr>
        <p:spPr>
          <a:xfrm>
            <a:off x="5041900" y="2116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網路塞不塞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2306FC-AF7A-4171-BDB6-BC4DC873FEF2}"/>
              </a:ext>
            </a:extLst>
          </p:cNvPr>
          <p:cNvSpPr txBox="1"/>
          <p:nvPr/>
        </p:nvSpPr>
        <p:spPr>
          <a:xfrm>
            <a:off x="7632700" y="3564493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由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cwnd</a:t>
            </a:r>
            <a:r>
              <a:rPr lang="en-US" altLang="zh-TW" sz="2000" dirty="0"/>
              <a:t>, win</a:t>
            </a:r>
            <a:r>
              <a:rPr lang="zh-TW" altLang="en-US" sz="2000" dirty="0"/>
              <a:t> 最小的決定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66F5494-CBD8-4B27-9EA6-408079CED6EE}"/>
              </a:ext>
            </a:extLst>
          </p:cNvPr>
          <p:cNvSpPr/>
          <p:nvPr/>
        </p:nvSpPr>
        <p:spPr>
          <a:xfrm>
            <a:off x="7480300" y="3705225"/>
            <a:ext cx="228600" cy="152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9814" y="861314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Slow Start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9814" y="1789430"/>
            <a:ext cx="8261984" cy="294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91135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maintained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bytes,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but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slow start always increments it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by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segment</a:t>
            </a:r>
            <a:r>
              <a:rPr sz="20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size.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Congestion window (cwnd): sender’s flow control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Advertised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window: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receiver’s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flow</a:t>
            </a:r>
            <a:r>
              <a:rPr sz="20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control</a:t>
            </a:r>
            <a:endParaRPr sz="20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sender starts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by transmitting one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waiting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its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ACK. When that ACK is received, </a:t>
            </a:r>
            <a:r>
              <a:rPr sz="2000" b="1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incremented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one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two, and two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segments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can be sent. When each of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those two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segments is ACKed, </a:t>
            </a:r>
            <a:r>
              <a:rPr sz="2000" b="1" i="1" spc="-5" dirty="0">
                <a:solidFill>
                  <a:srgbClr val="0000CC"/>
                </a:solidFill>
                <a:latin typeface="Arial"/>
                <a:cs typeface="Arial"/>
              </a:rPr>
              <a:t>cwnd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increased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to four. This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provides an 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exponential</a:t>
            </a:r>
            <a:r>
              <a:rPr sz="20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increase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4767D-B7EC-4A68-B9A8-5B6886D47C39}"/>
              </a:ext>
            </a:extLst>
          </p:cNvPr>
          <p:cNvSpPr txBox="1"/>
          <p:nvPr/>
        </p:nvSpPr>
        <p:spPr>
          <a:xfrm>
            <a:off x="1721219" y="4864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指數上升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3666DC-5F4D-4C95-9B28-EDCA44211197}"/>
              </a:ext>
            </a:extLst>
          </p:cNvPr>
          <p:cNvSpPr txBox="1"/>
          <p:nvPr/>
        </p:nvSpPr>
        <p:spPr>
          <a:xfrm>
            <a:off x="4338037" y="5199722"/>
            <a:ext cx="2082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/>
              <a:t>slow start </a:t>
            </a:r>
            <a:r>
              <a:rPr lang="en-US" altLang="zh-TW" sz="2400" b="1" u="sng" dirty="0" err="1"/>
              <a:t>algo</a:t>
            </a:r>
            <a:endParaRPr lang="en-US" altLang="zh-TW" sz="2400" b="1" u="sng" dirty="0"/>
          </a:p>
          <a:p>
            <a:r>
              <a:rPr lang="en-US" altLang="zh-TW" sz="2400" dirty="0" err="1">
                <a:solidFill>
                  <a:srgbClr val="0070C0"/>
                </a:solidFill>
              </a:rPr>
              <a:t>cwnd</a:t>
            </a:r>
            <a:r>
              <a:rPr lang="en-US" altLang="zh-TW" sz="2400" dirty="0">
                <a:solidFill>
                  <a:srgbClr val="0070C0"/>
                </a:solidFill>
              </a:rPr>
              <a:t> = 1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if ack received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cwnd</a:t>
            </a:r>
            <a:r>
              <a:rPr lang="en-US" altLang="zh-TW" sz="2400" dirty="0">
                <a:solidFill>
                  <a:srgbClr val="0070C0"/>
                </a:solidFill>
              </a:rPr>
              <a:t>++;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C94516-F2D6-4A5C-8C94-83432C538E70}"/>
              </a:ext>
            </a:extLst>
          </p:cNvPr>
          <p:cNvSpPr txBox="1"/>
          <p:nvPr/>
        </p:nvSpPr>
        <p:spPr>
          <a:xfrm>
            <a:off x="1249814" y="6939649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TCP</a:t>
            </a:r>
            <a:r>
              <a:rPr lang="zh-TW" altLang="en-US" sz="2000" dirty="0"/>
              <a:t>認為 </a:t>
            </a:r>
            <a:r>
              <a:rPr lang="en-US" altLang="zh-TW" sz="2000" dirty="0">
                <a:solidFill>
                  <a:srgbClr val="0070C0"/>
                </a:solidFill>
              </a:rPr>
              <a:t>timeout</a:t>
            </a:r>
            <a:r>
              <a:rPr lang="en-US" altLang="zh-TW" sz="2000" dirty="0">
                <a:solidFill>
                  <a:srgbClr val="FF0000"/>
                </a:solidFill>
              </a:rPr>
              <a:t> = </a:t>
            </a:r>
            <a:r>
              <a:rPr lang="zh-TW" altLang="en-US" sz="2000" dirty="0">
                <a:solidFill>
                  <a:srgbClr val="0070C0"/>
                </a:solidFill>
              </a:rPr>
              <a:t>塞車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B3A4C3-E947-4889-B915-DEFFD19C495D}"/>
              </a:ext>
            </a:extLst>
          </p:cNvPr>
          <p:cNvSpPr txBox="1"/>
          <p:nvPr/>
        </p:nvSpPr>
        <p:spPr>
          <a:xfrm>
            <a:off x="7251700" y="5293386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有</a:t>
            </a:r>
            <a:r>
              <a:rPr lang="en-US" altLang="zh-TW" sz="2000" dirty="0">
                <a:solidFill>
                  <a:srgbClr val="FF0000"/>
                </a:solidFill>
              </a:rPr>
              <a:t> self-clocking</a:t>
            </a:r>
            <a:r>
              <a:rPr lang="zh-TW" altLang="en-US" sz="2000" dirty="0">
                <a:solidFill>
                  <a:srgbClr val="FF0000"/>
                </a:solidFill>
              </a:rPr>
              <a:t> 概念，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ack</a:t>
            </a:r>
            <a:r>
              <a:rPr lang="zh-TW" altLang="en-US" sz="2000" dirty="0">
                <a:solidFill>
                  <a:srgbClr val="FF0000"/>
                </a:solidFill>
              </a:rPr>
              <a:t>來的快，</a:t>
            </a:r>
            <a:r>
              <a:rPr lang="en-US" altLang="zh-TW" sz="2000" dirty="0" err="1">
                <a:solidFill>
                  <a:srgbClr val="FF0000"/>
                </a:solidFill>
              </a:rPr>
              <a:t>cwnd</a:t>
            </a:r>
            <a:r>
              <a:rPr lang="zh-TW" altLang="en-US" sz="2000" dirty="0">
                <a:solidFill>
                  <a:srgbClr val="FF0000"/>
                </a:solidFill>
              </a:rPr>
              <a:t>上升快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so</a:t>
            </a:r>
            <a:r>
              <a:rPr lang="zh-TW" altLang="en-US" sz="2000" dirty="0">
                <a:solidFill>
                  <a:srgbClr val="FF0000"/>
                </a:solidFill>
              </a:rPr>
              <a:t>，是指數上升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zh-TW" altLang="en-US" sz="2000" dirty="0">
                <a:solidFill>
                  <a:srgbClr val="0070C0"/>
                </a:solidFill>
              </a:rPr>
              <a:t>直到</a:t>
            </a:r>
            <a:r>
              <a:rPr lang="en-US" altLang="zh-TW" sz="2000" dirty="0">
                <a:solidFill>
                  <a:srgbClr val="0070C0"/>
                </a:solidFill>
              </a:rPr>
              <a:t>timeout)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07D94EA-F636-4698-B994-048C2F63E42B}"/>
              </a:ext>
            </a:extLst>
          </p:cNvPr>
          <p:cNvCxnSpPr>
            <a:cxnSpLocks/>
          </p:cNvCxnSpPr>
          <p:nvPr/>
        </p:nvCxnSpPr>
        <p:spPr>
          <a:xfrm>
            <a:off x="6337300" y="6143625"/>
            <a:ext cx="819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51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Slow</a:t>
            </a:r>
            <a:r>
              <a:rPr sz="2400" spc="-65" dirty="0"/>
              <a:t> </a:t>
            </a:r>
            <a:r>
              <a:rPr sz="2400" spc="-10" dirty="0"/>
              <a:t>Start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1908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0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9639" y="2101595"/>
            <a:ext cx="7621523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80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Introduction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140700" cy="17919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What we will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see: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sliding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 protocol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TCP’s flow control</a:t>
            </a:r>
            <a:r>
              <a:rPr sz="2000" spc="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TCP’s PUSH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flag</a:t>
            </a:r>
            <a:endParaRPr sz="20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slow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start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technique used by TCP for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getting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flow of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data  established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on a</a:t>
            </a:r>
            <a:r>
              <a:rPr sz="20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322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Bulk Data</a:t>
            </a:r>
            <a:r>
              <a:rPr sz="2400" spc="-85" dirty="0"/>
              <a:t> </a:t>
            </a:r>
            <a:r>
              <a:rPr sz="2400" spc="-5" dirty="0"/>
              <a:t>Throughput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79639" y="1796795"/>
            <a:ext cx="8534400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428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Bulk Data Throughput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79639" y="1796795"/>
            <a:ext cx="8481821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5081" y="2930654"/>
            <a:ext cx="1107440" cy="337820"/>
          </a:xfrm>
          <a:custGeom>
            <a:avLst/>
            <a:gdLst/>
            <a:ahLst/>
            <a:cxnLst/>
            <a:rect l="l" t="t" r="r" b="b"/>
            <a:pathLst>
              <a:path w="1107439" h="337820">
                <a:moveTo>
                  <a:pt x="1106857" y="168867"/>
                </a:moveTo>
                <a:lnTo>
                  <a:pt x="1103126" y="120854"/>
                </a:lnTo>
                <a:lnTo>
                  <a:pt x="1091931" y="75159"/>
                </a:lnTo>
                <a:lnTo>
                  <a:pt x="1073274" y="34102"/>
                </a:lnTo>
                <a:lnTo>
                  <a:pt x="1047154" y="0"/>
                </a:lnTo>
                <a:lnTo>
                  <a:pt x="59703" y="0"/>
                </a:lnTo>
                <a:lnTo>
                  <a:pt x="33583" y="34102"/>
                </a:lnTo>
                <a:lnTo>
                  <a:pt x="14925" y="75159"/>
                </a:lnTo>
                <a:lnTo>
                  <a:pt x="3731" y="120854"/>
                </a:lnTo>
                <a:lnTo>
                  <a:pt x="0" y="168867"/>
                </a:lnTo>
                <a:lnTo>
                  <a:pt x="3731" y="216880"/>
                </a:lnTo>
                <a:lnTo>
                  <a:pt x="14925" y="262574"/>
                </a:lnTo>
                <a:lnTo>
                  <a:pt x="33583" y="303632"/>
                </a:lnTo>
                <a:lnTo>
                  <a:pt x="59703" y="337734"/>
                </a:lnTo>
                <a:lnTo>
                  <a:pt x="1047154" y="337734"/>
                </a:lnTo>
                <a:lnTo>
                  <a:pt x="1073274" y="303632"/>
                </a:lnTo>
                <a:lnTo>
                  <a:pt x="1091931" y="262574"/>
                </a:lnTo>
                <a:lnTo>
                  <a:pt x="1103126" y="216880"/>
                </a:lnTo>
                <a:lnTo>
                  <a:pt x="1106857" y="168867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5081" y="2200658"/>
            <a:ext cx="528955" cy="337820"/>
          </a:xfrm>
          <a:custGeom>
            <a:avLst/>
            <a:gdLst/>
            <a:ahLst/>
            <a:cxnLst/>
            <a:rect l="l" t="t" r="r" b="b"/>
            <a:pathLst>
              <a:path w="528955" h="337819">
                <a:moveTo>
                  <a:pt x="528391" y="168867"/>
                </a:moveTo>
                <a:lnTo>
                  <a:pt x="524660" y="120854"/>
                </a:lnTo>
                <a:lnTo>
                  <a:pt x="513465" y="75159"/>
                </a:lnTo>
                <a:lnTo>
                  <a:pt x="494808" y="34102"/>
                </a:lnTo>
                <a:lnTo>
                  <a:pt x="468688" y="0"/>
                </a:lnTo>
                <a:lnTo>
                  <a:pt x="59703" y="0"/>
                </a:lnTo>
                <a:lnTo>
                  <a:pt x="33583" y="34102"/>
                </a:lnTo>
                <a:lnTo>
                  <a:pt x="14925" y="75159"/>
                </a:lnTo>
                <a:lnTo>
                  <a:pt x="3731" y="120854"/>
                </a:lnTo>
                <a:lnTo>
                  <a:pt x="0" y="168867"/>
                </a:lnTo>
                <a:lnTo>
                  <a:pt x="3731" y="216880"/>
                </a:lnTo>
                <a:lnTo>
                  <a:pt x="14925" y="262574"/>
                </a:lnTo>
                <a:lnTo>
                  <a:pt x="33583" y="303631"/>
                </a:lnTo>
                <a:lnTo>
                  <a:pt x="59703" y="337733"/>
                </a:lnTo>
                <a:lnTo>
                  <a:pt x="468688" y="337733"/>
                </a:lnTo>
                <a:lnTo>
                  <a:pt x="494808" y="303631"/>
                </a:lnTo>
                <a:lnTo>
                  <a:pt x="513465" y="262574"/>
                </a:lnTo>
                <a:lnTo>
                  <a:pt x="524660" y="216880"/>
                </a:lnTo>
                <a:lnTo>
                  <a:pt x="528391" y="168867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428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Bulk Data Throughput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159135" y="1762454"/>
            <a:ext cx="8370570" cy="3496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265" marR="4141470" indent="-342265" algn="r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42265" algn="l"/>
                <a:tab pos="3429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How big should the window</a:t>
            </a:r>
            <a:r>
              <a:rPr sz="20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be?</a:t>
            </a:r>
            <a:endParaRPr sz="2000" dirty="0">
              <a:latin typeface="Arial"/>
              <a:cs typeface="Arial"/>
            </a:endParaRPr>
          </a:p>
          <a:p>
            <a:pPr marL="285750" marR="4206240" lvl="1" indent="-285750" algn="r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2857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min(cwnd, advertised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window)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Bandwidth-Delay Product.: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Capacity (bits) = bandwidth (bits/sec) *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round-trip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time</a:t>
            </a:r>
            <a:r>
              <a:rPr sz="20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(sec)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Examples:</a:t>
            </a:r>
            <a:endParaRPr sz="2000" dirty="0">
              <a:latin typeface="Arial"/>
              <a:cs typeface="Arial"/>
            </a:endParaRPr>
          </a:p>
          <a:p>
            <a:pPr marL="755015" marR="61594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T1 line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(1,544,000 bits/sec)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across US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(about 60ms)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=&gt;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bandwidth-  delay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product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(capacity)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11,580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bytes</a:t>
            </a:r>
            <a:endParaRPr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T3 line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(45,000,000 bits/sec)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across US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(about 60ms)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=&gt;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bandwidth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delay product (capacity)=337,500 bytes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(&gt;65,535)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=&gt;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Need new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TCP window scale</a:t>
            </a:r>
            <a:r>
              <a:rPr sz="20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option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1938" y="4295699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10300" y="0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USER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2021-12-22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01:34:21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796925">
              <a:lnSpc>
                <a:spcPct val="100000"/>
              </a:lnSpc>
            </a:pPr>
            <a:r>
              <a:rPr sz="1000" spc="105" dirty="0">
                <a:latin typeface="Arial"/>
                <a:cs typeface="Arial"/>
              </a:rPr>
              <a:t>T3雖然只有45M,但很夠用</a:t>
            </a:r>
            <a:r>
              <a:rPr sz="1000" spc="-140" dirty="0">
                <a:latin typeface="Arial"/>
                <a:cs typeface="Arial"/>
              </a:rPr>
              <a:t>了 </a:t>
            </a:r>
            <a:r>
              <a:rPr sz="1000" spc="130" dirty="0">
                <a:latin typeface="Arial"/>
                <a:cs typeface="Arial"/>
              </a:rPr>
              <a:t>，</a:t>
            </a:r>
            <a:r>
              <a:rPr sz="1000" spc="20" dirty="0">
                <a:latin typeface="Arial"/>
                <a:cs typeface="Arial"/>
              </a:rPr>
              <a:t>因</a:t>
            </a:r>
            <a:r>
              <a:rPr sz="1000" spc="15" dirty="0">
                <a:latin typeface="Arial"/>
                <a:cs typeface="Arial"/>
              </a:rPr>
              <a:t>TCP</a:t>
            </a:r>
            <a:r>
              <a:rPr sz="1000" spc="20" dirty="0">
                <a:latin typeface="Arial"/>
                <a:cs typeface="Arial"/>
              </a:rPr>
              <a:t>會限制傳輸速度 </a:t>
            </a:r>
            <a:r>
              <a:rPr sz="1000" spc="10" dirty="0">
                <a:latin typeface="Arial"/>
                <a:cs typeface="Arial"/>
              </a:rPr>
              <a:t>(65535)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428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Bulk Data Throughput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6123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Relation between capacity, bandwidth and</a:t>
            </a:r>
            <a:r>
              <a:rPr sz="2000" b="1" spc="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RTT: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5839" y="2330195"/>
            <a:ext cx="8229600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71" y="3647999"/>
            <a:ext cx="228777" cy="228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52887" y="0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USER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2021-12-22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01:35:20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spc="130" dirty="0">
                <a:latin typeface="Arial"/>
                <a:cs typeface="Arial"/>
              </a:rPr>
              <a:t>電路變大，但可能用不到那麼多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701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Congestion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356600" cy="17316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Congestion:</a:t>
            </a:r>
            <a:endParaRPr sz="2000">
              <a:latin typeface="Arial"/>
              <a:cs typeface="Arial"/>
            </a:endParaRPr>
          </a:p>
          <a:p>
            <a:pPr marL="755015" marR="429259" lvl="1" indent="-28575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occur when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arrives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on a big pipe (a fast LAN) and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gets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sent out a smaller pipe (a slower</a:t>
            </a:r>
            <a:r>
              <a:rPr sz="2000" spc="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WAN)</a:t>
            </a:r>
            <a:endParaRPr sz="20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can also occur when multiple input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streams arrive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at a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router whose  output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capacity is less than the sum of the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 inputs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9639" y="3720846"/>
            <a:ext cx="8458200" cy="241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239" y="3777996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7126" y="2473"/>
                </a:lnTo>
                <a:lnTo>
                  <a:pt x="297990" y="9659"/>
                </a:lnTo>
                <a:lnTo>
                  <a:pt x="242337" y="21207"/>
                </a:lnTo>
                <a:lnTo>
                  <a:pt x="190813" y="36768"/>
                </a:lnTo>
                <a:lnTo>
                  <a:pt x="144064" y="55990"/>
                </a:lnTo>
                <a:lnTo>
                  <a:pt x="102735" y="78524"/>
                </a:lnTo>
                <a:lnTo>
                  <a:pt x="67472" y="104019"/>
                </a:lnTo>
                <a:lnTo>
                  <a:pt x="38922" y="132124"/>
                </a:lnTo>
                <a:lnTo>
                  <a:pt x="4539" y="194765"/>
                </a:lnTo>
                <a:lnTo>
                  <a:pt x="0" y="228600"/>
                </a:lnTo>
                <a:lnTo>
                  <a:pt x="4539" y="262434"/>
                </a:lnTo>
                <a:lnTo>
                  <a:pt x="38922" y="325075"/>
                </a:lnTo>
                <a:lnTo>
                  <a:pt x="67472" y="353180"/>
                </a:lnTo>
                <a:lnTo>
                  <a:pt x="102735" y="378675"/>
                </a:lnTo>
                <a:lnTo>
                  <a:pt x="144064" y="401209"/>
                </a:lnTo>
                <a:lnTo>
                  <a:pt x="190813" y="420431"/>
                </a:lnTo>
                <a:lnTo>
                  <a:pt x="242337" y="435992"/>
                </a:lnTo>
                <a:lnTo>
                  <a:pt x="297990" y="447540"/>
                </a:lnTo>
                <a:lnTo>
                  <a:pt x="357126" y="454726"/>
                </a:lnTo>
                <a:lnTo>
                  <a:pt x="419100" y="457200"/>
                </a:lnTo>
                <a:lnTo>
                  <a:pt x="481073" y="454726"/>
                </a:lnTo>
                <a:lnTo>
                  <a:pt x="540209" y="447540"/>
                </a:lnTo>
                <a:lnTo>
                  <a:pt x="595862" y="435992"/>
                </a:lnTo>
                <a:lnTo>
                  <a:pt x="647386" y="420431"/>
                </a:lnTo>
                <a:lnTo>
                  <a:pt x="694135" y="401209"/>
                </a:lnTo>
                <a:lnTo>
                  <a:pt x="735464" y="378675"/>
                </a:lnTo>
                <a:lnTo>
                  <a:pt x="770727" y="353180"/>
                </a:lnTo>
                <a:lnTo>
                  <a:pt x="799277" y="325075"/>
                </a:lnTo>
                <a:lnTo>
                  <a:pt x="833660" y="262434"/>
                </a:lnTo>
                <a:lnTo>
                  <a:pt x="838200" y="228599"/>
                </a:lnTo>
                <a:lnTo>
                  <a:pt x="833660" y="194765"/>
                </a:lnTo>
                <a:lnTo>
                  <a:pt x="799277" y="132124"/>
                </a:lnTo>
                <a:lnTo>
                  <a:pt x="770727" y="104019"/>
                </a:lnTo>
                <a:lnTo>
                  <a:pt x="735464" y="78524"/>
                </a:lnTo>
                <a:lnTo>
                  <a:pt x="694135" y="55990"/>
                </a:lnTo>
                <a:lnTo>
                  <a:pt x="647386" y="36768"/>
                </a:lnTo>
                <a:lnTo>
                  <a:pt x="595862" y="21207"/>
                </a:lnTo>
                <a:lnTo>
                  <a:pt x="540209" y="9659"/>
                </a:lnTo>
                <a:lnTo>
                  <a:pt x="481073" y="2473"/>
                </a:lnTo>
                <a:lnTo>
                  <a:pt x="4191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888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Urgent</a:t>
            </a:r>
            <a:r>
              <a:rPr sz="2400" spc="-70" dirty="0"/>
              <a:t> </a:t>
            </a:r>
            <a:r>
              <a:rPr sz="2400" dirty="0"/>
              <a:t>Mode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8331200" cy="295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1780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provides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what it calls urgent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mode, allowing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one end to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tell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other end that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“urgent data”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some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form has been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placed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into the normal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stream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CC"/>
              </a:buClr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Last byte of urgent data =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urgent pointer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There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is no way to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specify where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urgent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starts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in 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data  stream.</a:t>
            </a:r>
            <a:endParaRPr sz="2000">
              <a:latin typeface="Arial"/>
              <a:cs typeface="Arial"/>
            </a:endParaRPr>
          </a:p>
          <a:p>
            <a:pPr marL="355600" marR="15367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only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information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sent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across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by TCP is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that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urgent mode has begun and the pointer to the last byte of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urgent 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737" y="3276524"/>
            <a:ext cx="228777" cy="228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1412" y="0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USER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2021-12-22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01:44:34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spc="105" dirty="0">
                <a:latin typeface="Arial"/>
                <a:cs typeface="Arial"/>
              </a:rPr>
              <a:t>只能知道</a:t>
            </a:r>
            <a:r>
              <a:rPr sz="1000" spc="50" dirty="0">
                <a:latin typeface="Arial"/>
                <a:cs typeface="Arial"/>
              </a:rPr>
              <a:t>urgent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data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結束的</a:t>
            </a:r>
            <a:r>
              <a:rPr sz="1000" spc="50" dirty="0">
                <a:latin typeface="Arial"/>
                <a:cs typeface="Arial"/>
              </a:rPr>
              <a:t>byte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5394B8-19A6-4F26-9EFC-3309D70CCB43}"/>
              </a:ext>
            </a:extLst>
          </p:cNvPr>
          <p:cNvSpPr txBox="1"/>
          <p:nvPr/>
        </p:nvSpPr>
        <p:spPr>
          <a:xfrm>
            <a:off x="1316660" y="4772025"/>
            <a:ext cx="5330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out-of-band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zh-TW" altLang="en-US" dirty="0">
                <a:solidFill>
                  <a:srgbClr val="0070C0"/>
                </a:solidFill>
              </a:rPr>
              <a:t>類似高速公路的路肩，避免封包太多進不去，但有緊急的是要通知對方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但在</a:t>
            </a:r>
            <a:r>
              <a:rPr lang="en-US" altLang="zh-TW" dirty="0">
                <a:solidFill>
                  <a:srgbClr val="0070C0"/>
                </a:solidFill>
              </a:rPr>
              <a:t>TCP</a:t>
            </a:r>
            <a:r>
              <a:rPr lang="zh-TW" altLang="en-US" dirty="0">
                <a:solidFill>
                  <a:srgbClr val="0070C0"/>
                </a:solidFill>
              </a:rPr>
              <a:t>裡，</a:t>
            </a:r>
            <a:r>
              <a:rPr lang="en-US" altLang="zh-TW" dirty="0">
                <a:solidFill>
                  <a:srgbClr val="0070C0"/>
                </a:solidFill>
              </a:rPr>
              <a:t>urgent data</a:t>
            </a:r>
            <a:r>
              <a:rPr lang="zh-TW" altLang="en-US" dirty="0">
                <a:solidFill>
                  <a:srgbClr val="0070C0"/>
                </a:solidFill>
              </a:rPr>
              <a:t>定義的不好，因為只知道</a:t>
            </a:r>
            <a:r>
              <a:rPr lang="en-US" altLang="zh-TW" dirty="0">
                <a:solidFill>
                  <a:srgbClr val="0070C0"/>
                </a:solidFill>
              </a:rPr>
              <a:t>urgent data</a:t>
            </a:r>
            <a:r>
              <a:rPr lang="zh-TW" altLang="en-US" dirty="0">
                <a:solidFill>
                  <a:srgbClr val="0070C0"/>
                </a:solidFill>
              </a:rPr>
              <a:t>尾巴，不知開頭，而且也沒講到</a:t>
            </a:r>
            <a:r>
              <a:rPr lang="en-US" altLang="zh-TW" dirty="0">
                <a:solidFill>
                  <a:srgbClr val="0070C0"/>
                </a:solidFill>
              </a:rPr>
              <a:t>urgent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data</a:t>
            </a:r>
            <a:r>
              <a:rPr lang="zh-TW" altLang="en-US" dirty="0">
                <a:solidFill>
                  <a:srgbClr val="0070C0"/>
                </a:solidFill>
              </a:rPr>
              <a:t>怎麼送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9814" y="861314"/>
            <a:ext cx="295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Urgent Mode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 marR="5080" indent="-342900">
              <a:lnSpc>
                <a:spcPct val="100000"/>
              </a:lnSpc>
              <a:spcBef>
                <a:spcPts val="95"/>
              </a:spcBef>
              <a:buSzPct val="90000"/>
              <a:buFont typeface="Wingdings"/>
              <a:buChar char=""/>
              <a:tabLst>
                <a:tab pos="366395" algn="l"/>
                <a:tab pos="367030" algn="l"/>
              </a:tabLst>
            </a:pPr>
            <a:r>
              <a:rPr spc="-5" dirty="0"/>
              <a:t>Telnet and Rlogin use urgent mode from the </a:t>
            </a:r>
            <a:r>
              <a:rPr spc="-10" dirty="0"/>
              <a:t>server </a:t>
            </a:r>
            <a:r>
              <a:rPr spc="-5" dirty="0"/>
              <a:t>to he </a:t>
            </a:r>
            <a:r>
              <a:rPr spc="-10" dirty="0"/>
              <a:t>client  </a:t>
            </a:r>
            <a:r>
              <a:rPr spc="-5" dirty="0"/>
              <a:t>because it’s </a:t>
            </a:r>
            <a:r>
              <a:rPr spc="-10" dirty="0"/>
              <a:t>possible </a:t>
            </a:r>
            <a:r>
              <a:rPr spc="-5" dirty="0"/>
              <a:t>for this </a:t>
            </a:r>
            <a:r>
              <a:rPr spc="-10" dirty="0"/>
              <a:t>direction </a:t>
            </a:r>
            <a:r>
              <a:rPr spc="-5" dirty="0"/>
              <a:t>of data flow to be </a:t>
            </a:r>
            <a:r>
              <a:rPr spc="-10" dirty="0"/>
              <a:t>stopped  </a:t>
            </a:r>
            <a:r>
              <a:rPr spc="-5" dirty="0"/>
              <a:t>by the client TCP (i.e., it </a:t>
            </a:r>
            <a:r>
              <a:rPr spc="-10" dirty="0"/>
              <a:t>advertises </a:t>
            </a:r>
            <a:r>
              <a:rPr spc="-5" dirty="0"/>
              <a:t>a window of 0). But if </a:t>
            </a:r>
            <a:r>
              <a:rPr spc="-10" dirty="0"/>
              <a:t>the  </a:t>
            </a:r>
            <a:r>
              <a:rPr spc="-5" dirty="0"/>
              <a:t>server process enter urgent </a:t>
            </a:r>
            <a:r>
              <a:rPr spc="-10" dirty="0"/>
              <a:t>mode, </a:t>
            </a:r>
            <a:r>
              <a:rPr spc="-5" dirty="0"/>
              <a:t>the </a:t>
            </a:r>
            <a:r>
              <a:rPr spc="-10" dirty="0"/>
              <a:t>server </a:t>
            </a:r>
            <a:r>
              <a:rPr spc="-5" dirty="0"/>
              <a:t>TCP </a:t>
            </a:r>
            <a:r>
              <a:rPr spc="-10" dirty="0"/>
              <a:t>immediately  </a:t>
            </a:r>
            <a:r>
              <a:rPr spc="-5" dirty="0"/>
              <a:t>sends the urgent pointer and the URG flag, even though it </a:t>
            </a:r>
            <a:r>
              <a:rPr spc="-10" dirty="0"/>
              <a:t>can’t  </a:t>
            </a:r>
            <a:r>
              <a:rPr spc="-5" dirty="0"/>
              <a:t>send any</a:t>
            </a:r>
            <a:r>
              <a:rPr dirty="0"/>
              <a:t> </a:t>
            </a:r>
            <a:r>
              <a:rPr spc="-5" dirty="0"/>
              <a:t>data.</a:t>
            </a:r>
          </a:p>
          <a:p>
            <a:pPr marL="366395" marR="65151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66395" algn="l"/>
                <a:tab pos="367030" algn="l"/>
              </a:tabLst>
            </a:pPr>
            <a:r>
              <a:rPr spc="-5" dirty="0"/>
              <a:t>The urgent pointer just advances in the data </a:t>
            </a:r>
            <a:r>
              <a:rPr spc="-10" dirty="0"/>
              <a:t>stream, </a:t>
            </a:r>
            <a:r>
              <a:rPr spc="-5" dirty="0"/>
              <a:t>and </a:t>
            </a:r>
            <a:r>
              <a:rPr spc="-10" dirty="0"/>
              <a:t>its  previous position </a:t>
            </a:r>
            <a:r>
              <a:rPr spc="-5" dirty="0"/>
              <a:t>at the </a:t>
            </a:r>
            <a:r>
              <a:rPr spc="-10" dirty="0"/>
              <a:t>receiver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10" dirty="0"/>
              <a:t>lost.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95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Urgent Mode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179434" cy="2886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 Example: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bsdi % sock -i -s -P10</a:t>
            </a:r>
            <a:r>
              <a:rPr sz="2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5555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-i :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sink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-P :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pause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10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secs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-S8192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send buffer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8192</a:t>
            </a:r>
            <a:r>
              <a:rPr sz="20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-n6 : write six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1024-byte</a:t>
            </a:r>
            <a:r>
              <a:rPr sz="20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writes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  <a:tab pos="7813675" algn="l"/>
              </a:tabLst>
            </a:pP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-U5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writ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byt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dat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ente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urgen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mod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befor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writin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fifth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buffer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8239" y="4616196"/>
            <a:ext cx="81534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95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Urgent Mode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55839" y="2177795"/>
            <a:ext cx="83820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1358" y="1057147"/>
            <a:ext cx="295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33"/>
                </a:solidFill>
                <a:latin typeface="Arial"/>
                <a:cs typeface="Arial"/>
              </a:rPr>
              <a:t>Urgent Mode</a:t>
            </a:r>
            <a:r>
              <a:rPr sz="2400" b="1" spc="-8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19608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(continued...)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8239" y="2234945"/>
            <a:ext cx="8153400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6027" y="2025395"/>
            <a:ext cx="457200" cy="2362200"/>
          </a:xfrm>
          <a:custGeom>
            <a:avLst/>
            <a:gdLst/>
            <a:ahLst/>
            <a:cxnLst/>
            <a:rect l="l" t="t" r="r" b="b"/>
            <a:pathLst>
              <a:path w="457200" h="2362200">
                <a:moveTo>
                  <a:pt x="228600" y="0"/>
                </a:moveTo>
                <a:lnTo>
                  <a:pt x="185907" y="20499"/>
                </a:lnTo>
                <a:lnTo>
                  <a:pt x="158881" y="55788"/>
                </a:lnTo>
                <a:lnTo>
                  <a:pt x="133252" y="107085"/>
                </a:lnTo>
                <a:lnTo>
                  <a:pt x="109231" y="173282"/>
                </a:lnTo>
                <a:lnTo>
                  <a:pt x="97891" y="211622"/>
                </a:lnTo>
                <a:lnTo>
                  <a:pt x="87032" y="253272"/>
                </a:lnTo>
                <a:lnTo>
                  <a:pt x="76681" y="298093"/>
                </a:lnTo>
                <a:lnTo>
                  <a:pt x="66865" y="345947"/>
                </a:lnTo>
                <a:lnTo>
                  <a:pt x="57610" y="396697"/>
                </a:lnTo>
                <a:lnTo>
                  <a:pt x="48944" y="450202"/>
                </a:lnTo>
                <a:lnTo>
                  <a:pt x="40892" y="506325"/>
                </a:lnTo>
                <a:lnTo>
                  <a:pt x="33480" y="564928"/>
                </a:lnTo>
                <a:lnTo>
                  <a:pt x="26736" y="625872"/>
                </a:lnTo>
                <a:lnTo>
                  <a:pt x="20687" y="689019"/>
                </a:lnTo>
                <a:lnTo>
                  <a:pt x="15357" y="754230"/>
                </a:lnTo>
                <a:lnTo>
                  <a:pt x="10775" y="821368"/>
                </a:lnTo>
                <a:lnTo>
                  <a:pt x="6967" y="890292"/>
                </a:lnTo>
                <a:lnTo>
                  <a:pt x="3958" y="960866"/>
                </a:lnTo>
                <a:lnTo>
                  <a:pt x="1777" y="1032951"/>
                </a:lnTo>
                <a:lnTo>
                  <a:pt x="448" y="1106408"/>
                </a:lnTo>
                <a:lnTo>
                  <a:pt x="0" y="1181100"/>
                </a:lnTo>
                <a:lnTo>
                  <a:pt x="448" y="1255791"/>
                </a:lnTo>
                <a:lnTo>
                  <a:pt x="1777" y="1329248"/>
                </a:lnTo>
                <a:lnTo>
                  <a:pt x="3958" y="1401333"/>
                </a:lnTo>
                <a:lnTo>
                  <a:pt x="6967" y="1471907"/>
                </a:lnTo>
                <a:lnTo>
                  <a:pt x="10775" y="1540831"/>
                </a:lnTo>
                <a:lnTo>
                  <a:pt x="15357" y="1607969"/>
                </a:lnTo>
                <a:lnTo>
                  <a:pt x="20687" y="1673180"/>
                </a:lnTo>
                <a:lnTo>
                  <a:pt x="26736" y="1736327"/>
                </a:lnTo>
                <a:lnTo>
                  <a:pt x="33480" y="1797271"/>
                </a:lnTo>
                <a:lnTo>
                  <a:pt x="40892" y="1855874"/>
                </a:lnTo>
                <a:lnTo>
                  <a:pt x="48944" y="1911997"/>
                </a:lnTo>
                <a:lnTo>
                  <a:pt x="57610" y="1965502"/>
                </a:lnTo>
                <a:lnTo>
                  <a:pt x="66865" y="2016251"/>
                </a:lnTo>
                <a:lnTo>
                  <a:pt x="76681" y="2064106"/>
                </a:lnTo>
                <a:lnTo>
                  <a:pt x="87032" y="2108927"/>
                </a:lnTo>
                <a:lnTo>
                  <a:pt x="97891" y="2150577"/>
                </a:lnTo>
                <a:lnTo>
                  <a:pt x="109231" y="2188917"/>
                </a:lnTo>
                <a:lnTo>
                  <a:pt x="133252" y="2255114"/>
                </a:lnTo>
                <a:lnTo>
                  <a:pt x="158881" y="2306411"/>
                </a:lnTo>
                <a:lnTo>
                  <a:pt x="185907" y="2341700"/>
                </a:lnTo>
                <a:lnTo>
                  <a:pt x="228600" y="2362200"/>
                </a:lnTo>
                <a:lnTo>
                  <a:pt x="243082" y="2359876"/>
                </a:lnTo>
                <a:lnTo>
                  <a:pt x="284966" y="2326126"/>
                </a:lnTo>
                <a:lnTo>
                  <a:pt x="311320" y="2282694"/>
                </a:lnTo>
                <a:lnTo>
                  <a:pt x="336172" y="2223809"/>
                </a:lnTo>
                <a:lnTo>
                  <a:pt x="359308" y="2150577"/>
                </a:lnTo>
                <a:lnTo>
                  <a:pt x="370167" y="2108927"/>
                </a:lnTo>
                <a:lnTo>
                  <a:pt x="380518" y="2064106"/>
                </a:lnTo>
                <a:lnTo>
                  <a:pt x="390334" y="2016251"/>
                </a:lnTo>
                <a:lnTo>
                  <a:pt x="399589" y="1965502"/>
                </a:lnTo>
                <a:lnTo>
                  <a:pt x="408255" y="1911997"/>
                </a:lnTo>
                <a:lnTo>
                  <a:pt x="416307" y="1855874"/>
                </a:lnTo>
                <a:lnTo>
                  <a:pt x="423719" y="1797271"/>
                </a:lnTo>
                <a:lnTo>
                  <a:pt x="430463" y="1736327"/>
                </a:lnTo>
                <a:lnTo>
                  <a:pt x="436512" y="1673180"/>
                </a:lnTo>
                <a:lnTo>
                  <a:pt x="441842" y="1607969"/>
                </a:lnTo>
                <a:lnTo>
                  <a:pt x="446424" y="1540831"/>
                </a:lnTo>
                <a:lnTo>
                  <a:pt x="450232" y="1471907"/>
                </a:lnTo>
                <a:lnTo>
                  <a:pt x="453241" y="1401333"/>
                </a:lnTo>
                <a:lnTo>
                  <a:pt x="455422" y="1329248"/>
                </a:lnTo>
                <a:lnTo>
                  <a:pt x="456751" y="1255791"/>
                </a:lnTo>
                <a:lnTo>
                  <a:pt x="457200" y="1181100"/>
                </a:lnTo>
                <a:lnTo>
                  <a:pt x="456751" y="1106408"/>
                </a:lnTo>
                <a:lnTo>
                  <a:pt x="455422" y="1032951"/>
                </a:lnTo>
                <a:lnTo>
                  <a:pt x="453241" y="960866"/>
                </a:lnTo>
                <a:lnTo>
                  <a:pt x="450232" y="890292"/>
                </a:lnTo>
                <a:lnTo>
                  <a:pt x="446424" y="821368"/>
                </a:lnTo>
                <a:lnTo>
                  <a:pt x="441842" y="754230"/>
                </a:lnTo>
                <a:lnTo>
                  <a:pt x="436512" y="689019"/>
                </a:lnTo>
                <a:lnTo>
                  <a:pt x="430463" y="625872"/>
                </a:lnTo>
                <a:lnTo>
                  <a:pt x="423719" y="564928"/>
                </a:lnTo>
                <a:lnTo>
                  <a:pt x="416307" y="506325"/>
                </a:lnTo>
                <a:lnTo>
                  <a:pt x="408255" y="450202"/>
                </a:lnTo>
                <a:lnTo>
                  <a:pt x="399589" y="396697"/>
                </a:lnTo>
                <a:lnTo>
                  <a:pt x="390334" y="345948"/>
                </a:lnTo>
                <a:lnTo>
                  <a:pt x="380518" y="298093"/>
                </a:lnTo>
                <a:lnTo>
                  <a:pt x="370167" y="253272"/>
                </a:lnTo>
                <a:lnTo>
                  <a:pt x="359308" y="211622"/>
                </a:lnTo>
                <a:lnTo>
                  <a:pt x="347968" y="173282"/>
                </a:lnTo>
                <a:lnTo>
                  <a:pt x="323947" y="107085"/>
                </a:lnTo>
                <a:lnTo>
                  <a:pt x="298318" y="55788"/>
                </a:lnTo>
                <a:lnTo>
                  <a:pt x="271292" y="204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59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Normal Data</a:t>
            </a:r>
            <a:r>
              <a:rPr sz="2400" spc="-90" dirty="0"/>
              <a:t> </a:t>
            </a:r>
            <a:r>
              <a:rPr sz="2400" spc="-5" dirty="0"/>
              <a:t>Flow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277225" cy="35032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Examination: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transfer 8192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bytes from svr4 to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 bsdi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on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bsdi:</a:t>
            </a:r>
            <a:endParaRPr sz="20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3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bsdi %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sock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-i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-s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7777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on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svr4:</a:t>
            </a:r>
            <a:endParaRPr sz="20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4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svr4 % sock -i -n8 bsdi 7777 --- (eight 1024-byte writes to the</a:t>
            </a:r>
            <a:r>
              <a:rPr sz="18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0000CC"/>
                </a:solidFill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Flags:</a:t>
            </a:r>
            <a:endParaRPr sz="20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3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-i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sink, read from the network and discard the</a:t>
            </a:r>
            <a:r>
              <a:rPr sz="18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4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-s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as a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1153795" lvl="2" indent="-284480">
              <a:lnSpc>
                <a:spcPct val="100000"/>
              </a:lnSpc>
              <a:spcBef>
                <a:spcPts val="44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1154430" algn="l"/>
              </a:tabLst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-n8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perform 1024-byte writes to the</a:t>
            </a:r>
            <a:r>
              <a:rPr sz="18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141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Summary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3388360" cy="18522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TCP Bulk Data</a:t>
            </a:r>
            <a:r>
              <a:rPr sz="20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Flow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push flag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slow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start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bandwidth-delay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product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urgent mode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1358" y="1057147"/>
            <a:ext cx="366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33"/>
                </a:solidFill>
                <a:latin typeface="Arial"/>
                <a:cs typeface="Arial"/>
              </a:rPr>
              <a:t>Normal Data Flow</a:t>
            </a:r>
            <a:r>
              <a:rPr sz="2400" b="1" spc="-8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19608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(continued...)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039" y="2253995"/>
            <a:ext cx="83058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8827" y="3320796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228600" y="0"/>
                </a:moveTo>
                <a:lnTo>
                  <a:pt x="156252" y="3901"/>
                </a:lnTo>
                <a:lnTo>
                  <a:pt x="93488" y="14752"/>
                </a:lnTo>
                <a:lnTo>
                  <a:pt x="44037" y="31272"/>
                </a:lnTo>
                <a:lnTo>
                  <a:pt x="11631" y="52181"/>
                </a:lnTo>
                <a:lnTo>
                  <a:pt x="0" y="76200"/>
                </a:lnTo>
                <a:lnTo>
                  <a:pt x="11631" y="100218"/>
                </a:lnTo>
                <a:lnTo>
                  <a:pt x="44037" y="121127"/>
                </a:lnTo>
                <a:lnTo>
                  <a:pt x="93488" y="137647"/>
                </a:lnTo>
                <a:lnTo>
                  <a:pt x="156252" y="148498"/>
                </a:lnTo>
                <a:lnTo>
                  <a:pt x="228600" y="152400"/>
                </a:lnTo>
                <a:lnTo>
                  <a:pt x="300947" y="148498"/>
                </a:lnTo>
                <a:lnTo>
                  <a:pt x="363711" y="137647"/>
                </a:lnTo>
                <a:lnTo>
                  <a:pt x="413162" y="121127"/>
                </a:lnTo>
                <a:lnTo>
                  <a:pt x="445568" y="100218"/>
                </a:lnTo>
                <a:lnTo>
                  <a:pt x="457200" y="76199"/>
                </a:lnTo>
                <a:lnTo>
                  <a:pt x="445568" y="52181"/>
                </a:lnTo>
                <a:lnTo>
                  <a:pt x="413162" y="31272"/>
                </a:lnTo>
                <a:lnTo>
                  <a:pt x="363711" y="14752"/>
                </a:lnTo>
                <a:lnTo>
                  <a:pt x="300947" y="3901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27" y="3625596"/>
            <a:ext cx="459105" cy="152400"/>
          </a:xfrm>
          <a:custGeom>
            <a:avLst/>
            <a:gdLst/>
            <a:ahLst/>
            <a:cxnLst/>
            <a:rect l="l" t="t" r="r" b="b"/>
            <a:pathLst>
              <a:path w="459104" h="152400">
                <a:moveTo>
                  <a:pt x="229362" y="0"/>
                </a:moveTo>
                <a:lnTo>
                  <a:pt x="156935" y="3901"/>
                </a:lnTo>
                <a:lnTo>
                  <a:pt x="93982" y="14752"/>
                </a:lnTo>
                <a:lnTo>
                  <a:pt x="44305" y="31272"/>
                </a:lnTo>
                <a:lnTo>
                  <a:pt x="11710" y="52181"/>
                </a:lnTo>
                <a:lnTo>
                  <a:pt x="0" y="76200"/>
                </a:lnTo>
                <a:lnTo>
                  <a:pt x="11710" y="100218"/>
                </a:lnTo>
                <a:lnTo>
                  <a:pt x="44305" y="121127"/>
                </a:lnTo>
                <a:lnTo>
                  <a:pt x="93982" y="137647"/>
                </a:lnTo>
                <a:lnTo>
                  <a:pt x="156935" y="148498"/>
                </a:lnTo>
                <a:lnTo>
                  <a:pt x="229362" y="152400"/>
                </a:lnTo>
                <a:lnTo>
                  <a:pt x="301788" y="148498"/>
                </a:lnTo>
                <a:lnTo>
                  <a:pt x="364741" y="137647"/>
                </a:lnTo>
                <a:lnTo>
                  <a:pt x="414418" y="121127"/>
                </a:lnTo>
                <a:lnTo>
                  <a:pt x="447013" y="100218"/>
                </a:lnTo>
                <a:lnTo>
                  <a:pt x="458724" y="76199"/>
                </a:lnTo>
                <a:lnTo>
                  <a:pt x="447013" y="52181"/>
                </a:lnTo>
                <a:lnTo>
                  <a:pt x="414418" y="31272"/>
                </a:lnTo>
                <a:lnTo>
                  <a:pt x="364741" y="14752"/>
                </a:lnTo>
                <a:lnTo>
                  <a:pt x="301788" y="3901"/>
                </a:lnTo>
                <a:lnTo>
                  <a:pt x="229362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5228" y="1116926"/>
            <a:ext cx="228777" cy="228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21815" y="0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USER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2021-12-29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00:56:15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spc="210" dirty="0">
                <a:latin typeface="Arial"/>
                <a:cs typeface="Arial"/>
              </a:rPr>
              <a:t>在區網的例子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366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Normal Data Flow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327390" cy="33762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Segment 7 ACKs 2049, not 3073: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segment 4, 5,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6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arrives,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IP passes them to TCP in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same</a:t>
            </a:r>
            <a:r>
              <a:rPr sz="2000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650" marR="48895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processes 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4,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marked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generate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  delayed ACK</a:t>
            </a:r>
            <a:endParaRPr sz="2000">
              <a:latin typeface="Arial"/>
              <a:cs typeface="Arial"/>
            </a:endParaRPr>
          </a:p>
          <a:p>
            <a:pPr marL="755015" marR="134620" lvl="1" indent="-28575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TCP processes segment 5: since TCP now has two outstanding 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segments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to ACK, the ACK of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2049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generated (segment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7),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and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delayed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ACK flag for this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turned</a:t>
            </a:r>
            <a:r>
              <a:rPr sz="2000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off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processes 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6: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again marked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for a  delayed ACK. But before segment 9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arrives,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delayed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ACK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timer  goes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off, then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8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ACKs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3073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374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9995" algn="l"/>
              </a:tabLst>
            </a:pPr>
            <a:r>
              <a:rPr sz="2400" spc="-5" dirty="0"/>
              <a:t>Normal	Data Flow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2541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Another</a:t>
            </a:r>
            <a:r>
              <a:rPr sz="2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2039" y="2177795"/>
            <a:ext cx="83058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9379" y="1066801"/>
            <a:ext cx="775970" cy="422909"/>
          </a:xfrm>
          <a:custGeom>
            <a:avLst/>
            <a:gdLst/>
            <a:ahLst/>
            <a:cxnLst/>
            <a:rect l="l" t="t" r="r" b="b"/>
            <a:pathLst>
              <a:path w="775969" h="422909">
                <a:moveTo>
                  <a:pt x="775659" y="211224"/>
                </a:moveTo>
                <a:lnTo>
                  <a:pt x="772672" y="163040"/>
                </a:lnTo>
                <a:lnTo>
                  <a:pt x="763710" y="116341"/>
                </a:lnTo>
                <a:lnTo>
                  <a:pt x="748775" y="72611"/>
                </a:lnTo>
                <a:lnTo>
                  <a:pt x="727865" y="33336"/>
                </a:lnTo>
                <a:lnTo>
                  <a:pt x="700980" y="0"/>
                </a:lnTo>
                <a:lnTo>
                  <a:pt x="74678" y="0"/>
                </a:lnTo>
                <a:lnTo>
                  <a:pt x="47794" y="33336"/>
                </a:lnTo>
                <a:lnTo>
                  <a:pt x="26884" y="72611"/>
                </a:lnTo>
                <a:lnTo>
                  <a:pt x="11948" y="116341"/>
                </a:lnTo>
                <a:lnTo>
                  <a:pt x="2987" y="163040"/>
                </a:lnTo>
                <a:lnTo>
                  <a:pt x="0" y="211224"/>
                </a:lnTo>
                <a:lnTo>
                  <a:pt x="2987" y="259408"/>
                </a:lnTo>
                <a:lnTo>
                  <a:pt x="11948" y="306108"/>
                </a:lnTo>
                <a:lnTo>
                  <a:pt x="26884" y="349837"/>
                </a:lnTo>
                <a:lnTo>
                  <a:pt x="47794" y="389112"/>
                </a:lnTo>
                <a:lnTo>
                  <a:pt x="74678" y="422448"/>
                </a:lnTo>
                <a:lnTo>
                  <a:pt x="700980" y="422448"/>
                </a:lnTo>
                <a:lnTo>
                  <a:pt x="727865" y="389112"/>
                </a:lnTo>
                <a:lnTo>
                  <a:pt x="748775" y="349837"/>
                </a:lnTo>
                <a:lnTo>
                  <a:pt x="763710" y="306108"/>
                </a:lnTo>
                <a:lnTo>
                  <a:pt x="772672" y="259408"/>
                </a:lnTo>
                <a:lnTo>
                  <a:pt x="775659" y="21122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400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Fast Sender, Slow</a:t>
            </a:r>
            <a:r>
              <a:rPr sz="2400" spc="-50" dirty="0"/>
              <a:t> </a:t>
            </a:r>
            <a:r>
              <a:rPr sz="2400" spc="-10" dirty="0"/>
              <a:t>Receiver</a:t>
            </a:r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1159135" y="1823719"/>
            <a:ext cx="7655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From a fast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sender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(the host sun) to a slow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receiver(the host  bsdi):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5839" y="2482595"/>
            <a:ext cx="83820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6027" y="408279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381000" y="0"/>
                </a:moveTo>
                <a:lnTo>
                  <a:pt x="312543" y="2466"/>
                </a:lnTo>
                <a:lnTo>
                  <a:pt x="248100" y="9574"/>
                </a:lnTo>
                <a:lnTo>
                  <a:pt x="188750" y="20884"/>
                </a:lnTo>
                <a:lnTo>
                  <a:pt x="135571" y="35957"/>
                </a:lnTo>
                <a:lnTo>
                  <a:pt x="89642" y="54353"/>
                </a:lnTo>
                <a:lnTo>
                  <a:pt x="52041" y="75635"/>
                </a:lnTo>
                <a:lnTo>
                  <a:pt x="6141" y="125097"/>
                </a:lnTo>
                <a:lnTo>
                  <a:pt x="0" y="152400"/>
                </a:lnTo>
                <a:lnTo>
                  <a:pt x="6141" y="179702"/>
                </a:lnTo>
                <a:lnTo>
                  <a:pt x="52041" y="229164"/>
                </a:lnTo>
                <a:lnTo>
                  <a:pt x="89642" y="250446"/>
                </a:lnTo>
                <a:lnTo>
                  <a:pt x="135571" y="268842"/>
                </a:lnTo>
                <a:lnTo>
                  <a:pt x="188750" y="283915"/>
                </a:lnTo>
                <a:lnTo>
                  <a:pt x="248100" y="295225"/>
                </a:lnTo>
                <a:lnTo>
                  <a:pt x="312543" y="302333"/>
                </a:lnTo>
                <a:lnTo>
                  <a:pt x="381000" y="304800"/>
                </a:lnTo>
                <a:lnTo>
                  <a:pt x="449456" y="302333"/>
                </a:lnTo>
                <a:lnTo>
                  <a:pt x="513899" y="295225"/>
                </a:lnTo>
                <a:lnTo>
                  <a:pt x="573249" y="283915"/>
                </a:lnTo>
                <a:lnTo>
                  <a:pt x="626428" y="268842"/>
                </a:lnTo>
                <a:lnTo>
                  <a:pt x="672357" y="250446"/>
                </a:lnTo>
                <a:lnTo>
                  <a:pt x="709958" y="229164"/>
                </a:lnTo>
                <a:lnTo>
                  <a:pt x="755858" y="179702"/>
                </a:lnTo>
                <a:lnTo>
                  <a:pt x="762000" y="152399"/>
                </a:lnTo>
                <a:lnTo>
                  <a:pt x="755858" y="125097"/>
                </a:lnTo>
                <a:lnTo>
                  <a:pt x="709958" y="75635"/>
                </a:lnTo>
                <a:lnTo>
                  <a:pt x="672357" y="54353"/>
                </a:lnTo>
                <a:lnTo>
                  <a:pt x="626428" y="35957"/>
                </a:lnTo>
                <a:lnTo>
                  <a:pt x="573249" y="20884"/>
                </a:lnTo>
                <a:lnTo>
                  <a:pt x="513899" y="9574"/>
                </a:lnTo>
                <a:lnTo>
                  <a:pt x="449456" y="2466"/>
                </a:lnTo>
                <a:lnTo>
                  <a:pt x="3810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57473" y="4543425"/>
            <a:ext cx="142621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256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新細明體"/>
                <a:cs typeface="新細明體"/>
              </a:rPr>
              <a:t>傳輸快，接收慢  </a:t>
            </a:r>
            <a:r>
              <a:rPr sz="1400" spc="70" dirty="0">
                <a:latin typeface="新細明體"/>
                <a:cs typeface="新細明體"/>
              </a:rPr>
              <a:t>so,</a:t>
            </a:r>
            <a:r>
              <a:rPr sz="1400" spc="-25" dirty="0">
                <a:latin typeface="新細明體"/>
                <a:cs typeface="新細明體"/>
              </a:rPr>
              <a:t> </a:t>
            </a:r>
            <a:r>
              <a:rPr sz="1400" spc="45" dirty="0">
                <a:latin typeface="新細明體"/>
                <a:cs typeface="新細明體"/>
              </a:rPr>
              <a:t>win</a:t>
            </a:r>
            <a:r>
              <a:rPr sz="1400" spc="105" dirty="0">
                <a:latin typeface="新細明體"/>
                <a:cs typeface="新細明體"/>
              </a:rPr>
              <a:t>回</a:t>
            </a:r>
            <a:r>
              <a:rPr sz="1400" spc="45" dirty="0">
                <a:latin typeface="新細明體"/>
                <a:cs typeface="新細明體"/>
              </a:rPr>
              <a:t>0</a:t>
            </a:r>
            <a:endParaRPr sz="1400" dirty="0">
              <a:latin typeface="新細明體"/>
              <a:cs typeface="新細明體"/>
            </a:endParaRPr>
          </a:p>
          <a:p>
            <a:pPr marL="12700" marR="5080">
              <a:lnSpc>
                <a:spcPts val="1680"/>
              </a:lnSpc>
              <a:spcBef>
                <a:spcPts val="55"/>
              </a:spcBef>
            </a:pPr>
            <a:r>
              <a:rPr sz="1400" spc="45" dirty="0">
                <a:latin typeface="新細明體"/>
                <a:cs typeface="新細明體"/>
              </a:rPr>
              <a:t>此時sender不再送  </a:t>
            </a:r>
            <a:r>
              <a:rPr sz="1400" spc="90" dirty="0">
                <a:solidFill>
                  <a:srgbClr val="FF0000"/>
                </a:solidFill>
                <a:latin typeface="新細明體"/>
                <a:cs typeface="新細明體"/>
              </a:rPr>
              <a:t>window</a:t>
            </a:r>
            <a:r>
              <a:rPr sz="1400" spc="-30" dirty="0">
                <a:solidFill>
                  <a:srgbClr val="FF0000"/>
                </a:solidFill>
                <a:latin typeface="新細明體"/>
                <a:cs typeface="新細明體"/>
              </a:rPr>
              <a:t> </a:t>
            </a:r>
            <a:r>
              <a:rPr sz="1400" spc="105" dirty="0">
                <a:solidFill>
                  <a:srgbClr val="FF0000"/>
                </a:solidFill>
                <a:latin typeface="新細明體"/>
                <a:cs typeface="新細明體"/>
              </a:rPr>
              <a:t>update</a:t>
            </a:r>
            <a:endParaRPr sz="1400" dirty="0">
              <a:latin typeface="新細明體"/>
              <a:cs typeface="新細明體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BCBC53-5A37-40AF-9D7B-9EC50E148DC7}"/>
              </a:ext>
            </a:extLst>
          </p:cNvPr>
          <p:cNvSpPr/>
          <p:nvPr/>
        </p:nvSpPr>
        <p:spPr>
          <a:xfrm>
            <a:off x="8852159" y="4358503"/>
            <a:ext cx="152141" cy="155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88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37AD33C-882A-480D-AC4F-3AE5FC168128}"/>
              </a:ext>
            </a:extLst>
          </p:cNvPr>
          <p:cNvCxnSpPr>
            <a:cxnSpLocks/>
          </p:cNvCxnSpPr>
          <p:nvPr/>
        </p:nvCxnSpPr>
        <p:spPr>
          <a:xfrm>
            <a:off x="8928229" y="4606650"/>
            <a:ext cx="304671" cy="726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507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Fast Sender, Slow Receiver</a:t>
            </a:r>
            <a:r>
              <a:rPr sz="2400" spc="-8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35" y="1762454"/>
            <a:ext cx="8268334" cy="39858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Things we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noticed:</a:t>
            </a:r>
            <a:endParaRPr sz="2000" dirty="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sender transmits 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4 to 7 to fill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receiver’s window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and then waits for an ACK (since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2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telled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host sun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window size is</a:t>
            </a:r>
            <a:r>
              <a:rPr sz="20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4096)</a:t>
            </a:r>
            <a:endParaRPr sz="2000" dirty="0">
              <a:latin typeface="Arial"/>
              <a:cs typeface="Arial"/>
            </a:endParaRPr>
          </a:p>
          <a:p>
            <a:pPr marL="755650" marR="58419" lvl="1" indent="-28575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receiver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sends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ACK(segment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8) but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advertised window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is 0: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receiver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has all the data, but it’s all in the receiver ‘s TCP 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buffer</a:t>
            </a:r>
            <a:endParaRPr sz="2000" dirty="0">
              <a:latin typeface="Arial"/>
              <a:cs typeface="Arial"/>
            </a:endParaRPr>
          </a:p>
          <a:p>
            <a:pPr marL="755650" marR="211454" lvl="1" indent="-285750" algn="just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another ACK (called a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window update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) is sent later,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announcing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that the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receiver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can now receive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another 4096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bytes: it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does not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acknowledge any new data, it just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advances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the right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edge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window</a:t>
            </a:r>
            <a:endParaRPr sz="2000" dirty="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5650" algn="l"/>
              </a:tabLst>
            </a:pP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segment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13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contains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2 flag bits: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PUSH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2000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FIN.</a:t>
            </a:r>
            <a:endParaRPr sz="2000" dirty="0">
              <a:latin typeface="Arial"/>
              <a:cs typeface="Arial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3971F8B-D6B3-4E98-9EA0-2D409ACB5AAC}"/>
              </a:ext>
            </a:extLst>
          </p:cNvPr>
          <p:cNvCxnSpPr/>
          <p:nvPr/>
        </p:nvCxnSpPr>
        <p:spPr>
          <a:xfrm>
            <a:off x="4508500" y="4467225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141C77-C591-440C-A6E6-A7604A8CA41B}"/>
              </a:ext>
            </a:extLst>
          </p:cNvPr>
          <p:cNvSpPr txBox="1"/>
          <p:nvPr/>
        </p:nvSpPr>
        <p:spPr>
          <a:xfrm>
            <a:off x="4737100" y="38637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zh-TW" altLang="en-US" dirty="0">
                <a:solidFill>
                  <a:srgbClr val="FF0000"/>
                </a:solidFill>
              </a:rPr>
              <a:t>號封包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521314-2586-4ED5-9508-24BEA7BE98F9}"/>
              </a:ext>
            </a:extLst>
          </p:cNvPr>
          <p:cNvSpPr txBox="1"/>
          <p:nvPr/>
        </p:nvSpPr>
        <p:spPr>
          <a:xfrm>
            <a:off x="4135060" y="6019642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Q: </a:t>
            </a:r>
            <a:r>
              <a:rPr lang="zh-TW" altLang="en-US" dirty="0"/>
              <a:t>如何解決 </a:t>
            </a:r>
            <a:r>
              <a:rPr lang="en-US" altLang="zh-TW" dirty="0"/>
              <a:t>window update</a:t>
            </a:r>
            <a:r>
              <a:rPr lang="zh-TW" altLang="en-US" dirty="0"/>
              <a:t>封包 </a:t>
            </a:r>
            <a:r>
              <a:rPr lang="en-US" altLang="zh-TW" dirty="0"/>
              <a:t>loss?</a:t>
            </a:r>
            <a:r>
              <a:rPr lang="zh-TW" altLang="en-US" dirty="0"/>
              <a:t>   </a:t>
            </a:r>
            <a:r>
              <a:rPr lang="zh-TW" altLang="en-US" dirty="0">
                <a:solidFill>
                  <a:srgbClr val="FF0000"/>
                </a:solidFill>
              </a:rPr>
              <a:t>加 </a:t>
            </a:r>
            <a:r>
              <a:rPr lang="en-US" altLang="zh-TW" dirty="0">
                <a:solidFill>
                  <a:srgbClr val="FF0000"/>
                </a:solidFill>
              </a:rPr>
              <a:t>timer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時間到，但</a:t>
            </a:r>
            <a:r>
              <a:rPr lang="en-US" altLang="zh-TW" dirty="0" err="1">
                <a:solidFill>
                  <a:srgbClr val="0070C0"/>
                </a:solidFill>
              </a:rPr>
              <a:t>reciever</a:t>
            </a:r>
            <a:r>
              <a:rPr lang="zh-TW" altLang="en-US" dirty="0">
                <a:solidFill>
                  <a:srgbClr val="0070C0"/>
                </a:solidFill>
              </a:rPr>
              <a:t>還沒收到封包，就再送一次</a:t>
            </a:r>
            <a:r>
              <a:rPr lang="en-US" altLang="zh-TW" dirty="0">
                <a:solidFill>
                  <a:srgbClr val="0070C0"/>
                </a:solidFill>
              </a:rPr>
              <a:t>window update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805" y="6572532"/>
            <a:ext cx="809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2008/12/16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537" y="1546097"/>
            <a:ext cx="8799830" cy="117475"/>
          </a:xfrm>
          <a:custGeom>
            <a:avLst/>
            <a:gdLst/>
            <a:ahLst/>
            <a:cxnLst/>
            <a:rect l="l" t="t" r="r" b="b"/>
            <a:pathLst>
              <a:path w="8799830" h="117475">
                <a:moveTo>
                  <a:pt x="0" y="0"/>
                </a:moveTo>
                <a:lnTo>
                  <a:pt x="0" y="117348"/>
                </a:lnTo>
                <a:lnTo>
                  <a:pt x="8799576" y="117347"/>
                </a:lnTo>
                <a:lnTo>
                  <a:pt x="8799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93" y="6421373"/>
            <a:ext cx="2898648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1358" y="1057147"/>
            <a:ext cx="2459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Sliding</a:t>
            </a:r>
            <a:r>
              <a:rPr sz="2400" spc="-85" dirty="0"/>
              <a:t> </a:t>
            </a:r>
            <a:r>
              <a:rPr sz="2400" spc="-5" dirty="0"/>
              <a:t>Windows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1159135" y="1823719"/>
            <a:ext cx="4087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8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Illustration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of sliding</a:t>
            </a:r>
            <a:r>
              <a:rPr sz="20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windows: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135" y="4319727"/>
            <a:ext cx="616331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offered window: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4 to</a:t>
            </a:r>
            <a:r>
              <a:rPr sz="2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SzPct val="90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usable window: 7 to 9 (computed by the</a:t>
            </a:r>
            <a:r>
              <a:rPr sz="2000" b="1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sender)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5839" y="2253995"/>
            <a:ext cx="81534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Network </a:t>
            </a:r>
            <a:r>
              <a:rPr dirty="0"/>
              <a:t>&amp; </a:t>
            </a:r>
            <a:r>
              <a:rPr spc="-5" dirty="0"/>
              <a:t>System Lab,</a:t>
            </a:r>
            <a:r>
              <a:rPr spc="-80" dirty="0"/>
              <a:t> </a:t>
            </a:r>
            <a:r>
              <a:rPr spc="-5" dirty="0"/>
              <a:t>NSYSU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1FC604-DFB1-4DEC-ABCA-6395A7B98B7F}"/>
              </a:ext>
            </a:extLst>
          </p:cNvPr>
          <p:cNvSpPr txBox="1"/>
          <p:nvPr/>
        </p:nvSpPr>
        <p:spPr>
          <a:xfrm>
            <a:off x="3870713" y="321711"/>
            <a:ext cx="650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outstanding data</a:t>
            </a:r>
            <a:r>
              <a:rPr lang="zh-TW" altLang="en-US" sz="2800" dirty="0">
                <a:solidFill>
                  <a:srgbClr val="FF0000"/>
                </a:solidFill>
              </a:rPr>
              <a:t>多寡，取決於</a:t>
            </a:r>
            <a:r>
              <a:rPr lang="en-US" altLang="zh-TW" sz="2800" dirty="0">
                <a:solidFill>
                  <a:srgbClr val="FF0000"/>
                </a:solidFill>
              </a:rPr>
              <a:t>window size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1999</Words>
  <Application>Microsoft Office PowerPoint</Application>
  <PresentationFormat>自訂</PresentationFormat>
  <Paragraphs>254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Arial</vt:lpstr>
      <vt:lpstr>Times New Roman</vt:lpstr>
      <vt:lpstr>Wingdings</vt:lpstr>
      <vt:lpstr>Office Theme</vt:lpstr>
      <vt:lpstr>Chapter 20:  TCP Bulk Data Flow</vt:lpstr>
      <vt:lpstr>Introduction</vt:lpstr>
      <vt:lpstr>Normal Data Flow</vt:lpstr>
      <vt:lpstr>PowerPoint 簡報</vt:lpstr>
      <vt:lpstr>Normal Data Flow (Cont.)</vt:lpstr>
      <vt:lpstr>Normal Data Flow (Cont.)</vt:lpstr>
      <vt:lpstr>Fast Sender, Slow Receiver</vt:lpstr>
      <vt:lpstr>Fast Sender, Slow Receiver (Cont.)</vt:lpstr>
      <vt:lpstr>Sliding Windows</vt:lpstr>
      <vt:lpstr>Sliding Windows (Cont.)</vt:lpstr>
      <vt:lpstr>Sliding Windows (Cont.)</vt:lpstr>
      <vt:lpstr>Window Size</vt:lpstr>
      <vt:lpstr>Window Size (Cont.)</vt:lpstr>
      <vt:lpstr>Window Size (Cont.)</vt:lpstr>
      <vt:lpstr>PUSH Flag</vt:lpstr>
      <vt:lpstr>Slow Start</vt:lpstr>
      <vt:lpstr>Slow Start (Cont.)</vt:lpstr>
      <vt:lpstr>Slow Start (Cont.)</vt:lpstr>
      <vt:lpstr>Slow Start</vt:lpstr>
      <vt:lpstr>Bulk Data Throughput</vt:lpstr>
      <vt:lpstr>Bulk Data Throughput (Cont.)</vt:lpstr>
      <vt:lpstr>Bulk Data Throughput (Cont.)</vt:lpstr>
      <vt:lpstr>Bulk Data Throughput (Cont.)</vt:lpstr>
      <vt:lpstr>Congestion</vt:lpstr>
      <vt:lpstr>Urgent Mode</vt:lpstr>
      <vt:lpstr>Urgent Mode (Cont.)</vt:lpstr>
      <vt:lpstr>Urgent Mode (Cont.)</vt:lpstr>
      <vt:lpstr>Urgent Mode (Cont.)</vt:lpstr>
      <vt:lpstr>PowerPoint 簡報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Ch20</dc:title>
  <dc:creator>Wenyao</dc:creator>
  <cp:lastModifiedBy>USER</cp:lastModifiedBy>
  <cp:revision>3</cp:revision>
  <dcterms:created xsi:type="dcterms:W3CDTF">2021-12-29T01:27:03Z</dcterms:created>
  <dcterms:modified xsi:type="dcterms:W3CDTF">2022-01-05T13:50:15Z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2021-12-29T00:00:00Z</vt:filetime>
  </property>
</Properties>
</file>