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6489700" cy="8636000"/>
  <p:notesSz cx="6489700" cy="8636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576" autoAdjust="0"/>
    <p:restoredTop sz="94660"/>
  </p:normalViewPr>
  <p:slideViewPr>
    <p:cSldViewPr>
      <p:cViewPr>
        <p:scale>
          <a:sx n="100" d="100"/>
          <a:sy n="100" d="100"/>
        </p:scale>
        <p:origin x="1070" y="-35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86727" y="2677160"/>
            <a:ext cx="5516245" cy="1813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973455" y="4836160"/>
            <a:ext cx="4542790" cy="2159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0" i="1">
                <a:solidFill>
                  <a:srgbClr val="0000C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Network &amp; System Lab,</a:t>
            </a:r>
            <a:r>
              <a:rPr spc="-50" dirty="0"/>
              <a:t> </a:t>
            </a:r>
            <a:r>
              <a:rPr spc="-10" dirty="0"/>
              <a:t>NSYSU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0" i="1">
                <a:solidFill>
                  <a:srgbClr val="0000C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Network &amp; System Lab,</a:t>
            </a:r>
            <a:r>
              <a:rPr spc="-50" dirty="0"/>
              <a:t> </a:t>
            </a:r>
            <a:r>
              <a:rPr spc="-10" dirty="0"/>
              <a:t>NSYSU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24485" y="1986280"/>
            <a:ext cx="2823019" cy="5699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342195" y="1986280"/>
            <a:ext cx="2823019" cy="5699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0" i="1">
                <a:solidFill>
                  <a:srgbClr val="0000C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Network &amp; System Lab,</a:t>
            </a:r>
            <a:r>
              <a:rPr spc="-50" dirty="0"/>
              <a:t> </a:t>
            </a:r>
            <a:r>
              <a:rPr spc="-10" dirty="0"/>
              <a:t>NSYSU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0" i="1">
                <a:solidFill>
                  <a:srgbClr val="0000C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Network &amp; System Lab,</a:t>
            </a:r>
            <a:r>
              <a:rPr spc="-50" dirty="0"/>
              <a:t> </a:t>
            </a:r>
            <a:r>
              <a:rPr spc="-10" dirty="0"/>
              <a:t>NSYSU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0" i="1">
                <a:solidFill>
                  <a:srgbClr val="0000C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Network &amp; System Lab,</a:t>
            </a:r>
            <a:r>
              <a:rPr spc="-50" dirty="0"/>
              <a:t> </a:t>
            </a:r>
            <a:r>
              <a:rPr spc="-10" dirty="0"/>
              <a:t>NSYSU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4485" y="345440"/>
            <a:ext cx="5840730" cy="1381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4485" y="1986280"/>
            <a:ext cx="5840730" cy="5699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082288" y="8035435"/>
            <a:ext cx="920750" cy="96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" b="0" i="1">
                <a:solidFill>
                  <a:srgbClr val="0000C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Network &amp; System Lab,</a:t>
            </a:r>
            <a:r>
              <a:rPr spc="-50" dirty="0"/>
              <a:t> </a:t>
            </a:r>
            <a:r>
              <a:rPr spc="-10" dirty="0"/>
              <a:t>NSYSU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24485" y="8031480"/>
            <a:ext cx="1492631" cy="431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672584" y="8031480"/>
            <a:ext cx="1492631" cy="431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7082" y="3488233"/>
            <a:ext cx="405130" cy="9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5"/>
              </a:lnSpc>
            </a:pP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00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8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/1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/24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87925" y="3516884"/>
            <a:ext cx="6286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00" i="1" dirty="0">
                <a:solidFill>
                  <a:srgbClr val="FFFF00"/>
                </a:solidFill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4325" y="1004316"/>
            <a:ext cx="4399915" cy="0"/>
          </a:xfrm>
          <a:custGeom>
            <a:avLst/>
            <a:gdLst/>
            <a:ahLst/>
            <a:cxnLst/>
            <a:rect l="l" t="t" r="r" b="b"/>
            <a:pathLst>
              <a:path w="4399915">
                <a:moveTo>
                  <a:pt x="0" y="0"/>
                </a:moveTo>
                <a:lnTo>
                  <a:pt x="4399788" y="0"/>
                </a:lnTo>
              </a:path>
            </a:pathLst>
          </a:custGeom>
          <a:ln w="59435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3741" y="3412232"/>
            <a:ext cx="1458135" cy="224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94988" y="3576316"/>
            <a:ext cx="90805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i="1" spc="-5" dirty="0">
                <a:solidFill>
                  <a:srgbClr val="0000CC"/>
                </a:solidFill>
                <a:latin typeface="Arial"/>
                <a:cs typeface="Arial"/>
              </a:rPr>
              <a:t>Network &amp; System Lab,</a:t>
            </a:r>
            <a:r>
              <a:rPr sz="500" i="1" spc="-5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500" i="1" spc="-10" dirty="0">
                <a:solidFill>
                  <a:srgbClr val="0000CC"/>
                </a:solidFill>
                <a:latin typeface="Arial"/>
                <a:cs typeface="Arial"/>
              </a:rPr>
              <a:t>NSYSU</a:t>
            </a:r>
            <a:endParaRPr sz="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15788" y="1320796"/>
            <a:ext cx="36696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445" algn="ct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33"/>
                </a:solidFill>
                <a:latin typeface="Arial"/>
                <a:cs typeface="Arial"/>
              </a:rPr>
              <a:t>Chapter</a:t>
            </a:r>
            <a:r>
              <a:rPr sz="1800" b="1" spc="-10" dirty="0">
                <a:solidFill>
                  <a:srgbClr val="FF0033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33"/>
                </a:solidFill>
                <a:latin typeface="Arial"/>
                <a:cs typeface="Arial"/>
              </a:rPr>
              <a:t>21:</a:t>
            </a:r>
            <a:endParaRPr sz="1800" dirty="0">
              <a:latin typeface="Arial"/>
              <a:cs typeface="Arial"/>
            </a:endParaRPr>
          </a:p>
          <a:p>
            <a:pPr marR="5080" algn="ctr">
              <a:lnSpc>
                <a:spcPct val="100000"/>
              </a:lnSpc>
            </a:pPr>
            <a:r>
              <a:rPr sz="1800" b="1" spc="-5" dirty="0">
                <a:solidFill>
                  <a:srgbClr val="FF0033"/>
                </a:solidFill>
                <a:latin typeface="Arial"/>
                <a:cs typeface="Arial"/>
              </a:rPr>
              <a:t>TCP Timeout and</a:t>
            </a:r>
            <a:r>
              <a:rPr sz="1800" b="1" spc="15" dirty="0">
                <a:solidFill>
                  <a:srgbClr val="FF0033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0033"/>
                </a:solidFill>
                <a:latin typeface="Arial"/>
                <a:cs typeface="Arial"/>
              </a:rPr>
              <a:t>Retransmission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74191" y="382524"/>
            <a:ext cx="4940300" cy="3416300"/>
          </a:xfrm>
          <a:custGeom>
            <a:avLst/>
            <a:gdLst/>
            <a:ahLst/>
            <a:cxnLst/>
            <a:rect l="l" t="t" r="r" b="b"/>
            <a:pathLst>
              <a:path w="4940300" h="3416300">
                <a:moveTo>
                  <a:pt x="0" y="3416046"/>
                </a:moveTo>
                <a:lnTo>
                  <a:pt x="4940046" y="3416046"/>
                </a:lnTo>
                <a:lnTo>
                  <a:pt x="4940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37082" y="7941361"/>
            <a:ext cx="405130" cy="9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5"/>
              </a:lnSpc>
            </a:pP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00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8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/1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/24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84325" y="5457444"/>
            <a:ext cx="4399915" cy="0"/>
          </a:xfrm>
          <a:custGeom>
            <a:avLst/>
            <a:gdLst/>
            <a:ahLst/>
            <a:cxnLst/>
            <a:rect l="l" t="t" r="r" b="b"/>
            <a:pathLst>
              <a:path w="4399915">
                <a:moveTo>
                  <a:pt x="0" y="0"/>
                </a:moveTo>
                <a:lnTo>
                  <a:pt x="4399788" y="0"/>
                </a:lnTo>
              </a:path>
            </a:pathLst>
          </a:custGeom>
          <a:ln w="59436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83741" y="7865360"/>
            <a:ext cx="1458135" cy="224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74191" y="4835652"/>
            <a:ext cx="4940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508634">
              <a:lnSpc>
                <a:spcPct val="100000"/>
              </a:lnSpc>
            </a:pP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Introduction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 dirty="0">
              <a:latin typeface="Arial"/>
              <a:cs typeface="Arial"/>
            </a:endParaRPr>
          </a:p>
          <a:p>
            <a:pPr marL="553720" indent="-172085">
              <a:lnSpc>
                <a:spcPct val="100000"/>
              </a:lnSpc>
              <a:buSzPct val="90000"/>
              <a:buFont typeface="Wingdings"/>
              <a:buChar char=""/>
              <a:tabLst>
                <a:tab pos="554355" algn="l"/>
              </a:tabLst>
            </a:pP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Two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examples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of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timeout and retransmission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had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already</a:t>
            </a:r>
            <a:r>
              <a:rPr sz="1000" b="1" spc="-6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seen:</a:t>
            </a:r>
            <a:endParaRPr sz="1000" dirty="0">
              <a:latin typeface="Arial"/>
              <a:cs typeface="Arial"/>
            </a:endParaRPr>
          </a:p>
          <a:p>
            <a:pPr marL="754380" lvl="1" indent="-143510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754380" algn="l"/>
              </a:tabLst>
            </a:pP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1. In the ICMP port unreachable (TFTP, Section</a:t>
            </a:r>
            <a:r>
              <a:rPr sz="1000" spc="-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000CC"/>
                </a:solidFill>
                <a:latin typeface="Arial"/>
                <a:cs typeface="Arial"/>
              </a:rPr>
              <a:t>6.5)</a:t>
            </a:r>
            <a:endParaRPr sz="1000" dirty="0">
              <a:latin typeface="Arial"/>
              <a:cs typeface="Arial"/>
            </a:endParaRPr>
          </a:p>
          <a:p>
            <a:pPr marL="754380" lvl="1" indent="-143510">
              <a:lnSpc>
                <a:spcPct val="100000"/>
              </a:lnSpc>
              <a:spcBef>
                <a:spcPts val="235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754380" algn="l"/>
              </a:tabLst>
            </a:pP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2. In the ARP example to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a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nonexistent host (Section</a:t>
            </a:r>
            <a:r>
              <a:rPr sz="1000" spc="-4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4.5)</a:t>
            </a:r>
            <a:endParaRPr sz="1000" dirty="0">
              <a:latin typeface="Arial"/>
              <a:cs typeface="Arial"/>
            </a:endParaRPr>
          </a:p>
          <a:p>
            <a:pPr marL="553720" indent="-172085">
              <a:lnSpc>
                <a:spcPct val="100000"/>
              </a:lnSpc>
              <a:spcBef>
                <a:spcPts val="240"/>
              </a:spcBef>
              <a:buSzPct val="90000"/>
              <a:buFont typeface="Wingdings"/>
              <a:buChar char=""/>
              <a:tabLst>
                <a:tab pos="554355" algn="l"/>
              </a:tabLst>
            </a:pP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TCP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manage four different timers for each</a:t>
            </a:r>
            <a:r>
              <a:rPr sz="1000" b="1" spc="-4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connection:</a:t>
            </a:r>
            <a:endParaRPr sz="1000" dirty="0">
              <a:latin typeface="Arial"/>
              <a:cs typeface="Arial"/>
            </a:endParaRPr>
          </a:p>
          <a:p>
            <a:pPr marL="754380" lvl="1" indent="-143510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754380" algn="l"/>
              </a:tabLst>
            </a:pP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1. A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retransmission timer (this</a:t>
            </a:r>
            <a:r>
              <a:rPr sz="1000" spc="-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chapter)</a:t>
            </a:r>
            <a:endParaRPr sz="1000" dirty="0">
              <a:latin typeface="Arial"/>
              <a:cs typeface="Arial"/>
            </a:endParaRPr>
          </a:p>
          <a:p>
            <a:pPr marL="754380" lvl="1" indent="-143510">
              <a:lnSpc>
                <a:spcPct val="100000"/>
              </a:lnSpc>
              <a:spcBef>
                <a:spcPts val="234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754380" algn="l"/>
              </a:tabLst>
            </a:pP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2.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A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persist </a:t>
            </a:r>
            <a:r>
              <a:rPr sz="1000" spc="-10" dirty="0">
                <a:solidFill>
                  <a:srgbClr val="0000CC"/>
                </a:solidFill>
                <a:latin typeface="Arial"/>
                <a:cs typeface="Arial"/>
              </a:rPr>
              <a:t>timer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(Chapter</a:t>
            </a:r>
            <a:r>
              <a:rPr sz="1000" spc="-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22)</a:t>
            </a:r>
            <a:endParaRPr sz="1000" dirty="0">
              <a:latin typeface="Arial"/>
              <a:cs typeface="Arial"/>
            </a:endParaRPr>
          </a:p>
          <a:p>
            <a:pPr marL="754380" lvl="1" indent="-143510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754380" algn="l"/>
              </a:tabLst>
            </a:pP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3. A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keepalive timer (Chapter</a:t>
            </a:r>
            <a:r>
              <a:rPr sz="1000" spc="-3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23)</a:t>
            </a:r>
            <a:endParaRPr sz="1000" dirty="0">
              <a:latin typeface="Arial"/>
              <a:cs typeface="Arial"/>
            </a:endParaRPr>
          </a:p>
          <a:p>
            <a:pPr marL="754380" lvl="1" indent="-143510">
              <a:lnSpc>
                <a:spcPct val="100000"/>
              </a:lnSpc>
              <a:spcBef>
                <a:spcPts val="229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754380" algn="l"/>
              </a:tabLst>
            </a:pP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4.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A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2MSL </a:t>
            </a:r>
            <a:r>
              <a:rPr sz="1000" spc="-10" dirty="0">
                <a:solidFill>
                  <a:srgbClr val="0000CC"/>
                </a:solidFill>
                <a:latin typeface="Arial"/>
                <a:cs typeface="Arial"/>
              </a:rPr>
              <a:t>timer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(Section</a:t>
            </a:r>
            <a:r>
              <a:rPr sz="1000" spc="-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18.6)</a:t>
            </a:r>
            <a:endParaRPr sz="1000" dirty="0">
              <a:latin typeface="Arial"/>
              <a:cs typeface="Arial"/>
            </a:endParaRPr>
          </a:p>
          <a:p>
            <a:pPr marL="553720" indent="-172085">
              <a:lnSpc>
                <a:spcPct val="100000"/>
              </a:lnSpc>
              <a:spcBef>
                <a:spcPts val="240"/>
              </a:spcBef>
              <a:buSzPct val="90000"/>
              <a:buFont typeface="Wingdings"/>
              <a:buChar char=""/>
              <a:tabLst>
                <a:tab pos="554355" algn="l"/>
              </a:tabLst>
            </a:pP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Simple Timeout and Retransmission</a:t>
            </a:r>
            <a:r>
              <a:rPr sz="1000" b="1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Example:</a:t>
            </a:r>
            <a:endParaRPr sz="1000" dirty="0">
              <a:latin typeface="Arial"/>
              <a:cs typeface="Arial"/>
            </a:endParaRPr>
          </a:p>
          <a:p>
            <a:pPr marL="754380" lvl="1" indent="-143510">
              <a:lnSpc>
                <a:spcPct val="100000"/>
              </a:lnSpc>
              <a:spcBef>
                <a:spcPts val="235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754380" algn="l"/>
              </a:tabLst>
            </a:pP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Line 4 is the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transmission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of “hello,world” and line 5 is its</a:t>
            </a:r>
            <a:r>
              <a:rPr sz="1000" spc="-9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ACK.</a:t>
            </a:r>
            <a:endParaRPr sz="1000" dirty="0">
              <a:latin typeface="Arial"/>
              <a:cs typeface="Arial"/>
            </a:endParaRPr>
          </a:p>
          <a:p>
            <a:pPr marL="754380" lvl="1" indent="-143510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754380" algn="l"/>
              </a:tabLst>
            </a:pP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Line 6 shows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“and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hi”. Line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7-18 are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12</a:t>
            </a:r>
            <a:r>
              <a:rPr sz="1000" spc="-5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retransmissions</a:t>
            </a:r>
            <a:endParaRPr sz="1000" dirty="0">
              <a:latin typeface="Arial"/>
              <a:cs typeface="Arial"/>
            </a:endParaRPr>
          </a:p>
          <a:p>
            <a:pPr marL="754380" lvl="1" indent="-143510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754380" algn="l"/>
              </a:tabLst>
            </a:pP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Line 19 is the TCP finally gives up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and sends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a</a:t>
            </a:r>
            <a:r>
              <a:rPr sz="1000" spc="-7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reset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75225" y="7978448"/>
            <a:ext cx="75565" cy="1250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700" i="1" dirty="0">
                <a:solidFill>
                  <a:srgbClr val="FFFF00"/>
                </a:solidFill>
                <a:latin typeface="Arial"/>
                <a:cs typeface="Arial"/>
              </a:rPr>
              <a:t>2</a:t>
            </a:r>
            <a:endParaRPr sz="7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Network &amp; System Lab,</a:t>
            </a:r>
            <a:r>
              <a:rPr spc="-50" dirty="0"/>
              <a:t> </a:t>
            </a:r>
            <a:r>
              <a:rPr spc="-10" dirty="0"/>
              <a:t>NSYSU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7082" y="3488233"/>
            <a:ext cx="405130" cy="9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5"/>
              </a:lnSpc>
            </a:pP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00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8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/1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/24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38436" y="3516911"/>
            <a:ext cx="111760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00" i="1" spc="-5" dirty="0">
                <a:solidFill>
                  <a:srgbClr val="FFFF00"/>
                </a:solidFill>
                <a:latin typeface="Arial"/>
                <a:cs typeface="Arial"/>
              </a:rPr>
              <a:t>19</a:t>
            </a:r>
            <a:endParaRPr sz="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4325" y="1004316"/>
            <a:ext cx="4399915" cy="0"/>
          </a:xfrm>
          <a:custGeom>
            <a:avLst/>
            <a:gdLst/>
            <a:ahLst/>
            <a:cxnLst/>
            <a:rect l="l" t="t" r="r" b="b"/>
            <a:pathLst>
              <a:path w="4399915">
                <a:moveTo>
                  <a:pt x="0" y="0"/>
                </a:moveTo>
                <a:lnTo>
                  <a:pt x="4399788" y="0"/>
                </a:lnTo>
              </a:path>
            </a:pathLst>
          </a:custGeom>
          <a:ln w="59435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3741" y="3412232"/>
            <a:ext cx="1458135" cy="224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94988" y="3576316"/>
            <a:ext cx="90805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i="1" spc="-5" dirty="0">
                <a:solidFill>
                  <a:srgbClr val="0000CC"/>
                </a:solidFill>
                <a:latin typeface="Arial"/>
                <a:cs typeface="Arial"/>
              </a:rPr>
              <a:t>Network &amp; System Lab,</a:t>
            </a:r>
            <a:r>
              <a:rPr sz="500" i="1" spc="-5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500" i="1" spc="-10" dirty="0">
                <a:solidFill>
                  <a:srgbClr val="0000CC"/>
                </a:solidFill>
                <a:latin typeface="Arial"/>
                <a:cs typeface="Arial"/>
              </a:rPr>
              <a:t>NSYSU</a:t>
            </a:r>
            <a:endParaRPr sz="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83208" y="724150"/>
            <a:ext cx="24149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Congestion Example</a:t>
            </a:r>
            <a:r>
              <a:rPr sz="1200" b="1" spc="-30" dirty="0">
                <a:solidFill>
                  <a:srgbClr val="FF0033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FF0033"/>
                </a:solidFill>
                <a:latin typeface="Arial"/>
                <a:cs typeface="Arial"/>
              </a:rPr>
              <a:t>(Continued)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49096" y="1557524"/>
            <a:ext cx="2068739" cy="16794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30295" y="1709924"/>
            <a:ext cx="2173147" cy="14889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4191" y="382524"/>
            <a:ext cx="4940300" cy="3416300"/>
          </a:xfrm>
          <a:custGeom>
            <a:avLst/>
            <a:gdLst/>
            <a:ahLst/>
            <a:cxnLst/>
            <a:rect l="l" t="t" r="r" b="b"/>
            <a:pathLst>
              <a:path w="4940300" h="3416300">
                <a:moveTo>
                  <a:pt x="0" y="3416046"/>
                </a:moveTo>
                <a:lnTo>
                  <a:pt x="4940046" y="3416046"/>
                </a:lnTo>
                <a:lnTo>
                  <a:pt x="4940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37082" y="7941361"/>
            <a:ext cx="405130" cy="9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5"/>
              </a:lnSpc>
            </a:pP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00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8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/1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/24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84325" y="5457444"/>
            <a:ext cx="4399915" cy="0"/>
          </a:xfrm>
          <a:custGeom>
            <a:avLst/>
            <a:gdLst/>
            <a:ahLst/>
            <a:cxnLst/>
            <a:rect l="l" t="t" r="r" b="b"/>
            <a:pathLst>
              <a:path w="4399915">
                <a:moveTo>
                  <a:pt x="0" y="0"/>
                </a:moveTo>
                <a:lnTo>
                  <a:pt x="4399788" y="0"/>
                </a:lnTo>
              </a:path>
            </a:pathLst>
          </a:custGeom>
          <a:ln w="59436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83741" y="7865360"/>
            <a:ext cx="1458135" cy="224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74191" y="4835652"/>
            <a:ext cx="4940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508634">
              <a:lnSpc>
                <a:spcPct val="100000"/>
              </a:lnSpc>
            </a:pP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Congestion Example</a:t>
            </a:r>
            <a:r>
              <a:rPr sz="1200" b="1" dirty="0">
                <a:solidFill>
                  <a:srgbClr val="FF0033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FF0033"/>
                </a:solidFill>
                <a:latin typeface="Arial"/>
                <a:cs typeface="Arial"/>
              </a:rPr>
              <a:t>(Continued)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834895" y="5667752"/>
            <a:ext cx="2883536" cy="215874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425736" y="7978484"/>
            <a:ext cx="124460" cy="1250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700" i="1" spc="-5" dirty="0">
                <a:solidFill>
                  <a:srgbClr val="FFFF00"/>
                </a:solidFill>
                <a:latin typeface="Arial"/>
                <a:cs typeface="Arial"/>
              </a:rPr>
              <a:t>20</a:t>
            </a:r>
            <a:endParaRPr sz="7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Network &amp; System Lab,</a:t>
            </a:r>
            <a:r>
              <a:rPr spc="-50" dirty="0"/>
              <a:t> </a:t>
            </a:r>
            <a:r>
              <a:rPr spc="-10" dirty="0"/>
              <a:t>NSYSU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A08B820-3B7C-44EE-92F3-C527A4310B90}"/>
              </a:ext>
            </a:extLst>
          </p:cNvPr>
          <p:cNvSpPr txBox="1"/>
          <p:nvPr/>
        </p:nvSpPr>
        <p:spPr>
          <a:xfrm>
            <a:off x="3625850" y="4884938"/>
            <a:ext cx="1986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Congestion window</a:t>
            </a:r>
            <a:r>
              <a:rPr lang="zh-TW" altLang="en-US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可以表示網路的好壞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7082" y="3488233"/>
            <a:ext cx="405130" cy="9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5"/>
              </a:lnSpc>
            </a:pP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00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8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/1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/24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38436" y="3516911"/>
            <a:ext cx="111760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00" i="1" spc="-5" dirty="0">
                <a:solidFill>
                  <a:srgbClr val="FFFF00"/>
                </a:solidFill>
                <a:latin typeface="Arial"/>
                <a:cs typeface="Arial"/>
              </a:rPr>
              <a:t>21</a:t>
            </a:r>
            <a:endParaRPr sz="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4325" y="1004316"/>
            <a:ext cx="4399915" cy="0"/>
          </a:xfrm>
          <a:custGeom>
            <a:avLst/>
            <a:gdLst/>
            <a:ahLst/>
            <a:cxnLst/>
            <a:rect l="l" t="t" r="r" b="b"/>
            <a:pathLst>
              <a:path w="4399915">
                <a:moveTo>
                  <a:pt x="0" y="0"/>
                </a:moveTo>
                <a:lnTo>
                  <a:pt x="4399788" y="0"/>
                </a:lnTo>
              </a:path>
            </a:pathLst>
          </a:custGeom>
          <a:ln w="59435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3741" y="3412232"/>
            <a:ext cx="1458135" cy="224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56716" y="724150"/>
            <a:ext cx="4085590" cy="1909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ICMP Errors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 dirty="0">
              <a:latin typeface="Arial"/>
              <a:cs typeface="Arial"/>
            </a:endParaRPr>
          </a:p>
          <a:p>
            <a:pPr marL="171450" indent="-171450">
              <a:lnSpc>
                <a:spcPct val="100000"/>
              </a:lnSpc>
              <a:buSzPct val="90000"/>
              <a:buFont typeface="Wingdings"/>
              <a:buChar char=""/>
              <a:tabLst>
                <a:tab pos="171450" algn="l"/>
              </a:tabLst>
            </a:pP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Berkeley-based implementations handle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ICMP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errors as</a:t>
            </a:r>
            <a:r>
              <a:rPr sz="1000" b="1" spc="-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follows:</a:t>
            </a:r>
            <a:endParaRPr sz="1000" dirty="0">
              <a:latin typeface="Arial"/>
              <a:cs typeface="Arial"/>
            </a:endParaRPr>
          </a:p>
          <a:p>
            <a:pPr marL="371475" marR="5080" lvl="1" indent="-143510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372110" algn="l"/>
              </a:tabLst>
            </a:pP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A received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source quench causes the </a:t>
            </a:r>
            <a:r>
              <a:rPr sz="1000" i="1" spc="-5" dirty="0">
                <a:solidFill>
                  <a:srgbClr val="0000CC"/>
                </a:solidFill>
                <a:latin typeface="Arial"/>
                <a:cs typeface="Arial"/>
              </a:rPr>
              <a:t>cwnd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set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to one segment to  initiate slow start, but the </a:t>
            </a:r>
            <a:r>
              <a:rPr sz="1000" i="1" spc="-5" dirty="0">
                <a:solidFill>
                  <a:srgbClr val="0000CC"/>
                </a:solidFill>
                <a:latin typeface="Arial"/>
                <a:cs typeface="Arial"/>
              </a:rPr>
              <a:t>ssthresh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is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not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 changed</a:t>
            </a:r>
            <a:endParaRPr sz="1000" dirty="0">
              <a:latin typeface="Arial"/>
              <a:cs typeface="Arial"/>
            </a:endParaRPr>
          </a:p>
          <a:p>
            <a:pPr marL="371475" marR="10160" lvl="1" indent="-143510">
              <a:lnSpc>
                <a:spcPct val="100000"/>
              </a:lnSpc>
              <a:spcBef>
                <a:spcPts val="235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372110" algn="l"/>
              </a:tabLst>
            </a:pP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A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received </a:t>
            </a:r>
            <a:r>
              <a:rPr sz="1000" spc="-5" dirty="0">
                <a:solidFill>
                  <a:srgbClr val="0000CC"/>
                </a:solidFill>
                <a:highlight>
                  <a:srgbClr val="FFFF00"/>
                </a:highlight>
                <a:latin typeface="Arial"/>
                <a:cs typeface="Arial"/>
              </a:rPr>
              <a:t>host unreachable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or </a:t>
            </a:r>
            <a:r>
              <a:rPr sz="1000" spc="-5" dirty="0">
                <a:solidFill>
                  <a:srgbClr val="0000CC"/>
                </a:solidFill>
                <a:highlight>
                  <a:srgbClr val="FFFF00"/>
                </a:highlight>
                <a:latin typeface="Arial"/>
                <a:cs typeface="Arial"/>
              </a:rPr>
              <a:t>network unreachable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is effectively  ignored,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since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these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two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errors are considered</a:t>
            </a:r>
            <a:r>
              <a:rPr sz="1000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transient.</a:t>
            </a:r>
            <a:endParaRPr sz="1000" dirty="0">
              <a:latin typeface="Arial"/>
              <a:cs typeface="Arial"/>
            </a:endParaRPr>
          </a:p>
          <a:p>
            <a:pPr marL="171450" indent="-171450">
              <a:lnSpc>
                <a:spcPct val="100000"/>
              </a:lnSpc>
              <a:spcBef>
                <a:spcPts val="240"/>
              </a:spcBef>
              <a:buSzPct val="90000"/>
              <a:buFont typeface="Wingdings"/>
              <a:buChar char=""/>
              <a:tabLst>
                <a:tab pos="171450" algn="l"/>
              </a:tabLst>
            </a:pP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An</a:t>
            </a:r>
            <a:r>
              <a:rPr sz="10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Example</a:t>
            </a:r>
            <a:endParaRPr sz="1000" dirty="0">
              <a:latin typeface="Arial"/>
              <a:cs typeface="Arial"/>
            </a:endParaRPr>
          </a:p>
          <a:p>
            <a:pPr marL="570230" indent="-142240">
              <a:lnSpc>
                <a:spcPct val="100000"/>
              </a:lnSpc>
              <a:spcBef>
                <a:spcPts val="225"/>
              </a:spcBef>
              <a:buClr>
                <a:srgbClr val="00CC00"/>
              </a:buClr>
              <a:buSzPct val="88888"/>
              <a:buFont typeface="Wingdings"/>
              <a:buChar char="►"/>
              <a:tabLst>
                <a:tab pos="570865" algn="l"/>
              </a:tabLst>
            </a:pP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slip% sock aix</a:t>
            </a:r>
            <a:r>
              <a:rPr sz="90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0000CC"/>
                </a:solidFill>
                <a:latin typeface="Arial"/>
                <a:cs typeface="Arial"/>
              </a:rPr>
              <a:t>echo</a:t>
            </a:r>
            <a:endParaRPr sz="900" dirty="0">
              <a:latin typeface="Arial"/>
              <a:cs typeface="Arial"/>
            </a:endParaRPr>
          </a:p>
          <a:p>
            <a:pPr marL="570230" indent="-142240">
              <a:lnSpc>
                <a:spcPct val="100000"/>
              </a:lnSpc>
              <a:spcBef>
                <a:spcPts val="215"/>
              </a:spcBef>
              <a:buClr>
                <a:srgbClr val="00CC00"/>
              </a:buClr>
              <a:buSzPct val="88888"/>
              <a:buFont typeface="Wingdings"/>
              <a:buChar char="►"/>
              <a:tabLst>
                <a:tab pos="570865" algn="l"/>
              </a:tabLst>
            </a:pP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test</a:t>
            </a:r>
            <a:r>
              <a:rPr sz="900" spc="-8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0000CC"/>
                </a:solidFill>
                <a:latin typeface="Arial"/>
                <a:cs typeface="Arial"/>
              </a:rPr>
              <a:t>line</a:t>
            </a:r>
            <a:endParaRPr sz="900" dirty="0">
              <a:latin typeface="Arial"/>
              <a:cs typeface="Arial"/>
            </a:endParaRPr>
          </a:p>
          <a:p>
            <a:pPr marL="570230" indent="-142240">
              <a:lnSpc>
                <a:spcPct val="100000"/>
              </a:lnSpc>
              <a:spcBef>
                <a:spcPts val="225"/>
              </a:spcBef>
              <a:buClr>
                <a:srgbClr val="00CC00"/>
              </a:buClr>
              <a:buSzPct val="88888"/>
              <a:buFont typeface="Wingdings"/>
              <a:buChar char="►"/>
              <a:tabLst>
                <a:tab pos="570865" algn="l"/>
              </a:tabLst>
            </a:pP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test</a:t>
            </a:r>
            <a:r>
              <a:rPr sz="900" spc="-8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0000CC"/>
                </a:solidFill>
                <a:latin typeface="Arial"/>
                <a:cs typeface="Arial"/>
              </a:rPr>
              <a:t>line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85722" y="2648962"/>
            <a:ext cx="8064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800" spc="465" dirty="0">
                <a:solidFill>
                  <a:srgbClr val="00CC00"/>
                </a:solidFill>
                <a:latin typeface="Wingdings"/>
                <a:cs typeface="Wingdings"/>
              </a:rPr>
              <a:t>►</a:t>
            </a:r>
            <a:endParaRPr sz="80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85722" y="2800600"/>
            <a:ext cx="7391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1605" indent="-142240">
              <a:lnSpc>
                <a:spcPct val="100000"/>
              </a:lnSpc>
              <a:spcBef>
                <a:spcPts val="100"/>
              </a:spcBef>
              <a:buClr>
                <a:srgbClr val="00CC00"/>
              </a:buClr>
              <a:buSzPct val="88888"/>
              <a:buFont typeface="Wingdings"/>
              <a:buChar char="►"/>
              <a:tabLst>
                <a:tab pos="142240" algn="l"/>
              </a:tabLst>
            </a:pP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another</a:t>
            </a:r>
            <a:r>
              <a:rPr sz="900" spc="-2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900" spc="-165" dirty="0">
                <a:solidFill>
                  <a:srgbClr val="0000CC"/>
                </a:solidFill>
                <a:latin typeface="Arial"/>
                <a:cs typeface="Arial"/>
              </a:rPr>
              <a:t>line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85722" y="2978907"/>
            <a:ext cx="8064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800" spc="465" dirty="0">
                <a:solidFill>
                  <a:srgbClr val="00CC00"/>
                </a:solidFill>
                <a:latin typeface="Wingdings"/>
                <a:cs typeface="Wingdings"/>
              </a:rPr>
              <a:t>►</a:t>
            </a:r>
            <a:endParaRPr sz="80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25755" y="2608575"/>
            <a:ext cx="1868805" cy="685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955" marR="149225" indent="3810">
              <a:lnSpc>
                <a:spcPct val="120300"/>
              </a:lnSpc>
              <a:spcBef>
                <a:spcPts val="95"/>
              </a:spcBef>
            </a:pP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SLIP link is brought down here  type this line and retransmissions  SLIP link is reestablished</a:t>
            </a:r>
            <a:r>
              <a:rPr sz="900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here</a:t>
            </a:r>
            <a:endParaRPr sz="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0"/>
              </a:spcBef>
            </a:pP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after the last line,SLIP link is</a:t>
            </a:r>
            <a:r>
              <a:rPr sz="900" spc="-2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brought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85722" y="3131308"/>
            <a:ext cx="1519555" cy="465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1605" marR="1077595" indent="-142240">
              <a:lnSpc>
                <a:spcPct val="100000"/>
              </a:lnSpc>
              <a:spcBef>
                <a:spcPts val="100"/>
              </a:spcBef>
              <a:buClr>
                <a:srgbClr val="00CC00"/>
              </a:buClr>
              <a:buSzPct val="88888"/>
              <a:buFont typeface="Wingdings"/>
              <a:buChar char="►"/>
              <a:tabLst>
                <a:tab pos="142240" algn="l"/>
              </a:tabLst>
            </a:pPr>
            <a:r>
              <a:rPr sz="900" spc="-170" dirty="0">
                <a:solidFill>
                  <a:srgbClr val="0000CC"/>
                </a:solidFill>
                <a:latin typeface="Arial"/>
                <a:cs typeface="Arial"/>
              </a:rPr>
              <a:t>……..  </a:t>
            </a: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down</a:t>
            </a:r>
            <a:endParaRPr sz="900">
              <a:latin typeface="Arial"/>
              <a:cs typeface="Arial"/>
            </a:endParaRPr>
          </a:p>
          <a:p>
            <a:pPr marL="141605" indent="-142240">
              <a:lnSpc>
                <a:spcPct val="100000"/>
              </a:lnSpc>
              <a:spcBef>
                <a:spcPts val="220"/>
              </a:spcBef>
              <a:buClr>
                <a:srgbClr val="00CC00"/>
              </a:buClr>
              <a:buSzPct val="88888"/>
              <a:buFont typeface="Wingdings"/>
              <a:buChar char="►"/>
              <a:tabLst>
                <a:tab pos="142240" algn="l"/>
              </a:tabLst>
            </a:pP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read error: No route to</a:t>
            </a:r>
            <a:r>
              <a:rPr sz="900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900" spc="-160" dirty="0">
                <a:solidFill>
                  <a:srgbClr val="0000CC"/>
                </a:solidFill>
                <a:latin typeface="Arial"/>
                <a:cs typeface="Arial"/>
              </a:rPr>
              <a:t>host</a:t>
            </a:r>
            <a:endParaRPr sz="9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63748" y="3424182"/>
            <a:ext cx="1739264" cy="2540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5"/>
              </a:spcBef>
            </a:pPr>
            <a:r>
              <a:rPr sz="900" dirty="0">
                <a:solidFill>
                  <a:srgbClr val="0000CC"/>
                </a:solidFill>
                <a:latin typeface="Arial"/>
                <a:cs typeface="Arial"/>
              </a:rPr>
              <a:t>TCP </a:t>
            </a: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finally gives</a:t>
            </a:r>
            <a:r>
              <a:rPr sz="900" spc="-10" dirty="0">
                <a:solidFill>
                  <a:srgbClr val="0000CC"/>
                </a:solidFill>
                <a:latin typeface="Arial"/>
                <a:cs typeface="Arial"/>
              </a:rPr>
              <a:t> up</a:t>
            </a:r>
            <a:endParaRPr sz="900" dirty="0">
              <a:latin typeface="Arial"/>
              <a:cs typeface="Arial"/>
            </a:endParaRPr>
          </a:p>
          <a:p>
            <a:pPr marL="831215">
              <a:lnSpc>
                <a:spcPct val="100000"/>
              </a:lnSpc>
              <a:spcBef>
                <a:spcPts val="40"/>
              </a:spcBef>
            </a:pPr>
            <a:r>
              <a:rPr sz="500" i="1" spc="-5" dirty="0">
                <a:solidFill>
                  <a:srgbClr val="0000CC"/>
                </a:solidFill>
                <a:latin typeface="Arial"/>
                <a:cs typeface="Arial"/>
              </a:rPr>
              <a:t>Network &amp; System Lab,</a:t>
            </a:r>
            <a:r>
              <a:rPr sz="500" i="1" spc="-5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500" i="1" spc="-10" dirty="0">
                <a:solidFill>
                  <a:srgbClr val="0000CC"/>
                </a:solidFill>
                <a:latin typeface="Arial"/>
                <a:cs typeface="Arial"/>
              </a:rPr>
              <a:t>NSYSU</a:t>
            </a:r>
            <a:endParaRPr sz="50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74191" y="382524"/>
            <a:ext cx="4940300" cy="3416300"/>
          </a:xfrm>
          <a:custGeom>
            <a:avLst/>
            <a:gdLst/>
            <a:ahLst/>
            <a:cxnLst/>
            <a:rect l="l" t="t" r="r" b="b"/>
            <a:pathLst>
              <a:path w="4940300" h="3416300">
                <a:moveTo>
                  <a:pt x="0" y="3416046"/>
                </a:moveTo>
                <a:lnTo>
                  <a:pt x="4940046" y="3416046"/>
                </a:lnTo>
                <a:lnTo>
                  <a:pt x="4940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37082" y="7941361"/>
            <a:ext cx="405130" cy="9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5"/>
              </a:lnSpc>
            </a:pP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00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8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/1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/24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84325" y="5457444"/>
            <a:ext cx="4399915" cy="0"/>
          </a:xfrm>
          <a:custGeom>
            <a:avLst/>
            <a:gdLst/>
            <a:ahLst/>
            <a:cxnLst/>
            <a:rect l="l" t="t" r="r" b="b"/>
            <a:pathLst>
              <a:path w="4399915">
                <a:moveTo>
                  <a:pt x="0" y="0"/>
                </a:moveTo>
                <a:lnTo>
                  <a:pt x="4399788" y="0"/>
                </a:lnTo>
              </a:path>
            </a:pathLst>
          </a:custGeom>
          <a:ln w="59436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83741" y="7865360"/>
            <a:ext cx="1458135" cy="224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74191" y="4835652"/>
            <a:ext cx="4940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508634">
              <a:lnSpc>
                <a:spcPct val="100000"/>
              </a:lnSpc>
            </a:pP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ICMP Errors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987295" y="5591550"/>
            <a:ext cx="2438527" cy="2247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425736" y="7978484"/>
            <a:ext cx="124460" cy="1250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700" i="1" spc="-5" dirty="0">
                <a:solidFill>
                  <a:srgbClr val="FFFF00"/>
                </a:solidFill>
                <a:latin typeface="Arial"/>
                <a:cs typeface="Arial"/>
              </a:rPr>
              <a:t>22</a:t>
            </a:r>
            <a:endParaRPr sz="7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Network &amp; System Lab,</a:t>
            </a:r>
            <a:r>
              <a:rPr spc="-50" dirty="0"/>
              <a:t> </a:t>
            </a:r>
            <a:r>
              <a:rPr spc="-10" dirty="0"/>
              <a:t>NSYSU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7082" y="3488233"/>
            <a:ext cx="405130" cy="9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5"/>
              </a:lnSpc>
            </a:pP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00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8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/1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/24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38392" y="3516884"/>
            <a:ext cx="111760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00" i="1" spc="-5" dirty="0">
                <a:solidFill>
                  <a:srgbClr val="FFFF00"/>
                </a:solidFill>
                <a:latin typeface="Arial"/>
                <a:cs typeface="Arial"/>
              </a:rPr>
              <a:t>23</a:t>
            </a:r>
            <a:endParaRPr sz="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4325" y="1004316"/>
            <a:ext cx="4399915" cy="0"/>
          </a:xfrm>
          <a:custGeom>
            <a:avLst/>
            <a:gdLst/>
            <a:ahLst/>
            <a:cxnLst/>
            <a:rect l="l" t="t" r="r" b="b"/>
            <a:pathLst>
              <a:path w="4399915">
                <a:moveTo>
                  <a:pt x="0" y="0"/>
                </a:moveTo>
                <a:lnTo>
                  <a:pt x="4399788" y="0"/>
                </a:lnTo>
              </a:path>
            </a:pathLst>
          </a:custGeom>
          <a:ln w="59435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3741" y="3412232"/>
            <a:ext cx="1458135" cy="224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94988" y="3576316"/>
            <a:ext cx="90805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i="1" spc="-5" dirty="0">
                <a:solidFill>
                  <a:srgbClr val="0000CC"/>
                </a:solidFill>
                <a:latin typeface="Arial"/>
                <a:cs typeface="Arial"/>
              </a:rPr>
              <a:t>Network &amp; System Lab,</a:t>
            </a:r>
            <a:r>
              <a:rPr sz="500" i="1" spc="-5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500" i="1" spc="-10" dirty="0">
                <a:solidFill>
                  <a:srgbClr val="0000CC"/>
                </a:solidFill>
                <a:latin typeface="Arial"/>
                <a:cs typeface="Arial"/>
              </a:rPr>
              <a:t>NSYSU</a:t>
            </a:r>
            <a:endParaRPr sz="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83208" y="724150"/>
            <a:ext cx="4042410" cy="1200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0033"/>
                </a:solidFill>
                <a:latin typeface="Arial"/>
                <a:cs typeface="Arial"/>
              </a:rPr>
              <a:t>Repacketization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 dirty="0">
              <a:latin typeface="Arial"/>
              <a:cs typeface="Arial"/>
            </a:endParaRPr>
          </a:p>
          <a:p>
            <a:pPr marL="245110" marR="5080" indent="-143510">
              <a:lnSpc>
                <a:spcPct val="100000"/>
              </a:lnSpc>
              <a:buClr>
                <a:srgbClr val="FF0000"/>
              </a:buClr>
              <a:buSzPct val="90000"/>
              <a:buFont typeface="Wingdings"/>
              <a:buChar char=""/>
              <a:tabLst>
                <a:tab pos="245745" algn="l"/>
              </a:tabLst>
            </a:pP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When TCP times out and retransmits, it does not have to retransmit  the identical segment again. Instead, TCP is allowed to perform </a:t>
            </a:r>
            <a:r>
              <a:rPr sz="10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i="1" spc="-5" dirty="0">
                <a:solidFill>
                  <a:srgbClr val="FF0000"/>
                </a:solidFill>
                <a:latin typeface="Arial"/>
                <a:cs typeface="Arial"/>
              </a:rPr>
              <a:t>repacketization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, sending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a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bigger segment,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which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can increase  performance.</a:t>
            </a:r>
            <a:endParaRPr sz="1000" dirty="0">
              <a:latin typeface="Arial"/>
              <a:cs typeface="Arial"/>
            </a:endParaRPr>
          </a:p>
          <a:p>
            <a:pPr marL="245110" indent="-144145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245745" algn="l"/>
              </a:tabLst>
            </a:pP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notice on bytes of line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3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and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6 in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following</a:t>
            </a:r>
            <a:r>
              <a:rPr sz="1000" spc="-2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illustration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84248" y="2163312"/>
            <a:ext cx="2386835" cy="12321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74191" y="382524"/>
            <a:ext cx="4940300" cy="3416300"/>
          </a:xfrm>
          <a:custGeom>
            <a:avLst/>
            <a:gdLst/>
            <a:ahLst/>
            <a:cxnLst/>
            <a:rect l="l" t="t" r="r" b="b"/>
            <a:pathLst>
              <a:path w="4940300" h="3416300">
                <a:moveTo>
                  <a:pt x="0" y="3416046"/>
                </a:moveTo>
                <a:lnTo>
                  <a:pt x="4940046" y="3416046"/>
                </a:lnTo>
                <a:lnTo>
                  <a:pt x="4940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37082" y="7941361"/>
            <a:ext cx="405130" cy="9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5"/>
              </a:lnSpc>
            </a:pP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00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8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/1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/24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84325" y="5457444"/>
            <a:ext cx="4399915" cy="0"/>
          </a:xfrm>
          <a:custGeom>
            <a:avLst/>
            <a:gdLst/>
            <a:ahLst/>
            <a:cxnLst/>
            <a:rect l="l" t="t" r="r" b="b"/>
            <a:pathLst>
              <a:path w="4399915">
                <a:moveTo>
                  <a:pt x="0" y="0"/>
                </a:moveTo>
                <a:lnTo>
                  <a:pt x="4399788" y="0"/>
                </a:lnTo>
              </a:path>
            </a:pathLst>
          </a:custGeom>
          <a:ln w="59436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83741" y="7865360"/>
            <a:ext cx="1458135" cy="224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74191" y="4835652"/>
            <a:ext cx="4940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508634">
              <a:lnSpc>
                <a:spcPct val="100000"/>
              </a:lnSpc>
            </a:pP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Summary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 dirty="0">
              <a:latin typeface="Arial"/>
              <a:cs typeface="Arial"/>
            </a:endParaRPr>
          </a:p>
          <a:p>
            <a:pPr marL="553720" marR="462280" indent="-171450">
              <a:lnSpc>
                <a:spcPct val="100000"/>
              </a:lnSpc>
              <a:buSzPct val="90000"/>
              <a:buFont typeface="Wingdings"/>
              <a:buChar char=""/>
              <a:tabLst>
                <a:tab pos="554355" algn="l"/>
              </a:tabLst>
            </a:pP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TCP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calculates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a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smoothed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RTT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estimator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and a smoothed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mean  deviation estimator. Then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use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these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two </a:t>
            </a:r>
            <a:r>
              <a:rPr sz="1000" b="1" spc="-10" dirty="0">
                <a:solidFill>
                  <a:srgbClr val="0000CC"/>
                </a:solidFill>
                <a:latin typeface="Arial"/>
                <a:cs typeface="Arial"/>
              </a:rPr>
              <a:t>estimators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to calculate  the next retransmission timeout</a:t>
            </a:r>
            <a:r>
              <a:rPr sz="1000" b="1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value.</a:t>
            </a:r>
            <a:endParaRPr sz="1000" dirty="0">
              <a:latin typeface="Arial"/>
              <a:cs typeface="Arial"/>
            </a:endParaRPr>
          </a:p>
          <a:p>
            <a:pPr marL="553720" indent="-172085">
              <a:lnSpc>
                <a:spcPct val="100000"/>
              </a:lnSpc>
              <a:spcBef>
                <a:spcPts val="240"/>
              </a:spcBef>
              <a:buSzPct val="90000"/>
              <a:buFont typeface="Wingdings"/>
              <a:buChar char=""/>
              <a:tabLst>
                <a:tab pos="554355" algn="l"/>
              </a:tabLst>
            </a:pP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We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see many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of TCP’s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algorithm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in</a:t>
            </a:r>
            <a:r>
              <a:rPr sz="1000" b="1" spc="-3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action:</a:t>
            </a:r>
            <a:endParaRPr sz="1000" dirty="0">
              <a:latin typeface="Arial"/>
              <a:cs typeface="Arial"/>
            </a:endParaRPr>
          </a:p>
          <a:p>
            <a:pPr marL="754380" lvl="1" indent="-143510">
              <a:lnSpc>
                <a:spcPct val="100000"/>
              </a:lnSpc>
              <a:spcBef>
                <a:spcPts val="235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754380" algn="l"/>
              </a:tabLst>
            </a:pP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slow</a:t>
            </a:r>
            <a:r>
              <a:rPr sz="1000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start</a:t>
            </a:r>
            <a:endParaRPr sz="1000" dirty="0">
              <a:latin typeface="Arial"/>
              <a:cs typeface="Arial"/>
            </a:endParaRPr>
          </a:p>
          <a:p>
            <a:pPr marL="754380" lvl="1" indent="-143510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754380" algn="l"/>
              </a:tabLst>
            </a:pP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congestion</a:t>
            </a:r>
            <a:r>
              <a:rPr sz="1000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avoidance</a:t>
            </a:r>
            <a:endParaRPr sz="1000" dirty="0">
              <a:latin typeface="Arial"/>
              <a:cs typeface="Arial"/>
            </a:endParaRPr>
          </a:p>
          <a:p>
            <a:pPr marL="754380" lvl="1" indent="-143510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754380" algn="l"/>
              </a:tabLst>
            </a:pP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fast</a:t>
            </a:r>
            <a:r>
              <a:rPr sz="1000" spc="-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retransmit</a:t>
            </a:r>
            <a:endParaRPr sz="1000" dirty="0">
              <a:latin typeface="Arial"/>
              <a:cs typeface="Arial"/>
            </a:endParaRPr>
          </a:p>
          <a:p>
            <a:pPr marL="754380" lvl="1" indent="-143510">
              <a:lnSpc>
                <a:spcPct val="100000"/>
              </a:lnSpc>
              <a:spcBef>
                <a:spcPts val="234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754380" algn="l"/>
              </a:tabLst>
            </a:pP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fast</a:t>
            </a:r>
            <a:r>
              <a:rPr sz="1000" spc="-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recovery</a:t>
            </a:r>
            <a:endParaRPr sz="1000" dirty="0">
              <a:latin typeface="Arial"/>
              <a:cs typeface="Arial"/>
            </a:endParaRPr>
          </a:p>
          <a:p>
            <a:pPr marL="553720" indent="-172085">
              <a:lnSpc>
                <a:spcPct val="100000"/>
              </a:lnSpc>
              <a:spcBef>
                <a:spcPts val="240"/>
              </a:spcBef>
              <a:buSzPct val="90000"/>
              <a:buFont typeface="Wingdings"/>
              <a:buChar char=""/>
              <a:tabLst>
                <a:tab pos="554355" algn="l"/>
              </a:tabLst>
            </a:pP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Effect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which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various ICMP errors have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on a TCP</a:t>
            </a:r>
            <a:r>
              <a:rPr sz="1000" b="1" spc="-6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connection</a:t>
            </a:r>
            <a:endParaRPr sz="1000" dirty="0">
              <a:latin typeface="Arial"/>
              <a:cs typeface="Arial"/>
            </a:endParaRPr>
          </a:p>
          <a:p>
            <a:pPr marL="553720" indent="-172085">
              <a:lnSpc>
                <a:spcPct val="100000"/>
              </a:lnSpc>
              <a:spcBef>
                <a:spcPts val="229"/>
              </a:spcBef>
              <a:buSzPct val="90000"/>
              <a:buFont typeface="Wingdings"/>
              <a:buChar char=""/>
              <a:tabLst>
                <a:tab pos="554355" algn="l"/>
              </a:tabLst>
            </a:pPr>
            <a:r>
              <a:rPr sz="1000" b="1" spc="-10" dirty="0">
                <a:solidFill>
                  <a:srgbClr val="0000CC"/>
                </a:solidFill>
                <a:latin typeface="Arial"/>
                <a:cs typeface="Arial"/>
              </a:rPr>
              <a:t>How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TCP is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allowed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to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repacketize its</a:t>
            </a:r>
            <a:r>
              <a:rPr sz="1000" b="1" spc="-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data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25692" y="7978448"/>
            <a:ext cx="124460" cy="1250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700" i="1" spc="-5" dirty="0">
                <a:solidFill>
                  <a:srgbClr val="FFFF00"/>
                </a:solidFill>
                <a:latin typeface="Arial"/>
                <a:cs typeface="Arial"/>
              </a:rPr>
              <a:t>24</a:t>
            </a:r>
            <a:endParaRPr sz="7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Network &amp; System Lab,</a:t>
            </a:r>
            <a:r>
              <a:rPr spc="-50" dirty="0"/>
              <a:t> </a:t>
            </a:r>
            <a:r>
              <a:rPr spc="-10" dirty="0"/>
              <a:t>NSYSU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9A732E8-9F8B-483F-A67D-0D03D1638AFF}"/>
              </a:ext>
            </a:extLst>
          </p:cNvPr>
          <p:cNvSpPr txBox="1"/>
          <p:nvPr/>
        </p:nvSpPr>
        <p:spPr>
          <a:xfrm>
            <a:off x="774191" y="39272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考解釋名詞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E37C6D6-37AB-4928-ADF8-358EC83E9818}"/>
              </a:ext>
            </a:extLst>
          </p:cNvPr>
          <p:cNvSpPr txBox="1"/>
          <p:nvPr/>
        </p:nvSpPr>
        <p:spPr>
          <a:xfrm>
            <a:off x="2663845" y="431810"/>
            <a:ext cx="27863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TIMEOUT</a:t>
            </a:r>
            <a:r>
              <a:rPr lang="zh-TW" altLang="en-US" sz="1400" dirty="0"/>
              <a:t>時，封包未必全部重送</a:t>
            </a:r>
            <a:endParaRPr lang="en-US" altLang="zh-TW" sz="1400" dirty="0"/>
          </a:p>
          <a:p>
            <a:r>
              <a:rPr lang="zh-TW" altLang="en-US" sz="1400" dirty="0"/>
              <a:t>看</a:t>
            </a:r>
            <a:r>
              <a:rPr lang="en-US" altLang="zh-TW" sz="1400" dirty="0"/>
              <a:t>buffer</a:t>
            </a:r>
            <a:r>
              <a:rPr lang="zh-TW" altLang="en-US" sz="1400" dirty="0"/>
              <a:t>裡有甚麼就送什麼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7082" y="3488233"/>
            <a:ext cx="405130" cy="9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5"/>
              </a:lnSpc>
            </a:pP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00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8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/1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/24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87916" y="3516911"/>
            <a:ext cx="6286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00" i="1" dirty="0">
                <a:solidFill>
                  <a:srgbClr val="FFFF00"/>
                </a:solidFill>
                <a:latin typeface="Arial"/>
                <a:cs typeface="Arial"/>
              </a:rPr>
              <a:t>3</a:t>
            </a:r>
            <a:endParaRPr sz="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4325" y="1004316"/>
            <a:ext cx="4399915" cy="0"/>
          </a:xfrm>
          <a:custGeom>
            <a:avLst/>
            <a:gdLst/>
            <a:ahLst/>
            <a:cxnLst/>
            <a:rect l="l" t="t" r="r" b="b"/>
            <a:pathLst>
              <a:path w="4399915">
                <a:moveTo>
                  <a:pt x="0" y="0"/>
                </a:moveTo>
                <a:lnTo>
                  <a:pt x="4399788" y="0"/>
                </a:lnTo>
              </a:path>
            </a:pathLst>
          </a:custGeom>
          <a:ln w="59435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3741" y="3412232"/>
            <a:ext cx="1458135" cy="224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94988" y="3576316"/>
            <a:ext cx="90805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i="1" spc="-5" dirty="0">
                <a:solidFill>
                  <a:srgbClr val="0000CC"/>
                </a:solidFill>
                <a:latin typeface="Arial"/>
                <a:cs typeface="Arial"/>
              </a:rPr>
              <a:t>Network &amp; System Lab,</a:t>
            </a:r>
            <a:r>
              <a:rPr sz="500" i="1" spc="-5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500" i="1" spc="-10" dirty="0">
                <a:solidFill>
                  <a:srgbClr val="0000CC"/>
                </a:solidFill>
                <a:latin typeface="Arial"/>
                <a:cs typeface="Arial"/>
              </a:rPr>
              <a:t>NSYSU</a:t>
            </a:r>
            <a:endParaRPr sz="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83208" y="724150"/>
            <a:ext cx="33140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Simple Timeout and Retransmission</a:t>
            </a:r>
            <a:r>
              <a:rPr sz="1200" b="1" spc="-20" dirty="0">
                <a:solidFill>
                  <a:srgbClr val="FF0033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FF0033"/>
                </a:solidFill>
                <a:latin typeface="Arial"/>
                <a:cs typeface="Arial"/>
              </a:rPr>
              <a:t>Example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34896" y="1138423"/>
            <a:ext cx="2743200" cy="22570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74191" y="382524"/>
            <a:ext cx="4940300" cy="3416300"/>
          </a:xfrm>
          <a:custGeom>
            <a:avLst/>
            <a:gdLst/>
            <a:ahLst/>
            <a:cxnLst/>
            <a:rect l="l" t="t" r="r" b="b"/>
            <a:pathLst>
              <a:path w="4940300" h="3416300">
                <a:moveTo>
                  <a:pt x="0" y="3416046"/>
                </a:moveTo>
                <a:lnTo>
                  <a:pt x="4940046" y="3416046"/>
                </a:lnTo>
                <a:lnTo>
                  <a:pt x="4940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37082" y="7941361"/>
            <a:ext cx="405130" cy="9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5"/>
              </a:lnSpc>
            </a:pP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00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8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/1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/24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84325" y="5457444"/>
            <a:ext cx="4399915" cy="0"/>
          </a:xfrm>
          <a:custGeom>
            <a:avLst/>
            <a:gdLst/>
            <a:ahLst/>
            <a:cxnLst/>
            <a:rect l="l" t="t" r="r" b="b"/>
            <a:pathLst>
              <a:path w="4399915">
                <a:moveTo>
                  <a:pt x="0" y="0"/>
                </a:moveTo>
                <a:lnTo>
                  <a:pt x="4399788" y="0"/>
                </a:lnTo>
              </a:path>
            </a:pathLst>
          </a:custGeom>
          <a:ln w="59436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83741" y="7865360"/>
            <a:ext cx="1458135" cy="224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74191" y="4835652"/>
            <a:ext cx="4940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508634">
              <a:lnSpc>
                <a:spcPct val="100000"/>
              </a:lnSpc>
            </a:pP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Round-Trip Time (RTO)</a:t>
            </a:r>
            <a:r>
              <a:rPr sz="1200" b="1" spc="5" dirty="0">
                <a:solidFill>
                  <a:srgbClr val="FF0033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FF0033"/>
                </a:solidFill>
                <a:latin typeface="Arial"/>
                <a:cs typeface="Arial"/>
              </a:rPr>
              <a:t>Measurement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 dirty="0">
              <a:latin typeface="Arial"/>
              <a:cs typeface="Arial"/>
            </a:endParaRPr>
          </a:p>
          <a:p>
            <a:pPr marL="553720" indent="-172085">
              <a:lnSpc>
                <a:spcPct val="100000"/>
              </a:lnSpc>
              <a:buSzPct val="90000"/>
              <a:buFont typeface="Wingdings"/>
              <a:buChar char=""/>
              <a:tabLst>
                <a:tab pos="554355" algn="l"/>
              </a:tabLst>
            </a:pP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Two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methods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of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RTO</a:t>
            </a:r>
            <a:r>
              <a:rPr sz="1000" b="1" spc="-3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calculate:</a:t>
            </a:r>
            <a:endParaRPr sz="1000" dirty="0">
              <a:latin typeface="Arial"/>
              <a:cs typeface="Arial"/>
            </a:endParaRPr>
          </a:p>
          <a:p>
            <a:pPr marL="754380" lvl="1" indent="-143510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754380" algn="l"/>
              </a:tabLst>
            </a:pP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The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original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TCP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specification</a:t>
            </a:r>
            <a:r>
              <a:rPr sz="1000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method</a:t>
            </a:r>
            <a:endParaRPr sz="1000" dirty="0">
              <a:latin typeface="Arial"/>
              <a:cs typeface="Arial"/>
            </a:endParaRPr>
          </a:p>
          <a:p>
            <a:pPr marL="953135" lvl="2" indent="-142240">
              <a:lnSpc>
                <a:spcPct val="100000"/>
              </a:lnSpc>
              <a:spcBef>
                <a:spcPts val="220"/>
              </a:spcBef>
              <a:buClr>
                <a:srgbClr val="00CC00"/>
              </a:buClr>
              <a:buSzPct val="88888"/>
              <a:buFont typeface="Wingdings"/>
              <a:buChar char="►"/>
              <a:tabLst>
                <a:tab pos="953769" algn="l"/>
              </a:tabLst>
            </a:pP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R </a:t>
            </a:r>
            <a:r>
              <a:rPr sz="900" dirty="0">
                <a:solidFill>
                  <a:srgbClr val="0000CC"/>
                </a:solidFill>
                <a:latin typeface="新細明體"/>
                <a:cs typeface="新細明體"/>
              </a:rPr>
              <a:t>← </a:t>
            </a:r>
            <a:r>
              <a:rPr sz="900" spc="-5" dirty="0">
                <a:solidFill>
                  <a:srgbClr val="0000CC"/>
                </a:solidFill>
                <a:latin typeface="新細明體"/>
                <a:cs typeface="新細明體"/>
              </a:rPr>
              <a:t>α</a:t>
            </a: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R </a:t>
            </a:r>
            <a:r>
              <a:rPr sz="900" dirty="0">
                <a:solidFill>
                  <a:srgbClr val="0000CC"/>
                </a:solidFill>
                <a:latin typeface="新細明體"/>
                <a:cs typeface="新細明體"/>
              </a:rPr>
              <a:t>＋ </a:t>
            </a:r>
            <a:r>
              <a:rPr sz="900" dirty="0">
                <a:solidFill>
                  <a:srgbClr val="0000CC"/>
                </a:solidFill>
                <a:latin typeface="Arial"/>
                <a:cs typeface="Arial"/>
              </a:rPr>
              <a:t>( </a:t>
            </a: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1</a:t>
            </a:r>
            <a:r>
              <a:rPr sz="900" spc="-5" dirty="0">
                <a:solidFill>
                  <a:srgbClr val="0000CC"/>
                </a:solidFill>
                <a:latin typeface="新細明體"/>
                <a:cs typeface="新細明體"/>
              </a:rPr>
              <a:t>－α</a:t>
            </a: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)</a:t>
            </a:r>
            <a:r>
              <a:rPr sz="900" spc="3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0000CC"/>
                </a:solidFill>
                <a:latin typeface="Arial"/>
                <a:cs typeface="Arial"/>
              </a:rPr>
              <a:t>M</a:t>
            </a:r>
            <a:endParaRPr sz="900" dirty="0">
              <a:latin typeface="Arial"/>
              <a:cs typeface="Arial"/>
            </a:endParaRPr>
          </a:p>
          <a:p>
            <a:pPr marL="953135" lvl="2" indent="-142240">
              <a:lnSpc>
                <a:spcPct val="100000"/>
              </a:lnSpc>
              <a:spcBef>
                <a:spcPts val="220"/>
              </a:spcBef>
              <a:buClr>
                <a:srgbClr val="00CC00"/>
              </a:buClr>
              <a:buSzPct val="88888"/>
              <a:buFont typeface="Wingdings"/>
              <a:buChar char="►"/>
              <a:tabLst>
                <a:tab pos="953769" algn="l"/>
              </a:tabLst>
            </a:pP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RTO</a:t>
            </a:r>
            <a:r>
              <a:rPr sz="900" spc="-5" dirty="0">
                <a:solidFill>
                  <a:srgbClr val="0000CC"/>
                </a:solidFill>
                <a:latin typeface="新細明體"/>
                <a:cs typeface="新細明體"/>
              </a:rPr>
              <a:t>＝</a:t>
            </a: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R</a:t>
            </a:r>
            <a:r>
              <a:rPr sz="900" spc="-5" dirty="0">
                <a:solidFill>
                  <a:srgbClr val="0000CC"/>
                </a:solidFill>
                <a:latin typeface="新細明體"/>
                <a:cs typeface="新細明體"/>
              </a:rPr>
              <a:t>β</a:t>
            </a:r>
            <a:endParaRPr sz="900" dirty="0">
              <a:latin typeface="新細明體"/>
              <a:cs typeface="新細明體"/>
            </a:endParaRPr>
          </a:p>
          <a:p>
            <a:pPr marL="1184910" lvl="3" indent="-114935">
              <a:lnSpc>
                <a:spcPct val="100000"/>
              </a:lnSpc>
              <a:spcBef>
                <a:spcPts val="175"/>
              </a:spcBef>
              <a:buClr>
                <a:srgbClr val="CC3300"/>
              </a:buClr>
              <a:buFont typeface="Wingdings"/>
              <a:buChar char=""/>
              <a:tabLst>
                <a:tab pos="1185545" algn="l"/>
              </a:tabLst>
            </a:pPr>
            <a:r>
              <a:rPr sz="900" i="1" spc="-5" dirty="0">
                <a:solidFill>
                  <a:srgbClr val="0000CC"/>
                </a:solidFill>
                <a:latin typeface="Arial"/>
                <a:cs typeface="Arial"/>
              </a:rPr>
              <a:t>R=&gt;smoothed RTT estimator, </a:t>
            </a:r>
            <a:r>
              <a:rPr sz="950" i="1" spc="-50" dirty="0">
                <a:solidFill>
                  <a:srgbClr val="0000CC"/>
                </a:solidFill>
                <a:latin typeface="新細明體"/>
                <a:cs typeface="新細明體"/>
              </a:rPr>
              <a:t>α </a:t>
            </a:r>
            <a:r>
              <a:rPr sz="900" i="1" spc="-5" dirty="0">
                <a:solidFill>
                  <a:srgbClr val="0000CC"/>
                </a:solidFill>
                <a:latin typeface="Arial"/>
                <a:cs typeface="Arial"/>
              </a:rPr>
              <a:t>is smoothing factor </a:t>
            </a:r>
            <a:r>
              <a:rPr sz="900" i="1" dirty="0">
                <a:solidFill>
                  <a:srgbClr val="0000CC"/>
                </a:solidFill>
                <a:latin typeface="Arial"/>
                <a:cs typeface="Arial"/>
              </a:rPr>
              <a:t>=</a:t>
            </a:r>
            <a:r>
              <a:rPr sz="900" i="1" spc="8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900" i="1" spc="-10" dirty="0">
                <a:solidFill>
                  <a:srgbClr val="0000CC"/>
                </a:solidFill>
                <a:latin typeface="Arial"/>
                <a:cs typeface="Arial"/>
              </a:rPr>
              <a:t>0.9</a:t>
            </a:r>
            <a:endParaRPr sz="900" dirty="0">
              <a:latin typeface="Arial"/>
              <a:cs typeface="Arial"/>
            </a:endParaRPr>
          </a:p>
          <a:p>
            <a:pPr marL="1184910" lvl="3" indent="-114935">
              <a:lnSpc>
                <a:spcPct val="100000"/>
              </a:lnSpc>
              <a:spcBef>
                <a:spcPts val="155"/>
              </a:spcBef>
              <a:buClr>
                <a:srgbClr val="CC3300"/>
              </a:buClr>
              <a:buSzPct val="94736"/>
              <a:buFont typeface="Wingdings"/>
              <a:buChar char=""/>
              <a:tabLst>
                <a:tab pos="1184910" algn="l"/>
              </a:tabLst>
            </a:pPr>
            <a:r>
              <a:rPr sz="950" i="1" spc="-50" dirty="0">
                <a:solidFill>
                  <a:srgbClr val="0000CC"/>
                </a:solidFill>
                <a:latin typeface="新細明體"/>
                <a:cs typeface="新細明體"/>
              </a:rPr>
              <a:t>β </a:t>
            </a:r>
            <a:r>
              <a:rPr sz="900" i="1" spc="-5" dirty="0">
                <a:solidFill>
                  <a:srgbClr val="0000CC"/>
                </a:solidFill>
                <a:latin typeface="Arial"/>
                <a:cs typeface="Arial"/>
              </a:rPr>
              <a:t>is delay variance factor </a:t>
            </a:r>
            <a:r>
              <a:rPr sz="900" i="1" dirty="0">
                <a:solidFill>
                  <a:srgbClr val="0000CC"/>
                </a:solidFill>
                <a:latin typeface="Arial"/>
                <a:cs typeface="Arial"/>
              </a:rPr>
              <a:t>=</a:t>
            </a:r>
            <a:r>
              <a:rPr sz="900" i="1" spc="6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900" i="1" spc="-5" dirty="0">
                <a:solidFill>
                  <a:srgbClr val="0000CC"/>
                </a:solidFill>
                <a:latin typeface="Arial"/>
                <a:cs typeface="Arial"/>
              </a:rPr>
              <a:t>2</a:t>
            </a:r>
            <a:endParaRPr sz="900" dirty="0">
              <a:latin typeface="Arial"/>
              <a:cs typeface="Arial"/>
            </a:endParaRPr>
          </a:p>
          <a:p>
            <a:pPr marL="754380" lvl="1" indent="-143510">
              <a:lnSpc>
                <a:spcPct val="100000"/>
              </a:lnSpc>
              <a:spcBef>
                <a:spcPts val="225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754380" algn="l"/>
              </a:tabLst>
            </a:pP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The Jacobson</a:t>
            </a:r>
            <a:r>
              <a:rPr sz="1000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method</a:t>
            </a:r>
            <a:endParaRPr sz="1000" dirty="0">
              <a:latin typeface="Arial"/>
              <a:cs typeface="Arial"/>
            </a:endParaRPr>
          </a:p>
          <a:p>
            <a:pPr marL="953135" lvl="2" indent="-142240">
              <a:lnSpc>
                <a:spcPct val="100000"/>
              </a:lnSpc>
              <a:spcBef>
                <a:spcPts val="225"/>
              </a:spcBef>
              <a:buClr>
                <a:srgbClr val="00CC00"/>
              </a:buClr>
              <a:buSzPct val="88888"/>
              <a:buFont typeface="Wingdings"/>
              <a:buChar char="►"/>
              <a:tabLst>
                <a:tab pos="953769" algn="l"/>
              </a:tabLst>
            </a:pPr>
            <a:r>
              <a:rPr sz="900" dirty="0">
                <a:solidFill>
                  <a:srgbClr val="0000CC"/>
                </a:solidFill>
                <a:latin typeface="Arial"/>
                <a:cs typeface="Arial"/>
              </a:rPr>
              <a:t>Err </a:t>
            </a:r>
            <a:r>
              <a:rPr sz="900" dirty="0">
                <a:solidFill>
                  <a:srgbClr val="0000CC"/>
                </a:solidFill>
                <a:latin typeface="新細明體"/>
                <a:cs typeface="新細明體"/>
              </a:rPr>
              <a:t>＝ </a:t>
            </a:r>
            <a:r>
              <a:rPr sz="900" dirty="0">
                <a:solidFill>
                  <a:srgbClr val="0000CC"/>
                </a:solidFill>
                <a:latin typeface="Arial"/>
                <a:cs typeface="Arial"/>
              </a:rPr>
              <a:t>M </a:t>
            </a:r>
            <a:r>
              <a:rPr sz="900" dirty="0">
                <a:solidFill>
                  <a:srgbClr val="0000CC"/>
                </a:solidFill>
                <a:latin typeface="新細明體"/>
                <a:cs typeface="新細明體"/>
              </a:rPr>
              <a:t>－</a:t>
            </a:r>
            <a:r>
              <a:rPr sz="900" spc="25" dirty="0">
                <a:solidFill>
                  <a:srgbClr val="0000CC"/>
                </a:solidFill>
                <a:latin typeface="新細明體"/>
                <a:cs typeface="新細明體"/>
              </a:rPr>
              <a:t> </a:t>
            </a:r>
            <a:r>
              <a:rPr sz="900" dirty="0">
                <a:solidFill>
                  <a:srgbClr val="0000CC"/>
                </a:solidFill>
                <a:latin typeface="Arial"/>
                <a:cs typeface="Arial"/>
              </a:rPr>
              <a:t>A</a:t>
            </a:r>
            <a:endParaRPr sz="900" dirty="0">
              <a:latin typeface="Arial"/>
              <a:cs typeface="Arial"/>
            </a:endParaRPr>
          </a:p>
          <a:p>
            <a:pPr marL="953135" lvl="2" indent="-142240">
              <a:lnSpc>
                <a:spcPct val="100000"/>
              </a:lnSpc>
              <a:spcBef>
                <a:spcPts val="219"/>
              </a:spcBef>
              <a:buClr>
                <a:srgbClr val="00CC00"/>
              </a:buClr>
              <a:buSzPct val="88888"/>
              <a:buFont typeface="Wingdings"/>
              <a:buChar char="►"/>
              <a:tabLst>
                <a:tab pos="953769" algn="l"/>
              </a:tabLst>
            </a:pPr>
            <a:r>
              <a:rPr sz="900" dirty="0">
                <a:solidFill>
                  <a:srgbClr val="0000CC"/>
                </a:solidFill>
                <a:latin typeface="Arial"/>
                <a:cs typeface="Arial"/>
              </a:rPr>
              <a:t>A </a:t>
            </a:r>
            <a:r>
              <a:rPr sz="900" dirty="0">
                <a:solidFill>
                  <a:srgbClr val="0000CC"/>
                </a:solidFill>
                <a:latin typeface="新細明體"/>
                <a:cs typeface="新細明體"/>
              </a:rPr>
              <a:t>← </a:t>
            </a:r>
            <a:r>
              <a:rPr sz="900" dirty="0">
                <a:solidFill>
                  <a:srgbClr val="0000CC"/>
                </a:solidFill>
                <a:latin typeface="Arial"/>
                <a:cs typeface="Arial"/>
              </a:rPr>
              <a:t>A </a:t>
            </a:r>
            <a:r>
              <a:rPr sz="900" dirty="0">
                <a:solidFill>
                  <a:srgbClr val="0000CC"/>
                </a:solidFill>
                <a:latin typeface="新細明體"/>
                <a:cs typeface="新細明體"/>
              </a:rPr>
              <a:t>＋ </a:t>
            </a: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g</a:t>
            </a:r>
            <a:r>
              <a:rPr sz="900" spc="2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Err</a:t>
            </a:r>
            <a:endParaRPr sz="900" dirty="0">
              <a:latin typeface="Arial"/>
              <a:cs typeface="Arial"/>
            </a:endParaRPr>
          </a:p>
          <a:p>
            <a:pPr marL="953135" lvl="2" indent="-142240">
              <a:lnSpc>
                <a:spcPct val="100000"/>
              </a:lnSpc>
              <a:spcBef>
                <a:spcPts val="220"/>
              </a:spcBef>
              <a:buClr>
                <a:srgbClr val="00CC00"/>
              </a:buClr>
              <a:buSzPct val="88888"/>
              <a:buFont typeface="Wingdings"/>
              <a:buChar char="►"/>
              <a:tabLst>
                <a:tab pos="953769" algn="l"/>
              </a:tabLst>
            </a:pP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D </a:t>
            </a:r>
            <a:r>
              <a:rPr sz="900" dirty="0">
                <a:solidFill>
                  <a:srgbClr val="0000CC"/>
                </a:solidFill>
                <a:latin typeface="新細明體"/>
                <a:cs typeface="新細明體"/>
              </a:rPr>
              <a:t>← </a:t>
            </a: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D </a:t>
            </a:r>
            <a:r>
              <a:rPr sz="900" dirty="0">
                <a:solidFill>
                  <a:srgbClr val="0000CC"/>
                </a:solidFill>
                <a:latin typeface="新細明體"/>
                <a:cs typeface="新細明體"/>
              </a:rPr>
              <a:t>＋ </a:t>
            </a: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h( |Err| </a:t>
            </a:r>
            <a:r>
              <a:rPr sz="900" dirty="0">
                <a:solidFill>
                  <a:srgbClr val="0000CC"/>
                </a:solidFill>
                <a:latin typeface="新細明體"/>
                <a:cs typeface="新細明體"/>
              </a:rPr>
              <a:t>－</a:t>
            </a:r>
            <a:r>
              <a:rPr sz="900" spc="50" dirty="0">
                <a:solidFill>
                  <a:srgbClr val="0000CC"/>
                </a:solidFill>
                <a:latin typeface="新細明體"/>
                <a:cs typeface="新細明體"/>
              </a:rPr>
              <a:t> </a:t>
            </a:r>
            <a:r>
              <a:rPr sz="900" spc="-10" dirty="0">
                <a:solidFill>
                  <a:srgbClr val="0000CC"/>
                </a:solidFill>
                <a:latin typeface="Arial"/>
                <a:cs typeface="Arial"/>
              </a:rPr>
              <a:t>D)</a:t>
            </a:r>
            <a:endParaRPr sz="900" dirty="0">
              <a:latin typeface="Arial"/>
              <a:cs typeface="Arial"/>
            </a:endParaRPr>
          </a:p>
          <a:p>
            <a:pPr marL="953135" lvl="2" indent="-142240">
              <a:lnSpc>
                <a:spcPct val="100000"/>
              </a:lnSpc>
              <a:spcBef>
                <a:spcPts val="220"/>
              </a:spcBef>
              <a:buClr>
                <a:srgbClr val="00CC00"/>
              </a:buClr>
              <a:buSzPct val="88888"/>
              <a:buFont typeface="Wingdings"/>
              <a:buChar char="►"/>
              <a:tabLst>
                <a:tab pos="953769" algn="l"/>
              </a:tabLst>
            </a:pPr>
            <a:r>
              <a:rPr sz="900" dirty="0">
                <a:solidFill>
                  <a:srgbClr val="0000CC"/>
                </a:solidFill>
                <a:latin typeface="Arial"/>
                <a:cs typeface="Arial"/>
              </a:rPr>
              <a:t>RTO </a:t>
            </a:r>
            <a:r>
              <a:rPr sz="900" dirty="0">
                <a:solidFill>
                  <a:srgbClr val="0000CC"/>
                </a:solidFill>
                <a:latin typeface="新細明體"/>
                <a:cs typeface="新細明體"/>
              </a:rPr>
              <a:t>＝ </a:t>
            </a:r>
            <a:r>
              <a:rPr sz="900" dirty="0">
                <a:solidFill>
                  <a:srgbClr val="0000CC"/>
                </a:solidFill>
                <a:latin typeface="Arial"/>
                <a:cs typeface="Arial"/>
              </a:rPr>
              <a:t>A </a:t>
            </a:r>
            <a:r>
              <a:rPr sz="900" dirty="0">
                <a:solidFill>
                  <a:srgbClr val="0000CC"/>
                </a:solidFill>
                <a:latin typeface="新細明體"/>
                <a:cs typeface="新細明體"/>
              </a:rPr>
              <a:t>＋</a:t>
            </a:r>
            <a:r>
              <a:rPr sz="900" spc="15" dirty="0">
                <a:solidFill>
                  <a:srgbClr val="0000CC"/>
                </a:solidFill>
                <a:latin typeface="新細明體"/>
                <a:cs typeface="新細明體"/>
              </a:rPr>
              <a:t> </a:t>
            </a:r>
            <a:r>
              <a:rPr sz="900" spc="-10" dirty="0">
                <a:solidFill>
                  <a:srgbClr val="0000CC"/>
                </a:solidFill>
                <a:latin typeface="Arial"/>
                <a:cs typeface="Arial"/>
              </a:rPr>
              <a:t>4D</a:t>
            </a:r>
            <a:endParaRPr sz="900" dirty="0">
              <a:latin typeface="Arial"/>
              <a:cs typeface="Arial"/>
            </a:endParaRPr>
          </a:p>
          <a:p>
            <a:pPr marL="1184275" lvl="3" indent="-114935">
              <a:lnSpc>
                <a:spcPct val="100000"/>
              </a:lnSpc>
              <a:spcBef>
                <a:spcPts val="219"/>
              </a:spcBef>
              <a:buClr>
                <a:srgbClr val="CC3300"/>
              </a:buClr>
              <a:buFont typeface="Wingdings"/>
              <a:buChar char=""/>
              <a:tabLst>
                <a:tab pos="1184910" algn="l"/>
              </a:tabLst>
            </a:pPr>
            <a:r>
              <a:rPr sz="900" i="1" dirty="0">
                <a:solidFill>
                  <a:srgbClr val="0000CC"/>
                </a:solidFill>
                <a:latin typeface="Arial"/>
                <a:cs typeface="Arial"/>
              </a:rPr>
              <a:t>A </a:t>
            </a:r>
            <a:r>
              <a:rPr sz="900" i="1" spc="-5" dirty="0">
                <a:solidFill>
                  <a:srgbClr val="0000CC"/>
                </a:solidFill>
                <a:latin typeface="Arial"/>
                <a:cs typeface="Arial"/>
              </a:rPr>
              <a:t>is the smoothed RTT average,D is mean</a:t>
            </a:r>
            <a:r>
              <a:rPr sz="900" i="1" spc="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900" i="1" spc="-5" dirty="0">
                <a:solidFill>
                  <a:srgbClr val="0000CC"/>
                </a:solidFill>
                <a:latin typeface="Arial"/>
                <a:cs typeface="Arial"/>
              </a:rPr>
              <a:t>deviation</a:t>
            </a:r>
            <a:endParaRPr sz="900" dirty="0">
              <a:latin typeface="Arial"/>
              <a:cs typeface="Arial"/>
            </a:endParaRPr>
          </a:p>
          <a:p>
            <a:pPr marL="1184275" lvl="3" indent="-114935">
              <a:lnSpc>
                <a:spcPct val="100000"/>
              </a:lnSpc>
              <a:spcBef>
                <a:spcPts val="220"/>
              </a:spcBef>
              <a:buClr>
                <a:srgbClr val="CC3300"/>
              </a:buClr>
              <a:buFont typeface="Wingdings"/>
              <a:buChar char=""/>
              <a:tabLst>
                <a:tab pos="1184910" algn="l"/>
              </a:tabLst>
            </a:pPr>
            <a:r>
              <a:rPr sz="900" i="1" spc="-5" dirty="0">
                <a:solidFill>
                  <a:srgbClr val="0000CC"/>
                </a:solidFill>
                <a:latin typeface="Arial"/>
                <a:cs typeface="Arial"/>
              </a:rPr>
              <a:t>The gain g is 1/8(0.125),h is</a:t>
            </a:r>
            <a:r>
              <a:rPr sz="900" i="1" spc="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900" i="1" spc="-5" dirty="0">
                <a:solidFill>
                  <a:srgbClr val="0000CC"/>
                </a:solidFill>
                <a:latin typeface="Arial"/>
                <a:cs typeface="Arial"/>
              </a:rPr>
              <a:t>0.25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295311" y="5943500"/>
            <a:ext cx="228777" cy="2287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76261" y="6876950"/>
            <a:ext cx="228777" cy="2287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855357" y="5636338"/>
            <a:ext cx="2590800" cy="512961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25400" marR="1724660">
              <a:lnSpc>
                <a:spcPct val="100000"/>
              </a:lnSpc>
            </a:pPr>
            <a:r>
              <a:rPr sz="1000" dirty="0">
                <a:latin typeface="Arial"/>
                <a:cs typeface="Arial"/>
              </a:rPr>
              <a:t>R: run trip</a:t>
            </a:r>
            <a:r>
              <a:rPr sz="1000" spc="-10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time  M: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最新的</a:t>
            </a:r>
          </a:p>
          <a:p>
            <a:pPr marL="25400">
              <a:lnSpc>
                <a:spcPct val="100000"/>
              </a:lnSpc>
            </a:pPr>
            <a:r>
              <a:rPr sz="1000" spc="220" dirty="0">
                <a:latin typeface="Arial"/>
                <a:cs typeface="Arial"/>
              </a:rPr>
              <a:t>會考演算法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75216" y="7978484"/>
            <a:ext cx="75565" cy="1250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700" i="1" dirty="0">
                <a:solidFill>
                  <a:srgbClr val="FFFF00"/>
                </a:solidFill>
                <a:latin typeface="Arial"/>
                <a:cs typeface="Arial"/>
              </a:rPr>
              <a:t>4</a:t>
            </a:r>
            <a:endParaRPr sz="7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Network &amp; System Lab,</a:t>
            </a:r>
            <a:r>
              <a:rPr spc="-50" dirty="0"/>
              <a:t> </a:t>
            </a:r>
            <a:r>
              <a:rPr spc="-10" dirty="0"/>
              <a:t>NSYSU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854450" y="6820342"/>
            <a:ext cx="2590800" cy="359073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z="1000" spc="60" dirty="0" err="1">
                <a:latin typeface="Arial"/>
                <a:cs typeface="Arial"/>
              </a:rPr>
              <a:t>更精確的RTO算法，但大部分都講原本的</a:t>
            </a:r>
            <a:r>
              <a:rPr sz="1000" spc="60" dirty="0">
                <a:latin typeface="Arial"/>
                <a:cs typeface="Arial"/>
              </a:rPr>
              <a:t>(</a:t>
            </a:r>
            <a:r>
              <a:rPr sz="1000" spc="-540" dirty="0">
                <a:latin typeface="Arial"/>
                <a:cs typeface="Arial"/>
              </a:rPr>
              <a:t>不 </a:t>
            </a:r>
            <a:r>
              <a:rPr sz="1000" spc="65" dirty="0">
                <a:latin typeface="Arial"/>
                <a:cs typeface="Arial"/>
              </a:rPr>
              <a:t>講</a:t>
            </a:r>
            <a:r>
              <a:rPr sz="1000" spc="20" dirty="0"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20" name="左大括弧 19">
            <a:extLst>
              <a:ext uri="{FF2B5EF4-FFF2-40B4-BE49-F238E27FC236}">
                <a16:creationId xmlns:a16="http://schemas.microsoft.com/office/drawing/2014/main" id="{8F5AE887-AD54-4C11-ADB1-9AF68606C25A}"/>
              </a:ext>
            </a:extLst>
          </p:cNvPr>
          <p:cNvSpPr/>
          <p:nvPr/>
        </p:nvSpPr>
        <p:spPr>
          <a:xfrm>
            <a:off x="1084325" y="5943500"/>
            <a:ext cx="103125" cy="4319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817CA328-857D-492F-AFF3-B6A1FA565C68}"/>
              </a:ext>
            </a:extLst>
          </p:cNvPr>
          <p:cNvSpPr txBox="1"/>
          <p:nvPr/>
        </p:nvSpPr>
        <p:spPr>
          <a:xfrm>
            <a:off x="983740" y="4026756"/>
            <a:ext cx="4470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0070C0"/>
                </a:solidFill>
              </a:rPr>
              <a:t>Round-Trip Time</a:t>
            </a:r>
            <a:r>
              <a:rPr lang="en-US" altLang="zh-TW" sz="1200" dirty="0"/>
              <a:t>: the time it takes for a data packet to be sent and the time it takes for an acknowledgment of that signal to be received.</a:t>
            </a:r>
            <a:endParaRPr lang="zh-TW" alt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7082" y="3488233"/>
            <a:ext cx="405130" cy="9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5"/>
              </a:lnSpc>
            </a:pP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00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8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/1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/24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87925" y="3516884"/>
            <a:ext cx="6286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00" i="1" dirty="0">
                <a:solidFill>
                  <a:srgbClr val="FFFF00"/>
                </a:solidFill>
                <a:latin typeface="Arial"/>
                <a:cs typeface="Arial"/>
              </a:rPr>
              <a:t>5</a:t>
            </a:r>
            <a:endParaRPr sz="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4325" y="1004316"/>
            <a:ext cx="4399915" cy="0"/>
          </a:xfrm>
          <a:custGeom>
            <a:avLst/>
            <a:gdLst/>
            <a:ahLst/>
            <a:cxnLst/>
            <a:rect l="l" t="t" r="r" b="b"/>
            <a:pathLst>
              <a:path w="4399915">
                <a:moveTo>
                  <a:pt x="0" y="0"/>
                </a:moveTo>
                <a:lnTo>
                  <a:pt x="4399788" y="0"/>
                </a:lnTo>
              </a:path>
            </a:pathLst>
          </a:custGeom>
          <a:ln w="59435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3741" y="3412232"/>
            <a:ext cx="1458135" cy="224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56716" y="724150"/>
            <a:ext cx="4154170" cy="2954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Round-Trip </a:t>
            </a:r>
            <a:r>
              <a:rPr sz="1200" b="1" dirty="0">
                <a:solidFill>
                  <a:srgbClr val="FF0033"/>
                </a:solidFill>
                <a:latin typeface="Arial"/>
                <a:cs typeface="Arial"/>
              </a:rPr>
              <a:t>Time </a:t>
            </a: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Measurement (Cont.)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 dirty="0">
              <a:latin typeface="Arial"/>
              <a:cs typeface="Arial"/>
            </a:endParaRPr>
          </a:p>
          <a:p>
            <a:pPr marL="171450" indent="-171450">
              <a:lnSpc>
                <a:spcPct val="100000"/>
              </a:lnSpc>
              <a:buSzPct val="90000"/>
              <a:buFont typeface="Wingdings"/>
              <a:buChar char=""/>
              <a:tabLst>
                <a:tab pos="171450" algn="l"/>
              </a:tabLst>
            </a:pP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Karn’s</a:t>
            </a:r>
            <a:r>
              <a:rPr sz="1000" b="1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Algorithm:</a:t>
            </a:r>
            <a:endParaRPr sz="1000" dirty="0">
              <a:latin typeface="Arial"/>
              <a:cs typeface="Arial"/>
            </a:endParaRPr>
          </a:p>
          <a:p>
            <a:pPr marL="371475" marR="5080" lvl="1" indent="-143510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372110" algn="l"/>
              </a:tabLst>
            </a:pP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A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packet is transmitted,a timeout occurs,the packet is retransmitted 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with the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longer RTO,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and an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acknowledgment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is</a:t>
            </a:r>
            <a:r>
              <a:rPr sz="1000" spc="-4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received</a:t>
            </a:r>
            <a:endParaRPr sz="1000" dirty="0">
              <a:latin typeface="Arial"/>
              <a:cs typeface="Arial"/>
            </a:endParaRPr>
          </a:p>
          <a:p>
            <a:pPr marL="371475" lvl="1" indent="-143510">
              <a:lnSpc>
                <a:spcPct val="100000"/>
              </a:lnSpc>
              <a:spcBef>
                <a:spcPts val="235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372110" algn="l"/>
              </a:tabLst>
            </a:pP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Is the ACK for the first transmission or the</a:t>
            </a:r>
            <a:r>
              <a:rPr sz="1000" spc="-3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second?</a:t>
            </a:r>
            <a:endParaRPr sz="1000" dirty="0">
              <a:latin typeface="Arial"/>
              <a:cs typeface="Arial"/>
            </a:endParaRPr>
          </a:p>
          <a:p>
            <a:pPr marL="371475" lvl="1" indent="-143510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372110" algn="l"/>
              </a:tabLst>
            </a:pP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This is called the </a:t>
            </a:r>
            <a:r>
              <a:rPr sz="1000" i="1" spc="-5" dirty="0">
                <a:solidFill>
                  <a:srgbClr val="FF0000"/>
                </a:solidFill>
                <a:latin typeface="Arial"/>
                <a:cs typeface="Arial"/>
              </a:rPr>
              <a:t>retransmission ambiguity</a:t>
            </a:r>
            <a:r>
              <a:rPr sz="1000" i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i="1" spc="-5" dirty="0">
                <a:solidFill>
                  <a:srgbClr val="FF0000"/>
                </a:solidFill>
                <a:latin typeface="Arial"/>
                <a:cs typeface="Arial"/>
              </a:rPr>
              <a:t>problem</a:t>
            </a:r>
            <a:endParaRPr sz="1000" dirty="0">
              <a:latin typeface="Arial"/>
              <a:cs typeface="Arial"/>
            </a:endParaRPr>
          </a:p>
          <a:p>
            <a:pPr marL="371475" marR="38100" lvl="1" indent="-143510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372110" algn="l"/>
              </a:tabLst>
            </a:pP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Karn and Partridge: </a:t>
            </a:r>
            <a:r>
              <a:rPr sz="1000" spc="-5" dirty="0">
                <a:solidFill>
                  <a:srgbClr val="0000CC"/>
                </a:solidFill>
                <a:highlight>
                  <a:srgbClr val="FFFF00"/>
                </a:highlight>
                <a:latin typeface="Arial"/>
                <a:cs typeface="Arial"/>
              </a:rPr>
              <a:t>don’t count retransmitted packets into the RTT  estimator.</a:t>
            </a:r>
            <a:endParaRPr sz="1000" dirty="0">
              <a:highlight>
                <a:srgbClr val="FFFF00"/>
              </a:highlight>
              <a:latin typeface="Arial"/>
              <a:cs typeface="Arial"/>
            </a:endParaRPr>
          </a:p>
          <a:p>
            <a:pPr marL="171450" indent="-171450">
              <a:lnSpc>
                <a:spcPct val="100000"/>
              </a:lnSpc>
              <a:spcBef>
                <a:spcPts val="234"/>
              </a:spcBef>
              <a:buSzPct val="90000"/>
              <a:buFont typeface="Wingdings"/>
              <a:buChar char=""/>
              <a:tabLst>
                <a:tab pos="171450" algn="l"/>
              </a:tabLst>
            </a:pP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An RTT</a:t>
            </a:r>
            <a:r>
              <a:rPr sz="1000" b="1" spc="-7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Example:</a:t>
            </a:r>
            <a:endParaRPr sz="1000" dirty="0">
              <a:latin typeface="Arial"/>
              <a:cs typeface="Arial"/>
            </a:endParaRPr>
          </a:p>
          <a:p>
            <a:pPr marL="371475" lvl="1" indent="-143510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372110" algn="l"/>
              </a:tabLst>
            </a:pP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sent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32768 bytes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of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data from </a:t>
            </a:r>
            <a:r>
              <a:rPr sz="1000" i="1" dirty="0">
                <a:solidFill>
                  <a:srgbClr val="FF0000"/>
                </a:solidFill>
                <a:latin typeface="Arial"/>
                <a:cs typeface="Arial"/>
              </a:rPr>
              <a:t>slip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to</a:t>
            </a:r>
            <a:r>
              <a:rPr sz="1000" spc="-5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i="1" spc="-5" dirty="0">
                <a:solidFill>
                  <a:srgbClr val="FF0000"/>
                </a:solidFill>
                <a:latin typeface="Arial"/>
                <a:cs typeface="Arial"/>
              </a:rPr>
              <a:t>vangogh.cs.berkeley.edu</a:t>
            </a:r>
            <a:endParaRPr sz="1000" dirty="0">
              <a:latin typeface="Arial"/>
              <a:cs typeface="Arial"/>
            </a:endParaRPr>
          </a:p>
          <a:p>
            <a:pPr marL="570230" lvl="2" indent="-142240">
              <a:lnSpc>
                <a:spcPct val="100000"/>
              </a:lnSpc>
              <a:spcBef>
                <a:spcPts val="219"/>
              </a:spcBef>
              <a:buClr>
                <a:srgbClr val="00CC00"/>
              </a:buClr>
              <a:buSzPct val="88888"/>
              <a:buFont typeface="Wingdings"/>
              <a:buChar char="►"/>
              <a:tabLst>
                <a:tab pos="570865" algn="l"/>
              </a:tabLst>
            </a:pP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slip% sock -D </a:t>
            </a:r>
            <a:r>
              <a:rPr sz="900" dirty="0">
                <a:solidFill>
                  <a:srgbClr val="0000CC"/>
                </a:solidFill>
                <a:latin typeface="Arial"/>
                <a:cs typeface="Arial"/>
              </a:rPr>
              <a:t>-i </a:t>
            </a: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-n32 vangogh.cs.berkeley.edu.</a:t>
            </a:r>
            <a:r>
              <a:rPr sz="900" spc="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0000CC"/>
                </a:solidFill>
                <a:latin typeface="Arial"/>
                <a:cs typeface="Arial"/>
              </a:rPr>
              <a:t>discard</a:t>
            </a:r>
            <a:endParaRPr sz="900" dirty="0">
              <a:latin typeface="Arial"/>
              <a:cs typeface="Arial"/>
            </a:endParaRPr>
          </a:p>
          <a:p>
            <a:pPr marL="371475" lvl="1" indent="-143510">
              <a:lnSpc>
                <a:spcPct val="100000"/>
              </a:lnSpc>
              <a:spcBef>
                <a:spcPts val="235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372110" algn="l"/>
              </a:tabLst>
            </a:pP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slip is connected to the 140.252.1 Ethernet by two SLIP</a:t>
            </a:r>
            <a:r>
              <a:rPr sz="1000" spc="-4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links</a:t>
            </a:r>
            <a:endParaRPr sz="1000" dirty="0">
              <a:latin typeface="Arial"/>
              <a:cs typeface="Arial"/>
            </a:endParaRPr>
          </a:p>
          <a:p>
            <a:pPr marL="371475" lvl="1" indent="-143510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372110" algn="l"/>
              </a:tabLst>
            </a:pP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MTU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between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slip and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bsdi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is</a:t>
            </a:r>
            <a:r>
              <a:rPr sz="1000" spc="-3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296</a:t>
            </a:r>
            <a:endParaRPr sz="1000" dirty="0">
              <a:latin typeface="Arial"/>
              <a:cs typeface="Arial"/>
            </a:endParaRPr>
          </a:p>
          <a:p>
            <a:pPr marL="371475" lvl="1" indent="-143510">
              <a:lnSpc>
                <a:spcPct val="100000"/>
              </a:lnSpc>
              <a:spcBef>
                <a:spcPts val="234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372110" algn="l"/>
              </a:tabLst>
            </a:pP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32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1024-byte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=&gt; 128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segment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with 256 bytes of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user</a:t>
            </a:r>
            <a:r>
              <a:rPr sz="1000" spc="-8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data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 dirty="0">
              <a:latin typeface="Arial"/>
              <a:cs typeface="Arial"/>
            </a:endParaRPr>
          </a:p>
          <a:p>
            <a:pPr marR="313055" algn="r">
              <a:lnSpc>
                <a:spcPct val="100000"/>
              </a:lnSpc>
            </a:pPr>
            <a:r>
              <a:rPr sz="500" i="1" spc="-5" dirty="0">
                <a:solidFill>
                  <a:srgbClr val="0000CC"/>
                </a:solidFill>
                <a:latin typeface="Arial"/>
                <a:cs typeface="Arial"/>
              </a:rPr>
              <a:t>Network &amp; System Lab,</a:t>
            </a:r>
            <a:r>
              <a:rPr sz="500" i="1" spc="-7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500" i="1" spc="-10" dirty="0">
                <a:solidFill>
                  <a:srgbClr val="0000CC"/>
                </a:solidFill>
                <a:latin typeface="Arial"/>
                <a:cs typeface="Arial"/>
              </a:rPr>
              <a:t>NSYSU</a:t>
            </a:r>
            <a:endParaRPr sz="5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74191" y="382524"/>
            <a:ext cx="4940300" cy="3416300"/>
          </a:xfrm>
          <a:custGeom>
            <a:avLst/>
            <a:gdLst/>
            <a:ahLst/>
            <a:cxnLst/>
            <a:rect l="l" t="t" r="r" b="b"/>
            <a:pathLst>
              <a:path w="4940300" h="3416300">
                <a:moveTo>
                  <a:pt x="0" y="3416046"/>
                </a:moveTo>
                <a:lnTo>
                  <a:pt x="4940046" y="3416046"/>
                </a:lnTo>
                <a:lnTo>
                  <a:pt x="4940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1037082" y="7941361"/>
            <a:ext cx="405130" cy="9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5"/>
              </a:lnSpc>
            </a:pP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00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8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/1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/24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84325" y="5457444"/>
            <a:ext cx="4399915" cy="0"/>
          </a:xfrm>
          <a:custGeom>
            <a:avLst/>
            <a:gdLst/>
            <a:ahLst/>
            <a:cxnLst/>
            <a:rect l="l" t="t" r="r" b="b"/>
            <a:pathLst>
              <a:path w="4399915">
                <a:moveTo>
                  <a:pt x="0" y="0"/>
                </a:moveTo>
                <a:lnTo>
                  <a:pt x="4399788" y="0"/>
                </a:lnTo>
              </a:path>
            </a:pathLst>
          </a:custGeom>
          <a:ln w="59436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83741" y="7865360"/>
            <a:ext cx="1458135" cy="224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74191" y="4835652"/>
            <a:ext cx="4940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508634">
              <a:lnSpc>
                <a:spcPct val="100000"/>
              </a:lnSpc>
            </a:pP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An RTT</a:t>
            </a:r>
            <a:r>
              <a:rPr sz="1200" b="1" dirty="0">
                <a:solidFill>
                  <a:srgbClr val="FF0033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FF0033"/>
                </a:solidFill>
                <a:latin typeface="Arial"/>
                <a:cs typeface="Arial"/>
              </a:rPr>
              <a:t>Example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85748" y="1495338"/>
            <a:ext cx="228777" cy="2287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475225" y="7978448"/>
            <a:ext cx="75565" cy="1250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700" i="1" dirty="0">
                <a:solidFill>
                  <a:srgbClr val="FFFF00"/>
                </a:solidFill>
                <a:latin typeface="Arial"/>
                <a:cs typeface="Arial"/>
              </a:rPr>
              <a:t>6</a:t>
            </a:r>
            <a:endParaRPr sz="700">
              <a:latin typeface="Arial"/>
              <a:cs typeface="Arial"/>
            </a:endParaRPr>
          </a:p>
        </p:txBody>
      </p:sp>
      <p:pic>
        <p:nvPicPr>
          <p:cNvPr id="1026" name="Picture 2" descr="分組交換和RTT測量">
            <a:extLst>
              <a:ext uri="{FF2B5EF4-FFF2-40B4-BE49-F238E27FC236}">
                <a16:creationId xmlns:a16="http://schemas.microsoft.com/office/drawing/2014/main" id="{FB0C84C2-C92F-4935-BBE9-C2F95B82A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765" y="4370548"/>
            <a:ext cx="3068803" cy="397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F205696C-17AC-481C-BF4B-FF5965D2E1F5}"/>
              </a:ext>
            </a:extLst>
          </p:cNvPr>
          <p:cNvSpPr txBox="1"/>
          <p:nvPr/>
        </p:nvSpPr>
        <p:spPr>
          <a:xfrm>
            <a:off x="2426589" y="1054139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retransmission data </a:t>
            </a:r>
            <a:r>
              <a:rPr lang="zh-TW" altLang="en-US" sz="1200" dirty="0"/>
              <a:t>就不用算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7082" y="3488233"/>
            <a:ext cx="405130" cy="9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5"/>
              </a:lnSpc>
            </a:pP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00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8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/1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/24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87925" y="3516884"/>
            <a:ext cx="6286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00" i="1" dirty="0">
                <a:solidFill>
                  <a:srgbClr val="FFFF00"/>
                </a:solidFill>
                <a:latin typeface="Arial"/>
                <a:cs typeface="Arial"/>
              </a:rPr>
              <a:t>7</a:t>
            </a:r>
            <a:endParaRPr sz="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4325" y="1004316"/>
            <a:ext cx="4399915" cy="0"/>
          </a:xfrm>
          <a:custGeom>
            <a:avLst/>
            <a:gdLst/>
            <a:ahLst/>
            <a:cxnLst/>
            <a:rect l="l" t="t" r="r" b="b"/>
            <a:pathLst>
              <a:path w="4399915">
                <a:moveTo>
                  <a:pt x="0" y="0"/>
                </a:moveTo>
                <a:lnTo>
                  <a:pt x="4399788" y="0"/>
                </a:lnTo>
              </a:path>
            </a:pathLst>
          </a:custGeom>
          <a:ln w="59435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3741" y="3412232"/>
            <a:ext cx="1458135" cy="224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94988" y="3576316"/>
            <a:ext cx="90805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i="1" spc="-5" dirty="0">
                <a:solidFill>
                  <a:srgbClr val="0000CC"/>
                </a:solidFill>
                <a:latin typeface="Arial"/>
                <a:cs typeface="Arial"/>
              </a:rPr>
              <a:t>Network &amp; System Lab,</a:t>
            </a:r>
            <a:r>
              <a:rPr sz="500" i="1" spc="-5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500" i="1" spc="-10" dirty="0">
                <a:solidFill>
                  <a:srgbClr val="0000CC"/>
                </a:solidFill>
                <a:latin typeface="Arial"/>
                <a:cs typeface="Arial"/>
              </a:rPr>
              <a:t>NSYSU</a:t>
            </a:r>
            <a:endParaRPr sz="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6716" y="724150"/>
            <a:ext cx="3931920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An RTT</a:t>
            </a:r>
            <a:r>
              <a:rPr sz="1200" b="1" dirty="0">
                <a:solidFill>
                  <a:srgbClr val="FF0033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FF0033"/>
                </a:solidFill>
                <a:latin typeface="Arial"/>
                <a:cs typeface="Arial"/>
              </a:rPr>
              <a:t>Example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 dirty="0">
              <a:latin typeface="Arial"/>
              <a:cs typeface="Arial"/>
            </a:endParaRPr>
          </a:p>
          <a:p>
            <a:pPr marL="171450" indent="-171450">
              <a:lnSpc>
                <a:spcPct val="100000"/>
              </a:lnSpc>
              <a:buSzPct val="90000"/>
              <a:buFont typeface="Wingdings"/>
              <a:buChar char=""/>
              <a:tabLst>
                <a:tab pos="171450" algn="l"/>
              </a:tabLst>
            </a:pP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Round-Trip Time</a:t>
            </a:r>
            <a:r>
              <a:rPr sz="1000" b="1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Measurements:</a:t>
            </a:r>
            <a:endParaRPr sz="1000" dirty="0">
              <a:latin typeface="Arial"/>
              <a:cs typeface="Arial"/>
            </a:endParaRPr>
          </a:p>
          <a:p>
            <a:pPr marL="371475" lvl="1" indent="-143510">
              <a:lnSpc>
                <a:spcPct val="100000"/>
              </a:lnSpc>
              <a:spcBef>
                <a:spcPts val="240"/>
              </a:spcBef>
              <a:buSzPct val="90000"/>
              <a:buFont typeface="Wingdings"/>
              <a:buChar char=""/>
              <a:tabLst>
                <a:tab pos="372110" algn="l"/>
              </a:tabLst>
            </a:pPr>
            <a:r>
              <a:rPr sz="1000" spc="-5" dirty="0">
                <a:solidFill>
                  <a:srgbClr val="FF0000"/>
                </a:solidFill>
                <a:latin typeface="Arial"/>
                <a:cs typeface="Arial"/>
              </a:rPr>
              <a:t>One connection, one</a:t>
            </a:r>
            <a:r>
              <a:rPr sz="10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0000"/>
                </a:solidFill>
                <a:latin typeface="Arial"/>
                <a:cs typeface="Arial"/>
              </a:rPr>
              <a:t>timer</a:t>
            </a:r>
            <a:endParaRPr sz="1000" dirty="0">
              <a:latin typeface="Arial"/>
              <a:cs typeface="Arial"/>
            </a:endParaRPr>
          </a:p>
          <a:p>
            <a:pPr marL="371475" lvl="1" indent="-143510">
              <a:lnSpc>
                <a:spcPct val="100000"/>
              </a:lnSpc>
              <a:spcBef>
                <a:spcPts val="235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372110" algn="l"/>
              </a:tabLst>
            </a:pP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RTT#1 is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1.061 seconds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=&gt; 3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clock</a:t>
            </a:r>
            <a:r>
              <a:rPr sz="1000" spc="-4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ticks</a:t>
            </a:r>
            <a:endParaRPr sz="1000" dirty="0">
              <a:latin typeface="Arial"/>
              <a:cs typeface="Arial"/>
            </a:endParaRPr>
          </a:p>
          <a:p>
            <a:pPr marL="371475" lvl="1" indent="-143510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372110" algn="l"/>
              </a:tabLst>
            </a:pP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RTT#2 is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0.808 seconds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=&gt; 1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clock</a:t>
            </a:r>
            <a:r>
              <a:rPr sz="1000" spc="-4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tick</a:t>
            </a:r>
            <a:endParaRPr sz="1000" dirty="0">
              <a:latin typeface="Arial"/>
              <a:cs typeface="Arial"/>
            </a:endParaRPr>
          </a:p>
          <a:p>
            <a:pPr marL="371475" lvl="1" indent="-143510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372110" algn="l"/>
              </a:tabLst>
            </a:pP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RTT#3 is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1.015 seconds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=&gt; 2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clock</a:t>
            </a:r>
            <a:r>
              <a:rPr sz="1000" spc="-4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ticks</a:t>
            </a:r>
            <a:endParaRPr sz="1000" dirty="0">
              <a:latin typeface="Arial"/>
              <a:cs typeface="Arial"/>
            </a:endParaRPr>
          </a:p>
          <a:p>
            <a:pPr marL="371475" marR="5080" lvl="1" indent="-143510">
              <a:lnSpc>
                <a:spcPct val="100000"/>
              </a:lnSpc>
              <a:spcBef>
                <a:spcPts val="234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372110" algn="l"/>
              </a:tabLst>
            </a:pP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Segment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4,7,9 cannot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be timed,since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the timer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is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already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being 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used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by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segment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3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and</a:t>
            </a:r>
            <a:r>
              <a:rPr sz="1000" spc="-3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6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32026" y="2559554"/>
            <a:ext cx="2794254" cy="8221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74191" y="382524"/>
            <a:ext cx="4940300" cy="3416300"/>
          </a:xfrm>
          <a:custGeom>
            <a:avLst/>
            <a:gdLst/>
            <a:ahLst/>
            <a:cxnLst/>
            <a:rect l="l" t="t" r="r" b="b"/>
            <a:pathLst>
              <a:path w="4940300" h="3416300">
                <a:moveTo>
                  <a:pt x="0" y="3416046"/>
                </a:moveTo>
                <a:lnTo>
                  <a:pt x="4940046" y="3416046"/>
                </a:lnTo>
                <a:lnTo>
                  <a:pt x="4940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37082" y="7941361"/>
            <a:ext cx="405130" cy="9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5"/>
              </a:lnSpc>
            </a:pP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00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8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/1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/24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84325" y="5457444"/>
            <a:ext cx="4399915" cy="0"/>
          </a:xfrm>
          <a:custGeom>
            <a:avLst/>
            <a:gdLst/>
            <a:ahLst/>
            <a:cxnLst/>
            <a:rect l="l" t="t" r="r" b="b"/>
            <a:pathLst>
              <a:path w="4399915">
                <a:moveTo>
                  <a:pt x="0" y="0"/>
                </a:moveTo>
                <a:lnTo>
                  <a:pt x="4399788" y="0"/>
                </a:lnTo>
              </a:path>
            </a:pathLst>
          </a:custGeom>
          <a:ln w="59436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83741" y="7865360"/>
            <a:ext cx="1458135" cy="224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74191" y="4835652"/>
            <a:ext cx="4940300" cy="3531736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508634">
              <a:lnSpc>
                <a:spcPct val="100000"/>
              </a:lnSpc>
            </a:pP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An RTT</a:t>
            </a:r>
            <a:r>
              <a:rPr sz="1200" b="1" dirty="0">
                <a:solidFill>
                  <a:srgbClr val="FF0033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FF0033"/>
                </a:solidFill>
                <a:latin typeface="Arial"/>
                <a:cs typeface="Arial"/>
              </a:rPr>
              <a:t>Example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 dirty="0">
              <a:latin typeface="Arial"/>
              <a:cs typeface="Arial"/>
            </a:endParaRPr>
          </a:p>
          <a:p>
            <a:pPr marL="754380" indent="-143510">
              <a:lnSpc>
                <a:spcPct val="100000"/>
              </a:lnSpc>
              <a:buClr>
                <a:srgbClr val="FF0000"/>
              </a:buClr>
              <a:buSzPct val="90000"/>
              <a:buFont typeface="Wingdings"/>
              <a:buChar char=""/>
              <a:tabLst>
                <a:tab pos="754380" algn="l"/>
              </a:tabLst>
            </a:pP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In this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complete example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18 RTT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samples were</a:t>
            </a:r>
            <a:r>
              <a:rPr sz="1000" spc="-4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collected</a:t>
            </a:r>
            <a:endParaRPr lang="en-US" altLang="zh-TW" sz="1000" spc="-5" dirty="0">
              <a:solidFill>
                <a:srgbClr val="0000CC"/>
              </a:solidFill>
              <a:latin typeface="Arial"/>
              <a:cs typeface="Arial"/>
            </a:endParaRPr>
          </a:p>
          <a:p>
            <a:pPr marL="754380" indent="-143510">
              <a:lnSpc>
                <a:spcPct val="100000"/>
              </a:lnSpc>
              <a:buClr>
                <a:srgbClr val="FF0000"/>
              </a:buClr>
              <a:buSzPct val="90000"/>
              <a:buFont typeface="Wingdings"/>
              <a:buChar char=""/>
              <a:tabLst>
                <a:tab pos="754380" algn="l"/>
              </a:tabLst>
            </a:pPr>
            <a:endParaRPr lang="en-US" altLang="zh-TW" sz="1000" spc="-5" dirty="0">
              <a:solidFill>
                <a:srgbClr val="0000CC"/>
              </a:solidFill>
              <a:latin typeface="Arial"/>
              <a:cs typeface="Arial"/>
            </a:endParaRPr>
          </a:p>
          <a:p>
            <a:pPr marL="754380" indent="-143510">
              <a:lnSpc>
                <a:spcPct val="100000"/>
              </a:lnSpc>
              <a:buClr>
                <a:srgbClr val="FF0000"/>
              </a:buClr>
              <a:buSzPct val="90000"/>
              <a:buFont typeface="Wingdings"/>
              <a:buChar char=""/>
              <a:tabLst>
                <a:tab pos="754380" algn="l"/>
              </a:tabLst>
            </a:pPr>
            <a:endParaRPr lang="en-US" altLang="zh-TW" sz="1000" spc="-5" dirty="0">
              <a:solidFill>
                <a:srgbClr val="0000CC"/>
              </a:solidFill>
              <a:latin typeface="Arial"/>
              <a:cs typeface="Arial"/>
            </a:endParaRPr>
          </a:p>
          <a:p>
            <a:pPr marL="754380" indent="-143510">
              <a:lnSpc>
                <a:spcPct val="100000"/>
              </a:lnSpc>
              <a:buClr>
                <a:srgbClr val="FF0000"/>
              </a:buClr>
              <a:buSzPct val="90000"/>
              <a:buFont typeface="Wingdings"/>
              <a:buChar char=""/>
              <a:tabLst>
                <a:tab pos="754380" algn="l"/>
              </a:tabLst>
            </a:pPr>
            <a:endParaRPr lang="en-US" altLang="zh-TW" sz="1000" spc="-5" dirty="0">
              <a:solidFill>
                <a:srgbClr val="0000CC"/>
              </a:solidFill>
              <a:latin typeface="Arial"/>
              <a:cs typeface="Arial"/>
            </a:endParaRPr>
          </a:p>
          <a:p>
            <a:pPr marL="754380" indent="-143510">
              <a:lnSpc>
                <a:spcPct val="100000"/>
              </a:lnSpc>
              <a:buClr>
                <a:srgbClr val="FF0000"/>
              </a:buClr>
              <a:buSzPct val="90000"/>
              <a:buFont typeface="Wingdings"/>
              <a:buChar char=""/>
              <a:tabLst>
                <a:tab pos="754380" algn="l"/>
              </a:tabLst>
            </a:pPr>
            <a:endParaRPr lang="en-US" altLang="zh-TW" sz="1000" spc="-5" dirty="0">
              <a:solidFill>
                <a:srgbClr val="0000CC"/>
              </a:solidFill>
              <a:latin typeface="Arial"/>
              <a:cs typeface="Arial"/>
            </a:endParaRPr>
          </a:p>
          <a:p>
            <a:pPr marL="754380" indent="-143510">
              <a:lnSpc>
                <a:spcPct val="100000"/>
              </a:lnSpc>
              <a:buClr>
                <a:srgbClr val="FF0000"/>
              </a:buClr>
              <a:buSzPct val="90000"/>
              <a:buFont typeface="Wingdings"/>
              <a:buChar char=""/>
              <a:tabLst>
                <a:tab pos="754380" algn="l"/>
              </a:tabLst>
            </a:pPr>
            <a:endParaRPr lang="en-US" altLang="zh-TW" sz="1000" spc="-5" dirty="0">
              <a:solidFill>
                <a:srgbClr val="0000CC"/>
              </a:solidFill>
              <a:latin typeface="Arial"/>
              <a:cs typeface="Arial"/>
            </a:endParaRPr>
          </a:p>
          <a:p>
            <a:pPr marL="754380" indent="-143510">
              <a:lnSpc>
                <a:spcPct val="100000"/>
              </a:lnSpc>
              <a:buClr>
                <a:srgbClr val="FF0000"/>
              </a:buClr>
              <a:buSzPct val="90000"/>
              <a:buFont typeface="Wingdings"/>
              <a:buChar char=""/>
              <a:tabLst>
                <a:tab pos="754380" algn="l"/>
              </a:tabLst>
            </a:pPr>
            <a:endParaRPr lang="en-US" altLang="zh-TW" sz="1000" spc="-5" dirty="0">
              <a:solidFill>
                <a:srgbClr val="0000CC"/>
              </a:solidFill>
              <a:latin typeface="Arial"/>
              <a:cs typeface="Arial"/>
            </a:endParaRPr>
          </a:p>
          <a:p>
            <a:pPr marL="754380" indent="-143510">
              <a:lnSpc>
                <a:spcPct val="100000"/>
              </a:lnSpc>
              <a:buClr>
                <a:srgbClr val="FF0000"/>
              </a:buClr>
              <a:buSzPct val="90000"/>
              <a:buFont typeface="Wingdings"/>
              <a:buChar char=""/>
              <a:tabLst>
                <a:tab pos="754380" algn="l"/>
              </a:tabLst>
            </a:pPr>
            <a:endParaRPr lang="en-US" altLang="zh-TW" sz="1000" spc="-5" dirty="0">
              <a:solidFill>
                <a:srgbClr val="0000CC"/>
              </a:solidFill>
              <a:latin typeface="Arial"/>
              <a:cs typeface="Arial"/>
            </a:endParaRPr>
          </a:p>
          <a:p>
            <a:pPr marL="754380" indent="-143510">
              <a:lnSpc>
                <a:spcPct val="100000"/>
              </a:lnSpc>
              <a:buClr>
                <a:srgbClr val="FF0000"/>
              </a:buClr>
              <a:buSzPct val="90000"/>
              <a:buFont typeface="Wingdings"/>
              <a:buChar char=""/>
              <a:tabLst>
                <a:tab pos="754380" algn="l"/>
              </a:tabLst>
            </a:pPr>
            <a:endParaRPr lang="en-US" altLang="zh-TW" sz="1000" spc="-5" dirty="0">
              <a:solidFill>
                <a:srgbClr val="0000CC"/>
              </a:solidFill>
              <a:latin typeface="Arial"/>
              <a:cs typeface="Arial"/>
            </a:endParaRPr>
          </a:p>
          <a:p>
            <a:pPr marL="754380" indent="-143510">
              <a:lnSpc>
                <a:spcPct val="100000"/>
              </a:lnSpc>
              <a:buClr>
                <a:srgbClr val="FF0000"/>
              </a:buClr>
              <a:buSzPct val="90000"/>
              <a:buFont typeface="Wingdings"/>
              <a:buChar char=""/>
              <a:tabLst>
                <a:tab pos="754380" algn="l"/>
              </a:tabLst>
            </a:pPr>
            <a:endParaRPr lang="en-US" altLang="zh-TW" sz="1000" spc="-5" dirty="0">
              <a:solidFill>
                <a:srgbClr val="0000CC"/>
              </a:solidFill>
              <a:latin typeface="Arial"/>
              <a:cs typeface="Arial"/>
            </a:endParaRPr>
          </a:p>
          <a:p>
            <a:pPr marL="754380" indent="-143510">
              <a:lnSpc>
                <a:spcPct val="100000"/>
              </a:lnSpc>
              <a:buClr>
                <a:srgbClr val="FF0000"/>
              </a:buClr>
              <a:buSzPct val="90000"/>
              <a:buFont typeface="Wingdings"/>
              <a:buChar char=""/>
              <a:tabLst>
                <a:tab pos="754380" algn="l"/>
              </a:tabLst>
            </a:pPr>
            <a:endParaRPr lang="en-US" altLang="zh-TW" sz="1000" spc="-5" dirty="0">
              <a:solidFill>
                <a:srgbClr val="0000CC"/>
              </a:solidFill>
              <a:latin typeface="Arial"/>
              <a:cs typeface="Arial"/>
            </a:endParaRPr>
          </a:p>
          <a:p>
            <a:pPr marL="754380" indent="-143510">
              <a:lnSpc>
                <a:spcPct val="100000"/>
              </a:lnSpc>
              <a:buClr>
                <a:srgbClr val="FF0000"/>
              </a:buClr>
              <a:buSzPct val="90000"/>
              <a:buFont typeface="Wingdings"/>
              <a:buChar char=""/>
              <a:tabLst>
                <a:tab pos="754380" algn="l"/>
              </a:tabLst>
            </a:pPr>
            <a:endParaRPr lang="en-US" altLang="zh-TW" sz="1000" spc="-5" dirty="0">
              <a:solidFill>
                <a:srgbClr val="0000CC"/>
              </a:solidFill>
              <a:latin typeface="Arial"/>
              <a:cs typeface="Arial"/>
            </a:endParaRPr>
          </a:p>
          <a:p>
            <a:pPr marL="754380" indent="-143510">
              <a:lnSpc>
                <a:spcPct val="100000"/>
              </a:lnSpc>
              <a:buClr>
                <a:srgbClr val="FF0000"/>
              </a:buClr>
              <a:buSzPct val="90000"/>
              <a:buFont typeface="Wingdings"/>
              <a:buChar char=""/>
              <a:tabLst>
                <a:tab pos="754380" algn="l"/>
              </a:tabLst>
            </a:pPr>
            <a:endParaRPr lang="en-US" altLang="zh-TW" sz="1000" spc="-5" dirty="0">
              <a:solidFill>
                <a:srgbClr val="0000CC"/>
              </a:solidFill>
              <a:latin typeface="Arial"/>
              <a:cs typeface="Arial"/>
            </a:endParaRPr>
          </a:p>
          <a:p>
            <a:pPr marL="754380" indent="-143510">
              <a:lnSpc>
                <a:spcPct val="100000"/>
              </a:lnSpc>
              <a:buClr>
                <a:srgbClr val="FF0000"/>
              </a:buClr>
              <a:buSzPct val="90000"/>
              <a:buFont typeface="Wingdings"/>
              <a:buChar char=""/>
              <a:tabLst>
                <a:tab pos="754380" algn="l"/>
              </a:tabLst>
            </a:pPr>
            <a:endParaRPr lang="en-US" altLang="zh-TW" sz="1000" spc="-5" dirty="0">
              <a:solidFill>
                <a:srgbClr val="0000CC"/>
              </a:solidFill>
              <a:latin typeface="Arial"/>
              <a:cs typeface="Arial"/>
            </a:endParaRPr>
          </a:p>
          <a:p>
            <a:pPr marL="754380" indent="-143510">
              <a:lnSpc>
                <a:spcPct val="100000"/>
              </a:lnSpc>
              <a:buClr>
                <a:srgbClr val="FF0000"/>
              </a:buClr>
              <a:buSzPct val="90000"/>
              <a:buFont typeface="Wingdings"/>
              <a:buChar char=""/>
              <a:tabLst>
                <a:tab pos="754380" algn="l"/>
              </a:tabLst>
            </a:pPr>
            <a:endParaRPr lang="en-US" altLang="zh-TW" sz="1000" spc="-5" dirty="0">
              <a:solidFill>
                <a:srgbClr val="0000CC"/>
              </a:solidFill>
              <a:latin typeface="Arial"/>
              <a:cs typeface="Arial"/>
            </a:endParaRPr>
          </a:p>
          <a:p>
            <a:pPr marL="754380" indent="-143510">
              <a:lnSpc>
                <a:spcPct val="100000"/>
              </a:lnSpc>
              <a:buClr>
                <a:srgbClr val="FF0000"/>
              </a:buClr>
              <a:buSzPct val="90000"/>
              <a:buFont typeface="Wingdings"/>
              <a:buChar char=""/>
              <a:tabLst>
                <a:tab pos="754380" algn="l"/>
              </a:tabLst>
            </a:pPr>
            <a:endParaRPr lang="en-US" altLang="zh-TW" sz="1000" spc="-5" dirty="0">
              <a:solidFill>
                <a:srgbClr val="0000CC"/>
              </a:solidFill>
              <a:latin typeface="Arial"/>
              <a:cs typeface="Arial"/>
            </a:endParaRPr>
          </a:p>
          <a:p>
            <a:pPr marL="754380" indent="-143510">
              <a:lnSpc>
                <a:spcPct val="100000"/>
              </a:lnSpc>
              <a:buClr>
                <a:srgbClr val="FF0000"/>
              </a:buClr>
              <a:buSzPct val="90000"/>
              <a:buFont typeface="Wingdings"/>
              <a:buChar char=""/>
              <a:tabLst>
                <a:tab pos="754380" algn="l"/>
              </a:tabLst>
            </a:pPr>
            <a:endParaRPr lang="en-US" altLang="zh-TW" sz="1000" spc="-5" dirty="0">
              <a:solidFill>
                <a:srgbClr val="0000CC"/>
              </a:solidFill>
              <a:latin typeface="Arial"/>
              <a:cs typeface="Arial"/>
            </a:endParaRPr>
          </a:p>
          <a:p>
            <a:pPr marL="754380" indent="-143510">
              <a:lnSpc>
                <a:spcPct val="100000"/>
              </a:lnSpc>
              <a:buClr>
                <a:srgbClr val="FF0000"/>
              </a:buClr>
              <a:buSzPct val="90000"/>
              <a:buFont typeface="Wingdings"/>
              <a:buChar char=""/>
              <a:tabLst>
                <a:tab pos="754380" algn="l"/>
              </a:tabLst>
            </a:pPr>
            <a:endParaRPr sz="1000" dirty="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139695" y="5972550"/>
            <a:ext cx="2298319" cy="16954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475225" y="7978448"/>
            <a:ext cx="75565" cy="1250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700" i="1" dirty="0">
                <a:solidFill>
                  <a:srgbClr val="FFFF00"/>
                </a:solidFill>
                <a:latin typeface="Arial"/>
                <a:cs typeface="Arial"/>
              </a:rPr>
              <a:t>8</a:t>
            </a:r>
            <a:endParaRPr sz="7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Network &amp; System Lab,</a:t>
            </a:r>
            <a:r>
              <a:rPr spc="-50" dirty="0"/>
              <a:t> </a:t>
            </a:r>
            <a:r>
              <a:rPr spc="-10" dirty="0"/>
              <a:t>NSYSU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7082" y="3488233"/>
            <a:ext cx="405130" cy="9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5"/>
              </a:lnSpc>
            </a:pP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00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8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/1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/24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87925" y="3516884"/>
            <a:ext cx="6286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00" i="1" dirty="0">
                <a:solidFill>
                  <a:srgbClr val="FFFF00"/>
                </a:solidFill>
                <a:latin typeface="Arial"/>
                <a:cs typeface="Arial"/>
              </a:rPr>
              <a:t>9</a:t>
            </a:r>
            <a:endParaRPr sz="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4325" y="1004316"/>
            <a:ext cx="4399915" cy="0"/>
          </a:xfrm>
          <a:custGeom>
            <a:avLst/>
            <a:gdLst/>
            <a:ahLst/>
            <a:cxnLst/>
            <a:rect l="l" t="t" r="r" b="b"/>
            <a:pathLst>
              <a:path w="4399915">
                <a:moveTo>
                  <a:pt x="0" y="0"/>
                </a:moveTo>
                <a:lnTo>
                  <a:pt x="4399788" y="0"/>
                </a:lnTo>
              </a:path>
            </a:pathLst>
          </a:custGeom>
          <a:ln w="59435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3741" y="3412232"/>
            <a:ext cx="1458135" cy="224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94988" y="3576316"/>
            <a:ext cx="90805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i="1" spc="-5" dirty="0">
                <a:solidFill>
                  <a:srgbClr val="0000CC"/>
                </a:solidFill>
                <a:latin typeface="Arial"/>
                <a:cs typeface="Arial"/>
              </a:rPr>
              <a:t>Network &amp; System Lab,</a:t>
            </a:r>
            <a:r>
              <a:rPr sz="500" i="1" spc="-5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500" i="1" spc="-10" dirty="0">
                <a:solidFill>
                  <a:srgbClr val="0000CC"/>
                </a:solidFill>
                <a:latin typeface="Arial"/>
                <a:cs typeface="Arial"/>
              </a:rPr>
              <a:t>NSYSU</a:t>
            </a:r>
            <a:endParaRPr sz="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6716" y="724150"/>
            <a:ext cx="4094479" cy="1443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An RTT</a:t>
            </a:r>
            <a:r>
              <a:rPr sz="1200" b="1" dirty="0">
                <a:solidFill>
                  <a:srgbClr val="FF0033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FF0033"/>
                </a:solidFill>
                <a:latin typeface="Arial"/>
                <a:cs typeface="Arial"/>
              </a:rPr>
              <a:t>Example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 dirty="0">
              <a:latin typeface="Arial"/>
              <a:cs typeface="Arial"/>
            </a:endParaRPr>
          </a:p>
          <a:p>
            <a:pPr marL="171450" indent="-171450">
              <a:lnSpc>
                <a:spcPct val="100000"/>
              </a:lnSpc>
              <a:buSzPct val="90000"/>
              <a:buFont typeface="Wingdings"/>
              <a:buChar char=""/>
              <a:tabLst>
                <a:tab pos="171450" algn="l"/>
              </a:tabLst>
            </a:pP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RTT Estimator</a:t>
            </a:r>
            <a:r>
              <a:rPr sz="10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Calculations:</a:t>
            </a:r>
            <a:endParaRPr sz="1000" dirty="0">
              <a:latin typeface="Arial"/>
              <a:cs typeface="Arial"/>
            </a:endParaRPr>
          </a:p>
          <a:p>
            <a:pPr marL="371475" lvl="1" indent="-143510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372110" algn="l"/>
              </a:tabLst>
            </a:pP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The initial RTO=A+2D =&gt; 0</a:t>
            </a:r>
            <a:r>
              <a:rPr sz="1000" spc="-5" dirty="0">
                <a:solidFill>
                  <a:srgbClr val="0000CC"/>
                </a:solidFill>
                <a:latin typeface="新細明體"/>
                <a:cs typeface="新細明體"/>
              </a:rPr>
              <a:t>＋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2</a:t>
            </a:r>
            <a:r>
              <a:rPr sz="1000" spc="-5" dirty="0">
                <a:solidFill>
                  <a:srgbClr val="0000CC"/>
                </a:solidFill>
                <a:latin typeface="新細明體"/>
                <a:cs typeface="新細明體"/>
              </a:rPr>
              <a:t>×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3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= 6</a:t>
            </a:r>
            <a:r>
              <a:rPr sz="1000" spc="-3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seconds</a:t>
            </a:r>
            <a:endParaRPr sz="1000" dirty="0">
              <a:latin typeface="Arial"/>
              <a:cs typeface="Arial"/>
            </a:endParaRPr>
          </a:p>
          <a:p>
            <a:pPr marL="371475" lvl="1" indent="-143510">
              <a:lnSpc>
                <a:spcPct val="100000"/>
              </a:lnSpc>
              <a:spcBef>
                <a:spcPts val="235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372110" algn="l"/>
              </a:tabLst>
            </a:pP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After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5.802 seconds RTO=A+4D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=&gt;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0000CC"/>
                </a:solidFill>
                <a:latin typeface="新細明體"/>
                <a:cs typeface="新細明體"/>
              </a:rPr>
              <a:t>＋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4</a:t>
            </a:r>
            <a:r>
              <a:rPr sz="1000" spc="-5" dirty="0">
                <a:solidFill>
                  <a:srgbClr val="0000CC"/>
                </a:solidFill>
                <a:latin typeface="新細明體"/>
                <a:cs typeface="新細明體"/>
              </a:rPr>
              <a:t>×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3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=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12</a:t>
            </a:r>
            <a:r>
              <a:rPr sz="1000" spc="-3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seconds</a:t>
            </a:r>
            <a:endParaRPr sz="1000" dirty="0">
              <a:latin typeface="Arial"/>
              <a:cs typeface="Arial"/>
            </a:endParaRPr>
          </a:p>
          <a:p>
            <a:pPr marL="371475" marR="5080" lvl="1" indent="-143510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372110" algn="l"/>
              </a:tabLst>
            </a:pP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The ACK arrives 467 ms after the retransmission.The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A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and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D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are 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not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updated because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of retransmission</a:t>
            </a:r>
            <a:r>
              <a:rPr sz="1000" spc="-2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ambiguity</a:t>
            </a:r>
            <a:endParaRPr sz="1000" dirty="0">
              <a:latin typeface="Arial"/>
              <a:cs typeface="Arial"/>
            </a:endParaRPr>
          </a:p>
          <a:p>
            <a:pPr marL="371475" lvl="1" indent="-143510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372110" algn="l"/>
              </a:tabLst>
            </a:pP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The ACK on line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4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is not timed since it is only an</a:t>
            </a:r>
            <a:r>
              <a:rPr sz="1000" spc="-2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ACK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58695" y="2395722"/>
            <a:ext cx="2718437" cy="838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74191" y="382524"/>
            <a:ext cx="4940300" cy="3416300"/>
          </a:xfrm>
          <a:custGeom>
            <a:avLst/>
            <a:gdLst/>
            <a:ahLst/>
            <a:cxnLst/>
            <a:rect l="l" t="t" r="r" b="b"/>
            <a:pathLst>
              <a:path w="4940300" h="3416300">
                <a:moveTo>
                  <a:pt x="0" y="3416046"/>
                </a:moveTo>
                <a:lnTo>
                  <a:pt x="4940046" y="3416046"/>
                </a:lnTo>
                <a:lnTo>
                  <a:pt x="4940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37082" y="7941361"/>
            <a:ext cx="405130" cy="9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5"/>
              </a:lnSpc>
            </a:pP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00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8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/1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/24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84325" y="5457444"/>
            <a:ext cx="4399915" cy="0"/>
          </a:xfrm>
          <a:custGeom>
            <a:avLst/>
            <a:gdLst/>
            <a:ahLst/>
            <a:cxnLst/>
            <a:rect l="l" t="t" r="r" b="b"/>
            <a:pathLst>
              <a:path w="4399915">
                <a:moveTo>
                  <a:pt x="0" y="0"/>
                </a:moveTo>
                <a:lnTo>
                  <a:pt x="4399788" y="0"/>
                </a:lnTo>
              </a:path>
            </a:pathLst>
          </a:custGeom>
          <a:ln w="59436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83741" y="7865360"/>
            <a:ext cx="1458135" cy="224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74191" y="4835652"/>
            <a:ext cx="4940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508634">
              <a:lnSpc>
                <a:spcPct val="100000"/>
              </a:lnSpc>
            </a:pP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An RTT</a:t>
            </a:r>
            <a:r>
              <a:rPr sz="1200" b="1" dirty="0">
                <a:solidFill>
                  <a:srgbClr val="FF0033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FF0033"/>
                </a:solidFill>
                <a:latin typeface="Arial"/>
                <a:cs typeface="Arial"/>
              </a:rPr>
              <a:t>Example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 dirty="0">
              <a:latin typeface="Arial"/>
              <a:cs typeface="Arial"/>
            </a:endParaRPr>
          </a:p>
          <a:p>
            <a:pPr marL="553720" indent="-172085">
              <a:lnSpc>
                <a:spcPct val="100000"/>
              </a:lnSpc>
              <a:buSzPct val="90000"/>
              <a:buFont typeface="Wingdings"/>
              <a:buChar char=""/>
              <a:tabLst>
                <a:tab pos="554355" algn="l"/>
              </a:tabLst>
            </a:pP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RTO</a:t>
            </a:r>
            <a:r>
              <a:rPr sz="10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caculations</a:t>
            </a:r>
            <a:endParaRPr sz="1000" dirty="0">
              <a:latin typeface="Arial"/>
              <a:cs typeface="Arial"/>
            </a:endParaRPr>
          </a:p>
          <a:p>
            <a:pPr marL="754380" lvl="1" indent="-143510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754380" algn="l"/>
              </a:tabLst>
            </a:pP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first segment arrives =&gt; RTO=6</a:t>
            </a:r>
            <a:r>
              <a:rPr sz="1000" spc="-3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seconds</a:t>
            </a:r>
            <a:endParaRPr sz="1000" dirty="0">
              <a:latin typeface="Arial"/>
              <a:cs typeface="Arial"/>
            </a:endParaRPr>
          </a:p>
          <a:p>
            <a:pPr marL="754380" lvl="1" indent="-143510">
              <a:lnSpc>
                <a:spcPct val="100000"/>
              </a:lnSpc>
              <a:spcBef>
                <a:spcPts val="235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754380" algn="l"/>
              </a:tabLst>
            </a:pP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second segment arrives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=&gt;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RTO=6.3125</a:t>
            </a:r>
            <a:r>
              <a:rPr sz="1000" spc="-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seconds</a:t>
            </a:r>
            <a:endParaRPr sz="1000" dirty="0">
              <a:latin typeface="Arial"/>
              <a:cs typeface="Arial"/>
            </a:endParaRPr>
          </a:p>
          <a:p>
            <a:pPr marL="753745" marR="417195" lvl="1" indent="-143510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754380" algn="l"/>
              </a:tabLst>
            </a:pP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Fixed-point calculations that are actually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used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=&gt;RTO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is 6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seconds  (not</a:t>
            </a:r>
            <a:r>
              <a:rPr sz="1000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6.3125)</a:t>
            </a:r>
            <a:endParaRPr sz="1000" dirty="0">
              <a:latin typeface="Arial"/>
              <a:cs typeface="Arial"/>
            </a:endParaRPr>
          </a:p>
          <a:p>
            <a:pPr marL="553720" indent="-172085">
              <a:lnSpc>
                <a:spcPct val="100000"/>
              </a:lnSpc>
              <a:spcBef>
                <a:spcPts val="240"/>
              </a:spcBef>
              <a:buSzPct val="90000"/>
              <a:buFont typeface="Wingdings"/>
              <a:buChar char=""/>
              <a:tabLst>
                <a:tab pos="554355" algn="l"/>
              </a:tabLst>
            </a:pPr>
            <a:r>
              <a:rPr sz="1000" b="1" spc="-10" dirty="0">
                <a:solidFill>
                  <a:srgbClr val="0000CC"/>
                </a:solidFill>
                <a:latin typeface="Arial"/>
                <a:cs typeface="Arial"/>
              </a:rPr>
              <a:t>Slow</a:t>
            </a:r>
            <a:r>
              <a:rPr sz="1000" b="1" spc="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Start</a:t>
            </a:r>
            <a:endParaRPr sz="1000" dirty="0">
              <a:latin typeface="Arial"/>
              <a:cs typeface="Arial"/>
            </a:endParaRPr>
          </a:p>
          <a:p>
            <a:pPr marL="754380" lvl="1" indent="-143510">
              <a:lnSpc>
                <a:spcPct val="100000"/>
              </a:lnSpc>
              <a:spcBef>
                <a:spcPts val="234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754380" algn="l"/>
              </a:tabLst>
            </a:pP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See the slow start algorithm in Section</a:t>
            </a:r>
            <a:r>
              <a:rPr sz="1000" spc="-3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20.6</a:t>
            </a:r>
            <a:endParaRPr sz="1000" dirty="0">
              <a:latin typeface="Arial"/>
              <a:cs typeface="Arial"/>
            </a:endParaRPr>
          </a:p>
          <a:p>
            <a:pPr marL="553720" indent="-172085">
              <a:lnSpc>
                <a:spcPct val="100000"/>
              </a:lnSpc>
              <a:spcBef>
                <a:spcPts val="240"/>
              </a:spcBef>
              <a:buSzPct val="90000"/>
              <a:buFont typeface="Wingdings"/>
              <a:buChar char=""/>
              <a:tabLst>
                <a:tab pos="554355" algn="l"/>
              </a:tabLst>
            </a:pP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Congetion</a:t>
            </a:r>
            <a:r>
              <a:rPr sz="10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Example:</a:t>
            </a:r>
            <a:endParaRPr sz="1000" dirty="0">
              <a:latin typeface="Arial"/>
              <a:cs typeface="Arial"/>
            </a:endParaRPr>
          </a:p>
          <a:p>
            <a:pPr marL="754380" marR="490855" lvl="1" indent="-143510">
              <a:lnSpc>
                <a:spcPct val="100000"/>
              </a:lnSpc>
              <a:spcBef>
                <a:spcPts val="229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754380" algn="l"/>
              </a:tabLst>
            </a:pP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Normally the data points should move up and to the right, with the  slope of the points being the transfer</a:t>
            </a:r>
            <a:r>
              <a:rPr sz="1000" spc="-2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rate.</a:t>
            </a:r>
            <a:endParaRPr sz="1000" dirty="0">
              <a:latin typeface="Arial"/>
              <a:cs typeface="Arial"/>
            </a:endParaRPr>
          </a:p>
          <a:p>
            <a:pPr marL="754380" lvl="1" indent="-143510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754380" algn="l"/>
              </a:tabLst>
            </a:pP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Retransmissions will appear as motion down and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to the</a:t>
            </a:r>
            <a:r>
              <a:rPr sz="1000" spc="-9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right.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25692" y="7978448"/>
            <a:ext cx="124460" cy="1250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700" i="1" spc="-5" dirty="0">
                <a:solidFill>
                  <a:srgbClr val="FFFF00"/>
                </a:solidFill>
                <a:latin typeface="Arial"/>
                <a:cs typeface="Arial"/>
              </a:rPr>
              <a:t>10</a:t>
            </a:r>
            <a:endParaRPr sz="7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Network &amp; System Lab,</a:t>
            </a:r>
            <a:r>
              <a:rPr spc="-50" dirty="0"/>
              <a:t> </a:t>
            </a:r>
            <a:r>
              <a:rPr spc="-10" dirty="0"/>
              <a:t>NSYSU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7082" y="3488233"/>
            <a:ext cx="405130" cy="9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5"/>
              </a:lnSpc>
            </a:pP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00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8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/1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/24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38392" y="3516884"/>
            <a:ext cx="111760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00" i="1" spc="-5" dirty="0">
                <a:solidFill>
                  <a:srgbClr val="FFFF00"/>
                </a:solidFill>
                <a:latin typeface="Arial"/>
                <a:cs typeface="Arial"/>
              </a:rPr>
              <a:t>11</a:t>
            </a:r>
            <a:endParaRPr sz="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4325" y="1004316"/>
            <a:ext cx="4399915" cy="0"/>
          </a:xfrm>
          <a:custGeom>
            <a:avLst/>
            <a:gdLst/>
            <a:ahLst/>
            <a:cxnLst/>
            <a:rect l="l" t="t" r="r" b="b"/>
            <a:pathLst>
              <a:path w="4399915">
                <a:moveTo>
                  <a:pt x="0" y="0"/>
                </a:moveTo>
                <a:lnTo>
                  <a:pt x="4399788" y="0"/>
                </a:lnTo>
              </a:path>
            </a:pathLst>
          </a:custGeom>
          <a:ln w="59435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3741" y="3412232"/>
            <a:ext cx="1458135" cy="224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94988" y="3576316"/>
            <a:ext cx="90805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i="1" spc="-5" dirty="0">
                <a:solidFill>
                  <a:srgbClr val="0000CC"/>
                </a:solidFill>
                <a:latin typeface="Arial"/>
                <a:cs typeface="Arial"/>
              </a:rPr>
              <a:t>Network &amp; System Lab,</a:t>
            </a:r>
            <a:r>
              <a:rPr sz="500" i="1" spc="-5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500" i="1" spc="-10" dirty="0">
                <a:solidFill>
                  <a:srgbClr val="0000CC"/>
                </a:solidFill>
                <a:latin typeface="Arial"/>
                <a:cs typeface="Arial"/>
              </a:rPr>
              <a:t>NSYSU</a:t>
            </a:r>
            <a:endParaRPr sz="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83208" y="724150"/>
            <a:ext cx="14344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Congetion</a:t>
            </a:r>
            <a:r>
              <a:rPr sz="1200" b="1" spc="-65" dirty="0">
                <a:solidFill>
                  <a:srgbClr val="FF0033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Example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44395" y="1176524"/>
            <a:ext cx="2921000" cy="22189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74191" y="382524"/>
            <a:ext cx="4940300" cy="3416300"/>
          </a:xfrm>
          <a:custGeom>
            <a:avLst/>
            <a:gdLst/>
            <a:ahLst/>
            <a:cxnLst/>
            <a:rect l="l" t="t" r="r" b="b"/>
            <a:pathLst>
              <a:path w="4940300" h="3416300">
                <a:moveTo>
                  <a:pt x="0" y="3416046"/>
                </a:moveTo>
                <a:lnTo>
                  <a:pt x="4940046" y="3416046"/>
                </a:lnTo>
                <a:lnTo>
                  <a:pt x="4940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37082" y="7941361"/>
            <a:ext cx="405130" cy="9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5"/>
              </a:lnSpc>
            </a:pP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00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8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/1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/24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84325" y="5457444"/>
            <a:ext cx="4399915" cy="0"/>
          </a:xfrm>
          <a:custGeom>
            <a:avLst/>
            <a:gdLst/>
            <a:ahLst/>
            <a:cxnLst/>
            <a:rect l="l" t="t" r="r" b="b"/>
            <a:pathLst>
              <a:path w="4399915">
                <a:moveTo>
                  <a:pt x="0" y="0"/>
                </a:moveTo>
                <a:lnTo>
                  <a:pt x="4399788" y="0"/>
                </a:lnTo>
              </a:path>
            </a:pathLst>
          </a:custGeom>
          <a:ln w="59436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83741" y="7865360"/>
            <a:ext cx="1458135" cy="224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74191" y="4835652"/>
            <a:ext cx="4940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508634">
              <a:lnSpc>
                <a:spcPct val="100000"/>
              </a:lnSpc>
            </a:pP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Congetion Example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911095" y="5591550"/>
            <a:ext cx="2743200" cy="22037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425692" y="7978448"/>
            <a:ext cx="124460" cy="1250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700" i="1" spc="-5" dirty="0">
                <a:solidFill>
                  <a:srgbClr val="FFFF00"/>
                </a:solidFill>
                <a:latin typeface="Arial"/>
                <a:cs typeface="Arial"/>
              </a:rPr>
              <a:t>12</a:t>
            </a:r>
            <a:endParaRPr sz="7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Network &amp; System Lab,</a:t>
            </a:r>
            <a:r>
              <a:rPr spc="-50" dirty="0"/>
              <a:t> </a:t>
            </a:r>
            <a:r>
              <a:rPr spc="-10" dirty="0"/>
              <a:t>NSYSU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7082" y="3488233"/>
            <a:ext cx="405130" cy="9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5"/>
              </a:lnSpc>
            </a:pP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00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8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/1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/24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96987" y="6454387"/>
            <a:ext cx="1903095" cy="176530"/>
          </a:xfrm>
          <a:custGeom>
            <a:avLst/>
            <a:gdLst/>
            <a:ahLst/>
            <a:cxnLst/>
            <a:rect l="l" t="t" r="r" b="b"/>
            <a:pathLst>
              <a:path w="1903095" h="176529">
                <a:moveTo>
                  <a:pt x="1871348" y="0"/>
                </a:moveTo>
                <a:lnTo>
                  <a:pt x="31178" y="0"/>
                </a:lnTo>
                <a:lnTo>
                  <a:pt x="7794" y="39250"/>
                </a:lnTo>
                <a:lnTo>
                  <a:pt x="0" y="88186"/>
                </a:lnTo>
                <a:lnTo>
                  <a:pt x="7794" y="137122"/>
                </a:lnTo>
                <a:lnTo>
                  <a:pt x="31178" y="176372"/>
                </a:lnTo>
                <a:lnTo>
                  <a:pt x="1871348" y="176372"/>
                </a:lnTo>
                <a:lnTo>
                  <a:pt x="1894732" y="137122"/>
                </a:lnTo>
                <a:lnTo>
                  <a:pt x="1902526" y="88186"/>
                </a:lnTo>
                <a:lnTo>
                  <a:pt x="1894732" y="39250"/>
                </a:lnTo>
                <a:lnTo>
                  <a:pt x="1871348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70172" y="1301490"/>
            <a:ext cx="307340" cy="169545"/>
          </a:xfrm>
          <a:custGeom>
            <a:avLst/>
            <a:gdLst/>
            <a:ahLst/>
            <a:cxnLst/>
            <a:rect l="l" t="t" r="r" b="b"/>
            <a:pathLst>
              <a:path w="307339" h="169544">
                <a:moveTo>
                  <a:pt x="277146" y="0"/>
                </a:moveTo>
                <a:lnTo>
                  <a:pt x="29941" y="0"/>
                </a:lnTo>
                <a:lnTo>
                  <a:pt x="7485" y="37693"/>
                </a:lnTo>
                <a:lnTo>
                  <a:pt x="0" y="84687"/>
                </a:lnTo>
                <a:lnTo>
                  <a:pt x="7485" y="131681"/>
                </a:lnTo>
                <a:lnTo>
                  <a:pt x="29941" y="169374"/>
                </a:lnTo>
                <a:lnTo>
                  <a:pt x="277146" y="169374"/>
                </a:lnTo>
                <a:lnTo>
                  <a:pt x="299602" y="131681"/>
                </a:lnTo>
                <a:lnTo>
                  <a:pt x="307087" y="84687"/>
                </a:lnTo>
                <a:lnTo>
                  <a:pt x="299602" y="37693"/>
                </a:lnTo>
                <a:lnTo>
                  <a:pt x="277146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8631" y="1453890"/>
            <a:ext cx="929640" cy="169545"/>
          </a:xfrm>
          <a:custGeom>
            <a:avLst/>
            <a:gdLst/>
            <a:ahLst/>
            <a:cxnLst/>
            <a:rect l="l" t="t" r="r" b="b"/>
            <a:pathLst>
              <a:path w="929639" h="169544">
                <a:moveTo>
                  <a:pt x="899079" y="0"/>
                </a:moveTo>
                <a:lnTo>
                  <a:pt x="29940" y="0"/>
                </a:lnTo>
                <a:lnTo>
                  <a:pt x="7485" y="37692"/>
                </a:lnTo>
                <a:lnTo>
                  <a:pt x="0" y="84686"/>
                </a:lnTo>
                <a:lnTo>
                  <a:pt x="7485" y="131681"/>
                </a:lnTo>
                <a:lnTo>
                  <a:pt x="29940" y="169373"/>
                </a:lnTo>
                <a:lnTo>
                  <a:pt x="899079" y="169373"/>
                </a:lnTo>
                <a:lnTo>
                  <a:pt x="921535" y="131681"/>
                </a:lnTo>
                <a:lnTo>
                  <a:pt x="929021" y="84686"/>
                </a:lnTo>
                <a:lnTo>
                  <a:pt x="921535" y="37692"/>
                </a:lnTo>
                <a:lnTo>
                  <a:pt x="899079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438392" y="3516884"/>
            <a:ext cx="111760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00" i="1" spc="-5" dirty="0">
                <a:solidFill>
                  <a:srgbClr val="FFFF00"/>
                </a:solidFill>
                <a:latin typeface="Arial"/>
                <a:cs typeface="Arial"/>
              </a:rPr>
              <a:t>13</a:t>
            </a:r>
            <a:endParaRPr sz="7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84325" y="1004316"/>
            <a:ext cx="4399915" cy="0"/>
          </a:xfrm>
          <a:custGeom>
            <a:avLst/>
            <a:gdLst/>
            <a:ahLst/>
            <a:cxnLst/>
            <a:rect l="l" t="t" r="r" b="b"/>
            <a:pathLst>
              <a:path w="4399915">
                <a:moveTo>
                  <a:pt x="0" y="0"/>
                </a:moveTo>
                <a:lnTo>
                  <a:pt x="4399788" y="0"/>
                </a:lnTo>
              </a:path>
            </a:pathLst>
          </a:custGeom>
          <a:ln w="59435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83741" y="3412232"/>
            <a:ext cx="1458135" cy="224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094988" y="3576316"/>
            <a:ext cx="90805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i="1" spc="-5" dirty="0">
                <a:solidFill>
                  <a:srgbClr val="0000CC"/>
                </a:solidFill>
                <a:latin typeface="Arial"/>
                <a:cs typeface="Arial"/>
              </a:rPr>
              <a:t>Network &amp; System Lab,</a:t>
            </a:r>
            <a:r>
              <a:rPr sz="500" i="1" spc="-5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500" i="1" spc="-10" dirty="0">
                <a:solidFill>
                  <a:srgbClr val="0000CC"/>
                </a:solidFill>
                <a:latin typeface="Arial"/>
                <a:cs typeface="Arial"/>
              </a:rPr>
              <a:t>NSYSU</a:t>
            </a:r>
            <a:endParaRPr sz="5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56716" y="724150"/>
            <a:ext cx="4144645" cy="2266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Congetion Example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 dirty="0">
              <a:latin typeface="Arial"/>
              <a:cs typeface="Arial"/>
            </a:endParaRPr>
          </a:p>
          <a:p>
            <a:pPr marL="171450" indent="-171450">
              <a:lnSpc>
                <a:spcPct val="100000"/>
              </a:lnSpc>
              <a:buSzPct val="90000"/>
              <a:buFont typeface="Wingdings"/>
              <a:buChar char=""/>
              <a:tabLst>
                <a:tab pos="171450" algn="l"/>
              </a:tabLst>
            </a:pP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The Jacobson‘s fast retransmit</a:t>
            </a:r>
            <a:r>
              <a:rPr sz="10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algorithm:</a:t>
            </a:r>
            <a:endParaRPr sz="1000" dirty="0">
              <a:latin typeface="Arial"/>
              <a:cs typeface="Arial"/>
            </a:endParaRPr>
          </a:p>
          <a:p>
            <a:pPr marL="371475" marR="494030" lvl="1" indent="-143510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372110" algn="l"/>
              </a:tabLst>
            </a:pP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It is followed by his fast recovery algorithm.The third of the  duplicate ACKs was received that forces to</a:t>
            </a:r>
            <a:r>
              <a:rPr sz="1000" spc="-4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retransmit</a:t>
            </a:r>
            <a:endParaRPr sz="1000" dirty="0">
              <a:latin typeface="Arial"/>
              <a:cs typeface="Arial"/>
            </a:endParaRPr>
          </a:p>
          <a:p>
            <a:pPr marL="371475" marR="158750" lvl="1" indent="-143510">
              <a:lnSpc>
                <a:spcPct val="100000"/>
              </a:lnSpc>
              <a:spcBef>
                <a:spcPts val="235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372110" algn="l"/>
              </a:tabLst>
            </a:pP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Berkeley-derived implementation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when the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third one is received,  assume that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a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segment </a:t>
            </a:r>
            <a:r>
              <a:rPr sz="1000" spc="-10" dirty="0">
                <a:solidFill>
                  <a:srgbClr val="0000CC"/>
                </a:solidFill>
                <a:latin typeface="Arial"/>
                <a:cs typeface="Arial"/>
              </a:rPr>
              <a:t>has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been lost and retransmit only one  segment</a:t>
            </a:r>
            <a:endParaRPr sz="10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FF0000"/>
              </a:buClr>
              <a:buFont typeface="Wingdings"/>
              <a:buChar char=""/>
            </a:pPr>
            <a:endParaRPr sz="1450" dirty="0">
              <a:latin typeface="Arial"/>
              <a:cs typeface="Arial"/>
            </a:endParaRPr>
          </a:p>
          <a:p>
            <a:pPr marL="171450" indent="-171450">
              <a:lnSpc>
                <a:spcPct val="100000"/>
              </a:lnSpc>
              <a:buSzPct val="90000"/>
              <a:buFont typeface="Wingdings"/>
              <a:buChar char=""/>
              <a:tabLst>
                <a:tab pos="171450" algn="l"/>
              </a:tabLst>
            </a:pP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When the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missing data arrives (segment</a:t>
            </a:r>
            <a:r>
              <a:rPr sz="1000" b="1" spc="-2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63):</a:t>
            </a:r>
            <a:endParaRPr sz="1000" dirty="0">
              <a:latin typeface="Arial"/>
              <a:cs typeface="Arial"/>
            </a:endParaRPr>
          </a:p>
          <a:p>
            <a:pPr marL="371475" marR="5080" lvl="1" indent="-143510">
              <a:lnSpc>
                <a:spcPct val="100000"/>
              </a:lnSpc>
              <a:spcBef>
                <a:spcPts val="235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372110" algn="l"/>
              </a:tabLst>
            </a:pP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The receiving TCP now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has data bytes 6657-8960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in its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buffer, and  passes these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2304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bytes to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the user</a:t>
            </a:r>
            <a:r>
              <a:rPr sz="1000" spc="-3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process.</a:t>
            </a:r>
            <a:endParaRPr sz="1000" dirty="0">
              <a:latin typeface="Arial"/>
              <a:cs typeface="Arial"/>
            </a:endParaRPr>
          </a:p>
          <a:p>
            <a:pPr marL="371475" lvl="1" indent="-143510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372110" algn="l"/>
              </a:tabLst>
            </a:pP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All 2304 bytes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are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acknowledged in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segment</a:t>
            </a:r>
            <a:r>
              <a:rPr sz="1000" spc="-5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72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74191" y="382524"/>
            <a:ext cx="4940300" cy="3416300"/>
          </a:xfrm>
          <a:custGeom>
            <a:avLst/>
            <a:gdLst/>
            <a:ahLst/>
            <a:cxnLst/>
            <a:rect l="l" t="t" r="r" b="b"/>
            <a:pathLst>
              <a:path w="4940300" h="3416300">
                <a:moveTo>
                  <a:pt x="0" y="3416046"/>
                </a:moveTo>
                <a:lnTo>
                  <a:pt x="4940046" y="3416046"/>
                </a:lnTo>
                <a:lnTo>
                  <a:pt x="4940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37082" y="7941361"/>
            <a:ext cx="405130" cy="9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5"/>
              </a:lnSpc>
            </a:pP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00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8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/1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/24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84325" y="5457444"/>
            <a:ext cx="4399915" cy="0"/>
          </a:xfrm>
          <a:custGeom>
            <a:avLst/>
            <a:gdLst/>
            <a:ahLst/>
            <a:cxnLst/>
            <a:rect l="l" t="t" r="r" b="b"/>
            <a:pathLst>
              <a:path w="4399915">
                <a:moveTo>
                  <a:pt x="0" y="0"/>
                </a:moveTo>
                <a:lnTo>
                  <a:pt x="4399788" y="0"/>
                </a:lnTo>
              </a:path>
            </a:pathLst>
          </a:custGeom>
          <a:ln w="59436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83741" y="7865360"/>
            <a:ext cx="1458135" cy="224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74191" y="4835652"/>
            <a:ext cx="4940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508634">
              <a:lnSpc>
                <a:spcPct val="100000"/>
              </a:lnSpc>
            </a:pP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Congestion Avoidance</a:t>
            </a:r>
            <a:r>
              <a:rPr sz="1200" b="1" dirty="0">
                <a:solidFill>
                  <a:srgbClr val="FF0033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FF0033"/>
                </a:solidFill>
                <a:latin typeface="Arial"/>
                <a:cs typeface="Arial"/>
              </a:rPr>
              <a:t>Algorithm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 dirty="0">
              <a:latin typeface="Arial"/>
              <a:cs typeface="Arial"/>
            </a:endParaRPr>
          </a:p>
          <a:p>
            <a:pPr marL="553720" indent="-172085">
              <a:lnSpc>
                <a:spcPct val="100000"/>
              </a:lnSpc>
              <a:buSzPct val="90000"/>
              <a:buFont typeface="Wingdings"/>
              <a:buChar char=""/>
              <a:tabLst>
                <a:tab pos="554355" algn="l"/>
              </a:tabLst>
            </a:pP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What‘s congestion</a:t>
            </a:r>
            <a:r>
              <a:rPr sz="1000" b="1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avoidance?</a:t>
            </a:r>
            <a:endParaRPr sz="1000" dirty="0">
              <a:latin typeface="Arial"/>
              <a:cs typeface="Arial"/>
            </a:endParaRPr>
          </a:p>
          <a:p>
            <a:pPr marL="754380" lvl="1" indent="-143510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754380" algn="l"/>
              </a:tabLst>
            </a:pP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It is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a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way to deal with lost</a:t>
            </a:r>
            <a:r>
              <a:rPr sz="1000" spc="-3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packets</a:t>
            </a:r>
            <a:endParaRPr sz="1000" dirty="0">
              <a:latin typeface="Arial"/>
              <a:cs typeface="Arial"/>
            </a:endParaRPr>
          </a:p>
          <a:p>
            <a:pPr marL="754380" lvl="1" indent="-143510">
              <a:lnSpc>
                <a:spcPct val="100000"/>
              </a:lnSpc>
              <a:spcBef>
                <a:spcPts val="235"/>
              </a:spcBef>
              <a:buSzPct val="90000"/>
              <a:buFont typeface="Wingdings"/>
              <a:buChar char=""/>
              <a:tabLst>
                <a:tab pos="754380" algn="l"/>
              </a:tabLst>
            </a:pPr>
            <a:r>
              <a:rPr sz="1000" spc="-5" dirty="0">
                <a:solidFill>
                  <a:srgbClr val="FF0000"/>
                </a:solidFill>
                <a:latin typeface="Arial"/>
                <a:cs typeface="Arial"/>
              </a:rPr>
              <a:t>Assumption: packet loss caused by damage is very small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(&lt;</a:t>
            </a:r>
            <a:r>
              <a:rPr sz="1000" spc="-4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1%)</a:t>
            </a:r>
            <a:endParaRPr sz="1000" dirty="0">
              <a:latin typeface="Arial"/>
              <a:cs typeface="Arial"/>
            </a:endParaRPr>
          </a:p>
          <a:p>
            <a:pPr marL="754380" marR="643890" lvl="1" indent="-143510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754380" algn="l"/>
              </a:tabLst>
            </a:pP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The loss of a packet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signals congestion somewhere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in the path 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between the source and </a:t>
            </a:r>
            <a:r>
              <a:rPr sz="1000" spc="-10" dirty="0">
                <a:solidFill>
                  <a:srgbClr val="0000CC"/>
                </a:solidFill>
                <a:latin typeface="Arial"/>
                <a:cs typeface="Arial"/>
              </a:rPr>
              <a:t>the</a:t>
            </a:r>
            <a:r>
              <a:rPr sz="1000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destination.</a:t>
            </a:r>
            <a:endParaRPr sz="1000" dirty="0">
              <a:latin typeface="Arial"/>
              <a:cs typeface="Arial"/>
            </a:endParaRPr>
          </a:p>
          <a:p>
            <a:pPr marL="553720" indent="-172085">
              <a:lnSpc>
                <a:spcPct val="100000"/>
              </a:lnSpc>
              <a:spcBef>
                <a:spcPts val="240"/>
              </a:spcBef>
              <a:buSzPct val="90000"/>
              <a:buFont typeface="Wingdings"/>
              <a:buChar char=""/>
              <a:tabLst>
                <a:tab pos="554355" algn="l"/>
              </a:tabLst>
            </a:pP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Two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indications of packet</a:t>
            </a:r>
            <a:r>
              <a:rPr sz="1000" b="1" spc="-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loss:</a:t>
            </a:r>
            <a:endParaRPr sz="1000" dirty="0">
              <a:latin typeface="Arial"/>
              <a:cs typeface="Arial"/>
            </a:endParaRPr>
          </a:p>
          <a:p>
            <a:pPr marL="754380" lvl="1" indent="-143510">
              <a:lnSpc>
                <a:spcPct val="100000"/>
              </a:lnSpc>
              <a:spcBef>
                <a:spcPts val="234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754380" algn="l"/>
              </a:tabLst>
            </a:pP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A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timeout</a:t>
            </a:r>
            <a:r>
              <a:rPr sz="1000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occurring</a:t>
            </a:r>
            <a:endParaRPr sz="1000" dirty="0">
              <a:latin typeface="Arial"/>
              <a:cs typeface="Arial"/>
            </a:endParaRPr>
          </a:p>
          <a:p>
            <a:pPr marL="754380" lvl="1" indent="-143510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754380" algn="l"/>
              </a:tabLst>
            </a:pP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The receipt of duplicate</a:t>
            </a:r>
            <a:r>
              <a:rPr sz="1000" spc="-2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ACKs</a:t>
            </a:r>
            <a:endParaRPr sz="1000" dirty="0">
              <a:latin typeface="Arial"/>
              <a:cs typeface="Arial"/>
            </a:endParaRPr>
          </a:p>
          <a:p>
            <a:pPr marL="553720" marR="435609" indent="-171450">
              <a:lnSpc>
                <a:spcPct val="100000"/>
              </a:lnSpc>
              <a:spcBef>
                <a:spcPts val="229"/>
              </a:spcBef>
              <a:buSzPct val="90000"/>
              <a:buFont typeface="Wingdings"/>
              <a:buChar char=""/>
              <a:tabLst>
                <a:tab pos="554355" algn="l"/>
              </a:tabLst>
            </a:pP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Congestion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avoidance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and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slow start are independent algorithms  with different</a:t>
            </a:r>
            <a:r>
              <a:rPr sz="10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objectives.</a:t>
            </a:r>
            <a:endParaRPr sz="1000" dirty="0">
              <a:latin typeface="Arial"/>
              <a:cs typeface="Arial"/>
            </a:endParaRPr>
          </a:p>
          <a:p>
            <a:pPr marL="553720" indent="-172085">
              <a:lnSpc>
                <a:spcPct val="100000"/>
              </a:lnSpc>
              <a:spcBef>
                <a:spcPts val="240"/>
              </a:spcBef>
              <a:buSzPct val="90000"/>
              <a:buFont typeface="Wingdings"/>
              <a:buChar char=""/>
              <a:tabLst>
                <a:tab pos="554355" algn="l"/>
              </a:tabLst>
            </a:pP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Two </a:t>
            </a:r>
            <a:r>
              <a:rPr sz="1000" b="1" spc="-10" dirty="0">
                <a:solidFill>
                  <a:srgbClr val="0000CC"/>
                </a:solidFill>
                <a:latin typeface="Arial"/>
                <a:cs typeface="Arial"/>
              </a:rPr>
              <a:t>variables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be maintained for each connection: </a:t>
            </a:r>
            <a:r>
              <a:rPr sz="1000" b="1" i="1" dirty="0">
                <a:solidFill>
                  <a:srgbClr val="FF0000"/>
                </a:solidFill>
                <a:latin typeface="Arial"/>
                <a:cs typeface="Arial"/>
              </a:rPr>
              <a:t>cwnd</a:t>
            </a:r>
            <a:r>
              <a:rPr sz="1000" b="1" i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and</a:t>
            </a:r>
            <a:endParaRPr sz="1000" dirty="0">
              <a:latin typeface="Arial"/>
              <a:cs typeface="Arial"/>
            </a:endParaRPr>
          </a:p>
          <a:p>
            <a:pPr marL="553720">
              <a:lnSpc>
                <a:spcPct val="100000"/>
              </a:lnSpc>
            </a:pPr>
            <a:r>
              <a:rPr sz="1000" b="1" i="1" spc="-5" dirty="0">
                <a:solidFill>
                  <a:srgbClr val="FF0000"/>
                </a:solidFill>
                <a:latin typeface="Arial"/>
                <a:cs typeface="Arial"/>
              </a:rPr>
              <a:t>ssthresh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95286" y="1433426"/>
            <a:ext cx="228777" cy="2287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14323" y="6662638"/>
            <a:ext cx="228777" cy="2287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23848" y="5819675"/>
            <a:ext cx="228777" cy="2287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845050" y="1231994"/>
            <a:ext cx="1538034" cy="205184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0"/>
              </a:spcBef>
            </a:pPr>
            <a:r>
              <a:rPr sz="1000" dirty="0">
                <a:latin typeface="Arial"/>
                <a:cs typeface="Arial"/>
              </a:rPr>
              <a:t>-</a:t>
            </a:r>
            <a:r>
              <a:rPr lang="zh-TW" altLang="en-US" sz="1000" spc="229" dirty="0">
                <a:latin typeface="Arial"/>
                <a:cs typeface="Arial"/>
              </a:rPr>
              <a:t>掉</a:t>
            </a:r>
            <a:r>
              <a:rPr sz="1000" spc="125" dirty="0">
                <a:latin typeface="Arial"/>
                <a:cs typeface="Arial"/>
              </a:rPr>
              <a:t>3</a:t>
            </a:r>
            <a:r>
              <a:rPr sz="1000" spc="229" dirty="0">
                <a:latin typeface="Arial"/>
                <a:cs typeface="Arial"/>
              </a:rPr>
              <a:t>個就能重送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425692" y="7978448"/>
            <a:ext cx="124460" cy="1250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700" i="1" spc="-5" dirty="0">
                <a:solidFill>
                  <a:srgbClr val="FFFF00"/>
                </a:solidFill>
                <a:latin typeface="Arial"/>
                <a:cs typeface="Arial"/>
              </a:rPr>
              <a:t>14</a:t>
            </a:r>
            <a:endParaRPr sz="70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Network &amp; System Lab,</a:t>
            </a:r>
            <a:r>
              <a:rPr spc="-50" dirty="0"/>
              <a:t> </a:t>
            </a:r>
            <a:r>
              <a:rPr spc="-10" dirty="0"/>
              <a:t>NSYSU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3485770" y="6597102"/>
            <a:ext cx="1815591" cy="359073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z="1000" spc="445" dirty="0">
                <a:solidFill>
                  <a:srgbClr val="FF0000"/>
                </a:solidFill>
                <a:latin typeface="Arial"/>
                <a:cs typeface="Arial"/>
              </a:rPr>
              <a:t>考</a:t>
            </a:r>
            <a:r>
              <a:rPr sz="1000" spc="120" dirty="0">
                <a:latin typeface="Arial"/>
                <a:cs typeface="Arial"/>
              </a:rPr>
              <a:t>:</a:t>
            </a:r>
            <a:endParaRPr sz="1000" dirty="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</a:pPr>
            <a:r>
              <a:rPr sz="1000" spc="60" dirty="0">
                <a:latin typeface="Arial"/>
                <a:cs typeface="Arial"/>
              </a:rPr>
              <a:t>sender</a:t>
            </a:r>
            <a:r>
              <a:rPr sz="1000" spc="125" dirty="0">
                <a:latin typeface="Arial"/>
                <a:cs typeface="Arial"/>
              </a:rPr>
              <a:t>怎麼知道封包遺失</a:t>
            </a:r>
            <a:r>
              <a:rPr sz="1000" spc="65" dirty="0">
                <a:latin typeface="Arial"/>
                <a:cs typeface="Arial"/>
              </a:rPr>
              <a:t>?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27040" y="7660176"/>
            <a:ext cx="1402461" cy="205184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lang="en-US" sz="1000" spc="20" dirty="0" err="1">
                <a:latin typeface="Arial"/>
                <a:cs typeface="Arial"/>
              </a:rPr>
              <a:t>ssthresh</a:t>
            </a:r>
            <a:r>
              <a:rPr lang="en-US" altLang="zh-TW" sz="1000" spc="20" dirty="0">
                <a:latin typeface="Arial"/>
                <a:cs typeface="Arial"/>
              </a:rPr>
              <a:t>:</a:t>
            </a:r>
            <a:r>
              <a:rPr lang="zh-TW" altLang="en-US" sz="1000" spc="10" dirty="0">
                <a:latin typeface="Arial"/>
                <a:cs typeface="Arial"/>
              </a:rPr>
              <a:t> </a:t>
            </a:r>
            <a:r>
              <a:rPr sz="1000" spc="45" dirty="0" err="1">
                <a:latin typeface="Arial"/>
                <a:cs typeface="Arial"/>
              </a:rPr>
              <a:t>上升的限制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625850" y="5671732"/>
            <a:ext cx="1981200" cy="205184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z="1000" spc="80" dirty="0" err="1">
                <a:latin typeface="Arial"/>
                <a:cs typeface="Arial"/>
              </a:rPr>
              <a:t>減少封包遺失，以增加頻寬使用</a:t>
            </a:r>
            <a:endParaRPr sz="1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7082" y="3488233"/>
            <a:ext cx="405130" cy="9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5"/>
              </a:lnSpc>
            </a:pP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00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8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/1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/24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80008" y="2226675"/>
            <a:ext cx="146697" cy="1268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69458" y="2505705"/>
            <a:ext cx="494030" cy="176530"/>
          </a:xfrm>
          <a:custGeom>
            <a:avLst/>
            <a:gdLst/>
            <a:ahLst/>
            <a:cxnLst/>
            <a:rect l="l" t="t" r="r" b="b"/>
            <a:pathLst>
              <a:path w="494029" h="176530">
                <a:moveTo>
                  <a:pt x="462275" y="0"/>
                </a:moveTo>
                <a:lnTo>
                  <a:pt x="30954" y="1271"/>
                </a:lnTo>
                <a:lnTo>
                  <a:pt x="7738" y="40238"/>
                </a:lnTo>
                <a:lnTo>
                  <a:pt x="0" y="88821"/>
                </a:lnTo>
                <a:lnTo>
                  <a:pt x="7738" y="137404"/>
                </a:lnTo>
                <a:lnTo>
                  <a:pt x="30954" y="176371"/>
                </a:lnTo>
                <a:lnTo>
                  <a:pt x="462275" y="176371"/>
                </a:lnTo>
                <a:lnTo>
                  <a:pt x="485659" y="137121"/>
                </a:lnTo>
                <a:lnTo>
                  <a:pt x="493453" y="88185"/>
                </a:lnTo>
                <a:lnTo>
                  <a:pt x="485659" y="39249"/>
                </a:lnTo>
                <a:lnTo>
                  <a:pt x="462275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09815" y="1728972"/>
            <a:ext cx="2020570" cy="169545"/>
          </a:xfrm>
          <a:custGeom>
            <a:avLst/>
            <a:gdLst/>
            <a:ahLst/>
            <a:cxnLst/>
            <a:rect l="l" t="t" r="r" b="b"/>
            <a:pathLst>
              <a:path w="2020570" h="169544">
                <a:moveTo>
                  <a:pt x="1990337" y="0"/>
                </a:moveTo>
                <a:lnTo>
                  <a:pt x="29941" y="0"/>
                </a:lnTo>
                <a:lnTo>
                  <a:pt x="7485" y="37693"/>
                </a:lnTo>
                <a:lnTo>
                  <a:pt x="0" y="84687"/>
                </a:lnTo>
                <a:lnTo>
                  <a:pt x="7485" y="131681"/>
                </a:lnTo>
                <a:lnTo>
                  <a:pt x="29941" y="169374"/>
                </a:lnTo>
                <a:lnTo>
                  <a:pt x="1990337" y="169374"/>
                </a:lnTo>
                <a:lnTo>
                  <a:pt x="2012794" y="131681"/>
                </a:lnTo>
                <a:lnTo>
                  <a:pt x="2020279" y="84687"/>
                </a:lnTo>
                <a:lnTo>
                  <a:pt x="2012794" y="37693"/>
                </a:lnTo>
                <a:lnTo>
                  <a:pt x="1990337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84325" y="1004316"/>
            <a:ext cx="4399915" cy="0"/>
          </a:xfrm>
          <a:custGeom>
            <a:avLst/>
            <a:gdLst/>
            <a:ahLst/>
            <a:cxnLst/>
            <a:rect l="l" t="t" r="r" b="b"/>
            <a:pathLst>
              <a:path w="4399915">
                <a:moveTo>
                  <a:pt x="0" y="0"/>
                </a:moveTo>
                <a:lnTo>
                  <a:pt x="4399788" y="0"/>
                </a:lnTo>
              </a:path>
            </a:pathLst>
          </a:custGeom>
          <a:ln w="59435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83741" y="3412232"/>
            <a:ext cx="1458135" cy="2240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89736" y="626614"/>
            <a:ext cx="4192270" cy="2625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Congestion Avoidance Algorithm</a:t>
            </a:r>
            <a:r>
              <a:rPr sz="1200" b="1" spc="-80" dirty="0">
                <a:solidFill>
                  <a:srgbClr val="FF0033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(Cont.)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00" dirty="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5"/>
              </a:spcBef>
              <a:buSzPct val="90000"/>
              <a:buFont typeface="Wingdings"/>
              <a:buChar char=""/>
              <a:tabLst>
                <a:tab pos="184150" algn="l"/>
              </a:tabLst>
            </a:pP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Congestion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avoidance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algorithm</a:t>
            </a:r>
            <a:r>
              <a:rPr sz="1000" b="1" spc="-4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operates:</a:t>
            </a:r>
            <a:endParaRPr sz="1000" dirty="0">
              <a:latin typeface="Arial"/>
              <a:cs typeface="Arial"/>
            </a:endParaRPr>
          </a:p>
          <a:p>
            <a:pPr marL="384175" lvl="1" indent="-143510">
              <a:lnSpc>
                <a:spcPct val="100000"/>
              </a:lnSpc>
              <a:spcBef>
                <a:spcPts val="110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384810" algn="l"/>
              </a:tabLst>
            </a:pP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1.Initialization=&gt;</a:t>
            </a:r>
            <a:r>
              <a:rPr sz="1000" i="1" spc="-5" dirty="0">
                <a:solidFill>
                  <a:srgbClr val="0000CC"/>
                </a:solidFill>
                <a:latin typeface="Arial"/>
                <a:cs typeface="Arial"/>
              </a:rPr>
              <a:t>cwnd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is one segment, </a:t>
            </a:r>
            <a:r>
              <a:rPr sz="1000" i="1" spc="-5" dirty="0">
                <a:solidFill>
                  <a:srgbClr val="0000CC"/>
                </a:solidFill>
                <a:latin typeface="Arial"/>
                <a:cs typeface="Arial"/>
              </a:rPr>
              <a:t>ssthresh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is 65535</a:t>
            </a:r>
            <a:r>
              <a:rPr sz="1000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bytes</a:t>
            </a:r>
            <a:endParaRPr sz="1000" dirty="0">
              <a:latin typeface="Arial"/>
              <a:cs typeface="Arial"/>
            </a:endParaRPr>
          </a:p>
          <a:p>
            <a:pPr marL="384175" marR="29845" lvl="1" indent="-143510">
              <a:lnSpc>
                <a:spcPts val="1080"/>
              </a:lnSpc>
              <a:spcBef>
                <a:spcPts val="259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384810" algn="l"/>
              </a:tabLst>
            </a:pP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2.TCP output never sends more than </a:t>
            </a:r>
            <a:r>
              <a:rPr sz="1000" spc="-10" dirty="0">
                <a:solidFill>
                  <a:srgbClr val="0000CC"/>
                </a:solidFill>
                <a:latin typeface="Arial"/>
                <a:cs typeface="Arial"/>
              </a:rPr>
              <a:t>the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minimum of cwnd and the  receiver‘s advertised window</a:t>
            </a:r>
            <a:endParaRPr sz="1000" dirty="0">
              <a:latin typeface="Arial"/>
              <a:cs typeface="Arial"/>
            </a:endParaRPr>
          </a:p>
          <a:p>
            <a:pPr marL="384175" marR="147320" lvl="1" indent="-143510">
              <a:lnSpc>
                <a:spcPts val="1080"/>
              </a:lnSpc>
              <a:spcBef>
                <a:spcPts val="240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384810" algn="l"/>
              </a:tabLst>
            </a:pP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3.When congestion occurs, one-half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of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the current window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size is  saved in </a:t>
            </a:r>
            <a:r>
              <a:rPr sz="1000" i="1" spc="-5" dirty="0">
                <a:solidFill>
                  <a:srgbClr val="0000CC"/>
                </a:solidFill>
                <a:latin typeface="Arial"/>
                <a:cs typeface="Arial"/>
              </a:rPr>
              <a:t>ssthresh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. If timeout, </a:t>
            </a:r>
            <a:r>
              <a:rPr sz="1000" i="1" spc="-5" dirty="0">
                <a:solidFill>
                  <a:srgbClr val="0000CC"/>
                </a:solidFill>
                <a:latin typeface="Arial"/>
                <a:cs typeface="Arial"/>
              </a:rPr>
              <a:t>cwnd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is set to one</a:t>
            </a:r>
            <a:r>
              <a:rPr sz="1000" spc="-3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segment</a:t>
            </a:r>
            <a:endParaRPr sz="1000" dirty="0">
              <a:latin typeface="Arial"/>
              <a:cs typeface="Arial"/>
            </a:endParaRPr>
          </a:p>
          <a:p>
            <a:pPr marL="384175" lvl="1" indent="-14351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384810" algn="l"/>
              </a:tabLst>
            </a:pP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4.When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new data is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acknowledged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by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the other end, increase</a:t>
            </a:r>
            <a:r>
              <a:rPr sz="1000" spc="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i="1" spc="-5" dirty="0">
                <a:solidFill>
                  <a:srgbClr val="0000CC"/>
                </a:solidFill>
                <a:latin typeface="Arial"/>
                <a:cs typeface="Arial"/>
              </a:rPr>
              <a:t>cwnd</a:t>
            </a:r>
            <a:endParaRPr sz="1000" dirty="0">
              <a:latin typeface="Arial"/>
              <a:cs typeface="Arial"/>
            </a:endParaRPr>
          </a:p>
          <a:p>
            <a:pPr marL="184150" marR="511809" indent="-171450">
              <a:lnSpc>
                <a:spcPts val="1080"/>
              </a:lnSpc>
              <a:spcBef>
                <a:spcPts val="259"/>
              </a:spcBef>
              <a:buSzPct val="90000"/>
              <a:buFont typeface="Wingdings"/>
              <a:buChar char=""/>
              <a:tabLst>
                <a:tab pos="184150" algn="l"/>
              </a:tabLst>
            </a:pP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If </a:t>
            </a:r>
            <a:r>
              <a:rPr sz="1000" b="1" i="1" spc="-5" dirty="0">
                <a:solidFill>
                  <a:srgbClr val="0000CC"/>
                </a:solidFill>
                <a:latin typeface="Arial"/>
                <a:cs typeface="Arial"/>
              </a:rPr>
              <a:t>cwnd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is less than or equal to </a:t>
            </a:r>
            <a:r>
              <a:rPr sz="1000" b="1" i="1" spc="-5" dirty="0">
                <a:solidFill>
                  <a:srgbClr val="0000CC"/>
                </a:solidFill>
                <a:latin typeface="Arial"/>
                <a:cs typeface="Arial"/>
              </a:rPr>
              <a:t>ssthresh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,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doing </a:t>
            </a:r>
            <a:r>
              <a:rPr sz="1000" b="1" spc="-10" dirty="0">
                <a:solidFill>
                  <a:srgbClr val="0000CC"/>
                </a:solidFill>
                <a:latin typeface="Arial"/>
                <a:cs typeface="Arial"/>
              </a:rPr>
              <a:t>slow start. 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Otherwise, we’re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doing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congestion</a:t>
            </a:r>
            <a:r>
              <a:rPr sz="1000" b="1" spc="-3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avoidance.</a:t>
            </a:r>
            <a:endParaRPr sz="1000" dirty="0">
              <a:latin typeface="Arial"/>
              <a:cs typeface="Arial"/>
            </a:endParaRPr>
          </a:p>
          <a:p>
            <a:pPr marL="183515" marR="6350" indent="-171450">
              <a:lnSpc>
                <a:spcPts val="1080"/>
              </a:lnSpc>
              <a:spcBef>
                <a:spcPts val="240"/>
              </a:spcBef>
              <a:buSzPct val="90000"/>
              <a:buFont typeface="Wingdings"/>
              <a:buChar char=""/>
              <a:tabLst>
                <a:tab pos="184150" algn="l"/>
              </a:tabLst>
            </a:pP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Congestion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avoidance dictates that </a:t>
            </a:r>
            <a:r>
              <a:rPr sz="1000" b="1" i="1" spc="-5" dirty="0">
                <a:solidFill>
                  <a:srgbClr val="0000CC"/>
                </a:solidFill>
                <a:latin typeface="Arial"/>
                <a:cs typeface="Arial"/>
              </a:rPr>
              <a:t>cwnd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be increased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by </a:t>
            </a:r>
            <a:r>
              <a:rPr sz="1000" b="1" i="1" spc="-5" dirty="0">
                <a:solidFill>
                  <a:srgbClr val="0000CC"/>
                </a:solidFill>
                <a:latin typeface="Arial"/>
                <a:cs typeface="Arial"/>
              </a:rPr>
              <a:t>1/cwnd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, 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plus a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small fraction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of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segment size,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each time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an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ACK is 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received: </a:t>
            </a:r>
            <a:r>
              <a:rPr sz="1000" b="1" i="1" dirty="0">
                <a:solidFill>
                  <a:srgbClr val="FF0000"/>
                </a:solidFill>
                <a:latin typeface="Arial"/>
                <a:cs typeface="Arial"/>
              </a:rPr>
              <a:t>an </a:t>
            </a:r>
            <a:r>
              <a:rPr sz="1000" b="1" i="1" spc="-5" dirty="0">
                <a:solidFill>
                  <a:srgbClr val="FF0000"/>
                </a:solidFill>
                <a:latin typeface="Arial"/>
                <a:cs typeface="Arial"/>
              </a:rPr>
              <a:t>additive</a:t>
            </a:r>
            <a:r>
              <a:rPr sz="1000" b="1" i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i="1" spc="-5" dirty="0">
                <a:solidFill>
                  <a:srgbClr val="FF0000"/>
                </a:solidFill>
                <a:latin typeface="Arial"/>
                <a:cs typeface="Arial"/>
              </a:rPr>
              <a:t>increase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.</a:t>
            </a:r>
            <a:endParaRPr sz="1000" dirty="0">
              <a:latin typeface="Arial"/>
              <a:cs typeface="Arial"/>
            </a:endParaRPr>
          </a:p>
          <a:p>
            <a:pPr marL="183515" marR="375920" indent="-171450">
              <a:lnSpc>
                <a:spcPts val="1080"/>
              </a:lnSpc>
              <a:spcBef>
                <a:spcPts val="240"/>
              </a:spcBef>
              <a:buSzPct val="90000"/>
              <a:buFont typeface="Wingdings"/>
              <a:buChar char=""/>
              <a:tabLst>
                <a:tab pos="184150" algn="l"/>
              </a:tabLst>
            </a:pP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Increase </a:t>
            </a:r>
            <a:r>
              <a:rPr sz="1000" b="1" i="1" spc="-5" dirty="0">
                <a:solidFill>
                  <a:srgbClr val="0000CC"/>
                </a:solidFill>
                <a:latin typeface="Arial"/>
                <a:cs typeface="Arial"/>
              </a:rPr>
              <a:t>cwnd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by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at most </a:t>
            </a:r>
            <a:r>
              <a:rPr sz="1000" b="1" spc="-5" dirty="0">
                <a:solidFill>
                  <a:srgbClr val="FF0000"/>
                </a:solidFill>
                <a:latin typeface="Arial"/>
                <a:cs typeface="Arial"/>
              </a:rPr>
              <a:t>one segment each round-trip time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 (regardless </a:t>
            </a:r>
            <a:r>
              <a:rPr sz="1000" b="1" spc="-10" dirty="0">
                <a:solidFill>
                  <a:srgbClr val="0000CC"/>
                </a:solidFill>
                <a:latin typeface="Arial"/>
                <a:cs typeface="Arial"/>
              </a:rPr>
              <a:t>how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many ACKs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are received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in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that</a:t>
            </a:r>
            <a:r>
              <a:rPr sz="1000" b="1" spc="-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RTT)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74191" y="384048"/>
            <a:ext cx="4940300" cy="3416300"/>
          </a:xfrm>
          <a:custGeom>
            <a:avLst/>
            <a:gdLst/>
            <a:ahLst/>
            <a:cxnLst/>
            <a:rect l="l" t="t" r="r" b="b"/>
            <a:pathLst>
              <a:path w="4940300" h="3416300">
                <a:moveTo>
                  <a:pt x="0" y="3416046"/>
                </a:moveTo>
                <a:lnTo>
                  <a:pt x="4940046" y="3416046"/>
                </a:lnTo>
                <a:lnTo>
                  <a:pt x="4940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37082" y="7941361"/>
            <a:ext cx="405130" cy="9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5"/>
              </a:lnSpc>
            </a:pP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00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8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/1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/24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84325" y="5457444"/>
            <a:ext cx="4399915" cy="0"/>
          </a:xfrm>
          <a:custGeom>
            <a:avLst/>
            <a:gdLst/>
            <a:ahLst/>
            <a:cxnLst/>
            <a:rect l="l" t="t" r="r" b="b"/>
            <a:pathLst>
              <a:path w="4399915">
                <a:moveTo>
                  <a:pt x="0" y="0"/>
                </a:moveTo>
                <a:lnTo>
                  <a:pt x="4399788" y="0"/>
                </a:lnTo>
              </a:path>
            </a:pathLst>
          </a:custGeom>
          <a:ln w="59436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83741" y="7865360"/>
            <a:ext cx="1458135" cy="2240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74191" y="4835652"/>
            <a:ext cx="4940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508634">
              <a:lnSpc>
                <a:spcPct val="100000"/>
              </a:lnSpc>
            </a:pP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Congestion Avoidance</a:t>
            </a:r>
            <a:r>
              <a:rPr sz="1200" b="1" dirty="0">
                <a:solidFill>
                  <a:srgbClr val="FF0033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FF0033"/>
                </a:solidFill>
                <a:latin typeface="Arial"/>
                <a:cs typeface="Arial"/>
              </a:rPr>
              <a:t>Algorithm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063495" y="5934452"/>
            <a:ext cx="2451354" cy="157505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1650" y="3334962"/>
            <a:ext cx="2667000" cy="181624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60336" y="2514513"/>
            <a:ext cx="228777" cy="22877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943111" y="3430060"/>
            <a:ext cx="2590800" cy="1420582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0"/>
              </a:spcBef>
            </a:pPr>
            <a:r>
              <a:rPr sz="1000" dirty="0">
                <a:latin typeface="Arial"/>
                <a:cs typeface="Arial"/>
              </a:rPr>
              <a:t>Congestion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 err="1">
                <a:latin typeface="Arial"/>
                <a:cs typeface="Arial"/>
              </a:rPr>
              <a:t>algo</a:t>
            </a:r>
            <a:r>
              <a:rPr sz="1000" dirty="0">
                <a:latin typeface="Arial"/>
                <a:cs typeface="Arial"/>
              </a:rPr>
              <a:t>:</a:t>
            </a:r>
            <a:endParaRPr lang="en-US" altLang="zh-TW" sz="1000" dirty="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400"/>
              </a:spcBef>
            </a:pPr>
            <a:endParaRPr sz="1000" dirty="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</a:pPr>
            <a:r>
              <a:rPr sz="1000" dirty="0">
                <a:latin typeface="Arial"/>
                <a:cs typeface="Arial"/>
              </a:rPr>
              <a:t>原始版本</a:t>
            </a:r>
          </a:p>
          <a:p>
            <a:pPr marL="25400">
              <a:lnSpc>
                <a:spcPct val="100000"/>
              </a:lnSpc>
            </a:pPr>
            <a:r>
              <a:rPr sz="1000" dirty="0">
                <a:latin typeface="Arial"/>
                <a:cs typeface="Arial"/>
              </a:rPr>
              <a:t>each 1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RTT</a:t>
            </a:r>
          </a:p>
          <a:p>
            <a:pPr marL="25400" marR="1315085">
              <a:lnSpc>
                <a:spcPct val="100000"/>
              </a:lnSpc>
            </a:pPr>
            <a:r>
              <a:rPr sz="1000" dirty="0">
                <a:latin typeface="Arial"/>
                <a:cs typeface="Arial"/>
              </a:rPr>
              <a:t>    =&gt; cwnd = cwnd</a:t>
            </a:r>
            <a:r>
              <a:rPr sz="1000" spc="-10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+1  </a:t>
            </a:r>
            <a:r>
              <a:rPr sz="1000" spc="160" dirty="0">
                <a:latin typeface="Arial"/>
                <a:cs typeface="Arial"/>
              </a:rPr>
              <a:t>轉成</a:t>
            </a:r>
            <a:endParaRPr sz="1000" dirty="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</a:pPr>
            <a:r>
              <a:rPr sz="1000" dirty="0">
                <a:latin typeface="Arial"/>
                <a:cs typeface="Arial"/>
              </a:rPr>
              <a:t>ACK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arrived</a:t>
            </a:r>
          </a:p>
          <a:p>
            <a:pPr marL="25400">
              <a:lnSpc>
                <a:spcPct val="100000"/>
              </a:lnSpc>
            </a:pPr>
            <a:r>
              <a:rPr sz="1000" dirty="0">
                <a:latin typeface="Arial"/>
                <a:cs typeface="Arial"/>
              </a:rPr>
              <a:t>    =&gt; cwnd = cwnd + 1 / # of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ACKs</a:t>
            </a:r>
          </a:p>
          <a:p>
            <a:pPr marL="25400">
              <a:lnSpc>
                <a:spcPts val="600"/>
              </a:lnSpc>
            </a:pPr>
            <a:r>
              <a:rPr sz="1000" dirty="0">
                <a:latin typeface="Arial"/>
                <a:cs typeface="Arial"/>
              </a:rPr>
              <a:t>                   = cwnd + 1 /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cwnd 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5425736" y="7978484"/>
            <a:ext cx="124460" cy="1250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700" i="1" spc="-5" dirty="0">
                <a:solidFill>
                  <a:srgbClr val="FFFF00"/>
                </a:solidFill>
                <a:latin typeface="Arial"/>
                <a:cs typeface="Arial"/>
              </a:rPr>
              <a:t>16</a:t>
            </a:r>
            <a:endParaRPr sz="7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Network &amp; System Lab,</a:t>
            </a:r>
            <a:r>
              <a:rPr spc="-50" dirty="0"/>
              <a:t> </a:t>
            </a:r>
            <a:r>
              <a:rPr spc="-10" dirty="0"/>
              <a:t>NSYSU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7082" y="3488233"/>
            <a:ext cx="405130" cy="9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5"/>
              </a:lnSpc>
            </a:pP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00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8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/1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/24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92025" y="6800922"/>
            <a:ext cx="108042" cy="1521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71406" y="6824353"/>
            <a:ext cx="97560" cy="1142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10713" y="7302241"/>
            <a:ext cx="949325" cy="169545"/>
          </a:xfrm>
          <a:custGeom>
            <a:avLst/>
            <a:gdLst/>
            <a:ahLst/>
            <a:cxnLst/>
            <a:rect l="l" t="t" r="r" b="b"/>
            <a:pathLst>
              <a:path w="949325" h="169545">
                <a:moveTo>
                  <a:pt x="919024" y="0"/>
                </a:moveTo>
                <a:lnTo>
                  <a:pt x="29941" y="0"/>
                </a:lnTo>
                <a:lnTo>
                  <a:pt x="7485" y="37693"/>
                </a:lnTo>
                <a:lnTo>
                  <a:pt x="0" y="84687"/>
                </a:lnTo>
                <a:lnTo>
                  <a:pt x="7485" y="131681"/>
                </a:lnTo>
                <a:lnTo>
                  <a:pt x="29941" y="169374"/>
                </a:lnTo>
                <a:lnTo>
                  <a:pt x="919024" y="169374"/>
                </a:lnTo>
                <a:lnTo>
                  <a:pt x="941480" y="131681"/>
                </a:lnTo>
                <a:lnTo>
                  <a:pt x="948966" y="84687"/>
                </a:lnTo>
                <a:lnTo>
                  <a:pt x="941480" y="37693"/>
                </a:lnTo>
                <a:lnTo>
                  <a:pt x="919024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63410" y="6824353"/>
            <a:ext cx="154940" cy="114300"/>
          </a:xfrm>
          <a:custGeom>
            <a:avLst/>
            <a:gdLst/>
            <a:ahLst/>
            <a:cxnLst/>
            <a:rect l="l" t="t" r="r" b="b"/>
            <a:pathLst>
              <a:path w="154939" h="114300">
                <a:moveTo>
                  <a:pt x="134505" y="0"/>
                </a:moveTo>
                <a:lnTo>
                  <a:pt x="20205" y="0"/>
                </a:lnTo>
                <a:lnTo>
                  <a:pt x="5051" y="25436"/>
                </a:lnTo>
                <a:lnTo>
                  <a:pt x="0" y="57149"/>
                </a:lnTo>
                <a:lnTo>
                  <a:pt x="5051" y="88862"/>
                </a:lnTo>
                <a:lnTo>
                  <a:pt x="20205" y="114298"/>
                </a:lnTo>
                <a:lnTo>
                  <a:pt x="134505" y="114298"/>
                </a:lnTo>
                <a:lnTo>
                  <a:pt x="149659" y="88862"/>
                </a:lnTo>
                <a:lnTo>
                  <a:pt x="154710" y="57149"/>
                </a:lnTo>
                <a:lnTo>
                  <a:pt x="149659" y="25436"/>
                </a:lnTo>
                <a:lnTo>
                  <a:pt x="134505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03025" y="6800922"/>
            <a:ext cx="117475" cy="152400"/>
          </a:xfrm>
          <a:custGeom>
            <a:avLst/>
            <a:gdLst/>
            <a:ahLst/>
            <a:cxnLst/>
            <a:rect l="l" t="t" r="r" b="b"/>
            <a:pathLst>
              <a:path w="117475" h="152400">
                <a:moveTo>
                  <a:pt x="90444" y="0"/>
                </a:moveTo>
                <a:lnTo>
                  <a:pt x="26893" y="0"/>
                </a:lnTo>
                <a:lnTo>
                  <a:pt x="6723" y="33856"/>
                </a:lnTo>
                <a:lnTo>
                  <a:pt x="0" y="76066"/>
                </a:lnTo>
                <a:lnTo>
                  <a:pt x="6723" y="118277"/>
                </a:lnTo>
                <a:lnTo>
                  <a:pt x="26893" y="152133"/>
                </a:lnTo>
                <a:lnTo>
                  <a:pt x="90444" y="152133"/>
                </a:lnTo>
                <a:lnTo>
                  <a:pt x="110614" y="118277"/>
                </a:lnTo>
                <a:lnTo>
                  <a:pt x="117337" y="76066"/>
                </a:lnTo>
                <a:lnTo>
                  <a:pt x="110614" y="33856"/>
                </a:lnTo>
                <a:lnTo>
                  <a:pt x="90444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53872" y="6800922"/>
            <a:ext cx="1424940" cy="152400"/>
          </a:xfrm>
          <a:custGeom>
            <a:avLst/>
            <a:gdLst/>
            <a:ahLst/>
            <a:cxnLst/>
            <a:rect l="l" t="t" r="r" b="b"/>
            <a:pathLst>
              <a:path w="1424939" h="152400">
                <a:moveTo>
                  <a:pt x="1397992" y="0"/>
                </a:moveTo>
                <a:lnTo>
                  <a:pt x="26893" y="0"/>
                </a:lnTo>
                <a:lnTo>
                  <a:pt x="6723" y="33856"/>
                </a:lnTo>
                <a:lnTo>
                  <a:pt x="0" y="76066"/>
                </a:lnTo>
                <a:lnTo>
                  <a:pt x="6723" y="118277"/>
                </a:lnTo>
                <a:lnTo>
                  <a:pt x="26893" y="152133"/>
                </a:lnTo>
                <a:lnTo>
                  <a:pt x="1397992" y="152133"/>
                </a:lnTo>
                <a:lnTo>
                  <a:pt x="1418162" y="118277"/>
                </a:lnTo>
                <a:lnTo>
                  <a:pt x="1424886" y="76066"/>
                </a:lnTo>
                <a:lnTo>
                  <a:pt x="1418162" y="33856"/>
                </a:lnTo>
                <a:lnTo>
                  <a:pt x="1397992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46280" y="6800922"/>
            <a:ext cx="1240790" cy="152400"/>
          </a:xfrm>
          <a:custGeom>
            <a:avLst/>
            <a:gdLst/>
            <a:ahLst/>
            <a:cxnLst/>
            <a:rect l="l" t="t" r="r" b="b"/>
            <a:pathLst>
              <a:path w="1240789" h="152400">
                <a:moveTo>
                  <a:pt x="1213556" y="0"/>
                </a:moveTo>
                <a:lnTo>
                  <a:pt x="26893" y="0"/>
                </a:lnTo>
                <a:lnTo>
                  <a:pt x="6723" y="33856"/>
                </a:lnTo>
                <a:lnTo>
                  <a:pt x="0" y="76066"/>
                </a:lnTo>
                <a:lnTo>
                  <a:pt x="6723" y="118277"/>
                </a:lnTo>
                <a:lnTo>
                  <a:pt x="26893" y="152133"/>
                </a:lnTo>
                <a:lnTo>
                  <a:pt x="1213556" y="152133"/>
                </a:lnTo>
                <a:lnTo>
                  <a:pt x="1233726" y="118277"/>
                </a:lnTo>
                <a:lnTo>
                  <a:pt x="1240450" y="76066"/>
                </a:lnTo>
                <a:lnTo>
                  <a:pt x="1233726" y="33856"/>
                </a:lnTo>
                <a:lnTo>
                  <a:pt x="1213556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08803" y="1453382"/>
            <a:ext cx="774700" cy="176530"/>
          </a:xfrm>
          <a:custGeom>
            <a:avLst/>
            <a:gdLst/>
            <a:ahLst/>
            <a:cxnLst/>
            <a:rect l="l" t="t" r="r" b="b"/>
            <a:pathLst>
              <a:path w="774700" h="176530">
                <a:moveTo>
                  <a:pt x="743353" y="0"/>
                </a:moveTo>
                <a:lnTo>
                  <a:pt x="31179" y="0"/>
                </a:lnTo>
                <a:lnTo>
                  <a:pt x="7794" y="39249"/>
                </a:lnTo>
                <a:lnTo>
                  <a:pt x="0" y="88185"/>
                </a:lnTo>
                <a:lnTo>
                  <a:pt x="7794" y="137121"/>
                </a:lnTo>
                <a:lnTo>
                  <a:pt x="31179" y="176371"/>
                </a:lnTo>
                <a:lnTo>
                  <a:pt x="743353" y="176371"/>
                </a:lnTo>
                <a:lnTo>
                  <a:pt x="766736" y="137121"/>
                </a:lnTo>
                <a:lnTo>
                  <a:pt x="774531" y="88185"/>
                </a:lnTo>
                <a:lnTo>
                  <a:pt x="766736" y="39249"/>
                </a:lnTo>
                <a:lnTo>
                  <a:pt x="743353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96987" y="1453382"/>
            <a:ext cx="945515" cy="176530"/>
          </a:xfrm>
          <a:custGeom>
            <a:avLst/>
            <a:gdLst/>
            <a:ahLst/>
            <a:cxnLst/>
            <a:rect l="l" t="t" r="r" b="b"/>
            <a:pathLst>
              <a:path w="945514" h="176530">
                <a:moveTo>
                  <a:pt x="914149" y="0"/>
                </a:moveTo>
                <a:lnTo>
                  <a:pt x="31178" y="0"/>
                </a:lnTo>
                <a:lnTo>
                  <a:pt x="7794" y="39249"/>
                </a:lnTo>
                <a:lnTo>
                  <a:pt x="0" y="88185"/>
                </a:lnTo>
                <a:lnTo>
                  <a:pt x="7794" y="137121"/>
                </a:lnTo>
                <a:lnTo>
                  <a:pt x="31178" y="176371"/>
                </a:lnTo>
                <a:lnTo>
                  <a:pt x="914149" y="176371"/>
                </a:lnTo>
                <a:lnTo>
                  <a:pt x="937533" y="137121"/>
                </a:lnTo>
                <a:lnTo>
                  <a:pt x="945327" y="88185"/>
                </a:lnTo>
                <a:lnTo>
                  <a:pt x="937533" y="39249"/>
                </a:lnTo>
                <a:lnTo>
                  <a:pt x="914149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438436" y="3516911"/>
            <a:ext cx="111760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00" i="1" spc="-5" dirty="0">
                <a:solidFill>
                  <a:srgbClr val="FFFF00"/>
                </a:solidFill>
                <a:latin typeface="Arial"/>
                <a:cs typeface="Arial"/>
              </a:rPr>
              <a:t>17</a:t>
            </a:r>
            <a:endParaRPr sz="7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84325" y="1004316"/>
            <a:ext cx="4399915" cy="0"/>
          </a:xfrm>
          <a:custGeom>
            <a:avLst/>
            <a:gdLst/>
            <a:ahLst/>
            <a:cxnLst/>
            <a:rect l="l" t="t" r="r" b="b"/>
            <a:pathLst>
              <a:path w="4399915">
                <a:moveTo>
                  <a:pt x="0" y="0"/>
                </a:moveTo>
                <a:lnTo>
                  <a:pt x="4399788" y="0"/>
                </a:lnTo>
              </a:path>
            </a:pathLst>
          </a:custGeom>
          <a:ln w="59435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83741" y="3412232"/>
            <a:ext cx="1458135" cy="2240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156716" y="724150"/>
            <a:ext cx="4138295" cy="2399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Fast Retransmit and Fast Recovery</a:t>
            </a:r>
            <a:r>
              <a:rPr sz="1200" b="1" spc="10" dirty="0">
                <a:solidFill>
                  <a:srgbClr val="FF0033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Algorithms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 dirty="0">
              <a:latin typeface="Arial"/>
              <a:cs typeface="Arial"/>
            </a:endParaRPr>
          </a:p>
          <a:p>
            <a:pPr marL="171450" marR="167640" indent="-171450">
              <a:lnSpc>
                <a:spcPct val="100000"/>
              </a:lnSpc>
              <a:buSzPct val="90000"/>
              <a:buFont typeface="Wingdings"/>
              <a:buChar char=""/>
              <a:tabLst>
                <a:tab pos="171450" algn="l"/>
              </a:tabLst>
            </a:pP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TCP is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required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to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generate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an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immediate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ACK when an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out-of-  order segment is</a:t>
            </a:r>
            <a:r>
              <a:rPr sz="1000" b="1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0000CC"/>
                </a:solidFill>
                <a:latin typeface="Arial"/>
                <a:cs typeface="Arial"/>
              </a:rPr>
              <a:t>received.</a:t>
            </a:r>
            <a:endParaRPr sz="1000" dirty="0">
              <a:latin typeface="Arial"/>
              <a:cs typeface="Arial"/>
            </a:endParaRPr>
          </a:p>
          <a:p>
            <a:pPr marL="171450" indent="-171450">
              <a:lnSpc>
                <a:spcPct val="100000"/>
              </a:lnSpc>
              <a:spcBef>
                <a:spcPts val="240"/>
              </a:spcBef>
              <a:buSzPct val="90000"/>
              <a:buFont typeface="Wingdings"/>
              <a:buChar char=""/>
              <a:tabLst>
                <a:tab pos="171450" algn="l"/>
              </a:tabLst>
            </a:pP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Duplicate ACK: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a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segment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is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received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out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of</a:t>
            </a:r>
            <a:r>
              <a:rPr sz="1000" b="1" spc="-4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order.</a:t>
            </a:r>
            <a:endParaRPr sz="1000" dirty="0">
              <a:latin typeface="Arial"/>
              <a:cs typeface="Arial"/>
            </a:endParaRPr>
          </a:p>
          <a:p>
            <a:pPr marL="371475" lvl="1" indent="-143510">
              <a:lnSpc>
                <a:spcPct val="100000"/>
              </a:lnSpc>
              <a:spcBef>
                <a:spcPts val="235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372110" algn="l"/>
              </a:tabLst>
            </a:pP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Two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possible</a:t>
            </a:r>
            <a:r>
              <a:rPr sz="1000" spc="-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situations:</a:t>
            </a:r>
            <a:endParaRPr sz="1000" dirty="0">
              <a:latin typeface="Arial"/>
              <a:cs typeface="Arial"/>
            </a:endParaRPr>
          </a:p>
          <a:p>
            <a:pPr marL="570230" marR="143510" lvl="2" indent="-142240">
              <a:lnSpc>
                <a:spcPct val="100000"/>
              </a:lnSpc>
              <a:spcBef>
                <a:spcPts val="225"/>
              </a:spcBef>
              <a:buClr>
                <a:srgbClr val="00CC00"/>
              </a:buClr>
              <a:buSzPct val="88888"/>
              <a:buFont typeface="Wingdings"/>
              <a:buChar char="►"/>
              <a:tabLst>
                <a:tab pos="570865" algn="l"/>
              </a:tabLst>
            </a:pP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Packet loss – if two or more duplicate ACKs are received – a </a:t>
            </a:r>
            <a:r>
              <a:rPr sz="900" spc="-90" dirty="0">
                <a:solidFill>
                  <a:srgbClr val="0000CC"/>
                </a:solidFill>
                <a:latin typeface="Arial"/>
                <a:cs typeface="Arial"/>
              </a:rPr>
              <a:t>strong  </a:t>
            </a: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indication of segment</a:t>
            </a:r>
            <a:r>
              <a:rPr sz="900" spc="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loss.</a:t>
            </a:r>
            <a:endParaRPr sz="900" dirty="0">
              <a:latin typeface="Arial"/>
              <a:cs typeface="Arial"/>
            </a:endParaRPr>
          </a:p>
          <a:p>
            <a:pPr marL="570230" lvl="2" indent="-142240">
              <a:lnSpc>
                <a:spcPct val="100000"/>
              </a:lnSpc>
              <a:spcBef>
                <a:spcPts val="220"/>
              </a:spcBef>
              <a:buClr>
                <a:srgbClr val="00CC00"/>
              </a:buClr>
              <a:buSzPct val="88888"/>
              <a:buFont typeface="Wingdings"/>
              <a:buChar char="►"/>
              <a:tabLst>
                <a:tab pos="570865" algn="l"/>
              </a:tabLst>
            </a:pP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First out last</a:t>
            </a:r>
            <a:r>
              <a:rPr sz="900" spc="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0000CC"/>
                </a:solidFill>
                <a:latin typeface="Arial"/>
                <a:cs typeface="Arial"/>
              </a:rPr>
              <a:t>in</a:t>
            </a:r>
            <a:endParaRPr sz="900" dirty="0">
              <a:latin typeface="Arial"/>
              <a:cs typeface="Arial"/>
            </a:endParaRPr>
          </a:p>
          <a:p>
            <a:pPr marL="171450" marR="5080" indent="-171450">
              <a:lnSpc>
                <a:spcPct val="100000"/>
              </a:lnSpc>
              <a:spcBef>
                <a:spcPts val="240"/>
              </a:spcBef>
              <a:buSzPct val="90000"/>
              <a:buFont typeface="Wingdings"/>
              <a:buChar char=""/>
              <a:tabLst>
                <a:tab pos="171450" algn="l"/>
              </a:tabLst>
            </a:pP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The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receipt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of the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duplicate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ACKs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tells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us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more than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just a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packet  has been</a:t>
            </a:r>
            <a:r>
              <a:rPr sz="1000" b="1" spc="-10" dirty="0">
                <a:solidFill>
                  <a:srgbClr val="0000CC"/>
                </a:solidFill>
                <a:latin typeface="Arial"/>
                <a:cs typeface="Arial"/>
              </a:rPr>
              <a:t> lost:</a:t>
            </a:r>
            <a:endParaRPr sz="1000" dirty="0">
              <a:latin typeface="Arial"/>
              <a:cs typeface="Arial"/>
            </a:endParaRPr>
          </a:p>
          <a:p>
            <a:pPr marL="371475" lvl="1" indent="-143510">
              <a:lnSpc>
                <a:spcPct val="100000"/>
              </a:lnSpc>
              <a:spcBef>
                <a:spcPts val="229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372110" algn="l"/>
              </a:tabLst>
            </a:pP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A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segment leaves the network into receiver’s</a:t>
            </a:r>
            <a:r>
              <a:rPr sz="1000" spc="-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000CC"/>
                </a:solidFill>
                <a:latin typeface="Arial"/>
                <a:cs typeface="Arial"/>
              </a:rPr>
              <a:t>buffer.</a:t>
            </a:r>
            <a:endParaRPr sz="1000" dirty="0">
              <a:latin typeface="Arial"/>
              <a:cs typeface="Arial"/>
            </a:endParaRPr>
          </a:p>
          <a:p>
            <a:pPr marL="371475" marR="146050" lvl="1" indent="-143510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372110" algn="l"/>
              </a:tabLst>
            </a:pP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There still is data flowing between the two ends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–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DON’T reduce  the flow abruptly by going into slow</a:t>
            </a:r>
            <a:r>
              <a:rPr sz="1000" spc="-2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start.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74191" y="384048"/>
            <a:ext cx="4940300" cy="3416300"/>
          </a:xfrm>
          <a:custGeom>
            <a:avLst/>
            <a:gdLst/>
            <a:ahLst/>
            <a:cxnLst/>
            <a:rect l="l" t="t" r="r" b="b"/>
            <a:pathLst>
              <a:path w="4940300" h="3416300">
                <a:moveTo>
                  <a:pt x="0" y="3416046"/>
                </a:moveTo>
                <a:lnTo>
                  <a:pt x="4940046" y="3416046"/>
                </a:lnTo>
                <a:lnTo>
                  <a:pt x="4940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037082" y="7941361"/>
            <a:ext cx="405130" cy="9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5"/>
              </a:lnSpc>
            </a:pP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00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8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/1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/24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084325" y="5457444"/>
            <a:ext cx="4399915" cy="0"/>
          </a:xfrm>
          <a:custGeom>
            <a:avLst/>
            <a:gdLst/>
            <a:ahLst/>
            <a:cxnLst/>
            <a:rect l="l" t="t" r="r" b="b"/>
            <a:pathLst>
              <a:path w="4399915">
                <a:moveTo>
                  <a:pt x="0" y="0"/>
                </a:moveTo>
                <a:lnTo>
                  <a:pt x="4399788" y="0"/>
                </a:lnTo>
              </a:path>
            </a:pathLst>
          </a:custGeom>
          <a:ln w="59436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83741" y="7865360"/>
            <a:ext cx="1458135" cy="2240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74191" y="4835652"/>
            <a:ext cx="4940300" cy="3416300"/>
          </a:xfrm>
          <a:custGeom>
            <a:avLst/>
            <a:gdLst/>
            <a:ahLst/>
            <a:cxnLst/>
            <a:rect l="l" t="t" r="r" b="b"/>
            <a:pathLst>
              <a:path w="4940300" h="3416300">
                <a:moveTo>
                  <a:pt x="0" y="3416046"/>
                </a:moveTo>
                <a:lnTo>
                  <a:pt x="4940046" y="3416046"/>
                </a:lnTo>
                <a:lnTo>
                  <a:pt x="4940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189736" y="5079741"/>
            <a:ext cx="4093845" cy="2693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Fast Retransmit and Fast Recovery Algorithms</a:t>
            </a:r>
            <a:r>
              <a:rPr sz="1200" b="1" spc="-10" dirty="0">
                <a:solidFill>
                  <a:srgbClr val="FF0033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(Cont.)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 dirty="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5"/>
              </a:spcBef>
              <a:buSzPct val="90000"/>
              <a:buFont typeface="Wingdings"/>
              <a:buChar char=""/>
              <a:tabLst>
                <a:tab pos="184150" algn="l"/>
              </a:tabLst>
            </a:pP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Fast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retransmit</a:t>
            </a:r>
            <a:r>
              <a:rPr sz="1000" b="1" spc="-2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algorithm:</a:t>
            </a:r>
            <a:endParaRPr sz="1000" dirty="0">
              <a:latin typeface="Arial"/>
              <a:cs typeface="Arial"/>
            </a:endParaRPr>
          </a:p>
          <a:p>
            <a:pPr marL="384175" marR="48895" lvl="1" indent="-143510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384810" algn="l"/>
              </a:tabLst>
            </a:pP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If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three or more duplicate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ACKs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are received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in a row, indicate a 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segment has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been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lost, then retransmission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the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missing</a:t>
            </a:r>
            <a:r>
              <a:rPr sz="1000" spc="4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segment</a:t>
            </a:r>
            <a:endParaRPr sz="1000" dirty="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229"/>
              </a:spcBef>
              <a:buSzPct val="90000"/>
              <a:buFont typeface="Wingdings"/>
              <a:buChar char=""/>
              <a:tabLst>
                <a:tab pos="184150" algn="l"/>
              </a:tabLst>
            </a:pP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Fast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recovery</a:t>
            </a:r>
            <a:r>
              <a:rPr sz="1000" b="1" spc="-3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algorithm:</a:t>
            </a:r>
            <a:endParaRPr sz="1000" dirty="0">
              <a:latin typeface="Arial"/>
              <a:cs typeface="Arial"/>
            </a:endParaRPr>
          </a:p>
          <a:p>
            <a:pPr marL="384175" lvl="1" indent="-143510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384810" algn="l"/>
              </a:tabLst>
            </a:pP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Next, congestion avoidance, but not slow start is</a:t>
            </a:r>
            <a:r>
              <a:rPr sz="1000" spc="-4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performed</a:t>
            </a:r>
            <a:endParaRPr sz="1000" dirty="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240"/>
              </a:spcBef>
              <a:buSzPct val="90000"/>
              <a:buFont typeface="Wingdings"/>
              <a:buChar char=""/>
              <a:tabLst>
                <a:tab pos="184150" algn="l"/>
              </a:tabLst>
            </a:pP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Congestion</a:t>
            </a:r>
            <a:r>
              <a:rPr sz="1000" b="1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Example</a:t>
            </a:r>
            <a:endParaRPr sz="1000" dirty="0">
              <a:latin typeface="Arial"/>
              <a:cs typeface="Arial"/>
            </a:endParaRPr>
          </a:p>
          <a:p>
            <a:pPr marL="384175" lvl="1" indent="-143510">
              <a:lnSpc>
                <a:spcPct val="100000"/>
              </a:lnSpc>
              <a:spcBef>
                <a:spcPts val="235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384810" algn="l"/>
              </a:tabLst>
            </a:pP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In congestion</a:t>
            </a:r>
            <a:r>
              <a:rPr sz="1000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avoidance:</a:t>
            </a:r>
            <a:endParaRPr lang="zh-TW" altLang="en-US" sz="1000" dirty="0">
              <a:latin typeface="Arial"/>
              <a:cs typeface="Arial"/>
            </a:endParaRPr>
          </a:p>
          <a:p>
            <a:pPr marL="243204">
              <a:lnSpc>
                <a:spcPct val="100000"/>
              </a:lnSpc>
              <a:spcBef>
                <a:spcPts val="125"/>
              </a:spcBef>
            </a:pPr>
            <a:r>
              <a:rPr lang="zh-TW" altLang="en-US" b="1" u="sng" baseline="2777" dirty="0">
                <a:solidFill>
                  <a:srgbClr val="FF0000"/>
                </a:solidFill>
                <a:latin typeface="新細明體"/>
                <a:cs typeface="新細明體"/>
              </a:rPr>
              <a:t>考</a:t>
            </a:r>
            <a:r>
              <a:rPr lang="zh-TW" altLang="en-US" sz="1500" baseline="2777" dirty="0">
                <a:solidFill>
                  <a:srgbClr val="FF0000"/>
                </a:solidFill>
                <a:latin typeface="新細明體"/>
                <a:cs typeface="新細明體"/>
              </a:rPr>
              <a:t> </a:t>
            </a:r>
            <a:r>
              <a:rPr lang="zh-TW" altLang="en-US" sz="800" spc="465" dirty="0">
                <a:solidFill>
                  <a:srgbClr val="00CC00"/>
                </a:solidFill>
                <a:latin typeface="Wingdings"/>
                <a:cs typeface="Wingdings"/>
              </a:rPr>
              <a:t>►</a:t>
            </a:r>
            <a:r>
              <a:rPr lang="zh-TW" altLang="en-US" sz="800" spc="465" dirty="0">
                <a:solidFill>
                  <a:srgbClr val="00CC00"/>
                </a:solidFill>
                <a:latin typeface="Times New Roman"/>
                <a:cs typeface="Times New Roman"/>
              </a:rPr>
              <a:t> </a:t>
            </a:r>
            <a:r>
              <a:rPr lang="en-US" sz="900" spc="-5" dirty="0" err="1">
                <a:solidFill>
                  <a:srgbClr val="0000CC"/>
                </a:solidFill>
                <a:latin typeface="Arial"/>
                <a:cs typeface="Arial"/>
              </a:rPr>
              <a:t>cwnd</a:t>
            </a:r>
            <a:r>
              <a:rPr lang="en-US" sz="900" spc="-5" dirty="0" err="1">
                <a:solidFill>
                  <a:srgbClr val="0000CC"/>
                </a:solidFill>
                <a:latin typeface="新細明體"/>
                <a:cs typeface="新細明體"/>
              </a:rPr>
              <a:t>←</a:t>
            </a:r>
            <a:r>
              <a:rPr lang="en-US" sz="900" spc="-5" dirty="0" err="1">
                <a:solidFill>
                  <a:srgbClr val="0000CC"/>
                </a:solidFill>
                <a:latin typeface="Arial"/>
                <a:cs typeface="Arial"/>
              </a:rPr>
              <a:t>cwnd</a:t>
            </a:r>
            <a:r>
              <a:rPr lang="en-US" sz="900" spc="-5" dirty="0">
                <a:solidFill>
                  <a:srgbClr val="0000CC"/>
                </a:solidFill>
                <a:latin typeface="新細明體"/>
                <a:cs typeface="新細明體"/>
              </a:rPr>
              <a:t>＋</a:t>
            </a:r>
            <a:r>
              <a:rPr lang="en-US" sz="900" spc="-5" dirty="0">
                <a:solidFill>
                  <a:srgbClr val="0000CC"/>
                </a:solidFill>
                <a:latin typeface="Arial"/>
                <a:cs typeface="Arial"/>
              </a:rPr>
              <a:t>(</a:t>
            </a:r>
            <a:r>
              <a:rPr lang="en-US" sz="900" spc="-5" dirty="0" err="1">
                <a:solidFill>
                  <a:srgbClr val="0000CC"/>
                </a:solidFill>
                <a:latin typeface="Arial"/>
                <a:cs typeface="Arial"/>
              </a:rPr>
              <a:t>segsize</a:t>
            </a:r>
            <a:r>
              <a:rPr lang="en-US" sz="900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lang="en-US" sz="900" dirty="0">
                <a:solidFill>
                  <a:srgbClr val="0000CC"/>
                </a:solidFill>
                <a:latin typeface="新細明體"/>
                <a:cs typeface="新細明體"/>
              </a:rPr>
              <a:t>× </a:t>
            </a:r>
            <a:r>
              <a:rPr lang="en-US" sz="900" spc="-5" dirty="0" err="1">
                <a:solidFill>
                  <a:srgbClr val="0000CC"/>
                </a:solidFill>
                <a:latin typeface="Arial"/>
                <a:cs typeface="Arial"/>
              </a:rPr>
              <a:t>segsize</a:t>
            </a:r>
            <a:r>
              <a:rPr lang="en-US" sz="900" spc="-5" dirty="0">
                <a:solidFill>
                  <a:srgbClr val="0000CC"/>
                </a:solidFill>
                <a:latin typeface="Arial"/>
                <a:cs typeface="Arial"/>
              </a:rPr>
              <a:t>)</a:t>
            </a:r>
            <a:r>
              <a:rPr lang="en-US" sz="900" spc="-5" dirty="0">
                <a:solidFill>
                  <a:srgbClr val="0000CC"/>
                </a:solidFill>
                <a:latin typeface="新細明體"/>
                <a:cs typeface="新細明體"/>
              </a:rPr>
              <a:t>／</a:t>
            </a:r>
            <a:r>
              <a:rPr lang="en-US" sz="900" spc="-5" dirty="0" err="1">
                <a:solidFill>
                  <a:srgbClr val="0000CC"/>
                </a:solidFill>
                <a:latin typeface="Arial"/>
                <a:cs typeface="Arial"/>
              </a:rPr>
              <a:t>cwmd</a:t>
            </a:r>
            <a:r>
              <a:rPr lang="en-US" sz="900" spc="-5" dirty="0">
                <a:solidFill>
                  <a:srgbClr val="0000CC"/>
                </a:solidFill>
                <a:latin typeface="新細明體"/>
                <a:cs typeface="新細明體"/>
              </a:rPr>
              <a:t>＋ </a:t>
            </a:r>
            <a:r>
              <a:rPr lang="en-US" sz="900" spc="-5" dirty="0" err="1">
                <a:solidFill>
                  <a:srgbClr val="0000CC"/>
                </a:solidFill>
                <a:latin typeface="Arial"/>
                <a:cs typeface="Arial"/>
              </a:rPr>
              <a:t>segsize</a:t>
            </a:r>
            <a:r>
              <a:rPr lang="en-US" sz="900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lang="en-US" sz="900" dirty="0">
                <a:solidFill>
                  <a:srgbClr val="0000CC"/>
                </a:solidFill>
                <a:latin typeface="新細明體"/>
                <a:cs typeface="新細明體"/>
              </a:rPr>
              <a:t>／</a:t>
            </a:r>
            <a:r>
              <a:rPr lang="en-US" sz="900" spc="-105" dirty="0">
                <a:solidFill>
                  <a:srgbClr val="0000CC"/>
                </a:solidFill>
                <a:latin typeface="新細明體"/>
                <a:cs typeface="新細明體"/>
              </a:rPr>
              <a:t> </a:t>
            </a:r>
            <a:r>
              <a:rPr lang="en-US" sz="900" spc="-5" dirty="0">
                <a:solidFill>
                  <a:srgbClr val="0000CC"/>
                </a:solidFill>
                <a:latin typeface="Arial"/>
                <a:cs typeface="Arial"/>
              </a:rPr>
              <a:t>8</a:t>
            </a:r>
            <a:endParaRPr lang="en-US" sz="900" dirty="0">
              <a:latin typeface="Arial"/>
              <a:cs typeface="Arial"/>
            </a:endParaRPr>
          </a:p>
          <a:p>
            <a:pPr marL="384175" marR="269240" lvl="1" indent="-143510">
              <a:lnSpc>
                <a:spcPct val="100000"/>
              </a:lnSpc>
              <a:spcBef>
                <a:spcPts val="210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384810" algn="l"/>
              </a:tabLst>
            </a:pP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By fast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retransmit and fast recovery,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we can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send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a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new data  segment when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cwnd &gt;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unacknowledged</a:t>
            </a:r>
            <a:r>
              <a:rPr sz="1000" spc="-4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bytes</a:t>
            </a:r>
            <a:endParaRPr sz="1000" dirty="0">
              <a:latin typeface="Arial"/>
              <a:cs typeface="Arial"/>
            </a:endParaRPr>
          </a:p>
          <a:p>
            <a:pPr marL="384175" marR="5080" lvl="1" indent="-143510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384810" algn="l"/>
              </a:tabLst>
            </a:pPr>
            <a:r>
              <a:rPr sz="1000" i="1" dirty="0">
                <a:solidFill>
                  <a:srgbClr val="0000CC"/>
                </a:solidFill>
                <a:latin typeface="Arial"/>
                <a:cs typeface="Arial"/>
              </a:rPr>
              <a:t>cwnd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is allowed to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keep increasing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while the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duplicate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ACKs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are  received,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since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each duplicate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ACK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means the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a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segment has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left 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the</a:t>
            </a:r>
            <a:r>
              <a:rPr sz="1000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network.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009561" y="2647863"/>
            <a:ext cx="228777" cy="2287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482849" y="3843102"/>
            <a:ext cx="3231641" cy="512961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z="1000" spc="595" dirty="0">
                <a:solidFill>
                  <a:srgbClr val="FF0000"/>
                </a:solidFill>
                <a:latin typeface="Arial"/>
                <a:cs typeface="Arial"/>
              </a:rPr>
              <a:t>考</a:t>
            </a:r>
            <a:endParaRPr sz="1000" dirty="0">
              <a:solidFill>
                <a:srgbClr val="FF0000"/>
              </a:solidFill>
              <a:latin typeface="Arial"/>
              <a:cs typeface="Arial"/>
            </a:endParaRPr>
          </a:p>
          <a:p>
            <a:pPr marL="25400" marR="17780">
              <a:lnSpc>
                <a:spcPct val="100000"/>
              </a:lnSpc>
            </a:pPr>
            <a:r>
              <a:rPr sz="1000" spc="75" dirty="0">
                <a:latin typeface="Arial"/>
                <a:cs typeface="Arial"/>
              </a:rPr>
              <a:t>發生</a:t>
            </a:r>
            <a:r>
              <a:rPr sz="1000" spc="30" dirty="0">
                <a:latin typeface="Arial"/>
                <a:cs typeface="Arial"/>
              </a:rPr>
              <a:t>duplicate</a:t>
            </a:r>
            <a:r>
              <a:rPr sz="1000" spc="35" dirty="0">
                <a:latin typeface="Arial"/>
                <a:cs typeface="Arial"/>
              </a:rPr>
              <a:t> </a:t>
            </a:r>
            <a:r>
              <a:rPr sz="1000" spc="50" dirty="0" err="1">
                <a:latin typeface="Arial"/>
                <a:cs typeface="Arial"/>
              </a:rPr>
              <a:t>ACK</a:t>
            </a:r>
            <a:r>
              <a:rPr sz="1000" spc="75" dirty="0" err="1">
                <a:latin typeface="Arial"/>
                <a:cs typeface="Arial"/>
              </a:rPr>
              <a:t>時，不能貿然的進</a:t>
            </a:r>
            <a:r>
              <a:rPr lang="zh-TW" altLang="en-US" sz="1000" spc="75" dirty="0">
                <a:latin typeface="Arial"/>
                <a:cs typeface="Arial"/>
              </a:rPr>
              <a:t>入</a:t>
            </a:r>
            <a:r>
              <a:rPr lang="en-US" sz="1000" spc="75" dirty="0">
                <a:latin typeface="Arial"/>
                <a:cs typeface="Arial"/>
              </a:rPr>
              <a:t>slow</a:t>
            </a:r>
            <a:r>
              <a:rPr sz="1000" spc="-190" dirty="0">
                <a:latin typeface="Arial"/>
                <a:cs typeface="Arial"/>
              </a:rPr>
              <a:t> </a:t>
            </a:r>
            <a:r>
              <a:rPr sz="1000" spc="35" dirty="0">
                <a:latin typeface="Arial"/>
                <a:cs typeface="Arial"/>
              </a:rPr>
              <a:t>start，</a:t>
            </a:r>
            <a:r>
              <a:rPr sz="1000" spc="75" dirty="0">
                <a:latin typeface="Arial"/>
                <a:cs typeface="Arial"/>
              </a:rPr>
              <a:t>因為還是有</a:t>
            </a:r>
            <a:r>
              <a:rPr sz="1000" spc="50" dirty="0">
                <a:latin typeface="Arial"/>
                <a:cs typeface="Arial"/>
              </a:rPr>
              <a:t>ACK</a:t>
            </a:r>
            <a:r>
              <a:rPr sz="1000" spc="75" dirty="0">
                <a:latin typeface="Arial"/>
                <a:cs typeface="Arial"/>
              </a:rPr>
              <a:t>進來，</a:t>
            </a:r>
            <a:r>
              <a:rPr sz="1000" spc="10" dirty="0">
                <a:latin typeface="Arial"/>
                <a:cs typeface="Arial"/>
              </a:rPr>
              <a:t> congestion  </a:t>
            </a:r>
            <a:r>
              <a:rPr sz="1000" spc="20" dirty="0">
                <a:latin typeface="Arial"/>
                <a:cs typeface="Arial"/>
              </a:rPr>
              <a:t>是完全收不到封包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425736" y="7978484"/>
            <a:ext cx="124460" cy="1250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700" i="1" spc="-5" dirty="0">
                <a:solidFill>
                  <a:srgbClr val="FFFF00"/>
                </a:solidFill>
                <a:latin typeface="Arial"/>
                <a:cs typeface="Arial"/>
              </a:rPr>
              <a:t>18</a:t>
            </a:r>
            <a:endParaRPr sz="70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Network &amp; System Lab,</a:t>
            </a:r>
            <a:r>
              <a:rPr spc="-50" dirty="0"/>
              <a:t> </a:t>
            </a:r>
            <a:r>
              <a:rPr spc="-10" dirty="0"/>
              <a:t>NSYSU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1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</TotalTime>
  <Words>1712</Words>
  <Application>Microsoft Office PowerPoint</Application>
  <PresentationFormat>自訂</PresentationFormat>
  <Paragraphs>294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微軟正黑體</vt:lpstr>
      <vt:lpstr>新細明體</vt:lpstr>
      <vt:lpstr>Arial</vt:lpstr>
      <vt:lpstr>Times New Roman</vt:lpstr>
      <vt:lpstr>Wingdings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USER</cp:lastModifiedBy>
  <cp:revision>25</cp:revision>
  <dcterms:created xsi:type="dcterms:W3CDTF">2021-12-29T01:28:33Z</dcterms:created>
  <dcterms:modified xsi:type="dcterms:W3CDTF">2022-01-06T11:26:53Z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2008-12-23T00:00:00Z</vt:filetime>
  </property>
  <property fmtid="{D5CDD505-2E9C-101B-9397-08002B2CF9AE}" pid="3" name="LastSaved">
    <vt:filetime>2021-12-29T00:00:00Z</vt:filetime>
  </property>
</Properties>
</file>