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489700" cy="8636000"/>
  <p:notesSz cx="6489700" cy="8636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61" autoAdjust="0"/>
    <p:restoredTop sz="94660"/>
  </p:normalViewPr>
  <p:slideViewPr>
    <p:cSldViewPr>
      <p:cViewPr>
        <p:scale>
          <a:sx n="125" d="100"/>
          <a:sy n="125" d="100"/>
        </p:scale>
        <p:origin x="559" y="-40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6727" y="2677160"/>
            <a:ext cx="5516245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3455" y="4836160"/>
            <a:ext cx="454279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448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34219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485" y="345440"/>
            <a:ext cx="584073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85" y="1986280"/>
            <a:ext cx="5840730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82288" y="8035435"/>
            <a:ext cx="920750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4485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72584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0099" y="1320796"/>
            <a:ext cx="198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549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Chapter 22:  TCP Persist</a:t>
            </a:r>
            <a:r>
              <a:rPr sz="1800" b="1" spc="-3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Timer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551742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Introduction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Why </a:t>
            </a:r>
            <a:r>
              <a:rPr sz="1000" b="1" spc="10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use persist</a:t>
            </a:r>
            <a:r>
              <a:rPr sz="1000" b="1" spc="-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timer:</a:t>
            </a:r>
            <a:endParaRPr sz="1000" dirty="0">
              <a:latin typeface="Arial"/>
              <a:cs typeface="Arial"/>
            </a:endParaRPr>
          </a:p>
          <a:p>
            <a:pPr marL="754380" marR="714375" lvl="1" indent="-143510">
              <a:lnSpc>
                <a:spcPts val="1080"/>
              </a:lnSpc>
              <a:spcBef>
                <a:spcPts val="25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If an acknowledgment is lost, we could end up with both sides  waiting for the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other</a:t>
            </a:r>
            <a:endParaRPr sz="1000" dirty="0">
              <a:latin typeface="Arial"/>
              <a:cs typeface="Arial"/>
            </a:endParaRPr>
          </a:p>
          <a:p>
            <a:pPr marL="953135" lvl="2" indent="-142240">
              <a:lnSpc>
                <a:spcPct val="100000"/>
              </a:lnSpc>
              <a:spcBef>
                <a:spcPts val="9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prevent </a:t>
            </a:r>
            <a:r>
              <a:rPr sz="900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deadlock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 from occurring the sender uses a persist</a:t>
            </a:r>
            <a:r>
              <a:rPr sz="90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timer</a:t>
            </a:r>
            <a:endParaRPr sz="900" dirty="0">
              <a:latin typeface="Arial"/>
              <a:cs typeface="Arial"/>
            </a:endParaRPr>
          </a:p>
          <a:p>
            <a:pPr marL="953135" marR="536575" lvl="2" indent="-142240">
              <a:lnSpc>
                <a:spcPct val="903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sender queries the receiver periodically to find out if the </a:t>
            </a:r>
            <a:r>
              <a:rPr sz="900" spc="-90" dirty="0">
                <a:solidFill>
                  <a:srgbClr val="0000CC"/>
                </a:solidFill>
                <a:latin typeface="Arial"/>
                <a:cs typeface="Arial"/>
              </a:rPr>
              <a:t>window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has been increased. These segments from the sender are called 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FF0000"/>
                </a:solidFill>
                <a:latin typeface="Arial"/>
                <a:cs typeface="Arial"/>
              </a:rPr>
              <a:t>window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FF0000"/>
                </a:solidFill>
                <a:latin typeface="Arial"/>
                <a:cs typeface="Arial"/>
              </a:rPr>
              <a:t>probes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12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12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We’ll invoke the server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as</a:t>
            </a:r>
            <a:endParaRPr sz="1000" dirty="0">
              <a:latin typeface="Arial"/>
              <a:cs typeface="Arial"/>
            </a:endParaRPr>
          </a:p>
          <a:p>
            <a:pPr marL="953135" lvl="2" indent="-142240">
              <a:lnSpc>
                <a:spcPct val="100000"/>
              </a:lnSpc>
              <a:spcBef>
                <a:spcPts val="114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svr4 % sock -i -s -P100000</a:t>
            </a:r>
            <a:r>
              <a:rPr sz="900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5555</a:t>
            </a:r>
            <a:endParaRPr sz="900" dirty="0">
              <a:latin typeface="Arial"/>
              <a:cs typeface="Arial"/>
            </a:endParaRPr>
          </a:p>
          <a:p>
            <a:pPr marL="754380" marR="476884" lvl="1" indent="-143510">
              <a:lnSpc>
                <a:spcPts val="1080"/>
              </a:lnSpc>
              <a:spcBef>
                <a:spcPts val="25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 sleep for 100,000 seconds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(27.8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hours) before reading  from the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network</a:t>
            </a:r>
            <a:endParaRPr sz="1000" dirty="0">
              <a:latin typeface="Arial"/>
              <a:cs typeface="Arial"/>
            </a:endParaRPr>
          </a:p>
          <a:p>
            <a:pPr marL="754380" marR="448945" lvl="1" indent="-143510">
              <a:lnSpc>
                <a:spcPts val="108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client on host bsdi and performs 1024-byte writes to port 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5555 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on the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server</a:t>
            </a: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marR="448945" lvl="1" indent="-143510">
              <a:lnSpc>
                <a:spcPts val="108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marR="448945" lvl="1" indent="-143510">
              <a:lnSpc>
                <a:spcPts val="108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marR="448945" lvl="1" indent="-143510">
              <a:lnSpc>
                <a:spcPts val="108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lang="en-US" altLang="zh-TW" sz="1000" spc="-5" dirty="0">
              <a:solidFill>
                <a:srgbClr val="0000CC"/>
              </a:solidFill>
              <a:latin typeface="Arial"/>
              <a:cs typeface="Arial"/>
            </a:endParaRPr>
          </a:p>
          <a:p>
            <a:pPr marL="754380" marR="448945" lvl="1" indent="-143510">
              <a:lnSpc>
                <a:spcPts val="108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711624A-6D0F-42C1-B54D-EEBEB2F259DB}"/>
              </a:ext>
            </a:extLst>
          </p:cNvPr>
          <p:cNvSpPr txBox="1"/>
          <p:nvPr/>
        </p:nvSpPr>
        <p:spPr>
          <a:xfrm>
            <a:off x="1187450" y="4089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0070C0"/>
                </a:solidFill>
              </a:rPr>
              <a:t>為什麼</a:t>
            </a:r>
            <a:r>
              <a:rPr lang="en-US" altLang="zh-TW" sz="1400" dirty="0">
                <a:solidFill>
                  <a:srgbClr val="0070C0"/>
                </a:solidFill>
              </a:rPr>
              <a:t>TCP</a:t>
            </a:r>
            <a:r>
              <a:rPr lang="zh-TW" altLang="en-US" sz="1400" dirty="0">
                <a:solidFill>
                  <a:srgbClr val="0070C0"/>
                </a:solidFill>
              </a:rPr>
              <a:t>掉</a:t>
            </a:r>
            <a:r>
              <a:rPr lang="en-US" altLang="zh-TW" sz="1400" dirty="0">
                <a:solidFill>
                  <a:srgbClr val="0070C0"/>
                </a:solidFill>
              </a:rPr>
              <a:t>ack</a:t>
            </a:r>
            <a:r>
              <a:rPr lang="zh-TW" altLang="en-US" sz="1400" dirty="0">
                <a:solidFill>
                  <a:srgbClr val="0070C0"/>
                </a:solidFill>
              </a:rPr>
              <a:t>影響不大</a:t>
            </a:r>
            <a:r>
              <a:rPr lang="en-US" altLang="zh-TW" sz="1400" dirty="0">
                <a:solidFill>
                  <a:srgbClr val="0070C0"/>
                </a:solidFill>
              </a:rPr>
              <a:t>?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因</a:t>
            </a:r>
            <a:r>
              <a:rPr lang="en-US" altLang="zh-TW" sz="1400" dirty="0">
                <a:solidFill>
                  <a:srgbClr val="FF0000"/>
                </a:solidFill>
              </a:rPr>
              <a:t>TCP</a:t>
            </a:r>
            <a:r>
              <a:rPr lang="zh-TW" altLang="en-US" sz="1400" dirty="0">
                <a:solidFill>
                  <a:srgbClr val="FF0000"/>
                </a:solidFill>
              </a:rPr>
              <a:t>是累加</a:t>
            </a:r>
            <a:r>
              <a:rPr lang="en-US" altLang="zh-TW" sz="1400" dirty="0">
                <a:solidFill>
                  <a:srgbClr val="FF0000"/>
                </a:solidFill>
              </a:rPr>
              <a:t>ack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208" y="724150"/>
            <a:ext cx="885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An</a:t>
            </a:r>
            <a:r>
              <a:rPr sz="1200" b="1" spc="-55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2995" y="1138424"/>
            <a:ext cx="2769492" cy="2221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Silly Window Syndrome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About persist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timer: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It always bounded between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5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and 60</a:t>
            </a:r>
            <a:r>
              <a:rPr sz="1000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seconds</a:t>
            </a:r>
            <a:endParaRPr sz="1000" dirty="0">
              <a:latin typeface="Arial"/>
              <a:cs typeface="Arial"/>
            </a:endParaRPr>
          </a:p>
          <a:p>
            <a:pPr marL="754380" marR="449580" lvl="1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persist state which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different from the retransmission timeout  is that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TCP never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gives up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sending window</a:t>
            </a:r>
            <a:r>
              <a:rPr sz="1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probes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553720" marR="50165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When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it occurs small amounts of data are exchanged across the  connection, instead of full-sized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seqments.</a:t>
            </a:r>
            <a:endParaRPr sz="10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What is Silly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Window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Syndrome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It can be caused by either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end:</a:t>
            </a:r>
            <a:endParaRPr sz="1000" dirty="0">
              <a:latin typeface="Arial"/>
              <a:cs typeface="Arial"/>
            </a:endParaRPr>
          </a:p>
          <a:p>
            <a:pPr marL="953135" lvl="2" indent="-142240">
              <a:lnSpc>
                <a:spcPct val="100000"/>
              </a:lnSpc>
              <a:spcBef>
                <a:spcPts val="22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receiver can advertise small</a:t>
            </a:r>
            <a:r>
              <a:rPr sz="9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windows</a:t>
            </a:r>
            <a:endParaRPr sz="900" dirty="0">
              <a:latin typeface="Arial"/>
              <a:cs typeface="Arial"/>
            </a:endParaRPr>
          </a:p>
          <a:p>
            <a:pPr marL="953135" lvl="2" indent="-142240">
              <a:lnSpc>
                <a:spcPct val="100000"/>
              </a:lnSpc>
              <a:spcBef>
                <a:spcPts val="21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sender can transmit small amounts of</a:t>
            </a:r>
            <a:r>
              <a:rPr sz="9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data.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4DD3AE-C133-4318-951A-2E8300095836}"/>
              </a:ext>
            </a:extLst>
          </p:cNvPr>
          <p:cNvSpPr txBox="1"/>
          <p:nvPr/>
        </p:nvSpPr>
        <p:spPr>
          <a:xfrm>
            <a:off x="3038906" y="5114645"/>
            <a:ext cx="1603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70C0"/>
                </a:solidFill>
              </a:rPr>
              <a:t>Window size</a:t>
            </a:r>
            <a:r>
              <a:rPr lang="zh-TW" altLang="en-US" sz="1200" dirty="0">
                <a:solidFill>
                  <a:srgbClr val="0070C0"/>
                </a:solidFill>
              </a:rPr>
              <a:t>都很小，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2436" y="626614"/>
            <a:ext cx="3905250" cy="197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Silly Window </a:t>
            </a:r>
            <a:r>
              <a:rPr sz="1200" b="1" spc="-10" dirty="0">
                <a:solidFill>
                  <a:srgbClr val="FF0033"/>
                </a:solidFill>
                <a:latin typeface="Arial"/>
                <a:cs typeface="Arial"/>
              </a:rPr>
              <a:t>Syndrome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/>
              <a:cs typeface="Arial"/>
            </a:endParaRPr>
          </a:p>
          <a:p>
            <a:pPr marL="171450" marR="939800" indent="-171450" algn="r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Correct avoidance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performed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both</a:t>
            </a:r>
            <a:r>
              <a:rPr sz="10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ends:</a:t>
            </a:r>
            <a:endParaRPr sz="1000">
              <a:latin typeface="Arial"/>
              <a:cs typeface="Arial"/>
            </a:endParaRPr>
          </a:p>
          <a:p>
            <a:pPr marL="143510" marR="894080" lvl="1" indent="-143510" algn="r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1435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receiver must not advertise small</a:t>
            </a:r>
            <a:r>
              <a:rPr sz="1000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windows</a:t>
            </a:r>
            <a:endParaRPr sz="100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sender is not transmitting unless one of conditions is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true:</a:t>
            </a:r>
            <a:endParaRPr sz="1000">
              <a:latin typeface="Arial"/>
              <a:cs typeface="Arial"/>
            </a:endParaRPr>
          </a:p>
          <a:p>
            <a:pPr marL="570230" lvl="2" indent="-142240">
              <a:lnSpc>
                <a:spcPct val="100000"/>
              </a:lnSpc>
              <a:spcBef>
                <a:spcPts val="229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full-sized segment can be</a:t>
            </a:r>
            <a:r>
              <a:rPr sz="9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sent</a:t>
            </a:r>
            <a:endParaRPr sz="900">
              <a:latin typeface="Arial"/>
              <a:cs typeface="Arial"/>
            </a:endParaRPr>
          </a:p>
          <a:p>
            <a:pPr marL="570230" marR="5080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can send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at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least one-half of the maximum sized window </a:t>
            </a:r>
            <a:r>
              <a:rPr sz="900" spc="-130" dirty="0">
                <a:solidFill>
                  <a:srgbClr val="0000CC"/>
                </a:solidFill>
                <a:latin typeface="Arial"/>
                <a:cs typeface="Arial"/>
              </a:rPr>
              <a:t>ever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advertised</a:t>
            </a:r>
            <a:endParaRPr sz="900">
              <a:latin typeface="Arial"/>
              <a:cs typeface="Arial"/>
            </a:endParaRPr>
          </a:p>
          <a:p>
            <a:pPr marL="570230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can send everything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we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have</a:t>
            </a:r>
            <a:r>
              <a:rPr sz="900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if:</a:t>
            </a:r>
            <a:endParaRPr sz="900">
              <a:latin typeface="Arial"/>
              <a:cs typeface="Arial"/>
            </a:endParaRPr>
          </a:p>
          <a:p>
            <a:pPr marL="802005" lvl="3" indent="-114935">
              <a:lnSpc>
                <a:spcPct val="100000"/>
              </a:lnSpc>
              <a:spcBef>
                <a:spcPts val="219"/>
              </a:spcBef>
              <a:buClr>
                <a:srgbClr val="CC3300"/>
              </a:buClr>
              <a:buFont typeface="Wingdings"/>
              <a:buChar char=""/>
              <a:tabLst>
                <a:tab pos="802640" algn="l"/>
              </a:tabLst>
            </a:pP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We are not expecting an ACK (no outstanding data),</a:t>
            </a:r>
            <a:r>
              <a:rPr sz="900" i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0000CC"/>
                </a:solidFill>
                <a:latin typeface="Arial"/>
                <a:cs typeface="Arial"/>
              </a:rPr>
              <a:t>or</a:t>
            </a:r>
            <a:endParaRPr sz="900">
              <a:latin typeface="Arial"/>
              <a:cs typeface="Arial"/>
            </a:endParaRPr>
          </a:p>
          <a:p>
            <a:pPr marL="802005" lvl="3" indent="-114935">
              <a:lnSpc>
                <a:spcPct val="100000"/>
              </a:lnSpc>
              <a:spcBef>
                <a:spcPts val="170"/>
              </a:spcBef>
              <a:buClr>
                <a:srgbClr val="CC3300"/>
              </a:buClr>
              <a:buFont typeface="Wingdings"/>
              <a:buChar char=""/>
              <a:tabLst>
                <a:tab pos="802640" algn="l"/>
              </a:tabLst>
            </a:pPr>
            <a:r>
              <a:rPr sz="900" i="1" spc="-5" dirty="0">
                <a:solidFill>
                  <a:srgbClr val="0000CC"/>
                </a:solidFill>
                <a:latin typeface="Arial"/>
                <a:cs typeface="Arial"/>
              </a:rPr>
              <a:t>The Nagle algorithm is disabled (W </a:t>
            </a:r>
            <a:r>
              <a:rPr sz="950" i="1" spc="-50" dirty="0">
                <a:solidFill>
                  <a:srgbClr val="0000CC"/>
                </a:solidFill>
                <a:latin typeface="新細明體"/>
                <a:cs typeface="新細明體"/>
              </a:rPr>
              <a:t>≠</a:t>
            </a:r>
            <a:r>
              <a:rPr sz="950" i="1" spc="20" dirty="0">
                <a:solidFill>
                  <a:srgbClr val="0000CC"/>
                </a:solidFill>
                <a:latin typeface="新細明體"/>
                <a:cs typeface="新細明體"/>
              </a:rPr>
              <a:t> </a:t>
            </a:r>
            <a:r>
              <a:rPr sz="900" i="1" spc="-10" dirty="0">
                <a:solidFill>
                  <a:srgbClr val="0000CC"/>
                </a:solidFill>
                <a:latin typeface="Arial"/>
                <a:cs typeface="Arial"/>
              </a:rPr>
              <a:t>1)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4191" y="4835652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Silly Window Syndrome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49957" y="5591552"/>
            <a:ext cx="2691384" cy="224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82" y="3488233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925" y="3516884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25" y="100431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741" y="341223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4988" y="357631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208" y="724150"/>
            <a:ext cx="1737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Silly Window</a:t>
            </a:r>
            <a:r>
              <a:rPr sz="1200" b="1" spc="-7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Syndrome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2995" y="1100324"/>
            <a:ext cx="27432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191" y="382524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7082" y="7941361"/>
            <a:ext cx="316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9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/6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4325" y="5457444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3741" y="7865360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91" y="4835652"/>
            <a:ext cx="4940300" cy="3531736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Summary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553720" marR="460375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TCP’s persist timer is set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one end of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when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it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has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data 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send,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but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has been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stopped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because the other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end has 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advertised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zero-sized</a:t>
            </a:r>
            <a:r>
              <a:rPr sz="1000" b="1" spc="-3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window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TCP’s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avoidance of the silly window syndrome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prevent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TCP 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from advertising small </a:t>
            </a:r>
            <a:r>
              <a:rPr sz="1000" b="1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windows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or from sending small</a:t>
            </a:r>
            <a:r>
              <a:rPr sz="1000" b="1" spc="-8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segments</a:t>
            </a:r>
            <a:endParaRPr lang="en-US" altLang="zh-TW" sz="1000" b="1" spc="-5" dirty="0">
              <a:solidFill>
                <a:srgbClr val="0000C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spc="-5" dirty="0">
              <a:solidFill>
                <a:srgbClr val="0000C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spc="-5" dirty="0">
              <a:solidFill>
                <a:srgbClr val="0000C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spc="-5" dirty="0">
              <a:solidFill>
                <a:srgbClr val="0000C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spc="-5" dirty="0">
              <a:solidFill>
                <a:srgbClr val="0000C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spc="-5" dirty="0">
              <a:solidFill>
                <a:srgbClr val="0000C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spc="-5" dirty="0">
              <a:solidFill>
                <a:srgbClr val="0000C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spc="-5" dirty="0">
              <a:solidFill>
                <a:srgbClr val="0000C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spc="-5" dirty="0">
              <a:solidFill>
                <a:srgbClr val="0000C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spc="-5" dirty="0">
              <a:solidFill>
                <a:srgbClr val="0000C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lang="en-US" altLang="zh-TW" sz="1000" b="1" spc="-5" dirty="0">
              <a:solidFill>
                <a:srgbClr val="0000CC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L="553720" marR="467359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endParaRPr sz="1000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5225" y="7978448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421</Words>
  <Application>Microsoft Office PowerPoint</Application>
  <PresentationFormat>自訂</PresentationFormat>
  <Paragraphs>85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6</cp:revision>
  <dcterms:created xsi:type="dcterms:W3CDTF">2021-12-29T01:43:12Z</dcterms:created>
  <dcterms:modified xsi:type="dcterms:W3CDTF">2022-01-06T11:57:24Z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2009-01-06T00:00:00Z</vt:filetime>
  </property>
  <property fmtid="{D5CDD505-2E9C-101B-9397-08002B2CF9AE}" pid="3" name="LastSaved">
    <vt:filetime>2021-12-29T00:00:00Z</vt:filetime>
  </property>
</Properties>
</file>