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6489700" cy="8636000"/>
  <p:notesSz cx="6489700" cy="863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>
      <p:cViewPr>
        <p:scale>
          <a:sx n="100" d="100"/>
          <a:sy n="100" d="100"/>
        </p:scale>
        <p:origin x="939" y="-30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6727" y="2677160"/>
            <a:ext cx="5516245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3455" y="4836160"/>
            <a:ext cx="45427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448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4219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485" y="345440"/>
            <a:ext cx="584073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85" y="1986280"/>
            <a:ext cx="5840730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82288" y="8035435"/>
            <a:ext cx="92075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4485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72584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445" y="1183636"/>
            <a:ext cx="330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Chapter</a:t>
            </a:r>
            <a:r>
              <a:rPr sz="18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24: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TCP Futures and</a:t>
            </a:r>
            <a:r>
              <a:rPr sz="1800" b="1" spc="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4016" y="5177278"/>
            <a:ext cx="4199890" cy="26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Introduction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Arial"/>
              <a:cs typeface="Arial"/>
            </a:endParaRPr>
          </a:p>
          <a:p>
            <a:pPr marL="184150" marR="165735" indent="-171450">
              <a:lnSpc>
                <a:spcPct val="90200"/>
              </a:lnSpc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Path MTU discovery mechanism: this time </a:t>
            </a:r>
            <a:r>
              <a:rPr sz="1000" b="1" spc="5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focus on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how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it  operates with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TCP. This often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lets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use an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MTU greater than  536 for nonlocal connections, increasing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its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throughput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84150" marR="431800" indent="-171450" algn="just">
              <a:lnSpc>
                <a:spcPts val="1080"/>
              </a:lnSpc>
              <a:spcBef>
                <a:spcPts val="259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Long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fat pipes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 (networks that have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large bandwidth-delay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product),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limits that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are encountered 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these  networks.</a:t>
            </a:r>
            <a:endParaRPr sz="1000" dirty="0">
              <a:latin typeface="Arial"/>
              <a:cs typeface="Arial"/>
            </a:endParaRPr>
          </a:p>
          <a:p>
            <a:pPr marL="384175" lvl="1" indent="-14351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window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scale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option.</a:t>
            </a:r>
            <a:endParaRPr sz="1000" dirty="0">
              <a:latin typeface="Arial"/>
              <a:cs typeface="Arial"/>
            </a:endParaRPr>
          </a:p>
          <a:p>
            <a:pPr marL="384175" lvl="1" indent="-143510" algn="just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timestamp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option.</a:t>
            </a:r>
            <a:endParaRPr sz="1000" dirty="0">
              <a:latin typeface="Arial"/>
              <a:cs typeface="Arial"/>
            </a:endParaRPr>
          </a:p>
          <a:p>
            <a:pPr marL="184150" marR="461645" indent="-171450">
              <a:lnSpc>
                <a:spcPts val="1090"/>
              </a:lnSpc>
              <a:spcBef>
                <a:spcPts val="245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T/TCP, modifications to TCP for transactions, 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common  paradigm for client-server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computing.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90100"/>
              </a:lnSpc>
              <a:spcBef>
                <a:spcPts val="21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goal of T/TCP is to reduce the number of segments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exchanged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two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ends, avoiding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3-way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handshake and  the 4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close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client receives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server’s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reply in one RTT plus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time required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process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request.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191" y="4835652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561419-D69D-42A7-B593-2C0D9DFB9A51}"/>
              </a:ext>
            </a:extLst>
          </p:cNvPr>
          <p:cNvSpPr txBox="1"/>
          <p:nvPr/>
        </p:nvSpPr>
        <p:spPr>
          <a:xfrm>
            <a:off x="771952" y="5929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考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B0F4F0-4651-43C0-BEB3-17A64368D3FC}"/>
              </a:ext>
            </a:extLst>
          </p:cNvPr>
          <p:cNvSpPr txBox="1"/>
          <p:nvPr/>
        </p:nvSpPr>
        <p:spPr>
          <a:xfrm>
            <a:off x="1187450" y="4241800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0070C0"/>
                </a:solidFill>
              </a:rPr>
              <a:t>比起一般連線，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zh-TW" altLang="en-US" sz="1400" dirty="0">
                <a:solidFill>
                  <a:srgbClr val="0070C0"/>
                </a:solidFill>
              </a:rPr>
              <a:t>為什麼 </a:t>
            </a:r>
            <a:r>
              <a:rPr lang="en-US" altLang="zh-TW" sz="1400" dirty="0">
                <a:solidFill>
                  <a:srgbClr val="0070C0"/>
                </a:solidFill>
              </a:rPr>
              <a:t>long fat pipe</a:t>
            </a:r>
            <a:r>
              <a:rPr lang="zh-TW" altLang="en-US" sz="1400" dirty="0">
                <a:solidFill>
                  <a:srgbClr val="0070C0"/>
                </a:solidFill>
              </a:rPr>
              <a:t>比較嚴重</a:t>
            </a:r>
            <a:r>
              <a:rPr lang="en-US" altLang="zh-TW" sz="1400" dirty="0">
                <a:solidFill>
                  <a:srgbClr val="0070C0"/>
                </a:solidFill>
              </a:rPr>
              <a:t>?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132579" cy="10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PAWS: Protection Against Wrapped Sequence</a:t>
            </a:r>
            <a:r>
              <a:rPr sz="1200" b="1" spc="-3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timestamp option is being used and that the timestamp value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assigned by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sender increments by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one for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each window that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sent.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means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multiple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1073741824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,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j:k means byte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j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through and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including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byte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k-1.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8146" y="1786124"/>
            <a:ext cx="3908095" cy="1515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T/TCP: A TCP Extension for</a:t>
            </a:r>
            <a:r>
              <a:rPr sz="1200" b="1" spc="1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Transactions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553720" marR="600710" indent="-171450" algn="just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provides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virtual-circuit transport service,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there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are three  distinct phases in the life 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connection: establishment,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data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transfer,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termination.</a:t>
            </a:r>
            <a:endParaRPr sz="1000">
              <a:latin typeface="Arial"/>
              <a:cs typeface="Arial"/>
            </a:endParaRPr>
          </a:p>
          <a:p>
            <a:pPr marL="553720" marR="607695" indent="-171450" algn="just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transaction 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client request followed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server response  with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following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characteristic:</a:t>
            </a:r>
            <a:endParaRPr sz="1000">
              <a:latin typeface="Arial"/>
              <a:cs typeface="Arial"/>
            </a:endParaRPr>
          </a:p>
          <a:p>
            <a:pPr marL="754380" marR="890269" lvl="1" indent="-143510" algn="just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overhead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 establishment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  termination should be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avoid.</a:t>
            </a:r>
            <a:endParaRPr sz="1000">
              <a:latin typeface="Arial"/>
              <a:cs typeface="Arial"/>
            </a:endParaRPr>
          </a:p>
          <a:p>
            <a:pPr marL="754380" marR="41465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latency should be reduced to RTT plus SPT, where RTT is the  round-trip time and SPT is the server processing time to handle the  request.</a:t>
            </a:r>
            <a:endParaRPr sz="1000">
              <a:latin typeface="Arial"/>
              <a:cs typeface="Arial"/>
            </a:endParaRPr>
          </a:p>
          <a:p>
            <a:pPr marL="754380" marR="73723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 should detect duplicate requests and not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reply the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transaction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when 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duplicate request</a:t>
            </a:r>
            <a:r>
              <a:rPr sz="10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arrives.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DF30928-93E4-4C14-BAF3-D1D0B3705D3B}"/>
              </a:ext>
            </a:extLst>
          </p:cNvPr>
          <p:cNvSpPr txBox="1"/>
          <p:nvPr/>
        </p:nvSpPr>
        <p:spPr>
          <a:xfrm flipH="1">
            <a:off x="121676" y="584200"/>
            <a:ext cx="50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>
                <a:solidFill>
                  <a:srgbClr val="FF0000"/>
                </a:solidFill>
              </a:rPr>
              <a:t>考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7911925-A52F-436E-8CB1-1EFF751C8E50}"/>
              </a:ext>
            </a:extLst>
          </p:cNvPr>
          <p:cNvSpPr txBox="1"/>
          <p:nvPr/>
        </p:nvSpPr>
        <p:spPr>
          <a:xfrm flipH="1">
            <a:off x="-99804" y="4817352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solidFill>
                  <a:srgbClr val="FF0000"/>
                </a:solidFill>
              </a:rPr>
              <a:t>現在沒在用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5692" y="3516884"/>
            <a:ext cx="1244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2288" y="3576316"/>
            <a:ext cx="9207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724150"/>
            <a:ext cx="418846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T/TCP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 TCP Extension for Transaction</a:t>
            </a:r>
            <a:r>
              <a:rPr sz="1200" b="1" spc="-2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two modifications required for TCP to handle transactions are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avoid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three-way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handshake and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shorten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TIME_WAIT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state.</a:t>
            </a:r>
            <a:endParaRPr sz="1000">
              <a:latin typeface="Arial"/>
              <a:cs typeface="Arial"/>
            </a:endParaRPr>
          </a:p>
          <a:p>
            <a:pPr marL="184150" marR="16637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T/TCP avoids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three-way handshake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using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 accelerated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open:</a:t>
            </a:r>
            <a:endParaRPr sz="1000">
              <a:latin typeface="Arial"/>
              <a:cs typeface="Arial"/>
            </a:endParaRPr>
          </a:p>
          <a:p>
            <a:pPr marL="384175" marR="27749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 assigns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32-bit connection count (CC) value to connection it  open, either actively or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passively.</a:t>
            </a:r>
            <a:endParaRPr sz="1000">
              <a:latin typeface="Arial"/>
              <a:cs typeface="Arial"/>
            </a:endParaRPr>
          </a:p>
          <a:p>
            <a:pPr marL="384175" marR="24765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Every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between two hosts using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T/TCP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includes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new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TCP option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named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CC.</a:t>
            </a:r>
            <a:endParaRPr sz="1000">
              <a:latin typeface="Arial"/>
              <a:cs typeface="Arial"/>
            </a:endParaRPr>
          </a:p>
          <a:p>
            <a:pPr marL="384175" marR="12192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host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maintains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per-host cache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last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CC value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received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in an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acceptable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SYN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from that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host.</a:t>
            </a:r>
            <a:endParaRPr sz="1000">
              <a:latin typeface="Arial"/>
              <a:cs typeface="Arial"/>
            </a:endParaRPr>
          </a:p>
          <a:p>
            <a:pPr marL="384175" marR="408940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When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CC option is received on an initial SYN, the receiver  compares 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value with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cached value for the sender.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T/TCP: A TCP Extension for Transaction</a:t>
            </a:r>
            <a:r>
              <a:rPr sz="1200" b="1" spc="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754380" marR="523240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SYN, ACK segment in response to an initial SYN echoes the  received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CC value in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another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new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option named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CCECHO.</a:t>
            </a:r>
            <a:endParaRPr sz="1000">
              <a:latin typeface="Arial"/>
              <a:cs typeface="Arial"/>
            </a:endParaRPr>
          </a:p>
          <a:p>
            <a:pPr marL="754380" marR="748665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CC value in 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non-SYN segment detects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rejects any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duplicate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segments from previous incarnations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same  connection.</a:t>
            </a:r>
            <a:endParaRPr sz="1000">
              <a:latin typeface="Arial"/>
              <a:cs typeface="Arial"/>
            </a:endParaRPr>
          </a:p>
          <a:p>
            <a:pPr marL="553720" marR="449580" indent="-171450">
              <a:lnSpc>
                <a:spcPct val="100000"/>
              </a:lnSpc>
              <a:spcBef>
                <a:spcPts val="235"/>
              </a:spcBef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accelerated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open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avoids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need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for a three-way handshake  unless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either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client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or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server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has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crashed and reboot.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cost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that the server must remember the last CC received from  each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client.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104640" cy="220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T/TCP: A TCP Extension for Transaction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70815" marR="508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TIME_WAIT state is shortened by calculating the TIME_WAIT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delay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dynamically,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based on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measured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RTT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between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two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hosts.</a:t>
            </a:r>
            <a:endParaRPr sz="1000">
              <a:latin typeface="Arial"/>
              <a:cs typeface="Arial"/>
            </a:endParaRPr>
          </a:p>
          <a:p>
            <a:pPr marL="171450" marR="2717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Using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these features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minimal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transaction sequence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an  exchange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of three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segments:</a:t>
            </a:r>
            <a:endParaRPr sz="1000">
              <a:latin typeface="Arial"/>
              <a:cs typeface="Arial"/>
            </a:endParaRPr>
          </a:p>
          <a:p>
            <a:pPr marL="371475" marR="2825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Client to server, caused by an active open: client-SYN, client-  data(the request), client_FIN,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client-CC.</a:t>
            </a:r>
            <a:endParaRPr sz="1000">
              <a:latin typeface="Arial"/>
              <a:cs typeface="Arial"/>
            </a:endParaRPr>
          </a:p>
          <a:p>
            <a:pPr marL="371475" marR="1016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Server to client: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-SYN,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server-data (reply), server-FIN,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ACK  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client-FIN, server-CC, and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CCECHO of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client-CC.</a:t>
            </a:r>
            <a:endParaRPr sz="1000">
              <a:latin typeface="Arial"/>
              <a:cs typeface="Arial"/>
            </a:endParaRPr>
          </a:p>
          <a:p>
            <a:pPr marL="371475" marR="31813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Client to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server: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ACK 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server-FIN, which acknowledges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server’s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SYN, data, and</a:t>
            </a:r>
            <a:r>
              <a:rPr sz="10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FIN.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4016" y="5177278"/>
            <a:ext cx="417258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T/TCP: A TCP Extension for Transaction</a:t>
            </a:r>
            <a:r>
              <a:rPr sz="1200" b="1" spc="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Many fine points to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implementation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option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that are  covered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the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references.</a:t>
            </a:r>
            <a:endParaRPr sz="1000">
              <a:latin typeface="Arial"/>
              <a:cs typeface="Arial"/>
            </a:endParaRPr>
          </a:p>
          <a:p>
            <a:pPr marL="384175" marR="9017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server’s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SYN, ACK (the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 segment) should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delayed,  to allow the reply to piggyback with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it.</a:t>
            </a:r>
            <a:endParaRPr sz="1000">
              <a:latin typeface="Arial"/>
              <a:cs typeface="Arial"/>
            </a:endParaRPr>
          </a:p>
          <a:p>
            <a:pPr marL="384175" marR="220979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request can require multiple segments, but the server must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handle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their possible out-of-order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arrival.</a:t>
            </a:r>
            <a:endParaRPr sz="1000">
              <a:latin typeface="Arial"/>
              <a:cs typeface="Arial"/>
            </a:endParaRPr>
          </a:p>
          <a:p>
            <a:pPr marL="384175" marR="8509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API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must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allow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 process to send data and close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in a single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operation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to allow the FIN in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second  segment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piggyback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with the</a:t>
            </a:r>
            <a:r>
              <a:rPr sz="1000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reply.</a:t>
            </a:r>
            <a:endParaRPr sz="1000">
              <a:latin typeface="Arial"/>
              <a:cs typeface="Arial"/>
            </a:endParaRPr>
          </a:p>
          <a:p>
            <a:pPr marL="384175" marR="119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client is sending data in the first segment before receiving an  MSS announcement from the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server.</a:t>
            </a:r>
            <a:endParaRPr sz="1000">
              <a:latin typeface="Arial"/>
              <a:cs typeface="Arial"/>
            </a:endParaRPr>
          </a:p>
          <a:p>
            <a:pPr marL="384175" marR="213360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client is also sending data to the server without receiving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 window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advertisement from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191" y="4835652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176395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T/TCP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: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 TCP Extension for Transactions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371475" marR="58419" indent="-143510">
              <a:lnSpc>
                <a:spcPct val="100000"/>
              </a:lnSpc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With the minimal three-segment exchange there is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only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one RTT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that can be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measured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each direction. Plus the client’s measured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RTT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includes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server’s processing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VMTP, the Versatile Message Transaction Protocol. Unlike T/TCP,  which 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small set of extensions to an existing protocol, VMTP is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complete transport layer that uses</a:t>
            </a:r>
            <a:r>
              <a:rPr sz="10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IP.</a:t>
            </a:r>
            <a:endParaRPr sz="1000">
              <a:latin typeface="Arial"/>
              <a:cs typeface="Arial"/>
            </a:endParaRPr>
          </a:p>
          <a:p>
            <a:pPr marL="171450" marR="330835" indent="-171450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VMTP handles error detection, retransmission, and duplicate  suppression. It also supports multicast</a:t>
            </a:r>
            <a:r>
              <a:rPr sz="1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communication.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6716" y="5597009"/>
            <a:ext cx="10223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□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0996" y="5591552"/>
            <a:ext cx="42291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0996" y="6848852"/>
            <a:ext cx="4267198" cy="473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0996" y="7306052"/>
            <a:ext cx="4191000" cy="473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26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091940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Performance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following practical limits apply for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real-world</a:t>
            </a:r>
            <a:r>
              <a:rPr sz="1000" b="1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scenario.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You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can’t run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any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fast then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speed of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slowest</a:t>
            </a:r>
            <a:r>
              <a:rPr sz="1000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link.</a:t>
            </a:r>
            <a:endParaRPr sz="1000" dirty="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You can’t go any faster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than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memory bandwidth of the slowest  machine.</a:t>
            </a:r>
            <a:endParaRPr sz="1000" dirty="0">
              <a:latin typeface="Arial"/>
              <a:cs typeface="Arial"/>
            </a:endParaRPr>
          </a:p>
          <a:p>
            <a:pPr marL="371475" marR="25019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You can’t go any faster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than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window size offered by the  receiver,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divided by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round-trip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time. (BW =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Window/RTT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1.073Gbytes/RTT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71450" marR="3873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How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fast TCP can run is determined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size of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the TCP 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window (1.073 Gbytes)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speed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 light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71450" marR="434975" indent="-171450">
              <a:lnSpc>
                <a:spcPct val="100000"/>
              </a:lnSpc>
              <a:spcBef>
                <a:spcPts val="234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Many protocol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performance problems are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implementation  deficiencies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 rather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than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inherent protocol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limits.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6112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Summary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 marL="553720" marR="558800" indent="-171450">
              <a:lnSpc>
                <a:spcPct val="100000"/>
              </a:lnSpc>
              <a:spcBef>
                <a:spcPts val="80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Path MTU discovery allows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to use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windows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larger than the  default of 536 for nonlocal connections,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when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path MTU is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larger.</a:t>
            </a:r>
            <a:endParaRPr sz="1000" dirty="0">
              <a:latin typeface="Arial"/>
              <a:cs typeface="Arial"/>
            </a:endParaRPr>
          </a:p>
          <a:p>
            <a:pPr marL="553720" marR="52959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window scale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takes the maximum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windows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size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from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65535 bytes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just over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r>
              <a:rPr sz="10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gigabytes.</a:t>
            </a:r>
            <a:endParaRPr sz="1000" dirty="0">
              <a:latin typeface="Arial"/>
              <a:cs typeface="Arial"/>
            </a:endParaRPr>
          </a:p>
          <a:p>
            <a:pPr marL="553720" marR="425450" indent="-17145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timestamp option lets more segment be accurately timed and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also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lets the receiver provide protection against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wrapped  sequence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numbers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(PAWS).</a:t>
            </a:r>
            <a:endParaRPr sz="1000" dirty="0">
              <a:latin typeface="Arial"/>
              <a:cs typeface="Arial"/>
            </a:endParaRPr>
          </a:p>
          <a:p>
            <a:pPr marL="553720" marR="96520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T/TCP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allow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client-server request-reply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sequence 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  completed using only three segments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usual</a:t>
            </a:r>
            <a:r>
              <a:rPr sz="1000" b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case.</a:t>
            </a:r>
            <a:endParaRPr sz="1000" dirty="0">
              <a:latin typeface="Arial"/>
              <a:cs typeface="Arial"/>
            </a:endParaRPr>
          </a:p>
          <a:p>
            <a:pPr marL="553720" marR="73533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TCP performance is limited only </a:t>
            </a:r>
            <a:r>
              <a:rPr sz="1000" b="1" spc="5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maximum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1-gigabyte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 window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the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speed of</a:t>
            </a:r>
            <a:r>
              <a:rPr sz="1000" b="1" spc="-20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light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lang="en-US" altLang="zh-TW" sz="1000" b="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553720" marR="73533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553720" marR="73533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553720" marR="73533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553720" marR="73533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553720" marR="73533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28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63FE3E-0150-448C-BC6D-57EA095AF30A}"/>
              </a:ext>
            </a:extLst>
          </p:cNvPr>
          <p:cNvSpPr txBox="1"/>
          <p:nvPr/>
        </p:nvSpPr>
        <p:spPr>
          <a:xfrm>
            <a:off x="4956808" y="1874917"/>
            <a:ext cx="1336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solidFill>
                  <a:srgbClr val="0070C0"/>
                </a:solidFill>
              </a:rPr>
              <a:t>頻寬算法</a:t>
            </a:r>
            <a:r>
              <a:rPr lang="en-US" altLang="zh-TW" sz="1200" dirty="0">
                <a:solidFill>
                  <a:srgbClr val="0070C0"/>
                </a:solidFill>
              </a:rPr>
              <a:t>(</a:t>
            </a:r>
            <a:r>
              <a:rPr lang="zh-TW" altLang="en-US" sz="1200" dirty="0">
                <a:solidFill>
                  <a:srgbClr val="FF0000"/>
                </a:solidFill>
              </a:rPr>
              <a:t>會考</a:t>
            </a:r>
            <a:r>
              <a:rPr lang="en-US" altLang="zh-TW" sz="1200" dirty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altLang="zh-TW" sz="1200" dirty="0">
              <a:solidFill>
                <a:srgbClr val="0070C0"/>
              </a:solidFill>
            </a:endParaRPr>
          </a:p>
          <a:p>
            <a:pPr algn="l"/>
            <a:r>
              <a:rPr lang="en-US" altLang="zh-TW" sz="1200" dirty="0">
                <a:solidFill>
                  <a:srgbClr val="0070C0"/>
                </a:solidFill>
              </a:rPr>
              <a:t>TCP</a:t>
            </a:r>
            <a:r>
              <a:rPr lang="zh-TW" altLang="en-US" sz="1200" dirty="0">
                <a:solidFill>
                  <a:srgbClr val="0070C0"/>
                </a:solidFill>
              </a:rPr>
              <a:t>最大到</a:t>
            </a:r>
            <a:r>
              <a:rPr lang="en-US" altLang="zh-TW" sz="1200" dirty="0">
                <a:solidFill>
                  <a:srgbClr val="FF0000"/>
                </a:solidFill>
              </a:rPr>
              <a:t>1G</a:t>
            </a:r>
          </a:p>
          <a:p>
            <a:pPr algn="l"/>
            <a:endParaRPr lang="en-US" altLang="zh-TW" sz="1200" dirty="0">
              <a:solidFill>
                <a:srgbClr val="0070C0"/>
              </a:solidFill>
            </a:endParaRPr>
          </a:p>
          <a:p>
            <a:pPr algn="l"/>
            <a:r>
              <a:rPr lang="zh-TW" altLang="en-US" sz="1200" dirty="0">
                <a:solidFill>
                  <a:srgbClr val="0070C0"/>
                </a:solidFill>
              </a:rPr>
              <a:t>雖然</a:t>
            </a:r>
            <a:r>
              <a:rPr lang="en-US" altLang="zh-TW" sz="1200" dirty="0">
                <a:solidFill>
                  <a:srgbClr val="0070C0"/>
                </a:solidFill>
              </a:rPr>
              <a:t>TCP</a:t>
            </a:r>
            <a:r>
              <a:rPr lang="zh-TW" altLang="en-US" sz="1200" dirty="0">
                <a:solidFill>
                  <a:srgbClr val="0070C0"/>
                </a:solidFill>
              </a:rPr>
              <a:t>看起來很多規則，</a:t>
            </a:r>
            <a:endParaRPr lang="en-US" altLang="zh-TW" sz="1200" dirty="0">
              <a:solidFill>
                <a:srgbClr val="0070C0"/>
              </a:solidFill>
            </a:endParaRPr>
          </a:p>
          <a:p>
            <a:pPr algn="l"/>
            <a:r>
              <a:rPr lang="zh-TW" altLang="en-US" sz="1200" dirty="0">
                <a:solidFill>
                  <a:srgbClr val="0070C0"/>
                </a:solidFill>
              </a:rPr>
              <a:t>但通常最後是受到程式寫的好不好的限制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502FD71-ABE6-448F-A906-B85A27CA39EB}"/>
              </a:ext>
            </a:extLst>
          </p:cNvPr>
          <p:cNvCxnSpPr/>
          <p:nvPr/>
        </p:nvCxnSpPr>
        <p:spPr>
          <a:xfrm>
            <a:off x="4159250" y="2108200"/>
            <a:ext cx="6858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C6156EC-5037-4737-A895-9BA8016315EE}"/>
              </a:ext>
            </a:extLst>
          </p:cNvPr>
          <p:cNvSpPr txBox="1"/>
          <p:nvPr/>
        </p:nvSpPr>
        <p:spPr>
          <a:xfrm>
            <a:off x="3342603" y="7431010"/>
            <a:ext cx="2319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>
                <a:solidFill>
                  <a:srgbClr val="FF0000"/>
                </a:solidFill>
              </a:rPr>
              <a:t>TCP</a:t>
            </a:r>
            <a:r>
              <a:rPr lang="zh-TW" altLang="en-US" sz="1400" dirty="0">
                <a:solidFill>
                  <a:srgbClr val="FF0000"/>
                </a:solidFill>
              </a:rPr>
              <a:t>受到</a:t>
            </a:r>
            <a:r>
              <a:rPr lang="en-US" altLang="zh-TW" sz="1400" dirty="0">
                <a:solidFill>
                  <a:srgbClr val="FF0000"/>
                </a:solidFill>
              </a:rPr>
              <a:t>1G</a:t>
            </a:r>
            <a:r>
              <a:rPr lang="zh-TW" altLang="en-US" sz="1400" dirty="0">
                <a:solidFill>
                  <a:srgbClr val="FF0000"/>
                </a:solidFill>
              </a:rPr>
              <a:t>和光速限制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5225" y="351688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2288" y="3576316"/>
            <a:ext cx="9207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9736" y="724150"/>
            <a:ext cx="4172585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Path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MTU Discovery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Arial"/>
              <a:cs typeface="Arial"/>
            </a:endParaRPr>
          </a:p>
          <a:p>
            <a:pPr marL="184150" marR="519430" indent="-171450">
              <a:lnSpc>
                <a:spcPts val="108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Path MTU is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minimum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MTU 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network that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currently in the path between two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hosts.</a:t>
            </a:r>
            <a:endParaRPr sz="1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TCP’s path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MTU discovery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operates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as</a:t>
            </a:r>
            <a:r>
              <a:rPr sz="1000" b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follows:</a:t>
            </a:r>
            <a:endParaRPr sz="1000">
              <a:latin typeface="Arial"/>
              <a:cs typeface="Arial"/>
            </a:endParaRPr>
          </a:p>
          <a:p>
            <a:pPr marL="384175" marR="37465" lvl="1" indent="-143510">
              <a:lnSpc>
                <a:spcPct val="902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When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 is established, TCP uses the minimum of the  MTU of the outgoing interface, or the MSS announced by the other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starting segment</a:t>
            </a:r>
            <a:r>
              <a:rPr sz="10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size.</a:t>
            </a:r>
            <a:endParaRPr sz="1000">
              <a:latin typeface="Arial"/>
              <a:cs typeface="Arial"/>
            </a:endParaRPr>
          </a:p>
          <a:p>
            <a:pPr marL="384175" marR="19685" lvl="1" indent="-143510">
              <a:lnSpc>
                <a:spcPts val="1080"/>
              </a:lnSpc>
              <a:spcBef>
                <a:spcPts val="25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All IP datagrams sent by TCP on that connection have the DF bit  set. If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datagram need to be fragment, it discard the datagram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and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generates the ICMP “can’t fragment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“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error</a:t>
            </a:r>
            <a:r>
              <a:rPr sz="10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84175" marR="551815" lvl="1" indent="-143510">
              <a:lnSpc>
                <a:spcPts val="108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If ICMP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error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received, TCP decrease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and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retransmits.</a:t>
            </a:r>
            <a:endParaRPr sz="1000">
              <a:latin typeface="Arial"/>
              <a:cs typeface="Arial"/>
            </a:endParaRPr>
          </a:p>
          <a:p>
            <a:pPr marL="384175" marR="5080" lvl="1" indent="-143510">
              <a:lnSpc>
                <a:spcPts val="108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Since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routes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change dynamically,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when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some time has passed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since the last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decrease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path MTU,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larger value can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be  tried.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Path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MTU Discovery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solaris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%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sock -I -n1 -w512 slip</a:t>
            </a:r>
            <a:r>
              <a:rPr sz="1000" b="1"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discard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9096" y="5858252"/>
            <a:ext cx="3886198" cy="2013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208" y="724150"/>
            <a:ext cx="1520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Page MTU</a:t>
            </a:r>
            <a:r>
              <a:rPr sz="1200" b="1" spc="-5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Discovery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9096" y="1176524"/>
            <a:ext cx="4152900" cy="2209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Big Packets or Small</a:t>
            </a:r>
            <a:r>
              <a:rPr sz="1200" b="1" spc="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Packets?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Big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packets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advantages:</a:t>
            </a:r>
            <a:endParaRPr sz="1000">
              <a:latin typeface="Arial"/>
              <a:cs typeface="Arial"/>
            </a:endParaRPr>
          </a:p>
          <a:p>
            <a:pPr marL="754380" marR="49149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reduced cost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that associated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with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network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(packet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header overhead), routers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(routing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decisions), and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hosts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(protocol  processing and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device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interrupts).</a:t>
            </a:r>
            <a:endParaRPr sz="1000">
              <a:latin typeface="Arial"/>
              <a:cs typeface="Arial"/>
            </a:endParaRPr>
          </a:p>
          <a:p>
            <a:pPr marL="553720" marR="409575" indent="-171450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Not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everyone agrees with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this,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measurements indicate that bigger  is not always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better.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524E86-B1E6-4B77-A6F8-E3DAE440B81C}"/>
              </a:ext>
            </a:extLst>
          </p:cNvPr>
          <p:cNvSpPr txBox="1"/>
          <p:nvPr/>
        </p:nvSpPr>
        <p:spPr>
          <a:xfrm>
            <a:off x="1568450" y="6908800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>
                <a:solidFill>
                  <a:srgbClr val="0070C0"/>
                </a:solidFill>
              </a:rPr>
              <a:t>不一定是大封包比較好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algn="l"/>
            <a:r>
              <a:rPr lang="zh-TW" altLang="en-US" sz="1400" dirty="0">
                <a:solidFill>
                  <a:srgbClr val="FF0000"/>
                </a:solidFill>
              </a:rPr>
              <a:t>會考舉例，何時小封包比較好</a:t>
            </a:r>
            <a:r>
              <a:rPr lang="en-US" altLang="zh-TW" sz="1400" dirty="0">
                <a:solidFill>
                  <a:srgbClr val="FF0000"/>
                </a:solidFill>
              </a:rPr>
              <a:t>?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285051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Big packets or Small Packets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(4096+40)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x8 /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1544000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= 21.4 ,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21.4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x4 =</a:t>
            </a:r>
            <a:r>
              <a:rPr sz="10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85.6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7050" y="1378800"/>
            <a:ext cx="4026020" cy="1928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Big Packets or Small Packets</a:t>
            </a:r>
            <a:r>
              <a:rPr sz="1200" b="1" spc="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(512+40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x8 /1544000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=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2.9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,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2.9x18=</a:t>
            </a:r>
            <a:r>
              <a:rPr sz="1000" b="1"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52.2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6997" y="5782050"/>
            <a:ext cx="4251198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A78746-C6CE-4545-8A20-D90030651149}"/>
              </a:ext>
            </a:extLst>
          </p:cNvPr>
          <p:cNvSpPr txBox="1"/>
          <p:nvPr/>
        </p:nvSpPr>
        <p:spPr>
          <a:xfrm>
            <a:off x="1514241" y="419413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b="1" dirty="0">
                <a:solidFill>
                  <a:srgbClr val="0070C0"/>
                </a:solidFill>
              </a:rPr>
              <a:t>小封包傳比較快的例子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3956685" cy="89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Long Fat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Pipes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Bandwidth-delay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product: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size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pipe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between the end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points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Capacity (bits)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=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bandwidth (bits/sec)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x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round-trip time</a:t>
            </a:r>
            <a:r>
              <a:rPr sz="1000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(sec)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3972" y="1913146"/>
            <a:ext cx="4113029" cy="139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4016" y="5177278"/>
            <a:ext cx="4187190" cy="252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Long Fat Pipes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84150" marR="67945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Networks with large bandwidth-delay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products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are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called </a:t>
            </a:r>
            <a:r>
              <a:rPr sz="1000" b="1" i="1" dirty="0">
                <a:solidFill>
                  <a:srgbClr val="FF0000"/>
                </a:solidFill>
                <a:latin typeface="Arial"/>
                <a:cs typeface="Arial"/>
              </a:rPr>
              <a:t>long 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fat  networks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(LFN)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operating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 an LFN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is  called </a:t>
            </a:r>
            <a:r>
              <a:rPr sz="1000" b="1" i="1" dirty="0">
                <a:solidFill>
                  <a:srgbClr val="FF0000"/>
                </a:solidFill>
                <a:latin typeface="Arial"/>
                <a:cs typeface="Arial"/>
              </a:rPr>
              <a:t>a long 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fat</a:t>
            </a:r>
            <a:r>
              <a:rPr sz="10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pipe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Numerous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problems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are encountered with long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fat</a:t>
            </a:r>
            <a:r>
              <a:rPr sz="1000" b="1" spc="-7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pipes:</a:t>
            </a:r>
            <a:endParaRPr sz="1000" dirty="0">
              <a:latin typeface="Arial"/>
              <a:cs typeface="Arial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TCP window size is a16-bit field in the TCP header, limiting the  window to 65535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bytes.</a:t>
            </a:r>
            <a:endParaRPr sz="1000" dirty="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Packets loss in an LFN can reduce throughput drastically.</a:t>
            </a:r>
            <a:r>
              <a:rPr sz="1000" spc="-50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(why?)</a:t>
            </a:r>
            <a:endParaRPr sz="10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384175" marR="4095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Many implementations only measure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one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round-trip time per  window, not measure the RTT of every</a:t>
            </a:r>
            <a:r>
              <a:rPr sz="10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segment.</a:t>
            </a:r>
            <a:endParaRPr sz="1000" dirty="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TCP identifies each byte of data with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32-bit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unsigned.</a:t>
            </a:r>
            <a:endParaRPr sz="1000" dirty="0">
              <a:latin typeface="Arial"/>
              <a:cs typeface="Arial"/>
            </a:endParaRPr>
          </a:p>
          <a:p>
            <a:pPr marL="582930" marR="14604" lvl="2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835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This is only a problem if the same sequence number </a:t>
            </a: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N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is reused </a:t>
            </a:r>
            <a:r>
              <a:rPr sz="900" spc="-95" dirty="0">
                <a:solidFill>
                  <a:srgbClr val="0000CC"/>
                </a:solidFill>
                <a:latin typeface="Arial"/>
                <a:cs typeface="Arial"/>
              </a:rPr>
              <a:t>within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the MSL period, that is, if the network is so fast that sequence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number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wrap occurs in less than MSL. (solution: </a:t>
            </a:r>
            <a:r>
              <a:rPr sz="900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PAWS</a:t>
            </a:r>
            <a:r>
              <a:rPr sz="900" spc="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algorithm)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4191" y="4835652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D74B7457-48CF-403B-AFA5-A7B05DDA9DA6}"/>
              </a:ext>
            </a:extLst>
          </p:cNvPr>
          <p:cNvSpPr/>
          <p:nvPr/>
        </p:nvSpPr>
        <p:spPr>
          <a:xfrm>
            <a:off x="5021925" y="2574447"/>
            <a:ext cx="110363" cy="30480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55A320-0556-4FAC-BC57-5030CF603207}"/>
              </a:ext>
            </a:extLst>
          </p:cNvPr>
          <p:cNvSpPr txBox="1"/>
          <p:nvPr/>
        </p:nvSpPr>
        <p:spPr>
          <a:xfrm>
            <a:off x="5132288" y="2456560"/>
            <a:ext cx="161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dirty="0">
                <a:solidFill>
                  <a:srgbClr val="0070C0"/>
                </a:solidFill>
              </a:rPr>
              <a:t>TCP</a:t>
            </a:r>
            <a:r>
              <a:rPr lang="zh-TW" altLang="en-US" sz="1200" dirty="0">
                <a:solidFill>
                  <a:srgbClr val="0070C0"/>
                </a:solidFill>
              </a:rPr>
              <a:t>封包只到</a:t>
            </a:r>
            <a:r>
              <a:rPr lang="en-US" altLang="zh-TW" sz="1200" dirty="0">
                <a:solidFill>
                  <a:srgbClr val="0070C0"/>
                </a:solidFill>
              </a:rPr>
              <a:t>65535</a:t>
            </a:r>
          </a:p>
          <a:p>
            <a:pPr algn="l"/>
            <a:r>
              <a:rPr lang="zh-TW" altLang="en-US" sz="1200" dirty="0">
                <a:solidFill>
                  <a:srgbClr val="0070C0"/>
                </a:solidFill>
              </a:rPr>
              <a:t>所以這三個都超過</a:t>
            </a:r>
            <a:r>
              <a:rPr lang="en-US" altLang="zh-TW" sz="1200" dirty="0">
                <a:solidFill>
                  <a:srgbClr val="0070C0"/>
                </a:solidFill>
              </a:rPr>
              <a:t>TCP</a:t>
            </a:r>
            <a:r>
              <a:rPr lang="zh-TW" altLang="en-US" sz="1200" dirty="0">
                <a:solidFill>
                  <a:srgbClr val="0070C0"/>
                </a:solidFill>
              </a:rPr>
              <a:t>的限制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DD6266-BBE9-4495-929D-8E5586AFFE8F}"/>
              </a:ext>
            </a:extLst>
          </p:cNvPr>
          <p:cNvSpPr txBox="1"/>
          <p:nvPr/>
        </p:nvSpPr>
        <p:spPr>
          <a:xfrm>
            <a:off x="1037082" y="6463268"/>
            <a:ext cx="41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solidFill>
                  <a:srgbClr val="FF0000"/>
                </a:solidFill>
              </a:rPr>
              <a:t>考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E018CB-8527-46B9-8416-AD9B954C5130}"/>
              </a:ext>
            </a:extLst>
          </p:cNvPr>
          <p:cNvSpPr txBox="1"/>
          <p:nvPr/>
        </p:nvSpPr>
        <p:spPr>
          <a:xfrm>
            <a:off x="5113401" y="6417101"/>
            <a:ext cx="149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solidFill>
                  <a:srgbClr val="0070C0"/>
                </a:solidFill>
              </a:rPr>
              <a:t>雖然</a:t>
            </a:r>
            <a:r>
              <a:rPr lang="en-US" altLang="zh-TW" sz="1200" dirty="0">
                <a:solidFill>
                  <a:srgbClr val="0070C0"/>
                </a:solidFill>
              </a:rPr>
              <a:t>LFN</a:t>
            </a:r>
            <a:r>
              <a:rPr lang="zh-TW" altLang="en-US" sz="1200" dirty="0">
                <a:solidFill>
                  <a:srgbClr val="0070C0"/>
                </a:solidFill>
              </a:rPr>
              <a:t>比較不會掉封包，</a:t>
            </a:r>
            <a:endParaRPr lang="en-US" altLang="zh-TW" sz="1200" dirty="0">
              <a:solidFill>
                <a:srgbClr val="0070C0"/>
              </a:solidFill>
            </a:endParaRPr>
          </a:p>
          <a:p>
            <a:pPr algn="l"/>
            <a:r>
              <a:rPr lang="zh-TW" altLang="en-US" sz="1200" dirty="0">
                <a:solidFill>
                  <a:srgbClr val="0070C0"/>
                </a:solidFill>
              </a:rPr>
              <a:t>但一旦掉了，會嚴重影響</a:t>
            </a:r>
            <a:r>
              <a:rPr lang="en-US" altLang="zh-TW" sz="1200" dirty="0">
                <a:solidFill>
                  <a:srgbClr val="0070C0"/>
                </a:solidFill>
              </a:rPr>
              <a:t>throughput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1762125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Long Fat Pipes</a:t>
            </a:r>
            <a:r>
              <a:rPr sz="1200" b="1" spc="-8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endParaRPr sz="900" dirty="0">
              <a:latin typeface="Wingdings"/>
              <a:cs typeface="Wingding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5296" y="1138424"/>
            <a:ext cx="4114798" cy="2133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7176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Long Fat Pipes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gigabit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network the total time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transfer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file (1Mbytes)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1000" b="1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marL="754380" marR="492759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0.038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seconds: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30-ms latency plus 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8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ms for the actual file  transfer.</a:t>
            </a:r>
            <a:endParaRPr sz="1000" dirty="0">
              <a:latin typeface="Arial"/>
              <a:cs typeface="Arial"/>
            </a:endParaRPr>
          </a:p>
          <a:p>
            <a:pPr marL="754380" marR="42672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0.034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seconds: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30-ms latency plus 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4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ms for the actual file  transfer (doubling bandwidth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decreases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total time by only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10%)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T1 network total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time:</a:t>
            </a:r>
            <a:endParaRPr sz="1000" dirty="0">
              <a:latin typeface="Arial"/>
              <a:cs typeface="Arial"/>
            </a:endParaRPr>
          </a:p>
          <a:p>
            <a:pPr marL="754380" marR="53467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5.211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seconds: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30 ms latency plus 5181 ms for the actual file  transfer.</a:t>
            </a:r>
            <a:endParaRPr sz="1000" dirty="0">
              <a:latin typeface="Arial"/>
              <a:cs typeface="Arial"/>
            </a:endParaRPr>
          </a:p>
          <a:p>
            <a:pPr marL="754380" marR="535305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0.208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seconds (T3): 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30 ms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latency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plus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178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ms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actual  file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transfer.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At gigabit speeds are latency limited, not bandwidth</a:t>
            </a:r>
            <a:r>
              <a:rPr sz="1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limited.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Latency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caused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speed of light and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cannot be</a:t>
            </a:r>
            <a:r>
              <a:rPr sz="1000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decreased.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3B7C5A-3AAF-436B-8F5A-FAAA2C0F3556}"/>
              </a:ext>
            </a:extLst>
          </p:cNvPr>
          <p:cNvSpPr txBox="1"/>
          <p:nvPr/>
        </p:nvSpPr>
        <p:spPr>
          <a:xfrm>
            <a:off x="5226050" y="5517617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solidFill>
                  <a:srgbClr val="FF0000"/>
                </a:solidFill>
              </a:rPr>
              <a:t>增加電路速度影響不大，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algn="l"/>
            <a:r>
              <a:rPr lang="zh-TW" altLang="en-US" sz="1200" dirty="0">
                <a:solidFill>
                  <a:srgbClr val="FF0000"/>
                </a:solidFill>
              </a:rPr>
              <a:t>因為時間主要被</a:t>
            </a:r>
            <a:r>
              <a:rPr lang="en-US" altLang="zh-TW" sz="1200" dirty="0">
                <a:solidFill>
                  <a:srgbClr val="FF0000"/>
                </a:solidFill>
              </a:rPr>
              <a:t>30ms</a:t>
            </a:r>
            <a:r>
              <a:rPr lang="zh-TW" altLang="en-US" sz="1200" dirty="0">
                <a:solidFill>
                  <a:srgbClr val="FF0000"/>
                </a:solidFill>
              </a:rPr>
              <a:t>影響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0E956DB-6CF2-4B01-A10B-A1198CD81332}"/>
              </a:ext>
            </a:extLst>
          </p:cNvPr>
          <p:cNvSpPr txBox="1"/>
          <p:nvPr/>
        </p:nvSpPr>
        <p:spPr>
          <a:xfrm>
            <a:off x="5194300" y="656739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solidFill>
                  <a:srgbClr val="FF0000"/>
                </a:solidFill>
              </a:rPr>
              <a:t>在這邊則影響很大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162425" cy="217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Window Scale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Option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marR="428625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window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scale option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increase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definition 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TCP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window from 16 to 32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bits.</a:t>
            </a:r>
            <a:endParaRPr sz="1000" dirty="0">
              <a:latin typeface="Arial"/>
              <a:cs typeface="Arial"/>
            </a:endParaRPr>
          </a:p>
          <a:p>
            <a:pPr marL="171450" marR="2667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option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only appear in a SYN segment,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therefore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the</a:t>
            </a:r>
            <a:r>
              <a:rPr sz="1000" b="1" spc="-100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scale  factor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fixed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each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direction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when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established.</a:t>
            </a:r>
            <a:endParaRPr sz="1000" dirty="0">
              <a:latin typeface="Arial"/>
              <a:cs typeface="Arial"/>
            </a:endParaRPr>
          </a:p>
          <a:p>
            <a:pPr marL="171450" marR="29209" indent="-171450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With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shift count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sending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shift count 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 for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receiving. Receiving from the other end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left shift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R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bits.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Sending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window advertisement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 end, take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real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32-bit  window size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right shift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bits.</a:t>
            </a:r>
            <a:endParaRPr sz="1000" dirty="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shift count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automatically chosen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TCP, based on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 size  of the </a:t>
            </a:r>
            <a:r>
              <a:rPr sz="1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receive</a:t>
            </a:r>
            <a:r>
              <a:rPr sz="10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buffer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Window Scale Option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1000" b="1" spc="-1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9096" y="5747068"/>
            <a:ext cx="4216780" cy="2041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208" y="724150"/>
            <a:ext cx="1568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Window Scale</a:t>
            </a:r>
            <a:r>
              <a:rPr sz="1200" b="1" spc="-5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Option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0996" y="1100324"/>
            <a:ext cx="4229100" cy="232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Timestamp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Option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553720" marR="48768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timestamp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lets the sender place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timestamp value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every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segment.</a:t>
            </a:r>
            <a:endParaRPr sz="1000">
              <a:latin typeface="Arial"/>
              <a:cs typeface="Arial"/>
            </a:endParaRPr>
          </a:p>
          <a:p>
            <a:pPr marL="553720" marR="51054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receiver reflects this value in the acknowledgment, allowing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sender to calculate an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RTT for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reach received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ACK.</a:t>
            </a:r>
            <a:endParaRPr sz="1000">
              <a:latin typeface="Arial"/>
              <a:cs typeface="Arial"/>
            </a:endParaRPr>
          </a:p>
          <a:p>
            <a:pPr marL="553720" marR="551815" indent="-171450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timestamp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monotonically increasing value. Since the  receiver echoes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what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it receives,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receiver doesn’t care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what 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timestamp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units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are.</a:t>
            </a:r>
            <a:endParaRPr sz="1000">
              <a:latin typeface="Arial"/>
              <a:cs typeface="Arial"/>
            </a:endParaRPr>
          </a:p>
          <a:p>
            <a:pPr marL="553720" marR="4114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end doing the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active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open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specifies the option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its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SYN.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Only if it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receives the operation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SYN from the other end can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option be sent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future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E973432-BB18-47BB-98DC-2C8748C1B328}"/>
              </a:ext>
            </a:extLst>
          </p:cNvPr>
          <p:cNvCxnSpPr>
            <a:cxnSpLocks/>
          </p:cNvCxnSpPr>
          <p:nvPr/>
        </p:nvCxnSpPr>
        <p:spPr>
          <a:xfrm>
            <a:off x="4311650" y="14224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8ED4D5-6FD6-4EEF-A76B-747D784A6918}"/>
              </a:ext>
            </a:extLst>
          </p:cNvPr>
          <p:cNvCxnSpPr>
            <a:cxnSpLocks/>
          </p:cNvCxnSpPr>
          <p:nvPr/>
        </p:nvCxnSpPr>
        <p:spPr>
          <a:xfrm>
            <a:off x="4311650" y="27940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392" y="3516884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149725" cy="232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Timestamp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Option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71450" marR="67945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To minimize the amount of state maintained by either end, only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single timestamp value is kept per connection. The algorithm to  choose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when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to update this value is</a:t>
            </a:r>
            <a:r>
              <a:rPr sz="10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simple.</a:t>
            </a:r>
            <a:endParaRPr sz="100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TCP keeps track of the timestamp value to send in the next ACK (a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variable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named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tsrecent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) and the acknowledgment sequence  number from the last ACK that was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sent.</a:t>
            </a:r>
            <a:endParaRPr sz="1000">
              <a:latin typeface="Arial"/>
              <a:cs typeface="Arial"/>
            </a:endParaRPr>
          </a:p>
          <a:p>
            <a:pPr marL="371475" marR="13271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When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arrives, if the segment contains the byte  numbered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lastack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, then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timestamp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value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from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 saved in</a:t>
            </a:r>
            <a:r>
              <a:rPr sz="1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tsrecent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71475" marR="158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Whenever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timestamp option is sent,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tsrecent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sent as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 timestamp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echo reply field and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sequence number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field is saved  in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lastack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Timestamp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Option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Algorithm handles the following two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cases:</a:t>
            </a:r>
            <a:endParaRPr sz="1000" dirty="0">
              <a:latin typeface="Arial"/>
              <a:cs typeface="Arial"/>
            </a:endParaRPr>
          </a:p>
          <a:p>
            <a:pPr marL="754380" marR="46926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If ACKs are delayed by the receiver, the timestamp value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returned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as the echo value will correspond to the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earliest</a:t>
            </a:r>
            <a:r>
              <a:rPr sz="1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being  acknowledged.</a:t>
            </a:r>
            <a:endParaRPr sz="1000" dirty="0">
              <a:latin typeface="Arial"/>
              <a:cs typeface="Arial"/>
            </a:endParaRPr>
          </a:p>
          <a:p>
            <a:pPr marL="754380" marR="46355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If 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received segment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in-window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but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out-of-sequence,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imply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that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previous segment has been lost, when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that missing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received, its timestamp will be echoed, not the timestamp from the  out-of-sequence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segment.</a:t>
            </a:r>
            <a:endParaRPr sz="1000" dirty="0">
              <a:latin typeface="Arial"/>
              <a:cs typeface="Arial"/>
            </a:endParaRPr>
          </a:p>
          <a:p>
            <a:pPr marL="553720" marR="550545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Timestamp option allows for better RTT calculation, it also  provides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0000CC"/>
                </a:solidFill>
                <a:latin typeface="Arial"/>
                <a:cs typeface="Arial"/>
              </a:rPr>
              <a:t>way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for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receiver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avoid receiving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old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segments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considering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them part 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existing data</a:t>
            </a:r>
            <a:r>
              <a:rPr sz="10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5692" y="7978448"/>
            <a:ext cx="12446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spc="-5" dirty="0">
                <a:solidFill>
                  <a:srgbClr val="FFFF00"/>
                </a:solidFill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DD8F83-2721-4118-8C28-6EE0F6E1E874}"/>
              </a:ext>
            </a:extLst>
          </p:cNvPr>
          <p:cNvSpPr txBox="1"/>
          <p:nvPr/>
        </p:nvSpPr>
        <p:spPr>
          <a:xfrm>
            <a:off x="1353947" y="3128061"/>
            <a:ext cx="340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>
                <a:solidFill>
                  <a:srgbClr val="0070C0"/>
                </a:solidFill>
              </a:rPr>
              <a:t>TCP</a:t>
            </a:r>
            <a:r>
              <a:rPr lang="zh-TW" altLang="en-US" sz="1400" dirty="0">
                <a:solidFill>
                  <a:srgbClr val="0070C0"/>
                </a:solidFill>
              </a:rPr>
              <a:t>裡的變數怎麼算的，老師跳過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4894D0-DEA2-4DE2-ABD1-49590D297B5D}"/>
              </a:ext>
            </a:extLst>
          </p:cNvPr>
          <p:cNvSpPr txBox="1"/>
          <p:nvPr/>
        </p:nvSpPr>
        <p:spPr>
          <a:xfrm>
            <a:off x="1353947" y="7471041"/>
            <a:ext cx="3499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400" dirty="0">
                <a:solidFill>
                  <a:srgbClr val="FF0000"/>
                </a:solidFill>
              </a:rPr>
              <a:t>有</a:t>
            </a:r>
            <a:r>
              <a:rPr lang="en-US" altLang="zh-TW" sz="1400" dirty="0">
                <a:solidFill>
                  <a:srgbClr val="FF0000"/>
                </a:solidFill>
              </a:rPr>
              <a:t>Timestamp</a:t>
            </a:r>
            <a:r>
              <a:rPr lang="zh-TW" altLang="en-US" sz="1400" dirty="0">
                <a:solidFill>
                  <a:srgbClr val="FF0000"/>
                </a:solidFill>
              </a:rPr>
              <a:t>比較容易區分新的或舊的封包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>
            <a:solidFill>
              <a:srgbClr val="0070C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2489</Words>
  <Application>Microsoft Office PowerPoint</Application>
  <PresentationFormat>自訂</PresentationFormat>
  <Paragraphs>280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18</cp:revision>
  <dcterms:created xsi:type="dcterms:W3CDTF">2021-12-29T01:45:00Z</dcterms:created>
  <dcterms:modified xsi:type="dcterms:W3CDTF">2021-12-29T03:47:08Z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2009-01-06T00:00:00Z</vt:filetime>
  </property>
  <property fmtid="{D5CDD505-2E9C-101B-9397-08002B2CF9AE}" pid="3" name="LastSaved">
    <vt:filetime>2021-12-29T00:00:00Z</vt:filetime>
  </property>
</Properties>
</file>