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0693400" cy="7562850"/>
  <p:notesSz cx="10693400" cy="75628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4660"/>
  </p:normalViewPr>
  <p:slideViewPr>
    <p:cSldViewPr>
      <p:cViewPr varScale="1">
        <p:scale>
          <a:sx n="49" d="100"/>
          <a:sy n="49" d="100"/>
        </p:scale>
        <p:origin x="1320"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11358" y="1057147"/>
            <a:ext cx="7870682"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3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0000C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33"/>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7" name="Holder 7"/>
          <p:cNvSpPr>
            <a:spLocks noGrp="1"/>
          </p:cNvSpPr>
          <p:nvPr>
            <p:ph type="sldNum" sz="quarter" idx="7"/>
          </p:nvPr>
        </p:nvSpPr>
        <p:spPr/>
        <p:txBody>
          <a:bodyPr lIns="0" tIns="0" rIns="0" bIns="0"/>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3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5" name="Holder 5"/>
          <p:cNvSpPr>
            <a:spLocks noGrp="1"/>
          </p:cNvSpPr>
          <p:nvPr>
            <p:ph type="sldNum" sz="quarter" idx="7"/>
          </p:nvPr>
        </p:nvSpPr>
        <p:spPr/>
        <p:txBody>
          <a:bodyPr lIns="0" tIns="0" rIns="0" bIns="0"/>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4" name="Holder 4"/>
          <p:cNvSpPr>
            <a:spLocks noGrp="1"/>
          </p:cNvSpPr>
          <p:nvPr>
            <p:ph type="sldNum" sz="quarter" idx="7"/>
          </p:nvPr>
        </p:nvSpPr>
        <p:spPr/>
        <p:txBody>
          <a:bodyPr lIns="0" tIns="0" rIns="0" bIns="0"/>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74640" y="2250440"/>
            <a:ext cx="4344118" cy="1123950"/>
          </a:xfrm>
          <a:prstGeom prst="rect">
            <a:avLst/>
          </a:prstGeom>
        </p:spPr>
        <p:txBody>
          <a:bodyPr wrap="square" lIns="0" tIns="0" rIns="0" bIns="0">
            <a:spAutoFit/>
          </a:bodyPr>
          <a:lstStyle>
            <a:lvl1pPr>
              <a:defRPr sz="3600" b="1" i="0">
                <a:solidFill>
                  <a:srgbClr val="FF0033"/>
                </a:solidFill>
                <a:latin typeface="Arial"/>
                <a:cs typeface="Arial"/>
              </a:defRPr>
            </a:lvl1pPr>
          </a:lstStyle>
          <a:p>
            <a:endParaRPr/>
          </a:p>
        </p:txBody>
      </p:sp>
      <p:sp>
        <p:nvSpPr>
          <p:cNvPr id="3" name="Holder 3"/>
          <p:cNvSpPr>
            <a:spLocks noGrp="1"/>
          </p:cNvSpPr>
          <p:nvPr>
            <p:ph type="body" idx="1"/>
          </p:nvPr>
        </p:nvSpPr>
        <p:spPr>
          <a:xfrm>
            <a:off x="1238115" y="1789430"/>
            <a:ext cx="8217169" cy="2524125"/>
          </a:xfrm>
          <a:prstGeom prst="rect">
            <a:avLst/>
          </a:prstGeom>
        </p:spPr>
        <p:txBody>
          <a:bodyPr wrap="square" lIns="0" tIns="0" rIns="0" bIns="0">
            <a:spAutoFit/>
          </a:bodyPr>
          <a:lstStyle>
            <a:lvl1pPr>
              <a:defRPr sz="2000" b="1" i="0">
                <a:solidFill>
                  <a:srgbClr val="0000CC"/>
                </a:solidFill>
                <a:latin typeface="Arial"/>
                <a:cs typeface="Arial"/>
              </a:defRPr>
            </a:lvl1pPr>
          </a:lstStyle>
          <a:p>
            <a:endParaRPr/>
          </a:p>
        </p:txBody>
      </p:sp>
      <p:sp>
        <p:nvSpPr>
          <p:cNvPr id="4" name="Holder 4"/>
          <p:cNvSpPr>
            <a:spLocks noGrp="1"/>
          </p:cNvSpPr>
          <p:nvPr>
            <p:ph type="ftr" sz="quarter" idx="5"/>
          </p:nvPr>
        </p:nvSpPr>
        <p:spPr>
          <a:xfrm>
            <a:off x="7034155" y="6772009"/>
            <a:ext cx="1818004" cy="167640"/>
          </a:xfrm>
          <a:prstGeom prst="rect">
            <a:avLst/>
          </a:prstGeom>
        </p:spPr>
        <p:txBody>
          <a:bodyPr wrap="square" lIns="0" tIns="0" rIns="0" bIns="0">
            <a:spAutoFit/>
          </a:bodyPr>
          <a:lstStyle>
            <a:lvl1pPr>
              <a:defRPr sz="1000" b="0" i="1">
                <a:solidFill>
                  <a:srgbClr val="0000CC"/>
                </a:solidFill>
                <a:latin typeface="Arial"/>
                <a:cs typeface="Arial"/>
              </a:defRPr>
            </a:lvl1p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a:xfrm>
            <a:off x="9696258" y="6660951"/>
            <a:ext cx="274320" cy="224154"/>
          </a:xfrm>
          <a:prstGeom prst="rect">
            <a:avLst/>
          </a:prstGeom>
        </p:spPr>
        <p:txBody>
          <a:bodyPr wrap="square" lIns="0" tIns="0" rIns="0" bIns="0">
            <a:spAutoFit/>
          </a:bodyPr>
          <a:lstStyle>
            <a:lvl1pPr>
              <a:defRPr sz="1400" b="0" i="1">
                <a:solidFill>
                  <a:srgbClr val="FFFF00"/>
                </a:solidFill>
                <a:latin typeface="Arial"/>
                <a:cs typeface="Arial"/>
              </a:defRPr>
            </a:lvl1pPr>
          </a:lstStyle>
          <a:p>
            <a:pPr marL="38100">
              <a:lnSpc>
                <a:spcPts val="164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marR="5080" indent="901700">
              <a:lnSpc>
                <a:spcPct val="100000"/>
              </a:lnSpc>
              <a:spcBef>
                <a:spcPts val="100"/>
              </a:spcBef>
            </a:pPr>
            <a:r>
              <a:rPr spc="-5" dirty="0"/>
              <a:t>Chapter 20:  TCP Bulk Data</a:t>
            </a:r>
            <a:r>
              <a:rPr spc="-75" dirty="0"/>
              <a:t> </a:t>
            </a:r>
            <a:r>
              <a:rPr spc="-5" dirty="0"/>
              <a:t>Flow</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a:t>
            </a:fld>
            <a:endParaRPr spc="-5" dirty="0"/>
          </a:p>
        </p:txBody>
      </p:sp>
      <p:sp>
        <p:nvSpPr>
          <p:cNvPr id="7" name="object 7"/>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3524250" cy="391160"/>
          </a:xfrm>
          <a:prstGeom prst="rect">
            <a:avLst/>
          </a:prstGeom>
        </p:spPr>
        <p:txBody>
          <a:bodyPr vert="horz" wrap="square" lIns="0" tIns="12700" rIns="0" bIns="0" rtlCol="0">
            <a:spAutoFit/>
          </a:bodyPr>
          <a:lstStyle/>
          <a:p>
            <a:pPr marL="12700">
              <a:lnSpc>
                <a:spcPct val="100000"/>
              </a:lnSpc>
              <a:spcBef>
                <a:spcPts val="100"/>
              </a:spcBef>
            </a:pPr>
            <a:r>
              <a:rPr sz="2400" spc="-5" dirty="0"/>
              <a:t>Sliding Windows</a:t>
            </a:r>
            <a:r>
              <a:rPr sz="2400" spc="-95" dirty="0"/>
              <a:t> </a:t>
            </a:r>
            <a:r>
              <a:rPr sz="2400" spc="-5" dirty="0"/>
              <a:t>(Cont.)</a:t>
            </a:r>
            <a:endParaRPr sz="2400"/>
          </a:p>
        </p:txBody>
      </p:sp>
      <p:sp>
        <p:nvSpPr>
          <p:cNvPr id="6" name="object 6"/>
          <p:cNvSpPr txBox="1"/>
          <p:nvPr/>
        </p:nvSpPr>
        <p:spPr>
          <a:xfrm>
            <a:off x="1159135" y="1762454"/>
            <a:ext cx="8201025" cy="2401570"/>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the </a:t>
            </a:r>
            <a:r>
              <a:rPr sz="2000" b="1" spc="-10" dirty="0">
                <a:solidFill>
                  <a:srgbClr val="0000CC"/>
                </a:solidFill>
                <a:latin typeface="Arial"/>
                <a:cs typeface="Arial"/>
              </a:rPr>
              <a:t>window closes: </a:t>
            </a:r>
            <a:r>
              <a:rPr sz="2000" b="1" spc="-5" dirty="0">
                <a:solidFill>
                  <a:srgbClr val="0000CC"/>
                </a:solidFill>
                <a:latin typeface="Arial"/>
                <a:cs typeface="Arial"/>
              </a:rPr>
              <a:t>the left edge advances to</a:t>
            </a:r>
            <a:r>
              <a:rPr sz="2000" b="1" spc="35" dirty="0">
                <a:solidFill>
                  <a:srgbClr val="0000CC"/>
                </a:solidFill>
                <a:latin typeface="Arial"/>
                <a:cs typeface="Arial"/>
              </a:rPr>
              <a:t> </a:t>
            </a:r>
            <a:r>
              <a:rPr sz="2000" b="1" spc="-5" dirty="0">
                <a:solidFill>
                  <a:srgbClr val="0000CC"/>
                </a:solidFill>
                <a:latin typeface="Arial"/>
                <a:cs typeface="Arial"/>
              </a:rPr>
              <a:t>right</a:t>
            </a:r>
            <a:endParaRPr sz="2000" dirty="0">
              <a:latin typeface="Arial"/>
              <a:cs typeface="Arial"/>
            </a:endParaRPr>
          </a:p>
          <a:p>
            <a:pPr marL="355600"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the </a:t>
            </a:r>
            <a:r>
              <a:rPr sz="2000" b="1" spc="-10" dirty="0">
                <a:solidFill>
                  <a:srgbClr val="0000CC"/>
                </a:solidFill>
                <a:latin typeface="Arial"/>
                <a:cs typeface="Arial"/>
              </a:rPr>
              <a:t>window opens: </a:t>
            </a:r>
            <a:r>
              <a:rPr sz="2000" b="1" spc="-5" dirty="0">
                <a:solidFill>
                  <a:srgbClr val="0000CC"/>
                </a:solidFill>
                <a:latin typeface="Arial"/>
                <a:cs typeface="Arial"/>
              </a:rPr>
              <a:t>the right edge </a:t>
            </a:r>
            <a:r>
              <a:rPr sz="2000" b="1" spc="-10" dirty="0">
                <a:solidFill>
                  <a:srgbClr val="0000CC"/>
                </a:solidFill>
                <a:latin typeface="Arial"/>
                <a:cs typeface="Arial"/>
              </a:rPr>
              <a:t>moves </a:t>
            </a:r>
            <a:r>
              <a:rPr sz="2000" b="1" spc="-5" dirty="0">
                <a:solidFill>
                  <a:srgbClr val="0000CC"/>
                </a:solidFill>
                <a:latin typeface="Arial"/>
                <a:cs typeface="Arial"/>
              </a:rPr>
              <a:t>to the</a:t>
            </a:r>
            <a:r>
              <a:rPr sz="2000" b="1" spc="55" dirty="0">
                <a:solidFill>
                  <a:srgbClr val="0000CC"/>
                </a:solidFill>
                <a:latin typeface="Arial"/>
                <a:cs typeface="Arial"/>
              </a:rPr>
              <a:t> </a:t>
            </a:r>
            <a:r>
              <a:rPr sz="2000" b="1" spc="-10" dirty="0">
                <a:solidFill>
                  <a:srgbClr val="0000CC"/>
                </a:solidFill>
                <a:latin typeface="Arial"/>
                <a:cs typeface="Arial"/>
              </a:rPr>
              <a:t>right</a:t>
            </a:r>
            <a:endParaRPr sz="2000" dirty="0">
              <a:latin typeface="Arial"/>
              <a:cs typeface="Arial"/>
            </a:endParaRPr>
          </a:p>
          <a:p>
            <a:pPr marL="354965" marR="32258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the </a:t>
            </a:r>
            <a:r>
              <a:rPr sz="2000" b="1" spc="-10" dirty="0">
                <a:solidFill>
                  <a:srgbClr val="0000CC"/>
                </a:solidFill>
                <a:latin typeface="Arial"/>
                <a:cs typeface="Arial"/>
              </a:rPr>
              <a:t>window shrinks: </a:t>
            </a:r>
            <a:r>
              <a:rPr sz="2000" b="1" spc="-5" dirty="0">
                <a:solidFill>
                  <a:srgbClr val="0000CC"/>
                </a:solidFill>
                <a:latin typeface="Arial"/>
                <a:cs typeface="Arial"/>
              </a:rPr>
              <a:t>the right edge moves to the left; The Host  Requirement RFC strongly discourages</a:t>
            </a:r>
            <a:r>
              <a:rPr sz="2000" b="1" spc="20" dirty="0">
                <a:solidFill>
                  <a:srgbClr val="0000CC"/>
                </a:solidFill>
                <a:latin typeface="Arial"/>
                <a:cs typeface="Arial"/>
              </a:rPr>
              <a:t> </a:t>
            </a:r>
            <a:r>
              <a:rPr sz="2000" b="1" spc="-5" dirty="0">
                <a:solidFill>
                  <a:srgbClr val="0000CC"/>
                </a:solidFill>
                <a:latin typeface="Arial"/>
                <a:cs typeface="Arial"/>
              </a:rPr>
              <a:t>this</a:t>
            </a:r>
            <a:endParaRPr sz="2000" dirty="0">
              <a:latin typeface="Arial"/>
              <a:cs typeface="Arial"/>
            </a:endParaRPr>
          </a:p>
          <a:p>
            <a:pPr marL="355600" marR="5080" indent="-342900">
              <a:lnSpc>
                <a:spcPct val="100000"/>
              </a:lnSpc>
              <a:spcBef>
                <a:spcPts val="470"/>
              </a:spcBef>
              <a:buSzPct val="90000"/>
              <a:buFont typeface="Wingdings"/>
              <a:buChar char=""/>
              <a:tabLst>
                <a:tab pos="354965" algn="l"/>
                <a:tab pos="355600" algn="l"/>
              </a:tabLst>
            </a:pPr>
            <a:r>
              <a:rPr sz="2000" b="1" spc="-5" dirty="0">
                <a:solidFill>
                  <a:srgbClr val="0000CC"/>
                </a:solidFill>
                <a:latin typeface="Arial"/>
                <a:cs typeface="Arial"/>
              </a:rPr>
              <a:t>NEVER moves the left edge to the left: if an </a:t>
            </a:r>
            <a:r>
              <a:rPr sz="2000" b="1" spc="-10" dirty="0">
                <a:solidFill>
                  <a:srgbClr val="0000CC"/>
                </a:solidFill>
                <a:latin typeface="Arial"/>
                <a:cs typeface="Arial"/>
              </a:rPr>
              <a:t>ACK </a:t>
            </a:r>
            <a:r>
              <a:rPr sz="2000" b="1" spc="-5" dirty="0">
                <a:solidFill>
                  <a:srgbClr val="0000CC"/>
                </a:solidFill>
                <a:latin typeface="Arial"/>
                <a:cs typeface="Arial"/>
              </a:rPr>
              <a:t>were </a:t>
            </a:r>
            <a:r>
              <a:rPr sz="2000" b="1" spc="-10" dirty="0">
                <a:solidFill>
                  <a:srgbClr val="0000CC"/>
                </a:solidFill>
                <a:latin typeface="Arial"/>
                <a:cs typeface="Arial"/>
              </a:rPr>
              <a:t>received  </a:t>
            </a:r>
            <a:r>
              <a:rPr sz="2000" b="1" spc="-5" dirty="0">
                <a:solidFill>
                  <a:srgbClr val="0000CC"/>
                </a:solidFill>
                <a:latin typeface="Arial"/>
                <a:cs typeface="Arial"/>
              </a:rPr>
              <a:t>that </a:t>
            </a:r>
            <a:r>
              <a:rPr sz="2000" b="1" spc="-10" dirty="0">
                <a:solidFill>
                  <a:srgbClr val="0000CC"/>
                </a:solidFill>
                <a:latin typeface="Arial"/>
                <a:cs typeface="Arial"/>
              </a:rPr>
              <a:t>implied moving </a:t>
            </a:r>
            <a:r>
              <a:rPr sz="2000" b="1" spc="-5" dirty="0">
                <a:solidFill>
                  <a:srgbClr val="0000CC"/>
                </a:solidFill>
                <a:latin typeface="Arial"/>
                <a:cs typeface="Arial"/>
              </a:rPr>
              <a:t>the left edge to the left, it is a </a:t>
            </a:r>
            <a:r>
              <a:rPr sz="2000" b="1" spc="-10" dirty="0">
                <a:solidFill>
                  <a:srgbClr val="0000CC"/>
                </a:solidFill>
                <a:latin typeface="Arial"/>
                <a:cs typeface="Arial"/>
              </a:rPr>
              <a:t>duplicate </a:t>
            </a:r>
            <a:r>
              <a:rPr sz="2000" b="1" spc="-5" dirty="0">
                <a:solidFill>
                  <a:srgbClr val="0000CC"/>
                </a:solidFill>
                <a:latin typeface="Arial"/>
                <a:cs typeface="Arial"/>
              </a:rPr>
              <a:t>ACK,  and discarded</a:t>
            </a:r>
            <a:endParaRPr sz="2000" dirty="0">
              <a:latin typeface="Arial"/>
              <a:cs typeface="Arial"/>
            </a:endParaRPr>
          </a:p>
        </p:txBody>
      </p:sp>
      <p:sp>
        <p:nvSpPr>
          <p:cNvPr id="7" name="object 7"/>
          <p:cNvSpPr/>
          <p:nvPr/>
        </p:nvSpPr>
        <p:spPr>
          <a:xfrm>
            <a:off x="1232039" y="4463796"/>
            <a:ext cx="7543800" cy="19812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10</a:t>
            </a:fld>
            <a:endParaRPr spc="-5" dirty="0"/>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3524250" cy="391160"/>
          </a:xfrm>
          <a:prstGeom prst="rect">
            <a:avLst/>
          </a:prstGeom>
        </p:spPr>
        <p:txBody>
          <a:bodyPr vert="horz" wrap="square" lIns="0" tIns="12700" rIns="0" bIns="0" rtlCol="0">
            <a:spAutoFit/>
          </a:bodyPr>
          <a:lstStyle/>
          <a:p>
            <a:pPr marL="12700">
              <a:lnSpc>
                <a:spcPct val="100000"/>
              </a:lnSpc>
              <a:spcBef>
                <a:spcPts val="100"/>
              </a:spcBef>
            </a:pPr>
            <a:r>
              <a:rPr sz="2400" spc="-5" dirty="0"/>
              <a:t>Sliding Windows</a:t>
            </a:r>
            <a:r>
              <a:rPr sz="2400" spc="-95" dirty="0"/>
              <a:t> </a:t>
            </a:r>
            <a:r>
              <a:rPr sz="2400" spc="-5" dirty="0"/>
              <a:t>(Cont.)</a:t>
            </a:r>
            <a:endParaRPr sz="2400"/>
          </a:p>
        </p:txBody>
      </p:sp>
      <p:sp>
        <p:nvSpPr>
          <p:cNvPr id="6" name="object 6"/>
          <p:cNvSpPr txBox="1"/>
          <p:nvPr/>
        </p:nvSpPr>
        <p:spPr>
          <a:xfrm>
            <a:off x="1159135" y="1823719"/>
            <a:ext cx="6078855"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5" dirty="0">
                <a:solidFill>
                  <a:srgbClr val="0000CC"/>
                </a:solidFill>
                <a:latin typeface="Arial"/>
                <a:cs typeface="Arial"/>
              </a:rPr>
              <a:t>An Example for the data </a:t>
            </a:r>
            <a:r>
              <a:rPr sz="2000" b="1" spc="-10" dirty="0">
                <a:solidFill>
                  <a:srgbClr val="0000CC"/>
                </a:solidFill>
                <a:latin typeface="Arial"/>
                <a:cs typeface="Arial"/>
              </a:rPr>
              <a:t>transfer </a:t>
            </a:r>
            <a:r>
              <a:rPr sz="2000" b="1" spc="-5" dirty="0">
                <a:solidFill>
                  <a:srgbClr val="0000CC"/>
                </a:solidFill>
                <a:latin typeface="Arial"/>
                <a:cs typeface="Arial"/>
              </a:rPr>
              <a:t>in </a:t>
            </a:r>
            <a:r>
              <a:rPr sz="2000" b="1" spc="-10" dirty="0">
                <a:solidFill>
                  <a:srgbClr val="0000CC"/>
                </a:solidFill>
                <a:latin typeface="Arial"/>
                <a:cs typeface="Arial"/>
              </a:rPr>
              <a:t>Figure</a:t>
            </a:r>
            <a:r>
              <a:rPr sz="2000" b="1" spc="80" dirty="0">
                <a:solidFill>
                  <a:srgbClr val="0000CC"/>
                </a:solidFill>
                <a:latin typeface="Arial"/>
                <a:cs typeface="Arial"/>
              </a:rPr>
              <a:t> </a:t>
            </a:r>
            <a:r>
              <a:rPr sz="2000" b="1" spc="-10" dirty="0">
                <a:solidFill>
                  <a:srgbClr val="0000CC"/>
                </a:solidFill>
                <a:latin typeface="Arial"/>
                <a:cs typeface="Arial"/>
              </a:rPr>
              <a:t>20.1:</a:t>
            </a:r>
            <a:endParaRPr sz="2000">
              <a:latin typeface="Arial"/>
              <a:cs typeface="Arial"/>
            </a:endParaRPr>
          </a:p>
        </p:txBody>
      </p:sp>
      <p:sp>
        <p:nvSpPr>
          <p:cNvPr id="7" name="object 7"/>
          <p:cNvSpPr/>
          <p:nvPr/>
        </p:nvSpPr>
        <p:spPr>
          <a:xfrm>
            <a:off x="1308239" y="2253996"/>
            <a:ext cx="7778495" cy="3956303"/>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11</a:t>
            </a:fld>
            <a:endParaRPr spc="-5" dirty="0"/>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884680" cy="391160"/>
          </a:xfrm>
          <a:prstGeom prst="rect">
            <a:avLst/>
          </a:prstGeom>
        </p:spPr>
        <p:txBody>
          <a:bodyPr vert="horz" wrap="square" lIns="0" tIns="12700" rIns="0" bIns="0" rtlCol="0">
            <a:spAutoFit/>
          </a:bodyPr>
          <a:lstStyle/>
          <a:p>
            <a:pPr marL="12700">
              <a:lnSpc>
                <a:spcPct val="100000"/>
              </a:lnSpc>
              <a:spcBef>
                <a:spcPts val="100"/>
              </a:spcBef>
            </a:pPr>
            <a:r>
              <a:rPr sz="2400" spc="-5" dirty="0"/>
              <a:t>Window</a:t>
            </a:r>
            <a:r>
              <a:rPr sz="2400" spc="-90" dirty="0"/>
              <a:t> </a:t>
            </a:r>
            <a:r>
              <a:rPr sz="2400" spc="-5" dirty="0"/>
              <a:t>Size</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12</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823719"/>
            <a:ext cx="8108950" cy="2219960"/>
          </a:xfrm>
          <a:prstGeom prst="rect">
            <a:avLst/>
          </a:prstGeom>
        </p:spPr>
        <p:txBody>
          <a:bodyPr vert="horz" wrap="square" lIns="0" tIns="12065" rIns="0" bIns="0" rtlCol="0">
            <a:spAutoFit/>
          </a:bodyPr>
          <a:lstStyle/>
          <a:p>
            <a:pPr marL="354965" marR="5080" indent="-342900">
              <a:lnSpc>
                <a:spcPct val="100000"/>
              </a:lnSpc>
              <a:spcBef>
                <a:spcPts val="95"/>
              </a:spcBef>
              <a:buSzPct val="90000"/>
              <a:buFont typeface="Wingdings"/>
              <a:buChar char=""/>
              <a:tabLst>
                <a:tab pos="354965" algn="l"/>
                <a:tab pos="355600" algn="l"/>
              </a:tabLst>
            </a:pPr>
            <a:r>
              <a:rPr sz="2000" b="1" spc="-5" dirty="0">
                <a:solidFill>
                  <a:srgbClr val="0000CC"/>
                </a:solidFill>
                <a:latin typeface="Arial"/>
                <a:cs typeface="Arial"/>
              </a:rPr>
              <a:t>The size of window </a:t>
            </a:r>
            <a:r>
              <a:rPr sz="2000" b="1" spc="-10" dirty="0">
                <a:solidFill>
                  <a:srgbClr val="0000CC"/>
                </a:solidFill>
                <a:latin typeface="Arial"/>
                <a:cs typeface="Arial"/>
              </a:rPr>
              <a:t>offered </a:t>
            </a:r>
            <a:r>
              <a:rPr sz="2000" b="1" spc="-5" dirty="0">
                <a:solidFill>
                  <a:srgbClr val="0000CC"/>
                </a:solidFill>
                <a:latin typeface="Arial"/>
                <a:cs typeface="Arial"/>
              </a:rPr>
              <a:t>by the </a:t>
            </a:r>
            <a:r>
              <a:rPr sz="2000" b="1" spc="-10" dirty="0">
                <a:solidFill>
                  <a:srgbClr val="0000CC"/>
                </a:solidFill>
                <a:latin typeface="Arial"/>
                <a:cs typeface="Arial"/>
              </a:rPr>
              <a:t>receiver </a:t>
            </a:r>
            <a:r>
              <a:rPr sz="2000" b="1" spc="-5" dirty="0">
                <a:solidFill>
                  <a:srgbClr val="0000CC"/>
                </a:solidFill>
                <a:latin typeface="Arial"/>
                <a:cs typeface="Arial"/>
              </a:rPr>
              <a:t>can </a:t>
            </a:r>
            <a:r>
              <a:rPr sz="2000" b="1" spc="-10" dirty="0">
                <a:solidFill>
                  <a:srgbClr val="0000CC"/>
                </a:solidFill>
                <a:latin typeface="Arial"/>
                <a:cs typeface="Arial"/>
              </a:rPr>
              <a:t>usually be  controlled </a:t>
            </a:r>
            <a:r>
              <a:rPr sz="2000" b="1" spc="-5" dirty="0">
                <a:solidFill>
                  <a:srgbClr val="0000CC"/>
                </a:solidFill>
                <a:latin typeface="Arial"/>
                <a:cs typeface="Arial"/>
              </a:rPr>
              <a:t>by the </a:t>
            </a:r>
            <a:r>
              <a:rPr sz="2000" b="1" spc="-10" dirty="0">
                <a:solidFill>
                  <a:srgbClr val="0000CC"/>
                </a:solidFill>
                <a:latin typeface="Arial"/>
                <a:cs typeface="Arial"/>
              </a:rPr>
              <a:t>receiving </a:t>
            </a:r>
            <a:r>
              <a:rPr sz="2000" b="1" spc="-5" dirty="0">
                <a:solidFill>
                  <a:srgbClr val="FF0000"/>
                </a:solidFill>
                <a:latin typeface="Arial"/>
                <a:cs typeface="Arial"/>
              </a:rPr>
              <a:t>process </a:t>
            </a:r>
            <a:r>
              <a:rPr sz="2000" b="1" spc="-10" dirty="0">
                <a:solidFill>
                  <a:srgbClr val="0000CC"/>
                </a:solidFill>
                <a:latin typeface="Arial"/>
                <a:cs typeface="Arial"/>
              </a:rPr>
              <a:t>(rather </a:t>
            </a:r>
            <a:r>
              <a:rPr sz="2000" b="1" spc="-5" dirty="0">
                <a:solidFill>
                  <a:srgbClr val="0000CC"/>
                </a:solidFill>
                <a:latin typeface="Arial"/>
                <a:cs typeface="Arial"/>
              </a:rPr>
              <a:t>than </a:t>
            </a:r>
            <a:r>
              <a:rPr sz="2000" b="1" spc="-10" dirty="0">
                <a:solidFill>
                  <a:srgbClr val="0000CC"/>
                </a:solidFill>
                <a:latin typeface="Arial"/>
                <a:cs typeface="Arial"/>
              </a:rPr>
              <a:t>receiver’s </a:t>
            </a:r>
            <a:r>
              <a:rPr sz="2000" b="1" spc="-5" dirty="0">
                <a:solidFill>
                  <a:srgbClr val="FF0000"/>
                </a:solidFill>
                <a:latin typeface="Arial"/>
                <a:cs typeface="Arial"/>
              </a:rPr>
              <a:t>TCP</a:t>
            </a:r>
            <a:r>
              <a:rPr sz="2000" b="1" spc="-5" dirty="0">
                <a:solidFill>
                  <a:srgbClr val="0000CC"/>
                </a:solidFill>
                <a:latin typeface="Arial"/>
                <a:cs typeface="Arial"/>
              </a:rPr>
              <a:t>).  This can affect the TCP</a:t>
            </a:r>
            <a:r>
              <a:rPr sz="2000" b="1" spc="20" dirty="0">
                <a:solidFill>
                  <a:srgbClr val="0000CC"/>
                </a:solidFill>
                <a:latin typeface="Arial"/>
                <a:cs typeface="Arial"/>
              </a:rPr>
              <a:t> </a:t>
            </a:r>
            <a:r>
              <a:rPr sz="2000" b="1" spc="-5" dirty="0">
                <a:solidFill>
                  <a:srgbClr val="0000CC"/>
                </a:solidFill>
                <a:latin typeface="Arial"/>
                <a:cs typeface="Arial"/>
              </a:rPr>
              <a:t>performance.</a:t>
            </a:r>
            <a:endParaRPr sz="2000">
              <a:latin typeface="Arial"/>
              <a:cs typeface="Arial"/>
            </a:endParaRPr>
          </a:p>
          <a:p>
            <a:pPr marL="355600" marR="445134"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For file </a:t>
            </a:r>
            <a:r>
              <a:rPr sz="2000" b="1" spc="-10" dirty="0">
                <a:solidFill>
                  <a:srgbClr val="0000CC"/>
                </a:solidFill>
                <a:latin typeface="Arial"/>
                <a:cs typeface="Arial"/>
              </a:rPr>
              <a:t>transfer between </a:t>
            </a:r>
            <a:r>
              <a:rPr sz="2000" b="1" spc="-5" dirty="0">
                <a:solidFill>
                  <a:srgbClr val="0000CC"/>
                </a:solidFill>
                <a:latin typeface="Arial"/>
                <a:cs typeface="Arial"/>
              </a:rPr>
              <a:t>two </a:t>
            </a:r>
            <a:r>
              <a:rPr sz="2000" b="1" spc="-10" dirty="0">
                <a:solidFill>
                  <a:srgbClr val="0000CC"/>
                </a:solidFill>
                <a:latin typeface="Arial"/>
                <a:cs typeface="Arial"/>
              </a:rPr>
              <a:t>workstations </a:t>
            </a:r>
            <a:r>
              <a:rPr sz="2000" b="1" spc="-5" dirty="0">
                <a:solidFill>
                  <a:srgbClr val="0000CC"/>
                </a:solidFill>
                <a:latin typeface="Arial"/>
                <a:cs typeface="Arial"/>
              </a:rPr>
              <a:t>on a </a:t>
            </a:r>
            <a:r>
              <a:rPr sz="2000" b="1" spc="-10" dirty="0">
                <a:solidFill>
                  <a:srgbClr val="0000CC"/>
                </a:solidFill>
                <a:latin typeface="Arial"/>
                <a:cs typeface="Arial"/>
              </a:rPr>
              <a:t>Ethernet, the  common default </a:t>
            </a:r>
            <a:r>
              <a:rPr sz="2000" b="1" spc="-5" dirty="0">
                <a:solidFill>
                  <a:srgbClr val="0000CC"/>
                </a:solidFill>
                <a:latin typeface="Arial"/>
                <a:cs typeface="Arial"/>
              </a:rPr>
              <a:t>of </a:t>
            </a:r>
            <a:r>
              <a:rPr sz="2000" b="1" spc="-10" dirty="0">
                <a:solidFill>
                  <a:srgbClr val="0000CC"/>
                </a:solidFill>
                <a:latin typeface="Arial"/>
                <a:cs typeface="Arial"/>
              </a:rPr>
              <a:t>4096 bytes </a:t>
            </a:r>
            <a:r>
              <a:rPr sz="2000" b="1" spc="-5" dirty="0">
                <a:solidFill>
                  <a:srgbClr val="0000CC"/>
                </a:solidFill>
                <a:latin typeface="Arial"/>
                <a:cs typeface="Arial"/>
              </a:rPr>
              <a:t>for both is not </a:t>
            </a:r>
            <a:r>
              <a:rPr sz="2000" b="1" spc="-10" dirty="0">
                <a:solidFill>
                  <a:srgbClr val="0000CC"/>
                </a:solidFill>
                <a:latin typeface="Arial"/>
                <a:cs typeface="Arial"/>
              </a:rPr>
              <a:t>optimal: An  </a:t>
            </a:r>
            <a:r>
              <a:rPr sz="2000" b="1" spc="-5" dirty="0">
                <a:solidFill>
                  <a:srgbClr val="0000CC"/>
                </a:solidFill>
                <a:latin typeface="Arial"/>
                <a:cs typeface="Arial"/>
              </a:rPr>
              <a:t>approximate 40% increase in throughput is seen by just  increasing both buffer to 16384</a:t>
            </a:r>
            <a:r>
              <a:rPr sz="2000" b="1" spc="20" dirty="0">
                <a:solidFill>
                  <a:srgbClr val="0000CC"/>
                </a:solidFill>
                <a:latin typeface="Arial"/>
                <a:cs typeface="Arial"/>
              </a:rPr>
              <a:t> </a:t>
            </a:r>
            <a:r>
              <a:rPr sz="2000" b="1" spc="-5" dirty="0">
                <a:solidFill>
                  <a:srgbClr val="0000CC"/>
                </a:solidFill>
                <a:latin typeface="Arial"/>
                <a:cs typeface="Arial"/>
              </a:rPr>
              <a:t>bytes.</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949575" cy="391160"/>
          </a:xfrm>
          <a:prstGeom prst="rect">
            <a:avLst/>
          </a:prstGeom>
        </p:spPr>
        <p:txBody>
          <a:bodyPr vert="horz" wrap="square" lIns="0" tIns="12700" rIns="0" bIns="0" rtlCol="0">
            <a:spAutoFit/>
          </a:bodyPr>
          <a:lstStyle/>
          <a:p>
            <a:pPr marL="12700">
              <a:lnSpc>
                <a:spcPct val="100000"/>
              </a:lnSpc>
              <a:spcBef>
                <a:spcPts val="100"/>
              </a:spcBef>
            </a:pPr>
            <a:r>
              <a:rPr sz="2400" spc="-5" dirty="0"/>
              <a:t>Window Size</a:t>
            </a:r>
            <a:r>
              <a:rPr sz="2400" spc="-9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13</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6919595" cy="2147570"/>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An </a:t>
            </a:r>
            <a:r>
              <a:rPr sz="2000" b="1" spc="-10" dirty="0">
                <a:solidFill>
                  <a:srgbClr val="0000CC"/>
                </a:solidFill>
                <a:latin typeface="Arial"/>
                <a:cs typeface="Arial"/>
              </a:rPr>
              <a:t>Example: </a:t>
            </a:r>
            <a:r>
              <a:rPr sz="2000" b="1" spc="-5" dirty="0">
                <a:solidFill>
                  <a:srgbClr val="0000CC"/>
                </a:solidFill>
                <a:latin typeface="Arial"/>
                <a:cs typeface="Arial"/>
              </a:rPr>
              <a:t>from sun (the </a:t>
            </a:r>
            <a:r>
              <a:rPr sz="2000" b="1" spc="-10" dirty="0">
                <a:solidFill>
                  <a:srgbClr val="0000CC"/>
                </a:solidFill>
                <a:latin typeface="Arial"/>
                <a:cs typeface="Arial"/>
              </a:rPr>
              <a:t>client) </a:t>
            </a:r>
            <a:r>
              <a:rPr sz="2000" b="1" spc="-5" dirty="0">
                <a:solidFill>
                  <a:srgbClr val="0000CC"/>
                </a:solidFill>
                <a:latin typeface="Arial"/>
                <a:cs typeface="Arial"/>
              </a:rPr>
              <a:t>to bsdi (the</a:t>
            </a:r>
            <a:r>
              <a:rPr sz="2000" b="1" spc="50" dirty="0">
                <a:solidFill>
                  <a:srgbClr val="0000CC"/>
                </a:solidFill>
                <a:latin typeface="Arial"/>
                <a:cs typeface="Arial"/>
              </a:rPr>
              <a:t> </a:t>
            </a:r>
            <a:r>
              <a:rPr sz="2000" b="1" spc="-10" dirty="0">
                <a:solidFill>
                  <a:srgbClr val="0000CC"/>
                </a:solidFill>
                <a:latin typeface="Arial"/>
                <a:cs typeface="Arial"/>
              </a:rPr>
              <a:t>server)</a:t>
            </a:r>
            <a:endParaRPr sz="2000">
              <a:latin typeface="Arial"/>
              <a:cs typeface="Arial"/>
            </a:endParaRPr>
          </a:p>
          <a:p>
            <a:pPr marL="755650" lvl="1" indent="-286385">
              <a:lnSpc>
                <a:spcPct val="100000"/>
              </a:lnSpc>
              <a:spcBef>
                <a:spcPts val="480"/>
              </a:spcBef>
              <a:buClr>
                <a:srgbClr val="FF0000"/>
              </a:buClr>
              <a:buSzPct val="90000"/>
              <a:buFont typeface="Wingdings"/>
              <a:buChar char=""/>
              <a:tabLst>
                <a:tab pos="755650" algn="l"/>
              </a:tabLst>
            </a:pPr>
            <a:r>
              <a:rPr sz="2000" spc="-5" dirty="0">
                <a:solidFill>
                  <a:srgbClr val="0000CC"/>
                </a:solidFill>
                <a:latin typeface="Arial"/>
                <a:cs typeface="Arial"/>
              </a:rPr>
              <a:t>bsdi % sock -i -s </a:t>
            </a:r>
            <a:r>
              <a:rPr sz="2000" spc="-10" dirty="0">
                <a:solidFill>
                  <a:srgbClr val="0000CC"/>
                </a:solidFill>
                <a:latin typeface="Arial"/>
                <a:cs typeface="Arial"/>
              </a:rPr>
              <a:t>-R6144 5555</a:t>
            </a:r>
            <a:endParaRPr sz="2000">
              <a:latin typeface="Arial"/>
              <a:cs typeface="Arial"/>
            </a:endParaRPr>
          </a:p>
          <a:p>
            <a:pPr marL="755650" lvl="1" indent="-286385">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sun % sock -i -n1 </a:t>
            </a:r>
            <a:r>
              <a:rPr sz="2000" spc="-10" dirty="0">
                <a:solidFill>
                  <a:srgbClr val="0000CC"/>
                </a:solidFill>
                <a:latin typeface="Arial"/>
                <a:cs typeface="Arial"/>
              </a:rPr>
              <a:t>-w8192 </a:t>
            </a:r>
            <a:r>
              <a:rPr sz="2000" spc="-5" dirty="0">
                <a:solidFill>
                  <a:srgbClr val="0000CC"/>
                </a:solidFill>
                <a:latin typeface="Arial"/>
                <a:cs typeface="Arial"/>
              </a:rPr>
              <a:t>bsdi </a:t>
            </a:r>
            <a:r>
              <a:rPr sz="2000" spc="-10" dirty="0">
                <a:solidFill>
                  <a:srgbClr val="0000CC"/>
                </a:solidFill>
                <a:latin typeface="Arial"/>
                <a:cs typeface="Arial"/>
              </a:rPr>
              <a:t>5555</a:t>
            </a:r>
            <a:endParaRPr sz="2000">
              <a:latin typeface="Arial"/>
              <a:cs typeface="Arial"/>
            </a:endParaRPr>
          </a:p>
          <a:p>
            <a:pPr marL="755650" lvl="1" indent="-285750">
              <a:lnSpc>
                <a:spcPct val="100000"/>
              </a:lnSpc>
              <a:spcBef>
                <a:spcPts val="470"/>
              </a:spcBef>
              <a:buClr>
                <a:srgbClr val="FF0000"/>
              </a:buClr>
              <a:buSzPct val="90000"/>
              <a:buFont typeface="Wingdings"/>
              <a:buChar char=""/>
              <a:tabLst>
                <a:tab pos="755650" algn="l"/>
              </a:tabLst>
            </a:pPr>
            <a:r>
              <a:rPr sz="2000" spc="-5" dirty="0">
                <a:solidFill>
                  <a:srgbClr val="0000CC"/>
                </a:solidFill>
                <a:latin typeface="Arial"/>
                <a:cs typeface="Arial"/>
              </a:rPr>
              <a:t>Flag:</a:t>
            </a:r>
            <a:endParaRPr sz="2000">
              <a:latin typeface="Arial"/>
              <a:cs typeface="Arial"/>
            </a:endParaRPr>
          </a:p>
          <a:p>
            <a:pPr marL="1153795" lvl="2" indent="-284480">
              <a:lnSpc>
                <a:spcPct val="100000"/>
              </a:lnSpc>
              <a:spcBef>
                <a:spcPts val="434"/>
              </a:spcBef>
              <a:buClr>
                <a:srgbClr val="00CC00"/>
              </a:buClr>
              <a:buSzPct val="88888"/>
              <a:buFont typeface="Wingdings"/>
              <a:buChar char="►"/>
              <a:tabLst>
                <a:tab pos="1154430" algn="l"/>
              </a:tabLst>
            </a:pPr>
            <a:r>
              <a:rPr sz="1800" spc="-5" dirty="0">
                <a:solidFill>
                  <a:srgbClr val="0000CC"/>
                </a:solidFill>
                <a:latin typeface="Arial"/>
                <a:cs typeface="Arial"/>
              </a:rPr>
              <a:t>-R6144: </a:t>
            </a:r>
            <a:r>
              <a:rPr sz="1800" dirty="0">
                <a:solidFill>
                  <a:srgbClr val="0000CC"/>
                </a:solidFill>
                <a:latin typeface="Arial"/>
                <a:cs typeface="Arial"/>
              </a:rPr>
              <a:t>set the </a:t>
            </a:r>
            <a:r>
              <a:rPr sz="1800" spc="-5" dirty="0">
                <a:solidFill>
                  <a:srgbClr val="0000CC"/>
                </a:solidFill>
                <a:latin typeface="Arial"/>
                <a:cs typeface="Arial"/>
              </a:rPr>
              <a:t>size </a:t>
            </a:r>
            <a:r>
              <a:rPr sz="1800" dirty="0">
                <a:solidFill>
                  <a:srgbClr val="0000CC"/>
                </a:solidFill>
                <a:latin typeface="Arial"/>
                <a:cs typeface="Arial"/>
              </a:rPr>
              <a:t>of the </a:t>
            </a:r>
            <a:r>
              <a:rPr sz="1800" spc="-5" dirty="0">
                <a:solidFill>
                  <a:srgbClr val="0000CC"/>
                </a:solidFill>
                <a:latin typeface="Arial"/>
                <a:cs typeface="Arial"/>
              </a:rPr>
              <a:t>receive </a:t>
            </a:r>
            <a:r>
              <a:rPr sz="1800" dirty="0">
                <a:solidFill>
                  <a:srgbClr val="0000CC"/>
                </a:solidFill>
                <a:latin typeface="Arial"/>
                <a:cs typeface="Arial"/>
              </a:rPr>
              <a:t>buffer </a:t>
            </a:r>
            <a:r>
              <a:rPr sz="1800" spc="-5" dirty="0">
                <a:solidFill>
                  <a:srgbClr val="0000CC"/>
                </a:solidFill>
                <a:latin typeface="Arial"/>
                <a:cs typeface="Arial"/>
              </a:rPr>
              <a:t>(as 6144</a:t>
            </a:r>
            <a:r>
              <a:rPr sz="1800" spc="-15" dirty="0">
                <a:solidFill>
                  <a:srgbClr val="0000CC"/>
                </a:solidFill>
                <a:latin typeface="Arial"/>
                <a:cs typeface="Arial"/>
              </a:rPr>
              <a:t> </a:t>
            </a:r>
            <a:r>
              <a:rPr sz="1800" spc="-200" dirty="0">
                <a:solidFill>
                  <a:srgbClr val="0000CC"/>
                </a:solidFill>
                <a:latin typeface="Arial"/>
                <a:cs typeface="Arial"/>
              </a:rPr>
              <a:t>bytes)</a:t>
            </a:r>
            <a:endParaRPr sz="1800">
              <a:latin typeface="Arial"/>
              <a:cs typeface="Arial"/>
            </a:endParaRPr>
          </a:p>
          <a:p>
            <a:pPr marL="1153795" lvl="2" indent="-284480">
              <a:lnSpc>
                <a:spcPct val="100000"/>
              </a:lnSpc>
              <a:spcBef>
                <a:spcPts val="445"/>
              </a:spcBef>
              <a:buClr>
                <a:srgbClr val="00CC00"/>
              </a:buClr>
              <a:buSzPct val="88888"/>
              <a:buFont typeface="Wingdings"/>
              <a:buChar char="►"/>
              <a:tabLst>
                <a:tab pos="1154430" algn="l"/>
              </a:tabLst>
            </a:pPr>
            <a:r>
              <a:rPr sz="1800" spc="-5" dirty="0">
                <a:solidFill>
                  <a:srgbClr val="0000CC"/>
                </a:solidFill>
                <a:latin typeface="Arial"/>
                <a:cs typeface="Arial"/>
              </a:rPr>
              <a:t>-n1 -w 8192: </a:t>
            </a:r>
            <a:r>
              <a:rPr sz="1800" dirty="0">
                <a:solidFill>
                  <a:srgbClr val="0000CC"/>
                </a:solidFill>
                <a:latin typeface="Arial"/>
                <a:cs typeface="Arial"/>
              </a:rPr>
              <a:t>perform </a:t>
            </a:r>
            <a:r>
              <a:rPr sz="1800" spc="-5" dirty="0">
                <a:solidFill>
                  <a:srgbClr val="0000CC"/>
                </a:solidFill>
                <a:latin typeface="Arial"/>
                <a:cs typeface="Arial"/>
              </a:rPr>
              <a:t>one write </a:t>
            </a:r>
            <a:r>
              <a:rPr sz="1800" dirty="0">
                <a:solidFill>
                  <a:srgbClr val="0000CC"/>
                </a:solidFill>
                <a:latin typeface="Arial"/>
                <a:cs typeface="Arial"/>
              </a:rPr>
              <a:t>of </a:t>
            </a:r>
            <a:r>
              <a:rPr sz="1800" spc="-5" dirty="0">
                <a:solidFill>
                  <a:srgbClr val="0000CC"/>
                </a:solidFill>
                <a:latin typeface="Arial"/>
                <a:cs typeface="Arial"/>
              </a:rPr>
              <a:t>8192</a:t>
            </a:r>
            <a:r>
              <a:rPr sz="1800" spc="-15" dirty="0">
                <a:solidFill>
                  <a:srgbClr val="0000CC"/>
                </a:solidFill>
                <a:latin typeface="Arial"/>
                <a:cs typeface="Arial"/>
              </a:rPr>
              <a:t> </a:t>
            </a:r>
            <a:r>
              <a:rPr sz="1800" dirty="0">
                <a:solidFill>
                  <a:srgbClr val="0000CC"/>
                </a:solidFill>
                <a:latin typeface="Arial"/>
                <a:cs typeface="Arial"/>
              </a:rPr>
              <a:t>bytes</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949575" cy="391160"/>
          </a:xfrm>
          <a:prstGeom prst="rect">
            <a:avLst/>
          </a:prstGeom>
        </p:spPr>
        <p:txBody>
          <a:bodyPr vert="horz" wrap="square" lIns="0" tIns="12700" rIns="0" bIns="0" rtlCol="0">
            <a:spAutoFit/>
          </a:bodyPr>
          <a:lstStyle/>
          <a:p>
            <a:pPr marL="12700">
              <a:lnSpc>
                <a:spcPct val="100000"/>
              </a:lnSpc>
              <a:spcBef>
                <a:spcPts val="100"/>
              </a:spcBef>
            </a:pPr>
            <a:r>
              <a:rPr sz="2400" spc="-5" dirty="0"/>
              <a:t>Window Size</a:t>
            </a:r>
            <a:r>
              <a:rPr sz="2400" spc="-95" dirty="0"/>
              <a:t> </a:t>
            </a:r>
            <a:r>
              <a:rPr sz="2400" spc="-5" dirty="0"/>
              <a:t>(Cont.)</a:t>
            </a:r>
            <a:endParaRPr sz="2400"/>
          </a:p>
        </p:txBody>
      </p:sp>
      <p:sp>
        <p:nvSpPr>
          <p:cNvPr id="6" name="object 6"/>
          <p:cNvSpPr/>
          <p:nvPr/>
        </p:nvSpPr>
        <p:spPr>
          <a:xfrm>
            <a:off x="1079639" y="2177795"/>
            <a:ext cx="8534400" cy="4038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14</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583055" cy="391160"/>
          </a:xfrm>
          <a:prstGeom prst="rect">
            <a:avLst/>
          </a:prstGeom>
        </p:spPr>
        <p:txBody>
          <a:bodyPr vert="horz" wrap="square" lIns="0" tIns="12700" rIns="0" bIns="0" rtlCol="0">
            <a:spAutoFit/>
          </a:bodyPr>
          <a:lstStyle/>
          <a:p>
            <a:pPr marL="12700">
              <a:lnSpc>
                <a:spcPct val="100000"/>
              </a:lnSpc>
              <a:spcBef>
                <a:spcPts val="100"/>
              </a:spcBef>
            </a:pPr>
            <a:r>
              <a:rPr sz="2400" spc="-5" dirty="0"/>
              <a:t>PUSH</a:t>
            </a:r>
            <a:r>
              <a:rPr sz="2400" spc="-85" dirty="0"/>
              <a:t> </a:t>
            </a:r>
            <a:r>
              <a:rPr sz="2400" spc="-5" dirty="0"/>
              <a:t>Flag</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15</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823719"/>
            <a:ext cx="8374380" cy="3864610"/>
          </a:xfrm>
          <a:prstGeom prst="rect">
            <a:avLst/>
          </a:prstGeom>
        </p:spPr>
        <p:txBody>
          <a:bodyPr vert="horz" wrap="square" lIns="0" tIns="12065" rIns="0" bIns="0" rtlCol="0">
            <a:spAutoFit/>
          </a:bodyPr>
          <a:lstStyle/>
          <a:p>
            <a:pPr marL="354965" marR="400685" indent="-342900">
              <a:lnSpc>
                <a:spcPct val="100000"/>
              </a:lnSpc>
              <a:spcBef>
                <a:spcPts val="95"/>
              </a:spcBef>
              <a:buSzPct val="90000"/>
              <a:buFont typeface="Wingdings"/>
              <a:buChar char=""/>
              <a:tabLst>
                <a:tab pos="354965" algn="l"/>
                <a:tab pos="355600" algn="l"/>
              </a:tabLst>
            </a:pPr>
            <a:r>
              <a:rPr sz="2000" b="1" spc="-10" dirty="0">
                <a:solidFill>
                  <a:srgbClr val="0000CC"/>
                </a:solidFill>
                <a:latin typeface="Arial"/>
                <a:cs typeface="Arial"/>
              </a:rPr>
              <a:t>PUSH </a:t>
            </a:r>
            <a:r>
              <a:rPr sz="2000" b="1" spc="-5" dirty="0">
                <a:solidFill>
                  <a:srgbClr val="0000CC"/>
                </a:solidFill>
                <a:latin typeface="Arial"/>
                <a:cs typeface="Arial"/>
              </a:rPr>
              <a:t>flag: a </a:t>
            </a:r>
            <a:r>
              <a:rPr sz="2000" b="1" spc="-10" dirty="0">
                <a:solidFill>
                  <a:srgbClr val="0000CC"/>
                </a:solidFill>
                <a:latin typeface="Arial"/>
                <a:cs typeface="Arial"/>
              </a:rPr>
              <a:t>notification </a:t>
            </a:r>
            <a:r>
              <a:rPr sz="2000" b="1" spc="-5" dirty="0">
                <a:solidFill>
                  <a:srgbClr val="0000CC"/>
                </a:solidFill>
                <a:latin typeface="Arial"/>
                <a:cs typeface="Arial"/>
              </a:rPr>
              <a:t>from </a:t>
            </a:r>
            <a:r>
              <a:rPr sz="2000" b="1" spc="-10" dirty="0">
                <a:solidFill>
                  <a:srgbClr val="0000CC"/>
                </a:solidFill>
                <a:latin typeface="Arial"/>
                <a:cs typeface="Arial"/>
              </a:rPr>
              <a:t>the sender </a:t>
            </a:r>
            <a:r>
              <a:rPr sz="2000" b="1" spc="-5" dirty="0">
                <a:solidFill>
                  <a:srgbClr val="0000CC"/>
                </a:solidFill>
                <a:latin typeface="Arial"/>
                <a:cs typeface="Arial"/>
              </a:rPr>
              <a:t>to the </a:t>
            </a:r>
            <a:r>
              <a:rPr sz="2000" b="1" spc="-10" dirty="0">
                <a:solidFill>
                  <a:srgbClr val="0000CC"/>
                </a:solidFill>
                <a:latin typeface="Arial"/>
                <a:cs typeface="Arial"/>
              </a:rPr>
              <a:t>receiver </a:t>
            </a:r>
            <a:r>
              <a:rPr sz="2000" b="1" spc="-5" dirty="0">
                <a:solidFill>
                  <a:srgbClr val="0000CC"/>
                </a:solidFill>
                <a:latin typeface="Arial"/>
                <a:cs typeface="Arial"/>
              </a:rPr>
              <a:t>for </a:t>
            </a:r>
            <a:r>
              <a:rPr sz="2000" b="1" spc="-10" dirty="0">
                <a:solidFill>
                  <a:srgbClr val="0000CC"/>
                </a:solidFill>
                <a:latin typeface="Arial"/>
                <a:cs typeface="Arial"/>
              </a:rPr>
              <a:t>the  receiver </a:t>
            </a:r>
            <a:r>
              <a:rPr sz="2000" b="1" spc="-5" dirty="0">
                <a:solidFill>
                  <a:srgbClr val="0000CC"/>
                </a:solidFill>
                <a:latin typeface="Arial"/>
                <a:cs typeface="Arial"/>
              </a:rPr>
              <a:t>to pass all the data that it has to the </a:t>
            </a:r>
            <a:r>
              <a:rPr sz="2000" b="1" spc="-10" dirty="0">
                <a:solidFill>
                  <a:srgbClr val="0000CC"/>
                </a:solidFill>
                <a:latin typeface="Arial"/>
                <a:cs typeface="Arial"/>
              </a:rPr>
              <a:t>receiving</a:t>
            </a:r>
            <a:r>
              <a:rPr sz="2000" b="1" spc="50" dirty="0">
                <a:solidFill>
                  <a:srgbClr val="0000CC"/>
                </a:solidFill>
                <a:latin typeface="Arial"/>
                <a:cs typeface="Arial"/>
              </a:rPr>
              <a:t> </a:t>
            </a:r>
            <a:r>
              <a:rPr sz="2000" b="1" spc="-10" dirty="0">
                <a:solidFill>
                  <a:srgbClr val="0000CC"/>
                </a:solidFill>
                <a:latin typeface="Arial"/>
                <a:cs typeface="Arial"/>
              </a:rPr>
              <a:t>process</a:t>
            </a:r>
            <a:endParaRPr sz="2000">
              <a:latin typeface="Arial"/>
              <a:cs typeface="Arial"/>
            </a:endParaRPr>
          </a:p>
          <a:p>
            <a:pPr marL="354965" marR="91440"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In the </a:t>
            </a:r>
            <a:r>
              <a:rPr sz="2000" b="1" spc="-10" dirty="0">
                <a:solidFill>
                  <a:srgbClr val="0000CC"/>
                </a:solidFill>
                <a:latin typeface="Arial"/>
                <a:cs typeface="Arial"/>
              </a:rPr>
              <a:t>original </a:t>
            </a:r>
            <a:r>
              <a:rPr sz="2000" b="1" spc="-5" dirty="0">
                <a:solidFill>
                  <a:srgbClr val="0000CC"/>
                </a:solidFill>
                <a:latin typeface="Arial"/>
                <a:cs typeface="Arial"/>
              </a:rPr>
              <a:t>TCP </a:t>
            </a:r>
            <a:r>
              <a:rPr sz="2000" b="1" spc="-10" dirty="0">
                <a:solidFill>
                  <a:srgbClr val="0000CC"/>
                </a:solidFill>
                <a:latin typeface="Arial"/>
                <a:cs typeface="Arial"/>
              </a:rPr>
              <a:t>specification, </a:t>
            </a:r>
            <a:r>
              <a:rPr sz="2000" b="1" spc="-5" dirty="0">
                <a:solidFill>
                  <a:srgbClr val="0000CC"/>
                </a:solidFill>
                <a:latin typeface="Arial"/>
                <a:cs typeface="Arial"/>
              </a:rPr>
              <a:t>it was </a:t>
            </a:r>
            <a:r>
              <a:rPr sz="2000" b="1" spc="-10" dirty="0">
                <a:solidFill>
                  <a:srgbClr val="0000CC"/>
                </a:solidFill>
                <a:latin typeface="Arial"/>
                <a:cs typeface="Arial"/>
              </a:rPr>
              <a:t>assumed </a:t>
            </a:r>
            <a:r>
              <a:rPr sz="2000" b="1" spc="-5" dirty="0">
                <a:solidFill>
                  <a:srgbClr val="0000CC"/>
                </a:solidFill>
                <a:latin typeface="Arial"/>
                <a:cs typeface="Arial"/>
              </a:rPr>
              <a:t>that </a:t>
            </a:r>
            <a:r>
              <a:rPr sz="2000" b="1" spc="-10" dirty="0">
                <a:solidFill>
                  <a:srgbClr val="0000CC"/>
                </a:solidFill>
                <a:latin typeface="Arial"/>
                <a:cs typeface="Arial"/>
              </a:rPr>
              <a:t>the  programming interface </a:t>
            </a:r>
            <a:r>
              <a:rPr sz="2000" b="1" spc="-5" dirty="0">
                <a:solidFill>
                  <a:srgbClr val="0000CC"/>
                </a:solidFill>
                <a:latin typeface="Arial"/>
                <a:cs typeface="Arial"/>
              </a:rPr>
              <a:t>would allow the </a:t>
            </a:r>
            <a:r>
              <a:rPr sz="2000" b="1" spc="-10" dirty="0">
                <a:solidFill>
                  <a:srgbClr val="0000CC"/>
                </a:solidFill>
                <a:latin typeface="Arial"/>
                <a:cs typeface="Arial"/>
              </a:rPr>
              <a:t>sending process </a:t>
            </a:r>
            <a:r>
              <a:rPr sz="2000" b="1" spc="-5" dirty="0">
                <a:solidFill>
                  <a:srgbClr val="0000CC"/>
                </a:solidFill>
                <a:latin typeface="Arial"/>
                <a:cs typeface="Arial"/>
              </a:rPr>
              <a:t>to tell </a:t>
            </a:r>
            <a:r>
              <a:rPr sz="2000" b="1" spc="-10" dirty="0">
                <a:solidFill>
                  <a:srgbClr val="0000CC"/>
                </a:solidFill>
                <a:latin typeface="Arial"/>
                <a:cs typeface="Arial"/>
              </a:rPr>
              <a:t>its  </a:t>
            </a:r>
            <a:r>
              <a:rPr sz="2000" b="1" spc="-5" dirty="0">
                <a:solidFill>
                  <a:srgbClr val="0000CC"/>
                </a:solidFill>
                <a:latin typeface="Arial"/>
                <a:cs typeface="Arial"/>
              </a:rPr>
              <a:t>TCP when to set the PUSH</a:t>
            </a:r>
            <a:r>
              <a:rPr sz="2000" b="1" spc="20" dirty="0">
                <a:solidFill>
                  <a:srgbClr val="0000CC"/>
                </a:solidFill>
                <a:latin typeface="Arial"/>
                <a:cs typeface="Arial"/>
              </a:rPr>
              <a:t> </a:t>
            </a:r>
            <a:r>
              <a:rPr sz="2000" b="1" spc="-5" dirty="0">
                <a:solidFill>
                  <a:srgbClr val="0000CC"/>
                </a:solidFill>
                <a:latin typeface="Arial"/>
                <a:cs typeface="Arial"/>
              </a:rPr>
              <a:t>flag.</a:t>
            </a:r>
            <a:endParaRPr sz="2000">
              <a:latin typeface="Arial"/>
              <a:cs typeface="Arial"/>
            </a:endParaRPr>
          </a:p>
          <a:p>
            <a:pPr marL="355600" marR="5080" indent="-342900">
              <a:lnSpc>
                <a:spcPct val="100000"/>
              </a:lnSpc>
              <a:spcBef>
                <a:spcPts val="475"/>
              </a:spcBef>
              <a:buSzPct val="90000"/>
              <a:buFont typeface="Wingdings"/>
              <a:buChar char=""/>
              <a:tabLst>
                <a:tab pos="354965" algn="l"/>
                <a:tab pos="355600" algn="l"/>
              </a:tabLst>
            </a:pPr>
            <a:r>
              <a:rPr sz="2000" b="1" spc="-10" dirty="0">
                <a:solidFill>
                  <a:srgbClr val="0000CC"/>
                </a:solidFill>
                <a:latin typeface="Arial"/>
                <a:cs typeface="Arial"/>
              </a:rPr>
              <a:t>Today, however, </a:t>
            </a:r>
            <a:r>
              <a:rPr sz="2000" b="1" spc="-5" dirty="0">
                <a:solidFill>
                  <a:srgbClr val="0000CC"/>
                </a:solidFill>
                <a:latin typeface="Arial"/>
                <a:cs typeface="Arial"/>
              </a:rPr>
              <a:t>most APIs don’t provide a way for the </a:t>
            </a:r>
            <a:r>
              <a:rPr sz="2000" b="1" spc="-10" dirty="0">
                <a:solidFill>
                  <a:srgbClr val="0000CC"/>
                </a:solidFill>
                <a:latin typeface="Arial"/>
                <a:cs typeface="Arial"/>
              </a:rPr>
              <a:t>application  </a:t>
            </a:r>
            <a:r>
              <a:rPr sz="2000" b="1" spc="-5" dirty="0">
                <a:solidFill>
                  <a:srgbClr val="0000CC"/>
                </a:solidFill>
                <a:latin typeface="Arial"/>
                <a:cs typeface="Arial"/>
              </a:rPr>
              <a:t>to tell its TCP to set the </a:t>
            </a:r>
            <a:r>
              <a:rPr sz="2000" b="1" spc="-10" dirty="0">
                <a:solidFill>
                  <a:srgbClr val="0000CC"/>
                </a:solidFill>
                <a:latin typeface="Arial"/>
                <a:cs typeface="Arial"/>
              </a:rPr>
              <a:t>PUSH </a:t>
            </a:r>
            <a:r>
              <a:rPr sz="2000" b="1" spc="-5" dirty="0">
                <a:solidFill>
                  <a:srgbClr val="0000CC"/>
                </a:solidFill>
                <a:latin typeface="Arial"/>
                <a:cs typeface="Arial"/>
              </a:rPr>
              <a:t>flag. </a:t>
            </a:r>
            <a:r>
              <a:rPr sz="2000" b="1" spc="-10" dirty="0">
                <a:solidFill>
                  <a:srgbClr val="0000CC"/>
                </a:solidFill>
                <a:latin typeface="Arial"/>
                <a:cs typeface="Arial"/>
              </a:rPr>
              <a:t>Indeed, many implementors  </a:t>
            </a:r>
            <a:r>
              <a:rPr sz="2000" b="1" spc="-5" dirty="0">
                <a:solidFill>
                  <a:srgbClr val="0000CC"/>
                </a:solidFill>
                <a:latin typeface="Arial"/>
                <a:cs typeface="Arial"/>
              </a:rPr>
              <a:t>feel the need for the </a:t>
            </a:r>
            <a:r>
              <a:rPr sz="2000" b="1" spc="-10" dirty="0">
                <a:solidFill>
                  <a:srgbClr val="0000CC"/>
                </a:solidFill>
                <a:latin typeface="Arial"/>
                <a:cs typeface="Arial"/>
              </a:rPr>
              <a:t>PUSH </a:t>
            </a:r>
            <a:r>
              <a:rPr sz="2000" b="1" spc="-5" dirty="0">
                <a:solidFill>
                  <a:srgbClr val="0000CC"/>
                </a:solidFill>
                <a:latin typeface="Arial"/>
                <a:cs typeface="Arial"/>
              </a:rPr>
              <a:t>flag is </a:t>
            </a:r>
            <a:r>
              <a:rPr sz="2000" b="1" spc="-10" dirty="0">
                <a:solidFill>
                  <a:srgbClr val="0000CC"/>
                </a:solidFill>
                <a:latin typeface="Arial"/>
                <a:cs typeface="Arial"/>
              </a:rPr>
              <a:t>outdated, </a:t>
            </a:r>
            <a:r>
              <a:rPr sz="2000" b="1" spc="-5" dirty="0">
                <a:solidFill>
                  <a:srgbClr val="0000CC"/>
                </a:solidFill>
                <a:latin typeface="Arial"/>
                <a:cs typeface="Arial"/>
              </a:rPr>
              <a:t>and a good </a:t>
            </a:r>
            <a:r>
              <a:rPr sz="2000" b="1" spc="-10" dirty="0">
                <a:solidFill>
                  <a:srgbClr val="0000CC"/>
                </a:solidFill>
                <a:latin typeface="Arial"/>
                <a:cs typeface="Arial"/>
              </a:rPr>
              <a:t>TCP  implementation </a:t>
            </a:r>
            <a:r>
              <a:rPr sz="2000" b="1" spc="-5" dirty="0">
                <a:solidFill>
                  <a:srgbClr val="0000CC"/>
                </a:solidFill>
                <a:latin typeface="Arial"/>
                <a:cs typeface="Arial"/>
              </a:rPr>
              <a:t>can </a:t>
            </a:r>
            <a:r>
              <a:rPr sz="2000" b="1" spc="-10" dirty="0">
                <a:solidFill>
                  <a:srgbClr val="0000CC"/>
                </a:solidFill>
                <a:latin typeface="Arial"/>
                <a:cs typeface="Arial"/>
              </a:rPr>
              <a:t>determine </a:t>
            </a:r>
            <a:r>
              <a:rPr sz="2000" b="1" spc="-5" dirty="0">
                <a:solidFill>
                  <a:srgbClr val="0000CC"/>
                </a:solidFill>
                <a:latin typeface="Arial"/>
                <a:cs typeface="Arial"/>
              </a:rPr>
              <a:t>when to set the flag by</a:t>
            </a:r>
            <a:r>
              <a:rPr sz="2000" b="1" spc="20" dirty="0">
                <a:solidFill>
                  <a:srgbClr val="0000CC"/>
                </a:solidFill>
                <a:latin typeface="Arial"/>
                <a:cs typeface="Arial"/>
              </a:rPr>
              <a:t> </a:t>
            </a:r>
            <a:r>
              <a:rPr sz="2000" b="1" spc="-10" dirty="0">
                <a:solidFill>
                  <a:srgbClr val="0000CC"/>
                </a:solidFill>
                <a:latin typeface="Arial"/>
                <a:cs typeface="Arial"/>
              </a:rPr>
              <a:t>itself.</a:t>
            </a:r>
            <a:endParaRPr sz="2000">
              <a:latin typeface="Arial"/>
              <a:cs typeface="Arial"/>
            </a:endParaRPr>
          </a:p>
          <a:p>
            <a:pPr marL="354965" marR="17018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Most </a:t>
            </a:r>
            <a:r>
              <a:rPr sz="2000" b="1" spc="-10" dirty="0">
                <a:solidFill>
                  <a:srgbClr val="0000CC"/>
                </a:solidFill>
                <a:latin typeface="Arial"/>
                <a:cs typeface="Arial"/>
              </a:rPr>
              <a:t>Berkeley-derived </a:t>
            </a:r>
            <a:r>
              <a:rPr sz="2000" b="1" spc="-5" dirty="0">
                <a:solidFill>
                  <a:srgbClr val="0000CC"/>
                </a:solidFill>
                <a:latin typeface="Arial"/>
                <a:cs typeface="Arial"/>
              </a:rPr>
              <a:t>implementations </a:t>
            </a:r>
            <a:r>
              <a:rPr sz="2000" b="1" spc="-10" dirty="0">
                <a:solidFill>
                  <a:srgbClr val="0000CC"/>
                </a:solidFill>
                <a:latin typeface="Arial"/>
                <a:cs typeface="Arial"/>
              </a:rPr>
              <a:t>automatically </a:t>
            </a:r>
            <a:r>
              <a:rPr sz="2000" b="1" spc="-5" dirty="0">
                <a:solidFill>
                  <a:srgbClr val="0000CC"/>
                </a:solidFill>
                <a:latin typeface="Arial"/>
                <a:cs typeface="Arial"/>
              </a:rPr>
              <a:t>set </a:t>
            </a:r>
            <a:r>
              <a:rPr sz="2000" b="1" spc="-10" dirty="0">
                <a:solidFill>
                  <a:srgbClr val="0000CC"/>
                </a:solidFill>
                <a:latin typeface="Arial"/>
                <a:cs typeface="Arial"/>
              </a:rPr>
              <a:t>the  PUSH </a:t>
            </a:r>
            <a:r>
              <a:rPr sz="2000" b="1" spc="-5" dirty="0">
                <a:solidFill>
                  <a:srgbClr val="0000CC"/>
                </a:solidFill>
                <a:latin typeface="Arial"/>
                <a:cs typeface="Arial"/>
              </a:rPr>
              <a:t>flag if the data in the segment being sent empties the send  buffer.</a:t>
            </a:r>
            <a:endParaRPr sz="2000">
              <a:latin typeface="Arial"/>
              <a:cs typeface="Arial"/>
            </a:endParaRPr>
          </a:p>
        </p:txBody>
      </p:sp>
      <p:sp>
        <p:nvSpPr>
          <p:cNvPr id="9" name="文字方塊 8">
            <a:extLst>
              <a:ext uri="{FF2B5EF4-FFF2-40B4-BE49-F238E27FC236}">
                <a16:creationId xmlns:a16="http://schemas.microsoft.com/office/drawing/2014/main" id="{2B9BF2E6-EC42-465B-9C17-0AD964CB0017}"/>
              </a:ext>
            </a:extLst>
          </p:cNvPr>
          <p:cNvSpPr txBox="1"/>
          <p:nvPr/>
        </p:nvSpPr>
        <p:spPr>
          <a:xfrm>
            <a:off x="-34078" y="3457276"/>
            <a:ext cx="1107996" cy="1200329"/>
          </a:xfrm>
          <a:prstGeom prst="rect">
            <a:avLst/>
          </a:prstGeom>
          <a:noFill/>
        </p:spPr>
        <p:txBody>
          <a:bodyPr wrap="none" rtlCol="0">
            <a:spAutoFit/>
          </a:bodyPr>
          <a:lstStyle/>
          <a:p>
            <a:r>
              <a:rPr lang="zh-TW" altLang="en-US" dirty="0"/>
              <a:t>目前大多</a:t>
            </a:r>
            <a:endParaRPr lang="en-US" altLang="zh-TW" dirty="0"/>
          </a:p>
          <a:p>
            <a:r>
              <a:rPr lang="zh-TW" altLang="en-US" dirty="0"/>
              <a:t>不支援</a:t>
            </a:r>
            <a:endParaRPr lang="en-US" altLang="zh-TW" dirty="0"/>
          </a:p>
          <a:p>
            <a:r>
              <a:rPr lang="en-US" altLang="zh-TW" dirty="0"/>
              <a:t> push flag</a:t>
            </a:r>
          </a:p>
          <a:p>
            <a:endParaRPr lang="zh-TW" altLang="en-US" dirty="0"/>
          </a:p>
        </p:txBody>
      </p:sp>
      <p:sp>
        <p:nvSpPr>
          <p:cNvPr id="10" name="文字方塊 9">
            <a:extLst>
              <a:ext uri="{FF2B5EF4-FFF2-40B4-BE49-F238E27FC236}">
                <a16:creationId xmlns:a16="http://schemas.microsoft.com/office/drawing/2014/main" id="{7ED17C3F-89AC-41D5-AF65-DF71C6820A64}"/>
              </a:ext>
            </a:extLst>
          </p:cNvPr>
          <p:cNvSpPr txBox="1"/>
          <p:nvPr/>
        </p:nvSpPr>
        <p:spPr>
          <a:xfrm>
            <a:off x="1460500" y="330835"/>
            <a:ext cx="7821542" cy="830997"/>
          </a:xfrm>
          <a:prstGeom prst="rect">
            <a:avLst/>
          </a:prstGeom>
          <a:noFill/>
        </p:spPr>
        <p:txBody>
          <a:bodyPr wrap="square" rtlCol="0">
            <a:spAutoFit/>
          </a:bodyPr>
          <a:lstStyle/>
          <a:p>
            <a:r>
              <a:rPr lang="zh-TW" altLang="en-US" sz="2400" dirty="0"/>
              <a:t>指示接收方應該儘快將這個報文段交給應用層而不用等待緩衝區裝滿</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514475" cy="391160"/>
          </a:xfrm>
          <a:prstGeom prst="rect">
            <a:avLst/>
          </a:prstGeom>
        </p:spPr>
        <p:txBody>
          <a:bodyPr vert="horz" wrap="square" lIns="0" tIns="12700" rIns="0" bIns="0" rtlCol="0">
            <a:spAutoFit/>
          </a:bodyPr>
          <a:lstStyle/>
          <a:p>
            <a:pPr marL="12700">
              <a:lnSpc>
                <a:spcPct val="100000"/>
              </a:lnSpc>
              <a:spcBef>
                <a:spcPts val="100"/>
              </a:spcBef>
            </a:pPr>
            <a:r>
              <a:rPr sz="2400" spc="-5" dirty="0"/>
              <a:t>Slow</a:t>
            </a:r>
            <a:r>
              <a:rPr sz="2400" spc="-65" dirty="0"/>
              <a:t> </a:t>
            </a:r>
            <a:r>
              <a:rPr sz="2400" spc="-10" dirty="0"/>
              <a:t>Start</a:t>
            </a:r>
            <a:endParaRPr sz="24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16</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823719"/>
            <a:ext cx="8375650" cy="2889885"/>
          </a:xfrm>
          <a:prstGeom prst="rect">
            <a:avLst/>
          </a:prstGeom>
        </p:spPr>
        <p:txBody>
          <a:bodyPr vert="horz" wrap="square" lIns="0" tIns="12065" rIns="0" bIns="0" rtlCol="0">
            <a:spAutoFit/>
          </a:bodyPr>
          <a:lstStyle/>
          <a:p>
            <a:pPr marL="354965" marR="5080" indent="-342900">
              <a:lnSpc>
                <a:spcPct val="100000"/>
              </a:lnSpc>
              <a:spcBef>
                <a:spcPts val="95"/>
              </a:spcBef>
              <a:buSzPct val="90000"/>
              <a:buFont typeface="Wingdings"/>
              <a:buChar char=""/>
              <a:tabLst>
                <a:tab pos="354965" algn="l"/>
                <a:tab pos="355600" algn="l"/>
              </a:tabLst>
            </a:pPr>
            <a:r>
              <a:rPr sz="2000" b="1" spc="-5" dirty="0">
                <a:solidFill>
                  <a:srgbClr val="0000CC"/>
                </a:solidFill>
                <a:latin typeface="Arial"/>
                <a:cs typeface="Arial"/>
              </a:rPr>
              <a:t>As </a:t>
            </a:r>
            <a:r>
              <a:rPr sz="2000" b="1" spc="-10" dirty="0">
                <a:solidFill>
                  <a:srgbClr val="0000CC"/>
                </a:solidFill>
                <a:latin typeface="Arial"/>
                <a:cs typeface="Arial"/>
              </a:rPr>
              <a:t>we’ve </a:t>
            </a:r>
            <a:r>
              <a:rPr sz="2000" b="1" spc="-5" dirty="0">
                <a:solidFill>
                  <a:srgbClr val="0000CC"/>
                </a:solidFill>
                <a:latin typeface="Arial"/>
                <a:cs typeface="Arial"/>
              </a:rPr>
              <a:t>seen for the </a:t>
            </a:r>
            <a:r>
              <a:rPr sz="2000" b="1" spc="-10" dirty="0">
                <a:solidFill>
                  <a:srgbClr val="0000CC"/>
                </a:solidFill>
                <a:latin typeface="Arial"/>
                <a:cs typeface="Arial"/>
              </a:rPr>
              <a:t>sender starts </a:t>
            </a:r>
            <a:r>
              <a:rPr sz="2000" b="1" spc="-5" dirty="0">
                <a:solidFill>
                  <a:srgbClr val="0000CC"/>
                </a:solidFill>
                <a:latin typeface="Arial"/>
                <a:cs typeface="Arial"/>
              </a:rPr>
              <a:t>off by </a:t>
            </a:r>
            <a:r>
              <a:rPr sz="2000" b="1" spc="-10" dirty="0">
                <a:solidFill>
                  <a:srgbClr val="0000CC"/>
                </a:solidFill>
                <a:latin typeface="Arial"/>
                <a:cs typeface="Arial"/>
              </a:rPr>
              <a:t>injecting multiple  segments </a:t>
            </a:r>
            <a:r>
              <a:rPr sz="2000" b="1" spc="-5" dirty="0">
                <a:solidFill>
                  <a:srgbClr val="0000CC"/>
                </a:solidFill>
                <a:latin typeface="Arial"/>
                <a:cs typeface="Arial"/>
              </a:rPr>
              <a:t>into the </a:t>
            </a:r>
            <a:r>
              <a:rPr sz="2000" b="1" spc="-10" dirty="0">
                <a:solidFill>
                  <a:srgbClr val="0000CC"/>
                </a:solidFill>
                <a:latin typeface="Arial"/>
                <a:cs typeface="Arial"/>
              </a:rPr>
              <a:t>network, </a:t>
            </a:r>
            <a:r>
              <a:rPr sz="2000" b="1" spc="-5" dirty="0">
                <a:solidFill>
                  <a:srgbClr val="0000CC"/>
                </a:solidFill>
                <a:latin typeface="Arial"/>
                <a:cs typeface="Arial"/>
              </a:rPr>
              <a:t>up to the </a:t>
            </a:r>
            <a:r>
              <a:rPr sz="2000" b="1" spc="-10" dirty="0">
                <a:solidFill>
                  <a:srgbClr val="0000CC"/>
                </a:solidFill>
                <a:latin typeface="Arial"/>
                <a:cs typeface="Arial"/>
              </a:rPr>
              <a:t>windows </a:t>
            </a:r>
            <a:r>
              <a:rPr sz="2000" b="1" spc="-5" dirty="0">
                <a:solidFill>
                  <a:srgbClr val="0000CC"/>
                </a:solidFill>
                <a:latin typeface="Arial"/>
                <a:cs typeface="Arial"/>
              </a:rPr>
              <a:t>size </a:t>
            </a:r>
            <a:r>
              <a:rPr sz="2000" b="1" spc="-10" dirty="0">
                <a:solidFill>
                  <a:srgbClr val="0000CC"/>
                </a:solidFill>
                <a:latin typeface="Arial"/>
                <a:cs typeface="Arial"/>
              </a:rPr>
              <a:t>advertised by  </a:t>
            </a:r>
            <a:r>
              <a:rPr sz="2000" b="1" spc="-5" dirty="0">
                <a:solidFill>
                  <a:srgbClr val="0000CC"/>
                </a:solidFill>
                <a:latin typeface="Arial"/>
                <a:cs typeface="Arial"/>
              </a:rPr>
              <a:t>the </a:t>
            </a:r>
            <a:r>
              <a:rPr sz="2000" b="1" spc="-10" dirty="0">
                <a:solidFill>
                  <a:srgbClr val="0000CC"/>
                </a:solidFill>
                <a:latin typeface="Arial"/>
                <a:cs typeface="Arial"/>
              </a:rPr>
              <a:t>receiver. </a:t>
            </a:r>
            <a:r>
              <a:rPr sz="2000" b="1" spc="-5" dirty="0">
                <a:solidFill>
                  <a:srgbClr val="0000CC"/>
                </a:solidFill>
                <a:latin typeface="Arial"/>
                <a:cs typeface="Arial"/>
              </a:rPr>
              <a:t>This </a:t>
            </a:r>
            <a:r>
              <a:rPr sz="2000" b="1" spc="-10" dirty="0">
                <a:solidFill>
                  <a:srgbClr val="0000CC"/>
                </a:solidFill>
                <a:latin typeface="Arial"/>
                <a:cs typeface="Arial"/>
              </a:rPr>
              <a:t>naive approach </a:t>
            </a:r>
            <a:r>
              <a:rPr sz="2000" b="1" spc="-5" dirty="0">
                <a:solidFill>
                  <a:srgbClr val="0000CC"/>
                </a:solidFill>
                <a:latin typeface="Arial"/>
                <a:cs typeface="Arial"/>
              </a:rPr>
              <a:t>is OK when two </a:t>
            </a:r>
            <a:r>
              <a:rPr sz="2000" b="1" spc="-10" dirty="0">
                <a:solidFill>
                  <a:srgbClr val="0000CC"/>
                </a:solidFill>
                <a:latin typeface="Arial"/>
                <a:cs typeface="Arial"/>
              </a:rPr>
              <a:t>hosts </a:t>
            </a:r>
            <a:r>
              <a:rPr sz="2000" b="1" spc="-5" dirty="0">
                <a:solidFill>
                  <a:srgbClr val="0000CC"/>
                </a:solidFill>
                <a:latin typeface="Arial"/>
                <a:cs typeface="Arial"/>
              </a:rPr>
              <a:t>are on </a:t>
            </a:r>
            <a:r>
              <a:rPr sz="2000" b="1" spc="-10" dirty="0">
                <a:solidFill>
                  <a:srgbClr val="0000CC"/>
                </a:solidFill>
                <a:latin typeface="Arial"/>
                <a:cs typeface="Arial"/>
              </a:rPr>
              <a:t>the  </a:t>
            </a:r>
            <a:r>
              <a:rPr sz="2000" b="1" spc="-5" dirty="0">
                <a:solidFill>
                  <a:srgbClr val="0000CC"/>
                </a:solidFill>
                <a:latin typeface="Arial"/>
                <a:cs typeface="Arial"/>
              </a:rPr>
              <a:t>same LAN but reduce the throughput drastically of TCP  connections between many </a:t>
            </a:r>
            <a:r>
              <a:rPr sz="2000" b="1" spc="-10" dirty="0">
                <a:solidFill>
                  <a:srgbClr val="0000CC"/>
                </a:solidFill>
                <a:latin typeface="Arial"/>
                <a:cs typeface="Arial"/>
              </a:rPr>
              <a:t>routers </a:t>
            </a:r>
            <a:r>
              <a:rPr sz="2000" b="1" spc="-5" dirty="0">
                <a:solidFill>
                  <a:srgbClr val="0000CC"/>
                </a:solidFill>
                <a:latin typeface="Arial"/>
                <a:cs typeface="Arial"/>
              </a:rPr>
              <a:t>and slow</a:t>
            </a:r>
            <a:r>
              <a:rPr sz="2000" b="1" spc="20" dirty="0">
                <a:solidFill>
                  <a:srgbClr val="0000CC"/>
                </a:solidFill>
                <a:latin typeface="Arial"/>
                <a:cs typeface="Arial"/>
              </a:rPr>
              <a:t> </a:t>
            </a:r>
            <a:r>
              <a:rPr sz="2000" b="1" spc="-10" dirty="0">
                <a:solidFill>
                  <a:srgbClr val="0000CC"/>
                </a:solidFill>
                <a:latin typeface="Arial"/>
                <a:cs typeface="Arial"/>
              </a:rPr>
              <a:t>links.</a:t>
            </a:r>
            <a:endParaRPr sz="2000" dirty="0">
              <a:latin typeface="Arial"/>
              <a:cs typeface="Arial"/>
            </a:endParaRPr>
          </a:p>
          <a:p>
            <a:pPr marL="355600"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TCP is now required to support an algorithm called</a:t>
            </a:r>
            <a:r>
              <a:rPr sz="2000" b="1" spc="-5" dirty="0">
                <a:solidFill>
                  <a:srgbClr val="FF0000"/>
                </a:solidFill>
                <a:latin typeface="Arial"/>
                <a:cs typeface="Arial"/>
              </a:rPr>
              <a:t> </a:t>
            </a:r>
            <a:r>
              <a:rPr sz="2000" b="1" i="1" u="sng" spc="-5" dirty="0">
                <a:solidFill>
                  <a:srgbClr val="FF0000"/>
                </a:solidFill>
                <a:uFill>
                  <a:solidFill>
                    <a:srgbClr val="FF0000"/>
                  </a:solidFill>
                </a:uFill>
                <a:latin typeface="Arial"/>
                <a:cs typeface="Arial"/>
              </a:rPr>
              <a:t>slow</a:t>
            </a:r>
            <a:r>
              <a:rPr sz="2000" b="1" i="1" u="sng" spc="85" dirty="0">
                <a:solidFill>
                  <a:srgbClr val="FF0000"/>
                </a:solidFill>
                <a:uFill>
                  <a:solidFill>
                    <a:srgbClr val="FF0000"/>
                  </a:solidFill>
                </a:uFill>
                <a:latin typeface="Arial"/>
                <a:cs typeface="Arial"/>
              </a:rPr>
              <a:t> </a:t>
            </a:r>
            <a:r>
              <a:rPr sz="2000" b="1" i="1" u="sng" spc="-10" dirty="0">
                <a:solidFill>
                  <a:srgbClr val="FF0000"/>
                </a:solidFill>
                <a:uFill>
                  <a:solidFill>
                    <a:srgbClr val="FF0000"/>
                  </a:solidFill>
                </a:uFill>
                <a:latin typeface="Arial"/>
                <a:cs typeface="Arial"/>
              </a:rPr>
              <a:t>start</a:t>
            </a:r>
            <a:r>
              <a:rPr sz="2000" b="1" spc="-10" dirty="0">
                <a:solidFill>
                  <a:srgbClr val="0000CC"/>
                </a:solidFill>
                <a:latin typeface="Arial"/>
                <a:cs typeface="Arial"/>
              </a:rPr>
              <a:t>:</a:t>
            </a:r>
            <a:endParaRPr sz="2000" dirty="0">
              <a:latin typeface="Arial"/>
              <a:cs typeface="Arial"/>
            </a:endParaRPr>
          </a:p>
          <a:p>
            <a:pPr marL="755650" marR="196215"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it </a:t>
            </a:r>
            <a:r>
              <a:rPr sz="2000" spc="-10" dirty="0">
                <a:solidFill>
                  <a:srgbClr val="0000CC"/>
                </a:solidFill>
                <a:latin typeface="Arial"/>
                <a:cs typeface="Arial"/>
              </a:rPr>
              <a:t>operates </a:t>
            </a:r>
            <a:r>
              <a:rPr sz="2000" spc="-5" dirty="0">
                <a:solidFill>
                  <a:srgbClr val="0000CC"/>
                </a:solidFill>
                <a:latin typeface="Arial"/>
                <a:cs typeface="Arial"/>
              </a:rPr>
              <a:t>by </a:t>
            </a:r>
            <a:r>
              <a:rPr sz="2000" spc="-10" dirty="0">
                <a:solidFill>
                  <a:srgbClr val="0000CC"/>
                </a:solidFill>
                <a:latin typeface="Arial"/>
                <a:cs typeface="Arial"/>
              </a:rPr>
              <a:t>observing </a:t>
            </a:r>
            <a:r>
              <a:rPr sz="2000" spc="-5" dirty="0">
                <a:solidFill>
                  <a:srgbClr val="0000CC"/>
                </a:solidFill>
                <a:latin typeface="Arial"/>
                <a:cs typeface="Arial"/>
              </a:rPr>
              <a:t>that </a:t>
            </a:r>
            <a:r>
              <a:rPr sz="2000" spc="-5" dirty="0">
                <a:solidFill>
                  <a:srgbClr val="FF0000"/>
                </a:solidFill>
                <a:latin typeface="Arial"/>
                <a:cs typeface="Arial"/>
              </a:rPr>
              <a:t>the rate at which new </a:t>
            </a:r>
            <a:r>
              <a:rPr sz="2000" spc="-10" dirty="0">
                <a:solidFill>
                  <a:srgbClr val="FF0000"/>
                </a:solidFill>
                <a:latin typeface="Arial"/>
                <a:cs typeface="Arial"/>
              </a:rPr>
              <a:t>packets should  </a:t>
            </a:r>
            <a:r>
              <a:rPr sz="2000" spc="-5" dirty="0">
                <a:solidFill>
                  <a:srgbClr val="FF0000"/>
                </a:solidFill>
                <a:latin typeface="Arial"/>
                <a:cs typeface="Arial"/>
              </a:rPr>
              <a:t>be </a:t>
            </a:r>
            <a:r>
              <a:rPr sz="2000" spc="-10" dirty="0">
                <a:solidFill>
                  <a:srgbClr val="FF0000"/>
                </a:solidFill>
                <a:latin typeface="Arial"/>
                <a:cs typeface="Arial"/>
              </a:rPr>
              <a:t>injected </a:t>
            </a:r>
            <a:r>
              <a:rPr sz="2000" spc="-5" dirty="0">
                <a:solidFill>
                  <a:srgbClr val="FF0000"/>
                </a:solidFill>
                <a:latin typeface="Arial"/>
                <a:cs typeface="Arial"/>
              </a:rPr>
              <a:t>into the </a:t>
            </a:r>
            <a:r>
              <a:rPr sz="2000" spc="-10" dirty="0">
                <a:solidFill>
                  <a:srgbClr val="FF0000"/>
                </a:solidFill>
                <a:latin typeface="Arial"/>
                <a:cs typeface="Arial"/>
              </a:rPr>
              <a:t>network </a:t>
            </a:r>
            <a:r>
              <a:rPr sz="2000" spc="-5" dirty="0">
                <a:solidFill>
                  <a:srgbClr val="FF0000"/>
                </a:solidFill>
                <a:latin typeface="Arial"/>
                <a:cs typeface="Arial"/>
              </a:rPr>
              <a:t>is the rate at </a:t>
            </a:r>
            <a:r>
              <a:rPr sz="2000" spc="-10" dirty="0">
                <a:solidFill>
                  <a:srgbClr val="FF0000"/>
                </a:solidFill>
                <a:latin typeface="Arial"/>
                <a:cs typeface="Arial"/>
              </a:rPr>
              <a:t>which </a:t>
            </a:r>
            <a:r>
              <a:rPr sz="2000" spc="-5" dirty="0">
                <a:solidFill>
                  <a:srgbClr val="FF0000"/>
                </a:solidFill>
                <a:latin typeface="Arial"/>
                <a:cs typeface="Arial"/>
              </a:rPr>
              <a:t>the </a:t>
            </a:r>
            <a:r>
              <a:rPr sz="2000" spc="-10" dirty="0">
                <a:solidFill>
                  <a:srgbClr val="FF0000"/>
                </a:solidFill>
                <a:latin typeface="Arial"/>
                <a:cs typeface="Arial"/>
              </a:rPr>
              <a:t>ACKs are  returned </a:t>
            </a:r>
            <a:r>
              <a:rPr sz="2000" spc="-5" dirty="0">
                <a:solidFill>
                  <a:srgbClr val="FF0000"/>
                </a:solidFill>
                <a:latin typeface="Arial"/>
                <a:cs typeface="Arial"/>
              </a:rPr>
              <a:t>by the other </a:t>
            </a:r>
            <a:r>
              <a:rPr sz="2000" spc="-10" dirty="0">
                <a:solidFill>
                  <a:srgbClr val="FF0000"/>
                </a:solidFill>
                <a:latin typeface="Arial"/>
                <a:cs typeface="Arial"/>
              </a:rPr>
              <a:t>end</a:t>
            </a:r>
            <a:endParaRPr sz="2000" dirty="0">
              <a:latin typeface="Arial"/>
              <a:cs typeface="Arial"/>
            </a:endParaRPr>
          </a:p>
        </p:txBody>
      </p:sp>
      <p:sp>
        <p:nvSpPr>
          <p:cNvPr id="9" name="文字方塊 8">
            <a:extLst>
              <a:ext uri="{FF2B5EF4-FFF2-40B4-BE49-F238E27FC236}">
                <a16:creationId xmlns:a16="http://schemas.microsoft.com/office/drawing/2014/main" id="{700A4C6D-0EC4-48BC-98E3-C51189DAEA87}"/>
              </a:ext>
            </a:extLst>
          </p:cNvPr>
          <p:cNvSpPr txBox="1"/>
          <p:nvPr/>
        </p:nvSpPr>
        <p:spPr>
          <a:xfrm>
            <a:off x="1231900" y="5381625"/>
            <a:ext cx="7895110" cy="830997"/>
          </a:xfrm>
          <a:prstGeom prst="rect">
            <a:avLst/>
          </a:prstGeom>
          <a:noFill/>
        </p:spPr>
        <p:txBody>
          <a:bodyPr wrap="none" rtlCol="0">
            <a:spAutoFit/>
          </a:bodyPr>
          <a:lstStyle/>
          <a:p>
            <a:r>
              <a:rPr lang="en-US" altLang="zh-TW" sz="2400" dirty="0">
                <a:solidFill>
                  <a:srgbClr val="FF0000"/>
                </a:solidFill>
              </a:rPr>
              <a:t>slow start</a:t>
            </a:r>
            <a:r>
              <a:rPr lang="en-US" altLang="zh-TW" sz="2400" dirty="0">
                <a:solidFill>
                  <a:srgbClr val="0070C0"/>
                </a:solidFill>
              </a:rPr>
              <a:t>: </a:t>
            </a:r>
            <a:r>
              <a:rPr lang="zh-TW" altLang="en-US" sz="2400" dirty="0">
                <a:solidFill>
                  <a:srgbClr val="0070C0"/>
                </a:solidFill>
              </a:rPr>
              <a:t>送出的流量慢慢增加，並觀察</a:t>
            </a:r>
            <a:r>
              <a:rPr lang="en-US" altLang="zh-TW" sz="2400" dirty="0">
                <a:solidFill>
                  <a:srgbClr val="0070C0"/>
                </a:solidFill>
              </a:rPr>
              <a:t>Ack</a:t>
            </a:r>
            <a:r>
              <a:rPr lang="zh-TW" altLang="en-US" sz="2400" dirty="0">
                <a:solidFill>
                  <a:srgbClr val="0070C0"/>
                </a:solidFill>
              </a:rPr>
              <a:t>回來的情況，</a:t>
            </a:r>
            <a:endParaRPr lang="en-US" altLang="zh-TW" sz="2400" dirty="0">
              <a:solidFill>
                <a:srgbClr val="0070C0"/>
              </a:solidFill>
            </a:endParaRPr>
          </a:p>
          <a:p>
            <a:r>
              <a:rPr lang="zh-TW" altLang="en-US" sz="2400" dirty="0">
                <a:solidFill>
                  <a:srgbClr val="0070C0"/>
                </a:solidFill>
              </a:rPr>
              <a:t>                  直到</a:t>
            </a:r>
            <a:r>
              <a:rPr lang="en-US" altLang="zh-TW" sz="2400" dirty="0">
                <a:solidFill>
                  <a:srgbClr val="0070C0"/>
                </a:solidFill>
              </a:rPr>
              <a:t>Ack</a:t>
            </a:r>
            <a:r>
              <a:rPr lang="zh-TW" altLang="en-US" sz="2400" dirty="0">
                <a:solidFill>
                  <a:srgbClr val="0070C0"/>
                </a:solidFill>
              </a:rPr>
              <a:t>回來的情況開始不理想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581275" cy="391160"/>
          </a:xfrm>
          <a:prstGeom prst="rect">
            <a:avLst/>
          </a:prstGeom>
        </p:spPr>
        <p:txBody>
          <a:bodyPr vert="horz" wrap="square" lIns="0" tIns="12700" rIns="0" bIns="0" rtlCol="0">
            <a:spAutoFit/>
          </a:bodyPr>
          <a:lstStyle/>
          <a:p>
            <a:pPr marL="12700">
              <a:lnSpc>
                <a:spcPct val="100000"/>
              </a:lnSpc>
              <a:spcBef>
                <a:spcPts val="100"/>
              </a:spcBef>
            </a:pPr>
            <a:r>
              <a:rPr sz="2400" spc="-5" dirty="0"/>
              <a:t>Slow Start</a:t>
            </a:r>
            <a:r>
              <a:rPr sz="2400" spc="-8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17</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823719"/>
            <a:ext cx="8262620" cy="2765425"/>
          </a:xfrm>
          <a:prstGeom prst="rect">
            <a:avLst/>
          </a:prstGeom>
        </p:spPr>
        <p:txBody>
          <a:bodyPr vert="horz" wrap="square" lIns="0" tIns="12065" rIns="0" bIns="0" rtlCol="0">
            <a:spAutoFit/>
          </a:bodyPr>
          <a:lstStyle/>
          <a:p>
            <a:pPr marL="354965" marR="1033780" indent="-342900">
              <a:lnSpc>
                <a:spcPct val="100000"/>
              </a:lnSpc>
              <a:spcBef>
                <a:spcPts val="95"/>
              </a:spcBef>
              <a:buSzPct val="90000"/>
              <a:buFont typeface="Wingdings"/>
              <a:buChar char=""/>
              <a:tabLst>
                <a:tab pos="354965" algn="l"/>
                <a:tab pos="355600" algn="l"/>
              </a:tabLst>
            </a:pPr>
            <a:r>
              <a:rPr sz="2000" b="1" spc="-5" dirty="0">
                <a:solidFill>
                  <a:srgbClr val="0000CC"/>
                </a:solidFill>
                <a:latin typeface="Arial"/>
                <a:cs typeface="Arial"/>
              </a:rPr>
              <a:t>Slow </a:t>
            </a:r>
            <a:r>
              <a:rPr sz="2000" b="1" spc="-10" dirty="0">
                <a:solidFill>
                  <a:srgbClr val="0000CC"/>
                </a:solidFill>
                <a:latin typeface="Arial"/>
                <a:cs typeface="Arial"/>
              </a:rPr>
              <a:t>start </a:t>
            </a:r>
            <a:r>
              <a:rPr sz="2000" b="1" spc="-5" dirty="0">
                <a:solidFill>
                  <a:srgbClr val="0000CC"/>
                </a:solidFill>
                <a:latin typeface="Arial"/>
                <a:cs typeface="Arial"/>
              </a:rPr>
              <a:t>adds </a:t>
            </a:r>
            <a:r>
              <a:rPr sz="2000" b="1" spc="-10" dirty="0">
                <a:solidFill>
                  <a:srgbClr val="0000CC"/>
                </a:solidFill>
                <a:latin typeface="Arial"/>
                <a:cs typeface="Arial"/>
              </a:rPr>
              <a:t>another </a:t>
            </a:r>
            <a:r>
              <a:rPr sz="2000" b="1" spc="-5" dirty="0">
                <a:solidFill>
                  <a:srgbClr val="0000CC"/>
                </a:solidFill>
                <a:latin typeface="Arial"/>
                <a:cs typeface="Arial"/>
              </a:rPr>
              <a:t>window to the </a:t>
            </a:r>
            <a:r>
              <a:rPr sz="2000" b="1" spc="-10" dirty="0">
                <a:solidFill>
                  <a:srgbClr val="0000CC"/>
                </a:solidFill>
                <a:latin typeface="Arial"/>
                <a:cs typeface="Arial"/>
              </a:rPr>
              <a:t>sender’s </a:t>
            </a:r>
            <a:r>
              <a:rPr sz="2000" b="1" spc="-5" dirty="0">
                <a:solidFill>
                  <a:srgbClr val="0000CC"/>
                </a:solidFill>
                <a:latin typeface="Arial"/>
                <a:cs typeface="Arial"/>
              </a:rPr>
              <a:t>TCP: </a:t>
            </a:r>
            <a:r>
              <a:rPr sz="2000" b="1" spc="-10" dirty="0">
                <a:solidFill>
                  <a:srgbClr val="0000CC"/>
                </a:solidFill>
                <a:latin typeface="Arial"/>
                <a:cs typeface="Arial"/>
              </a:rPr>
              <a:t>the </a:t>
            </a:r>
            <a:r>
              <a:rPr sz="2000" b="1" u="sng" spc="-10" dirty="0">
                <a:solidFill>
                  <a:srgbClr val="FF0000"/>
                </a:solidFill>
                <a:uFill>
                  <a:solidFill>
                    <a:srgbClr val="FF0000"/>
                  </a:solidFill>
                </a:uFill>
                <a:latin typeface="Arial"/>
                <a:cs typeface="Arial"/>
              </a:rPr>
              <a:t> </a:t>
            </a:r>
            <a:r>
              <a:rPr sz="2000" b="1" u="sng" spc="-5" dirty="0">
                <a:solidFill>
                  <a:srgbClr val="FF0000"/>
                </a:solidFill>
                <a:uFill>
                  <a:solidFill>
                    <a:srgbClr val="FF0000"/>
                  </a:solidFill>
                </a:uFill>
                <a:latin typeface="Arial"/>
                <a:cs typeface="Arial"/>
              </a:rPr>
              <a:t>congestion window</a:t>
            </a:r>
            <a:r>
              <a:rPr sz="2000" b="1" spc="-5" dirty="0">
                <a:solidFill>
                  <a:srgbClr val="0000CC"/>
                </a:solidFill>
                <a:latin typeface="Arial"/>
                <a:cs typeface="Arial"/>
              </a:rPr>
              <a:t>, or,</a:t>
            </a:r>
            <a:r>
              <a:rPr sz="2000" b="1" spc="-15" dirty="0">
                <a:solidFill>
                  <a:srgbClr val="0000CC"/>
                </a:solidFill>
                <a:latin typeface="Arial"/>
                <a:cs typeface="Arial"/>
              </a:rPr>
              <a:t> </a:t>
            </a:r>
            <a:r>
              <a:rPr sz="2000" b="1" i="1" spc="-5" dirty="0">
                <a:solidFill>
                  <a:srgbClr val="FF0000"/>
                </a:solidFill>
                <a:latin typeface="Arial"/>
                <a:cs typeface="Arial"/>
              </a:rPr>
              <a:t>cwnd</a:t>
            </a:r>
            <a:endParaRPr sz="2000" dirty="0">
              <a:latin typeface="Arial"/>
              <a:cs typeface="Arial"/>
            </a:endParaRPr>
          </a:p>
          <a:p>
            <a:pPr marL="355600" indent="-342900">
              <a:lnSpc>
                <a:spcPct val="100000"/>
              </a:lnSpc>
              <a:spcBef>
                <a:spcPts val="480"/>
              </a:spcBef>
              <a:buSzPct val="90000"/>
              <a:buFont typeface="Wingdings"/>
              <a:buChar char=""/>
              <a:tabLst>
                <a:tab pos="354965" algn="l"/>
                <a:tab pos="355600" algn="l"/>
              </a:tabLst>
            </a:pPr>
            <a:r>
              <a:rPr sz="2000" b="1" i="1" spc="-5" dirty="0">
                <a:solidFill>
                  <a:srgbClr val="0000CC"/>
                </a:solidFill>
                <a:latin typeface="Arial"/>
                <a:cs typeface="Arial"/>
              </a:rPr>
              <a:t>win</a:t>
            </a:r>
            <a:r>
              <a:rPr sz="2000" b="1" spc="-5" dirty="0">
                <a:solidFill>
                  <a:srgbClr val="0000CC"/>
                </a:solidFill>
                <a:latin typeface="Arial"/>
                <a:cs typeface="Arial"/>
              </a:rPr>
              <a:t>: the </a:t>
            </a:r>
            <a:r>
              <a:rPr sz="2000" b="1" spc="-10" dirty="0">
                <a:solidFill>
                  <a:srgbClr val="0000CC"/>
                </a:solidFill>
                <a:latin typeface="Arial"/>
                <a:cs typeface="Arial"/>
              </a:rPr>
              <a:t>window </a:t>
            </a:r>
            <a:r>
              <a:rPr sz="2000" b="1" spc="-5" dirty="0">
                <a:solidFill>
                  <a:srgbClr val="0000CC"/>
                </a:solidFill>
                <a:latin typeface="Arial"/>
                <a:cs typeface="Arial"/>
              </a:rPr>
              <a:t>size advertised by the other</a:t>
            </a:r>
            <a:r>
              <a:rPr sz="2000" b="1" spc="35" dirty="0">
                <a:solidFill>
                  <a:srgbClr val="0000CC"/>
                </a:solidFill>
                <a:latin typeface="Arial"/>
                <a:cs typeface="Arial"/>
              </a:rPr>
              <a:t> </a:t>
            </a:r>
            <a:r>
              <a:rPr sz="2000" b="1" spc="-5" dirty="0">
                <a:solidFill>
                  <a:srgbClr val="0000CC"/>
                </a:solidFill>
                <a:latin typeface="Arial"/>
                <a:cs typeface="Arial"/>
              </a:rPr>
              <a:t>end</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10" dirty="0">
                <a:solidFill>
                  <a:srgbClr val="0000CC"/>
                </a:solidFill>
                <a:latin typeface="Arial"/>
                <a:cs typeface="Arial"/>
              </a:rPr>
              <a:t>Operations </a:t>
            </a:r>
            <a:r>
              <a:rPr sz="2000" b="1" spc="-5" dirty="0">
                <a:solidFill>
                  <a:srgbClr val="0000CC"/>
                </a:solidFill>
                <a:latin typeface="Arial"/>
                <a:cs typeface="Arial"/>
              </a:rPr>
              <a:t>of slow</a:t>
            </a:r>
            <a:r>
              <a:rPr sz="2000" b="1" spc="10" dirty="0">
                <a:solidFill>
                  <a:srgbClr val="0000CC"/>
                </a:solidFill>
                <a:latin typeface="Arial"/>
                <a:cs typeface="Arial"/>
              </a:rPr>
              <a:t> </a:t>
            </a:r>
            <a:r>
              <a:rPr sz="2000" b="1" spc="-10" dirty="0">
                <a:solidFill>
                  <a:srgbClr val="0000CC"/>
                </a:solidFill>
                <a:latin typeface="Arial"/>
                <a:cs typeface="Arial"/>
              </a:rPr>
              <a:t>start:</a:t>
            </a:r>
            <a:endParaRPr sz="2000" dirty="0">
              <a:latin typeface="Arial"/>
              <a:cs typeface="Arial"/>
            </a:endParaRPr>
          </a:p>
          <a:p>
            <a:pPr marL="75565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initial connection, cwnd = 1 segment </a:t>
            </a:r>
            <a:r>
              <a:rPr sz="2000" spc="-10" dirty="0">
                <a:solidFill>
                  <a:srgbClr val="0000CC"/>
                </a:solidFill>
                <a:latin typeface="Arial"/>
                <a:cs typeface="Arial"/>
              </a:rPr>
              <a:t>(announced </a:t>
            </a:r>
            <a:r>
              <a:rPr sz="2000" spc="-5" dirty="0">
                <a:solidFill>
                  <a:srgbClr val="0000CC"/>
                </a:solidFill>
                <a:latin typeface="Arial"/>
                <a:cs typeface="Arial"/>
              </a:rPr>
              <a:t>by the other</a:t>
            </a:r>
            <a:r>
              <a:rPr sz="2000" spc="125" dirty="0">
                <a:solidFill>
                  <a:srgbClr val="0000CC"/>
                </a:solidFill>
                <a:latin typeface="Arial"/>
                <a:cs typeface="Arial"/>
              </a:rPr>
              <a:t> </a:t>
            </a:r>
            <a:r>
              <a:rPr sz="2000" spc="-10" dirty="0">
                <a:solidFill>
                  <a:srgbClr val="0000CC"/>
                </a:solidFill>
                <a:latin typeface="Arial"/>
                <a:cs typeface="Arial"/>
              </a:rPr>
              <a:t>end)</a:t>
            </a:r>
            <a:endParaRPr sz="2000" dirty="0">
              <a:latin typeface="Arial"/>
              <a:cs typeface="Arial"/>
            </a:endParaRPr>
          </a:p>
          <a:p>
            <a:pPr marL="75565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the </a:t>
            </a:r>
            <a:r>
              <a:rPr sz="2000" spc="-10" dirty="0">
                <a:solidFill>
                  <a:srgbClr val="0000CC"/>
                </a:solidFill>
                <a:latin typeface="Arial"/>
                <a:cs typeface="Arial"/>
              </a:rPr>
              <a:t>sender </a:t>
            </a:r>
            <a:r>
              <a:rPr sz="2000" spc="-5" dirty="0">
                <a:solidFill>
                  <a:srgbClr val="0000CC"/>
                </a:solidFill>
                <a:latin typeface="Arial"/>
                <a:cs typeface="Arial"/>
              </a:rPr>
              <a:t>can </a:t>
            </a:r>
            <a:r>
              <a:rPr sz="2000" spc="-10" dirty="0">
                <a:solidFill>
                  <a:srgbClr val="0000CC"/>
                </a:solidFill>
                <a:latin typeface="Arial"/>
                <a:cs typeface="Arial"/>
              </a:rPr>
              <a:t>transmit </a:t>
            </a:r>
            <a:r>
              <a:rPr sz="2000" spc="-5" dirty="0">
                <a:solidFill>
                  <a:srgbClr val="0000CC"/>
                </a:solidFill>
                <a:latin typeface="Arial"/>
                <a:cs typeface="Arial"/>
              </a:rPr>
              <a:t>up to the</a:t>
            </a:r>
            <a:r>
              <a:rPr sz="2000" spc="-5" dirty="0">
                <a:solidFill>
                  <a:srgbClr val="FF0000"/>
                </a:solidFill>
                <a:latin typeface="Arial"/>
                <a:cs typeface="Arial"/>
              </a:rPr>
              <a:t> </a:t>
            </a:r>
            <a:r>
              <a:rPr sz="2000" u="sng" spc="-5" dirty="0">
                <a:solidFill>
                  <a:srgbClr val="FF0000"/>
                </a:solidFill>
                <a:uFill>
                  <a:solidFill>
                    <a:srgbClr val="FF0000"/>
                  </a:solidFill>
                </a:uFill>
                <a:latin typeface="Arial"/>
                <a:cs typeface="Arial"/>
              </a:rPr>
              <a:t>min(cwnd,</a:t>
            </a:r>
            <a:r>
              <a:rPr sz="2000" u="sng" spc="25" dirty="0">
                <a:solidFill>
                  <a:srgbClr val="FF0000"/>
                </a:solidFill>
                <a:uFill>
                  <a:solidFill>
                    <a:srgbClr val="FF0000"/>
                  </a:solidFill>
                </a:uFill>
                <a:latin typeface="Arial"/>
                <a:cs typeface="Arial"/>
              </a:rPr>
              <a:t> </a:t>
            </a:r>
            <a:r>
              <a:rPr sz="2000" u="sng" spc="-5" dirty="0">
                <a:solidFill>
                  <a:srgbClr val="FF0000"/>
                </a:solidFill>
                <a:uFill>
                  <a:solidFill>
                    <a:srgbClr val="FF0000"/>
                  </a:solidFill>
                </a:uFill>
                <a:latin typeface="Arial"/>
                <a:cs typeface="Arial"/>
              </a:rPr>
              <a:t>win)</a:t>
            </a:r>
            <a:endParaRPr sz="2000" dirty="0">
              <a:latin typeface="Arial"/>
              <a:cs typeface="Arial"/>
            </a:endParaRPr>
          </a:p>
          <a:p>
            <a:pPr marL="755650" marR="508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Each time an ACK is received, the congestion window is increased  by one</a:t>
            </a:r>
            <a:r>
              <a:rPr sz="2000" spc="-10" dirty="0">
                <a:solidFill>
                  <a:srgbClr val="0000CC"/>
                </a:solidFill>
                <a:latin typeface="Arial"/>
                <a:cs typeface="Arial"/>
              </a:rPr>
              <a:t> segment.</a:t>
            </a:r>
            <a:endParaRPr sz="2000" dirty="0">
              <a:latin typeface="Arial"/>
              <a:cs typeface="Arial"/>
            </a:endParaRPr>
          </a:p>
        </p:txBody>
      </p:sp>
      <p:sp>
        <p:nvSpPr>
          <p:cNvPr id="9" name="文字方塊 8">
            <a:extLst>
              <a:ext uri="{FF2B5EF4-FFF2-40B4-BE49-F238E27FC236}">
                <a16:creationId xmlns:a16="http://schemas.microsoft.com/office/drawing/2014/main" id="{5B041693-E6B4-46CD-82B7-27CFF7F2B960}"/>
              </a:ext>
            </a:extLst>
          </p:cNvPr>
          <p:cNvSpPr txBox="1"/>
          <p:nvPr/>
        </p:nvSpPr>
        <p:spPr>
          <a:xfrm>
            <a:off x="5041900" y="2116693"/>
            <a:ext cx="1338828" cy="369332"/>
          </a:xfrm>
          <a:prstGeom prst="rect">
            <a:avLst/>
          </a:prstGeom>
          <a:noFill/>
        </p:spPr>
        <p:txBody>
          <a:bodyPr wrap="none" rtlCol="0">
            <a:spAutoFit/>
          </a:bodyPr>
          <a:lstStyle/>
          <a:p>
            <a:r>
              <a:rPr lang="zh-TW" altLang="en-US" dirty="0"/>
              <a:t>網路塞不塞</a:t>
            </a:r>
          </a:p>
        </p:txBody>
      </p:sp>
      <p:sp>
        <p:nvSpPr>
          <p:cNvPr id="10" name="文字方塊 9">
            <a:extLst>
              <a:ext uri="{FF2B5EF4-FFF2-40B4-BE49-F238E27FC236}">
                <a16:creationId xmlns:a16="http://schemas.microsoft.com/office/drawing/2014/main" id="{5A2306FC-AF7A-4171-BDB6-BC4DC873FEF2}"/>
              </a:ext>
            </a:extLst>
          </p:cNvPr>
          <p:cNvSpPr txBox="1"/>
          <p:nvPr/>
        </p:nvSpPr>
        <p:spPr>
          <a:xfrm>
            <a:off x="7632700" y="3564493"/>
            <a:ext cx="2920992" cy="400110"/>
          </a:xfrm>
          <a:prstGeom prst="rect">
            <a:avLst/>
          </a:prstGeom>
          <a:noFill/>
        </p:spPr>
        <p:txBody>
          <a:bodyPr wrap="none" rtlCol="0">
            <a:spAutoFit/>
          </a:bodyPr>
          <a:lstStyle/>
          <a:p>
            <a:r>
              <a:rPr lang="zh-TW" altLang="en-US" sz="2000" dirty="0"/>
              <a:t>由</a:t>
            </a:r>
            <a:r>
              <a:rPr lang="en-US" altLang="zh-TW" sz="2000" dirty="0"/>
              <a:t> </a:t>
            </a:r>
            <a:r>
              <a:rPr lang="en-US" altLang="zh-TW" sz="2000" dirty="0" err="1"/>
              <a:t>cwnd</a:t>
            </a:r>
            <a:r>
              <a:rPr lang="en-US" altLang="zh-TW" sz="2000" dirty="0"/>
              <a:t>, win</a:t>
            </a:r>
            <a:r>
              <a:rPr lang="zh-TW" altLang="en-US" sz="2000" dirty="0"/>
              <a:t> 最小的決定</a:t>
            </a:r>
          </a:p>
        </p:txBody>
      </p:sp>
      <p:sp>
        <p:nvSpPr>
          <p:cNvPr id="11" name="箭號: 向右 10">
            <a:extLst>
              <a:ext uri="{FF2B5EF4-FFF2-40B4-BE49-F238E27FC236}">
                <a16:creationId xmlns:a16="http://schemas.microsoft.com/office/drawing/2014/main" id="{366F5494-CBD8-4B27-9EA6-408079CED6EE}"/>
              </a:ext>
            </a:extLst>
          </p:cNvPr>
          <p:cNvSpPr/>
          <p:nvPr/>
        </p:nvSpPr>
        <p:spPr>
          <a:xfrm>
            <a:off x="7480300" y="3705225"/>
            <a:ext cx="228600" cy="1524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49814" y="861314"/>
            <a:ext cx="2581275" cy="391160"/>
          </a:xfrm>
          <a:prstGeom prst="rect">
            <a:avLst/>
          </a:prstGeom>
        </p:spPr>
        <p:txBody>
          <a:bodyPr vert="horz" wrap="square" lIns="0" tIns="12700" rIns="0" bIns="0" rtlCol="0">
            <a:spAutoFit/>
          </a:bodyPr>
          <a:lstStyle/>
          <a:p>
            <a:pPr marL="12700">
              <a:lnSpc>
                <a:spcPct val="100000"/>
              </a:lnSpc>
              <a:spcBef>
                <a:spcPts val="100"/>
              </a:spcBef>
            </a:pPr>
            <a:r>
              <a:rPr sz="2400" spc="-5" dirty="0"/>
              <a:t>Slow Start</a:t>
            </a:r>
            <a:r>
              <a:rPr sz="2400" spc="-8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18</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249814" y="1789430"/>
            <a:ext cx="8261984" cy="2948940"/>
          </a:xfrm>
          <a:prstGeom prst="rect">
            <a:avLst/>
          </a:prstGeom>
        </p:spPr>
        <p:txBody>
          <a:bodyPr vert="horz" wrap="square" lIns="0" tIns="12065" rIns="0" bIns="0" rtlCol="0">
            <a:spAutoFit/>
          </a:bodyPr>
          <a:lstStyle/>
          <a:p>
            <a:pPr marL="354965" marR="191135" indent="-342900">
              <a:lnSpc>
                <a:spcPct val="100000"/>
              </a:lnSpc>
              <a:spcBef>
                <a:spcPts val="95"/>
              </a:spcBef>
              <a:buSzPct val="90000"/>
              <a:buFont typeface="Wingdings"/>
              <a:buChar char=""/>
              <a:tabLst>
                <a:tab pos="354965" algn="l"/>
                <a:tab pos="355600" algn="l"/>
              </a:tabLst>
            </a:pPr>
            <a:r>
              <a:rPr sz="2000" b="1" i="1" spc="-5" dirty="0">
                <a:solidFill>
                  <a:srgbClr val="0000CC"/>
                </a:solidFill>
                <a:latin typeface="Arial"/>
                <a:cs typeface="Arial"/>
              </a:rPr>
              <a:t>cwnd </a:t>
            </a:r>
            <a:r>
              <a:rPr sz="2000" b="1" spc="-5" dirty="0">
                <a:solidFill>
                  <a:srgbClr val="0000CC"/>
                </a:solidFill>
                <a:latin typeface="Arial"/>
                <a:cs typeface="Arial"/>
              </a:rPr>
              <a:t>is </a:t>
            </a:r>
            <a:r>
              <a:rPr sz="2000" b="1" spc="-10" dirty="0">
                <a:solidFill>
                  <a:srgbClr val="0000CC"/>
                </a:solidFill>
                <a:latin typeface="Arial"/>
                <a:cs typeface="Arial"/>
              </a:rPr>
              <a:t>maintained </a:t>
            </a:r>
            <a:r>
              <a:rPr sz="2000" b="1" spc="-5" dirty="0">
                <a:solidFill>
                  <a:srgbClr val="0000CC"/>
                </a:solidFill>
                <a:latin typeface="Arial"/>
                <a:cs typeface="Arial"/>
              </a:rPr>
              <a:t>in </a:t>
            </a:r>
            <a:r>
              <a:rPr sz="2000" b="1" spc="-10" dirty="0">
                <a:solidFill>
                  <a:srgbClr val="0000CC"/>
                </a:solidFill>
                <a:latin typeface="Arial"/>
                <a:cs typeface="Arial"/>
              </a:rPr>
              <a:t>bytes, </a:t>
            </a:r>
            <a:r>
              <a:rPr sz="2000" b="1" spc="-5" dirty="0">
                <a:solidFill>
                  <a:srgbClr val="0000CC"/>
                </a:solidFill>
                <a:latin typeface="Arial"/>
                <a:cs typeface="Arial"/>
              </a:rPr>
              <a:t>but </a:t>
            </a:r>
            <a:r>
              <a:rPr sz="2000" b="1" spc="-10" dirty="0">
                <a:solidFill>
                  <a:srgbClr val="0000CC"/>
                </a:solidFill>
                <a:latin typeface="Arial"/>
                <a:cs typeface="Arial"/>
              </a:rPr>
              <a:t>slow start always increments it  </a:t>
            </a:r>
            <a:r>
              <a:rPr sz="2000" b="1" spc="-5" dirty="0">
                <a:solidFill>
                  <a:srgbClr val="0000CC"/>
                </a:solidFill>
                <a:latin typeface="Arial"/>
                <a:cs typeface="Arial"/>
              </a:rPr>
              <a:t>by the </a:t>
            </a:r>
            <a:r>
              <a:rPr sz="2000" b="1" spc="-10" dirty="0">
                <a:solidFill>
                  <a:srgbClr val="0000CC"/>
                </a:solidFill>
                <a:latin typeface="Arial"/>
                <a:cs typeface="Arial"/>
              </a:rPr>
              <a:t>segment</a:t>
            </a:r>
            <a:r>
              <a:rPr sz="2000" b="1" spc="5" dirty="0">
                <a:solidFill>
                  <a:srgbClr val="0000CC"/>
                </a:solidFill>
                <a:latin typeface="Arial"/>
                <a:cs typeface="Arial"/>
              </a:rPr>
              <a:t> </a:t>
            </a:r>
            <a:r>
              <a:rPr sz="2000" b="1" spc="-10" dirty="0">
                <a:solidFill>
                  <a:srgbClr val="0000CC"/>
                </a:solidFill>
                <a:latin typeface="Arial"/>
                <a:cs typeface="Arial"/>
              </a:rPr>
              <a:t>size.</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Congestion window (cwnd): sender’s flow control</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10" dirty="0">
                <a:solidFill>
                  <a:srgbClr val="0000CC"/>
                </a:solidFill>
                <a:latin typeface="Arial"/>
                <a:cs typeface="Arial"/>
              </a:rPr>
              <a:t>Advertised </a:t>
            </a:r>
            <a:r>
              <a:rPr sz="2000" b="1" spc="-5" dirty="0">
                <a:solidFill>
                  <a:srgbClr val="0000CC"/>
                </a:solidFill>
                <a:latin typeface="Arial"/>
                <a:cs typeface="Arial"/>
              </a:rPr>
              <a:t>window: </a:t>
            </a:r>
            <a:r>
              <a:rPr sz="2000" b="1" spc="-10" dirty="0">
                <a:solidFill>
                  <a:srgbClr val="0000CC"/>
                </a:solidFill>
                <a:latin typeface="Arial"/>
                <a:cs typeface="Arial"/>
              </a:rPr>
              <a:t>receiver’s </a:t>
            </a:r>
            <a:r>
              <a:rPr sz="2000" b="1" spc="-5" dirty="0">
                <a:solidFill>
                  <a:srgbClr val="0000CC"/>
                </a:solidFill>
                <a:latin typeface="Arial"/>
                <a:cs typeface="Arial"/>
              </a:rPr>
              <a:t>flow</a:t>
            </a:r>
            <a:r>
              <a:rPr sz="2000" b="1" spc="25" dirty="0">
                <a:solidFill>
                  <a:srgbClr val="0000CC"/>
                </a:solidFill>
                <a:latin typeface="Arial"/>
                <a:cs typeface="Arial"/>
              </a:rPr>
              <a:t> </a:t>
            </a:r>
            <a:r>
              <a:rPr sz="2000" b="1" spc="-10" dirty="0">
                <a:solidFill>
                  <a:srgbClr val="0000CC"/>
                </a:solidFill>
                <a:latin typeface="Arial"/>
                <a:cs typeface="Arial"/>
              </a:rPr>
              <a:t>control</a:t>
            </a:r>
            <a:endParaRPr sz="2000" dirty="0">
              <a:latin typeface="Arial"/>
              <a:cs typeface="Arial"/>
            </a:endParaRPr>
          </a:p>
          <a:p>
            <a:pPr marL="354965" marR="508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The </a:t>
            </a:r>
            <a:r>
              <a:rPr sz="2000" b="1" spc="-10" dirty="0">
                <a:solidFill>
                  <a:srgbClr val="0000CC"/>
                </a:solidFill>
                <a:latin typeface="Arial"/>
                <a:cs typeface="Arial"/>
              </a:rPr>
              <a:t>sender starts </a:t>
            </a:r>
            <a:r>
              <a:rPr sz="2000" b="1" spc="-5" dirty="0">
                <a:solidFill>
                  <a:srgbClr val="0000CC"/>
                </a:solidFill>
                <a:latin typeface="Arial"/>
                <a:cs typeface="Arial"/>
              </a:rPr>
              <a:t>by transmitting one </a:t>
            </a:r>
            <a:r>
              <a:rPr sz="2000" b="1" spc="-10" dirty="0">
                <a:solidFill>
                  <a:srgbClr val="0000CC"/>
                </a:solidFill>
                <a:latin typeface="Arial"/>
                <a:cs typeface="Arial"/>
              </a:rPr>
              <a:t>segment </a:t>
            </a:r>
            <a:r>
              <a:rPr sz="2000" b="1" spc="-5" dirty="0">
                <a:solidFill>
                  <a:srgbClr val="0000CC"/>
                </a:solidFill>
                <a:latin typeface="Arial"/>
                <a:cs typeface="Arial"/>
              </a:rPr>
              <a:t>and </a:t>
            </a:r>
            <a:r>
              <a:rPr sz="2000" b="1" spc="-10" dirty="0">
                <a:solidFill>
                  <a:srgbClr val="0000CC"/>
                </a:solidFill>
                <a:latin typeface="Arial"/>
                <a:cs typeface="Arial"/>
              </a:rPr>
              <a:t>waiting </a:t>
            </a:r>
            <a:r>
              <a:rPr sz="2000" b="1" spc="-5" dirty="0">
                <a:solidFill>
                  <a:srgbClr val="0000CC"/>
                </a:solidFill>
                <a:latin typeface="Arial"/>
                <a:cs typeface="Arial"/>
              </a:rPr>
              <a:t>for </a:t>
            </a:r>
            <a:r>
              <a:rPr sz="2000" b="1" spc="-10" dirty="0">
                <a:solidFill>
                  <a:srgbClr val="0000CC"/>
                </a:solidFill>
                <a:latin typeface="Arial"/>
                <a:cs typeface="Arial"/>
              </a:rPr>
              <a:t>its  </a:t>
            </a:r>
            <a:r>
              <a:rPr sz="2000" b="1" spc="-5" dirty="0">
                <a:solidFill>
                  <a:srgbClr val="0000CC"/>
                </a:solidFill>
                <a:latin typeface="Arial"/>
                <a:cs typeface="Arial"/>
              </a:rPr>
              <a:t>ACK. When that ACK is received, </a:t>
            </a:r>
            <a:r>
              <a:rPr sz="2000" b="1" i="1" spc="-5" dirty="0">
                <a:solidFill>
                  <a:srgbClr val="0000CC"/>
                </a:solidFill>
                <a:latin typeface="Arial"/>
                <a:cs typeface="Arial"/>
              </a:rPr>
              <a:t>cwnd </a:t>
            </a:r>
            <a:r>
              <a:rPr sz="2000" b="1" spc="-5" dirty="0">
                <a:solidFill>
                  <a:srgbClr val="0000CC"/>
                </a:solidFill>
                <a:latin typeface="Arial"/>
                <a:cs typeface="Arial"/>
              </a:rPr>
              <a:t>is </a:t>
            </a:r>
            <a:r>
              <a:rPr sz="2000" b="1" spc="-10" dirty="0">
                <a:solidFill>
                  <a:srgbClr val="0000CC"/>
                </a:solidFill>
                <a:latin typeface="Arial"/>
                <a:cs typeface="Arial"/>
              </a:rPr>
              <a:t>incremented </a:t>
            </a:r>
            <a:r>
              <a:rPr sz="2000" b="1" spc="-5" dirty="0">
                <a:solidFill>
                  <a:srgbClr val="0000CC"/>
                </a:solidFill>
                <a:latin typeface="Arial"/>
                <a:cs typeface="Arial"/>
              </a:rPr>
              <a:t>from </a:t>
            </a:r>
            <a:r>
              <a:rPr sz="2000" b="1" spc="-10" dirty="0">
                <a:solidFill>
                  <a:srgbClr val="0000CC"/>
                </a:solidFill>
                <a:latin typeface="Arial"/>
                <a:cs typeface="Arial"/>
              </a:rPr>
              <a:t>one  </a:t>
            </a:r>
            <a:r>
              <a:rPr sz="2000" b="1" spc="-5" dirty="0">
                <a:solidFill>
                  <a:srgbClr val="0000CC"/>
                </a:solidFill>
                <a:latin typeface="Arial"/>
                <a:cs typeface="Arial"/>
              </a:rPr>
              <a:t>to two, and two </a:t>
            </a:r>
            <a:r>
              <a:rPr sz="2000" b="1" spc="-10" dirty="0">
                <a:solidFill>
                  <a:srgbClr val="0000CC"/>
                </a:solidFill>
                <a:latin typeface="Arial"/>
                <a:cs typeface="Arial"/>
              </a:rPr>
              <a:t>segments </a:t>
            </a:r>
            <a:r>
              <a:rPr sz="2000" b="1" spc="-5" dirty="0">
                <a:solidFill>
                  <a:srgbClr val="0000CC"/>
                </a:solidFill>
                <a:latin typeface="Arial"/>
                <a:cs typeface="Arial"/>
              </a:rPr>
              <a:t>can be sent. When each of </a:t>
            </a:r>
            <a:r>
              <a:rPr sz="2000" b="1" spc="-10" dirty="0">
                <a:solidFill>
                  <a:srgbClr val="0000CC"/>
                </a:solidFill>
                <a:latin typeface="Arial"/>
                <a:cs typeface="Arial"/>
              </a:rPr>
              <a:t>those two  </a:t>
            </a:r>
            <a:r>
              <a:rPr sz="2000" b="1" spc="-5" dirty="0">
                <a:solidFill>
                  <a:srgbClr val="0000CC"/>
                </a:solidFill>
                <a:latin typeface="Arial"/>
                <a:cs typeface="Arial"/>
              </a:rPr>
              <a:t>segments is ACKed, </a:t>
            </a:r>
            <a:r>
              <a:rPr sz="2000" b="1" i="1" spc="-5" dirty="0">
                <a:solidFill>
                  <a:srgbClr val="0000CC"/>
                </a:solidFill>
                <a:latin typeface="Arial"/>
                <a:cs typeface="Arial"/>
              </a:rPr>
              <a:t>cwnd </a:t>
            </a:r>
            <a:r>
              <a:rPr sz="2000" b="1" spc="-5" dirty="0">
                <a:solidFill>
                  <a:srgbClr val="0000CC"/>
                </a:solidFill>
                <a:latin typeface="Arial"/>
                <a:cs typeface="Arial"/>
              </a:rPr>
              <a:t>is </a:t>
            </a:r>
            <a:r>
              <a:rPr sz="2000" b="1" spc="-10" dirty="0">
                <a:solidFill>
                  <a:srgbClr val="0000CC"/>
                </a:solidFill>
                <a:latin typeface="Arial"/>
                <a:cs typeface="Arial"/>
              </a:rPr>
              <a:t>increased </a:t>
            </a:r>
            <a:r>
              <a:rPr sz="2000" b="1" spc="-5" dirty="0">
                <a:solidFill>
                  <a:srgbClr val="0000CC"/>
                </a:solidFill>
                <a:latin typeface="Arial"/>
                <a:cs typeface="Arial"/>
              </a:rPr>
              <a:t>to four. This </a:t>
            </a:r>
            <a:r>
              <a:rPr sz="2000" b="1" spc="-10" dirty="0">
                <a:solidFill>
                  <a:srgbClr val="0000CC"/>
                </a:solidFill>
                <a:latin typeface="Arial"/>
                <a:cs typeface="Arial"/>
              </a:rPr>
              <a:t>provides an </a:t>
            </a:r>
            <a:r>
              <a:rPr sz="2000" b="1" u="sng" spc="-10" dirty="0">
                <a:solidFill>
                  <a:srgbClr val="FF0000"/>
                </a:solidFill>
                <a:uFill>
                  <a:solidFill>
                    <a:srgbClr val="FF0000"/>
                  </a:solidFill>
                </a:uFill>
                <a:latin typeface="Arial"/>
                <a:cs typeface="Arial"/>
              </a:rPr>
              <a:t> </a:t>
            </a:r>
            <a:r>
              <a:rPr sz="2000" b="1" u="sng" spc="-5" dirty="0">
                <a:solidFill>
                  <a:srgbClr val="FF0000"/>
                </a:solidFill>
                <a:uFill>
                  <a:solidFill>
                    <a:srgbClr val="FF0000"/>
                  </a:solidFill>
                </a:uFill>
                <a:latin typeface="Arial"/>
                <a:cs typeface="Arial"/>
              </a:rPr>
              <a:t>exponential</a:t>
            </a:r>
            <a:r>
              <a:rPr sz="2000" b="1" u="sng" spc="-15" dirty="0">
                <a:solidFill>
                  <a:srgbClr val="FF0000"/>
                </a:solidFill>
                <a:uFill>
                  <a:solidFill>
                    <a:srgbClr val="FF0000"/>
                  </a:solidFill>
                </a:uFill>
                <a:latin typeface="Arial"/>
                <a:cs typeface="Arial"/>
              </a:rPr>
              <a:t> </a:t>
            </a:r>
            <a:r>
              <a:rPr sz="2000" b="1" u="sng" spc="-5" dirty="0">
                <a:solidFill>
                  <a:srgbClr val="FF0000"/>
                </a:solidFill>
                <a:uFill>
                  <a:solidFill>
                    <a:srgbClr val="FF0000"/>
                  </a:solidFill>
                </a:uFill>
                <a:latin typeface="Arial"/>
                <a:cs typeface="Arial"/>
              </a:rPr>
              <a:t>increase</a:t>
            </a:r>
            <a:r>
              <a:rPr sz="2000" b="1" spc="-5" dirty="0">
                <a:solidFill>
                  <a:srgbClr val="0000CC"/>
                </a:solidFill>
                <a:latin typeface="Arial"/>
                <a:cs typeface="Arial"/>
              </a:rPr>
              <a:t>.</a:t>
            </a:r>
            <a:endParaRPr sz="2000" dirty="0">
              <a:latin typeface="Arial"/>
              <a:cs typeface="Arial"/>
            </a:endParaRPr>
          </a:p>
        </p:txBody>
      </p:sp>
      <p:sp>
        <p:nvSpPr>
          <p:cNvPr id="9" name="文字方塊 8">
            <a:extLst>
              <a:ext uri="{FF2B5EF4-FFF2-40B4-BE49-F238E27FC236}">
                <a16:creationId xmlns:a16="http://schemas.microsoft.com/office/drawing/2014/main" id="{4AD4767D-B7EC-4A68-B9A8-5B6886D47C39}"/>
              </a:ext>
            </a:extLst>
          </p:cNvPr>
          <p:cNvSpPr txBox="1"/>
          <p:nvPr/>
        </p:nvSpPr>
        <p:spPr>
          <a:xfrm>
            <a:off x="1721219" y="4864228"/>
            <a:ext cx="1107996" cy="369332"/>
          </a:xfrm>
          <a:prstGeom prst="rect">
            <a:avLst/>
          </a:prstGeom>
          <a:noFill/>
        </p:spPr>
        <p:txBody>
          <a:bodyPr wrap="none" rtlCol="0">
            <a:spAutoFit/>
          </a:bodyPr>
          <a:lstStyle/>
          <a:p>
            <a:r>
              <a:rPr lang="zh-TW" altLang="en-US" dirty="0"/>
              <a:t>指數上升</a:t>
            </a:r>
          </a:p>
        </p:txBody>
      </p:sp>
      <p:sp>
        <p:nvSpPr>
          <p:cNvPr id="10" name="文字方塊 9">
            <a:extLst>
              <a:ext uri="{FF2B5EF4-FFF2-40B4-BE49-F238E27FC236}">
                <a16:creationId xmlns:a16="http://schemas.microsoft.com/office/drawing/2014/main" id="{593666DC-5F4D-4C95-9B28-EDCA44211197}"/>
              </a:ext>
            </a:extLst>
          </p:cNvPr>
          <p:cNvSpPr txBox="1"/>
          <p:nvPr/>
        </p:nvSpPr>
        <p:spPr>
          <a:xfrm>
            <a:off x="4338037" y="5199722"/>
            <a:ext cx="2996333" cy="1938992"/>
          </a:xfrm>
          <a:prstGeom prst="rect">
            <a:avLst/>
          </a:prstGeom>
          <a:noFill/>
        </p:spPr>
        <p:txBody>
          <a:bodyPr wrap="none" rtlCol="0">
            <a:spAutoFit/>
          </a:bodyPr>
          <a:lstStyle/>
          <a:p>
            <a:r>
              <a:rPr lang="en-US" altLang="zh-TW" sz="2400" b="1" u="sng" dirty="0"/>
              <a:t>slow start </a:t>
            </a:r>
            <a:r>
              <a:rPr lang="en-US" altLang="zh-TW" sz="2400" b="1" u="sng" dirty="0" err="1"/>
              <a:t>algo</a:t>
            </a:r>
            <a:endParaRPr lang="en-US" altLang="zh-TW" sz="2400" b="1" u="sng" dirty="0"/>
          </a:p>
          <a:p>
            <a:r>
              <a:rPr lang="en-US" altLang="zh-TW" sz="2400" dirty="0" err="1">
                <a:solidFill>
                  <a:srgbClr val="0070C0"/>
                </a:solidFill>
              </a:rPr>
              <a:t>cwnd</a:t>
            </a:r>
            <a:r>
              <a:rPr lang="en-US" altLang="zh-TW" sz="2400" dirty="0">
                <a:solidFill>
                  <a:srgbClr val="0070C0"/>
                </a:solidFill>
              </a:rPr>
              <a:t> = 1</a:t>
            </a:r>
          </a:p>
          <a:p>
            <a:r>
              <a:rPr lang="en-US" altLang="zh-TW" sz="2400" dirty="0">
                <a:solidFill>
                  <a:srgbClr val="0070C0"/>
                </a:solidFill>
              </a:rPr>
              <a:t>send( min(</a:t>
            </a:r>
            <a:r>
              <a:rPr lang="en-US" altLang="zh-TW" sz="2400" dirty="0" err="1">
                <a:solidFill>
                  <a:srgbClr val="0070C0"/>
                </a:solidFill>
              </a:rPr>
              <a:t>cwnd</a:t>
            </a:r>
            <a:r>
              <a:rPr lang="en-US" altLang="zh-TW" sz="2400" dirty="0">
                <a:solidFill>
                  <a:srgbClr val="0070C0"/>
                </a:solidFill>
              </a:rPr>
              <a:t>, win))</a:t>
            </a:r>
          </a:p>
          <a:p>
            <a:r>
              <a:rPr lang="en-US" altLang="zh-TW" sz="2400" dirty="0">
                <a:solidFill>
                  <a:srgbClr val="0070C0"/>
                </a:solidFill>
              </a:rPr>
              <a:t>if ack received</a:t>
            </a:r>
          </a:p>
          <a:p>
            <a:r>
              <a:rPr lang="en-US" altLang="zh-TW" sz="2400" dirty="0">
                <a:solidFill>
                  <a:srgbClr val="0070C0"/>
                </a:solidFill>
              </a:rPr>
              <a:t>    </a:t>
            </a:r>
            <a:r>
              <a:rPr lang="en-US" altLang="zh-TW" sz="2400" dirty="0" err="1">
                <a:solidFill>
                  <a:srgbClr val="0070C0"/>
                </a:solidFill>
              </a:rPr>
              <a:t>cwnd</a:t>
            </a:r>
            <a:r>
              <a:rPr lang="en-US" altLang="zh-TW" sz="2400" dirty="0">
                <a:solidFill>
                  <a:srgbClr val="0070C0"/>
                </a:solidFill>
              </a:rPr>
              <a:t>++;</a:t>
            </a:r>
            <a:endParaRPr lang="zh-TW" altLang="en-US" sz="2400" dirty="0">
              <a:solidFill>
                <a:srgbClr val="0070C0"/>
              </a:solidFill>
            </a:endParaRPr>
          </a:p>
        </p:txBody>
      </p:sp>
      <p:sp>
        <p:nvSpPr>
          <p:cNvPr id="11" name="文字方塊 10">
            <a:extLst>
              <a:ext uri="{FF2B5EF4-FFF2-40B4-BE49-F238E27FC236}">
                <a16:creationId xmlns:a16="http://schemas.microsoft.com/office/drawing/2014/main" id="{AFC94516-F2D6-4A5C-8C94-83432C538E70}"/>
              </a:ext>
            </a:extLst>
          </p:cNvPr>
          <p:cNvSpPr txBox="1"/>
          <p:nvPr/>
        </p:nvSpPr>
        <p:spPr>
          <a:xfrm>
            <a:off x="1249814" y="6939649"/>
            <a:ext cx="2799164" cy="400110"/>
          </a:xfrm>
          <a:prstGeom prst="rect">
            <a:avLst/>
          </a:prstGeom>
          <a:noFill/>
        </p:spPr>
        <p:txBody>
          <a:bodyPr wrap="none" rtlCol="0">
            <a:spAutoFit/>
          </a:bodyPr>
          <a:lstStyle/>
          <a:p>
            <a:r>
              <a:rPr lang="en-US" altLang="zh-TW" sz="2000" dirty="0"/>
              <a:t>TCP</a:t>
            </a:r>
            <a:r>
              <a:rPr lang="zh-TW" altLang="en-US" sz="2000" dirty="0"/>
              <a:t>認為 </a:t>
            </a:r>
            <a:r>
              <a:rPr lang="en-US" altLang="zh-TW" sz="2000" dirty="0">
                <a:solidFill>
                  <a:srgbClr val="0070C0"/>
                </a:solidFill>
              </a:rPr>
              <a:t>timeout</a:t>
            </a:r>
            <a:r>
              <a:rPr lang="en-US" altLang="zh-TW" sz="2000" dirty="0">
                <a:solidFill>
                  <a:srgbClr val="FF0000"/>
                </a:solidFill>
              </a:rPr>
              <a:t> = </a:t>
            </a:r>
            <a:r>
              <a:rPr lang="zh-TW" altLang="en-US" sz="2000" dirty="0">
                <a:solidFill>
                  <a:srgbClr val="0070C0"/>
                </a:solidFill>
              </a:rPr>
              <a:t>塞車</a:t>
            </a:r>
          </a:p>
        </p:txBody>
      </p:sp>
      <p:sp>
        <p:nvSpPr>
          <p:cNvPr id="12" name="文字方塊 11">
            <a:extLst>
              <a:ext uri="{FF2B5EF4-FFF2-40B4-BE49-F238E27FC236}">
                <a16:creationId xmlns:a16="http://schemas.microsoft.com/office/drawing/2014/main" id="{8BB3A4C3-E947-4889-B915-DEFFD19C495D}"/>
              </a:ext>
            </a:extLst>
          </p:cNvPr>
          <p:cNvSpPr txBox="1"/>
          <p:nvPr/>
        </p:nvSpPr>
        <p:spPr>
          <a:xfrm>
            <a:off x="7712362" y="5293386"/>
            <a:ext cx="2892138" cy="1323439"/>
          </a:xfrm>
          <a:prstGeom prst="rect">
            <a:avLst/>
          </a:prstGeom>
          <a:noFill/>
        </p:spPr>
        <p:txBody>
          <a:bodyPr wrap="none" rtlCol="0">
            <a:spAutoFit/>
          </a:bodyPr>
          <a:lstStyle/>
          <a:p>
            <a:r>
              <a:rPr lang="zh-TW" altLang="en-US" sz="2000" dirty="0">
                <a:solidFill>
                  <a:srgbClr val="FF0000"/>
                </a:solidFill>
              </a:rPr>
              <a:t>有</a:t>
            </a:r>
            <a:r>
              <a:rPr lang="en-US" altLang="zh-TW" sz="2000" dirty="0">
                <a:solidFill>
                  <a:srgbClr val="FF0000"/>
                </a:solidFill>
              </a:rPr>
              <a:t> self-clocking</a:t>
            </a:r>
            <a:r>
              <a:rPr lang="zh-TW" altLang="en-US" sz="2000" dirty="0">
                <a:solidFill>
                  <a:srgbClr val="FF0000"/>
                </a:solidFill>
              </a:rPr>
              <a:t> 概念，</a:t>
            </a:r>
            <a:endParaRPr lang="en-US" altLang="zh-TW" sz="2000" dirty="0">
              <a:solidFill>
                <a:srgbClr val="FF0000"/>
              </a:solidFill>
            </a:endParaRPr>
          </a:p>
          <a:p>
            <a:r>
              <a:rPr lang="en-US" altLang="zh-TW" sz="2000" dirty="0">
                <a:solidFill>
                  <a:srgbClr val="FF0000"/>
                </a:solidFill>
              </a:rPr>
              <a:t>ack</a:t>
            </a:r>
            <a:r>
              <a:rPr lang="zh-TW" altLang="en-US" sz="2000" dirty="0">
                <a:solidFill>
                  <a:srgbClr val="FF0000"/>
                </a:solidFill>
              </a:rPr>
              <a:t>來的快，</a:t>
            </a:r>
            <a:r>
              <a:rPr lang="en-US" altLang="zh-TW" sz="2000" dirty="0" err="1">
                <a:solidFill>
                  <a:srgbClr val="FF0000"/>
                </a:solidFill>
              </a:rPr>
              <a:t>cwnd</a:t>
            </a:r>
            <a:r>
              <a:rPr lang="zh-TW" altLang="en-US" sz="2000" dirty="0">
                <a:solidFill>
                  <a:srgbClr val="FF0000"/>
                </a:solidFill>
              </a:rPr>
              <a:t>上升快</a:t>
            </a:r>
            <a:endParaRPr lang="en-US" altLang="zh-TW" sz="2000" dirty="0">
              <a:solidFill>
                <a:srgbClr val="FF0000"/>
              </a:solidFill>
            </a:endParaRPr>
          </a:p>
          <a:p>
            <a:r>
              <a:rPr lang="en-US" altLang="zh-TW" sz="2000" dirty="0">
                <a:solidFill>
                  <a:srgbClr val="FF0000"/>
                </a:solidFill>
              </a:rPr>
              <a:t>so</a:t>
            </a:r>
            <a:r>
              <a:rPr lang="zh-TW" altLang="en-US" sz="2000" dirty="0">
                <a:solidFill>
                  <a:srgbClr val="FF0000"/>
                </a:solidFill>
              </a:rPr>
              <a:t>，是指數上升</a:t>
            </a:r>
            <a:endParaRPr lang="en-US" altLang="zh-TW" sz="2000" dirty="0">
              <a:solidFill>
                <a:srgbClr val="FF0000"/>
              </a:solidFill>
            </a:endParaRPr>
          </a:p>
          <a:p>
            <a:r>
              <a:rPr lang="en-US" altLang="zh-TW" sz="2000" dirty="0">
                <a:solidFill>
                  <a:srgbClr val="0070C0"/>
                </a:solidFill>
              </a:rPr>
              <a:t>(</a:t>
            </a:r>
            <a:r>
              <a:rPr lang="zh-TW" altLang="en-US" sz="2000" dirty="0">
                <a:solidFill>
                  <a:srgbClr val="0070C0"/>
                </a:solidFill>
              </a:rPr>
              <a:t>直到</a:t>
            </a:r>
            <a:r>
              <a:rPr lang="en-US" altLang="zh-TW" sz="2000" dirty="0">
                <a:solidFill>
                  <a:srgbClr val="0070C0"/>
                </a:solidFill>
              </a:rPr>
              <a:t>timeout)</a:t>
            </a:r>
            <a:endParaRPr lang="zh-TW" altLang="en-US" sz="2000" dirty="0">
              <a:solidFill>
                <a:srgbClr val="0070C0"/>
              </a:solidFill>
            </a:endParaRPr>
          </a:p>
        </p:txBody>
      </p:sp>
      <p:cxnSp>
        <p:nvCxnSpPr>
          <p:cNvPr id="14" name="直線單箭頭接點 13">
            <a:extLst>
              <a:ext uri="{FF2B5EF4-FFF2-40B4-BE49-F238E27FC236}">
                <a16:creationId xmlns:a16="http://schemas.microsoft.com/office/drawing/2014/main" id="{B07D94EA-F636-4698-B994-048C2F63E42B}"/>
              </a:ext>
            </a:extLst>
          </p:cNvPr>
          <p:cNvCxnSpPr>
            <a:cxnSpLocks/>
          </p:cNvCxnSpPr>
          <p:nvPr/>
        </p:nvCxnSpPr>
        <p:spPr>
          <a:xfrm>
            <a:off x="5956300" y="5762625"/>
            <a:ext cx="1788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514475" cy="391160"/>
          </a:xfrm>
          <a:prstGeom prst="rect">
            <a:avLst/>
          </a:prstGeom>
        </p:spPr>
        <p:txBody>
          <a:bodyPr vert="horz" wrap="square" lIns="0" tIns="12700" rIns="0" bIns="0" rtlCol="0">
            <a:spAutoFit/>
          </a:bodyPr>
          <a:lstStyle/>
          <a:p>
            <a:pPr marL="12700">
              <a:lnSpc>
                <a:spcPct val="100000"/>
              </a:lnSpc>
              <a:spcBef>
                <a:spcPts val="100"/>
              </a:spcBef>
            </a:pPr>
            <a:r>
              <a:rPr sz="2400" spc="-5" dirty="0"/>
              <a:t>Slow</a:t>
            </a:r>
            <a:r>
              <a:rPr sz="2400" spc="-65" dirty="0"/>
              <a:t> </a:t>
            </a:r>
            <a:r>
              <a:rPr sz="2400" spc="-10" dirty="0"/>
              <a:t>Start</a:t>
            </a:r>
            <a:endParaRPr sz="2400"/>
          </a:p>
        </p:txBody>
      </p:sp>
      <p:sp>
        <p:nvSpPr>
          <p:cNvPr id="6" name="object 6"/>
          <p:cNvSpPr txBox="1"/>
          <p:nvPr/>
        </p:nvSpPr>
        <p:spPr>
          <a:xfrm>
            <a:off x="1159135" y="1823719"/>
            <a:ext cx="1908175"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5" dirty="0">
                <a:solidFill>
                  <a:srgbClr val="0000CC"/>
                </a:solidFill>
                <a:latin typeface="Arial"/>
                <a:cs typeface="Arial"/>
              </a:rPr>
              <a:t>An</a:t>
            </a:r>
            <a:r>
              <a:rPr sz="2000" b="1" spc="-55" dirty="0">
                <a:solidFill>
                  <a:srgbClr val="0000CC"/>
                </a:solidFill>
                <a:latin typeface="Arial"/>
                <a:cs typeface="Arial"/>
              </a:rPr>
              <a:t> </a:t>
            </a:r>
            <a:r>
              <a:rPr sz="2000" b="1" spc="-5" dirty="0">
                <a:solidFill>
                  <a:srgbClr val="0000CC"/>
                </a:solidFill>
                <a:latin typeface="Arial"/>
                <a:cs typeface="Arial"/>
              </a:rPr>
              <a:t>Example:</a:t>
            </a:r>
            <a:endParaRPr sz="2000">
              <a:latin typeface="Arial"/>
              <a:cs typeface="Arial"/>
            </a:endParaRPr>
          </a:p>
        </p:txBody>
      </p:sp>
      <p:sp>
        <p:nvSpPr>
          <p:cNvPr id="7" name="object 7"/>
          <p:cNvSpPr/>
          <p:nvPr/>
        </p:nvSpPr>
        <p:spPr>
          <a:xfrm>
            <a:off x="1079639" y="2101595"/>
            <a:ext cx="7621523" cy="41910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19</a:t>
            </a:fld>
            <a:endParaRPr spc="-5" dirty="0"/>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801495" cy="391160"/>
          </a:xfrm>
          <a:prstGeom prst="rect">
            <a:avLst/>
          </a:prstGeom>
        </p:spPr>
        <p:txBody>
          <a:bodyPr vert="horz" wrap="square" lIns="0" tIns="12700" rIns="0" bIns="0" rtlCol="0">
            <a:spAutoFit/>
          </a:bodyPr>
          <a:lstStyle/>
          <a:p>
            <a:pPr marL="12700">
              <a:lnSpc>
                <a:spcPct val="100000"/>
              </a:lnSpc>
              <a:spcBef>
                <a:spcPts val="100"/>
              </a:spcBef>
            </a:pPr>
            <a:r>
              <a:rPr sz="2400" spc="-5" dirty="0"/>
              <a:t>Introduction</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8140700" cy="1791970"/>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What we will</a:t>
            </a:r>
            <a:r>
              <a:rPr sz="2000" b="1" spc="-10" dirty="0">
                <a:solidFill>
                  <a:srgbClr val="0000CC"/>
                </a:solidFill>
                <a:latin typeface="Arial"/>
                <a:cs typeface="Arial"/>
              </a:rPr>
              <a:t> see:</a:t>
            </a:r>
            <a:endParaRPr sz="2000">
              <a:latin typeface="Arial"/>
              <a:cs typeface="Arial"/>
            </a:endParaRPr>
          </a:p>
          <a:p>
            <a:pPr marL="755650" lvl="1" indent="-286385">
              <a:lnSpc>
                <a:spcPct val="100000"/>
              </a:lnSpc>
              <a:spcBef>
                <a:spcPts val="480"/>
              </a:spcBef>
              <a:buClr>
                <a:srgbClr val="FF0000"/>
              </a:buClr>
              <a:buSzPct val="90000"/>
              <a:buFont typeface="Wingdings"/>
              <a:buChar char=""/>
              <a:tabLst>
                <a:tab pos="755650" algn="l"/>
              </a:tabLst>
            </a:pPr>
            <a:r>
              <a:rPr sz="2000" b="1" spc="-5" dirty="0">
                <a:solidFill>
                  <a:srgbClr val="0000CC"/>
                </a:solidFill>
                <a:latin typeface="Arial"/>
                <a:cs typeface="Arial"/>
              </a:rPr>
              <a:t>sliding </a:t>
            </a:r>
            <a:r>
              <a:rPr sz="2000" b="1" spc="-10" dirty="0">
                <a:solidFill>
                  <a:srgbClr val="0000CC"/>
                </a:solidFill>
                <a:latin typeface="Arial"/>
                <a:cs typeface="Arial"/>
              </a:rPr>
              <a:t>window protocol</a:t>
            </a:r>
            <a:r>
              <a:rPr sz="2000" spc="-10" dirty="0">
                <a:solidFill>
                  <a:srgbClr val="0000CC"/>
                </a:solidFill>
                <a:latin typeface="Arial"/>
                <a:cs typeface="Arial"/>
              </a:rPr>
              <a:t>: </a:t>
            </a:r>
            <a:r>
              <a:rPr sz="2000" spc="-5" dirty="0">
                <a:solidFill>
                  <a:srgbClr val="0000CC"/>
                </a:solidFill>
                <a:latin typeface="Arial"/>
                <a:cs typeface="Arial"/>
              </a:rPr>
              <a:t>TCP’s flow control</a:t>
            </a:r>
            <a:r>
              <a:rPr sz="2000" spc="50" dirty="0">
                <a:solidFill>
                  <a:srgbClr val="0000CC"/>
                </a:solidFill>
                <a:latin typeface="Arial"/>
                <a:cs typeface="Arial"/>
              </a:rPr>
              <a:t> </a:t>
            </a:r>
            <a:r>
              <a:rPr sz="2000" spc="-5" dirty="0">
                <a:solidFill>
                  <a:srgbClr val="0000CC"/>
                </a:solidFill>
                <a:latin typeface="Arial"/>
                <a:cs typeface="Arial"/>
              </a:rPr>
              <a:t>protocol</a:t>
            </a:r>
            <a:endParaRPr sz="2000">
              <a:latin typeface="Arial"/>
              <a:cs typeface="Arial"/>
            </a:endParaRPr>
          </a:p>
          <a:p>
            <a:pPr marL="755650" lvl="1" indent="-286385">
              <a:lnSpc>
                <a:spcPct val="100000"/>
              </a:lnSpc>
              <a:spcBef>
                <a:spcPts val="475"/>
              </a:spcBef>
              <a:buClr>
                <a:srgbClr val="FF0000"/>
              </a:buClr>
              <a:buSzPct val="90000"/>
              <a:buFont typeface="Wingdings"/>
              <a:buChar char=""/>
              <a:tabLst>
                <a:tab pos="755650" algn="l"/>
              </a:tabLst>
            </a:pPr>
            <a:r>
              <a:rPr sz="2000" b="1" spc="-5" dirty="0">
                <a:solidFill>
                  <a:srgbClr val="0000CC"/>
                </a:solidFill>
                <a:latin typeface="Arial"/>
                <a:cs typeface="Arial"/>
              </a:rPr>
              <a:t>TCP’s PUSH</a:t>
            </a:r>
            <a:r>
              <a:rPr sz="2000" b="1" dirty="0">
                <a:solidFill>
                  <a:srgbClr val="0000CC"/>
                </a:solidFill>
                <a:latin typeface="Arial"/>
                <a:cs typeface="Arial"/>
              </a:rPr>
              <a:t> </a:t>
            </a:r>
            <a:r>
              <a:rPr sz="2000" b="1" spc="-5" dirty="0">
                <a:solidFill>
                  <a:srgbClr val="0000CC"/>
                </a:solidFill>
                <a:latin typeface="Arial"/>
                <a:cs typeface="Arial"/>
              </a:rPr>
              <a:t>flag</a:t>
            </a:r>
            <a:endParaRPr sz="2000">
              <a:latin typeface="Arial"/>
              <a:cs typeface="Arial"/>
            </a:endParaRPr>
          </a:p>
          <a:p>
            <a:pPr marL="755015" marR="5080" lvl="1" indent="-285750">
              <a:lnSpc>
                <a:spcPct val="100000"/>
              </a:lnSpc>
              <a:spcBef>
                <a:spcPts val="470"/>
              </a:spcBef>
              <a:buClr>
                <a:srgbClr val="FF0000"/>
              </a:buClr>
              <a:buSzPct val="90000"/>
              <a:buFont typeface="Wingdings"/>
              <a:buChar char=""/>
              <a:tabLst>
                <a:tab pos="755650" algn="l"/>
              </a:tabLst>
            </a:pPr>
            <a:r>
              <a:rPr sz="2000" b="1" spc="-5" dirty="0">
                <a:solidFill>
                  <a:srgbClr val="0000CC"/>
                </a:solidFill>
                <a:latin typeface="Arial"/>
                <a:cs typeface="Arial"/>
              </a:rPr>
              <a:t>slow </a:t>
            </a:r>
            <a:r>
              <a:rPr sz="2000" b="1" spc="-10" dirty="0">
                <a:solidFill>
                  <a:srgbClr val="0000CC"/>
                </a:solidFill>
                <a:latin typeface="Arial"/>
                <a:cs typeface="Arial"/>
              </a:rPr>
              <a:t>start</a:t>
            </a:r>
            <a:r>
              <a:rPr sz="2000" spc="-10" dirty="0">
                <a:solidFill>
                  <a:srgbClr val="0000CC"/>
                </a:solidFill>
                <a:latin typeface="Arial"/>
                <a:cs typeface="Arial"/>
              </a:rPr>
              <a:t>: </a:t>
            </a:r>
            <a:r>
              <a:rPr sz="2000" spc="-5" dirty="0">
                <a:solidFill>
                  <a:srgbClr val="0000CC"/>
                </a:solidFill>
                <a:latin typeface="Arial"/>
                <a:cs typeface="Arial"/>
              </a:rPr>
              <a:t>the technique used by TCP for </a:t>
            </a:r>
            <a:r>
              <a:rPr sz="2000" spc="-10" dirty="0">
                <a:solidFill>
                  <a:srgbClr val="0000CC"/>
                </a:solidFill>
                <a:latin typeface="Arial"/>
                <a:cs typeface="Arial"/>
              </a:rPr>
              <a:t>getting </a:t>
            </a:r>
            <a:r>
              <a:rPr sz="2000" spc="-5" dirty="0">
                <a:solidFill>
                  <a:srgbClr val="0000CC"/>
                </a:solidFill>
                <a:latin typeface="Arial"/>
                <a:cs typeface="Arial"/>
              </a:rPr>
              <a:t>the flow of </a:t>
            </a:r>
            <a:r>
              <a:rPr sz="2000" spc="-10" dirty="0">
                <a:solidFill>
                  <a:srgbClr val="0000CC"/>
                </a:solidFill>
                <a:latin typeface="Arial"/>
                <a:cs typeface="Arial"/>
              </a:rPr>
              <a:t>data  established </a:t>
            </a:r>
            <a:r>
              <a:rPr sz="2000" spc="-5" dirty="0">
                <a:solidFill>
                  <a:srgbClr val="0000CC"/>
                </a:solidFill>
                <a:latin typeface="Arial"/>
                <a:cs typeface="Arial"/>
              </a:rPr>
              <a:t>on a</a:t>
            </a:r>
            <a:r>
              <a:rPr sz="2000" spc="10" dirty="0">
                <a:solidFill>
                  <a:srgbClr val="0000CC"/>
                </a:solidFill>
                <a:latin typeface="Arial"/>
                <a:cs typeface="Arial"/>
              </a:rPr>
              <a:t> </a:t>
            </a:r>
            <a:r>
              <a:rPr sz="2000" spc="-10" dirty="0">
                <a:solidFill>
                  <a:srgbClr val="0000CC"/>
                </a:solidFill>
                <a:latin typeface="Arial"/>
                <a:cs typeface="Arial"/>
              </a:rPr>
              <a:t>connection</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3223260" cy="391160"/>
          </a:xfrm>
          <a:prstGeom prst="rect">
            <a:avLst/>
          </a:prstGeom>
        </p:spPr>
        <p:txBody>
          <a:bodyPr vert="horz" wrap="square" lIns="0" tIns="12700" rIns="0" bIns="0" rtlCol="0">
            <a:spAutoFit/>
          </a:bodyPr>
          <a:lstStyle/>
          <a:p>
            <a:pPr marL="12700">
              <a:lnSpc>
                <a:spcPct val="100000"/>
              </a:lnSpc>
              <a:spcBef>
                <a:spcPts val="100"/>
              </a:spcBef>
            </a:pPr>
            <a:r>
              <a:rPr sz="2400" spc="-5" dirty="0"/>
              <a:t>Bulk Data</a:t>
            </a:r>
            <a:r>
              <a:rPr sz="2400" spc="-85" dirty="0"/>
              <a:t> </a:t>
            </a:r>
            <a:r>
              <a:rPr sz="2400" spc="-5" dirty="0"/>
              <a:t>Throughput</a:t>
            </a:r>
            <a:endParaRPr sz="2400"/>
          </a:p>
        </p:txBody>
      </p:sp>
      <p:sp>
        <p:nvSpPr>
          <p:cNvPr id="6" name="object 6"/>
          <p:cNvSpPr/>
          <p:nvPr/>
        </p:nvSpPr>
        <p:spPr>
          <a:xfrm>
            <a:off x="1079639" y="1796795"/>
            <a:ext cx="8534400" cy="44958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20</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4289425" cy="391160"/>
          </a:xfrm>
          <a:prstGeom prst="rect">
            <a:avLst/>
          </a:prstGeom>
        </p:spPr>
        <p:txBody>
          <a:bodyPr vert="horz" wrap="square" lIns="0" tIns="12700" rIns="0" bIns="0" rtlCol="0">
            <a:spAutoFit/>
          </a:bodyPr>
          <a:lstStyle/>
          <a:p>
            <a:pPr marL="12700">
              <a:lnSpc>
                <a:spcPct val="100000"/>
              </a:lnSpc>
              <a:spcBef>
                <a:spcPts val="100"/>
              </a:spcBef>
            </a:pPr>
            <a:r>
              <a:rPr sz="2400" spc="-5" dirty="0"/>
              <a:t>Bulk Data Throughput</a:t>
            </a:r>
            <a:r>
              <a:rPr sz="2400" spc="-85" dirty="0"/>
              <a:t> </a:t>
            </a:r>
            <a:r>
              <a:rPr sz="2400" spc="-5" dirty="0"/>
              <a:t>(Cont.)</a:t>
            </a:r>
            <a:endParaRPr sz="2400"/>
          </a:p>
        </p:txBody>
      </p:sp>
      <p:sp>
        <p:nvSpPr>
          <p:cNvPr id="6" name="object 6"/>
          <p:cNvSpPr/>
          <p:nvPr/>
        </p:nvSpPr>
        <p:spPr>
          <a:xfrm>
            <a:off x="1079639" y="1796795"/>
            <a:ext cx="8481821" cy="4572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21</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855081" y="2930654"/>
            <a:ext cx="1107440" cy="337820"/>
          </a:xfrm>
          <a:custGeom>
            <a:avLst/>
            <a:gdLst/>
            <a:ahLst/>
            <a:cxnLst/>
            <a:rect l="l" t="t" r="r" b="b"/>
            <a:pathLst>
              <a:path w="1107439" h="337820">
                <a:moveTo>
                  <a:pt x="1106857" y="168867"/>
                </a:moveTo>
                <a:lnTo>
                  <a:pt x="1103126" y="120854"/>
                </a:lnTo>
                <a:lnTo>
                  <a:pt x="1091931" y="75159"/>
                </a:lnTo>
                <a:lnTo>
                  <a:pt x="1073274" y="34102"/>
                </a:lnTo>
                <a:lnTo>
                  <a:pt x="1047154" y="0"/>
                </a:lnTo>
                <a:lnTo>
                  <a:pt x="59703" y="0"/>
                </a:lnTo>
                <a:lnTo>
                  <a:pt x="33583" y="34102"/>
                </a:lnTo>
                <a:lnTo>
                  <a:pt x="14925" y="75159"/>
                </a:lnTo>
                <a:lnTo>
                  <a:pt x="3731" y="120854"/>
                </a:lnTo>
                <a:lnTo>
                  <a:pt x="0" y="168867"/>
                </a:lnTo>
                <a:lnTo>
                  <a:pt x="3731" y="216880"/>
                </a:lnTo>
                <a:lnTo>
                  <a:pt x="14925" y="262574"/>
                </a:lnTo>
                <a:lnTo>
                  <a:pt x="33583" y="303632"/>
                </a:lnTo>
                <a:lnTo>
                  <a:pt x="59703" y="337734"/>
                </a:lnTo>
                <a:lnTo>
                  <a:pt x="1047154" y="337734"/>
                </a:lnTo>
                <a:lnTo>
                  <a:pt x="1073274" y="303632"/>
                </a:lnTo>
                <a:lnTo>
                  <a:pt x="1091931" y="262574"/>
                </a:lnTo>
                <a:lnTo>
                  <a:pt x="1103126" y="216880"/>
                </a:lnTo>
                <a:lnTo>
                  <a:pt x="1106857" y="168867"/>
                </a:lnTo>
                <a:close/>
              </a:path>
            </a:pathLst>
          </a:custGeom>
          <a:solidFill>
            <a:srgbClr val="FFD100">
              <a:alpha val="39999"/>
            </a:srgbClr>
          </a:solidFill>
        </p:spPr>
        <p:txBody>
          <a:bodyPr wrap="square" lIns="0" tIns="0" rIns="0" bIns="0" rtlCol="0"/>
          <a:lstStyle/>
          <a:p>
            <a:endParaRPr/>
          </a:p>
        </p:txBody>
      </p:sp>
      <p:sp>
        <p:nvSpPr>
          <p:cNvPr id="4" name="object 4"/>
          <p:cNvSpPr/>
          <p:nvPr/>
        </p:nvSpPr>
        <p:spPr>
          <a:xfrm>
            <a:off x="1855081" y="2200658"/>
            <a:ext cx="528955" cy="337820"/>
          </a:xfrm>
          <a:custGeom>
            <a:avLst/>
            <a:gdLst/>
            <a:ahLst/>
            <a:cxnLst/>
            <a:rect l="l" t="t" r="r" b="b"/>
            <a:pathLst>
              <a:path w="528955" h="337819">
                <a:moveTo>
                  <a:pt x="528391" y="168867"/>
                </a:moveTo>
                <a:lnTo>
                  <a:pt x="524660" y="120854"/>
                </a:lnTo>
                <a:lnTo>
                  <a:pt x="513465" y="75159"/>
                </a:lnTo>
                <a:lnTo>
                  <a:pt x="494808" y="34102"/>
                </a:lnTo>
                <a:lnTo>
                  <a:pt x="468688" y="0"/>
                </a:lnTo>
                <a:lnTo>
                  <a:pt x="59703" y="0"/>
                </a:lnTo>
                <a:lnTo>
                  <a:pt x="33583" y="34102"/>
                </a:lnTo>
                <a:lnTo>
                  <a:pt x="14925" y="75159"/>
                </a:lnTo>
                <a:lnTo>
                  <a:pt x="3731" y="120854"/>
                </a:lnTo>
                <a:lnTo>
                  <a:pt x="0" y="168867"/>
                </a:lnTo>
                <a:lnTo>
                  <a:pt x="3731" y="216880"/>
                </a:lnTo>
                <a:lnTo>
                  <a:pt x="14925" y="262574"/>
                </a:lnTo>
                <a:lnTo>
                  <a:pt x="33583" y="303631"/>
                </a:lnTo>
                <a:lnTo>
                  <a:pt x="59703" y="337733"/>
                </a:lnTo>
                <a:lnTo>
                  <a:pt x="468688" y="337733"/>
                </a:lnTo>
                <a:lnTo>
                  <a:pt x="494808" y="303631"/>
                </a:lnTo>
                <a:lnTo>
                  <a:pt x="513465" y="262574"/>
                </a:lnTo>
                <a:lnTo>
                  <a:pt x="524660" y="216880"/>
                </a:lnTo>
                <a:lnTo>
                  <a:pt x="528391" y="168867"/>
                </a:lnTo>
                <a:close/>
              </a:path>
            </a:pathLst>
          </a:custGeom>
          <a:solidFill>
            <a:srgbClr val="FFD100">
              <a:alpha val="39999"/>
            </a:srgbClr>
          </a:solidFill>
        </p:spPr>
        <p:txBody>
          <a:bodyPr wrap="square" lIns="0" tIns="0" rIns="0" bIns="0" rtlCol="0"/>
          <a:lstStyle/>
          <a:p>
            <a:endParaRPr/>
          </a:p>
        </p:txBody>
      </p:sp>
      <p:sp>
        <p:nvSpPr>
          <p:cNvPr id="5" name="object 5"/>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6" name="object 6"/>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11358" y="1057147"/>
            <a:ext cx="4289425" cy="391160"/>
          </a:xfrm>
          <a:prstGeom prst="rect">
            <a:avLst/>
          </a:prstGeom>
        </p:spPr>
        <p:txBody>
          <a:bodyPr vert="horz" wrap="square" lIns="0" tIns="12700" rIns="0" bIns="0" rtlCol="0">
            <a:spAutoFit/>
          </a:bodyPr>
          <a:lstStyle/>
          <a:p>
            <a:pPr marL="12700">
              <a:lnSpc>
                <a:spcPct val="100000"/>
              </a:lnSpc>
              <a:spcBef>
                <a:spcPts val="100"/>
              </a:spcBef>
            </a:pPr>
            <a:r>
              <a:rPr sz="2400" spc="-5" dirty="0"/>
              <a:t>Bulk Data Throughput</a:t>
            </a:r>
            <a:r>
              <a:rPr sz="2400" spc="-85" dirty="0"/>
              <a:t> </a:t>
            </a:r>
            <a:r>
              <a:rPr sz="2400" spc="-5" dirty="0"/>
              <a:t>(Cont.)</a:t>
            </a:r>
            <a:endParaRPr sz="2400"/>
          </a:p>
        </p:txBody>
      </p:sp>
      <p:sp>
        <p:nvSpPr>
          <p:cNvPr id="8" name="object 8"/>
          <p:cNvSpPr txBox="1"/>
          <p:nvPr/>
        </p:nvSpPr>
        <p:spPr>
          <a:xfrm>
            <a:off x="1159135" y="1762454"/>
            <a:ext cx="8370570" cy="3496310"/>
          </a:xfrm>
          <a:prstGeom prst="rect">
            <a:avLst/>
          </a:prstGeom>
        </p:spPr>
        <p:txBody>
          <a:bodyPr vert="horz" wrap="square" lIns="0" tIns="73660" rIns="0" bIns="0" rtlCol="0">
            <a:spAutoFit/>
          </a:bodyPr>
          <a:lstStyle/>
          <a:p>
            <a:pPr marL="342265" marR="4141470" indent="-342265" algn="r">
              <a:lnSpc>
                <a:spcPct val="100000"/>
              </a:lnSpc>
              <a:spcBef>
                <a:spcPts val="580"/>
              </a:spcBef>
              <a:buSzPct val="90000"/>
              <a:buFont typeface="Wingdings"/>
              <a:buChar char=""/>
              <a:tabLst>
                <a:tab pos="342265" algn="l"/>
                <a:tab pos="342900" algn="l"/>
              </a:tabLst>
            </a:pPr>
            <a:r>
              <a:rPr sz="2000" b="1" spc="-5" dirty="0">
                <a:solidFill>
                  <a:srgbClr val="0000CC"/>
                </a:solidFill>
                <a:latin typeface="Arial"/>
                <a:cs typeface="Arial"/>
              </a:rPr>
              <a:t>How big should the window</a:t>
            </a:r>
            <a:r>
              <a:rPr sz="2000" b="1" spc="15" dirty="0">
                <a:solidFill>
                  <a:srgbClr val="0000CC"/>
                </a:solidFill>
                <a:latin typeface="Arial"/>
                <a:cs typeface="Arial"/>
              </a:rPr>
              <a:t> </a:t>
            </a:r>
            <a:r>
              <a:rPr sz="2000" b="1" spc="-5" dirty="0">
                <a:solidFill>
                  <a:srgbClr val="0000CC"/>
                </a:solidFill>
                <a:latin typeface="Arial"/>
                <a:cs typeface="Arial"/>
              </a:rPr>
              <a:t>be?</a:t>
            </a:r>
            <a:endParaRPr sz="2000" dirty="0">
              <a:latin typeface="Arial"/>
              <a:cs typeface="Arial"/>
            </a:endParaRPr>
          </a:p>
          <a:p>
            <a:pPr marL="285750" marR="4206240" lvl="1" indent="-285750" algn="r">
              <a:lnSpc>
                <a:spcPct val="100000"/>
              </a:lnSpc>
              <a:spcBef>
                <a:spcPts val="480"/>
              </a:spcBef>
              <a:buClr>
                <a:srgbClr val="FF0000"/>
              </a:buClr>
              <a:buSzPct val="90000"/>
              <a:buFont typeface="Wingdings"/>
              <a:buChar char=""/>
              <a:tabLst>
                <a:tab pos="285750" algn="l"/>
              </a:tabLst>
            </a:pPr>
            <a:r>
              <a:rPr sz="2000" spc="-5" dirty="0">
                <a:solidFill>
                  <a:srgbClr val="0000CC"/>
                </a:solidFill>
                <a:latin typeface="Arial"/>
                <a:cs typeface="Arial"/>
              </a:rPr>
              <a:t>min(cwnd, advertised</a:t>
            </a:r>
            <a:r>
              <a:rPr sz="2000" spc="-15" dirty="0">
                <a:solidFill>
                  <a:srgbClr val="0000CC"/>
                </a:solidFill>
                <a:latin typeface="Arial"/>
                <a:cs typeface="Arial"/>
              </a:rPr>
              <a:t> </a:t>
            </a:r>
            <a:r>
              <a:rPr sz="2000" spc="-5" dirty="0">
                <a:solidFill>
                  <a:srgbClr val="0000CC"/>
                </a:solidFill>
                <a:latin typeface="Arial"/>
                <a:cs typeface="Arial"/>
              </a:rPr>
              <a:t>window)</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Bandwidth-Delay Product.:</a:t>
            </a:r>
            <a:endParaRPr sz="2000" dirty="0">
              <a:latin typeface="Arial"/>
              <a:cs typeface="Arial"/>
            </a:endParaRPr>
          </a:p>
          <a:p>
            <a:pPr marL="755650" lvl="1" indent="-285750">
              <a:lnSpc>
                <a:spcPct val="100000"/>
              </a:lnSpc>
              <a:spcBef>
                <a:spcPts val="470"/>
              </a:spcBef>
              <a:buClr>
                <a:srgbClr val="FF0000"/>
              </a:buClr>
              <a:buSzPct val="90000"/>
              <a:buFont typeface="Wingdings"/>
              <a:buChar char=""/>
              <a:tabLst>
                <a:tab pos="755650" algn="l"/>
              </a:tabLst>
            </a:pPr>
            <a:r>
              <a:rPr sz="2000" spc="-5" dirty="0">
                <a:solidFill>
                  <a:srgbClr val="0000CC"/>
                </a:solidFill>
                <a:latin typeface="Arial"/>
                <a:cs typeface="Arial"/>
              </a:rPr>
              <a:t>Capacity (bits) = bandwidth (bits/sec) * </a:t>
            </a:r>
            <a:r>
              <a:rPr sz="2000" spc="-10" dirty="0">
                <a:solidFill>
                  <a:srgbClr val="0000CC"/>
                </a:solidFill>
                <a:latin typeface="Arial"/>
                <a:cs typeface="Arial"/>
              </a:rPr>
              <a:t>round-trip </a:t>
            </a:r>
            <a:r>
              <a:rPr sz="2000" spc="-5" dirty="0">
                <a:solidFill>
                  <a:srgbClr val="0000CC"/>
                </a:solidFill>
                <a:latin typeface="Arial"/>
                <a:cs typeface="Arial"/>
              </a:rPr>
              <a:t>time</a:t>
            </a:r>
            <a:r>
              <a:rPr sz="2000" spc="20" dirty="0">
                <a:solidFill>
                  <a:srgbClr val="0000CC"/>
                </a:solidFill>
                <a:latin typeface="Arial"/>
                <a:cs typeface="Arial"/>
              </a:rPr>
              <a:t> </a:t>
            </a:r>
            <a:r>
              <a:rPr sz="2000" spc="-10" dirty="0">
                <a:solidFill>
                  <a:srgbClr val="0000CC"/>
                </a:solidFill>
                <a:latin typeface="Arial"/>
                <a:cs typeface="Arial"/>
              </a:rPr>
              <a:t>(sec)</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Examples:</a:t>
            </a:r>
            <a:endParaRPr sz="2000" dirty="0">
              <a:latin typeface="Arial"/>
              <a:cs typeface="Arial"/>
            </a:endParaRPr>
          </a:p>
          <a:p>
            <a:pPr marL="755015" marR="61594"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T1 line </a:t>
            </a:r>
            <a:r>
              <a:rPr sz="2000" spc="-10" dirty="0">
                <a:solidFill>
                  <a:srgbClr val="0000CC"/>
                </a:solidFill>
                <a:latin typeface="Arial"/>
                <a:cs typeface="Arial"/>
              </a:rPr>
              <a:t>(1,544,000 bits/sec) </a:t>
            </a:r>
            <a:r>
              <a:rPr sz="2000" spc="-5" dirty="0">
                <a:solidFill>
                  <a:srgbClr val="0000CC"/>
                </a:solidFill>
                <a:latin typeface="Arial"/>
                <a:cs typeface="Arial"/>
              </a:rPr>
              <a:t>across US </a:t>
            </a:r>
            <a:r>
              <a:rPr sz="2000" spc="-10" dirty="0">
                <a:solidFill>
                  <a:srgbClr val="0000CC"/>
                </a:solidFill>
                <a:latin typeface="Arial"/>
                <a:cs typeface="Arial"/>
              </a:rPr>
              <a:t>(about 60ms) </a:t>
            </a:r>
            <a:r>
              <a:rPr sz="2000" spc="-5" dirty="0">
                <a:solidFill>
                  <a:srgbClr val="0000CC"/>
                </a:solidFill>
                <a:latin typeface="Arial"/>
                <a:cs typeface="Arial"/>
              </a:rPr>
              <a:t>=&gt; </a:t>
            </a:r>
            <a:r>
              <a:rPr sz="2000" spc="-10" dirty="0">
                <a:solidFill>
                  <a:srgbClr val="0000CC"/>
                </a:solidFill>
                <a:latin typeface="Arial"/>
                <a:cs typeface="Arial"/>
              </a:rPr>
              <a:t>bandwidth-  delay </a:t>
            </a:r>
            <a:r>
              <a:rPr sz="2000" spc="-5" dirty="0">
                <a:solidFill>
                  <a:srgbClr val="0000CC"/>
                </a:solidFill>
                <a:latin typeface="Arial"/>
                <a:cs typeface="Arial"/>
              </a:rPr>
              <a:t>product </a:t>
            </a:r>
            <a:r>
              <a:rPr sz="2000" spc="-10" dirty="0">
                <a:solidFill>
                  <a:srgbClr val="0000CC"/>
                </a:solidFill>
                <a:latin typeface="Arial"/>
                <a:cs typeface="Arial"/>
              </a:rPr>
              <a:t>(capacity) </a:t>
            </a:r>
            <a:r>
              <a:rPr sz="2000" spc="-5" dirty="0">
                <a:solidFill>
                  <a:srgbClr val="0000CC"/>
                </a:solidFill>
                <a:latin typeface="Arial"/>
                <a:cs typeface="Arial"/>
              </a:rPr>
              <a:t>= </a:t>
            </a:r>
            <a:r>
              <a:rPr sz="2000" spc="-10" dirty="0">
                <a:solidFill>
                  <a:srgbClr val="0000CC"/>
                </a:solidFill>
                <a:latin typeface="Arial"/>
                <a:cs typeface="Arial"/>
              </a:rPr>
              <a:t>11,580</a:t>
            </a:r>
            <a:r>
              <a:rPr sz="2000" spc="5" dirty="0">
                <a:solidFill>
                  <a:srgbClr val="0000CC"/>
                </a:solidFill>
                <a:latin typeface="Arial"/>
                <a:cs typeface="Arial"/>
              </a:rPr>
              <a:t> </a:t>
            </a:r>
            <a:r>
              <a:rPr sz="2000" spc="-10" dirty="0">
                <a:solidFill>
                  <a:srgbClr val="0000CC"/>
                </a:solidFill>
                <a:latin typeface="Arial"/>
                <a:cs typeface="Arial"/>
              </a:rPr>
              <a:t>bytes</a:t>
            </a:r>
            <a:endParaRPr sz="2000" dirty="0">
              <a:latin typeface="Arial"/>
              <a:cs typeface="Arial"/>
            </a:endParaRPr>
          </a:p>
          <a:p>
            <a:pPr marL="755650" marR="508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T3 line </a:t>
            </a:r>
            <a:r>
              <a:rPr sz="2000" spc="-10" dirty="0">
                <a:solidFill>
                  <a:srgbClr val="0000CC"/>
                </a:solidFill>
                <a:latin typeface="Arial"/>
                <a:cs typeface="Arial"/>
              </a:rPr>
              <a:t>(45,000,000 bits/sec) </a:t>
            </a:r>
            <a:r>
              <a:rPr sz="2000" spc="-5" dirty="0">
                <a:solidFill>
                  <a:srgbClr val="0000CC"/>
                </a:solidFill>
                <a:latin typeface="Arial"/>
                <a:cs typeface="Arial"/>
              </a:rPr>
              <a:t>across US </a:t>
            </a:r>
            <a:r>
              <a:rPr sz="2000" spc="-10" dirty="0">
                <a:solidFill>
                  <a:srgbClr val="0000CC"/>
                </a:solidFill>
                <a:latin typeface="Arial"/>
                <a:cs typeface="Arial"/>
              </a:rPr>
              <a:t>(about 60ms) </a:t>
            </a:r>
            <a:r>
              <a:rPr sz="2000" spc="-5" dirty="0">
                <a:solidFill>
                  <a:srgbClr val="0000CC"/>
                </a:solidFill>
                <a:latin typeface="Arial"/>
                <a:cs typeface="Arial"/>
              </a:rPr>
              <a:t>=&gt; </a:t>
            </a:r>
            <a:r>
              <a:rPr sz="2000" spc="-10" dirty="0">
                <a:solidFill>
                  <a:srgbClr val="0000CC"/>
                </a:solidFill>
                <a:latin typeface="Arial"/>
                <a:cs typeface="Arial"/>
              </a:rPr>
              <a:t>bandwidth  </a:t>
            </a:r>
            <a:r>
              <a:rPr sz="2000" spc="-5" dirty="0">
                <a:solidFill>
                  <a:srgbClr val="0000CC"/>
                </a:solidFill>
                <a:latin typeface="Arial"/>
                <a:cs typeface="Arial"/>
              </a:rPr>
              <a:t>delay product (capacity)=337,500 bytes </a:t>
            </a:r>
            <a:r>
              <a:rPr sz="2000" spc="-10" dirty="0">
                <a:solidFill>
                  <a:srgbClr val="0000CC"/>
                </a:solidFill>
                <a:latin typeface="Arial"/>
                <a:cs typeface="Arial"/>
              </a:rPr>
              <a:t>(&gt;65,535) </a:t>
            </a:r>
            <a:r>
              <a:rPr sz="2000" spc="-5" dirty="0">
                <a:solidFill>
                  <a:srgbClr val="0000CC"/>
                </a:solidFill>
                <a:latin typeface="Arial"/>
                <a:cs typeface="Arial"/>
              </a:rPr>
              <a:t>=&gt; </a:t>
            </a:r>
            <a:r>
              <a:rPr sz="2000" spc="-10" dirty="0">
                <a:solidFill>
                  <a:srgbClr val="0000CC"/>
                </a:solidFill>
                <a:latin typeface="Arial"/>
                <a:cs typeface="Arial"/>
              </a:rPr>
              <a:t>Need new  </a:t>
            </a:r>
            <a:r>
              <a:rPr sz="2000" spc="-5" dirty="0">
                <a:solidFill>
                  <a:srgbClr val="0000CC"/>
                </a:solidFill>
                <a:latin typeface="Arial"/>
                <a:cs typeface="Arial"/>
              </a:rPr>
              <a:t>TCP window scale</a:t>
            </a:r>
            <a:r>
              <a:rPr sz="2000" spc="20" dirty="0">
                <a:solidFill>
                  <a:srgbClr val="0000CC"/>
                </a:solidFill>
                <a:latin typeface="Arial"/>
                <a:cs typeface="Arial"/>
              </a:rPr>
              <a:t> </a:t>
            </a:r>
            <a:r>
              <a:rPr sz="2000" spc="-5" dirty="0">
                <a:solidFill>
                  <a:srgbClr val="0000CC"/>
                </a:solidFill>
                <a:latin typeface="Arial"/>
                <a:cs typeface="Arial"/>
              </a:rPr>
              <a:t>option</a:t>
            </a:r>
            <a:endParaRPr sz="2000" dirty="0">
              <a:latin typeface="Arial"/>
              <a:cs typeface="Arial"/>
            </a:endParaRPr>
          </a:p>
        </p:txBody>
      </p:sp>
      <p:sp>
        <p:nvSpPr>
          <p:cNvPr id="9" name="object 9"/>
          <p:cNvSpPr/>
          <p:nvPr/>
        </p:nvSpPr>
        <p:spPr>
          <a:xfrm>
            <a:off x="961938" y="4295699"/>
            <a:ext cx="228777" cy="22877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010300" y="0"/>
            <a:ext cx="2590800" cy="1447800"/>
          </a:xfrm>
          <a:prstGeom prst="rect">
            <a:avLst/>
          </a:prstGeom>
          <a:ln w="12700">
            <a:solidFill>
              <a:srgbClr val="000000"/>
            </a:solidFill>
          </a:ln>
        </p:spPr>
        <p:txBody>
          <a:bodyPr vert="horz" wrap="square" lIns="0" tIns="50800" rIns="0" bIns="0" rtlCol="0">
            <a:spAutoFit/>
          </a:bodyPr>
          <a:lstStyle/>
          <a:p>
            <a:pPr marL="25400">
              <a:lnSpc>
                <a:spcPct val="100000"/>
              </a:lnSpc>
              <a:spcBef>
                <a:spcPts val="400"/>
              </a:spcBef>
            </a:pPr>
            <a:r>
              <a:rPr sz="800" b="1" i="1" dirty="0">
                <a:latin typeface="Arial"/>
                <a:cs typeface="Arial"/>
              </a:rPr>
              <a:t>USER</a:t>
            </a:r>
            <a:endParaRPr sz="800">
              <a:latin typeface="Arial"/>
              <a:cs typeface="Arial"/>
            </a:endParaRPr>
          </a:p>
          <a:p>
            <a:pPr marL="25400">
              <a:lnSpc>
                <a:spcPct val="100000"/>
              </a:lnSpc>
              <a:spcBef>
                <a:spcPts val="40"/>
              </a:spcBef>
            </a:pPr>
            <a:r>
              <a:rPr sz="800" i="1" dirty="0">
                <a:latin typeface="Arial"/>
                <a:cs typeface="Arial"/>
              </a:rPr>
              <a:t>2021-12-22</a:t>
            </a:r>
            <a:r>
              <a:rPr sz="800" i="1" spc="-5" dirty="0">
                <a:latin typeface="Arial"/>
                <a:cs typeface="Arial"/>
              </a:rPr>
              <a:t> </a:t>
            </a:r>
            <a:r>
              <a:rPr sz="800" i="1" dirty="0">
                <a:latin typeface="Arial"/>
                <a:cs typeface="Arial"/>
              </a:rPr>
              <a:t>01:34:21</a:t>
            </a:r>
            <a:endParaRPr sz="800">
              <a:latin typeface="Arial"/>
              <a:cs typeface="Arial"/>
            </a:endParaRPr>
          </a:p>
          <a:p>
            <a:pPr marL="25400">
              <a:lnSpc>
                <a:spcPct val="100000"/>
              </a:lnSpc>
              <a:spcBef>
                <a:spcPts val="40"/>
              </a:spcBef>
            </a:pPr>
            <a:r>
              <a:rPr sz="1000" dirty="0">
                <a:latin typeface="Arial"/>
                <a:cs typeface="Arial"/>
              </a:rPr>
              <a:t>--------------------------------------------</a:t>
            </a:r>
            <a:endParaRPr sz="1000">
              <a:latin typeface="Arial"/>
              <a:cs typeface="Arial"/>
            </a:endParaRPr>
          </a:p>
          <a:p>
            <a:pPr marL="25400" marR="796925">
              <a:lnSpc>
                <a:spcPct val="100000"/>
              </a:lnSpc>
            </a:pPr>
            <a:r>
              <a:rPr sz="1000" spc="105" dirty="0">
                <a:latin typeface="Arial"/>
                <a:cs typeface="Arial"/>
              </a:rPr>
              <a:t>T3雖然只有45M,但很夠用</a:t>
            </a:r>
            <a:r>
              <a:rPr sz="1000" spc="-140" dirty="0">
                <a:latin typeface="Arial"/>
                <a:cs typeface="Arial"/>
              </a:rPr>
              <a:t>了 </a:t>
            </a:r>
            <a:r>
              <a:rPr sz="1000" spc="130" dirty="0">
                <a:latin typeface="Arial"/>
                <a:cs typeface="Arial"/>
              </a:rPr>
              <a:t>，</a:t>
            </a:r>
            <a:r>
              <a:rPr sz="1000" spc="20" dirty="0">
                <a:latin typeface="Arial"/>
                <a:cs typeface="Arial"/>
              </a:rPr>
              <a:t>因</a:t>
            </a:r>
            <a:r>
              <a:rPr sz="1000" spc="15" dirty="0">
                <a:latin typeface="Arial"/>
                <a:cs typeface="Arial"/>
              </a:rPr>
              <a:t>TCP</a:t>
            </a:r>
            <a:r>
              <a:rPr sz="1000" spc="20" dirty="0">
                <a:latin typeface="Arial"/>
                <a:cs typeface="Arial"/>
              </a:rPr>
              <a:t>會限制傳輸速度 </a:t>
            </a:r>
            <a:r>
              <a:rPr sz="1000" spc="10" dirty="0">
                <a:latin typeface="Arial"/>
                <a:cs typeface="Arial"/>
              </a:rPr>
              <a:t>(65535)</a:t>
            </a:r>
            <a:endParaRPr sz="10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22</a:t>
            </a:fld>
            <a:endParaRPr spc="-5" dirty="0"/>
          </a:p>
        </p:txBody>
      </p:sp>
      <p:sp>
        <p:nvSpPr>
          <p:cNvPr id="12" name="object 1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4289425" cy="391160"/>
          </a:xfrm>
          <a:prstGeom prst="rect">
            <a:avLst/>
          </a:prstGeom>
        </p:spPr>
        <p:txBody>
          <a:bodyPr vert="horz" wrap="square" lIns="0" tIns="12700" rIns="0" bIns="0" rtlCol="0">
            <a:spAutoFit/>
          </a:bodyPr>
          <a:lstStyle/>
          <a:p>
            <a:pPr marL="12700">
              <a:lnSpc>
                <a:spcPct val="100000"/>
              </a:lnSpc>
              <a:spcBef>
                <a:spcPts val="100"/>
              </a:spcBef>
            </a:pPr>
            <a:r>
              <a:rPr sz="2400" spc="-5" dirty="0"/>
              <a:t>Bulk Data Throughput</a:t>
            </a:r>
            <a:r>
              <a:rPr sz="2400" spc="-85" dirty="0"/>
              <a:t> </a:t>
            </a:r>
            <a:r>
              <a:rPr sz="2400" spc="-5" dirty="0"/>
              <a:t>(Cont.)</a:t>
            </a:r>
            <a:endParaRPr sz="2400"/>
          </a:p>
        </p:txBody>
      </p:sp>
      <p:sp>
        <p:nvSpPr>
          <p:cNvPr id="6" name="object 6"/>
          <p:cNvSpPr txBox="1"/>
          <p:nvPr/>
        </p:nvSpPr>
        <p:spPr>
          <a:xfrm>
            <a:off x="1159135" y="1823719"/>
            <a:ext cx="6123305"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5" dirty="0">
                <a:solidFill>
                  <a:srgbClr val="0000CC"/>
                </a:solidFill>
                <a:latin typeface="Arial"/>
                <a:cs typeface="Arial"/>
              </a:rPr>
              <a:t>Relation between capacity, bandwidth and</a:t>
            </a:r>
            <a:r>
              <a:rPr sz="2000" b="1" spc="65" dirty="0">
                <a:solidFill>
                  <a:srgbClr val="0000CC"/>
                </a:solidFill>
                <a:latin typeface="Arial"/>
                <a:cs typeface="Arial"/>
              </a:rPr>
              <a:t> </a:t>
            </a:r>
            <a:r>
              <a:rPr sz="2000" b="1" spc="-5" dirty="0">
                <a:solidFill>
                  <a:srgbClr val="0000CC"/>
                </a:solidFill>
                <a:latin typeface="Arial"/>
                <a:cs typeface="Arial"/>
              </a:rPr>
              <a:t>RTT:</a:t>
            </a:r>
            <a:endParaRPr sz="2000">
              <a:latin typeface="Arial"/>
              <a:cs typeface="Arial"/>
            </a:endParaRPr>
          </a:p>
        </p:txBody>
      </p:sp>
      <p:sp>
        <p:nvSpPr>
          <p:cNvPr id="7" name="object 7"/>
          <p:cNvSpPr/>
          <p:nvPr/>
        </p:nvSpPr>
        <p:spPr>
          <a:xfrm>
            <a:off x="1155839" y="2330195"/>
            <a:ext cx="8229600" cy="37338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6771" y="3647999"/>
            <a:ext cx="228777" cy="228777"/>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3952887" y="0"/>
            <a:ext cx="2590800" cy="1447800"/>
          </a:xfrm>
          <a:prstGeom prst="rect">
            <a:avLst/>
          </a:prstGeom>
          <a:ln w="12700">
            <a:solidFill>
              <a:srgbClr val="000000"/>
            </a:solidFill>
          </a:ln>
        </p:spPr>
        <p:txBody>
          <a:bodyPr vert="horz" wrap="square" lIns="0" tIns="50800" rIns="0" bIns="0" rtlCol="0">
            <a:spAutoFit/>
          </a:bodyPr>
          <a:lstStyle/>
          <a:p>
            <a:pPr marL="25400">
              <a:lnSpc>
                <a:spcPct val="100000"/>
              </a:lnSpc>
              <a:spcBef>
                <a:spcPts val="400"/>
              </a:spcBef>
            </a:pPr>
            <a:r>
              <a:rPr sz="800" b="1" i="1" dirty="0">
                <a:latin typeface="Arial"/>
                <a:cs typeface="Arial"/>
              </a:rPr>
              <a:t>USER</a:t>
            </a:r>
            <a:endParaRPr sz="800">
              <a:latin typeface="Arial"/>
              <a:cs typeface="Arial"/>
            </a:endParaRPr>
          </a:p>
          <a:p>
            <a:pPr marL="25400">
              <a:lnSpc>
                <a:spcPct val="100000"/>
              </a:lnSpc>
              <a:spcBef>
                <a:spcPts val="40"/>
              </a:spcBef>
            </a:pPr>
            <a:r>
              <a:rPr sz="800" i="1" dirty="0">
                <a:latin typeface="Arial"/>
                <a:cs typeface="Arial"/>
              </a:rPr>
              <a:t>2021-12-22</a:t>
            </a:r>
            <a:r>
              <a:rPr sz="800" i="1" spc="-5" dirty="0">
                <a:latin typeface="Arial"/>
                <a:cs typeface="Arial"/>
              </a:rPr>
              <a:t> </a:t>
            </a:r>
            <a:r>
              <a:rPr sz="800" i="1" dirty="0">
                <a:latin typeface="Arial"/>
                <a:cs typeface="Arial"/>
              </a:rPr>
              <a:t>01:35:20</a:t>
            </a:r>
            <a:endParaRPr sz="800">
              <a:latin typeface="Arial"/>
              <a:cs typeface="Arial"/>
            </a:endParaRPr>
          </a:p>
          <a:p>
            <a:pPr marL="25400">
              <a:lnSpc>
                <a:spcPct val="100000"/>
              </a:lnSpc>
              <a:spcBef>
                <a:spcPts val="40"/>
              </a:spcBef>
            </a:pPr>
            <a:r>
              <a:rPr sz="1000" dirty="0">
                <a:latin typeface="Arial"/>
                <a:cs typeface="Arial"/>
              </a:rPr>
              <a:t>--------------------------------------------</a:t>
            </a:r>
            <a:endParaRPr sz="1000">
              <a:latin typeface="Arial"/>
              <a:cs typeface="Arial"/>
            </a:endParaRPr>
          </a:p>
          <a:p>
            <a:pPr marL="25400">
              <a:lnSpc>
                <a:spcPct val="100000"/>
              </a:lnSpc>
            </a:pPr>
            <a:r>
              <a:rPr sz="1000" spc="130" dirty="0">
                <a:latin typeface="Arial"/>
                <a:cs typeface="Arial"/>
              </a:rPr>
              <a:t>電路變大，但可能用不到那麼多</a:t>
            </a:r>
            <a:endParaRPr sz="10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23</a:t>
            </a:fld>
            <a:endParaRPr spc="-5" dirty="0"/>
          </a:p>
        </p:txBody>
      </p:sp>
      <p:sp>
        <p:nvSpPr>
          <p:cNvPr id="11" name="object 11"/>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701164" cy="391160"/>
          </a:xfrm>
          <a:prstGeom prst="rect">
            <a:avLst/>
          </a:prstGeom>
        </p:spPr>
        <p:txBody>
          <a:bodyPr vert="horz" wrap="square" lIns="0" tIns="12700" rIns="0" bIns="0" rtlCol="0">
            <a:spAutoFit/>
          </a:bodyPr>
          <a:lstStyle/>
          <a:p>
            <a:pPr marL="12700">
              <a:lnSpc>
                <a:spcPct val="100000"/>
              </a:lnSpc>
              <a:spcBef>
                <a:spcPts val="100"/>
              </a:spcBef>
            </a:pPr>
            <a:r>
              <a:rPr sz="2400" spc="-5" dirty="0"/>
              <a:t>Congestion</a:t>
            </a:r>
            <a:endParaRPr sz="2400"/>
          </a:p>
        </p:txBody>
      </p:sp>
      <p:sp>
        <p:nvSpPr>
          <p:cNvPr id="6" name="object 6"/>
          <p:cNvSpPr txBox="1"/>
          <p:nvPr/>
        </p:nvSpPr>
        <p:spPr>
          <a:xfrm>
            <a:off x="1159135" y="1762454"/>
            <a:ext cx="8356600" cy="1731645"/>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Congestion:</a:t>
            </a:r>
            <a:endParaRPr sz="2000">
              <a:latin typeface="Arial"/>
              <a:cs typeface="Arial"/>
            </a:endParaRPr>
          </a:p>
          <a:p>
            <a:pPr marL="755015" marR="429259" lvl="1" indent="-285750">
              <a:lnSpc>
                <a:spcPct val="100000"/>
              </a:lnSpc>
              <a:spcBef>
                <a:spcPts val="480"/>
              </a:spcBef>
              <a:buClr>
                <a:srgbClr val="FF0000"/>
              </a:buClr>
              <a:buSzPct val="90000"/>
              <a:buFont typeface="Wingdings"/>
              <a:buChar char=""/>
              <a:tabLst>
                <a:tab pos="755650" algn="l"/>
              </a:tabLst>
            </a:pPr>
            <a:r>
              <a:rPr sz="2000" spc="-5" dirty="0">
                <a:solidFill>
                  <a:srgbClr val="0000CC"/>
                </a:solidFill>
                <a:latin typeface="Arial"/>
                <a:cs typeface="Arial"/>
              </a:rPr>
              <a:t>can </a:t>
            </a:r>
            <a:r>
              <a:rPr sz="2000" spc="-10" dirty="0">
                <a:solidFill>
                  <a:srgbClr val="0000CC"/>
                </a:solidFill>
                <a:latin typeface="Arial"/>
                <a:cs typeface="Arial"/>
              </a:rPr>
              <a:t>occur when </a:t>
            </a:r>
            <a:r>
              <a:rPr sz="2000" spc="-5" dirty="0">
                <a:solidFill>
                  <a:srgbClr val="0000CC"/>
                </a:solidFill>
                <a:latin typeface="Arial"/>
                <a:cs typeface="Arial"/>
              </a:rPr>
              <a:t>data </a:t>
            </a:r>
            <a:r>
              <a:rPr sz="2000" spc="-10" dirty="0">
                <a:solidFill>
                  <a:srgbClr val="0000CC"/>
                </a:solidFill>
                <a:latin typeface="Arial"/>
                <a:cs typeface="Arial"/>
              </a:rPr>
              <a:t>arrives </a:t>
            </a:r>
            <a:r>
              <a:rPr sz="2000" spc="-5" dirty="0">
                <a:solidFill>
                  <a:srgbClr val="0000CC"/>
                </a:solidFill>
                <a:latin typeface="Arial"/>
                <a:cs typeface="Arial"/>
              </a:rPr>
              <a:t>on a big pipe (a fast LAN) and </a:t>
            </a:r>
            <a:r>
              <a:rPr sz="2000" spc="-10" dirty="0">
                <a:solidFill>
                  <a:srgbClr val="0000CC"/>
                </a:solidFill>
                <a:latin typeface="Arial"/>
                <a:cs typeface="Arial"/>
              </a:rPr>
              <a:t>gets  </a:t>
            </a:r>
            <a:r>
              <a:rPr sz="2000" spc="-5" dirty="0">
                <a:solidFill>
                  <a:srgbClr val="0000CC"/>
                </a:solidFill>
                <a:latin typeface="Arial"/>
                <a:cs typeface="Arial"/>
              </a:rPr>
              <a:t>sent out a smaller pipe (a slower</a:t>
            </a:r>
            <a:r>
              <a:rPr sz="2000" spc="30" dirty="0">
                <a:solidFill>
                  <a:srgbClr val="0000CC"/>
                </a:solidFill>
                <a:latin typeface="Arial"/>
                <a:cs typeface="Arial"/>
              </a:rPr>
              <a:t> </a:t>
            </a:r>
            <a:r>
              <a:rPr sz="2000" spc="-5" dirty="0">
                <a:solidFill>
                  <a:srgbClr val="0000CC"/>
                </a:solidFill>
                <a:latin typeface="Arial"/>
                <a:cs typeface="Arial"/>
              </a:rPr>
              <a:t>WAN)</a:t>
            </a:r>
            <a:endParaRPr sz="2000">
              <a:latin typeface="Arial"/>
              <a:cs typeface="Arial"/>
            </a:endParaRPr>
          </a:p>
          <a:p>
            <a:pPr marL="755015" marR="508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can also occur when multiple input </a:t>
            </a:r>
            <a:r>
              <a:rPr sz="2000" spc="-10" dirty="0">
                <a:solidFill>
                  <a:srgbClr val="0000CC"/>
                </a:solidFill>
                <a:latin typeface="Arial"/>
                <a:cs typeface="Arial"/>
              </a:rPr>
              <a:t>streams arrive </a:t>
            </a:r>
            <a:r>
              <a:rPr sz="2000" spc="-5" dirty="0">
                <a:solidFill>
                  <a:srgbClr val="0000CC"/>
                </a:solidFill>
                <a:latin typeface="Arial"/>
                <a:cs typeface="Arial"/>
              </a:rPr>
              <a:t>at a </a:t>
            </a:r>
            <a:r>
              <a:rPr sz="2000" spc="-10" dirty="0">
                <a:solidFill>
                  <a:srgbClr val="0000CC"/>
                </a:solidFill>
                <a:latin typeface="Arial"/>
                <a:cs typeface="Arial"/>
              </a:rPr>
              <a:t>router whose  output </a:t>
            </a:r>
            <a:r>
              <a:rPr sz="2000" spc="-5" dirty="0">
                <a:solidFill>
                  <a:srgbClr val="0000CC"/>
                </a:solidFill>
                <a:latin typeface="Arial"/>
                <a:cs typeface="Arial"/>
              </a:rPr>
              <a:t>capacity is less than the sum of the</a:t>
            </a:r>
            <a:r>
              <a:rPr sz="2000" spc="-10" dirty="0">
                <a:solidFill>
                  <a:srgbClr val="0000CC"/>
                </a:solidFill>
                <a:latin typeface="Arial"/>
                <a:cs typeface="Arial"/>
              </a:rPr>
              <a:t> inputs</a:t>
            </a:r>
            <a:endParaRPr sz="2000">
              <a:latin typeface="Arial"/>
              <a:cs typeface="Arial"/>
            </a:endParaRPr>
          </a:p>
        </p:txBody>
      </p:sp>
      <p:sp>
        <p:nvSpPr>
          <p:cNvPr id="7" name="object 7"/>
          <p:cNvSpPr/>
          <p:nvPr/>
        </p:nvSpPr>
        <p:spPr>
          <a:xfrm>
            <a:off x="1079639" y="3720846"/>
            <a:ext cx="8458200" cy="24193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213239" y="3777996"/>
            <a:ext cx="838200" cy="457200"/>
          </a:xfrm>
          <a:custGeom>
            <a:avLst/>
            <a:gdLst/>
            <a:ahLst/>
            <a:cxnLst/>
            <a:rect l="l" t="t" r="r" b="b"/>
            <a:pathLst>
              <a:path w="838200" h="457200">
                <a:moveTo>
                  <a:pt x="419100" y="0"/>
                </a:moveTo>
                <a:lnTo>
                  <a:pt x="357126" y="2473"/>
                </a:lnTo>
                <a:lnTo>
                  <a:pt x="297990" y="9659"/>
                </a:lnTo>
                <a:lnTo>
                  <a:pt x="242337" y="21207"/>
                </a:lnTo>
                <a:lnTo>
                  <a:pt x="190813" y="36768"/>
                </a:lnTo>
                <a:lnTo>
                  <a:pt x="144064" y="55990"/>
                </a:lnTo>
                <a:lnTo>
                  <a:pt x="102735" y="78524"/>
                </a:lnTo>
                <a:lnTo>
                  <a:pt x="67472" y="104019"/>
                </a:lnTo>
                <a:lnTo>
                  <a:pt x="38922" y="132124"/>
                </a:lnTo>
                <a:lnTo>
                  <a:pt x="4539" y="194765"/>
                </a:lnTo>
                <a:lnTo>
                  <a:pt x="0" y="228600"/>
                </a:lnTo>
                <a:lnTo>
                  <a:pt x="4539" y="262434"/>
                </a:lnTo>
                <a:lnTo>
                  <a:pt x="38922" y="325075"/>
                </a:lnTo>
                <a:lnTo>
                  <a:pt x="67472" y="353180"/>
                </a:lnTo>
                <a:lnTo>
                  <a:pt x="102735" y="378675"/>
                </a:lnTo>
                <a:lnTo>
                  <a:pt x="144064" y="401209"/>
                </a:lnTo>
                <a:lnTo>
                  <a:pt x="190813" y="420431"/>
                </a:lnTo>
                <a:lnTo>
                  <a:pt x="242337" y="435992"/>
                </a:lnTo>
                <a:lnTo>
                  <a:pt x="297990" y="447540"/>
                </a:lnTo>
                <a:lnTo>
                  <a:pt x="357126" y="454726"/>
                </a:lnTo>
                <a:lnTo>
                  <a:pt x="419100" y="457200"/>
                </a:lnTo>
                <a:lnTo>
                  <a:pt x="481073" y="454726"/>
                </a:lnTo>
                <a:lnTo>
                  <a:pt x="540209" y="447540"/>
                </a:lnTo>
                <a:lnTo>
                  <a:pt x="595862" y="435992"/>
                </a:lnTo>
                <a:lnTo>
                  <a:pt x="647386" y="420431"/>
                </a:lnTo>
                <a:lnTo>
                  <a:pt x="694135" y="401209"/>
                </a:lnTo>
                <a:lnTo>
                  <a:pt x="735464" y="378675"/>
                </a:lnTo>
                <a:lnTo>
                  <a:pt x="770727" y="353180"/>
                </a:lnTo>
                <a:lnTo>
                  <a:pt x="799277" y="325075"/>
                </a:lnTo>
                <a:lnTo>
                  <a:pt x="833660" y="262434"/>
                </a:lnTo>
                <a:lnTo>
                  <a:pt x="838200" y="228599"/>
                </a:lnTo>
                <a:lnTo>
                  <a:pt x="833660" y="194765"/>
                </a:lnTo>
                <a:lnTo>
                  <a:pt x="799277" y="132124"/>
                </a:lnTo>
                <a:lnTo>
                  <a:pt x="770727" y="104019"/>
                </a:lnTo>
                <a:lnTo>
                  <a:pt x="735464" y="78524"/>
                </a:lnTo>
                <a:lnTo>
                  <a:pt x="694135" y="55990"/>
                </a:lnTo>
                <a:lnTo>
                  <a:pt x="647386" y="36768"/>
                </a:lnTo>
                <a:lnTo>
                  <a:pt x="595862" y="21207"/>
                </a:lnTo>
                <a:lnTo>
                  <a:pt x="540209" y="9659"/>
                </a:lnTo>
                <a:lnTo>
                  <a:pt x="481073" y="2473"/>
                </a:lnTo>
                <a:lnTo>
                  <a:pt x="419100" y="0"/>
                </a:lnTo>
                <a:close/>
              </a:path>
            </a:pathLst>
          </a:custGeom>
          <a:ln w="9525">
            <a:solidFill>
              <a:srgbClr val="FF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24</a:t>
            </a:fld>
            <a:endParaRPr spc="-5" dirty="0"/>
          </a:p>
        </p:txBody>
      </p:sp>
      <p:sp>
        <p:nvSpPr>
          <p:cNvPr id="10" name="object 1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888489" cy="391160"/>
          </a:xfrm>
          <a:prstGeom prst="rect">
            <a:avLst/>
          </a:prstGeom>
        </p:spPr>
        <p:txBody>
          <a:bodyPr vert="horz" wrap="square" lIns="0" tIns="12700" rIns="0" bIns="0" rtlCol="0">
            <a:spAutoFit/>
          </a:bodyPr>
          <a:lstStyle/>
          <a:p>
            <a:pPr marL="12700">
              <a:lnSpc>
                <a:spcPct val="100000"/>
              </a:lnSpc>
              <a:spcBef>
                <a:spcPts val="100"/>
              </a:spcBef>
            </a:pPr>
            <a:r>
              <a:rPr sz="2400" spc="-5" dirty="0"/>
              <a:t>Urgent</a:t>
            </a:r>
            <a:r>
              <a:rPr sz="2400" spc="-70" dirty="0"/>
              <a:t> </a:t>
            </a:r>
            <a:r>
              <a:rPr sz="2400" dirty="0"/>
              <a:t>Mode</a:t>
            </a:r>
            <a:endParaRPr sz="2400"/>
          </a:p>
        </p:txBody>
      </p:sp>
      <p:sp>
        <p:nvSpPr>
          <p:cNvPr id="6" name="object 6"/>
          <p:cNvSpPr txBox="1"/>
          <p:nvPr/>
        </p:nvSpPr>
        <p:spPr>
          <a:xfrm>
            <a:off x="1159135" y="1823719"/>
            <a:ext cx="8331200" cy="2950210"/>
          </a:xfrm>
          <a:prstGeom prst="rect">
            <a:avLst/>
          </a:prstGeom>
        </p:spPr>
        <p:txBody>
          <a:bodyPr vert="horz" wrap="square" lIns="0" tIns="12065" rIns="0" bIns="0" rtlCol="0">
            <a:spAutoFit/>
          </a:bodyPr>
          <a:lstStyle/>
          <a:p>
            <a:pPr marL="355600" marR="271780" indent="-342900">
              <a:lnSpc>
                <a:spcPct val="100000"/>
              </a:lnSpc>
              <a:spcBef>
                <a:spcPts val="95"/>
              </a:spcBef>
              <a:buSzPct val="90000"/>
              <a:buFont typeface="Wingdings"/>
              <a:buChar char=""/>
              <a:tabLst>
                <a:tab pos="354965" algn="l"/>
                <a:tab pos="355600" algn="l"/>
              </a:tabLst>
            </a:pPr>
            <a:r>
              <a:rPr sz="2000" b="1" spc="-5" dirty="0">
                <a:solidFill>
                  <a:srgbClr val="0000CC"/>
                </a:solidFill>
                <a:latin typeface="Arial"/>
                <a:cs typeface="Arial"/>
              </a:rPr>
              <a:t>TCP </a:t>
            </a:r>
            <a:r>
              <a:rPr sz="2000" b="1" spc="-10" dirty="0">
                <a:solidFill>
                  <a:srgbClr val="0000CC"/>
                </a:solidFill>
                <a:latin typeface="Arial"/>
                <a:cs typeface="Arial"/>
              </a:rPr>
              <a:t>provides </a:t>
            </a:r>
            <a:r>
              <a:rPr sz="2000" b="1" spc="-5" dirty="0">
                <a:solidFill>
                  <a:srgbClr val="0000CC"/>
                </a:solidFill>
                <a:latin typeface="Arial"/>
                <a:cs typeface="Arial"/>
              </a:rPr>
              <a:t>what it calls urgent </a:t>
            </a:r>
            <a:r>
              <a:rPr sz="2000" b="1" spc="-10" dirty="0">
                <a:solidFill>
                  <a:srgbClr val="0000CC"/>
                </a:solidFill>
                <a:latin typeface="Arial"/>
                <a:cs typeface="Arial"/>
              </a:rPr>
              <a:t>mode, allowing </a:t>
            </a:r>
            <a:r>
              <a:rPr sz="2000" b="1" spc="-5" dirty="0">
                <a:solidFill>
                  <a:srgbClr val="0000CC"/>
                </a:solidFill>
                <a:latin typeface="Arial"/>
                <a:cs typeface="Arial"/>
              </a:rPr>
              <a:t>one end to </a:t>
            </a:r>
            <a:r>
              <a:rPr sz="2000" b="1" spc="-10" dirty="0">
                <a:solidFill>
                  <a:srgbClr val="0000CC"/>
                </a:solidFill>
                <a:latin typeface="Arial"/>
                <a:cs typeface="Arial"/>
              </a:rPr>
              <a:t>tell  </a:t>
            </a:r>
            <a:r>
              <a:rPr sz="2000" b="1" spc="-5" dirty="0">
                <a:solidFill>
                  <a:srgbClr val="0000CC"/>
                </a:solidFill>
                <a:latin typeface="Arial"/>
                <a:cs typeface="Arial"/>
              </a:rPr>
              <a:t>the other end that </a:t>
            </a:r>
            <a:r>
              <a:rPr sz="2000" b="1" spc="-10" dirty="0">
                <a:solidFill>
                  <a:srgbClr val="0000CC"/>
                </a:solidFill>
                <a:latin typeface="Arial"/>
                <a:cs typeface="Arial"/>
              </a:rPr>
              <a:t>“urgent data” </a:t>
            </a:r>
            <a:r>
              <a:rPr sz="2000" b="1" spc="-5" dirty="0">
                <a:solidFill>
                  <a:srgbClr val="0000CC"/>
                </a:solidFill>
                <a:latin typeface="Arial"/>
                <a:cs typeface="Arial"/>
              </a:rPr>
              <a:t>of </a:t>
            </a:r>
            <a:r>
              <a:rPr sz="2000" b="1" spc="-10" dirty="0">
                <a:solidFill>
                  <a:srgbClr val="0000CC"/>
                </a:solidFill>
                <a:latin typeface="Arial"/>
                <a:cs typeface="Arial"/>
              </a:rPr>
              <a:t>some </a:t>
            </a:r>
            <a:r>
              <a:rPr sz="2000" b="1" spc="-5" dirty="0">
                <a:solidFill>
                  <a:srgbClr val="0000CC"/>
                </a:solidFill>
                <a:latin typeface="Arial"/>
                <a:cs typeface="Arial"/>
              </a:rPr>
              <a:t>form has been </a:t>
            </a:r>
            <a:r>
              <a:rPr sz="2000" b="1" spc="-10" dirty="0">
                <a:solidFill>
                  <a:srgbClr val="0000CC"/>
                </a:solidFill>
                <a:latin typeface="Arial"/>
                <a:cs typeface="Arial"/>
              </a:rPr>
              <a:t>placed  </a:t>
            </a:r>
            <a:r>
              <a:rPr sz="2000" b="1" spc="-5" dirty="0">
                <a:solidFill>
                  <a:srgbClr val="0000CC"/>
                </a:solidFill>
                <a:latin typeface="Arial"/>
                <a:cs typeface="Arial"/>
              </a:rPr>
              <a:t>into the normal </a:t>
            </a:r>
            <a:r>
              <a:rPr sz="2000" b="1" spc="-10" dirty="0">
                <a:solidFill>
                  <a:srgbClr val="0000CC"/>
                </a:solidFill>
                <a:latin typeface="Arial"/>
                <a:cs typeface="Arial"/>
              </a:rPr>
              <a:t>stream </a:t>
            </a:r>
            <a:r>
              <a:rPr sz="2000" b="1" spc="-5" dirty="0">
                <a:solidFill>
                  <a:srgbClr val="0000CC"/>
                </a:solidFill>
                <a:latin typeface="Arial"/>
                <a:cs typeface="Arial"/>
              </a:rPr>
              <a:t>of</a:t>
            </a:r>
            <a:r>
              <a:rPr sz="2000" b="1" spc="20" dirty="0">
                <a:solidFill>
                  <a:srgbClr val="0000CC"/>
                </a:solidFill>
                <a:latin typeface="Arial"/>
                <a:cs typeface="Arial"/>
              </a:rPr>
              <a:t> </a:t>
            </a:r>
            <a:r>
              <a:rPr sz="2000" b="1" spc="-10" dirty="0">
                <a:solidFill>
                  <a:srgbClr val="0000CC"/>
                </a:solidFill>
                <a:latin typeface="Arial"/>
                <a:cs typeface="Arial"/>
              </a:rPr>
              <a:t>data.</a:t>
            </a:r>
            <a:endParaRPr sz="2000">
              <a:latin typeface="Arial"/>
              <a:cs typeface="Arial"/>
            </a:endParaRPr>
          </a:p>
          <a:p>
            <a:pPr marL="355600" indent="-342900">
              <a:lnSpc>
                <a:spcPct val="100000"/>
              </a:lnSpc>
              <a:spcBef>
                <a:spcPts val="480"/>
              </a:spcBef>
              <a:buClr>
                <a:srgbClr val="0000CC"/>
              </a:buClr>
              <a:buSzPct val="90000"/>
              <a:buFont typeface="Wingdings"/>
              <a:buChar char=""/>
              <a:tabLst>
                <a:tab pos="354965" algn="l"/>
                <a:tab pos="355600" algn="l"/>
              </a:tabLst>
            </a:pPr>
            <a:r>
              <a:rPr sz="2000" b="1" spc="-5" dirty="0">
                <a:solidFill>
                  <a:srgbClr val="FF0000"/>
                </a:solidFill>
                <a:latin typeface="Arial"/>
                <a:cs typeface="Arial"/>
              </a:rPr>
              <a:t>Last byte of urgent data = </a:t>
            </a:r>
            <a:r>
              <a:rPr sz="2000" b="1" spc="-10" dirty="0">
                <a:solidFill>
                  <a:srgbClr val="FF0000"/>
                </a:solidFill>
                <a:latin typeface="Arial"/>
                <a:cs typeface="Arial"/>
              </a:rPr>
              <a:t>urgent pointer </a:t>
            </a:r>
            <a:r>
              <a:rPr sz="2000" b="1" spc="-5" dirty="0">
                <a:solidFill>
                  <a:srgbClr val="FF0000"/>
                </a:solidFill>
                <a:latin typeface="Arial"/>
                <a:cs typeface="Arial"/>
              </a:rPr>
              <a:t>+ </a:t>
            </a:r>
            <a:r>
              <a:rPr sz="2000" b="1" spc="-10" dirty="0">
                <a:solidFill>
                  <a:srgbClr val="FF0000"/>
                </a:solidFill>
                <a:latin typeface="Arial"/>
                <a:cs typeface="Arial"/>
              </a:rPr>
              <a:t>sequence</a:t>
            </a:r>
            <a:r>
              <a:rPr sz="2000" b="1" spc="40" dirty="0">
                <a:solidFill>
                  <a:srgbClr val="FF0000"/>
                </a:solidFill>
                <a:latin typeface="Arial"/>
                <a:cs typeface="Arial"/>
              </a:rPr>
              <a:t> </a:t>
            </a:r>
            <a:r>
              <a:rPr sz="2000" b="1" spc="-5" dirty="0">
                <a:solidFill>
                  <a:srgbClr val="FF0000"/>
                </a:solidFill>
                <a:latin typeface="Arial"/>
                <a:cs typeface="Arial"/>
              </a:rPr>
              <a:t>#</a:t>
            </a:r>
            <a:endParaRPr sz="2000">
              <a:latin typeface="Arial"/>
              <a:cs typeface="Arial"/>
            </a:endParaRPr>
          </a:p>
          <a:p>
            <a:pPr marL="355600" marR="5080" indent="-342900">
              <a:lnSpc>
                <a:spcPct val="100000"/>
              </a:lnSpc>
              <a:spcBef>
                <a:spcPts val="475"/>
              </a:spcBef>
              <a:buSzPct val="90000"/>
              <a:buFont typeface="Wingdings"/>
              <a:buChar char=""/>
              <a:tabLst>
                <a:tab pos="354965" algn="l"/>
                <a:tab pos="355600" algn="l"/>
              </a:tabLst>
            </a:pPr>
            <a:r>
              <a:rPr sz="2000" b="1" spc="-10" dirty="0">
                <a:solidFill>
                  <a:srgbClr val="0000CC"/>
                </a:solidFill>
                <a:latin typeface="Arial"/>
                <a:cs typeface="Arial"/>
              </a:rPr>
              <a:t>There </a:t>
            </a:r>
            <a:r>
              <a:rPr sz="2000" b="1" spc="-5" dirty="0">
                <a:solidFill>
                  <a:srgbClr val="0000CC"/>
                </a:solidFill>
                <a:latin typeface="Arial"/>
                <a:cs typeface="Arial"/>
              </a:rPr>
              <a:t>is no way to </a:t>
            </a:r>
            <a:r>
              <a:rPr sz="2000" b="1" spc="-10" dirty="0">
                <a:solidFill>
                  <a:srgbClr val="0000CC"/>
                </a:solidFill>
                <a:latin typeface="Arial"/>
                <a:cs typeface="Arial"/>
              </a:rPr>
              <a:t>specify where </a:t>
            </a:r>
            <a:r>
              <a:rPr sz="2000" b="1" spc="-5" dirty="0">
                <a:solidFill>
                  <a:srgbClr val="0000CC"/>
                </a:solidFill>
                <a:latin typeface="Arial"/>
                <a:cs typeface="Arial"/>
              </a:rPr>
              <a:t>the </a:t>
            </a:r>
            <a:r>
              <a:rPr sz="2000" b="1" spc="-10" dirty="0">
                <a:solidFill>
                  <a:srgbClr val="0000CC"/>
                </a:solidFill>
                <a:latin typeface="Arial"/>
                <a:cs typeface="Arial"/>
              </a:rPr>
              <a:t>urgent </a:t>
            </a:r>
            <a:r>
              <a:rPr sz="2000" b="1" spc="-5" dirty="0">
                <a:solidFill>
                  <a:srgbClr val="0000CC"/>
                </a:solidFill>
                <a:latin typeface="Arial"/>
                <a:cs typeface="Arial"/>
              </a:rPr>
              <a:t>data </a:t>
            </a:r>
            <a:r>
              <a:rPr sz="2000" b="1" spc="-10" dirty="0">
                <a:solidFill>
                  <a:srgbClr val="0000CC"/>
                </a:solidFill>
                <a:latin typeface="Arial"/>
                <a:cs typeface="Arial"/>
              </a:rPr>
              <a:t>starts </a:t>
            </a:r>
            <a:r>
              <a:rPr sz="2000" b="1" spc="-5" dirty="0">
                <a:solidFill>
                  <a:srgbClr val="0000CC"/>
                </a:solidFill>
                <a:latin typeface="Arial"/>
                <a:cs typeface="Arial"/>
              </a:rPr>
              <a:t>in the </a:t>
            </a:r>
            <a:r>
              <a:rPr sz="2000" b="1" spc="-10" dirty="0">
                <a:solidFill>
                  <a:srgbClr val="0000CC"/>
                </a:solidFill>
                <a:latin typeface="Arial"/>
                <a:cs typeface="Arial"/>
              </a:rPr>
              <a:t>data  stream.</a:t>
            </a:r>
            <a:endParaRPr sz="2000">
              <a:latin typeface="Arial"/>
              <a:cs typeface="Arial"/>
            </a:endParaRPr>
          </a:p>
          <a:p>
            <a:pPr marL="355600" marR="15367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The only </a:t>
            </a:r>
            <a:r>
              <a:rPr sz="2000" b="1" spc="-10" dirty="0">
                <a:solidFill>
                  <a:srgbClr val="0000CC"/>
                </a:solidFill>
                <a:latin typeface="Arial"/>
                <a:cs typeface="Arial"/>
              </a:rPr>
              <a:t>information </a:t>
            </a:r>
            <a:r>
              <a:rPr sz="2000" b="1" spc="-5" dirty="0">
                <a:solidFill>
                  <a:srgbClr val="0000CC"/>
                </a:solidFill>
                <a:latin typeface="Arial"/>
                <a:cs typeface="Arial"/>
              </a:rPr>
              <a:t>sent </a:t>
            </a:r>
            <a:r>
              <a:rPr sz="2000" b="1" spc="-10" dirty="0">
                <a:solidFill>
                  <a:srgbClr val="0000CC"/>
                </a:solidFill>
                <a:latin typeface="Arial"/>
                <a:cs typeface="Arial"/>
              </a:rPr>
              <a:t>across </a:t>
            </a:r>
            <a:r>
              <a:rPr sz="2000" b="1" spc="-5" dirty="0">
                <a:solidFill>
                  <a:srgbClr val="0000CC"/>
                </a:solidFill>
                <a:latin typeface="Arial"/>
                <a:cs typeface="Arial"/>
              </a:rPr>
              <a:t>the </a:t>
            </a:r>
            <a:r>
              <a:rPr sz="2000" b="1" spc="-10" dirty="0">
                <a:solidFill>
                  <a:srgbClr val="0000CC"/>
                </a:solidFill>
                <a:latin typeface="Arial"/>
                <a:cs typeface="Arial"/>
              </a:rPr>
              <a:t>connection </a:t>
            </a:r>
            <a:r>
              <a:rPr sz="2000" b="1" spc="-5" dirty="0">
                <a:solidFill>
                  <a:srgbClr val="0000CC"/>
                </a:solidFill>
                <a:latin typeface="Arial"/>
                <a:cs typeface="Arial"/>
              </a:rPr>
              <a:t>by TCP is </a:t>
            </a:r>
            <a:r>
              <a:rPr sz="2000" b="1" spc="-10" dirty="0">
                <a:solidFill>
                  <a:srgbClr val="0000CC"/>
                </a:solidFill>
                <a:latin typeface="Arial"/>
                <a:cs typeface="Arial"/>
              </a:rPr>
              <a:t>that  </a:t>
            </a:r>
            <a:r>
              <a:rPr sz="2000" b="1" spc="-5" dirty="0">
                <a:solidFill>
                  <a:srgbClr val="0000CC"/>
                </a:solidFill>
                <a:latin typeface="Arial"/>
                <a:cs typeface="Arial"/>
              </a:rPr>
              <a:t>urgent mode has begun and the pointer to the last byte of </a:t>
            </a:r>
            <a:r>
              <a:rPr sz="2000" b="1" spc="-10" dirty="0">
                <a:solidFill>
                  <a:srgbClr val="0000CC"/>
                </a:solidFill>
                <a:latin typeface="Arial"/>
                <a:cs typeface="Arial"/>
              </a:rPr>
              <a:t>urgent  </a:t>
            </a:r>
            <a:r>
              <a:rPr sz="2000" b="1" spc="-5" dirty="0">
                <a:solidFill>
                  <a:srgbClr val="0000CC"/>
                </a:solidFill>
                <a:latin typeface="Arial"/>
                <a:cs typeface="Arial"/>
              </a:rPr>
              <a:t>data.</a:t>
            </a:r>
            <a:endParaRPr sz="2000">
              <a:latin typeface="Arial"/>
              <a:cs typeface="Arial"/>
            </a:endParaRPr>
          </a:p>
        </p:txBody>
      </p:sp>
      <p:sp>
        <p:nvSpPr>
          <p:cNvPr id="7" name="object 7"/>
          <p:cNvSpPr/>
          <p:nvPr/>
        </p:nvSpPr>
        <p:spPr>
          <a:xfrm>
            <a:off x="504737" y="3276524"/>
            <a:ext cx="228777" cy="228777"/>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3581412" y="0"/>
            <a:ext cx="2590800" cy="1447800"/>
          </a:xfrm>
          <a:prstGeom prst="rect">
            <a:avLst/>
          </a:prstGeom>
          <a:ln w="12700">
            <a:solidFill>
              <a:srgbClr val="000000"/>
            </a:solidFill>
          </a:ln>
        </p:spPr>
        <p:txBody>
          <a:bodyPr vert="horz" wrap="square" lIns="0" tIns="50800" rIns="0" bIns="0" rtlCol="0">
            <a:spAutoFit/>
          </a:bodyPr>
          <a:lstStyle/>
          <a:p>
            <a:pPr marL="25400">
              <a:lnSpc>
                <a:spcPct val="100000"/>
              </a:lnSpc>
              <a:spcBef>
                <a:spcPts val="400"/>
              </a:spcBef>
            </a:pPr>
            <a:r>
              <a:rPr sz="800" b="1" i="1" dirty="0">
                <a:latin typeface="Arial"/>
                <a:cs typeface="Arial"/>
              </a:rPr>
              <a:t>USER</a:t>
            </a:r>
            <a:endParaRPr sz="800">
              <a:latin typeface="Arial"/>
              <a:cs typeface="Arial"/>
            </a:endParaRPr>
          </a:p>
          <a:p>
            <a:pPr marL="25400">
              <a:lnSpc>
                <a:spcPct val="100000"/>
              </a:lnSpc>
              <a:spcBef>
                <a:spcPts val="40"/>
              </a:spcBef>
            </a:pPr>
            <a:r>
              <a:rPr sz="800" i="1" dirty="0">
                <a:latin typeface="Arial"/>
                <a:cs typeface="Arial"/>
              </a:rPr>
              <a:t>2021-12-22</a:t>
            </a:r>
            <a:r>
              <a:rPr sz="800" i="1" spc="-5" dirty="0">
                <a:latin typeface="Arial"/>
                <a:cs typeface="Arial"/>
              </a:rPr>
              <a:t> </a:t>
            </a:r>
            <a:r>
              <a:rPr sz="800" i="1" dirty="0">
                <a:latin typeface="Arial"/>
                <a:cs typeface="Arial"/>
              </a:rPr>
              <a:t>01:44:34</a:t>
            </a:r>
            <a:endParaRPr sz="800">
              <a:latin typeface="Arial"/>
              <a:cs typeface="Arial"/>
            </a:endParaRPr>
          </a:p>
          <a:p>
            <a:pPr marL="25400">
              <a:lnSpc>
                <a:spcPct val="100000"/>
              </a:lnSpc>
              <a:spcBef>
                <a:spcPts val="40"/>
              </a:spcBef>
            </a:pPr>
            <a:r>
              <a:rPr sz="1000" dirty="0">
                <a:latin typeface="Arial"/>
                <a:cs typeface="Arial"/>
              </a:rPr>
              <a:t>--------------------------------------------</a:t>
            </a:r>
            <a:endParaRPr sz="1000">
              <a:latin typeface="Arial"/>
              <a:cs typeface="Arial"/>
            </a:endParaRPr>
          </a:p>
          <a:p>
            <a:pPr marL="25400">
              <a:lnSpc>
                <a:spcPct val="100000"/>
              </a:lnSpc>
            </a:pPr>
            <a:r>
              <a:rPr sz="1000" spc="105" dirty="0">
                <a:latin typeface="Arial"/>
                <a:cs typeface="Arial"/>
              </a:rPr>
              <a:t>只能知道</a:t>
            </a:r>
            <a:r>
              <a:rPr sz="1000" spc="50" dirty="0">
                <a:latin typeface="Arial"/>
                <a:cs typeface="Arial"/>
              </a:rPr>
              <a:t>urgent</a:t>
            </a:r>
            <a:r>
              <a:rPr sz="1000" spc="25" dirty="0">
                <a:latin typeface="Arial"/>
                <a:cs typeface="Arial"/>
              </a:rPr>
              <a:t> </a:t>
            </a:r>
            <a:r>
              <a:rPr sz="1000" spc="50" dirty="0">
                <a:latin typeface="Arial"/>
                <a:cs typeface="Arial"/>
              </a:rPr>
              <a:t>data</a:t>
            </a:r>
            <a:r>
              <a:rPr sz="1000" spc="25" dirty="0">
                <a:latin typeface="Arial"/>
                <a:cs typeface="Arial"/>
              </a:rPr>
              <a:t> </a:t>
            </a:r>
            <a:r>
              <a:rPr sz="1000" spc="105" dirty="0">
                <a:latin typeface="Arial"/>
                <a:cs typeface="Arial"/>
              </a:rPr>
              <a:t>結束的</a:t>
            </a:r>
            <a:r>
              <a:rPr sz="1000" spc="50" dirty="0">
                <a:latin typeface="Arial"/>
                <a:cs typeface="Arial"/>
              </a:rPr>
              <a:t>byte</a:t>
            </a:r>
            <a:endParaRPr sz="10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25</a:t>
            </a:fld>
            <a:endParaRPr spc="-5" dirty="0"/>
          </a:p>
        </p:txBody>
      </p:sp>
      <p:sp>
        <p:nvSpPr>
          <p:cNvPr id="10" name="object 1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11" name="文字方塊 10">
            <a:extLst>
              <a:ext uri="{FF2B5EF4-FFF2-40B4-BE49-F238E27FC236}">
                <a16:creationId xmlns:a16="http://schemas.microsoft.com/office/drawing/2014/main" id="{695394B8-19A6-4F26-9EFC-3309D70CCB43}"/>
              </a:ext>
            </a:extLst>
          </p:cNvPr>
          <p:cNvSpPr txBox="1"/>
          <p:nvPr/>
        </p:nvSpPr>
        <p:spPr>
          <a:xfrm>
            <a:off x="1316660" y="4772025"/>
            <a:ext cx="5330818" cy="1754326"/>
          </a:xfrm>
          <a:prstGeom prst="rect">
            <a:avLst/>
          </a:prstGeom>
          <a:noFill/>
        </p:spPr>
        <p:txBody>
          <a:bodyPr wrap="square" rtlCol="0">
            <a:spAutoFit/>
          </a:bodyPr>
          <a:lstStyle/>
          <a:p>
            <a:r>
              <a:rPr lang="en-US" altLang="zh-TW" dirty="0">
                <a:solidFill>
                  <a:srgbClr val="FF0000"/>
                </a:solidFill>
              </a:rPr>
              <a:t>out-of-band</a:t>
            </a:r>
            <a:r>
              <a:rPr lang="en-US" altLang="zh-TW" dirty="0">
                <a:solidFill>
                  <a:srgbClr val="0070C0"/>
                </a:solidFill>
              </a:rPr>
              <a:t>: </a:t>
            </a:r>
            <a:r>
              <a:rPr lang="zh-TW" altLang="en-US" dirty="0">
                <a:solidFill>
                  <a:srgbClr val="0070C0"/>
                </a:solidFill>
              </a:rPr>
              <a:t>類似高速公路的路肩，避免封包太多進不去，但有緊急的是要通知對方</a:t>
            </a:r>
            <a:endParaRPr lang="en-US" altLang="zh-TW" dirty="0">
              <a:solidFill>
                <a:srgbClr val="0070C0"/>
              </a:solidFill>
            </a:endParaRPr>
          </a:p>
          <a:p>
            <a:endParaRPr lang="en-US" altLang="zh-TW" dirty="0">
              <a:solidFill>
                <a:srgbClr val="0070C0"/>
              </a:solidFill>
            </a:endParaRPr>
          </a:p>
          <a:p>
            <a:r>
              <a:rPr lang="zh-TW" altLang="en-US" dirty="0">
                <a:solidFill>
                  <a:srgbClr val="0070C0"/>
                </a:solidFill>
              </a:rPr>
              <a:t>但在</a:t>
            </a:r>
            <a:r>
              <a:rPr lang="en-US" altLang="zh-TW" dirty="0">
                <a:solidFill>
                  <a:srgbClr val="0070C0"/>
                </a:solidFill>
              </a:rPr>
              <a:t>TCP</a:t>
            </a:r>
            <a:r>
              <a:rPr lang="zh-TW" altLang="en-US" dirty="0">
                <a:solidFill>
                  <a:srgbClr val="0070C0"/>
                </a:solidFill>
              </a:rPr>
              <a:t>裡，</a:t>
            </a:r>
            <a:r>
              <a:rPr lang="en-US" altLang="zh-TW" dirty="0">
                <a:solidFill>
                  <a:srgbClr val="0070C0"/>
                </a:solidFill>
              </a:rPr>
              <a:t>urgent data</a:t>
            </a:r>
            <a:r>
              <a:rPr lang="zh-TW" altLang="en-US" dirty="0">
                <a:solidFill>
                  <a:srgbClr val="0070C0"/>
                </a:solidFill>
              </a:rPr>
              <a:t>定義的不好，因為只知道</a:t>
            </a:r>
            <a:r>
              <a:rPr lang="en-US" altLang="zh-TW" dirty="0">
                <a:solidFill>
                  <a:srgbClr val="0070C0"/>
                </a:solidFill>
              </a:rPr>
              <a:t>urgent data</a:t>
            </a:r>
            <a:r>
              <a:rPr lang="zh-TW" altLang="en-US" dirty="0">
                <a:solidFill>
                  <a:srgbClr val="0070C0"/>
                </a:solidFill>
              </a:rPr>
              <a:t>尾巴，不知開頭，而且也沒講到</a:t>
            </a:r>
            <a:r>
              <a:rPr lang="en-US" altLang="zh-TW" dirty="0">
                <a:solidFill>
                  <a:srgbClr val="0070C0"/>
                </a:solidFill>
              </a:rPr>
              <a:t>urgent</a:t>
            </a:r>
            <a:r>
              <a:rPr lang="zh-TW" altLang="en-US" dirty="0">
                <a:solidFill>
                  <a:srgbClr val="0070C0"/>
                </a:solidFill>
              </a:rPr>
              <a:t> </a:t>
            </a:r>
            <a:r>
              <a:rPr lang="en-US" altLang="zh-TW" dirty="0">
                <a:solidFill>
                  <a:srgbClr val="0070C0"/>
                </a:solidFill>
              </a:rPr>
              <a:t>data</a:t>
            </a:r>
            <a:r>
              <a:rPr lang="zh-TW" altLang="en-US" dirty="0">
                <a:solidFill>
                  <a:srgbClr val="0070C0"/>
                </a:solidFill>
              </a:rPr>
              <a:t>怎麼送</a:t>
            </a:r>
            <a:endParaRPr lang="zh-TW" alt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49814" y="861314"/>
            <a:ext cx="2953385" cy="391160"/>
          </a:xfrm>
          <a:prstGeom prst="rect">
            <a:avLst/>
          </a:prstGeom>
        </p:spPr>
        <p:txBody>
          <a:bodyPr vert="horz" wrap="square" lIns="0" tIns="12700" rIns="0" bIns="0" rtlCol="0">
            <a:spAutoFit/>
          </a:bodyPr>
          <a:lstStyle/>
          <a:p>
            <a:pPr marL="12700">
              <a:lnSpc>
                <a:spcPct val="100000"/>
              </a:lnSpc>
              <a:spcBef>
                <a:spcPts val="100"/>
              </a:spcBef>
            </a:pPr>
            <a:r>
              <a:rPr sz="2400" spc="-5" dirty="0"/>
              <a:t>Urgent Mode</a:t>
            </a:r>
            <a:r>
              <a:rPr sz="2400" spc="-8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26</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366395" marR="5080" indent="-342900">
              <a:lnSpc>
                <a:spcPct val="100000"/>
              </a:lnSpc>
              <a:spcBef>
                <a:spcPts val="95"/>
              </a:spcBef>
              <a:buSzPct val="90000"/>
              <a:buFont typeface="Wingdings"/>
              <a:buChar char=""/>
              <a:tabLst>
                <a:tab pos="366395" algn="l"/>
                <a:tab pos="367030" algn="l"/>
              </a:tabLst>
            </a:pPr>
            <a:r>
              <a:rPr spc="-5" dirty="0"/>
              <a:t>Telnet and Rlogin use urgent mode from the </a:t>
            </a:r>
            <a:r>
              <a:rPr spc="-10" dirty="0"/>
              <a:t>server </a:t>
            </a:r>
            <a:r>
              <a:rPr spc="-5" dirty="0"/>
              <a:t>to he </a:t>
            </a:r>
            <a:r>
              <a:rPr spc="-10" dirty="0"/>
              <a:t>client  </a:t>
            </a:r>
            <a:r>
              <a:rPr spc="-5" dirty="0"/>
              <a:t>because it’s </a:t>
            </a:r>
            <a:r>
              <a:rPr spc="-10" dirty="0"/>
              <a:t>possible </a:t>
            </a:r>
            <a:r>
              <a:rPr spc="-5" dirty="0"/>
              <a:t>for this </a:t>
            </a:r>
            <a:r>
              <a:rPr spc="-10" dirty="0"/>
              <a:t>direction </a:t>
            </a:r>
            <a:r>
              <a:rPr spc="-5" dirty="0"/>
              <a:t>of data flow to be </a:t>
            </a:r>
            <a:r>
              <a:rPr spc="-10" dirty="0"/>
              <a:t>stopped  </a:t>
            </a:r>
            <a:r>
              <a:rPr spc="-5" dirty="0"/>
              <a:t>by the client TCP (i.e., it </a:t>
            </a:r>
            <a:r>
              <a:rPr spc="-10" dirty="0"/>
              <a:t>advertises </a:t>
            </a:r>
            <a:r>
              <a:rPr spc="-5" dirty="0"/>
              <a:t>a window of 0). But if </a:t>
            </a:r>
            <a:r>
              <a:rPr spc="-10" dirty="0"/>
              <a:t>the  </a:t>
            </a:r>
            <a:r>
              <a:rPr spc="-5" dirty="0"/>
              <a:t>server process enter urgent </a:t>
            </a:r>
            <a:r>
              <a:rPr spc="-10" dirty="0"/>
              <a:t>mode, </a:t>
            </a:r>
            <a:r>
              <a:rPr spc="-5" dirty="0"/>
              <a:t>the </a:t>
            </a:r>
            <a:r>
              <a:rPr spc="-10" dirty="0"/>
              <a:t>server </a:t>
            </a:r>
            <a:r>
              <a:rPr spc="-5" dirty="0"/>
              <a:t>TCP </a:t>
            </a:r>
            <a:r>
              <a:rPr spc="-10" dirty="0"/>
              <a:t>immediately  </a:t>
            </a:r>
            <a:r>
              <a:rPr spc="-5" dirty="0"/>
              <a:t>sends the urgent pointer and the URG flag, even though it </a:t>
            </a:r>
            <a:r>
              <a:rPr spc="-10" dirty="0"/>
              <a:t>can’t  </a:t>
            </a:r>
            <a:r>
              <a:rPr spc="-5" dirty="0"/>
              <a:t>send any</a:t>
            </a:r>
            <a:r>
              <a:rPr dirty="0"/>
              <a:t> </a:t>
            </a:r>
            <a:r>
              <a:rPr spc="-5" dirty="0"/>
              <a:t>data.</a:t>
            </a:r>
          </a:p>
          <a:p>
            <a:pPr marL="366395" marR="651510" indent="-342900">
              <a:lnSpc>
                <a:spcPct val="100000"/>
              </a:lnSpc>
              <a:spcBef>
                <a:spcPts val="475"/>
              </a:spcBef>
              <a:buSzPct val="90000"/>
              <a:buFont typeface="Wingdings"/>
              <a:buChar char=""/>
              <a:tabLst>
                <a:tab pos="366395" algn="l"/>
                <a:tab pos="367030" algn="l"/>
              </a:tabLst>
            </a:pPr>
            <a:r>
              <a:rPr spc="-5" dirty="0"/>
              <a:t>The urgent pointer just advances in the data </a:t>
            </a:r>
            <a:r>
              <a:rPr spc="-10" dirty="0"/>
              <a:t>stream, </a:t>
            </a:r>
            <a:r>
              <a:rPr spc="-5" dirty="0"/>
              <a:t>and </a:t>
            </a:r>
            <a:r>
              <a:rPr spc="-10" dirty="0"/>
              <a:t>its  previous position </a:t>
            </a:r>
            <a:r>
              <a:rPr spc="-5" dirty="0"/>
              <a:t>at the </a:t>
            </a:r>
            <a:r>
              <a:rPr spc="-10" dirty="0"/>
              <a:t>receiver </a:t>
            </a:r>
            <a:r>
              <a:rPr spc="-5" dirty="0"/>
              <a:t>is</a:t>
            </a:r>
            <a:r>
              <a:rPr spc="15" dirty="0"/>
              <a:t> </a:t>
            </a:r>
            <a:r>
              <a:rPr spc="-10" dirty="0"/>
              <a:t>lost.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953385" cy="391160"/>
          </a:xfrm>
          <a:prstGeom prst="rect">
            <a:avLst/>
          </a:prstGeom>
        </p:spPr>
        <p:txBody>
          <a:bodyPr vert="horz" wrap="square" lIns="0" tIns="12700" rIns="0" bIns="0" rtlCol="0">
            <a:spAutoFit/>
          </a:bodyPr>
          <a:lstStyle/>
          <a:p>
            <a:pPr marL="12700">
              <a:lnSpc>
                <a:spcPct val="100000"/>
              </a:lnSpc>
              <a:spcBef>
                <a:spcPts val="100"/>
              </a:spcBef>
            </a:pPr>
            <a:r>
              <a:rPr sz="2400" spc="-5" dirty="0"/>
              <a:t>Urgent Mode</a:t>
            </a:r>
            <a:r>
              <a:rPr sz="2400" spc="-85" dirty="0"/>
              <a:t> </a:t>
            </a:r>
            <a:r>
              <a:rPr sz="2400" spc="-5" dirty="0"/>
              <a:t>(Cont.)</a:t>
            </a:r>
            <a:endParaRPr sz="2400"/>
          </a:p>
        </p:txBody>
      </p:sp>
      <p:sp>
        <p:nvSpPr>
          <p:cNvPr id="6" name="object 6"/>
          <p:cNvSpPr txBox="1"/>
          <p:nvPr/>
        </p:nvSpPr>
        <p:spPr>
          <a:xfrm>
            <a:off x="1159135" y="1762454"/>
            <a:ext cx="8179434" cy="2886710"/>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An Example:</a:t>
            </a:r>
            <a:endParaRPr sz="2000">
              <a:latin typeface="Arial"/>
              <a:cs typeface="Arial"/>
            </a:endParaRPr>
          </a:p>
          <a:p>
            <a:pPr marL="355600"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bsdi % sock -i -s -P10</a:t>
            </a:r>
            <a:r>
              <a:rPr sz="2000" b="1" spc="-30" dirty="0">
                <a:solidFill>
                  <a:srgbClr val="0000CC"/>
                </a:solidFill>
                <a:latin typeface="Arial"/>
                <a:cs typeface="Arial"/>
              </a:rPr>
              <a:t> </a:t>
            </a:r>
            <a:r>
              <a:rPr sz="2000" b="1" spc="-10" dirty="0">
                <a:solidFill>
                  <a:srgbClr val="0000CC"/>
                </a:solidFill>
                <a:latin typeface="Arial"/>
                <a:cs typeface="Arial"/>
              </a:rPr>
              <a:t>5555</a:t>
            </a:r>
            <a:endParaRPr sz="2000">
              <a:latin typeface="Arial"/>
              <a:cs typeface="Arial"/>
            </a:endParaRPr>
          </a:p>
          <a:p>
            <a:pPr marL="755650" lvl="1" indent="-286385">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-i :</a:t>
            </a:r>
            <a:r>
              <a:rPr sz="2000" spc="-10" dirty="0">
                <a:solidFill>
                  <a:srgbClr val="0000CC"/>
                </a:solidFill>
                <a:latin typeface="Arial"/>
                <a:cs typeface="Arial"/>
              </a:rPr>
              <a:t> </a:t>
            </a:r>
            <a:r>
              <a:rPr sz="2000" spc="-5" dirty="0">
                <a:solidFill>
                  <a:srgbClr val="0000CC"/>
                </a:solidFill>
                <a:latin typeface="Arial"/>
                <a:cs typeface="Arial"/>
              </a:rPr>
              <a:t>sink</a:t>
            </a:r>
            <a:endParaRPr sz="2000">
              <a:latin typeface="Arial"/>
              <a:cs typeface="Arial"/>
            </a:endParaRPr>
          </a:p>
          <a:p>
            <a:pPr marL="755650" lvl="1" indent="-285750">
              <a:lnSpc>
                <a:spcPct val="100000"/>
              </a:lnSpc>
              <a:spcBef>
                <a:spcPts val="470"/>
              </a:spcBef>
              <a:buClr>
                <a:srgbClr val="FF0000"/>
              </a:buClr>
              <a:buSzPct val="90000"/>
              <a:buFont typeface="Wingdings"/>
              <a:buChar char=""/>
              <a:tabLst>
                <a:tab pos="755650" algn="l"/>
              </a:tabLst>
            </a:pPr>
            <a:r>
              <a:rPr sz="2000" spc="-5" dirty="0">
                <a:solidFill>
                  <a:srgbClr val="0000CC"/>
                </a:solidFill>
                <a:latin typeface="Arial"/>
                <a:cs typeface="Arial"/>
              </a:rPr>
              <a:t>-P : </a:t>
            </a:r>
            <a:r>
              <a:rPr sz="2000" spc="-10" dirty="0">
                <a:solidFill>
                  <a:srgbClr val="0000CC"/>
                </a:solidFill>
                <a:latin typeface="Arial"/>
                <a:cs typeface="Arial"/>
              </a:rPr>
              <a:t>pause </a:t>
            </a:r>
            <a:r>
              <a:rPr sz="2000" spc="-5" dirty="0">
                <a:solidFill>
                  <a:srgbClr val="0000CC"/>
                </a:solidFill>
                <a:latin typeface="Arial"/>
                <a:cs typeface="Arial"/>
              </a:rPr>
              <a:t>10 </a:t>
            </a:r>
            <a:r>
              <a:rPr sz="2000" spc="-10" dirty="0">
                <a:solidFill>
                  <a:srgbClr val="0000CC"/>
                </a:solidFill>
                <a:latin typeface="Arial"/>
                <a:cs typeface="Arial"/>
              </a:rPr>
              <a:t>secs</a:t>
            </a:r>
            <a:endParaRPr sz="2000">
              <a:latin typeface="Arial"/>
              <a:cs typeface="Arial"/>
            </a:endParaRPr>
          </a:p>
          <a:p>
            <a:pPr marL="755650" lvl="1" indent="-285750">
              <a:lnSpc>
                <a:spcPct val="100000"/>
              </a:lnSpc>
              <a:spcBef>
                <a:spcPts val="475"/>
              </a:spcBef>
              <a:buClr>
                <a:srgbClr val="FF0000"/>
              </a:buClr>
              <a:buSzPct val="90000"/>
              <a:buFont typeface="Wingdings"/>
              <a:buChar char=""/>
              <a:tabLst>
                <a:tab pos="755650" algn="l"/>
              </a:tabLst>
            </a:pPr>
            <a:r>
              <a:rPr sz="2000" spc="-10" dirty="0">
                <a:solidFill>
                  <a:srgbClr val="0000CC"/>
                </a:solidFill>
                <a:latin typeface="Arial"/>
                <a:cs typeface="Arial"/>
              </a:rPr>
              <a:t>-S8192 </a:t>
            </a:r>
            <a:r>
              <a:rPr sz="2000" spc="-5" dirty="0">
                <a:solidFill>
                  <a:srgbClr val="0000CC"/>
                </a:solidFill>
                <a:latin typeface="Arial"/>
                <a:cs typeface="Arial"/>
              </a:rPr>
              <a:t>: </a:t>
            </a:r>
            <a:r>
              <a:rPr sz="2000" spc="-10" dirty="0">
                <a:solidFill>
                  <a:srgbClr val="0000CC"/>
                </a:solidFill>
                <a:latin typeface="Arial"/>
                <a:cs typeface="Arial"/>
              </a:rPr>
              <a:t>using </a:t>
            </a:r>
            <a:r>
              <a:rPr sz="2000" spc="-5" dirty="0">
                <a:solidFill>
                  <a:srgbClr val="0000CC"/>
                </a:solidFill>
                <a:latin typeface="Arial"/>
                <a:cs typeface="Arial"/>
              </a:rPr>
              <a:t>a </a:t>
            </a:r>
            <a:r>
              <a:rPr sz="2000" spc="-10" dirty="0">
                <a:solidFill>
                  <a:srgbClr val="0000CC"/>
                </a:solidFill>
                <a:latin typeface="Arial"/>
                <a:cs typeface="Arial"/>
              </a:rPr>
              <a:t>send buffer </a:t>
            </a:r>
            <a:r>
              <a:rPr sz="2000" spc="-5" dirty="0">
                <a:solidFill>
                  <a:srgbClr val="0000CC"/>
                </a:solidFill>
                <a:latin typeface="Arial"/>
                <a:cs typeface="Arial"/>
              </a:rPr>
              <a:t>of </a:t>
            </a:r>
            <a:r>
              <a:rPr sz="2000" spc="-10" dirty="0">
                <a:solidFill>
                  <a:srgbClr val="0000CC"/>
                </a:solidFill>
                <a:latin typeface="Arial"/>
                <a:cs typeface="Arial"/>
              </a:rPr>
              <a:t>8192</a:t>
            </a:r>
            <a:r>
              <a:rPr sz="2000" spc="20" dirty="0">
                <a:solidFill>
                  <a:srgbClr val="0000CC"/>
                </a:solidFill>
                <a:latin typeface="Arial"/>
                <a:cs typeface="Arial"/>
              </a:rPr>
              <a:t> </a:t>
            </a:r>
            <a:r>
              <a:rPr sz="2000" spc="-10" dirty="0">
                <a:solidFill>
                  <a:srgbClr val="0000CC"/>
                </a:solidFill>
                <a:latin typeface="Arial"/>
                <a:cs typeface="Arial"/>
              </a:rPr>
              <a:t>bytes</a:t>
            </a:r>
            <a:endParaRPr sz="2000">
              <a:latin typeface="Arial"/>
              <a:cs typeface="Arial"/>
            </a:endParaRPr>
          </a:p>
          <a:p>
            <a:pPr marL="75565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-n6 : write six </a:t>
            </a:r>
            <a:r>
              <a:rPr sz="2000" spc="-10" dirty="0">
                <a:solidFill>
                  <a:srgbClr val="0000CC"/>
                </a:solidFill>
                <a:latin typeface="Arial"/>
                <a:cs typeface="Arial"/>
              </a:rPr>
              <a:t>1024-byte</a:t>
            </a:r>
            <a:r>
              <a:rPr sz="2000" spc="15" dirty="0">
                <a:solidFill>
                  <a:srgbClr val="0000CC"/>
                </a:solidFill>
                <a:latin typeface="Arial"/>
                <a:cs typeface="Arial"/>
              </a:rPr>
              <a:t> </a:t>
            </a:r>
            <a:r>
              <a:rPr sz="2000" spc="-10" dirty="0">
                <a:solidFill>
                  <a:srgbClr val="0000CC"/>
                </a:solidFill>
                <a:latin typeface="Arial"/>
                <a:cs typeface="Arial"/>
              </a:rPr>
              <a:t>writes</a:t>
            </a:r>
            <a:endParaRPr sz="2000">
              <a:latin typeface="Arial"/>
              <a:cs typeface="Arial"/>
            </a:endParaRPr>
          </a:p>
          <a:p>
            <a:pPr marL="755650" marR="5080" lvl="1" indent="-285750">
              <a:lnSpc>
                <a:spcPct val="100000"/>
              </a:lnSpc>
              <a:spcBef>
                <a:spcPts val="475"/>
              </a:spcBef>
              <a:buClr>
                <a:srgbClr val="FF0000"/>
              </a:buClr>
              <a:buSzPct val="90000"/>
              <a:buFont typeface="Wingdings"/>
              <a:buChar char=""/>
              <a:tabLst>
                <a:tab pos="755650" algn="l"/>
                <a:tab pos="7813675" algn="l"/>
              </a:tabLst>
            </a:pPr>
            <a:r>
              <a:rPr sz="2000" spc="-10" dirty="0">
                <a:solidFill>
                  <a:srgbClr val="0000CC"/>
                </a:solidFill>
                <a:latin typeface="Arial"/>
                <a:cs typeface="Arial"/>
              </a:rPr>
              <a:t>-U5</a:t>
            </a:r>
            <a:r>
              <a:rPr sz="2000" spc="-5" dirty="0">
                <a:solidFill>
                  <a:srgbClr val="0000CC"/>
                </a:solidFill>
                <a:latin typeface="Arial"/>
                <a:cs typeface="Arial"/>
              </a:rPr>
              <a:t>:</a:t>
            </a:r>
            <a:r>
              <a:rPr sz="2000" dirty="0">
                <a:solidFill>
                  <a:srgbClr val="0000CC"/>
                </a:solidFill>
                <a:latin typeface="Arial"/>
                <a:cs typeface="Arial"/>
              </a:rPr>
              <a:t> </a:t>
            </a:r>
            <a:r>
              <a:rPr sz="2000" spc="-10" dirty="0">
                <a:solidFill>
                  <a:srgbClr val="0000CC"/>
                </a:solidFill>
                <a:latin typeface="Arial"/>
                <a:cs typeface="Arial"/>
              </a:rPr>
              <a:t>writ</a:t>
            </a:r>
            <a:r>
              <a:rPr sz="2000" spc="-5" dirty="0">
                <a:solidFill>
                  <a:srgbClr val="0000CC"/>
                </a:solidFill>
                <a:latin typeface="Arial"/>
                <a:cs typeface="Arial"/>
              </a:rPr>
              <a:t>e</a:t>
            </a:r>
            <a:r>
              <a:rPr sz="2000" dirty="0">
                <a:solidFill>
                  <a:srgbClr val="0000CC"/>
                </a:solidFill>
                <a:latin typeface="Arial"/>
                <a:cs typeface="Arial"/>
              </a:rPr>
              <a:t> </a:t>
            </a:r>
            <a:r>
              <a:rPr sz="2000" spc="-5" dirty="0">
                <a:solidFill>
                  <a:srgbClr val="0000CC"/>
                </a:solidFill>
                <a:latin typeface="Arial"/>
                <a:cs typeface="Arial"/>
              </a:rPr>
              <a:t>1</a:t>
            </a:r>
            <a:r>
              <a:rPr sz="2000" dirty="0">
                <a:solidFill>
                  <a:srgbClr val="0000CC"/>
                </a:solidFill>
                <a:latin typeface="Arial"/>
                <a:cs typeface="Arial"/>
              </a:rPr>
              <a:t> </a:t>
            </a:r>
            <a:r>
              <a:rPr sz="2000" spc="-10" dirty="0">
                <a:solidFill>
                  <a:srgbClr val="0000CC"/>
                </a:solidFill>
                <a:latin typeface="Arial"/>
                <a:cs typeface="Arial"/>
              </a:rPr>
              <a:t>byt</a:t>
            </a:r>
            <a:r>
              <a:rPr sz="2000" spc="-5" dirty="0">
                <a:solidFill>
                  <a:srgbClr val="0000CC"/>
                </a:solidFill>
                <a:latin typeface="Arial"/>
                <a:cs typeface="Arial"/>
              </a:rPr>
              <a:t>e</a:t>
            </a:r>
            <a:r>
              <a:rPr sz="2000" dirty="0">
                <a:solidFill>
                  <a:srgbClr val="0000CC"/>
                </a:solidFill>
                <a:latin typeface="Arial"/>
                <a:cs typeface="Arial"/>
              </a:rPr>
              <a:t> </a:t>
            </a:r>
            <a:r>
              <a:rPr sz="2000" spc="-10" dirty="0">
                <a:solidFill>
                  <a:srgbClr val="0000CC"/>
                </a:solidFill>
                <a:latin typeface="Arial"/>
                <a:cs typeface="Arial"/>
              </a:rPr>
              <a:t>o</a:t>
            </a:r>
            <a:r>
              <a:rPr sz="2000" spc="-5" dirty="0">
                <a:solidFill>
                  <a:srgbClr val="0000CC"/>
                </a:solidFill>
                <a:latin typeface="Arial"/>
                <a:cs typeface="Arial"/>
              </a:rPr>
              <a:t>f</a:t>
            </a:r>
            <a:r>
              <a:rPr sz="2000" spc="-15" dirty="0">
                <a:solidFill>
                  <a:srgbClr val="0000CC"/>
                </a:solidFill>
                <a:latin typeface="Arial"/>
                <a:cs typeface="Arial"/>
              </a:rPr>
              <a:t> </a:t>
            </a:r>
            <a:r>
              <a:rPr sz="2000" spc="-10" dirty="0">
                <a:solidFill>
                  <a:srgbClr val="0000CC"/>
                </a:solidFill>
                <a:latin typeface="Arial"/>
                <a:cs typeface="Arial"/>
              </a:rPr>
              <a:t>dat</a:t>
            </a:r>
            <a:r>
              <a:rPr sz="2000" spc="-5" dirty="0">
                <a:solidFill>
                  <a:srgbClr val="0000CC"/>
                </a:solidFill>
                <a:latin typeface="Arial"/>
                <a:cs typeface="Arial"/>
              </a:rPr>
              <a:t>a</a:t>
            </a:r>
            <a:r>
              <a:rPr sz="2000" dirty="0">
                <a:solidFill>
                  <a:srgbClr val="0000CC"/>
                </a:solidFill>
                <a:latin typeface="Arial"/>
                <a:cs typeface="Arial"/>
              </a:rPr>
              <a:t> </a:t>
            </a:r>
            <a:r>
              <a:rPr sz="2000" spc="-10" dirty="0">
                <a:solidFill>
                  <a:srgbClr val="0000CC"/>
                </a:solidFill>
                <a:latin typeface="Arial"/>
                <a:cs typeface="Arial"/>
              </a:rPr>
              <a:t>an</a:t>
            </a:r>
            <a:r>
              <a:rPr sz="2000" spc="-5" dirty="0">
                <a:solidFill>
                  <a:srgbClr val="0000CC"/>
                </a:solidFill>
                <a:latin typeface="Arial"/>
                <a:cs typeface="Arial"/>
              </a:rPr>
              <a:t>d</a:t>
            </a:r>
            <a:r>
              <a:rPr sz="2000" dirty="0">
                <a:solidFill>
                  <a:srgbClr val="0000CC"/>
                </a:solidFill>
                <a:latin typeface="Arial"/>
                <a:cs typeface="Arial"/>
              </a:rPr>
              <a:t> </a:t>
            </a:r>
            <a:r>
              <a:rPr sz="2000" spc="-10" dirty="0">
                <a:solidFill>
                  <a:srgbClr val="0000CC"/>
                </a:solidFill>
                <a:latin typeface="Arial"/>
                <a:cs typeface="Arial"/>
              </a:rPr>
              <a:t>ente</a:t>
            </a:r>
            <a:r>
              <a:rPr sz="2000" spc="-5" dirty="0">
                <a:solidFill>
                  <a:srgbClr val="0000CC"/>
                </a:solidFill>
                <a:latin typeface="Arial"/>
                <a:cs typeface="Arial"/>
              </a:rPr>
              <a:t>r</a:t>
            </a:r>
            <a:r>
              <a:rPr sz="2000" dirty="0">
                <a:solidFill>
                  <a:srgbClr val="0000CC"/>
                </a:solidFill>
                <a:latin typeface="Arial"/>
                <a:cs typeface="Arial"/>
              </a:rPr>
              <a:t> </a:t>
            </a:r>
            <a:r>
              <a:rPr sz="2000" spc="-10" dirty="0">
                <a:solidFill>
                  <a:srgbClr val="0000CC"/>
                </a:solidFill>
                <a:latin typeface="Arial"/>
                <a:cs typeface="Arial"/>
              </a:rPr>
              <a:t>urgen</a:t>
            </a:r>
            <a:r>
              <a:rPr sz="2000" spc="-5" dirty="0">
                <a:solidFill>
                  <a:srgbClr val="0000CC"/>
                </a:solidFill>
                <a:latin typeface="Arial"/>
                <a:cs typeface="Arial"/>
              </a:rPr>
              <a:t>t</a:t>
            </a:r>
            <a:r>
              <a:rPr sz="2000" dirty="0">
                <a:solidFill>
                  <a:srgbClr val="0000CC"/>
                </a:solidFill>
                <a:latin typeface="Arial"/>
                <a:cs typeface="Arial"/>
              </a:rPr>
              <a:t> </a:t>
            </a:r>
            <a:r>
              <a:rPr sz="2000" spc="-10" dirty="0">
                <a:solidFill>
                  <a:srgbClr val="0000CC"/>
                </a:solidFill>
                <a:latin typeface="Arial"/>
                <a:cs typeface="Arial"/>
              </a:rPr>
              <a:t>mod</a:t>
            </a:r>
            <a:r>
              <a:rPr sz="2000" spc="-5" dirty="0">
                <a:solidFill>
                  <a:srgbClr val="0000CC"/>
                </a:solidFill>
                <a:latin typeface="Arial"/>
                <a:cs typeface="Arial"/>
              </a:rPr>
              <a:t>e</a:t>
            </a:r>
            <a:r>
              <a:rPr sz="2000" dirty="0">
                <a:solidFill>
                  <a:srgbClr val="0000CC"/>
                </a:solidFill>
                <a:latin typeface="Arial"/>
                <a:cs typeface="Arial"/>
              </a:rPr>
              <a:t> </a:t>
            </a:r>
            <a:r>
              <a:rPr sz="2000" spc="-10" dirty="0">
                <a:solidFill>
                  <a:srgbClr val="0000CC"/>
                </a:solidFill>
                <a:latin typeface="Arial"/>
                <a:cs typeface="Arial"/>
              </a:rPr>
              <a:t>befor</a:t>
            </a:r>
            <a:r>
              <a:rPr sz="2000" spc="-5" dirty="0">
                <a:solidFill>
                  <a:srgbClr val="0000CC"/>
                </a:solidFill>
                <a:latin typeface="Arial"/>
                <a:cs typeface="Arial"/>
              </a:rPr>
              <a:t>e</a:t>
            </a:r>
            <a:r>
              <a:rPr sz="2000" dirty="0">
                <a:solidFill>
                  <a:srgbClr val="0000CC"/>
                </a:solidFill>
                <a:latin typeface="Arial"/>
                <a:cs typeface="Arial"/>
              </a:rPr>
              <a:t> </a:t>
            </a:r>
            <a:r>
              <a:rPr sz="2000" spc="-10" dirty="0">
                <a:solidFill>
                  <a:srgbClr val="0000CC"/>
                </a:solidFill>
                <a:latin typeface="Arial"/>
                <a:cs typeface="Arial"/>
              </a:rPr>
              <a:t>writin</a:t>
            </a:r>
            <a:r>
              <a:rPr sz="2000" spc="-5" dirty="0">
                <a:solidFill>
                  <a:srgbClr val="0000CC"/>
                </a:solidFill>
                <a:latin typeface="Arial"/>
                <a:cs typeface="Arial"/>
              </a:rPr>
              <a:t>g</a:t>
            </a:r>
            <a:r>
              <a:rPr sz="2000" dirty="0">
                <a:solidFill>
                  <a:srgbClr val="0000CC"/>
                </a:solidFill>
                <a:latin typeface="Arial"/>
                <a:cs typeface="Arial"/>
              </a:rPr>
              <a:t>	</a:t>
            </a:r>
            <a:r>
              <a:rPr sz="2000" spc="-10" dirty="0">
                <a:solidFill>
                  <a:srgbClr val="0000CC"/>
                </a:solidFill>
                <a:latin typeface="Arial"/>
                <a:cs typeface="Arial"/>
              </a:rPr>
              <a:t>the  </a:t>
            </a:r>
            <a:r>
              <a:rPr sz="2000" spc="-5" dirty="0">
                <a:solidFill>
                  <a:srgbClr val="0000CC"/>
                </a:solidFill>
                <a:latin typeface="Arial"/>
                <a:cs typeface="Arial"/>
              </a:rPr>
              <a:t>fifth </a:t>
            </a:r>
            <a:r>
              <a:rPr sz="2000" spc="-10" dirty="0">
                <a:solidFill>
                  <a:srgbClr val="0000CC"/>
                </a:solidFill>
                <a:latin typeface="Arial"/>
                <a:cs typeface="Arial"/>
              </a:rPr>
              <a:t>buffer </a:t>
            </a:r>
            <a:r>
              <a:rPr sz="2000" spc="-5" dirty="0">
                <a:solidFill>
                  <a:srgbClr val="0000CC"/>
                </a:solidFill>
                <a:latin typeface="Arial"/>
                <a:cs typeface="Arial"/>
              </a:rPr>
              <a:t>to </a:t>
            </a:r>
            <a:r>
              <a:rPr sz="2000" spc="-10" dirty="0">
                <a:solidFill>
                  <a:srgbClr val="0000CC"/>
                </a:solidFill>
                <a:latin typeface="Arial"/>
                <a:cs typeface="Arial"/>
              </a:rPr>
              <a:t>network</a:t>
            </a:r>
            <a:endParaRPr sz="2000">
              <a:latin typeface="Arial"/>
              <a:cs typeface="Arial"/>
            </a:endParaRPr>
          </a:p>
        </p:txBody>
      </p:sp>
      <p:sp>
        <p:nvSpPr>
          <p:cNvPr id="7" name="object 7"/>
          <p:cNvSpPr/>
          <p:nvPr/>
        </p:nvSpPr>
        <p:spPr>
          <a:xfrm>
            <a:off x="1308239" y="4616196"/>
            <a:ext cx="8153400" cy="18288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27</a:t>
            </a:fld>
            <a:endParaRPr spc="-5" dirty="0"/>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953385" cy="391160"/>
          </a:xfrm>
          <a:prstGeom prst="rect">
            <a:avLst/>
          </a:prstGeom>
        </p:spPr>
        <p:txBody>
          <a:bodyPr vert="horz" wrap="square" lIns="0" tIns="12700" rIns="0" bIns="0" rtlCol="0">
            <a:spAutoFit/>
          </a:bodyPr>
          <a:lstStyle/>
          <a:p>
            <a:pPr marL="12700">
              <a:lnSpc>
                <a:spcPct val="100000"/>
              </a:lnSpc>
              <a:spcBef>
                <a:spcPts val="100"/>
              </a:spcBef>
            </a:pPr>
            <a:r>
              <a:rPr sz="2400" spc="-5" dirty="0"/>
              <a:t>Urgent Mode</a:t>
            </a:r>
            <a:r>
              <a:rPr sz="2400" spc="-85" dirty="0"/>
              <a:t> </a:t>
            </a:r>
            <a:r>
              <a:rPr sz="2400" spc="-5" dirty="0"/>
              <a:t>(Cont.)</a:t>
            </a:r>
            <a:endParaRPr sz="2400"/>
          </a:p>
        </p:txBody>
      </p:sp>
      <p:sp>
        <p:nvSpPr>
          <p:cNvPr id="6" name="object 6"/>
          <p:cNvSpPr/>
          <p:nvPr/>
        </p:nvSpPr>
        <p:spPr>
          <a:xfrm>
            <a:off x="1155839" y="2177795"/>
            <a:ext cx="8382000" cy="4038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28</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11358" y="1057147"/>
            <a:ext cx="295338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33"/>
                </a:solidFill>
                <a:latin typeface="Arial"/>
                <a:cs typeface="Arial"/>
              </a:rPr>
              <a:t>Urgent Mode</a:t>
            </a:r>
            <a:r>
              <a:rPr sz="2400" b="1" spc="-85" dirty="0">
                <a:solidFill>
                  <a:srgbClr val="FF0033"/>
                </a:solidFill>
                <a:latin typeface="Arial"/>
                <a:cs typeface="Arial"/>
              </a:rPr>
              <a:t> </a:t>
            </a:r>
            <a:r>
              <a:rPr sz="2400" b="1" spc="-5" dirty="0">
                <a:solidFill>
                  <a:srgbClr val="FF0033"/>
                </a:solidFill>
                <a:latin typeface="Arial"/>
                <a:cs typeface="Arial"/>
              </a:rPr>
              <a:t>(Cont.)</a:t>
            </a:r>
            <a:endParaRPr sz="2400">
              <a:latin typeface="Arial"/>
              <a:cs typeface="Arial"/>
            </a:endParaRPr>
          </a:p>
        </p:txBody>
      </p:sp>
      <p:sp>
        <p:nvSpPr>
          <p:cNvPr id="6" name="object 6"/>
          <p:cNvSpPr txBox="1"/>
          <p:nvPr/>
        </p:nvSpPr>
        <p:spPr>
          <a:xfrm>
            <a:off x="1159135" y="1823719"/>
            <a:ext cx="1960880"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10" dirty="0">
                <a:solidFill>
                  <a:srgbClr val="0000CC"/>
                </a:solidFill>
                <a:latin typeface="Arial"/>
                <a:cs typeface="Arial"/>
              </a:rPr>
              <a:t>(continued...)</a:t>
            </a:r>
            <a:endParaRPr sz="2000">
              <a:latin typeface="Arial"/>
              <a:cs typeface="Arial"/>
            </a:endParaRPr>
          </a:p>
        </p:txBody>
      </p:sp>
      <p:sp>
        <p:nvSpPr>
          <p:cNvPr id="7" name="object 7"/>
          <p:cNvSpPr/>
          <p:nvPr/>
        </p:nvSpPr>
        <p:spPr>
          <a:xfrm>
            <a:off x="1308239" y="2234945"/>
            <a:ext cx="8153400" cy="22288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566027" y="2025395"/>
            <a:ext cx="457200" cy="2362200"/>
          </a:xfrm>
          <a:custGeom>
            <a:avLst/>
            <a:gdLst/>
            <a:ahLst/>
            <a:cxnLst/>
            <a:rect l="l" t="t" r="r" b="b"/>
            <a:pathLst>
              <a:path w="457200" h="2362200">
                <a:moveTo>
                  <a:pt x="228600" y="0"/>
                </a:moveTo>
                <a:lnTo>
                  <a:pt x="185907" y="20499"/>
                </a:lnTo>
                <a:lnTo>
                  <a:pt x="158881" y="55788"/>
                </a:lnTo>
                <a:lnTo>
                  <a:pt x="133252" y="107085"/>
                </a:lnTo>
                <a:lnTo>
                  <a:pt x="109231" y="173282"/>
                </a:lnTo>
                <a:lnTo>
                  <a:pt x="97891" y="211622"/>
                </a:lnTo>
                <a:lnTo>
                  <a:pt x="87032" y="253272"/>
                </a:lnTo>
                <a:lnTo>
                  <a:pt x="76681" y="298093"/>
                </a:lnTo>
                <a:lnTo>
                  <a:pt x="66865" y="345947"/>
                </a:lnTo>
                <a:lnTo>
                  <a:pt x="57610" y="396697"/>
                </a:lnTo>
                <a:lnTo>
                  <a:pt x="48944" y="450202"/>
                </a:lnTo>
                <a:lnTo>
                  <a:pt x="40892" y="506325"/>
                </a:lnTo>
                <a:lnTo>
                  <a:pt x="33480" y="564928"/>
                </a:lnTo>
                <a:lnTo>
                  <a:pt x="26736" y="625872"/>
                </a:lnTo>
                <a:lnTo>
                  <a:pt x="20687" y="689019"/>
                </a:lnTo>
                <a:lnTo>
                  <a:pt x="15357" y="754230"/>
                </a:lnTo>
                <a:lnTo>
                  <a:pt x="10775" y="821368"/>
                </a:lnTo>
                <a:lnTo>
                  <a:pt x="6967" y="890292"/>
                </a:lnTo>
                <a:lnTo>
                  <a:pt x="3958" y="960866"/>
                </a:lnTo>
                <a:lnTo>
                  <a:pt x="1777" y="1032951"/>
                </a:lnTo>
                <a:lnTo>
                  <a:pt x="448" y="1106408"/>
                </a:lnTo>
                <a:lnTo>
                  <a:pt x="0" y="1181100"/>
                </a:lnTo>
                <a:lnTo>
                  <a:pt x="448" y="1255791"/>
                </a:lnTo>
                <a:lnTo>
                  <a:pt x="1777" y="1329248"/>
                </a:lnTo>
                <a:lnTo>
                  <a:pt x="3958" y="1401333"/>
                </a:lnTo>
                <a:lnTo>
                  <a:pt x="6967" y="1471907"/>
                </a:lnTo>
                <a:lnTo>
                  <a:pt x="10775" y="1540831"/>
                </a:lnTo>
                <a:lnTo>
                  <a:pt x="15357" y="1607969"/>
                </a:lnTo>
                <a:lnTo>
                  <a:pt x="20687" y="1673180"/>
                </a:lnTo>
                <a:lnTo>
                  <a:pt x="26736" y="1736327"/>
                </a:lnTo>
                <a:lnTo>
                  <a:pt x="33480" y="1797271"/>
                </a:lnTo>
                <a:lnTo>
                  <a:pt x="40892" y="1855874"/>
                </a:lnTo>
                <a:lnTo>
                  <a:pt x="48944" y="1911997"/>
                </a:lnTo>
                <a:lnTo>
                  <a:pt x="57610" y="1965502"/>
                </a:lnTo>
                <a:lnTo>
                  <a:pt x="66865" y="2016251"/>
                </a:lnTo>
                <a:lnTo>
                  <a:pt x="76681" y="2064106"/>
                </a:lnTo>
                <a:lnTo>
                  <a:pt x="87032" y="2108927"/>
                </a:lnTo>
                <a:lnTo>
                  <a:pt x="97891" y="2150577"/>
                </a:lnTo>
                <a:lnTo>
                  <a:pt x="109231" y="2188917"/>
                </a:lnTo>
                <a:lnTo>
                  <a:pt x="133252" y="2255114"/>
                </a:lnTo>
                <a:lnTo>
                  <a:pt x="158881" y="2306411"/>
                </a:lnTo>
                <a:lnTo>
                  <a:pt x="185907" y="2341700"/>
                </a:lnTo>
                <a:lnTo>
                  <a:pt x="228600" y="2362200"/>
                </a:lnTo>
                <a:lnTo>
                  <a:pt x="243082" y="2359876"/>
                </a:lnTo>
                <a:lnTo>
                  <a:pt x="284966" y="2326126"/>
                </a:lnTo>
                <a:lnTo>
                  <a:pt x="311320" y="2282694"/>
                </a:lnTo>
                <a:lnTo>
                  <a:pt x="336172" y="2223809"/>
                </a:lnTo>
                <a:lnTo>
                  <a:pt x="359308" y="2150577"/>
                </a:lnTo>
                <a:lnTo>
                  <a:pt x="370167" y="2108927"/>
                </a:lnTo>
                <a:lnTo>
                  <a:pt x="380518" y="2064106"/>
                </a:lnTo>
                <a:lnTo>
                  <a:pt x="390334" y="2016251"/>
                </a:lnTo>
                <a:lnTo>
                  <a:pt x="399589" y="1965502"/>
                </a:lnTo>
                <a:lnTo>
                  <a:pt x="408255" y="1911997"/>
                </a:lnTo>
                <a:lnTo>
                  <a:pt x="416307" y="1855874"/>
                </a:lnTo>
                <a:lnTo>
                  <a:pt x="423719" y="1797271"/>
                </a:lnTo>
                <a:lnTo>
                  <a:pt x="430463" y="1736327"/>
                </a:lnTo>
                <a:lnTo>
                  <a:pt x="436512" y="1673180"/>
                </a:lnTo>
                <a:lnTo>
                  <a:pt x="441842" y="1607969"/>
                </a:lnTo>
                <a:lnTo>
                  <a:pt x="446424" y="1540831"/>
                </a:lnTo>
                <a:lnTo>
                  <a:pt x="450232" y="1471907"/>
                </a:lnTo>
                <a:lnTo>
                  <a:pt x="453241" y="1401333"/>
                </a:lnTo>
                <a:lnTo>
                  <a:pt x="455422" y="1329248"/>
                </a:lnTo>
                <a:lnTo>
                  <a:pt x="456751" y="1255791"/>
                </a:lnTo>
                <a:lnTo>
                  <a:pt x="457200" y="1181100"/>
                </a:lnTo>
                <a:lnTo>
                  <a:pt x="456751" y="1106408"/>
                </a:lnTo>
                <a:lnTo>
                  <a:pt x="455422" y="1032951"/>
                </a:lnTo>
                <a:lnTo>
                  <a:pt x="453241" y="960866"/>
                </a:lnTo>
                <a:lnTo>
                  <a:pt x="450232" y="890292"/>
                </a:lnTo>
                <a:lnTo>
                  <a:pt x="446424" y="821368"/>
                </a:lnTo>
                <a:lnTo>
                  <a:pt x="441842" y="754230"/>
                </a:lnTo>
                <a:lnTo>
                  <a:pt x="436512" y="689019"/>
                </a:lnTo>
                <a:lnTo>
                  <a:pt x="430463" y="625872"/>
                </a:lnTo>
                <a:lnTo>
                  <a:pt x="423719" y="564928"/>
                </a:lnTo>
                <a:lnTo>
                  <a:pt x="416307" y="506325"/>
                </a:lnTo>
                <a:lnTo>
                  <a:pt x="408255" y="450202"/>
                </a:lnTo>
                <a:lnTo>
                  <a:pt x="399589" y="396697"/>
                </a:lnTo>
                <a:lnTo>
                  <a:pt x="390334" y="345948"/>
                </a:lnTo>
                <a:lnTo>
                  <a:pt x="380518" y="298093"/>
                </a:lnTo>
                <a:lnTo>
                  <a:pt x="370167" y="253272"/>
                </a:lnTo>
                <a:lnTo>
                  <a:pt x="359308" y="211622"/>
                </a:lnTo>
                <a:lnTo>
                  <a:pt x="347968" y="173282"/>
                </a:lnTo>
                <a:lnTo>
                  <a:pt x="323947" y="107085"/>
                </a:lnTo>
                <a:lnTo>
                  <a:pt x="298318" y="55788"/>
                </a:lnTo>
                <a:lnTo>
                  <a:pt x="271292" y="20499"/>
                </a:lnTo>
                <a:lnTo>
                  <a:pt x="228600" y="0"/>
                </a:lnTo>
                <a:close/>
              </a:path>
            </a:pathLst>
          </a:custGeom>
          <a:ln w="9525">
            <a:solidFill>
              <a:srgbClr val="FF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29</a:t>
            </a:fld>
            <a:endParaRPr spc="-5" dirty="0"/>
          </a:p>
        </p:txBody>
      </p:sp>
      <p:sp>
        <p:nvSpPr>
          <p:cNvPr id="10" name="object 1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599055" cy="391160"/>
          </a:xfrm>
          <a:prstGeom prst="rect">
            <a:avLst/>
          </a:prstGeom>
        </p:spPr>
        <p:txBody>
          <a:bodyPr vert="horz" wrap="square" lIns="0" tIns="12700" rIns="0" bIns="0" rtlCol="0">
            <a:spAutoFit/>
          </a:bodyPr>
          <a:lstStyle/>
          <a:p>
            <a:pPr marL="12700">
              <a:lnSpc>
                <a:spcPct val="100000"/>
              </a:lnSpc>
              <a:spcBef>
                <a:spcPts val="100"/>
              </a:spcBef>
            </a:pPr>
            <a:r>
              <a:rPr sz="2400" spc="-5" dirty="0"/>
              <a:t>Normal Data</a:t>
            </a:r>
            <a:r>
              <a:rPr sz="2400" spc="-90" dirty="0"/>
              <a:t> </a:t>
            </a:r>
            <a:r>
              <a:rPr sz="2400" spc="-5" dirty="0"/>
              <a:t>Flow</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3</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8277225" cy="3503295"/>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Examination:</a:t>
            </a:r>
            <a:endParaRPr sz="2000">
              <a:latin typeface="Arial"/>
              <a:cs typeface="Arial"/>
            </a:endParaRPr>
          </a:p>
          <a:p>
            <a:pPr marL="755650" lvl="1" indent="-286385">
              <a:lnSpc>
                <a:spcPct val="100000"/>
              </a:lnSpc>
              <a:spcBef>
                <a:spcPts val="480"/>
              </a:spcBef>
              <a:buClr>
                <a:srgbClr val="FF0000"/>
              </a:buClr>
              <a:buSzPct val="90000"/>
              <a:buFont typeface="Wingdings"/>
              <a:buChar char=""/>
              <a:tabLst>
                <a:tab pos="755650" algn="l"/>
              </a:tabLst>
            </a:pPr>
            <a:r>
              <a:rPr sz="2000" spc="-10" dirty="0">
                <a:solidFill>
                  <a:srgbClr val="0000CC"/>
                </a:solidFill>
                <a:latin typeface="Arial"/>
                <a:cs typeface="Arial"/>
              </a:rPr>
              <a:t>transfer 8192 </a:t>
            </a:r>
            <a:r>
              <a:rPr sz="2000" spc="-5" dirty="0">
                <a:solidFill>
                  <a:srgbClr val="0000CC"/>
                </a:solidFill>
                <a:latin typeface="Arial"/>
                <a:cs typeface="Arial"/>
              </a:rPr>
              <a:t>bytes from svr4 to</a:t>
            </a:r>
            <a:r>
              <a:rPr sz="2000" spc="-10" dirty="0">
                <a:solidFill>
                  <a:srgbClr val="0000CC"/>
                </a:solidFill>
                <a:latin typeface="Arial"/>
                <a:cs typeface="Arial"/>
              </a:rPr>
              <a:t> bsdi</a:t>
            </a:r>
            <a:endParaRPr sz="2000">
              <a:latin typeface="Arial"/>
              <a:cs typeface="Arial"/>
            </a:endParaRPr>
          </a:p>
          <a:p>
            <a:pPr marL="755650" lvl="1" indent="-286385">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on </a:t>
            </a:r>
            <a:r>
              <a:rPr sz="2000" spc="-10" dirty="0">
                <a:solidFill>
                  <a:srgbClr val="0000CC"/>
                </a:solidFill>
                <a:latin typeface="Arial"/>
                <a:cs typeface="Arial"/>
              </a:rPr>
              <a:t>bsdi:</a:t>
            </a:r>
            <a:endParaRPr sz="2000">
              <a:latin typeface="Arial"/>
              <a:cs typeface="Arial"/>
            </a:endParaRPr>
          </a:p>
          <a:p>
            <a:pPr marL="1153795" lvl="2" indent="-284480">
              <a:lnSpc>
                <a:spcPct val="100000"/>
              </a:lnSpc>
              <a:spcBef>
                <a:spcPts val="430"/>
              </a:spcBef>
              <a:buClr>
                <a:srgbClr val="00CC00"/>
              </a:buClr>
              <a:buSzPct val="88888"/>
              <a:buFont typeface="Wingdings"/>
              <a:buChar char="►"/>
              <a:tabLst>
                <a:tab pos="1154430" algn="l"/>
              </a:tabLst>
            </a:pPr>
            <a:r>
              <a:rPr sz="1800" spc="-5" dirty="0">
                <a:solidFill>
                  <a:srgbClr val="0000CC"/>
                </a:solidFill>
                <a:latin typeface="Arial"/>
                <a:cs typeface="Arial"/>
              </a:rPr>
              <a:t>bsdi % </a:t>
            </a:r>
            <a:r>
              <a:rPr sz="1800" dirty="0">
                <a:solidFill>
                  <a:srgbClr val="0000CC"/>
                </a:solidFill>
                <a:latin typeface="Arial"/>
                <a:cs typeface="Arial"/>
              </a:rPr>
              <a:t>sock </a:t>
            </a:r>
            <a:r>
              <a:rPr sz="1800" spc="-5" dirty="0">
                <a:solidFill>
                  <a:srgbClr val="0000CC"/>
                </a:solidFill>
                <a:latin typeface="Arial"/>
                <a:cs typeface="Arial"/>
              </a:rPr>
              <a:t>-i </a:t>
            </a:r>
            <a:r>
              <a:rPr sz="1800" dirty="0">
                <a:solidFill>
                  <a:srgbClr val="0000CC"/>
                </a:solidFill>
                <a:latin typeface="Arial"/>
                <a:cs typeface="Arial"/>
              </a:rPr>
              <a:t>-s</a:t>
            </a:r>
            <a:r>
              <a:rPr sz="1800" spc="-15" dirty="0">
                <a:solidFill>
                  <a:srgbClr val="0000CC"/>
                </a:solidFill>
                <a:latin typeface="Arial"/>
                <a:cs typeface="Arial"/>
              </a:rPr>
              <a:t> </a:t>
            </a:r>
            <a:r>
              <a:rPr sz="1800" spc="-5" dirty="0">
                <a:solidFill>
                  <a:srgbClr val="0000CC"/>
                </a:solidFill>
                <a:latin typeface="Arial"/>
                <a:cs typeface="Arial"/>
              </a:rPr>
              <a:t>7777</a:t>
            </a:r>
            <a:endParaRPr sz="1800">
              <a:latin typeface="Arial"/>
              <a:cs typeface="Arial"/>
            </a:endParaRPr>
          </a:p>
          <a:p>
            <a:pPr marL="755650" lvl="1" indent="-285750">
              <a:lnSpc>
                <a:spcPct val="100000"/>
              </a:lnSpc>
              <a:spcBef>
                <a:spcPts val="480"/>
              </a:spcBef>
              <a:buClr>
                <a:srgbClr val="FF0000"/>
              </a:buClr>
              <a:buSzPct val="90000"/>
              <a:buFont typeface="Wingdings"/>
              <a:buChar char=""/>
              <a:tabLst>
                <a:tab pos="755650" algn="l"/>
              </a:tabLst>
            </a:pPr>
            <a:r>
              <a:rPr sz="2000" spc="-5" dirty="0">
                <a:solidFill>
                  <a:srgbClr val="0000CC"/>
                </a:solidFill>
                <a:latin typeface="Arial"/>
                <a:cs typeface="Arial"/>
              </a:rPr>
              <a:t>on </a:t>
            </a:r>
            <a:r>
              <a:rPr sz="2000" spc="-10" dirty="0">
                <a:solidFill>
                  <a:srgbClr val="0000CC"/>
                </a:solidFill>
                <a:latin typeface="Arial"/>
                <a:cs typeface="Arial"/>
              </a:rPr>
              <a:t>svr4:</a:t>
            </a:r>
            <a:endParaRPr sz="2000">
              <a:latin typeface="Arial"/>
              <a:cs typeface="Arial"/>
            </a:endParaRPr>
          </a:p>
          <a:p>
            <a:pPr marL="1153795" lvl="2" indent="-284480">
              <a:lnSpc>
                <a:spcPct val="100000"/>
              </a:lnSpc>
              <a:spcBef>
                <a:spcPts val="440"/>
              </a:spcBef>
              <a:buClr>
                <a:srgbClr val="00CC00"/>
              </a:buClr>
              <a:buSzPct val="88888"/>
              <a:buFont typeface="Wingdings"/>
              <a:buChar char="►"/>
              <a:tabLst>
                <a:tab pos="1154430" algn="l"/>
              </a:tabLst>
            </a:pPr>
            <a:r>
              <a:rPr sz="1800" spc="-5" dirty="0">
                <a:solidFill>
                  <a:srgbClr val="0000CC"/>
                </a:solidFill>
                <a:latin typeface="Arial"/>
                <a:cs typeface="Arial"/>
              </a:rPr>
              <a:t>svr4 % sock -i -n8 bsdi 7777 --- (eight 1024-byte writes to the</a:t>
            </a:r>
            <a:r>
              <a:rPr sz="1800" spc="25" dirty="0">
                <a:solidFill>
                  <a:srgbClr val="0000CC"/>
                </a:solidFill>
                <a:latin typeface="Arial"/>
                <a:cs typeface="Arial"/>
              </a:rPr>
              <a:t> </a:t>
            </a:r>
            <a:r>
              <a:rPr sz="1800" spc="-135" dirty="0">
                <a:solidFill>
                  <a:srgbClr val="0000CC"/>
                </a:solidFill>
                <a:latin typeface="Arial"/>
                <a:cs typeface="Arial"/>
              </a:rPr>
              <a:t>network)</a:t>
            </a:r>
            <a:endParaRPr sz="1800">
              <a:latin typeface="Arial"/>
              <a:cs typeface="Arial"/>
            </a:endParaRPr>
          </a:p>
          <a:p>
            <a:pPr marL="755650" lvl="1" indent="-285750">
              <a:lnSpc>
                <a:spcPct val="100000"/>
              </a:lnSpc>
              <a:spcBef>
                <a:spcPts val="480"/>
              </a:spcBef>
              <a:buClr>
                <a:srgbClr val="FF0000"/>
              </a:buClr>
              <a:buSzPct val="90000"/>
              <a:buFont typeface="Wingdings"/>
              <a:buChar char=""/>
              <a:tabLst>
                <a:tab pos="755650" algn="l"/>
              </a:tabLst>
            </a:pPr>
            <a:r>
              <a:rPr sz="2000" spc="-5" dirty="0">
                <a:solidFill>
                  <a:srgbClr val="0000CC"/>
                </a:solidFill>
                <a:latin typeface="Arial"/>
                <a:cs typeface="Arial"/>
              </a:rPr>
              <a:t>Flags:</a:t>
            </a:r>
            <a:endParaRPr sz="2000">
              <a:latin typeface="Arial"/>
              <a:cs typeface="Arial"/>
            </a:endParaRPr>
          </a:p>
          <a:p>
            <a:pPr marL="1153795" lvl="2" indent="-284480">
              <a:lnSpc>
                <a:spcPct val="100000"/>
              </a:lnSpc>
              <a:spcBef>
                <a:spcPts val="430"/>
              </a:spcBef>
              <a:buClr>
                <a:srgbClr val="00CC00"/>
              </a:buClr>
              <a:buSzPct val="88888"/>
              <a:buFont typeface="Wingdings"/>
              <a:buChar char="►"/>
              <a:tabLst>
                <a:tab pos="1154430" algn="l"/>
              </a:tabLst>
            </a:pPr>
            <a:r>
              <a:rPr sz="1800" spc="-5" dirty="0">
                <a:solidFill>
                  <a:srgbClr val="0000CC"/>
                </a:solidFill>
                <a:latin typeface="Arial"/>
                <a:cs typeface="Arial"/>
              </a:rPr>
              <a:t>-i </a:t>
            </a:r>
            <a:r>
              <a:rPr sz="1800" dirty="0">
                <a:solidFill>
                  <a:srgbClr val="0000CC"/>
                </a:solidFill>
                <a:latin typeface="Arial"/>
                <a:cs typeface="Arial"/>
              </a:rPr>
              <a:t>: </a:t>
            </a:r>
            <a:r>
              <a:rPr sz="1800" spc="-5" dirty="0">
                <a:solidFill>
                  <a:srgbClr val="0000CC"/>
                </a:solidFill>
                <a:latin typeface="Arial"/>
                <a:cs typeface="Arial"/>
              </a:rPr>
              <a:t>sink, read from the network and discard the</a:t>
            </a:r>
            <a:r>
              <a:rPr sz="1800" spc="-20" dirty="0">
                <a:solidFill>
                  <a:srgbClr val="0000CC"/>
                </a:solidFill>
                <a:latin typeface="Arial"/>
                <a:cs typeface="Arial"/>
              </a:rPr>
              <a:t> </a:t>
            </a:r>
            <a:r>
              <a:rPr sz="1800" spc="-10" dirty="0">
                <a:solidFill>
                  <a:srgbClr val="0000CC"/>
                </a:solidFill>
                <a:latin typeface="Arial"/>
                <a:cs typeface="Arial"/>
              </a:rPr>
              <a:t>data</a:t>
            </a:r>
            <a:endParaRPr sz="1800">
              <a:latin typeface="Arial"/>
              <a:cs typeface="Arial"/>
            </a:endParaRPr>
          </a:p>
          <a:p>
            <a:pPr marL="1153795" lvl="2" indent="-284480">
              <a:lnSpc>
                <a:spcPct val="100000"/>
              </a:lnSpc>
              <a:spcBef>
                <a:spcPts val="440"/>
              </a:spcBef>
              <a:buClr>
                <a:srgbClr val="00CC00"/>
              </a:buClr>
              <a:buSzPct val="88888"/>
              <a:buFont typeface="Wingdings"/>
              <a:buChar char="►"/>
              <a:tabLst>
                <a:tab pos="1154430" algn="l"/>
              </a:tabLst>
            </a:pPr>
            <a:r>
              <a:rPr sz="1800" spc="-5" dirty="0">
                <a:solidFill>
                  <a:srgbClr val="0000CC"/>
                </a:solidFill>
                <a:latin typeface="Arial"/>
                <a:cs typeface="Arial"/>
              </a:rPr>
              <a:t>-s </a:t>
            </a:r>
            <a:r>
              <a:rPr sz="1800" dirty="0">
                <a:solidFill>
                  <a:srgbClr val="0000CC"/>
                </a:solidFill>
                <a:latin typeface="Arial"/>
                <a:cs typeface="Arial"/>
              </a:rPr>
              <a:t>: </a:t>
            </a:r>
            <a:r>
              <a:rPr sz="1800" spc="-5" dirty="0">
                <a:solidFill>
                  <a:srgbClr val="0000CC"/>
                </a:solidFill>
                <a:latin typeface="Arial"/>
                <a:cs typeface="Arial"/>
              </a:rPr>
              <a:t>as a</a:t>
            </a:r>
            <a:r>
              <a:rPr sz="1800" spc="-15" dirty="0">
                <a:solidFill>
                  <a:srgbClr val="0000CC"/>
                </a:solidFill>
                <a:latin typeface="Arial"/>
                <a:cs typeface="Arial"/>
              </a:rPr>
              <a:t> </a:t>
            </a:r>
            <a:r>
              <a:rPr sz="1800" spc="-10" dirty="0">
                <a:solidFill>
                  <a:srgbClr val="0000CC"/>
                </a:solidFill>
                <a:latin typeface="Arial"/>
                <a:cs typeface="Arial"/>
              </a:rPr>
              <a:t>server</a:t>
            </a:r>
            <a:endParaRPr sz="1800">
              <a:latin typeface="Arial"/>
              <a:cs typeface="Arial"/>
            </a:endParaRPr>
          </a:p>
          <a:p>
            <a:pPr marL="1153795" lvl="2" indent="-284480">
              <a:lnSpc>
                <a:spcPct val="100000"/>
              </a:lnSpc>
              <a:spcBef>
                <a:spcPts val="445"/>
              </a:spcBef>
              <a:buClr>
                <a:srgbClr val="00CC00"/>
              </a:buClr>
              <a:buSzPct val="88888"/>
              <a:buFont typeface="Wingdings"/>
              <a:buChar char="►"/>
              <a:tabLst>
                <a:tab pos="1154430" algn="l"/>
              </a:tabLst>
            </a:pPr>
            <a:r>
              <a:rPr sz="1800" spc="-5" dirty="0">
                <a:solidFill>
                  <a:srgbClr val="0000CC"/>
                </a:solidFill>
                <a:latin typeface="Arial"/>
                <a:cs typeface="Arial"/>
              </a:rPr>
              <a:t>-n8 </a:t>
            </a:r>
            <a:r>
              <a:rPr sz="1800" dirty="0">
                <a:solidFill>
                  <a:srgbClr val="0000CC"/>
                </a:solidFill>
                <a:latin typeface="Arial"/>
                <a:cs typeface="Arial"/>
              </a:rPr>
              <a:t>: </a:t>
            </a:r>
            <a:r>
              <a:rPr sz="1800" spc="-5" dirty="0">
                <a:solidFill>
                  <a:srgbClr val="0000CC"/>
                </a:solidFill>
                <a:latin typeface="Arial"/>
                <a:cs typeface="Arial"/>
              </a:rPr>
              <a:t>perform 1024-byte writes to the</a:t>
            </a:r>
            <a:r>
              <a:rPr sz="1800" spc="-20" dirty="0">
                <a:solidFill>
                  <a:srgbClr val="0000CC"/>
                </a:solidFill>
                <a:latin typeface="Arial"/>
                <a:cs typeface="Arial"/>
              </a:rPr>
              <a:t> </a:t>
            </a:r>
            <a:r>
              <a:rPr sz="1800" spc="-10" dirty="0">
                <a:solidFill>
                  <a:srgbClr val="0000CC"/>
                </a:solidFill>
                <a:latin typeface="Arial"/>
                <a:cs typeface="Arial"/>
              </a:rPr>
              <a:t>network</a:t>
            </a:r>
            <a:endParaRPr sz="1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1416685" cy="391160"/>
          </a:xfrm>
          <a:prstGeom prst="rect">
            <a:avLst/>
          </a:prstGeom>
        </p:spPr>
        <p:txBody>
          <a:bodyPr vert="horz" wrap="square" lIns="0" tIns="12700" rIns="0" bIns="0" rtlCol="0">
            <a:spAutoFit/>
          </a:bodyPr>
          <a:lstStyle/>
          <a:p>
            <a:pPr marL="12700">
              <a:lnSpc>
                <a:spcPct val="100000"/>
              </a:lnSpc>
              <a:spcBef>
                <a:spcPts val="100"/>
              </a:spcBef>
            </a:pPr>
            <a:r>
              <a:rPr sz="2400" spc="-5" dirty="0"/>
              <a:t>Summary</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30</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3388360" cy="1852295"/>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TCP Bulk Data</a:t>
            </a:r>
            <a:r>
              <a:rPr sz="2000" b="1" spc="10" dirty="0">
                <a:solidFill>
                  <a:srgbClr val="0000CC"/>
                </a:solidFill>
                <a:latin typeface="Arial"/>
                <a:cs typeface="Arial"/>
              </a:rPr>
              <a:t> </a:t>
            </a:r>
            <a:r>
              <a:rPr sz="2000" b="1" spc="-5" dirty="0">
                <a:solidFill>
                  <a:srgbClr val="0000CC"/>
                </a:solidFill>
                <a:latin typeface="Arial"/>
                <a:cs typeface="Arial"/>
              </a:rPr>
              <a:t>Flow</a:t>
            </a:r>
            <a:endParaRPr sz="2000" dirty="0">
              <a:latin typeface="Arial"/>
              <a:cs typeface="Arial"/>
            </a:endParaRPr>
          </a:p>
          <a:p>
            <a:pPr marL="355600" indent="-342900">
              <a:lnSpc>
                <a:spcPct val="100000"/>
              </a:lnSpc>
              <a:spcBef>
                <a:spcPts val="480"/>
              </a:spcBef>
              <a:buSzPct val="90000"/>
              <a:buFont typeface="Wingdings"/>
              <a:buChar char=""/>
              <a:tabLst>
                <a:tab pos="354965" algn="l"/>
                <a:tab pos="355600" algn="l"/>
              </a:tabLst>
            </a:pPr>
            <a:r>
              <a:rPr sz="2000" b="1" spc="-5" dirty="0">
                <a:solidFill>
                  <a:srgbClr val="0000CC"/>
                </a:solidFill>
                <a:latin typeface="Arial"/>
                <a:cs typeface="Arial"/>
              </a:rPr>
              <a:t>push flag</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slow </a:t>
            </a:r>
            <a:r>
              <a:rPr sz="2000" b="1" spc="-10" dirty="0">
                <a:solidFill>
                  <a:srgbClr val="0000CC"/>
                </a:solidFill>
                <a:latin typeface="Arial"/>
                <a:cs typeface="Arial"/>
              </a:rPr>
              <a:t>start</a:t>
            </a:r>
            <a:endParaRPr sz="2000" dirty="0">
              <a:latin typeface="Arial"/>
              <a:cs typeface="Arial"/>
            </a:endParaRPr>
          </a:p>
          <a:p>
            <a:pPr marL="355600" indent="-342900">
              <a:lnSpc>
                <a:spcPct val="100000"/>
              </a:lnSpc>
              <a:spcBef>
                <a:spcPts val="470"/>
              </a:spcBef>
              <a:buSzPct val="90000"/>
              <a:buFont typeface="Wingdings"/>
              <a:buChar char=""/>
              <a:tabLst>
                <a:tab pos="354965" algn="l"/>
                <a:tab pos="355600" algn="l"/>
              </a:tabLst>
            </a:pPr>
            <a:r>
              <a:rPr sz="2000" b="1" spc="-5" dirty="0">
                <a:solidFill>
                  <a:srgbClr val="0000CC"/>
                </a:solidFill>
                <a:latin typeface="Arial"/>
                <a:cs typeface="Arial"/>
              </a:rPr>
              <a:t>bandwidth-delay</a:t>
            </a:r>
            <a:r>
              <a:rPr sz="2000" b="1" spc="-15" dirty="0">
                <a:solidFill>
                  <a:srgbClr val="0000CC"/>
                </a:solidFill>
                <a:latin typeface="Arial"/>
                <a:cs typeface="Arial"/>
              </a:rPr>
              <a:t> </a:t>
            </a:r>
            <a:r>
              <a:rPr sz="2000" b="1" spc="-5" dirty="0">
                <a:solidFill>
                  <a:srgbClr val="0000CC"/>
                </a:solidFill>
                <a:latin typeface="Arial"/>
                <a:cs typeface="Arial"/>
              </a:rPr>
              <a:t>product</a:t>
            </a:r>
            <a:endParaRPr sz="2000" dirty="0">
              <a:latin typeface="Arial"/>
              <a:cs typeface="Arial"/>
            </a:endParaRPr>
          </a:p>
          <a:p>
            <a:pPr marL="355600" indent="-342900">
              <a:lnSpc>
                <a:spcPct val="100000"/>
              </a:lnSpc>
              <a:spcBef>
                <a:spcPts val="475"/>
              </a:spcBef>
              <a:buSzPct val="90000"/>
              <a:buFont typeface="Wingdings"/>
              <a:buChar char=""/>
              <a:tabLst>
                <a:tab pos="354965" algn="l"/>
                <a:tab pos="355600" algn="l"/>
              </a:tabLst>
            </a:pPr>
            <a:r>
              <a:rPr sz="2000" b="1" spc="-5" dirty="0">
                <a:solidFill>
                  <a:srgbClr val="0000CC"/>
                </a:solidFill>
                <a:latin typeface="Arial"/>
                <a:cs typeface="Arial"/>
              </a:rPr>
              <a:t>urgent mode</a:t>
            </a:r>
            <a:endParaRPr sz="20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11358" y="1057147"/>
            <a:ext cx="366331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33"/>
                </a:solidFill>
                <a:latin typeface="Arial"/>
                <a:cs typeface="Arial"/>
              </a:rPr>
              <a:t>Normal Data Flow</a:t>
            </a:r>
            <a:r>
              <a:rPr sz="2400" b="1" spc="-85" dirty="0">
                <a:solidFill>
                  <a:srgbClr val="FF0033"/>
                </a:solidFill>
                <a:latin typeface="Arial"/>
                <a:cs typeface="Arial"/>
              </a:rPr>
              <a:t> </a:t>
            </a:r>
            <a:r>
              <a:rPr sz="2400" b="1" spc="-5" dirty="0">
                <a:solidFill>
                  <a:srgbClr val="FF0033"/>
                </a:solidFill>
                <a:latin typeface="Arial"/>
                <a:cs typeface="Arial"/>
              </a:rPr>
              <a:t>(Cont.)</a:t>
            </a:r>
            <a:endParaRPr sz="2400">
              <a:latin typeface="Arial"/>
              <a:cs typeface="Arial"/>
            </a:endParaRPr>
          </a:p>
        </p:txBody>
      </p:sp>
      <p:sp>
        <p:nvSpPr>
          <p:cNvPr id="6" name="object 6"/>
          <p:cNvSpPr txBox="1"/>
          <p:nvPr/>
        </p:nvSpPr>
        <p:spPr>
          <a:xfrm>
            <a:off x="1159135" y="1823719"/>
            <a:ext cx="1960880"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10" dirty="0">
                <a:solidFill>
                  <a:srgbClr val="0000CC"/>
                </a:solidFill>
                <a:latin typeface="Arial"/>
                <a:cs typeface="Arial"/>
              </a:rPr>
              <a:t>(continued...)</a:t>
            </a:r>
            <a:endParaRPr sz="2000">
              <a:latin typeface="Arial"/>
              <a:cs typeface="Arial"/>
            </a:endParaRPr>
          </a:p>
        </p:txBody>
      </p:sp>
      <p:sp>
        <p:nvSpPr>
          <p:cNvPr id="7" name="object 7"/>
          <p:cNvSpPr/>
          <p:nvPr/>
        </p:nvSpPr>
        <p:spPr>
          <a:xfrm>
            <a:off x="1232039" y="2253995"/>
            <a:ext cx="8305800" cy="41148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108827" y="3320796"/>
            <a:ext cx="457200" cy="152400"/>
          </a:xfrm>
          <a:custGeom>
            <a:avLst/>
            <a:gdLst/>
            <a:ahLst/>
            <a:cxnLst/>
            <a:rect l="l" t="t" r="r" b="b"/>
            <a:pathLst>
              <a:path w="457200" h="152400">
                <a:moveTo>
                  <a:pt x="228600" y="0"/>
                </a:moveTo>
                <a:lnTo>
                  <a:pt x="156252" y="3901"/>
                </a:lnTo>
                <a:lnTo>
                  <a:pt x="93488" y="14752"/>
                </a:lnTo>
                <a:lnTo>
                  <a:pt x="44037" y="31272"/>
                </a:lnTo>
                <a:lnTo>
                  <a:pt x="11631" y="52181"/>
                </a:lnTo>
                <a:lnTo>
                  <a:pt x="0" y="76200"/>
                </a:lnTo>
                <a:lnTo>
                  <a:pt x="11631" y="100218"/>
                </a:lnTo>
                <a:lnTo>
                  <a:pt x="44037" y="121127"/>
                </a:lnTo>
                <a:lnTo>
                  <a:pt x="93488" y="137647"/>
                </a:lnTo>
                <a:lnTo>
                  <a:pt x="156252" y="148498"/>
                </a:lnTo>
                <a:lnTo>
                  <a:pt x="228600" y="152400"/>
                </a:lnTo>
                <a:lnTo>
                  <a:pt x="300947" y="148498"/>
                </a:lnTo>
                <a:lnTo>
                  <a:pt x="363711" y="137647"/>
                </a:lnTo>
                <a:lnTo>
                  <a:pt x="413162" y="121127"/>
                </a:lnTo>
                <a:lnTo>
                  <a:pt x="445568" y="100218"/>
                </a:lnTo>
                <a:lnTo>
                  <a:pt x="457200" y="76199"/>
                </a:lnTo>
                <a:lnTo>
                  <a:pt x="445568" y="52181"/>
                </a:lnTo>
                <a:lnTo>
                  <a:pt x="413162" y="31272"/>
                </a:lnTo>
                <a:lnTo>
                  <a:pt x="363711" y="14752"/>
                </a:lnTo>
                <a:lnTo>
                  <a:pt x="300947" y="3901"/>
                </a:lnTo>
                <a:lnTo>
                  <a:pt x="228600" y="0"/>
                </a:lnTo>
                <a:close/>
              </a:path>
            </a:pathLst>
          </a:custGeom>
          <a:ln w="9525">
            <a:solidFill>
              <a:srgbClr val="FF0000"/>
            </a:solidFill>
          </a:ln>
        </p:spPr>
        <p:txBody>
          <a:bodyPr wrap="square" lIns="0" tIns="0" rIns="0" bIns="0" rtlCol="0"/>
          <a:lstStyle/>
          <a:p>
            <a:endParaRPr/>
          </a:p>
        </p:txBody>
      </p:sp>
      <p:sp>
        <p:nvSpPr>
          <p:cNvPr id="9" name="object 9"/>
          <p:cNvSpPr/>
          <p:nvPr/>
        </p:nvSpPr>
        <p:spPr>
          <a:xfrm>
            <a:off x="6261227" y="3625596"/>
            <a:ext cx="459105" cy="152400"/>
          </a:xfrm>
          <a:custGeom>
            <a:avLst/>
            <a:gdLst/>
            <a:ahLst/>
            <a:cxnLst/>
            <a:rect l="l" t="t" r="r" b="b"/>
            <a:pathLst>
              <a:path w="459104" h="152400">
                <a:moveTo>
                  <a:pt x="229362" y="0"/>
                </a:moveTo>
                <a:lnTo>
                  <a:pt x="156935" y="3901"/>
                </a:lnTo>
                <a:lnTo>
                  <a:pt x="93982" y="14752"/>
                </a:lnTo>
                <a:lnTo>
                  <a:pt x="44305" y="31272"/>
                </a:lnTo>
                <a:lnTo>
                  <a:pt x="11710" y="52181"/>
                </a:lnTo>
                <a:lnTo>
                  <a:pt x="0" y="76200"/>
                </a:lnTo>
                <a:lnTo>
                  <a:pt x="11710" y="100218"/>
                </a:lnTo>
                <a:lnTo>
                  <a:pt x="44305" y="121127"/>
                </a:lnTo>
                <a:lnTo>
                  <a:pt x="93982" y="137647"/>
                </a:lnTo>
                <a:lnTo>
                  <a:pt x="156935" y="148498"/>
                </a:lnTo>
                <a:lnTo>
                  <a:pt x="229362" y="152400"/>
                </a:lnTo>
                <a:lnTo>
                  <a:pt x="301788" y="148498"/>
                </a:lnTo>
                <a:lnTo>
                  <a:pt x="364741" y="137647"/>
                </a:lnTo>
                <a:lnTo>
                  <a:pt x="414418" y="121127"/>
                </a:lnTo>
                <a:lnTo>
                  <a:pt x="447013" y="100218"/>
                </a:lnTo>
                <a:lnTo>
                  <a:pt x="458724" y="76199"/>
                </a:lnTo>
                <a:lnTo>
                  <a:pt x="447013" y="52181"/>
                </a:lnTo>
                <a:lnTo>
                  <a:pt x="414418" y="31272"/>
                </a:lnTo>
                <a:lnTo>
                  <a:pt x="364741" y="14752"/>
                </a:lnTo>
                <a:lnTo>
                  <a:pt x="301788" y="3901"/>
                </a:lnTo>
                <a:lnTo>
                  <a:pt x="229362" y="0"/>
                </a:lnTo>
                <a:close/>
              </a:path>
            </a:pathLst>
          </a:custGeom>
          <a:ln w="9524">
            <a:solidFill>
              <a:srgbClr val="FF0000"/>
            </a:solidFill>
          </a:ln>
        </p:spPr>
        <p:txBody>
          <a:bodyPr wrap="square" lIns="0" tIns="0" rIns="0" bIns="0" rtlCol="0"/>
          <a:lstStyle/>
          <a:p>
            <a:endParaRPr/>
          </a:p>
        </p:txBody>
      </p:sp>
      <p:sp>
        <p:nvSpPr>
          <p:cNvPr id="10" name="object 10"/>
          <p:cNvSpPr/>
          <p:nvPr/>
        </p:nvSpPr>
        <p:spPr>
          <a:xfrm>
            <a:off x="5985228" y="1116926"/>
            <a:ext cx="228777" cy="228777"/>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421815" y="0"/>
            <a:ext cx="2590800" cy="1447800"/>
          </a:xfrm>
          <a:prstGeom prst="rect">
            <a:avLst/>
          </a:prstGeom>
          <a:ln w="12700">
            <a:solidFill>
              <a:srgbClr val="000000"/>
            </a:solidFill>
          </a:ln>
        </p:spPr>
        <p:txBody>
          <a:bodyPr vert="horz" wrap="square" lIns="0" tIns="50800" rIns="0" bIns="0" rtlCol="0">
            <a:spAutoFit/>
          </a:bodyPr>
          <a:lstStyle/>
          <a:p>
            <a:pPr marL="25400">
              <a:lnSpc>
                <a:spcPct val="100000"/>
              </a:lnSpc>
              <a:spcBef>
                <a:spcPts val="400"/>
              </a:spcBef>
            </a:pPr>
            <a:r>
              <a:rPr sz="800" b="1" i="1" dirty="0">
                <a:latin typeface="Arial"/>
                <a:cs typeface="Arial"/>
              </a:rPr>
              <a:t>USER</a:t>
            </a:r>
            <a:endParaRPr sz="800">
              <a:latin typeface="Arial"/>
              <a:cs typeface="Arial"/>
            </a:endParaRPr>
          </a:p>
          <a:p>
            <a:pPr marL="25400">
              <a:lnSpc>
                <a:spcPct val="100000"/>
              </a:lnSpc>
              <a:spcBef>
                <a:spcPts val="40"/>
              </a:spcBef>
            </a:pPr>
            <a:r>
              <a:rPr sz="800" i="1" dirty="0">
                <a:latin typeface="Arial"/>
                <a:cs typeface="Arial"/>
              </a:rPr>
              <a:t>2021-12-29</a:t>
            </a:r>
            <a:r>
              <a:rPr sz="800" i="1" spc="-5" dirty="0">
                <a:latin typeface="Arial"/>
                <a:cs typeface="Arial"/>
              </a:rPr>
              <a:t> </a:t>
            </a:r>
            <a:r>
              <a:rPr sz="800" i="1" dirty="0">
                <a:latin typeface="Arial"/>
                <a:cs typeface="Arial"/>
              </a:rPr>
              <a:t>00:56:15</a:t>
            </a:r>
            <a:endParaRPr sz="800">
              <a:latin typeface="Arial"/>
              <a:cs typeface="Arial"/>
            </a:endParaRPr>
          </a:p>
          <a:p>
            <a:pPr marL="25400">
              <a:lnSpc>
                <a:spcPct val="100000"/>
              </a:lnSpc>
              <a:spcBef>
                <a:spcPts val="40"/>
              </a:spcBef>
            </a:pPr>
            <a:r>
              <a:rPr sz="1000" dirty="0">
                <a:latin typeface="Arial"/>
                <a:cs typeface="Arial"/>
              </a:rPr>
              <a:t>--------------------------------------------</a:t>
            </a:r>
            <a:endParaRPr sz="1000">
              <a:latin typeface="Arial"/>
              <a:cs typeface="Arial"/>
            </a:endParaRPr>
          </a:p>
          <a:p>
            <a:pPr marL="25400">
              <a:lnSpc>
                <a:spcPct val="100000"/>
              </a:lnSpc>
            </a:pPr>
            <a:r>
              <a:rPr sz="1000" spc="210" dirty="0">
                <a:latin typeface="Arial"/>
                <a:cs typeface="Arial"/>
              </a:rPr>
              <a:t>在區網的例子</a:t>
            </a:r>
            <a:endParaRPr sz="10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4</a:t>
            </a:fld>
            <a:endParaRPr spc="-5" dirty="0"/>
          </a:p>
        </p:txBody>
      </p:sp>
      <p:sp>
        <p:nvSpPr>
          <p:cNvPr id="13" name="object 13"/>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3663315" cy="391160"/>
          </a:xfrm>
          <a:prstGeom prst="rect">
            <a:avLst/>
          </a:prstGeom>
        </p:spPr>
        <p:txBody>
          <a:bodyPr vert="horz" wrap="square" lIns="0" tIns="12700" rIns="0" bIns="0" rtlCol="0">
            <a:spAutoFit/>
          </a:bodyPr>
          <a:lstStyle/>
          <a:p>
            <a:pPr marL="12700">
              <a:lnSpc>
                <a:spcPct val="100000"/>
              </a:lnSpc>
              <a:spcBef>
                <a:spcPts val="100"/>
              </a:spcBef>
            </a:pPr>
            <a:r>
              <a:rPr sz="2400" spc="-5" dirty="0"/>
              <a:t>Normal Data Flow</a:t>
            </a:r>
            <a:r>
              <a:rPr sz="2400" spc="-8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5</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8327390" cy="3376295"/>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Segment 7 ACKs 2049, not 3073:</a:t>
            </a:r>
            <a:endParaRPr sz="2000">
              <a:latin typeface="Arial"/>
              <a:cs typeface="Arial"/>
            </a:endParaRPr>
          </a:p>
          <a:p>
            <a:pPr marL="755650" lvl="1" indent="-286385">
              <a:lnSpc>
                <a:spcPct val="100000"/>
              </a:lnSpc>
              <a:spcBef>
                <a:spcPts val="480"/>
              </a:spcBef>
              <a:buClr>
                <a:srgbClr val="FF0000"/>
              </a:buClr>
              <a:buSzPct val="90000"/>
              <a:buFont typeface="Wingdings"/>
              <a:buChar char=""/>
              <a:tabLst>
                <a:tab pos="755650" algn="l"/>
              </a:tabLst>
            </a:pPr>
            <a:r>
              <a:rPr sz="2000" spc="-10" dirty="0">
                <a:solidFill>
                  <a:srgbClr val="0000CC"/>
                </a:solidFill>
                <a:latin typeface="Arial"/>
                <a:cs typeface="Arial"/>
              </a:rPr>
              <a:t>segment 4, 5, </a:t>
            </a:r>
            <a:r>
              <a:rPr sz="2000" spc="-5" dirty="0">
                <a:solidFill>
                  <a:srgbClr val="0000CC"/>
                </a:solidFill>
                <a:latin typeface="Arial"/>
                <a:cs typeface="Arial"/>
              </a:rPr>
              <a:t>6 </a:t>
            </a:r>
            <a:r>
              <a:rPr sz="2000" spc="-10" dirty="0">
                <a:solidFill>
                  <a:srgbClr val="0000CC"/>
                </a:solidFill>
                <a:latin typeface="Arial"/>
                <a:cs typeface="Arial"/>
              </a:rPr>
              <a:t>arrives, </a:t>
            </a:r>
            <a:r>
              <a:rPr sz="2000" spc="-5" dirty="0">
                <a:solidFill>
                  <a:srgbClr val="0000CC"/>
                </a:solidFill>
                <a:latin typeface="Arial"/>
                <a:cs typeface="Arial"/>
              </a:rPr>
              <a:t>IP passes them to TCP in the </a:t>
            </a:r>
            <a:r>
              <a:rPr sz="2000" spc="-10" dirty="0">
                <a:solidFill>
                  <a:srgbClr val="0000CC"/>
                </a:solidFill>
                <a:latin typeface="Arial"/>
                <a:cs typeface="Arial"/>
              </a:rPr>
              <a:t>same</a:t>
            </a:r>
            <a:r>
              <a:rPr sz="2000" spc="60" dirty="0">
                <a:solidFill>
                  <a:srgbClr val="0000CC"/>
                </a:solidFill>
                <a:latin typeface="Arial"/>
                <a:cs typeface="Arial"/>
              </a:rPr>
              <a:t> </a:t>
            </a:r>
            <a:r>
              <a:rPr sz="2000" spc="-10" dirty="0">
                <a:solidFill>
                  <a:srgbClr val="0000CC"/>
                </a:solidFill>
                <a:latin typeface="Arial"/>
                <a:cs typeface="Arial"/>
              </a:rPr>
              <a:t>order</a:t>
            </a:r>
            <a:endParaRPr sz="2000">
              <a:latin typeface="Arial"/>
              <a:cs typeface="Arial"/>
            </a:endParaRPr>
          </a:p>
          <a:p>
            <a:pPr marL="755650" marR="48895"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TCP </a:t>
            </a:r>
            <a:r>
              <a:rPr sz="2000" spc="-10" dirty="0">
                <a:solidFill>
                  <a:srgbClr val="0000CC"/>
                </a:solidFill>
                <a:latin typeface="Arial"/>
                <a:cs typeface="Arial"/>
              </a:rPr>
              <a:t>processes segment </a:t>
            </a:r>
            <a:r>
              <a:rPr sz="2000" spc="-5" dirty="0">
                <a:solidFill>
                  <a:srgbClr val="0000CC"/>
                </a:solidFill>
                <a:latin typeface="Arial"/>
                <a:cs typeface="Arial"/>
              </a:rPr>
              <a:t>4, the </a:t>
            </a:r>
            <a:r>
              <a:rPr sz="2000" spc="-10" dirty="0">
                <a:solidFill>
                  <a:srgbClr val="0000CC"/>
                </a:solidFill>
                <a:latin typeface="Arial"/>
                <a:cs typeface="Arial"/>
              </a:rPr>
              <a:t>connection </a:t>
            </a:r>
            <a:r>
              <a:rPr sz="2000" spc="-5" dirty="0">
                <a:solidFill>
                  <a:srgbClr val="0000CC"/>
                </a:solidFill>
                <a:latin typeface="Arial"/>
                <a:cs typeface="Arial"/>
              </a:rPr>
              <a:t>is </a:t>
            </a:r>
            <a:r>
              <a:rPr sz="2000" spc="-10" dirty="0">
                <a:solidFill>
                  <a:srgbClr val="0000CC"/>
                </a:solidFill>
                <a:latin typeface="Arial"/>
                <a:cs typeface="Arial"/>
              </a:rPr>
              <a:t>marked </a:t>
            </a:r>
            <a:r>
              <a:rPr sz="2000" spc="-5" dirty="0">
                <a:solidFill>
                  <a:srgbClr val="0000CC"/>
                </a:solidFill>
                <a:latin typeface="Arial"/>
                <a:cs typeface="Arial"/>
              </a:rPr>
              <a:t>to </a:t>
            </a:r>
            <a:r>
              <a:rPr sz="2000" spc="-10" dirty="0">
                <a:solidFill>
                  <a:srgbClr val="0000CC"/>
                </a:solidFill>
                <a:latin typeface="Arial"/>
                <a:cs typeface="Arial"/>
              </a:rPr>
              <a:t>generate </a:t>
            </a:r>
            <a:r>
              <a:rPr sz="2000" spc="-5" dirty="0">
                <a:solidFill>
                  <a:srgbClr val="0000CC"/>
                </a:solidFill>
                <a:latin typeface="Arial"/>
                <a:cs typeface="Arial"/>
              </a:rPr>
              <a:t>a  delayed ACK</a:t>
            </a:r>
            <a:endParaRPr sz="2000">
              <a:latin typeface="Arial"/>
              <a:cs typeface="Arial"/>
            </a:endParaRPr>
          </a:p>
          <a:p>
            <a:pPr marL="755015" marR="134620" lvl="1" indent="-285750">
              <a:lnSpc>
                <a:spcPct val="100000"/>
              </a:lnSpc>
              <a:spcBef>
                <a:spcPts val="470"/>
              </a:spcBef>
              <a:buClr>
                <a:srgbClr val="FF0000"/>
              </a:buClr>
              <a:buSzPct val="90000"/>
              <a:buFont typeface="Wingdings"/>
              <a:buChar char=""/>
              <a:tabLst>
                <a:tab pos="755650" algn="l"/>
              </a:tabLst>
            </a:pPr>
            <a:r>
              <a:rPr sz="2000" spc="-5" dirty="0">
                <a:solidFill>
                  <a:srgbClr val="0000CC"/>
                </a:solidFill>
                <a:latin typeface="Arial"/>
                <a:cs typeface="Arial"/>
              </a:rPr>
              <a:t>TCP processes segment 5: since TCP now has two outstanding  </a:t>
            </a:r>
            <a:r>
              <a:rPr sz="2000" spc="-10" dirty="0">
                <a:solidFill>
                  <a:srgbClr val="0000CC"/>
                </a:solidFill>
                <a:latin typeface="Arial"/>
                <a:cs typeface="Arial"/>
              </a:rPr>
              <a:t>segments </a:t>
            </a:r>
            <a:r>
              <a:rPr sz="2000" spc="-5" dirty="0">
                <a:solidFill>
                  <a:srgbClr val="0000CC"/>
                </a:solidFill>
                <a:latin typeface="Arial"/>
                <a:cs typeface="Arial"/>
              </a:rPr>
              <a:t>to ACK, the ACK of </a:t>
            </a:r>
            <a:r>
              <a:rPr sz="2000" spc="-10" dirty="0">
                <a:solidFill>
                  <a:srgbClr val="0000CC"/>
                </a:solidFill>
                <a:latin typeface="Arial"/>
                <a:cs typeface="Arial"/>
              </a:rPr>
              <a:t>2049 </a:t>
            </a:r>
            <a:r>
              <a:rPr sz="2000" spc="-5" dirty="0">
                <a:solidFill>
                  <a:srgbClr val="0000CC"/>
                </a:solidFill>
                <a:latin typeface="Arial"/>
                <a:cs typeface="Arial"/>
              </a:rPr>
              <a:t>is </a:t>
            </a:r>
            <a:r>
              <a:rPr sz="2000" spc="-10" dirty="0">
                <a:solidFill>
                  <a:srgbClr val="0000CC"/>
                </a:solidFill>
                <a:latin typeface="Arial"/>
                <a:cs typeface="Arial"/>
              </a:rPr>
              <a:t>generated (segment </a:t>
            </a:r>
            <a:r>
              <a:rPr sz="2000" spc="-5" dirty="0">
                <a:solidFill>
                  <a:srgbClr val="0000CC"/>
                </a:solidFill>
                <a:latin typeface="Arial"/>
                <a:cs typeface="Arial"/>
              </a:rPr>
              <a:t>7), </a:t>
            </a:r>
            <a:r>
              <a:rPr sz="2000" spc="-10" dirty="0">
                <a:solidFill>
                  <a:srgbClr val="0000CC"/>
                </a:solidFill>
                <a:latin typeface="Arial"/>
                <a:cs typeface="Arial"/>
              </a:rPr>
              <a:t>and  </a:t>
            </a:r>
            <a:r>
              <a:rPr sz="2000" spc="-5" dirty="0">
                <a:solidFill>
                  <a:srgbClr val="0000CC"/>
                </a:solidFill>
                <a:latin typeface="Arial"/>
                <a:cs typeface="Arial"/>
              </a:rPr>
              <a:t>the </a:t>
            </a:r>
            <a:r>
              <a:rPr sz="2000" spc="-10" dirty="0">
                <a:solidFill>
                  <a:srgbClr val="0000CC"/>
                </a:solidFill>
                <a:latin typeface="Arial"/>
                <a:cs typeface="Arial"/>
              </a:rPr>
              <a:t>delayed </a:t>
            </a:r>
            <a:r>
              <a:rPr sz="2000" spc="-5" dirty="0">
                <a:solidFill>
                  <a:srgbClr val="0000CC"/>
                </a:solidFill>
                <a:latin typeface="Arial"/>
                <a:cs typeface="Arial"/>
              </a:rPr>
              <a:t>ACK flag for this </a:t>
            </a:r>
            <a:r>
              <a:rPr sz="2000" spc="-10" dirty="0">
                <a:solidFill>
                  <a:srgbClr val="0000CC"/>
                </a:solidFill>
                <a:latin typeface="Arial"/>
                <a:cs typeface="Arial"/>
              </a:rPr>
              <a:t>connection </a:t>
            </a:r>
            <a:r>
              <a:rPr sz="2000" spc="-5" dirty="0">
                <a:solidFill>
                  <a:srgbClr val="0000CC"/>
                </a:solidFill>
                <a:latin typeface="Arial"/>
                <a:cs typeface="Arial"/>
              </a:rPr>
              <a:t>is </a:t>
            </a:r>
            <a:r>
              <a:rPr sz="2000" spc="-10" dirty="0">
                <a:solidFill>
                  <a:srgbClr val="0000CC"/>
                </a:solidFill>
                <a:latin typeface="Arial"/>
                <a:cs typeface="Arial"/>
              </a:rPr>
              <a:t>turned</a:t>
            </a:r>
            <a:r>
              <a:rPr sz="2000" spc="40" dirty="0">
                <a:solidFill>
                  <a:srgbClr val="0000CC"/>
                </a:solidFill>
                <a:latin typeface="Arial"/>
                <a:cs typeface="Arial"/>
              </a:rPr>
              <a:t> </a:t>
            </a:r>
            <a:r>
              <a:rPr sz="2000" spc="-10" dirty="0">
                <a:solidFill>
                  <a:srgbClr val="0000CC"/>
                </a:solidFill>
                <a:latin typeface="Arial"/>
                <a:cs typeface="Arial"/>
              </a:rPr>
              <a:t>off</a:t>
            </a:r>
            <a:endParaRPr sz="2000">
              <a:latin typeface="Arial"/>
              <a:cs typeface="Arial"/>
            </a:endParaRPr>
          </a:p>
          <a:p>
            <a:pPr marL="755650" marR="5080"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TCP </a:t>
            </a:r>
            <a:r>
              <a:rPr sz="2000" spc="-10" dirty="0">
                <a:solidFill>
                  <a:srgbClr val="0000CC"/>
                </a:solidFill>
                <a:latin typeface="Arial"/>
                <a:cs typeface="Arial"/>
              </a:rPr>
              <a:t>processes segment </a:t>
            </a:r>
            <a:r>
              <a:rPr sz="2000" spc="-5" dirty="0">
                <a:solidFill>
                  <a:srgbClr val="0000CC"/>
                </a:solidFill>
                <a:latin typeface="Arial"/>
                <a:cs typeface="Arial"/>
              </a:rPr>
              <a:t>6: the </a:t>
            </a:r>
            <a:r>
              <a:rPr sz="2000" spc="-10" dirty="0">
                <a:solidFill>
                  <a:srgbClr val="0000CC"/>
                </a:solidFill>
                <a:latin typeface="Arial"/>
                <a:cs typeface="Arial"/>
              </a:rPr>
              <a:t>connection </a:t>
            </a:r>
            <a:r>
              <a:rPr sz="2000" spc="-5" dirty="0">
                <a:solidFill>
                  <a:srgbClr val="0000CC"/>
                </a:solidFill>
                <a:latin typeface="Arial"/>
                <a:cs typeface="Arial"/>
              </a:rPr>
              <a:t>is </a:t>
            </a:r>
            <a:r>
              <a:rPr sz="2000" spc="-10" dirty="0">
                <a:solidFill>
                  <a:srgbClr val="0000CC"/>
                </a:solidFill>
                <a:latin typeface="Arial"/>
                <a:cs typeface="Arial"/>
              </a:rPr>
              <a:t>again marked </a:t>
            </a:r>
            <a:r>
              <a:rPr sz="2000" spc="-5" dirty="0">
                <a:solidFill>
                  <a:srgbClr val="0000CC"/>
                </a:solidFill>
                <a:latin typeface="Arial"/>
                <a:cs typeface="Arial"/>
              </a:rPr>
              <a:t>for a  delayed ACK. But before segment 9 </a:t>
            </a:r>
            <a:r>
              <a:rPr sz="2000" spc="-10" dirty="0">
                <a:solidFill>
                  <a:srgbClr val="0000CC"/>
                </a:solidFill>
                <a:latin typeface="Arial"/>
                <a:cs typeface="Arial"/>
              </a:rPr>
              <a:t>arrives, </a:t>
            </a:r>
            <a:r>
              <a:rPr sz="2000" spc="-5" dirty="0">
                <a:solidFill>
                  <a:srgbClr val="0000CC"/>
                </a:solidFill>
                <a:latin typeface="Arial"/>
                <a:cs typeface="Arial"/>
              </a:rPr>
              <a:t>the </a:t>
            </a:r>
            <a:r>
              <a:rPr sz="2000" spc="-10" dirty="0">
                <a:solidFill>
                  <a:srgbClr val="0000CC"/>
                </a:solidFill>
                <a:latin typeface="Arial"/>
                <a:cs typeface="Arial"/>
              </a:rPr>
              <a:t>delayed </a:t>
            </a:r>
            <a:r>
              <a:rPr sz="2000" spc="-5" dirty="0">
                <a:solidFill>
                  <a:srgbClr val="0000CC"/>
                </a:solidFill>
                <a:latin typeface="Arial"/>
                <a:cs typeface="Arial"/>
              </a:rPr>
              <a:t>ACK </a:t>
            </a:r>
            <a:r>
              <a:rPr sz="2000" spc="-10" dirty="0">
                <a:solidFill>
                  <a:srgbClr val="0000CC"/>
                </a:solidFill>
                <a:latin typeface="Arial"/>
                <a:cs typeface="Arial"/>
              </a:rPr>
              <a:t>timer  goes </a:t>
            </a:r>
            <a:r>
              <a:rPr sz="2000" spc="-5" dirty="0">
                <a:solidFill>
                  <a:srgbClr val="0000CC"/>
                </a:solidFill>
                <a:latin typeface="Arial"/>
                <a:cs typeface="Arial"/>
              </a:rPr>
              <a:t>off, then </a:t>
            </a:r>
            <a:r>
              <a:rPr sz="2000" spc="-10" dirty="0">
                <a:solidFill>
                  <a:srgbClr val="0000CC"/>
                </a:solidFill>
                <a:latin typeface="Arial"/>
                <a:cs typeface="Arial"/>
              </a:rPr>
              <a:t>segment </a:t>
            </a:r>
            <a:r>
              <a:rPr sz="2000" spc="-5" dirty="0">
                <a:solidFill>
                  <a:srgbClr val="0000CC"/>
                </a:solidFill>
                <a:latin typeface="Arial"/>
                <a:cs typeface="Arial"/>
              </a:rPr>
              <a:t>8 </a:t>
            </a:r>
            <a:r>
              <a:rPr sz="2000" spc="-10" dirty="0">
                <a:solidFill>
                  <a:srgbClr val="0000CC"/>
                </a:solidFill>
                <a:latin typeface="Arial"/>
                <a:cs typeface="Arial"/>
              </a:rPr>
              <a:t>ACKs</a:t>
            </a:r>
            <a:r>
              <a:rPr sz="2000" dirty="0">
                <a:solidFill>
                  <a:srgbClr val="0000CC"/>
                </a:solidFill>
                <a:latin typeface="Arial"/>
                <a:cs typeface="Arial"/>
              </a:rPr>
              <a:t> </a:t>
            </a:r>
            <a:r>
              <a:rPr sz="2000" spc="-10" dirty="0">
                <a:solidFill>
                  <a:srgbClr val="0000CC"/>
                </a:solidFill>
                <a:latin typeface="Arial"/>
                <a:cs typeface="Arial"/>
              </a:rPr>
              <a:t>3073</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3747135" cy="391160"/>
          </a:xfrm>
          <a:prstGeom prst="rect">
            <a:avLst/>
          </a:prstGeom>
        </p:spPr>
        <p:txBody>
          <a:bodyPr vert="horz" wrap="square" lIns="0" tIns="12700" rIns="0" bIns="0" rtlCol="0">
            <a:spAutoFit/>
          </a:bodyPr>
          <a:lstStyle/>
          <a:p>
            <a:pPr marL="12700">
              <a:lnSpc>
                <a:spcPct val="100000"/>
              </a:lnSpc>
              <a:spcBef>
                <a:spcPts val="100"/>
              </a:spcBef>
              <a:tabLst>
                <a:tab pos="1229995" algn="l"/>
              </a:tabLst>
            </a:pPr>
            <a:r>
              <a:rPr sz="2400" spc="-5" dirty="0"/>
              <a:t>Normal	Data Flow</a:t>
            </a:r>
            <a:r>
              <a:rPr sz="2400" spc="-85" dirty="0"/>
              <a:t> </a:t>
            </a:r>
            <a:r>
              <a:rPr sz="2400" spc="-5" dirty="0"/>
              <a:t>(Cont.)</a:t>
            </a:r>
            <a:endParaRPr sz="2400"/>
          </a:p>
        </p:txBody>
      </p:sp>
      <p:sp>
        <p:nvSpPr>
          <p:cNvPr id="6" name="object 6"/>
          <p:cNvSpPr txBox="1"/>
          <p:nvPr/>
        </p:nvSpPr>
        <p:spPr>
          <a:xfrm>
            <a:off x="1159135" y="1823719"/>
            <a:ext cx="2541905"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5" dirty="0">
                <a:solidFill>
                  <a:srgbClr val="0000CC"/>
                </a:solidFill>
                <a:latin typeface="Arial"/>
                <a:cs typeface="Arial"/>
              </a:rPr>
              <a:t>Another</a:t>
            </a:r>
            <a:r>
              <a:rPr sz="2000" b="1" spc="-35" dirty="0">
                <a:solidFill>
                  <a:srgbClr val="0000CC"/>
                </a:solidFill>
                <a:latin typeface="Arial"/>
                <a:cs typeface="Arial"/>
              </a:rPr>
              <a:t> </a:t>
            </a:r>
            <a:r>
              <a:rPr sz="2000" b="1" spc="-5" dirty="0">
                <a:solidFill>
                  <a:srgbClr val="0000CC"/>
                </a:solidFill>
                <a:latin typeface="Arial"/>
                <a:cs typeface="Arial"/>
              </a:rPr>
              <a:t>Example:</a:t>
            </a:r>
            <a:endParaRPr sz="2000">
              <a:latin typeface="Arial"/>
              <a:cs typeface="Arial"/>
            </a:endParaRPr>
          </a:p>
        </p:txBody>
      </p:sp>
      <p:sp>
        <p:nvSpPr>
          <p:cNvPr id="7" name="object 7"/>
          <p:cNvSpPr/>
          <p:nvPr/>
        </p:nvSpPr>
        <p:spPr>
          <a:xfrm>
            <a:off x="1232039" y="2177795"/>
            <a:ext cx="8305800" cy="41910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6</a:t>
            </a:fld>
            <a:endParaRPr spc="-5" dirty="0"/>
          </a:p>
        </p:txBody>
      </p:sp>
      <p:sp>
        <p:nvSpPr>
          <p:cNvPr id="9" name="object 9"/>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349379" y="1066801"/>
            <a:ext cx="775970" cy="422909"/>
          </a:xfrm>
          <a:custGeom>
            <a:avLst/>
            <a:gdLst/>
            <a:ahLst/>
            <a:cxnLst/>
            <a:rect l="l" t="t" r="r" b="b"/>
            <a:pathLst>
              <a:path w="775969" h="422909">
                <a:moveTo>
                  <a:pt x="775659" y="211224"/>
                </a:moveTo>
                <a:lnTo>
                  <a:pt x="772672" y="163040"/>
                </a:lnTo>
                <a:lnTo>
                  <a:pt x="763710" y="116341"/>
                </a:lnTo>
                <a:lnTo>
                  <a:pt x="748775" y="72611"/>
                </a:lnTo>
                <a:lnTo>
                  <a:pt x="727865" y="33336"/>
                </a:lnTo>
                <a:lnTo>
                  <a:pt x="700980" y="0"/>
                </a:lnTo>
                <a:lnTo>
                  <a:pt x="74678" y="0"/>
                </a:lnTo>
                <a:lnTo>
                  <a:pt x="47794" y="33336"/>
                </a:lnTo>
                <a:lnTo>
                  <a:pt x="26884" y="72611"/>
                </a:lnTo>
                <a:lnTo>
                  <a:pt x="11948" y="116341"/>
                </a:lnTo>
                <a:lnTo>
                  <a:pt x="2987" y="163040"/>
                </a:lnTo>
                <a:lnTo>
                  <a:pt x="0" y="211224"/>
                </a:lnTo>
                <a:lnTo>
                  <a:pt x="2987" y="259408"/>
                </a:lnTo>
                <a:lnTo>
                  <a:pt x="11948" y="306108"/>
                </a:lnTo>
                <a:lnTo>
                  <a:pt x="26884" y="349837"/>
                </a:lnTo>
                <a:lnTo>
                  <a:pt x="47794" y="389112"/>
                </a:lnTo>
                <a:lnTo>
                  <a:pt x="74678" y="422448"/>
                </a:lnTo>
                <a:lnTo>
                  <a:pt x="700980" y="422448"/>
                </a:lnTo>
                <a:lnTo>
                  <a:pt x="727865" y="389112"/>
                </a:lnTo>
                <a:lnTo>
                  <a:pt x="748775" y="349837"/>
                </a:lnTo>
                <a:lnTo>
                  <a:pt x="763710" y="306108"/>
                </a:lnTo>
                <a:lnTo>
                  <a:pt x="772672" y="259408"/>
                </a:lnTo>
                <a:lnTo>
                  <a:pt x="775659" y="211224"/>
                </a:lnTo>
                <a:close/>
              </a:path>
            </a:pathLst>
          </a:custGeom>
          <a:solidFill>
            <a:srgbClr val="FFD100">
              <a:alpha val="39999"/>
            </a:srgbClr>
          </a:solidFill>
        </p:spPr>
        <p:txBody>
          <a:bodyPr wrap="square" lIns="0" tIns="0" rIns="0" bIns="0" rtlCol="0"/>
          <a:lstStyle/>
          <a:p>
            <a:endParaRPr/>
          </a:p>
        </p:txBody>
      </p:sp>
      <p:sp>
        <p:nvSpPr>
          <p:cNvPr id="4" name="object 4"/>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5" name="object 5"/>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411358" y="1057147"/>
            <a:ext cx="4003675" cy="391160"/>
          </a:xfrm>
          <a:prstGeom prst="rect">
            <a:avLst/>
          </a:prstGeom>
        </p:spPr>
        <p:txBody>
          <a:bodyPr vert="horz" wrap="square" lIns="0" tIns="12700" rIns="0" bIns="0" rtlCol="0">
            <a:spAutoFit/>
          </a:bodyPr>
          <a:lstStyle/>
          <a:p>
            <a:pPr marL="12700">
              <a:lnSpc>
                <a:spcPct val="100000"/>
              </a:lnSpc>
              <a:spcBef>
                <a:spcPts val="100"/>
              </a:spcBef>
            </a:pPr>
            <a:r>
              <a:rPr sz="2400" spc="-5" dirty="0"/>
              <a:t>Fast Sender, Slow</a:t>
            </a:r>
            <a:r>
              <a:rPr sz="2400" spc="-50" dirty="0"/>
              <a:t> </a:t>
            </a:r>
            <a:r>
              <a:rPr sz="2400" spc="-10" dirty="0"/>
              <a:t>Receiver</a:t>
            </a:r>
            <a:endParaRPr sz="2400" dirty="0"/>
          </a:p>
        </p:txBody>
      </p:sp>
      <p:sp>
        <p:nvSpPr>
          <p:cNvPr id="7" name="object 7"/>
          <p:cNvSpPr txBox="1"/>
          <p:nvPr/>
        </p:nvSpPr>
        <p:spPr>
          <a:xfrm>
            <a:off x="1159135" y="1823719"/>
            <a:ext cx="7655559" cy="635000"/>
          </a:xfrm>
          <a:prstGeom prst="rect">
            <a:avLst/>
          </a:prstGeom>
        </p:spPr>
        <p:txBody>
          <a:bodyPr vert="horz" wrap="square" lIns="0" tIns="12065" rIns="0" bIns="0" rtlCol="0">
            <a:spAutoFit/>
          </a:bodyPr>
          <a:lstStyle/>
          <a:p>
            <a:pPr marL="355600" marR="5080" indent="-3429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5" dirty="0">
                <a:solidFill>
                  <a:srgbClr val="0000CC"/>
                </a:solidFill>
                <a:latin typeface="Arial"/>
                <a:cs typeface="Arial"/>
              </a:rPr>
              <a:t>From a fast </a:t>
            </a:r>
            <a:r>
              <a:rPr sz="2000" b="1" spc="-10" dirty="0">
                <a:solidFill>
                  <a:srgbClr val="0000CC"/>
                </a:solidFill>
                <a:latin typeface="Arial"/>
                <a:cs typeface="Arial"/>
              </a:rPr>
              <a:t>sender </a:t>
            </a:r>
            <a:r>
              <a:rPr sz="2000" b="1" spc="-5" dirty="0">
                <a:solidFill>
                  <a:srgbClr val="0000CC"/>
                </a:solidFill>
                <a:latin typeface="Arial"/>
                <a:cs typeface="Arial"/>
              </a:rPr>
              <a:t>(the host sun) to a slow </a:t>
            </a:r>
            <a:r>
              <a:rPr sz="2000" b="1" spc="-10" dirty="0">
                <a:solidFill>
                  <a:srgbClr val="0000CC"/>
                </a:solidFill>
                <a:latin typeface="Arial"/>
                <a:cs typeface="Arial"/>
              </a:rPr>
              <a:t>receiver(the host  bsdi):</a:t>
            </a:r>
            <a:endParaRPr sz="2000">
              <a:latin typeface="Arial"/>
              <a:cs typeface="Arial"/>
            </a:endParaRPr>
          </a:p>
        </p:txBody>
      </p:sp>
      <p:sp>
        <p:nvSpPr>
          <p:cNvPr id="8" name="object 8"/>
          <p:cNvSpPr/>
          <p:nvPr/>
        </p:nvSpPr>
        <p:spPr>
          <a:xfrm>
            <a:off x="1155839" y="2482595"/>
            <a:ext cx="8382000" cy="3810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566027" y="4082796"/>
            <a:ext cx="762000" cy="304800"/>
          </a:xfrm>
          <a:custGeom>
            <a:avLst/>
            <a:gdLst/>
            <a:ahLst/>
            <a:cxnLst/>
            <a:rect l="l" t="t" r="r" b="b"/>
            <a:pathLst>
              <a:path w="762000" h="304800">
                <a:moveTo>
                  <a:pt x="381000" y="0"/>
                </a:moveTo>
                <a:lnTo>
                  <a:pt x="312543" y="2466"/>
                </a:lnTo>
                <a:lnTo>
                  <a:pt x="248100" y="9574"/>
                </a:lnTo>
                <a:lnTo>
                  <a:pt x="188750" y="20884"/>
                </a:lnTo>
                <a:lnTo>
                  <a:pt x="135571" y="35957"/>
                </a:lnTo>
                <a:lnTo>
                  <a:pt x="89642" y="54353"/>
                </a:lnTo>
                <a:lnTo>
                  <a:pt x="52041" y="75635"/>
                </a:lnTo>
                <a:lnTo>
                  <a:pt x="6141" y="125097"/>
                </a:lnTo>
                <a:lnTo>
                  <a:pt x="0" y="152400"/>
                </a:lnTo>
                <a:lnTo>
                  <a:pt x="6141" y="179702"/>
                </a:lnTo>
                <a:lnTo>
                  <a:pt x="52041" y="229164"/>
                </a:lnTo>
                <a:lnTo>
                  <a:pt x="89642" y="250446"/>
                </a:lnTo>
                <a:lnTo>
                  <a:pt x="135571" y="268842"/>
                </a:lnTo>
                <a:lnTo>
                  <a:pt x="188750" y="283915"/>
                </a:lnTo>
                <a:lnTo>
                  <a:pt x="248100" y="295225"/>
                </a:lnTo>
                <a:lnTo>
                  <a:pt x="312543" y="302333"/>
                </a:lnTo>
                <a:lnTo>
                  <a:pt x="381000" y="304800"/>
                </a:lnTo>
                <a:lnTo>
                  <a:pt x="449456" y="302333"/>
                </a:lnTo>
                <a:lnTo>
                  <a:pt x="513899" y="295225"/>
                </a:lnTo>
                <a:lnTo>
                  <a:pt x="573249" y="283915"/>
                </a:lnTo>
                <a:lnTo>
                  <a:pt x="626428" y="268842"/>
                </a:lnTo>
                <a:lnTo>
                  <a:pt x="672357" y="250446"/>
                </a:lnTo>
                <a:lnTo>
                  <a:pt x="709958" y="229164"/>
                </a:lnTo>
                <a:lnTo>
                  <a:pt x="755858" y="179702"/>
                </a:lnTo>
                <a:lnTo>
                  <a:pt x="762000" y="152399"/>
                </a:lnTo>
                <a:lnTo>
                  <a:pt x="755858" y="125097"/>
                </a:lnTo>
                <a:lnTo>
                  <a:pt x="709958" y="75635"/>
                </a:lnTo>
                <a:lnTo>
                  <a:pt x="672357" y="54353"/>
                </a:lnTo>
                <a:lnTo>
                  <a:pt x="626428" y="35957"/>
                </a:lnTo>
                <a:lnTo>
                  <a:pt x="573249" y="20884"/>
                </a:lnTo>
                <a:lnTo>
                  <a:pt x="513899" y="9574"/>
                </a:lnTo>
                <a:lnTo>
                  <a:pt x="449456" y="2466"/>
                </a:lnTo>
                <a:lnTo>
                  <a:pt x="381000" y="0"/>
                </a:lnTo>
                <a:close/>
              </a:path>
            </a:pathLst>
          </a:custGeom>
          <a:ln w="9525">
            <a:solidFill>
              <a:srgbClr val="FF0000"/>
            </a:solidFill>
          </a:ln>
        </p:spPr>
        <p:txBody>
          <a:bodyPr wrap="square" lIns="0" tIns="0" rIns="0" bIns="0" rtlCol="0"/>
          <a:lstStyle/>
          <a:p>
            <a:endParaRPr/>
          </a:p>
        </p:txBody>
      </p:sp>
      <p:sp>
        <p:nvSpPr>
          <p:cNvPr id="10" name="object 10"/>
          <p:cNvSpPr txBox="1"/>
          <p:nvPr/>
        </p:nvSpPr>
        <p:spPr>
          <a:xfrm>
            <a:off x="9257473" y="4543425"/>
            <a:ext cx="1426210" cy="878205"/>
          </a:xfrm>
          <a:prstGeom prst="rect">
            <a:avLst/>
          </a:prstGeom>
        </p:spPr>
        <p:txBody>
          <a:bodyPr vert="horz" wrap="square" lIns="0" tIns="12065" rIns="0" bIns="0" rtlCol="0">
            <a:spAutoFit/>
          </a:bodyPr>
          <a:lstStyle/>
          <a:p>
            <a:pPr marL="12700" marR="162560">
              <a:lnSpc>
                <a:spcPct val="100000"/>
              </a:lnSpc>
              <a:spcBef>
                <a:spcPts val="95"/>
              </a:spcBef>
            </a:pPr>
            <a:r>
              <a:rPr sz="1400" spc="-5" dirty="0">
                <a:latin typeface="新細明體"/>
                <a:cs typeface="新細明體"/>
              </a:rPr>
              <a:t>傳輸快，接收慢  </a:t>
            </a:r>
            <a:r>
              <a:rPr sz="1400" spc="70" dirty="0">
                <a:latin typeface="新細明體"/>
                <a:cs typeface="新細明體"/>
              </a:rPr>
              <a:t>so,</a:t>
            </a:r>
            <a:r>
              <a:rPr sz="1400" spc="-25" dirty="0">
                <a:latin typeface="新細明體"/>
                <a:cs typeface="新細明體"/>
              </a:rPr>
              <a:t> </a:t>
            </a:r>
            <a:r>
              <a:rPr sz="1400" spc="45" dirty="0">
                <a:latin typeface="新細明體"/>
                <a:cs typeface="新細明體"/>
              </a:rPr>
              <a:t>win</a:t>
            </a:r>
            <a:r>
              <a:rPr sz="1400" spc="105" dirty="0">
                <a:latin typeface="新細明體"/>
                <a:cs typeface="新細明體"/>
              </a:rPr>
              <a:t>回</a:t>
            </a:r>
            <a:r>
              <a:rPr sz="1400" spc="45" dirty="0">
                <a:latin typeface="新細明體"/>
                <a:cs typeface="新細明體"/>
              </a:rPr>
              <a:t>0</a:t>
            </a:r>
            <a:endParaRPr sz="1400" dirty="0">
              <a:latin typeface="新細明體"/>
              <a:cs typeface="新細明體"/>
            </a:endParaRPr>
          </a:p>
          <a:p>
            <a:pPr marL="12700" marR="5080">
              <a:lnSpc>
                <a:spcPts val="1680"/>
              </a:lnSpc>
              <a:spcBef>
                <a:spcPts val="55"/>
              </a:spcBef>
            </a:pPr>
            <a:r>
              <a:rPr sz="1400" spc="45" dirty="0">
                <a:latin typeface="新細明體"/>
                <a:cs typeface="新細明體"/>
              </a:rPr>
              <a:t>此時sender不再送  </a:t>
            </a:r>
            <a:r>
              <a:rPr sz="1400" spc="90" dirty="0">
                <a:solidFill>
                  <a:srgbClr val="FF0000"/>
                </a:solidFill>
                <a:latin typeface="新細明體"/>
                <a:cs typeface="新細明體"/>
              </a:rPr>
              <a:t>window</a:t>
            </a:r>
            <a:r>
              <a:rPr sz="1400" spc="-30" dirty="0">
                <a:solidFill>
                  <a:srgbClr val="FF0000"/>
                </a:solidFill>
                <a:latin typeface="新細明體"/>
                <a:cs typeface="新細明體"/>
              </a:rPr>
              <a:t> </a:t>
            </a:r>
            <a:r>
              <a:rPr sz="1400" spc="105" dirty="0">
                <a:solidFill>
                  <a:srgbClr val="FF0000"/>
                </a:solidFill>
                <a:latin typeface="新細明體"/>
                <a:cs typeface="新細明體"/>
              </a:rPr>
              <a:t>update</a:t>
            </a:r>
            <a:endParaRPr sz="1400" dirty="0">
              <a:latin typeface="新細明體"/>
              <a:cs typeface="新細明體"/>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7</a:t>
            </a:fld>
            <a:endParaRPr spc="-5" dirty="0"/>
          </a:p>
        </p:txBody>
      </p:sp>
      <p:sp>
        <p:nvSpPr>
          <p:cNvPr id="12" name="object 12"/>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13" name="矩形 12">
            <a:extLst>
              <a:ext uri="{FF2B5EF4-FFF2-40B4-BE49-F238E27FC236}">
                <a16:creationId xmlns:a16="http://schemas.microsoft.com/office/drawing/2014/main" id="{18BCBC53-5A37-40AF-9D7B-9EC50E148DC7}"/>
              </a:ext>
            </a:extLst>
          </p:cNvPr>
          <p:cNvSpPr/>
          <p:nvPr/>
        </p:nvSpPr>
        <p:spPr>
          <a:xfrm>
            <a:off x="8852159" y="4358503"/>
            <a:ext cx="152141" cy="155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88</a:t>
            </a:r>
            <a:endParaRPr lang="zh-TW" altLang="en-US" dirty="0"/>
          </a:p>
        </p:txBody>
      </p:sp>
      <p:cxnSp>
        <p:nvCxnSpPr>
          <p:cNvPr id="15" name="直線單箭頭接點 14">
            <a:extLst>
              <a:ext uri="{FF2B5EF4-FFF2-40B4-BE49-F238E27FC236}">
                <a16:creationId xmlns:a16="http://schemas.microsoft.com/office/drawing/2014/main" id="{C37AD33C-882A-480D-AC4F-3AE5FC168128}"/>
              </a:ext>
            </a:extLst>
          </p:cNvPr>
          <p:cNvCxnSpPr>
            <a:cxnSpLocks/>
          </p:cNvCxnSpPr>
          <p:nvPr/>
        </p:nvCxnSpPr>
        <p:spPr>
          <a:xfrm>
            <a:off x="8928229" y="4606650"/>
            <a:ext cx="304671" cy="7267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5071110" cy="391160"/>
          </a:xfrm>
          <a:prstGeom prst="rect">
            <a:avLst/>
          </a:prstGeom>
        </p:spPr>
        <p:txBody>
          <a:bodyPr vert="horz" wrap="square" lIns="0" tIns="12700" rIns="0" bIns="0" rtlCol="0">
            <a:spAutoFit/>
          </a:bodyPr>
          <a:lstStyle/>
          <a:p>
            <a:pPr marL="12700">
              <a:lnSpc>
                <a:spcPct val="100000"/>
              </a:lnSpc>
              <a:spcBef>
                <a:spcPts val="100"/>
              </a:spcBef>
            </a:pPr>
            <a:r>
              <a:rPr sz="2400" spc="-5" dirty="0"/>
              <a:t>Fast Sender, Slow Receiver</a:t>
            </a:r>
            <a:r>
              <a:rPr sz="2400" spc="-85" dirty="0"/>
              <a:t> </a:t>
            </a:r>
            <a:r>
              <a:rPr sz="2400" spc="-5" dirty="0"/>
              <a:t>(Cont.)</a:t>
            </a:r>
            <a:endParaRPr sz="2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8</a:t>
            </a:fld>
            <a:endParaRPr spc="-5" dirty="0"/>
          </a:p>
        </p:txBody>
      </p:sp>
      <p:sp>
        <p:nvSpPr>
          <p:cNvPr id="8" name="object 8"/>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6" name="object 6"/>
          <p:cNvSpPr txBox="1"/>
          <p:nvPr/>
        </p:nvSpPr>
        <p:spPr>
          <a:xfrm>
            <a:off x="1159135" y="1762454"/>
            <a:ext cx="8268334" cy="3985895"/>
          </a:xfrm>
          <a:prstGeom prst="rect">
            <a:avLst/>
          </a:prstGeom>
        </p:spPr>
        <p:txBody>
          <a:bodyPr vert="horz" wrap="square" lIns="0" tIns="73660" rIns="0" bIns="0" rtlCol="0">
            <a:spAutoFit/>
          </a:bodyPr>
          <a:lstStyle/>
          <a:p>
            <a:pPr marL="355600" indent="-342900">
              <a:lnSpc>
                <a:spcPct val="100000"/>
              </a:lnSpc>
              <a:spcBef>
                <a:spcPts val="580"/>
              </a:spcBef>
              <a:buSzPct val="90000"/>
              <a:buFont typeface="Wingdings"/>
              <a:buChar char=""/>
              <a:tabLst>
                <a:tab pos="354965" algn="l"/>
                <a:tab pos="355600" algn="l"/>
              </a:tabLst>
            </a:pPr>
            <a:r>
              <a:rPr sz="2000" b="1" spc="-5" dirty="0">
                <a:solidFill>
                  <a:srgbClr val="0000CC"/>
                </a:solidFill>
                <a:latin typeface="Arial"/>
                <a:cs typeface="Arial"/>
              </a:rPr>
              <a:t>Things we</a:t>
            </a:r>
            <a:r>
              <a:rPr sz="2000" b="1" dirty="0">
                <a:solidFill>
                  <a:srgbClr val="0000CC"/>
                </a:solidFill>
                <a:latin typeface="Arial"/>
                <a:cs typeface="Arial"/>
              </a:rPr>
              <a:t> </a:t>
            </a:r>
            <a:r>
              <a:rPr sz="2000" b="1" spc="-5" dirty="0">
                <a:solidFill>
                  <a:srgbClr val="0000CC"/>
                </a:solidFill>
                <a:latin typeface="Arial"/>
                <a:cs typeface="Arial"/>
              </a:rPr>
              <a:t>noticed:</a:t>
            </a:r>
            <a:endParaRPr sz="2000" dirty="0">
              <a:latin typeface="Arial"/>
              <a:cs typeface="Arial"/>
            </a:endParaRPr>
          </a:p>
          <a:p>
            <a:pPr marL="755015" marR="5080" lvl="1" indent="-285750">
              <a:lnSpc>
                <a:spcPct val="100000"/>
              </a:lnSpc>
              <a:spcBef>
                <a:spcPts val="480"/>
              </a:spcBef>
              <a:buClr>
                <a:srgbClr val="FF0000"/>
              </a:buClr>
              <a:buSzPct val="90000"/>
              <a:buFont typeface="Wingdings"/>
              <a:buChar char=""/>
              <a:tabLst>
                <a:tab pos="755650" algn="l"/>
              </a:tabLst>
            </a:pPr>
            <a:r>
              <a:rPr sz="2000" spc="-5" dirty="0">
                <a:solidFill>
                  <a:srgbClr val="0000CC"/>
                </a:solidFill>
                <a:latin typeface="Arial"/>
                <a:cs typeface="Arial"/>
              </a:rPr>
              <a:t>the </a:t>
            </a:r>
            <a:r>
              <a:rPr sz="2000" spc="-10" dirty="0">
                <a:solidFill>
                  <a:srgbClr val="0000CC"/>
                </a:solidFill>
                <a:latin typeface="Arial"/>
                <a:cs typeface="Arial"/>
              </a:rPr>
              <a:t>sender transmits segment </a:t>
            </a:r>
            <a:r>
              <a:rPr sz="2000" spc="-5" dirty="0">
                <a:solidFill>
                  <a:srgbClr val="0000CC"/>
                </a:solidFill>
                <a:latin typeface="Arial"/>
                <a:cs typeface="Arial"/>
              </a:rPr>
              <a:t>4 to 7 to fill the </a:t>
            </a:r>
            <a:r>
              <a:rPr sz="2000" spc="-10" dirty="0">
                <a:solidFill>
                  <a:srgbClr val="0000CC"/>
                </a:solidFill>
                <a:latin typeface="Arial"/>
                <a:cs typeface="Arial"/>
              </a:rPr>
              <a:t>receiver’s window  </a:t>
            </a:r>
            <a:r>
              <a:rPr sz="2000" spc="-5" dirty="0">
                <a:solidFill>
                  <a:srgbClr val="0000CC"/>
                </a:solidFill>
                <a:latin typeface="Arial"/>
                <a:cs typeface="Arial"/>
              </a:rPr>
              <a:t>and then waits for an ACK (since </a:t>
            </a:r>
            <a:r>
              <a:rPr sz="2000" spc="-10" dirty="0">
                <a:solidFill>
                  <a:srgbClr val="0000CC"/>
                </a:solidFill>
                <a:latin typeface="Arial"/>
                <a:cs typeface="Arial"/>
              </a:rPr>
              <a:t>segment </a:t>
            </a:r>
            <a:r>
              <a:rPr sz="2000" spc="-5" dirty="0">
                <a:solidFill>
                  <a:srgbClr val="0000CC"/>
                </a:solidFill>
                <a:latin typeface="Arial"/>
                <a:cs typeface="Arial"/>
              </a:rPr>
              <a:t>2 </a:t>
            </a:r>
            <a:r>
              <a:rPr sz="2000" spc="-10" dirty="0">
                <a:solidFill>
                  <a:srgbClr val="0000CC"/>
                </a:solidFill>
                <a:latin typeface="Arial"/>
                <a:cs typeface="Arial"/>
              </a:rPr>
              <a:t>telled </a:t>
            </a:r>
            <a:r>
              <a:rPr sz="2000" spc="-5" dirty="0">
                <a:solidFill>
                  <a:srgbClr val="0000CC"/>
                </a:solidFill>
                <a:latin typeface="Arial"/>
                <a:cs typeface="Arial"/>
              </a:rPr>
              <a:t>the host sun </a:t>
            </a:r>
            <a:r>
              <a:rPr sz="2000" spc="-10" dirty="0">
                <a:solidFill>
                  <a:srgbClr val="0000CC"/>
                </a:solidFill>
                <a:latin typeface="Arial"/>
                <a:cs typeface="Arial"/>
              </a:rPr>
              <a:t>the  </a:t>
            </a:r>
            <a:r>
              <a:rPr sz="2000" spc="-5" dirty="0">
                <a:solidFill>
                  <a:srgbClr val="0000CC"/>
                </a:solidFill>
                <a:latin typeface="Arial"/>
                <a:cs typeface="Arial"/>
              </a:rPr>
              <a:t>window size is</a:t>
            </a:r>
            <a:r>
              <a:rPr sz="2000" spc="5" dirty="0">
                <a:solidFill>
                  <a:srgbClr val="0000CC"/>
                </a:solidFill>
                <a:latin typeface="Arial"/>
                <a:cs typeface="Arial"/>
              </a:rPr>
              <a:t> </a:t>
            </a:r>
            <a:r>
              <a:rPr sz="2000" spc="-5" dirty="0">
                <a:solidFill>
                  <a:srgbClr val="0000CC"/>
                </a:solidFill>
                <a:latin typeface="Arial"/>
                <a:cs typeface="Arial"/>
              </a:rPr>
              <a:t>4096)</a:t>
            </a:r>
            <a:endParaRPr sz="2000" dirty="0">
              <a:latin typeface="Arial"/>
              <a:cs typeface="Arial"/>
            </a:endParaRPr>
          </a:p>
          <a:p>
            <a:pPr marL="755650" marR="58419" lvl="1" indent="-285750">
              <a:lnSpc>
                <a:spcPct val="100000"/>
              </a:lnSpc>
              <a:spcBef>
                <a:spcPts val="475"/>
              </a:spcBef>
              <a:buClr>
                <a:srgbClr val="FF0000"/>
              </a:buClr>
              <a:buSzPct val="90000"/>
              <a:buFont typeface="Wingdings"/>
              <a:buChar char=""/>
              <a:tabLst>
                <a:tab pos="755650" algn="l"/>
              </a:tabLst>
            </a:pPr>
            <a:r>
              <a:rPr sz="2000" spc="-5" dirty="0">
                <a:solidFill>
                  <a:srgbClr val="0000CC"/>
                </a:solidFill>
                <a:latin typeface="Arial"/>
                <a:cs typeface="Arial"/>
              </a:rPr>
              <a:t>the receiver </a:t>
            </a:r>
            <a:r>
              <a:rPr sz="2000" spc="-10" dirty="0">
                <a:solidFill>
                  <a:srgbClr val="0000CC"/>
                </a:solidFill>
                <a:latin typeface="Arial"/>
                <a:cs typeface="Arial"/>
              </a:rPr>
              <a:t>sends </a:t>
            </a:r>
            <a:r>
              <a:rPr sz="2000" spc="-5" dirty="0">
                <a:solidFill>
                  <a:srgbClr val="0000CC"/>
                </a:solidFill>
                <a:latin typeface="Arial"/>
                <a:cs typeface="Arial"/>
              </a:rPr>
              <a:t>the </a:t>
            </a:r>
            <a:r>
              <a:rPr sz="2000" spc="-10" dirty="0">
                <a:solidFill>
                  <a:srgbClr val="0000CC"/>
                </a:solidFill>
                <a:latin typeface="Arial"/>
                <a:cs typeface="Arial"/>
              </a:rPr>
              <a:t>ACK(segment </a:t>
            </a:r>
            <a:r>
              <a:rPr sz="2000" spc="-5" dirty="0">
                <a:solidFill>
                  <a:srgbClr val="0000CC"/>
                </a:solidFill>
                <a:latin typeface="Arial"/>
                <a:cs typeface="Arial"/>
              </a:rPr>
              <a:t>8) but the </a:t>
            </a:r>
            <a:r>
              <a:rPr sz="2000" spc="-10" dirty="0">
                <a:solidFill>
                  <a:srgbClr val="0000CC"/>
                </a:solidFill>
                <a:latin typeface="Arial"/>
                <a:cs typeface="Arial"/>
              </a:rPr>
              <a:t>advertised window  </a:t>
            </a:r>
            <a:r>
              <a:rPr sz="2000" spc="-5" dirty="0">
                <a:solidFill>
                  <a:srgbClr val="0000CC"/>
                </a:solidFill>
                <a:latin typeface="Arial"/>
                <a:cs typeface="Arial"/>
              </a:rPr>
              <a:t>is 0: the </a:t>
            </a:r>
            <a:r>
              <a:rPr sz="2000" spc="-10" dirty="0">
                <a:solidFill>
                  <a:srgbClr val="0000CC"/>
                </a:solidFill>
                <a:latin typeface="Arial"/>
                <a:cs typeface="Arial"/>
              </a:rPr>
              <a:t>receiver </a:t>
            </a:r>
            <a:r>
              <a:rPr sz="2000" spc="-5" dirty="0">
                <a:solidFill>
                  <a:srgbClr val="0000CC"/>
                </a:solidFill>
                <a:latin typeface="Arial"/>
                <a:cs typeface="Arial"/>
              </a:rPr>
              <a:t>has all the data, but it’s all in the receiver ‘s TCP  </a:t>
            </a:r>
            <a:r>
              <a:rPr sz="2000" spc="-10" dirty="0">
                <a:solidFill>
                  <a:srgbClr val="0000CC"/>
                </a:solidFill>
                <a:latin typeface="Arial"/>
                <a:cs typeface="Arial"/>
              </a:rPr>
              <a:t>buffer</a:t>
            </a:r>
            <a:endParaRPr sz="2000" dirty="0">
              <a:latin typeface="Arial"/>
              <a:cs typeface="Arial"/>
            </a:endParaRPr>
          </a:p>
          <a:p>
            <a:pPr marL="755650" marR="211454" lvl="1" indent="-285750" algn="just">
              <a:lnSpc>
                <a:spcPct val="100000"/>
              </a:lnSpc>
              <a:spcBef>
                <a:spcPts val="470"/>
              </a:spcBef>
              <a:buClr>
                <a:srgbClr val="FF0000"/>
              </a:buClr>
              <a:buSzPct val="90000"/>
              <a:buFont typeface="Wingdings"/>
              <a:buChar char=""/>
              <a:tabLst>
                <a:tab pos="755650" algn="l"/>
              </a:tabLst>
            </a:pPr>
            <a:r>
              <a:rPr sz="2000" spc="-5" dirty="0">
                <a:solidFill>
                  <a:srgbClr val="0000CC"/>
                </a:solidFill>
                <a:latin typeface="Arial"/>
                <a:cs typeface="Arial"/>
              </a:rPr>
              <a:t>another ACK (called a </a:t>
            </a:r>
            <a:r>
              <a:rPr sz="2000" b="1" spc="-5" dirty="0">
                <a:solidFill>
                  <a:srgbClr val="0000CC"/>
                </a:solidFill>
                <a:latin typeface="Arial"/>
                <a:cs typeface="Arial"/>
              </a:rPr>
              <a:t>window update</a:t>
            </a:r>
            <a:r>
              <a:rPr sz="2000" spc="-5" dirty="0">
                <a:solidFill>
                  <a:srgbClr val="0000CC"/>
                </a:solidFill>
                <a:latin typeface="Arial"/>
                <a:cs typeface="Arial"/>
              </a:rPr>
              <a:t>) is sent later, </a:t>
            </a:r>
            <a:r>
              <a:rPr sz="2000" spc="-10" dirty="0">
                <a:solidFill>
                  <a:srgbClr val="0000CC"/>
                </a:solidFill>
                <a:latin typeface="Arial"/>
                <a:cs typeface="Arial"/>
              </a:rPr>
              <a:t>announcing  </a:t>
            </a:r>
            <a:r>
              <a:rPr sz="2000" spc="-5" dirty="0">
                <a:solidFill>
                  <a:srgbClr val="0000CC"/>
                </a:solidFill>
                <a:latin typeface="Arial"/>
                <a:cs typeface="Arial"/>
              </a:rPr>
              <a:t>that the </a:t>
            </a:r>
            <a:r>
              <a:rPr sz="2000" spc="-10" dirty="0">
                <a:solidFill>
                  <a:srgbClr val="0000CC"/>
                </a:solidFill>
                <a:latin typeface="Arial"/>
                <a:cs typeface="Arial"/>
              </a:rPr>
              <a:t>receiver </a:t>
            </a:r>
            <a:r>
              <a:rPr sz="2000" spc="-5" dirty="0">
                <a:solidFill>
                  <a:srgbClr val="0000CC"/>
                </a:solidFill>
                <a:latin typeface="Arial"/>
                <a:cs typeface="Arial"/>
              </a:rPr>
              <a:t>can now receive </a:t>
            </a:r>
            <a:r>
              <a:rPr sz="2000" spc="-10" dirty="0">
                <a:solidFill>
                  <a:srgbClr val="0000CC"/>
                </a:solidFill>
                <a:latin typeface="Arial"/>
                <a:cs typeface="Arial"/>
              </a:rPr>
              <a:t>another 4096 </a:t>
            </a:r>
            <a:r>
              <a:rPr sz="2000" spc="-5" dirty="0">
                <a:solidFill>
                  <a:srgbClr val="0000CC"/>
                </a:solidFill>
                <a:latin typeface="Arial"/>
                <a:cs typeface="Arial"/>
              </a:rPr>
              <a:t>bytes: it </a:t>
            </a:r>
            <a:r>
              <a:rPr sz="2000" spc="-10" dirty="0">
                <a:solidFill>
                  <a:srgbClr val="0000CC"/>
                </a:solidFill>
                <a:latin typeface="Arial"/>
                <a:cs typeface="Arial"/>
              </a:rPr>
              <a:t>does not  </a:t>
            </a:r>
            <a:r>
              <a:rPr sz="2000" spc="-5" dirty="0">
                <a:solidFill>
                  <a:srgbClr val="0000CC"/>
                </a:solidFill>
                <a:latin typeface="Arial"/>
                <a:cs typeface="Arial"/>
              </a:rPr>
              <a:t>acknowledge any new data, it just </a:t>
            </a:r>
            <a:r>
              <a:rPr sz="2000" spc="-10" dirty="0">
                <a:solidFill>
                  <a:srgbClr val="0000CC"/>
                </a:solidFill>
                <a:latin typeface="Arial"/>
                <a:cs typeface="Arial"/>
              </a:rPr>
              <a:t>advances </a:t>
            </a:r>
            <a:r>
              <a:rPr sz="2000" spc="-5" dirty="0">
                <a:solidFill>
                  <a:srgbClr val="0000CC"/>
                </a:solidFill>
                <a:latin typeface="Arial"/>
                <a:cs typeface="Arial"/>
              </a:rPr>
              <a:t>the right </a:t>
            </a:r>
            <a:r>
              <a:rPr sz="2000" spc="-10" dirty="0">
                <a:solidFill>
                  <a:srgbClr val="0000CC"/>
                </a:solidFill>
                <a:latin typeface="Arial"/>
                <a:cs typeface="Arial"/>
              </a:rPr>
              <a:t>edge </a:t>
            </a:r>
            <a:r>
              <a:rPr sz="2000" spc="-5" dirty="0">
                <a:solidFill>
                  <a:srgbClr val="0000CC"/>
                </a:solidFill>
                <a:latin typeface="Arial"/>
                <a:cs typeface="Arial"/>
              </a:rPr>
              <a:t>of </a:t>
            </a:r>
            <a:r>
              <a:rPr sz="2000" spc="-10" dirty="0">
                <a:solidFill>
                  <a:srgbClr val="0000CC"/>
                </a:solidFill>
                <a:latin typeface="Arial"/>
                <a:cs typeface="Arial"/>
              </a:rPr>
              <a:t>the  </a:t>
            </a:r>
            <a:r>
              <a:rPr sz="2000" spc="-5" dirty="0">
                <a:solidFill>
                  <a:srgbClr val="0000CC"/>
                </a:solidFill>
                <a:latin typeface="Arial"/>
                <a:cs typeface="Arial"/>
              </a:rPr>
              <a:t>window</a:t>
            </a:r>
            <a:endParaRPr sz="2000" dirty="0">
              <a:latin typeface="Arial"/>
              <a:cs typeface="Arial"/>
            </a:endParaRPr>
          </a:p>
          <a:p>
            <a:pPr marL="755650" lvl="1" indent="-285750" algn="just">
              <a:lnSpc>
                <a:spcPct val="100000"/>
              </a:lnSpc>
              <a:spcBef>
                <a:spcPts val="475"/>
              </a:spcBef>
              <a:buClr>
                <a:srgbClr val="FF0000"/>
              </a:buClr>
              <a:buSzPct val="90000"/>
              <a:buFont typeface="Wingdings"/>
              <a:buChar char=""/>
              <a:tabLst>
                <a:tab pos="755650" algn="l"/>
              </a:tabLst>
            </a:pPr>
            <a:r>
              <a:rPr sz="2000" spc="-10" dirty="0">
                <a:solidFill>
                  <a:srgbClr val="0000CC"/>
                </a:solidFill>
                <a:latin typeface="Arial"/>
                <a:cs typeface="Arial"/>
              </a:rPr>
              <a:t>segment </a:t>
            </a:r>
            <a:r>
              <a:rPr sz="2000" spc="-5" dirty="0">
                <a:solidFill>
                  <a:srgbClr val="0000CC"/>
                </a:solidFill>
                <a:latin typeface="Arial"/>
                <a:cs typeface="Arial"/>
              </a:rPr>
              <a:t>13 </a:t>
            </a:r>
            <a:r>
              <a:rPr sz="2000" spc="-10" dirty="0">
                <a:solidFill>
                  <a:srgbClr val="0000CC"/>
                </a:solidFill>
                <a:latin typeface="Arial"/>
                <a:cs typeface="Arial"/>
              </a:rPr>
              <a:t>contains </a:t>
            </a:r>
            <a:r>
              <a:rPr sz="2000" spc="-5" dirty="0">
                <a:solidFill>
                  <a:srgbClr val="0000CC"/>
                </a:solidFill>
                <a:latin typeface="Arial"/>
                <a:cs typeface="Arial"/>
              </a:rPr>
              <a:t>2 flag bits: </a:t>
            </a:r>
            <a:r>
              <a:rPr sz="2000" spc="-10" dirty="0">
                <a:solidFill>
                  <a:srgbClr val="0000CC"/>
                </a:solidFill>
                <a:latin typeface="Arial"/>
                <a:cs typeface="Arial"/>
              </a:rPr>
              <a:t>PUSH </a:t>
            </a:r>
            <a:r>
              <a:rPr sz="2000" spc="-5" dirty="0">
                <a:solidFill>
                  <a:srgbClr val="0000CC"/>
                </a:solidFill>
                <a:latin typeface="Arial"/>
                <a:cs typeface="Arial"/>
              </a:rPr>
              <a:t>and</a:t>
            </a:r>
            <a:r>
              <a:rPr sz="2000" spc="40" dirty="0">
                <a:solidFill>
                  <a:srgbClr val="0000CC"/>
                </a:solidFill>
                <a:latin typeface="Arial"/>
                <a:cs typeface="Arial"/>
              </a:rPr>
              <a:t> </a:t>
            </a:r>
            <a:r>
              <a:rPr sz="2000" spc="-10" dirty="0">
                <a:solidFill>
                  <a:srgbClr val="0000CC"/>
                </a:solidFill>
                <a:latin typeface="Arial"/>
                <a:cs typeface="Arial"/>
              </a:rPr>
              <a:t>FIN.</a:t>
            </a:r>
            <a:endParaRPr sz="2000" dirty="0">
              <a:latin typeface="Arial"/>
              <a:cs typeface="Arial"/>
            </a:endParaRPr>
          </a:p>
        </p:txBody>
      </p:sp>
      <p:cxnSp>
        <p:nvCxnSpPr>
          <p:cNvPr id="10" name="直線接點 9">
            <a:extLst>
              <a:ext uri="{FF2B5EF4-FFF2-40B4-BE49-F238E27FC236}">
                <a16:creationId xmlns:a16="http://schemas.microsoft.com/office/drawing/2014/main" id="{D3971F8B-D6B3-4E98-9EA0-2D409ACB5AAC}"/>
              </a:ext>
            </a:extLst>
          </p:cNvPr>
          <p:cNvCxnSpPr/>
          <p:nvPr/>
        </p:nvCxnSpPr>
        <p:spPr>
          <a:xfrm>
            <a:off x="4508500" y="4467225"/>
            <a:ext cx="182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07141C77-C591-440C-A6E6-A7604A8CA41B}"/>
              </a:ext>
            </a:extLst>
          </p:cNvPr>
          <p:cNvSpPr txBox="1"/>
          <p:nvPr/>
        </p:nvSpPr>
        <p:spPr>
          <a:xfrm>
            <a:off x="4737100" y="3863786"/>
            <a:ext cx="992579" cy="369332"/>
          </a:xfrm>
          <a:prstGeom prst="rect">
            <a:avLst/>
          </a:prstGeom>
          <a:noFill/>
        </p:spPr>
        <p:txBody>
          <a:bodyPr wrap="none" rtlCol="0">
            <a:spAutoFit/>
          </a:bodyPr>
          <a:lstStyle/>
          <a:p>
            <a:r>
              <a:rPr lang="en-US" altLang="zh-TW" dirty="0">
                <a:solidFill>
                  <a:srgbClr val="FF0000"/>
                </a:solidFill>
              </a:rPr>
              <a:t>9</a:t>
            </a:r>
            <a:r>
              <a:rPr lang="zh-TW" altLang="en-US" dirty="0">
                <a:solidFill>
                  <a:srgbClr val="FF0000"/>
                </a:solidFill>
              </a:rPr>
              <a:t>號封包</a:t>
            </a:r>
          </a:p>
        </p:txBody>
      </p:sp>
      <p:sp>
        <p:nvSpPr>
          <p:cNvPr id="12" name="文字方塊 11">
            <a:extLst>
              <a:ext uri="{FF2B5EF4-FFF2-40B4-BE49-F238E27FC236}">
                <a16:creationId xmlns:a16="http://schemas.microsoft.com/office/drawing/2014/main" id="{70521314-2586-4ED5-9508-24BEA7BE98F9}"/>
              </a:ext>
            </a:extLst>
          </p:cNvPr>
          <p:cNvSpPr txBox="1"/>
          <p:nvPr/>
        </p:nvSpPr>
        <p:spPr>
          <a:xfrm>
            <a:off x="4135060" y="6019642"/>
            <a:ext cx="6500497" cy="646331"/>
          </a:xfrm>
          <a:prstGeom prst="rect">
            <a:avLst/>
          </a:prstGeom>
          <a:noFill/>
        </p:spPr>
        <p:txBody>
          <a:bodyPr wrap="none" rtlCol="0">
            <a:spAutoFit/>
          </a:bodyPr>
          <a:lstStyle/>
          <a:p>
            <a:r>
              <a:rPr lang="en-US" altLang="zh-TW" dirty="0">
                <a:solidFill>
                  <a:srgbClr val="0070C0"/>
                </a:solidFill>
              </a:rPr>
              <a:t>Q: </a:t>
            </a:r>
            <a:r>
              <a:rPr lang="zh-TW" altLang="en-US" dirty="0"/>
              <a:t>如何解決 </a:t>
            </a:r>
            <a:r>
              <a:rPr lang="en-US" altLang="zh-TW" dirty="0"/>
              <a:t>window update</a:t>
            </a:r>
            <a:r>
              <a:rPr lang="zh-TW" altLang="en-US" dirty="0"/>
              <a:t>封包 </a:t>
            </a:r>
            <a:r>
              <a:rPr lang="en-US" altLang="zh-TW" dirty="0"/>
              <a:t>loss?</a:t>
            </a:r>
            <a:r>
              <a:rPr lang="zh-TW" altLang="en-US" dirty="0"/>
              <a:t>   </a:t>
            </a:r>
            <a:r>
              <a:rPr lang="zh-TW" altLang="en-US" dirty="0">
                <a:solidFill>
                  <a:srgbClr val="FF0000"/>
                </a:solidFill>
              </a:rPr>
              <a:t>加 </a:t>
            </a:r>
            <a:r>
              <a:rPr lang="en-US" altLang="zh-TW" dirty="0">
                <a:solidFill>
                  <a:srgbClr val="FF0000"/>
                </a:solidFill>
              </a:rPr>
              <a:t>timer</a:t>
            </a:r>
          </a:p>
          <a:p>
            <a:r>
              <a:rPr lang="zh-TW" altLang="en-US" dirty="0">
                <a:solidFill>
                  <a:srgbClr val="0070C0"/>
                </a:solidFill>
              </a:rPr>
              <a:t>時間到，但</a:t>
            </a:r>
            <a:r>
              <a:rPr lang="en-US" altLang="zh-TW" dirty="0" err="1">
                <a:solidFill>
                  <a:srgbClr val="0070C0"/>
                </a:solidFill>
              </a:rPr>
              <a:t>reciever</a:t>
            </a:r>
            <a:r>
              <a:rPr lang="zh-TW" altLang="en-US" dirty="0">
                <a:solidFill>
                  <a:srgbClr val="0070C0"/>
                </a:solidFill>
              </a:rPr>
              <a:t>還沒收到封包，就再送一次</a:t>
            </a:r>
            <a:r>
              <a:rPr lang="en-US" altLang="zh-TW" dirty="0">
                <a:solidFill>
                  <a:srgbClr val="0070C0"/>
                </a:solidFill>
              </a:rPr>
              <a:t>window update</a:t>
            </a:r>
            <a:endParaRPr lang="zh-TW" altLang="en-US"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1805" y="6572532"/>
            <a:ext cx="809625" cy="196850"/>
          </a:xfrm>
          <a:prstGeom prst="rect">
            <a:avLst/>
          </a:prstGeom>
        </p:spPr>
        <p:txBody>
          <a:bodyPr vert="horz" wrap="square" lIns="0" tIns="0" rIns="0" bIns="0" rtlCol="0">
            <a:spAutoFit/>
          </a:bodyPr>
          <a:lstStyle/>
          <a:p>
            <a:pPr>
              <a:lnSpc>
                <a:spcPts val="1525"/>
              </a:lnSpc>
            </a:pPr>
            <a:r>
              <a:rPr sz="1400" i="1" spc="-5" dirty="0">
                <a:solidFill>
                  <a:srgbClr val="FF0033"/>
                </a:solidFill>
                <a:latin typeface="Times New Roman"/>
                <a:cs typeface="Times New Roman"/>
              </a:rPr>
              <a:t>2008/12/16</a:t>
            </a:r>
            <a:endParaRPr sz="1400">
              <a:latin typeface="Times New Roman"/>
              <a:cs typeface="Times New Roman"/>
            </a:endParaRPr>
          </a:p>
        </p:txBody>
      </p:sp>
      <p:sp>
        <p:nvSpPr>
          <p:cNvPr id="3" name="object 3"/>
          <p:cNvSpPr/>
          <p:nvPr/>
        </p:nvSpPr>
        <p:spPr>
          <a:xfrm>
            <a:off x="1025537" y="1546097"/>
            <a:ext cx="8799830" cy="117475"/>
          </a:xfrm>
          <a:custGeom>
            <a:avLst/>
            <a:gdLst/>
            <a:ahLst/>
            <a:cxnLst/>
            <a:rect l="l" t="t" r="r" b="b"/>
            <a:pathLst>
              <a:path w="8799830" h="117475">
                <a:moveTo>
                  <a:pt x="0" y="0"/>
                </a:moveTo>
                <a:lnTo>
                  <a:pt x="0" y="117348"/>
                </a:lnTo>
                <a:lnTo>
                  <a:pt x="8799576" y="117347"/>
                </a:lnTo>
                <a:lnTo>
                  <a:pt x="8799576" y="0"/>
                </a:lnTo>
                <a:lnTo>
                  <a:pt x="0" y="0"/>
                </a:lnTo>
                <a:close/>
              </a:path>
            </a:pathLst>
          </a:custGeom>
          <a:solidFill>
            <a:srgbClr val="FF0033"/>
          </a:solidFill>
        </p:spPr>
        <p:txBody>
          <a:bodyPr wrap="square" lIns="0" tIns="0" rIns="0" bIns="0" rtlCol="0"/>
          <a:lstStyle/>
          <a:p>
            <a:endParaRPr/>
          </a:p>
        </p:txBody>
      </p:sp>
      <p:sp>
        <p:nvSpPr>
          <p:cNvPr id="4" name="object 4"/>
          <p:cNvSpPr/>
          <p:nvPr/>
        </p:nvSpPr>
        <p:spPr>
          <a:xfrm>
            <a:off x="825893" y="6421373"/>
            <a:ext cx="2898648" cy="4480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411358" y="1057147"/>
            <a:ext cx="2459355" cy="391160"/>
          </a:xfrm>
          <a:prstGeom prst="rect">
            <a:avLst/>
          </a:prstGeom>
        </p:spPr>
        <p:txBody>
          <a:bodyPr vert="horz" wrap="square" lIns="0" tIns="12700" rIns="0" bIns="0" rtlCol="0">
            <a:spAutoFit/>
          </a:bodyPr>
          <a:lstStyle/>
          <a:p>
            <a:pPr marL="12700">
              <a:lnSpc>
                <a:spcPct val="100000"/>
              </a:lnSpc>
              <a:spcBef>
                <a:spcPts val="100"/>
              </a:spcBef>
            </a:pPr>
            <a:r>
              <a:rPr sz="2400" spc="-5" dirty="0"/>
              <a:t>Sliding</a:t>
            </a:r>
            <a:r>
              <a:rPr sz="2400" spc="-85" dirty="0"/>
              <a:t> </a:t>
            </a:r>
            <a:r>
              <a:rPr sz="2400" spc="-5" dirty="0"/>
              <a:t>Windows</a:t>
            </a:r>
            <a:endParaRPr sz="2400" dirty="0"/>
          </a:p>
        </p:txBody>
      </p:sp>
      <p:sp>
        <p:nvSpPr>
          <p:cNvPr id="6" name="object 6"/>
          <p:cNvSpPr txBox="1"/>
          <p:nvPr/>
        </p:nvSpPr>
        <p:spPr>
          <a:xfrm>
            <a:off x="1159135" y="1823719"/>
            <a:ext cx="4087495" cy="33020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dirty="0">
                <a:solidFill>
                  <a:srgbClr val="0000CC"/>
                </a:solidFill>
                <a:latin typeface="Wingdings"/>
                <a:cs typeface="Wingdings"/>
              </a:rPr>
              <a:t></a:t>
            </a:r>
            <a:r>
              <a:rPr sz="1800" dirty="0">
                <a:solidFill>
                  <a:srgbClr val="0000CC"/>
                </a:solidFill>
                <a:latin typeface="Times New Roman"/>
                <a:cs typeface="Times New Roman"/>
              </a:rPr>
              <a:t>	</a:t>
            </a:r>
            <a:r>
              <a:rPr sz="2000" b="1" spc="-10" dirty="0">
                <a:solidFill>
                  <a:srgbClr val="0000CC"/>
                </a:solidFill>
                <a:latin typeface="Arial"/>
                <a:cs typeface="Arial"/>
              </a:rPr>
              <a:t>Illustration </a:t>
            </a:r>
            <a:r>
              <a:rPr sz="2000" b="1" spc="-5" dirty="0">
                <a:solidFill>
                  <a:srgbClr val="0000CC"/>
                </a:solidFill>
                <a:latin typeface="Arial"/>
                <a:cs typeface="Arial"/>
              </a:rPr>
              <a:t>of sliding</a:t>
            </a:r>
            <a:r>
              <a:rPr sz="2000" b="1" spc="5" dirty="0">
                <a:solidFill>
                  <a:srgbClr val="0000CC"/>
                </a:solidFill>
                <a:latin typeface="Arial"/>
                <a:cs typeface="Arial"/>
              </a:rPr>
              <a:t> </a:t>
            </a:r>
            <a:r>
              <a:rPr sz="2000" b="1" spc="-10" dirty="0">
                <a:solidFill>
                  <a:srgbClr val="0000CC"/>
                </a:solidFill>
                <a:latin typeface="Arial"/>
                <a:cs typeface="Arial"/>
              </a:rPr>
              <a:t>windows:</a:t>
            </a:r>
            <a:endParaRPr sz="2000" dirty="0">
              <a:latin typeface="Arial"/>
              <a:cs typeface="Arial"/>
            </a:endParaRPr>
          </a:p>
        </p:txBody>
      </p:sp>
      <p:sp>
        <p:nvSpPr>
          <p:cNvPr id="7" name="object 7"/>
          <p:cNvSpPr txBox="1"/>
          <p:nvPr/>
        </p:nvSpPr>
        <p:spPr>
          <a:xfrm>
            <a:off x="1159135" y="4319727"/>
            <a:ext cx="6163310" cy="755650"/>
          </a:xfrm>
          <a:prstGeom prst="rect">
            <a:avLst/>
          </a:prstGeom>
        </p:spPr>
        <p:txBody>
          <a:bodyPr vert="horz" wrap="square" lIns="0" tIns="73025" rIns="0" bIns="0" rtlCol="0">
            <a:spAutoFit/>
          </a:bodyPr>
          <a:lstStyle/>
          <a:p>
            <a:pPr marL="355600" indent="-342900">
              <a:lnSpc>
                <a:spcPct val="100000"/>
              </a:lnSpc>
              <a:spcBef>
                <a:spcPts val="575"/>
              </a:spcBef>
              <a:buSzPct val="90000"/>
              <a:buFont typeface="Wingdings"/>
              <a:buChar char=""/>
              <a:tabLst>
                <a:tab pos="354965" algn="l"/>
                <a:tab pos="355600" algn="l"/>
              </a:tabLst>
            </a:pPr>
            <a:r>
              <a:rPr sz="2000" b="1" spc="-10" dirty="0">
                <a:solidFill>
                  <a:srgbClr val="0000CC"/>
                </a:solidFill>
                <a:latin typeface="Arial"/>
                <a:cs typeface="Arial"/>
              </a:rPr>
              <a:t>offered window: </a:t>
            </a:r>
            <a:r>
              <a:rPr sz="2000" b="1" spc="-5" dirty="0">
                <a:solidFill>
                  <a:srgbClr val="0000CC"/>
                </a:solidFill>
                <a:latin typeface="Arial"/>
                <a:cs typeface="Arial"/>
              </a:rPr>
              <a:t>4 to</a:t>
            </a:r>
            <a:r>
              <a:rPr sz="2000" b="1" spc="20" dirty="0">
                <a:solidFill>
                  <a:srgbClr val="0000CC"/>
                </a:solidFill>
                <a:latin typeface="Arial"/>
                <a:cs typeface="Arial"/>
              </a:rPr>
              <a:t> </a:t>
            </a:r>
            <a:r>
              <a:rPr sz="2000" b="1" spc="-5" dirty="0">
                <a:solidFill>
                  <a:srgbClr val="0000CC"/>
                </a:solidFill>
                <a:latin typeface="Arial"/>
                <a:cs typeface="Arial"/>
              </a:rPr>
              <a:t>9</a:t>
            </a:r>
            <a:endParaRPr sz="2000">
              <a:latin typeface="Arial"/>
              <a:cs typeface="Arial"/>
            </a:endParaRPr>
          </a:p>
          <a:p>
            <a:pPr marL="355600" indent="-342900">
              <a:lnSpc>
                <a:spcPct val="100000"/>
              </a:lnSpc>
              <a:spcBef>
                <a:spcPts val="470"/>
              </a:spcBef>
              <a:buSzPct val="90000"/>
              <a:buFont typeface="Wingdings"/>
              <a:buChar char=""/>
              <a:tabLst>
                <a:tab pos="354965" algn="l"/>
                <a:tab pos="355600" algn="l"/>
              </a:tabLst>
            </a:pPr>
            <a:r>
              <a:rPr sz="2000" b="1" spc="-5" dirty="0">
                <a:solidFill>
                  <a:srgbClr val="0000CC"/>
                </a:solidFill>
                <a:latin typeface="Arial"/>
                <a:cs typeface="Arial"/>
              </a:rPr>
              <a:t>usable window: 7 to 9 (computed by the</a:t>
            </a:r>
            <a:r>
              <a:rPr sz="2000" b="1" spc="40" dirty="0">
                <a:solidFill>
                  <a:srgbClr val="0000CC"/>
                </a:solidFill>
                <a:latin typeface="Arial"/>
                <a:cs typeface="Arial"/>
              </a:rPr>
              <a:t> </a:t>
            </a:r>
            <a:r>
              <a:rPr sz="2000" b="1" spc="-5" dirty="0">
                <a:solidFill>
                  <a:srgbClr val="0000CC"/>
                </a:solidFill>
                <a:latin typeface="Arial"/>
                <a:cs typeface="Arial"/>
              </a:rPr>
              <a:t>sender)</a:t>
            </a:r>
            <a:endParaRPr sz="2000">
              <a:latin typeface="Arial"/>
              <a:cs typeface="Arial"/>
            </a:endParaRPr>
          </a:p>
        </p:txBody>
      </p:sp>
      <p:sp>
        <p:nvSpPr>
          <p:cNvPr id="8" name="object 8"/>
          <p:cNvSpPr/>
          <p:nvPr/>
        </p:nvSpPr>
        <p:spPr>
          <a:xfrm>
            <a:off x="1155839" y="2253995"/>
            <a:ext cx="8153400" cy="2057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9</a:t>
            </a:fld>
            <a:endParaRPr spc="-5" dirty="0"/>
          </a:p>
        </p:txBody>
      </p:sp>
      <p:sp>
        <p:nvSpPr>
          <p:cNvPr id="10" name="object 10"/>
          <p:cNvSpPr txBox="1">
            <a:spLocks noGrp="1"/>
          </p:cNvSpPr>
          <p:nvPr>
            <p:ph type="ftr" sz="quarter" idx="5"/>
          </p:nvPr>
        </p:nvSpPr>
        <p:spPr>
          <a:prstGeom prst="rect">
            <a:avLst/>
          </a:prstGeom>
        </p:spPr>
        <p:txBody>
          <a:bodyPr vert="horz" wrap="square" lIns="0" tIns="635" rIns="0" bIns="0" rtlCol="0">
            <a:spAutoFit/>
          </a:bodyPr>
          <a:lstStyle/>
          <a:p>
            <a:pPr marL="12700">
              <a:lnSpc>
                <a:spcPct val="100000"/>
              </a:lnSpc>
              <a:spcBef>
                <a:spcPts val="5"/>
              </a:spcBef>
            </a:pPr>
            <a:r>
              <a:rPr spc="-5" dirty="0"/>
              <a:t>Network </a:t>
            </a:r>
            <a:r>
              <a:rPr dirty="0"/>
              <a:t>&amp; </a:t>
            </a:r>
            <a:r>
              <a:rPr spc="-5" dirty="0"/>
              <a:t>System Lab,</a:t>
            </a:r>
            <a:r>
              <a:rPr spc="-80" dirty="0"/>
              <a:t> </a:t>
            </a:r>
            <a:r>
              <a:rPr spc="-5" dirty="0"/>
              <a:t>NSYSU</a:t>
            </a:r>
          </a:p>
        </p:txBody>
      </p:sp>
      <p:sp>
        <p:nvSpPr>
          <p:cNvPr id="11" name="文字方塊 10">
            <a:extLst>
              <a:ext uri="{FF2B5EF4-FFF2-40B4-BE49-F238E27FC236}">
                <a16:creationId xmlns:a16="http://schemas.microsoft.com/office/drawing/2014/main" id="{D11FC604-DFB1-4DEC-ABCA-6395A7B98B7F}"/>
              </a:ext>
            </a:extLst>
          </p:cNvPr>
          <p:cNvSpPr txBox="1"/>
          <p:nvPr/>
        </p:nvSpPr>
        <p:spPr>
          <a:xfrm>
            <a:off x="3870713" y="321711"/>
            <a:ext cx="6232796" cy="523220"/>
          </a:xfrm>
          <a:prstGeom prst="rect">
            <a:avLst/>
          </a:prstGeom>
          <a:noFill/>
        </p:spPr>
        <p:txBody>
          <a:bodyPr wrap="none" rtlCol="0">
            <a:spAutoFit/>
          </a:bodyPr>
          <a:lstStyle/>
          <a:p>
            <a:r>
              <a:rPr lang="en-US" altLang="zh-TW" sz="2800" dirty="0">
                <a:solidFill>
                  <a:srgbClr val="FF0000"/>
                </a:solidFill>
              </a:rPr>
              <a:t>outstanding data</a:t>
            </a:r>
            <a:r>
              <a:rPr lang="zh-TW" altLang="en-US" sz="2800" dirty="0">
                <a:solidFill>
                  <a:srgbClr val="FF0000"/>
                </a:solidFill>
              </a:rPr>
              <a:t>多寡，決定 </a:t>
            </a:r>
            <a:r>
              <a:rPr lang="en-US" altLang="zh-TW" sz="2800" dirty="0">
                <a:solidFill>
                  <a:srgbClr val="FF0000"/>
                </a:solidFill>
              </a:rPr>
              <a:t>window size</a:t>
            </a:r>
            <a:endParaRPr lang="zh-TW" altLang="en-US" sz="28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2025</Words>
  <Application>Microsoft Office PowerPoint</Application>
  <PresentationFormat>自訂</PresentationFormat>
  <Paragraphs>256</Paragraphs>
  <Slides>30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30</vt:i4>
      </vt:variant>
    </vt:vector>
  </HeadingPairs>
  <TitlesOfParts>
    <vt:vector size="36" baseType="lpstr">
      <vt:lpstr>微軟正黑體</vt:lpstr>
      <vt:lpstr>新細明體</vt:lpstr>
      <vt:lpstr>Arial</vt:lpstr>
      <vt:lpstr>Times New Roman</vt:lpstr>
      <vt:lpstr>Wingdings</vt:lpstr>
      <vt:lpstr>Office Theme</vt:lpstr>
      <vt:lpstr>Chapter 20:  TCP Bulk Data Flow</vt:lpstr>
      <vt:lpstr>Introduction</vt:lpstr>
      <vt:lpstr>Normal Data Flow</vt:lpstr>
      <vt:lpstr>PowerPoint 簡報</vt:lpstr>
      <vt:lpstr>Normal Data Flow (Cont.)</vt:lpstr>
      <vt:lpstr>Normal Data Flow (Cont.)</vt:lpstr>
      <vt:lpstr>Fast Sender, Slow Receiver</vt:lpstr>
      <vt:lpstr>Fast Sender, Slow Receiver (Cont.)</vt:lpstr>
      <vt:lpstr>Sliding Windows</vt:lpstr>
      <vt:lpstr>Sliding Windows (Cont.)</vt:lpstr>
      <vt:lpstr>Sliding Windows (Cont.)</vt:lpstr>
      <vt:lpstr>Window Size</vt:lpstr>
      <vt:lpstr>Window Size (Cont.)</vt:lpstr>
      <vt:lpstr>Window Size (Cont.)</vt:lpstr>
      <vt:lpstr>PUSH Flag</vt:lpstr>
      <vt:lpstr>Slow Start</vt:lpstr>
      <vt:lpstr>Slow Start (Cont.)</vt:lpstr>
      <vt:lpstr>Slow Start (Cont.)</vt:lpstr>
      <vt:lpstr>Slow Start</vt:lpstr>
      <vt:lpstr>Bulk Data Throughput</vt:lpstr>
      <vt:lpstr>Bulk Data Throughput (Cont.)</vt:lpstr>
      <vt:lpstr>Bulk Data Throughput (Cont.)</vt:lpstr>
      <vt:lpstr>Bulk Data Throughput (Cont.)</vt:lpstr>
      <vt:lpstr>Congestion</vt:lpstr>
      <vt:lpstr>Urgent Mode</vt:lpstr>
      <vt:lpstr>Urgent Mode (Cont.)</vt:lpstr>
      <vt:lpstr>Urgent Mode (Cont.)</vt:lpstr>
      <vt:lpstr>Urgent Mode (Cont.)</vt:lpstr>
      <vt:lpstr>PowerPoint 簡報</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Ch20</dc:title>
  <dc:creator>Wenyao</dc:creator>
  <cp:lastModifiedBy>USER</cp:lastModifiedBy>
  <cp:revision>7</cp:revision>
  <dcterms:created xsi:type="dcterms:W3CDTF">2021-12-29T01:27:03Z</dcterms:created>
  <dcterms:modified xsi:type="dcterms:W3CDTF">2022-01-11T09:05:24Z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2008-12-16T00:00:00Z</vt:filetime>
  </property>
  <property fmtid="{D5CDD505-2E9C-101B-9397-08002B2CF9AE}" pid="3" name="Creator">
    <vt:lpwstr>PScript5.dll Version 5.2.2</vt:lpwstr>
  </property>
  <property fmtid="{D5CDD505-2E9C-101B-9397-08002B2CF9AE}" pid="4" name="LastSaved">
    <vt:filetime>2021-12-29T00:00:00Z</vt:filetime>
  </property>
</Properties>
</file>