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178F96A5-BD9F-4B1E-85D6-0336F198B82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1"/>
          </p:nvPr>
        </p:nvSpPr>
        <p:spPr/>
        <p:txBody>
          <a:bodyPr/>
          <a:p>
            <a:fld id="{FD077AC5-B611-42AC-AA8F-FD8C415E917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sldNum" idx="1"/>
          </p:nvPr>
        </p:nvSpPr>
        <p:spPr/>
        <p:txBody>
          <a:bodyPr/>
          <a:p>
            <a:fld id="{824585B4-DB56-46AA-B600-F3A8C45419A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sldNum" idx="1"/>
          </p:nvPr>
        </p:nvSpPr>
        <p:spPr/>
        <p:txBody>
          <a:bodyPr/>
          <a:p>
            <a:fld id="{B864F034-1384-4A66-9468-ED6CA45B5027}"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D8A1003-E97F-4CBD-AD16-CCF7812FC7BC}"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sldNum" idx="2"/>
          </p:nvPr>
        </p:nvSpPr>
        <p:spPr/>
        <p:txBody>
          <a:bodyPr/>
          <a:p>
            <a:fld id="{A375142A-0CE2-40A8-A62D-FF0B4216044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sldNum" idx="2"/>
          </p:nvPr>
        </p:nvSpPr>
        <p:spPr/>
        <p:txBody>
          <a:bodyPr/>
          <a:p>
            <a:fld id="{43DF5ACC-B6B3-42F9-ADF7-9B9E195A90F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2"/>
          </p:nvPr>
        </p:nvSpPr>
        <p:spPr/>
        <p:txBody>
          <a:bodyPr/>
          <a:p>
            <a:fld id="{E9CBAA03-F24D-455D-B9B4-ED77B98B51A9}"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sldNum" idx="2"/>
          </p:nvPr>
        </p:nvSpPr>
        <p:spPr/>
        <p:txBody>
          <a:bodyPr/>
          <a:p>
            <a:fld id="{E5508C7A-6531-44A5-84AE-78F025A505B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sldNum" idx="2"/>
          </p:nvPr>
        </p:nvSpPr>
        <p:spPr/>
        <p:txBody>
          <a:bodyPr/>
          <a:p>
            <a:fld id="{4C902B3C-B514-4A2F-ABAC-A3BF0A323DEB}"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2"/>
          </p:nvPr>
        </p:nvSpPr>
        <p:spPr/>
        <p:txBody>
          <a:bodyPr/>
          <a:p>
            <a:fld id="{01BE1A32-EDFE-438B-85EE-BD21812CAA3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4" name="PlaceHolder 3"/>
          <p:cNvSpPr>
            <a:spLocks noGrp="1"/>
          </p:cNvSpPr>
          <p:nvPr>
            <p:ph type="sldNum" idx="1"/>
          </p:nvPr>
        </p:nvSpPr>
        <p:spPr/>
        <p:txBody>
          <a:bodyPr/>
          <a:p>
            <a:fld id="{AEDBF00E-5630-497C-B855-25B29C87C22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2"/>
          </p:nvPr>
        </p:nvSpPr>
        <p:spPr/>
        <p:txBody>
          <a:bodyPr/>
          <a:p>
            <a:fld id="{303D936D-A238-45D3-A736-D85A003648C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2"/>
          </p:nvPr>
        </p:nvSpPr>
        <p:spPr/>
        <p:txBody>
          <a:bodyPr/>
          <a:p>
            <a:fld id="{9B7FC147-1813-4BEA-B3B0-66136CC72B9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2"/>
          </p:nvPr>
        </p:nvSpPr>
        <p:spPr/>
        <p:txBody>
          <a:bodyPr/>
          <a:p>
            <a:fld id="{1B967F4A-B96A-41E4-A3D9-61E15CC1BA6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 name="PlaceHolder 6"/>
          <p:cNvSpPr>
            <a:spLocks noGrp="1"/>
          </p:cNvSpPr>
          <p:nvPr>
            <p:ph type="sldNum" idx="2"/>
          </p:nvPr>
        </p:nvSpPr>
        <p:spPr/>
        <p:txBody>
          <a:bodyPr/>
          <a:p>
            <a:fld id="{D70E818E-E616-4FF3-9487-F8ED8E008EDF}"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8"/>
          <p:cNvSpPr>
            <a:spLocks noGrp="1"/>
          </p:cNvSpPr>
          <p:nvPr>
            <p:ph type="sldNum" idx="2"/>
          </p:nvPr>
        </p:nvSpPr>
        <p:spPr/>
        <p:txBody>
          <a:bodyPr/>
          <a:p>
            <a:fld id="{8AD9CD69-EBE9-4C78-9A25-73657D06FD7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fr-FR" sz="3200" spc="-1" strike="noStrike">
              <a:latin typeface="Arial"/>
            </a:endParaRPr>
          </a:p>
        </p:txBody>
      </p:sp>
      <p:sp>
        <p:nvSpPr>
          <p:cNvPr id="4" name="PlaceHolder 3"/>
          <p:cNvSpPr>
            <a:spLocks noGrp="1"/>
          </p:cNvSpPr>
          <p:nvPr>
            <p:ph type="sldNum" idx="1"/>
          </p:nvPr>
        </p:nvSpPr>
        <p:spPr/>
        <p:txBody>
          <a:bodyPr/>
          <a:p>
            <a:fld id="{0B4FF657-2EE4-4818-9846-14D09E37E0E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5" name="PlaceHolder 4"/>
          <p:cNvSpPr>
            <a:spLocks noGrp="1"/>
          </p:cNvSpPr>
          <p:nvPr>
            <p:ph type="sldNum" idx="1"/>
          </p:nvPr>
        </p:nvSpPr>
        <p:spPr/>
        <p:txBody>
          <a:bodyPr/>
          <a:p>
            <a:fld id="{AAACECA8-F2B8-4232-9D9A-4832C8BEF3C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sldNum" idx="1"/>
          </p:nvPr>
        </p:nvSpPr>
        <p:spPr/>
        <p:txBody>
          <a:bodyPr/>
          <a:p>
            <a:fld id="{50CBAD06-0B6D-42AA-B392-B051338DAE7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fr-FR" sz="3200" spc="-1" strike="noStrike">
              <a:latin typeface="Arial"/>
            </a:endParaRPr>
          </a:p>
        </p:txBody>
      </p:sp>
      <p:sp>
        <p:nvSpPr>
          <p:cNvPr id="3" name="PlaceHolder 2"/>
          <p:cNvSpPr>
            <a:spLocks noGrp="1"/>
          </p:cNvSpPr>
          <p:nvPr>
            <p:ph type="sldNum" idx="1"/>
          </p:nvPr>
        </p:nvSpPr>
        <p:spPr/>
        <p:txBody>
          <a:bodyPr/>
          <a:p>
            <a:fld id="{1EFAC8C9-6605-4FEC-8711-8AD27A76192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1"/>
          </p:nvPr>
        </p:nvSpPr>
        <p:spPr/>
        <p:txBody>
          <a:bodyPr/>
          <a:p>
            <a:fld id="{214F979F-A7E1-4539-80F5-41E28CAA260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fr-FR"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1"/>
          </p:nvPr>
        </p:nvSpPr>
        <p:spPr/>
        <p:txBody>
          <a:bodyPr/>
          <a:p>
            <a:fld id="{21CF612D-FB0C-4B2E-A854-CC0EB2CF5DE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fr-FR"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fr-FR" sz="3200" spc="-1" strike="noStrike">
              <a:latin typeface="Arial"/>
            </a:endParaRPr>
          </a:p>
        </p:txBody>
      </p:sp>
      <p:sp>
        <p:nvSpPr>
          <p:cNvPr id="6" name="PlaceHolder 5"/>
          <p:cNvSpPr>
            <a:spLocks noGrp="1"/>
          </p:cNvSpPr>
          <p:nvPr>
            <p:ph type="sldNum" idx="1"/>
          </p:nvPr>
        </p:nvSpPr>
        <p:spPr/>
        <p:txBody>
          <a:bodyPr/>
          <a:p>
            <a:fld id="{F823A872-2992-4BB0-A7A0-0CEF5B9E21E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8472600" y="4663080"/>
            <a:ext cx="546120" cy="390960"/>
          </a:xfrm>
          <a:prstGeom prst="rect">
            <a:avLst/>
          </a:prstGeom>
          <a:noFill/>
          <a:ln w="0">
            <a:noFill/>
          </a:ln>
        </p:spPr>
        <p:txBody>
          <a:bodyPr lIns="90000" rIns="90000" tIns="91440" bIns="91440" anchor="ctr">
            <a:noAutofit/>
          </a:bodyPr>
          <a:lstStyle>
            <a:lvl1pPr algn="r">
              <a:lnSpc>
                <a:spcPct val="100000"/>
              </a:lnSpc>
              <a:buNone/>
              <a:tabLst>
                <a:tab algn="l" pos="0"/>
              </a:tabLst>
              <a:defRPr b="0" lang="fr" sz="1000" spc="-1" strike="noStrike">
                <a:solidFill>
                  <a:srgbClr val="595959"/>
                </a:solidFill>
                <a:latin typeface="Arial"/>
                <a:ea typeface="Arial"/>
              </a:defRPr>
            </a:lvl1pPr>
          </a:lstStyle>
          <a:p>
            <a:pPr algn="r">
              <a:lnSpc>
                <a:spcPct val="100000"/>
              </a:lnSpc>
              <a:buNone/>
              <a:tabLst>
                <a:tab algn="l" pos="0"/>
              </a:tabLst>
            </a:pPr>
            <a:fld id="{4B34F427-DA3C-4DE7-B80C-7A8634853CB1}" type="slidenum">
              <a:rPr b="0" lang="fr" sz="1000" spc="-1" strike="noStrike">
                <a:solidFill>
                  <a:srgbClr val="595959"/>
                </a:solidFill>
                <a:latin typeface="Arial"/>
                <a:ea typeface="Arial"/>
              </a:rPr>
              <a:t>&lt;numéro&gt;</a:t>
            </a:fld>
            <a:endParaRPr b="0" lang="fr-FR" sz="1000" spc="-1" strike="noStrike">
              <a:latin typeface="Times New Roman"/>
            </a:endParaRPr>
          </a:p>
        </p:txBody>
      </p:sp>
      <p:sp>
        <p:nvSpPr>
          <p:cNvPr id="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sldNum" idx="2"/>
          </p:nvPr>
        </p:nvSpPr>
        <p:spPr>
          <a:xfrm>
            <a:off x="8472600" y="4663080"/>
            <a:ext cx="546120" cy="390960"/>
          </a:xfrm>
          <a:prstGeom prst="rect">
            <a:avLst/>
          </a:prstGeom>
          <a:noFill/>
          <a:ln w="0">
            <a:noFill/>
          </a:ln>
        </p:spPr>
        <p:txBody>
          <a:bodyPr lIns="90000" rIns="90000" tIns="91440" bIns="91440" anchor="ctr">
            <a:noAutofit/>
          </a:bodyPr>
          <a:lstStyle>
            <a:lvl1pPr algn="r">
              <a:lnSpc>
                <a:spcPct val="100000"/>
              </a:lnSpc>
              <a:buNone/>
              <a:tabLst>
                <a:tab algn="l" pos="0"/>
              </a:tabLst>
              <a:defRPr b="0" lang="fr" sz="1000" spc="-1" strike="noStrike">
                <a:solidFill>
                  <a:srgbClr val="595959"/>
                </a:solidFill>
                <a:latin typeface="Arial"/>
                <a:ea typeface="Arial"/>
              </a:defRPr>
            </a:lvl1pPr>
          </a:lstStyle>
          <a:p>
            <a:pPr algn="r">
              <a:lnSpc>
                <a:spcPct val="100000"/>
              </a:lnSpc>
              <a:buNone/>
              <a:tabLst>
                <a:tab algn="l" pos="0"/>
              </a:tabLst>
            </a:pPr>
            <a:fld id="{796A92CC-EB86-45DA-862A-E927DD3AFDEC}" type="slidenum">
              <a:rPr b="0" lang="fr" sz="1000" spc="-1" strike="noStrike">
                <a:solidFill>
                  <a:srgbClr val="595959"/>
                </a:solidFill>
                <a:latin typeface="Arial"/>
                <a:ea typeface="Arial"/>
              </a:rPr>
              <a:t>&lt;numéro&gt;</a:t>
            </a:fld>
            <a:endParaRPr b="0" lang="fr-FR" sz="1000" spc="-1" strike="noStrike">
              <a:latin typeface="Times New Roman"/>
            </a:endParaRPr>
          </a:p>
        </p:txBody>
      </p:sp>
      <p:sp>
        <p:nvSpPr>
          <p:cNvPr id="4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fr-FR" sz="4400" spc="-1" strike="noStrike">
                <a:latin typeface="Arial"/>
              </a:rPr>
              <a:t>Cliquez pour éditer le format du texte-titre</a:t>
            </a:r>
            <a:endParaRPr b="0" lang="fr-FR"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github.com/glpi-project/glpi-agent/releases/" TargetMode="Externa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hyperlink" Target="http://192.168.1.71/glpi/" TargetMode="External"/><Relationship Id="rId7"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glpi-project.org/downloads" TargetMode="External"/><Relationship Id="rId2" Type="http://schemas.openxmlformats.org/officeDocument/2006/relationships/hyperlink" Target="https://github.com/glpi-project/glpi/releases/download/10.0.10/glpi-10.0.10.tgz" TargetMode="External"/><Relationship Id="rId3" Type="http://schemas.openxmlformats.org/officeDocument/2006/relationships/image" Target="../media/image7.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192.168.1.71/glpi" TargetMode="External"/><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744480"/>
            <a:ext cx="8517960" cy="2050200"/>
          </a:xfrm>
          <a:prstGeom prst="rect">
            <a:avLst/>
          </a:prstGeom>
          <a:noFill/>
          <a:ln w="0">
            <a:noFill/>
          </a:ln>
        </p:spPr>
        <p:txBody>
          <a:bodyPr lIns="0" rIns="0" tIns="91440" bIns="91440" anchor="b">
            <a:normAutofit/>
          </a:bodyPr>
          <a:p>
            <a:pPr algn="ctr">
              <a:lnSpc>
                <a:spcPct val="100000"/>
              </a:lnSpc>
              <a:buNone/>
              <a:tabLst>
                <a:tab algn="l" pos="0"/>
              </a:tabLst>
            </a:pPr>
            <a:r>
              <a:rPr b="0" lang="fr" sz="3600" spc="-1" strike="noStrike">
                <a:solidFill>
                  <a:srgbClr val="000000"/>
                </a:solidFill>
                <a:latin typeface="Arial"/>
                <a:ea typeface="Arial"/>
              </a:rPr>
              <a:t>Gestion de l’inventaire </a:t>
            </a:r>
            <a:endParaRPr b="0" lang="fr-FR" sz="3600" spc="-1" strike="noStrike">
              <a:latin typeface="Arial"/>
            </a:endParaRPr>
          </a:p>
          <a:p>
            <a:pPr algn="ctr">
              <a:lnSpc>
                <a:spcPct val="100000"/>
              </a:lnSpc>
              <a:buNone/>
              <a:tabLst>
                <a:tab algn="l" pos="0"/>
              </a:tabLst>
            </a:pPr>
            <a:r>
              <a:rPr b="0" lang="fr" sz="3600" spc="-1" strike="noStrike">
                <a:solidFill>
                  <a:srgbClr val="000000"/>
                </a:solidFill>
                <a:latin typeface="Arial"/>
                <a:ea typeface="Arial"/>
              </a:rPr>
              <a:t>du parc informatique</a:t>
            </a:r>
            <a:endParaRPr b="0" lang="fr-FR" sz="3600" spc="-1" strike="noStrike">
              <a:latin typeface="Arial"/>
            </a:endParaRPr>
          </a:p>
        </p:txBody>
      </p:sp>
      <p:sp>
        <p:nvSpPr>
          <p:cNvPr id="79" name="PlaceHolder 2"/>
          <p:cNvSpPr>
            <a:spLocks noGrp="1"/>
          </p:cNvSpPr>
          <p:nvPr>
            <p:ph type="subTitle"/>
          </p:nvPr>
        </p:nvSpPr>
        <p:spPr>
          <a:xfrm>
            <a:off x="215640" y="3877560"/>
            <a:ext cx="8517960" cy="790200"/>
          </a:xfrm>
          <a:prstGeom prst="rect">
            <a:avLst/>
          </a:prstGeom>
          <a:noFill/>
          <a:ln w="0">
            <a:noFill/>
          </a:ln>
        </p:spPr>
        <p:txBody>
          <a:bodyPr lIns="0" rIns="0" tIns="91440" bIns="91440" anchor="ctr">
            <a:normAutofit/>
          </a:bodyPr>
          <a:p>
            <a:pPr algn="ctr">
              <a:lnSpc>
                <a:spcPct val="100000"/>
              </a:lnSpc>
              <a:buNone/>
              <a:tabLst>
                <a:tab algn="l" pos="0"/>
              </a:tabLst>
            </a:pPr>
            <a:r>
              <a:rPr b="0" lang="fr" sz="1050" spc="-1" strike="noStrike">
                <a:solidFill>
                  <a:srgbClr val="2a6099"/>
                </a:solidFill>
                <a:latin typeface="Arial"/>
                <a:ea typeface="Arial"/>
              </a:rPr>
              <a:t>Dolne Mikado - 20/11/2023 </a:t>
            </a:r>
            <a:endParaRPr b="0" lang="fr-FR" sz="1050" spc="-1" strike="noStrike">
              <a:latin typeface="Arial"/>
            </a:endParaRPr>
          </a:p>
        </p:txBody>
      </p:sp>
      <p:pic>
        <p:nvPicPr>
          <p:cNvPr id="80" name="Google Shape;56;p13" descr=""/>
          <p:cNvPicPr/>
          <p:nvPr/>
        </p:nvPicPr>
        <p:blipFill>
          <a:blip r:embed="rId1"/>
          <a:stretch/>
        </p:blipFill>
        <p:spPr>
          <a:xfrm>
            <a:off x="152280" y="152280"/>
            <a:ext cx="1217520" cy="7621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360" y="1438560"/>
            <a:ext cx="9142560" cy="3704040"/>
          </a:xfrm>
          <a:prstGeom prst="rect">
            <a:avLst/>
          </a:prstGeom>
          <a:ln w="0">
            <a:noFill/>
          </a:ln>
        </p:spPr>
      </p:pic>
      <p:sp>
        <p:nvSpPr>
          <p:cNvPr id="107" name=""/>
          <p:cNvSpPr/>
          <p:nvPr/>
        </p:nvSpPr>
        <p:spPr>
          <a:xfrm>
            <a:off x="180000" y="370440"/>
            <a:ext cx="8998920" cy="88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 sz="1400" spc="-1" strike="noStrike">
                <a:solidFill>
                  <a:srgbClr val="000000"/>
                </a:solidFill>
                <a:highlight>
                  <a:srgbClr val="ffffff"/>
                </a:highlight>
                <a:latin typeface="Arial"/>
                <a:ea typeface="Montserrat"/>
              </a:rPr>
              <a:t>Cliquer sur installer</a:t>
            </a:r>
            <a:endParaRPr b="0" lang="fr-FR" sz="1400" spc="-1" strike="noStrike">
              <a:latin typeface="Arial"/>
            </a:endParaRPr>
          </a:p>
          <a:p>
            <a:pPr>
              <a:lnSpc>
                <a:spcPct val="100000"/>
              </a:lnSpc>
              <a:buNone/>
            </a:pPr>
            <a:r>
              <a:rPr b="0" lang="fr" sz="1400" spc="-1" strike="noStrike">
                <a:solidFill>
                  <a:srgbClr val="000000"/>
                </a:solidFill>
                <a:highlight>
                  <a:srgbClr val="ffffff"/>
                </a:highlight>
                <a:latin typeface="Arial"/>
                <a:ea typeface="Montserrat"/>
              </a:rPr>
              <a:t>Cette étape vérifira que toutes les dépendances et configurations précédentes sont correctes avant de continuer si tout n’est pas coché en vert, vous devriez prendre le temps de corriger ou au moins de comprendre les différents problèmes signalés.</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 descr=""/>
          <p:cNvPicPr/>
          <p:nvPr/>
        </p:nvPicPr>
        <p:blipFill>
          <a:blip r:embed="rId1"/>
          <a:stretch/>
        </p:blipFill>
        <p:spPr>
          <a:xfrm>
            <a:off x="1782720" y="720"/>
            <a:ext cx="5596920" cy="5142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2266560" y="391320"/>
            <a:ext cx="6064560" cy="570240"/>
          </a:xfrm>
          <a:prstGeom prst="rect">
            <a:avLst/>
          </a:prstGeom>
          <a:noFill/>
          <a:ln w="0">
            <a:noFill/>
          </a:ln>
        </p:spPr>
        <p:txBody>
          <a:bodyPr lIns="0" rIns="0" tIns="91440" bIns="91440" anchor="t">
            <a:normAutofit fontScale="91000"/>
          </a:bodyPr>
          <a:p>
            <a:pPr>
              <a:lnSpc>
                <a:spcPct val="100000"/>
              </a:lnSpc>
              <a:buNone/>
              <a:tabLst>
                <a:tab algn="l" pos="0"/>
              </a:tabLst>
            </a:pPr>
            <a:r>
              <a:rPr b="0" lang="fr" sz="2800" spc="-1" strike="noStrike">
                <a:solidFill>
                  <a:srgbClr val="000000"/>
                </a:solidFill>
                <a:latin typeface="Arial"/>
                <a:ea typeface="Arial"/>
              </a:rPr>
              <a:t> </a:t>
            </a:r>
            <a:endParaRPr b="0" lang="fr-FR" sz="2800" spc="-1" strike="noStrike">
              <a:latin typeface="Arial"/>
            </a:endParaRPr>
          </a:p>
        </p:txBody>
      </p:sp>
      <p:sp>
        <p:nvSpPr>
          <p:cNvPr id="110" name="PlaceHolder 2"/>
          <p:cNvSpPr>
            <a:spLocks noGrp="1"/>
          </p:cNvSpPr>
          <p:nvPr>
            <p:ph/>
          </p:nvPr>
        </p:nvSpPr>
        <p:spPr>
          <a:xfrm>
            <a:off x="180000" y="1260000"/>
            <a:ext cx="8517960" cy="3413880"/>
          </a:xfrm>
          <a:prstGeom prst="rect">
            <a:avLst/>
          </a:prstGeom>
          <a:noFill/>
          <a:ln w="0">
            <a:noFill/>
          </a:ln>
        </p:spPr>
        <p:txBody>
          <a:bodyPr lIns="0" rIns="0" tIns="91440" bIns="91440" anchor="ctr">
            <a:normAutofit/>
          </a:bodyPr>
          <a:p>
            <a:pPr algn="ctr">
              <a:lnSpc>
                <a:spcPct val="115000"/>
              </a:lnSpc>
              <a:buNone/>
              <a:tabLst>
                <a:tab algn="l" pos="0"/>
              </a:tabLst>
            </a:pPr>
            <a:endParaRPr b="0" lang="fr-FR" sz="1000" spc="-1" strike="noStrike">
              <a:latin typeface="Arial"/>
            </a:endParaRPr>
          </a:p>
          <a:p>
            <a:pPr algn="ctr">
              <a:lnSpc>
                <a:spcPct val="115000"/>
              </a:lnSpc>
              <a:spcBef>
                <a:spcPts val="1199"/>
              </a:spcBef>
              <a:buNone/>
              <a:tabLst>
                <a:tab algn="l" pos="0"/>
              </a:tabLst>
            </a:pPr>
            <a:endParaRPr b="0" lang="fr-FR" sz="1000" spc="-1" strike="noStrike">
              <a:latin typeface="Arial"/>
            </a:endParaRPr>
          </a:p>
          <a:p>
            <a:pPr algn="ctr">
              <a:lnSpc>
                <a:spcPct val="115000"/>
              </a:lnSpc>
              <a:buNone/>
              <a:tabLst>
                <a:tab algn="l" pos="0"/>
              </a:tabLst>
            </a:pPr>
            <a:r>
              <a:rPr b="0" lang="fr" sz="1400" spc="-1" strike="noStrike">
                <a:solidFill>
                  <a:srgbClr val="000000"/>
                </a:solidFill>
                <a:highlight>
                  <a:srgbClr val="ffffff"/>
                </a:highlight>
                <a:latin typeface="Arial"/>
                <a:ea typeface="Montserrat"/>
              </a:rPr>
              <a:t>Connecter vous à la base de données en renseignant l’utilisateur de SQL</a:t>
            </a:r>
            <a:endParaRPr b="0" lang="fr-FR" sz="1400" spc="-1" strike="noStrike">
              <a:latin typeface="Arial"/>
            </a:endParaRPr>
          </a:p>
          <a:p>
            <a:pPr algn="ctr">
              <a:lnSpc>
                <a:spcPct val="115000"/>
              </a:lnSpc>
              <a:buNone/>
              <a:tabLst>
                <a:tab algn="l" pos="0"/>
              </a:tabLst>
            </a:pPr>
            <a:r>
              <a:rPr b="0" lang="fr" sz="1400" spc="-1" strike="noStrike">
                <a:solidFill>
                  <a:srgbClr val="000000"/>
                </a:solidFill>
                <a:highlight>
                  <a:srgbClr val="ffffff"/>
                </a:highlight>
                <a:latin typeface="Arial"/>
                <a:ea typeface="Montserrat"/>
              </a:rPr>
              <a:t>Serveur SQL (MariaDB ou MySQL) : localhost</a:t>
            </a:r>
            <a:endParaRPr b="0" lang="fr-FR" sz="1400" spc="-1" strike="noStrike">
              <a:latin typeface="Arial"/>
            </a:endParaRPr>
          </a:p>
          <a:p>
            <a:pPr algn="ctr">
              <a:lnSpc>
                <a:spcPct val="115000"/>
              </a:lnSpc>
              <a:buNone/>
              <a:tabLst>
                <a:tab algn="l" pos="0"/>
              </a:tabLst>
            </a:pPr>
            <a:r>
              <a:rPr b="0" lang="fr" sz="1400" spc="-1" strike="noStrike">
                <a:solidFill>
                  <a:srgbClr val="000000"/>
                </a:solidFill>
                <a:highlight>
                  <a:srgbClr val="ffffff"/>
                </a:highlight>
                <a:latin typeface="Arial"/>
                <a:ea typeface="Montserrat"/>
              </a:rPr>
              <a:t>Utilisateur SQL : glpiuser</a:t>
            </a:r>
            <a:endParaRPr b="0" lang="fr-FR" sz="1400" spc="-1" strike="noStrike">
              <a:latin typeface="Arial"/>
            </a:endParaRPr>
          </a:p>
          <a:p>
            <a:pPr algn="ctr">
              <a:lnSpc>
                <a:spcPct val="115000"/>
              </a:lnSpc>
              <a:buNone/>
              <a:tabLst>
                <a:tab algn="l" pos="0"/>
              </a:tabLst>
            </a:pPr>
            <a:r>
              <a:rPr b="0" lang="fr" sz="1400" spc="-1" strike="noStrike">
                <a:solidFill>
                  <a:srgbClr val="000000"/>
                </a:solidFill>
                <a:highlight>
                  <a:srgbClr val="ffffff"/>
                </a:highlight>
                <a:latin typeface="Arial"/>
                <a:ea typeface="Montserrat"/>
              </a:rPr>
              <a:t>Mot de passe SQL : Motdepasse</a:t>
            </a:r>
            <a:endParaRPr b="0" lang="fr-FR" sz="1400" spc="-1" strike="noStrike">
              <a:latin typeface="Arial"/>
            </a:endParaRPr>
          </a:p>
          <a:p>
            <a:pPr algn="ctr">
              <a:lnSpc>
                <a:spcPct val="115000"/>
              </a:lnSpc>
              <a:spcBef>
                <a:spcPts val="1199"/>
              </a:spcBef>
              <a:buNone/>
              <a:tabLst>
                <a:tab algn="l" pos="0"/>
              </a:tabLst>
            </a:pPr>
            <a:endParaRPr b="0" lang="fr-FR" sz="1000" spc="-1" strike="noStrike">
              <a:latin typeface="Arial"/>
            </a:endParaRPr>
          </a:p>
          <a:p>
            <a:pPr algn="ctr">
              <a:lnSpc>
                <a:spcPct val="115000"/>
              </a:lnSpc>
              <a:spcBef>
                <a:spcPts val="1199"/>
              </a:spcBef>
              <a:buNone/>
              <a:tabLst>
                <a:tab algn="l" pos="0"/>
              </a:tabLst>
            </a:pPr>
            <a:endParaRPr b="0" lang="fr-FR" sz="1000" spc="-1" strike="noStrike">
              <a:latin typeface="Arial"/>
            </a:endParaRPr>
          </a:p>
          <a:p>
            <a:pPr algn="ctr">
              <a:lnSpc>
                <a:spcPct val="115000"/>
              </a:lnSpc>
              <a:spcBef>
                <a:spcPts val="1199"/>
              </a:spcBef>
              <a:buNone/>
              <a:tabLst>
                <a:tab algn="l" pos="0"/>
              </a:tabLst>
            </a:pPr>
            <a:endParaRPr b="0" lang="fr-FR" sz="1000" spc="-1" strike="noStrike">
              <a:latin typeface="Arial"/>
            </a:endParaRPr>
          </a:p>
          <a:p>
            <a:pPr algn="ctr">
              <a:lnSpc>
                <a:spcPct val="115000"/>
              </a:lnSpc>
              <a:spcBef>
                <a:spcPts val="1199"/>
              </a:spcBef>
              <a:buNone/>
              <a:tabLst>
                <a:tab algn="l" pos="0"/>
              </a:tabLst>
            </a:pPr>
            <a:endParaRPr b="0" lang="fr-FR" sz="1000" spc="-1" strike="noStrike">
              <a:latin typeface="Arial"/>
            </a:endParaRPr>
          </a:p>
          <a:p>
            <a:pPr algn="ctr">
              <a:lnSpc>
                <a:spcPct val="115000"/>
              </a:lnSpc>
              <a:spcBef>
                <a:spcPts val="1199"/>
              </a:spcBef>
              <a:spcAft>
                <a:spcPts val="1199"/>
              </a:spcAft>
              <a:buNone/>
              <a:tabLst>
                <a:tab algn="l" pos="0"/>
              </a:tabLst>
            </a:pPr>
            <a:endParaRPr b="0" lang="fr-FR" sz="1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 descr=""/>
          <p:cNvPicPr/>
          <p:nvPr/>
        </p:nvPicPr>
        <p:blipFill>
          <a:blip r:embed="rId1"/>
          <a:stretch/>
        </p:blipFill>
        <p:spPr>
          <a:xfrm>
            <a:off x="348480" y="360"/>
            <a:ext cx="8465400" cy="514224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1338120" y="685800"/>
            <a:ext cx="6485760" cy="4456800"/>
          </a:xfrm>
          <a:prstGeom prst="rect">
            <a:avLst/>
          </a:prstGeom>
          <a:ln w="0">
            <a:noFill/>
          </a:ln>
        </p:spPr>
      </p:pic>
      <p:sp>
        <p:nvSpPr>
          <p:cNvPr id="113" name=""/>
          <p:cNvSpPr/>
          <p:nvPr/>
        </p:nvSpPr>
        <p:spPr>
          <a:xfrm>
            <a:off x="219240" y="299160"/>
            <a:ext cx="8599680" cy="31896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fr-FR" sz="1400" spc="-1" strike="noStrike">
                <a:solidFill>
                  <a:srgbClr val="000000"/>
                </a:solidFill>
                <a:latin typeface="Arial"/>
                <a:ea typeface="Montserrat"/>
              </a:rPr>
              <a:t>Une fois connecté, sélectionnez la base de données nommée 'glpi', que nous avons précédemment créée.</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 descr=""/>
          <p:cNvPicPr/>
          <p:nvPr/>
        </p:nvPicPr>
        <p:blipFill>
          <a:blip r:embed="rId1"/>
          <a:stretch/>
        </p:blipFill>
        <p:spPr>
          <a:xfrm>
            <a:off x="0" y="1217880"/>
            <a:ext cx="9142560" cy="3281040"/>
          </a:xfrm>
          <a:prstGeom prst="rect">
            <a:avLst/>
          </a:prstGeom>
          <a:ln w="0">
            <a:noFill/>
          </a:ln>
        </p:spPr>
      </p:pic>
      <p:sp>
        <p:nvSpPr>
          <p:cNvPr id="115" name=""/>
          <p:cNvSpPr/>
          <p:nvPr/>
        </p:nvSpPr>
        <p:spPr>
          <a:xfrm>
            <a:off x="905760" y="360000"/>
            <a:ext cx="719316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400" spc="-1" strike="noStrike">
                <a:solidFill>
                  <a:srgbClr val="000000"/>
                </a:solidFill>
                <a:latin typeface="Arial"/>
                <a:ea typeface="Montserrat"/>
              </a:rPr>
              <a:t>L'étape suivante créée les tables et les colonnes et données par défaut de GLPI dans la </a:t>
            </a:r>
            <a:endParaRPr b="0" lang="fr-FR" sz="1400" spc="-1" strike="noStrike">
              <a:latin typeface="Arial"/>
            </a:endParaRPr>
          </a:p>
          <a:p>
            <a:pPr>
              <a:lnSpc>
                <a:spcPct val="100000"/>
              </a:lnSpc>
              <a:buNone/>
            </a:pPr>
            <a:r>
              <a:rPr b="0" lang="fr-FR" sz="1400" spc="-1" strike="noStrike">
                <a:solidFill>
                  <a:srgbClr val="000000"/>
                </a:solidFill>
                <a:latin typeface="Arial"/>
                <a:ea typeface="Montserrat"/>
              </a:rPr>
              <a:t>base de donnée.</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 descr=""/>
          <p:cNvPicPr/>
          <p:nvPr/>
        </p:nvPicPr>
        <p:blipFill>
          <a:blip r:embed="rId1"/>
          <a:stretch/>
        </p:blipFill>
        <p:spPr>
          <a:xfrm>
            <a:off x="3682080" y="180000"/>
            <a:ext cx="5316840" cy="4831560"/>
          </a:xfrm>
          <a:prstGeom prst="rect">
            <a:avLst/>
          </a:prstGeom>
          <a:ln w="0">
            <a:noFill/>
          </a:ln>
        </p:spPr>
      </p:pic>
      <p:sp>
        <p:nvSpPr>
          <p:cNvPr id="117" name=""/>
          <p:cNvSpPr/>
          <p:nvPr/>
        </p:nvSpPr>
        <p:spPr>
          <a:xfrm>
            <a:off x="180000" y="1188360"/>
            <a:ext cx="3349800" cy="1510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400" spc="-1" strike="noStrike">
                <a:solidFill>
                  <a:srgbClr val="000000"/>
                </a:solidFill>
                <a:latin typeface="Arial"/>
                <a:ea typeface="Montserrat"/>
              </a:rPr>
              <a:t>Ensuite, vous avez le choix d'envoyer ou non des statistiques d'usage à GLPI. Puis cliquer sur ‘Continuer’</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 descr=""/>
          <p:cNvPicPr/>
          <p:nvPr/>
        </p:nvPicPr>
        <p:blipFill>
          <a:blip r:embed="rId1"/>
          <a:stretch/>
        </p:blipFill>
        <p:spPr>
          <a:xfrm>
            <a:off x="180000" y="0"/>
            <a:ext cx="4440240" cy="2698920"/>
          </a:xfrm>
          <a:prstGeom prst="rect">
            <a:avLst/>
          </a:prstGeom>
          <a:ln w="0">
            <a:noFill/>
          </a:ln>
        </p:spPr>
      </p:pic>
      <p:pic>
        <p:nvPicPr>
          <p:cNvPr id="119" name="" descr=""/>
          <p:cNvPicPr/>
          <p:nvPr/>
        </p:nvPicPr>
        <p:blipFill>
          <a:blip r:embed="rId2"/>
          <a:stretch/>
        </p:blipFill>
        <p:spPr>
          <a:xfrm>
            <a:off x="4500000" y="2700000"/>
            <a:ext cx="4642920" cy="2410200"/>
          </a:xfrm>
          <a:prstGeom prst="rect">
            <a:avLst/>
          </a:prstGeom>
          <a:ln w="0">
            <a:noFill/>
          </a:ln>
        </p:spPr>
      </p:pic>
      <p:sp>
        <p:nvSpPr>
          <p:cNvPr id="120" name=""/>
          <p:cNvSpPr/>
          <p:nvPr/>
        </p:nvSpPr>
        <p:spPr>
          <a:xfrm>
            <a:off x="4621320" y="0"/>
            <a:ext cx="1827000" cy="289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400" spc="-1" strike="noStrike">
                <a:solidFill>
                  <a:srgbClr val="000000"/>
                </a:solidFill>
                <a:latin typeface="Arial"/>
                <a:ea typeface="DejaVu Sans"/>
              </a:rPr>
              <a:t>Cliquer sur continuer</a:t>
            </a:r>
            <a:endParaRPr b="0" lang="fr-FR" sz="1400" spc="-1" strike="noStrike">
              <a:latin typeface="Arial"/>
            </a:endParaRPr>
          </a:p>
        </p:txBody>
      </p:sp>
      <p:sp>
        <p:nvSpPr>
          <p:cNvPr id="121" name=""/>
          <p:cNvSpPr/>
          <p:nvPr/>
        </p:nvSpPr>
        <p:spPr>
          <a:xfrm>
            <a:off x="1578600" y="2880000"/>
            <a:ext cx="2920320" cy="1288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400" spc="-1" strike="noStrike">
                <a:solidFill>
                  <a:srgbClr val="000000"/>
                </a:solidFill>
                <a:latin typeface="Arial"/>
                <a:ea typeface="DejaVu Sans"/>
              </a:rPr>
              <a:t>Noter bien les identifiants des comptes par défaut, ils devront être changé par la suite, mais </a:t>
            </a:r>
            <a:endParaRPr b="0" lang="fr-FR" sz="1400" spc="-1" strike="noStrike">
              <a:latin typeface="Arial"/>
            </a:endParaRPr>
          </a:p>
          <a:p>
            <a:pPr>
              <a:lnSpc>
                <a:spcPct val="100000"/>
              </a:lnSpc>
              <a:buNone/>
            </a:pPr>
            <a:r>
              <a:rPr b="0" lang="fr-FR" sz="1400" spc="-1" strike="noStrike">
                <a:solidFill>
                  <a:srgbClr val="000000"/>
                </a:solidFill>
                <a:latin typeface="Arial"/>
                <a:ea typeface="DejaVu Sans"/>
              </a:rPr>
              <a:t>dans un premier temps ce sont eux, qui permettent la prise en main de GLPI.</a:t>
            </a:r>
            <a:endParaRPr b="0" lang="fr-FR" sz="1400" spc="-1" strike="noStrike">
              <a:latin typeface="Arial"/>
            </a:endParaRPr>
          </a:p>
        </p:txBody>
      </p:sp>
      <p:sp>
        <p:nvSpPr>
          <p:cNvPr id="122" name=""/>
          <p:cNvSpPr/>
          <p:nvPr/>
        </p:nvSpPr>
        <p:spPr>
          <a:xfrm>
            <a:off x="1620000" y="4320000"/>
            <a:ext cx="2866320" cy="688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400" spc="-1" strike="noStrike">
                <a:solidFill>
                  <a:srgbClr val="000000"/>
                </a:solidFill>
                <a:latin typeface="Arial"/>
                <a:ea typeface="DejaVu Sans"/>
              </a:rPr>
              <a:t>En cliquant sur "Utiliser GLPI", vous arrivez sur la page de connexion des utilisateurs</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 descr=""/>
          <p:cNvPicPr/>
          <p:nvPr/>
        </p:nvPicPr>
        <p:blipFill>
          <a:blip r:embed="rId1"/>
          <a:stretch/>
        </p:blipFill>
        <p:spPr>
          <a:xfrm>
            <a:off x="1388520" y="0"/>
            <a:ext cx="6356880" cy="51422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 descr=""/>
          <p:cNvPicPr/>
          <p:nvPr/>
        </p:nvPicPr>
        <p:blipFill>
          <a:blip r:embed="rId1"/>
          <a:stretch/>
        </p:blipFill>
        <p:spPr>
          <a:xfrm>
            <a:off x="360" y="708480"/>
            <a:ext cx="9142560" cy="4434120"/>
          </a:xfrm>
          <a:prstGeom prst="rect">
            <a:avLst/>
          </a:prstGeom>
          <a:ln w="0">
            <a:noFill/>
          </a:ln>
        </p:spPr>
      </p:pic>
      <p:sp>
        <p:nvSpPr>
          <p:cNvPr id="125" name=""/>
          <p:cNvSpPr/>
          <p:nvPr/>
        </p:nvSpPr>
        <p:spPr>
          <a:xfrm>
            <a:off x="540000" y="0"/>
            <a:ext cx="7918920" cy="8884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fr" sz="1400" spc="-1" strike="noStrike">
                <a:solidFill>
                  <a:srgbClr val="000000"/>
                </a:solidFill>
                <a:highlight>
                  <a:srgbClr val="ffffff"/>
                </a:highlight>
                <a:latin typeface="Arial"/>
                <a:ea typeface="Montserrat"/>
              </a:rPr>
              <a:t>Il suffit de changer le mot de passe des utilisateurs par defaut pour la première erreur affichée</a:t>
            </a:r>
            <a:endParaRPr b="0" lang="fr-FR" sz="1400" spc="-1" strike="noStrike">
              <a:latin typeface="Arial"/>
            </a:endParaRPr>
          </a:p>
          <a:p>
            <a:pPr marL="216000" indent="-216000">
              <a:lnSpc>
                <a:spcPct val="100000"/>
              </a:lnSpc>
              <a:buClr>
                <a:srgbClr val="000000"/>
              </a:buClr>
              <a:buSzPct val="45000"/>
              <a:buFont typeface="Wingdings" charset="2"/>
              <a:buChar char=""/>
            </a:pPr>
            <a:r>
              <a:rPr b="0" lang="fr" sz="1400" spc="-1" strike="noStrike">
                <a:solidFill>
                  <a:srgbClr val="000000"/>
                </a:solidFill>
                <a:highlight>
                  <a:srgbClr val="ffffff"/>
                </a:highlight>
                <a:latin typeface="Arial"/>
                <a:ea typeface="Montserrat"/>
              </a:rPr>
              <a:t>Pour la seconde, il suffit de supprimer le dossier d’installation sur le serveur</a:t>
            </a:r>
            <a:endParaRPr b="0" lang="fr-FR" sz="1400" spc="-1" strike="noStrike">
              <a:latin typeface="Arial"/>
            </a:endParaRPr>
          </a:p>
          <a:p>
            <a:pPr marL="216000" indent="-216000">
              <a:lnSpc>
                <a:spcPct val="100000"/>
              </a:lnSpc>
              <a:buClr>
                <a:srgbClr val="000000"/>
              </a:buClr>
              <a:buSzPct val="45000"/>
              <a:buFont typeface="Wingdings" charset="2"/>
              <a:buChar char=""/>
            </a:pPr>
            <a:r>
              <a:rPr b="1" lang="fr" sz="1400" spc="-1" strike="noStrike">
                <a:solidFill>
                  <a:srgbClr val="3465a4"/>
                </a:solidFill>
                <a:highlight>
                  <a:srgbClr val="ffffff"/>
                </a:highlight>
                <a:latin typeface="Arial"/>
                <a:ea typeface="Montserrat"/>
              </a:rPr>
              <a:t>rm -fr /var/www/html/glpi/install/</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558080" y="152280"/>
            <a:ext cx="8517960" cy="570240"/>
          </a:xfrm>
          <a:prstGeom prst="rect">
            <a:avLst/>
          </a:prstGeom>
          <a:noFill/>
          <a:ln w="0">
            <a:noFill/>
          </a:ln>
        </p:spPr>
        <p:txBody>
          <a:bodyPr lIns="0" rIns="0" tIns="91440" bIns="91440" anchor="t">
            <a:normAutofit fontScale="45000"/>
          </a:bodyPr>
          <a:p>
            <a:pPr>
              <a:lnSpc>
                <a:spcPct val="100000"/>
              </a:lnSpc>
              <a:buNone/>
              <a:tabLst>
                <a:tab algn="l" pos="0"/>
              </a:tabLst>
            </a:pPr>
            <a:r>
              <a:rPr b="0" lang="fr" sz="2800" spc="-1" strike="noStrike">
                <a:solidFill>
                  <a:srgbClr val="000000"/>
                </a:solidFill>
                <a:latin typeface="Arial"/>
                <a:ea typeface="Arial"/>
              </a:rPr>
              <a:t>Gestion de l’inventaire avec GLPI</a:t>
            </a:r>
            <a:endParaRPr b="0" lang="fr-FR" sz="2800" spc="-1" strike="noStrike">
              <a:latin typeface="Arial"/>
            </a:endParaRPr>
          </a:p>
          <a:p>
            <a:pPr>
              <a:lnSpc>
                <a:spcPct val="100000"/>
              </a:lnSpc>
              <a:buNone/>
              <a:tabLst>
                <a:tab algn="l" pos="0"/>
              </a:tabLst>
            </a:pPr>
            <a:r>
              <a:rPr b="0" lang="fr" sz="2800" spc="-1" strike="noStrike">
                <a:solidFill>
                  <a:srgbClr val="000000"/>
                </a:solidFill>
                <a:latin typeface="Arial"/>
                <a:ea typeface="Arial"/>
              </a:rPr>
              <a:t>Présentation de la convention de nommage</a:t>
            </a:r>
            <a:endParaRPr b="0" lang="fr-FR" sz="2800" spc="-1" strike="noStrike">
              <a:latin typeface="Arial"/>
            </a:endParaRPr>
          </a:p>
        </p:txBody>
      </p:sp>
      <p:pic>
        <p:nvPicPr>
          <p:cNvPr id="82" name="Google Shape;65;p14" descr=""/>
          <p:cNvPicPr/>
          <p:nvPr/>
        </p:nvPicPr>
        <p:blipFill>
          <a:blip r:embed="rId1"/>
          <a:stretch/>
        </p:blipFill>
        <p:spPr>
          <a:xfrm>
            <a:off x="152280" y="152280"/>
            <a:ext cx="1217520" cy="762120"/>
          </a:xfrm>
          <a:prstGeom prst="rect">
            <a:avLst/>
          </a:prstGeom>
          <a:ln w="0">
            <a:noFill/>
          </a:ln>
        </p:spPr>
      </p:pic>
      <p:sp>
        <p:nvSpPr>
          <p:cNvPr id="83" name="PlaceHolder 3"/>
          <p:cNvSpPr/>
          <p:nvPr/>
        </p:nvSpPr>
        <p:spPr>
          <a:xfrm>
            <a:off x="120600" y="1260000"/>
            <a:ext cx="8517960" cy="3652920"/>
          </a:xfrm>
          <a:prstGeom prst="rect">
            <a:avLst/>
          </a:prstGeom>
          <a:noFill/>
          <a:ln w="0">
            <a:noFill/>
          </a:ln>
        </p:spPr>
        <p:style>
          <a:lnRef idx="0"/>
          <a:fillRef idx="0"/>
          <a:effectRef idx="0"/>
          <a:fontRef idx="minor"/>
        </p:style>
        <p:txBody>
          <a:bodyPr lIns="0" rIns="0" tIns="91440" bIns="91440" anchor="ctr">
            <a:normAutofit fontScale="97000"/>
          </a:bodyPr>
          <a:p>
            <a:pPr algn="ctr">
              <a:lnSpc>
                <a:spcPct val="115000"/>
              </a:lnSpc>
              <a:buNone/>
              <a:tabLst>
                <a:tab algn="l" pos="0"/>
              </a:tabLst>
            </a:pPr>
            <a:endParaRPr b="0" lang="fr-FR" sz="2100" spc="-1" strike="noStrike">
              <a:latin typeface="Arial"/>
            </a:endParaRPr>
          </a:p>
          <a:p>
            <a:pPr algn="ctr">
              <a:lnSpc>
                <a:spcPct val="115000"/>
              </a:lnSpc>
              <a:buNone/>
              <a:tabLst>
                <a:tab algn="l" pos="0"/>
              </a:tabLst>
            </a:pPr>
            <a:endParaRPr b="0" lang="fr-FR" sz="2100" spc="-1" strike="noStrike">
              <a:latin typeface="Arial"/>
            </a:endParaRPr>
          </a:p>
          <a:p>
            <a:pPr algn="ctr">
              <a:lnSpc>
                <a:spcPct val="115000"/>
              </a:lnSpc>
              <a:buNone/>
              <a:tabLst>
                <a:tab algn="l" pos="0"/>
              </a:tabLst>
            </a:pPr>
            <a:r>
              <a:rPr b="0" lang="fr" sz="2100" spc="-1" strike="noStrike">
                <a:solidFill>
                  <a:srgbClr val="000000"/>
                </a:solidFill>
                <a:highlight>
                  <a:srgbClr val="ffffff"/>
                </a:highlight>
                <a:latin typeface="Arial"/>
                <a:ea typeface="Roboto"/>
              </a:rPr>
              <a:t>Plan de nommage :</a:t>
            </a:r>
            <a:r>
              <a:rPr b="0" lang="fr" sz="2100" spc="-1" strike="noStrike">
                <a:solidFill>
                  <a:srgbClr val="ff0000"/>
                </a:solidFill>
                <a:highlight>
                  <a:srgbClr val="ffffff"/>
                </a:highlight>
                <a:latin typeface="Arial"/>
                <a:ea typeface="Roboto"/>
              </a:rPr>
              <a:t> Type</a:t>
            </a:r>
            <a:r>
              <a:rPr b="0" lang="fr" sz="2100" spc="-1" strike="noStrike">
                <a:solidFill>
                  <a:srgbClr val="000000"/>
                </a:solidFill>
                <a:highlight>
                  <a:srgbClr val="ffffff"/>
                </a:highlight>
                <a:latin typeface="Arial"/>
                <a:ea typeface="Roboto"/>
              </a:rPr>
              <a:t> </a:t>
            </a:r>
            <a:r>
              <a:rPr b="0" lang="fr" sz="2100" spc="-1" strike="noStrike">
                <a:solidFill>
                  <a:srgbClr val="158466"/>
                </a:solidFill>
                <a:highlight>
                  <a:srgbClr val="ffffff"/>
                </a:highlight>
                <a:latin typeface="Arial"/>
                <a:ea typeface="Roboto"/>
              </a:rPr>
              <a:t>Lieu</a:t>
            </a:r>
            <a:r>
              <a:rPr b="0" lang="fr" sz="2100" spc="-1" strike="noStrike">
                <a:solidFill>
                  <a:srgbClr val="000000"/>
                </a:solidFill>
                <a:highlight>
                  <a:srgbClr val="ffffff"/>
                </a:highlight>
                <a:latin typeface="Arial"/>
                <a:ea typeface="Roboto"/>
              </a:rPr>
              <a:t> </a:t>
            </a:r>
            <a:r>
              <a:rPr b="0" lang="fr" sz="2100" spc="-1" strike="noStrike">
                <a:solidFill>
                  <a:srgbClr val="800080"/>
                </a:solidFill>
                <a:highlight>
                  <a:srgbClr val="ffffff"/>
                </a:highlight>
                <a:latin typeface="Arial"/>
                <a:ea typeface="Roboto"/>
              </a:rPr>
              <a:t>Date d’achat</a:t>
            </a:r>
            <a:r>
              <a:rPr b="0" lang="fr" sz="2100" spc="-1" strike="noStrike">
                <a:solidFill>
                  <a:srgbClr val="000000"/>
                </a:solidFill>
                <a:highlight>
                  <a:srgbClr val="ffffff"/>
                </a:highlight>
                <a:latin typeface="Arial"/>
                <a:ea typeface="Roboto"/>
              </a:rPr>
              <a:t>  </a:t>
            </a:r>
            <a:r>
              <a:rPr b="0" lang="fr" sz="2100" spc="-1" strike="noStrike">
                <a:solidFill>
                  <a:srgbClr val="ff860d"/>
                </a:solidFill>
                <a:highlight>
                  <a:srgbClr val="ffffff"/>
                </a:highlight>
                <a:latin typeface="Arial"/>
                <a:ea typeface="Roboto"/>
              </a:rPr>
              <a:t>Numéro</a:t>
            </a:r>
            <a:r>
              <a:rPr b="0" lang="fr" sz="1050" spc="-1" strike="noStrike">
                <a:solidFill>
                  <a:srgbClr val="000000"/>
                </a:solidFill>
                <a:highlight>
                  <a:srgbClr val="ffffff"/>
                </a:highlight>
                <a:latin typeface="Arial"/>
                <a:ea typeface="Roboto"/>
              </a:rPr>
              <a:t>  </a:t>
            </a: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r>
              <a:rPr b="0" lang="fr" sz="1050" spc="-1" strike="noStrike">
                <a:solidFill>
                  <a:srgbClr val="ff0000"/>
                </a:solidFill>
                <a:highlight>
                  <a:srgbClr val="ffffff"/>
                </a:highlight>
                <a:latin typeface="Arial"/>
                <a:ea typeface="Roboto"/>
              </a:rPr>
              <a:t>  </a:t>
            </a: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r>
              <a:rPr b="0" lang="fr" sz="1050" spc="-1" strike="noStrike">
                <a:solidFill>
                  <a:srgbClr val="ff0000"/>
                </a:solidFill>
                <a:highlight>
                  <a:srgbClr val="ffffff"/>
                </a:highlight>
                <a:latin typeface="Arial"/>
                <a:ea typeface="Roboto"/>
              </a:rPr>
              <a:t>  </a:t>
            </a:r>
            <a:r>
              <a:rPr b="0" lang="fr" sz="1050" spc="-1" strike="noStrike">
                <a:solidFill>
                  <a:srgbClr val="ff0000"/>
                </a:solidFill>
                <a:highlight>
                  <a:srgbClr val="ffffff"/>
                </a:highlight>
                <a:latin typeface="Arial"/>
                <a:ea typeface="Roboto"/>
              </a:rPr>
              <a:t>Type</a:t>
            </a:r>
            <a:r>
              <a:rPr b="0" lang="fr" sz="1050" spc="-1" strike="noStrike">
                <a:solidFill>
                  <a:srgbClr val="000000"/>
                </a:solidFill>
                <a:highlight>
                  <a:srgbClr val="ffffff"/>
                </a:highlight>
                <a:latin typeface="Arial"/>
                <a:ea typeface="Roboto"/>
              </a:rPr>
              <a:t> : pour différencier un ordinateur de bureau d’un ordinateur portable </a:t>
            </a:r>
            <a:endParaRPr b="0" lang="fr-FR" sz="1050" spc="-1" strike="noStrike">
              <a:latin typeface="Arial"/>
            </a:endParaRPr>
          </a:p>
          <a:p>
            <a:pPr>
              <a:lnSpc>
                <a:spcPct val="115000"/>
              </a:lnSpc>
              <a:buNone/>
              <a:tabLst>
                <a:tab algn="l" pos="0"/>
              </a:tabLst>
            </a:pPr>
            <a:r>
              <a:rPr b="0" lang="fr" sz="1050" spc="-1" strike="noStrike">
                <a:solidFill>
                  <a:srgbClr val="158466"/>
                </a:solidFill>
                <a:highlight>
                  <a:srgbClr val="ffffff"/>
                </a:highlight>
                <a:latin typeface="Arial"/>
                <a:ea typeface="Roboto"/>
              </a:rPr>
              <a:t>  </a:t>
            </a:r>
            <a:r>
              <a:rPr b="0" lang="fr" sz="1050" spc="-1" strike="noStrike">
                <a:solidFill>
                  <a:srgbClr val="158466"/>
                </a:solidFill>
                <a:highlight>
                  <a:srgbClr val="ffffff"/>
                </a:highlight>
                <a:latin typeface="Arial"/>
                <a:ea typeface="Roboto"/>
              </a:rPr>
              <a:t>Lieu</a:t>
            </a:r>
            <a:r>
              <a:rPr b="0" lang="fr" sz="1050" spc="-1" strike="noStrike">
                <a:solidFill>
                  <a:srgbClr val="000000"/>
                </a:solidFill>
                <a:highlight>
                  <a:srgbClr val="ffffff"/>
                </a:highlight>
                <a:latin typeface="Arial"/>
                <a:ea typeface="Roboto"/>
              </a:rPr>
              <a:t> : Site sur lequel l’entreprise est installé</a:t>
            </a:r>
            <a:endParaRPr b="0" lang="fr-FR" sz="1050" spc="-1" strike="noStrike">
              <a:latin typeface="Arial"/>
            </a:endParaRPr>
          </a:p>
          <a:p>
            <a:pPr>
              <a:lnSpc>
                <a:spcPct val="115000"/>
              </a:lnSpc>
              <a:buNone/>
              <a:tabLst>
                <a:tab algn="l" pos="0"/>
              </a:tabLst>
            </a:pPr>
            <a:r>
              <a:rPr b="0" lang="fr" sz="1050" spc="-1" strike="noStrike">
                <a:solidFill>
                  <a:srgbClr val="800080"/>
                </a:solidFill>
                <a:highlight>
                  <a:srgbClr val="ffffff"/>
                </a:highlight>
                <a:latin typeface="Arial"/>
                <a:ea typeface="Roboto"/>
              </a:rPr>
              <a:t>  </a:t>
            </a:r>
            <a:r>
              <a:rPr b="0" lang="fr" sz="1050" spc="-1" strike="noStrike">
                <a:solidFill>
                  <a:srgbClr val="800080"/>
                </a:solidFill>
                <a:highlight>
                  <a:srgbClr val="ffffff"/>
                </a:highlight>
                <a:latin typeface="Arial"/>
                <a:ea typeface="Roboto"/>
              </a:rPr>
              <a:t>Date d’achat</a:t>
            </a:r>
            <a:r>
              <a:rPr b="0" lang="fr" sz="1050" spc="-1" strike="noStrike">
                <a:solidFill>
                  <a:srgbClr val="000000"/>
                </a:solidFill>
                <a:highlight>
                  <a:srgbClr val="ffffff"/>
                </a:highlight>
                <a:latin typeface="Arial"/>
                <a:ea typeface="Roboto"/>
              </a:rPr>
              <a:t> : mois et année de l’achat de l’ordinateur</a:t>
            </a:r>
            <a:endParaRPr b="0" lang="fr-FR" sz="1050" spc="-1" strike="noStrike">
              <a:latin typeface="Arial"/>
            </a:endParaRPr>
          </a:p>
          <a:p>
            <a:pPr>
              <a:lnSpc>
                <a:spcPct val="115000"/>
              </a:lnSpc>
              <a:buNone/>
              <a:tabLst>
                <a:tab algn="l" pos="0"/>
              </a:tabLst>
            </a:pPr>
            <a:r>
              <a:rPr b="0" lang="fr" sz="1050" spc="-1" strike="noStrike">
                <a:solidFill>
                  <a:srgbClr val="ff860d"/>
                </a:solidFill>
                <a:highlight>
                  <a:srgbClr val="ffffff"/>
                </a:highlight>
                <a:latin typeface="Arial"/>
                <a:ea typeface="Roboto"/>
              </a:rPr>
              <a:t>  </a:t>
            </a:r>
            <a:r>
              <a:rPr b="0" lang="fr" sz="1050" spc="-1" strike="noStrike">
                <a:solidFill>
                  <a:srgbClr val="ff860d"/>
                </a:solidFill>
                <a:highlight>
                  <a:srgbClr val="ffffff"/>
                </a:highlight>
                <a:latin typeface="Arial"/>
                <a:ea typeface="Roboto"/>
              </a:rPr>
              <a:t>Numéro</a:t>
            </a:r>
            <a:r>
              <a:rPr b="0" lang="fr" sz="1050" spc="-1" strike="noStrike">
                <a:solidFill>
                  <a:srgbClr val="000000"/>
                </a:solidFill>
                <a:highlight>
                  <a:srgbClr val="ffffff"/>
                </a:highlight>
                <a:latin typeface="Arial"/>
                <a:ea typeface="Roboto"/>
              </a:rPr>
              <a:t> : Numéro d’entré de l’ordinateur dans l’entreprise en fonction de la date de l’achat</a:t>
            </a: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r>
              <a:rPr b="0" lang="fr" sz="1050" spc="-1" strike="noStrike">
                <a:solidFill>
                  <a:srgbClr val="000000"/>
                </a:solidFill>
                <a:highlight>
                  <a:srgbClr val="ffffff"/>
                </a:highlight>
                <a:latin typeface="Arial"/>
                <a:ea typeface="Roboto"/>
              </a:rPr>
              <a:t> </a:t>
            </a: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spcBef>
                <a:spcPts val="1199"/>
              </a:spcBef>
              <a:buNone/>
              <a:tabLst>
                <a:tab algn="l" pos="0"/>
              </a:tabLst>
            </a:pPr>
            <a:r>
              <a:rPr b="0" lang="fr" sz="1050" spc="-1" strike="noStrike">
                <a:solidFill>
                  <a:srgbClr val="ff0000"/>
                </a:solidFill>
                <a:highlight>
                  <a:srgbClr val="ffffff"/>
                </a:highlight>
                <a:latin typeface="Arial"/>
                <a:ea typeface="Roboto"/>
              </a:rPr>
              <a:t> </a:t>
            </a:r>
            <a:endParaRPr b="0" lang="fr-FR" sz="1050" spc="-1" strike="noStrike">
              <a:latin typeface="Arial"/>
            </a:endParaRPr>
          </a:p>
          <a:p>
            <a:pPr>
              <a:lnSpc>
                <a:spcPct val="115000"/>
              </a:lnSpc>
              <a:spcBef>
                <a:spcPts val="1199"/>
              </a:spcBef>
              <a:buNone/>
              <a:tabLst>
                <a:tab algn="l" pos="0"/>
              </a:tabLst>
            </a:pPr>
            <a:endParaRPr b="0" lang="fr-FR" sz="1050" spc="-1" strike="noStrike">
              <a:latin typeface="Arial"/>
            </a:endParaRPr>
          </a:p>
          <a:p>
            <a:pPr>
              <a:lnSpc>
                <a:spcPct val="115000"/>
              </a:lnSpc>
              <a:spcBef>
                <a:spcPts val="1199"/>
              </a:spcBef>
              <a:spcAft>
                <a:spcPts val="1199"/>
              </a:spcAft>
              <a:buNone/>
              <a:tabLst>
                <a:tab algn="l" pos="0"/>
              </a:tabLst>
            </a:pPr>
            <a:endParaRPr b="0" lang="fr-FR" sz="1050" spc="-1" strike="noStrike">
              <a:latin typeface="Arial"/>
            </a:endParaRPr>
          </a:p>
        </p:txBody>
      </p:sp>
      <p:sp>
        <p:nvSpPr>
          <p:cNvPr id="84" name="Google Shape;63;p 1"/>
          <p:cNvSpPr/>
          <p:nvPr/>
        </p:nvSpPr>
        <p:spPr>
          <a:xfrm rot="21597000">
            <a:off x="5758560" y="3061800"/>
            <a:ext cx="2622240" cy="71532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i="1" lang="fr" sz="800" spc="-1" strike="noStrike">
                <a:solidFill>
                  <a:srgbClr val="595959"/>
                </a:solidFill>
                <a:latin typeface="Arial"/>
                <a:ea typeface="Arial"/>
              </a:rPr>
              <a:t>Exemple</a:t>
            </a:r>
            <a:r>
              <a:rPr b="0" i="1" lang="fr" sz="1000" spc="-1" strike="noStrike">
                <a:solidFill>
                  <a:srgbClr val="595959"/>
                </a:solidFill>
                <a:latin typeface="Arial"/>
                <a:ea typeface="Arial"/>
              </a:rPr>
              <a:t> :  </a:t>
            </a:r>
            <a:r>
              <a:rPr b="0" i="1" lang="fr" sz="1500" spc="-1" strike="noStrike">
                <a:solidFill>
                  <a:srgbClr val="ff0000"/>
                </a:solidFill>
                <a:latin typeface="Arial"/>
                <a:ea typeface="Arial"/>
              </a:rPr>
              <a:t>DK</a:t>
            </a:r>
            <a:r>
              <a:rPr b="0" i="1" lang="fr" sz="1500" spc="-1" strike="noStrike">
                <a:solidFill>
                  <a:srgbClr val="158466"/>
                </a:solidFill>
                <a:latin typeface="Arial"/>
                <a:ea typeface="Arial"/>
              </a:rPr>
              <a:t>PAR</a:t>
            </a:r>
            <a:r>
              <a:rPr b="0" i="1" lang="fr" sz="1500" spc="-1" strike="noStrike">
                <a:solidFill>
                  <a:srgbClr val="595959"/>
                </a:solidFill>
                <a:latin typeface="Arial"/>
                <a:ea typeface="Arial"/>
              </a:rPr>
              <a:t>-</a:t>
            </a:r>
            <a:r>
              <a:rPr b="0" i="1" lang="fr" sz="1500" spc="-1" strike="noStrike">
                <a:solidFill>
                  <a:srgbClr val="800080"/>
                </a:solidFill>
                <a:latin typeface="Arial"/>
                <a:ea typeface="Arial"/>
              </a:rPr>
              <a:t>0122</a:t>
            </a:r>
            <a:r>
              <a:rPr b="0" i="1" lang="fr" sz="1500" spc="-1" strike="noStrike">
                <a:solidFill>
                  <a:srgbClr val="595959"/>
                </a:solidFill>
                <a:latin typeface="Arial"/>
                <a:ea typeface="Arial"/>
              </a:rPr>
              <a:t>-</a:t>
            </a:r>
            <a:r>
              <a:rPr b="0" i="1" lang="fr" sz="1500" spc="-1" strike="noStrike">
                <a:solidFill>
                  <a:srgbClr val="ff860d"/>
                </a:solidFill>
                <a:latin typeface="Arial"/>
                <a:ea typeface="Arial"/>
              </a:rPr>
              <a:t>007</a:t>
            </a:r>
            <a:endParaRPr b="0" lang="fr-FR" sz="1500" spc="-1" strike="noStrike">
              <a:latin typeface="Arial"/>
            </a:endParaRPr>
          </a:p>
          <a:p>
            <a:pPr>
              <a:lnSpc>
                <a:spcPct val="100000"/>
              </a:lnSpc>
              <a:buNone/>
              <a:tabLst>
                <a:tab algn="l" pos="0"/>
              </a:tabLst>
            </a:pPr>
            <a:endParaRPr b="0" lang="fr-FR" sz="1000" spc="-1" strike="noStrike">
              <a:latin typeface="Arial"/>
            </a:endParaRPr>
          </a:p>
          <a:p>
            <a:pPr>
              <a:lnSpc>
                <a:spcPct val="100000"/>
              </a:lnSpc>
              <a:buNone/>
              <a:tabLst>
                <a:tab algn="l" pos="0"/>
              </a:tabLst>
            </a:pPr>
            <a:r>
              <a:rPr b="0" i="1" lang="fr" sz="1000" spc="-1" strike="noStrike">
                <a:solidFill>
                  <a:srgbClr val="ff0000"/>
                </a:solidFill>
                <a:latin typeface="Arial"/>
                <a:ea typeface="Arial"/>
              </a:rPr>
              <a:t>Desktop</a:t>
            </a:r>
            <a:r>
              <a:rPr b="0" i="1" lang="fr" sz="1000" spc="-1" strike="noStrike">
                <a:solidFill>
                  <a:srgbClr val="ff860d"/>
                </a:solidFill>
                <a:latin typeface="Arial"/>
                <a:ea typeface="Arial"/>
              </a:rPr>
              <a:t> </a:t>
            </a:r>
            <a:r>
              <a:rPr b="0" i="1" lang="fr" sz="1000" spc="-1" strike="noStrike">
                <a:solidFill>
                  <a:srgbClr val="158466"/>
                </a:solidFill>
                <a:latin typeface="Arial"/>
                <a:ea typeface="Arial"/>
              </a:rPr>
              <a:t>Paris</a:t>
            </a:r>
            <a:r>
              <a:rPr b="0" i="1" lang="fr" sz="1000" spc="-1" strike="noStrike">
                <a:solidFill>
                  <a:srgbClr val="ff860d"/>
                </a:solidFill>
                <a:latin typeface="Arial"/>
                <a:ea typeface="Arial"/>
              </a:rPr>
              <a:t> </a:t>
            </a:r>
            <a:r>
              <a:rPr b="0" i="1" lang="fr" sz="1000" spc="-1" strike="noStrike">
                <a:solidFill>
                  <a:srgbClr val="800080"/>
                </a:solidFill>
                <a:latin typeface="Arial"/>
                <a:ea typeface="Arial"/>
              </a:rPr>
              <a:t>01/2022</a:t>
            </a:r>
            <a:r>
              <a:rPr b="0" i="1" lang="fr" sz="1000" spc="-1" strike="noStrike">
                <a:solidFill>
                  <a:srgbClr val="ff860d"/>
                </a:solidFill>
                <a:latin typeface="Arial"/>
                <a:ea typeface="Arial"/>
              </a:rPr>
              <a:t> poste numéro 7</a:t>
            </a:r>
            <a:endParaRPr b="0" lang="fr-FR" sz="1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2114640" y="299520"/>
            <a:ext cx="6378120" cy="1127520"/>
          </a:xfrm>
          <a:prstGeom prst="rect">
            <a:avLst/>
          </a:prstGeom>
          <a:noFill/>
          <a:ln w="0">
            <a:noFill/>
          </a:ln>
        </p:spPr>
        <p:txBody>
          <a:bodyPr lIns="0" rIns="0" tIns="91440" bIns="91440" anchor="t">
            <a:normAutofit/>
          </a:bodyPr>
          <a:p>
            <a:pPr>
              <a:lnSpc>
                <a:spcPct val="100000"/>
              </a:lnSpc>
              <a:buNone/>
              <a:tabLst>
                <a:tab algn="l" pos="0"/>
              </a:tabLst>
            </a:pPr>
            <a:r>
              <a:rPr b="0" lang="fr" sz="2400" spc="-1" strike="noStrike">
                <a:solidFill>
                  <a:srgbClr val="000000"/>
                </a:solidFill>
                <a:latin typeface="Arial"/>
                <a:ea typeface="Arial"/>
              </a:rPr>
              <a:t>Procédure d’installation de l’agent GLPI sur Windows 10</a:t>
            </a:r>
            <a:endParaRPr b="0" lang="fr-FR" sz="2400" spc="-1" strike="noStrike">
              <a:latin typeface="Arial"/>
            </a:endParaRPr>
          </a:p>
        </p:txBody>
      </p:sp>
      <p:sp>
        <p:nvSpPr>
          <p:cNvPr id="127" name="PlaceHolder 2"/>
          <p:cNvSpPr>
            <a:spLocks noGrp="1"/>
          </p:cNvSpPr>
          <p:nvPr>
            <p:ph/>
          </p:nvPr>
        </p:nvSpPr>
        <p:spPr>
          <a:xfrm>
            <a:off x="180000" y="1260000"/>
            <a:ext cx="8098920" cy="1618920"/>
          </a:xfrm>
          <a:prstGeom prst="rect">
            <a:avLst/>
          </a:prstGeom>
          <a:noFill/>
          <a:ln w="0">
            <a:noFill/>
          </a:ln>
        </p:spPr>
        <p:txBody>
          <a:bodyPr lIns="0" rIns="0" tIns="91440" bIns="91440" anchor="t">
            <a:normAutofit fontScale="97000"/>
          </a:bodyPr>
          <a:p>
            <a:pPr>
              <a:lnSpc>
                <a:spcPct val="115000"/>
              </a:lnSpc>
              <a:buNone/>
              <a:tabLst>
                <a:tab algn="l" pos="0"/>
              </a:tabLst>
            </a:pPr>
            <a:r>
              <a:rPr b="1" i="1" lang="fr" sz="1400" spc="-1" strike="noStrike" u="sng">
                <a:solidFill>
                  <a:srgbClr val="000000"/>
                </a:solidFill>
                <a:uFillTx/>
                <a:latin typeface="Arial"/>
                <a:ea typeface="Arial"/>
              </a:rPr>
              <a:t>Préparation :</a:t>
            </a:r>
            <a:endParaRPr b="0" lang="fr-FR" sz="1400" spc="-1" strike="noStrike">
              <a:latin typeface="Arial"/>
            </a:endParaRPr>
          </a:p>
          <a:p>
            <a:pPr>
              <a:lnSpc>
                <a:spcPct val="115000"/>
              </a:lnSpc>
              <a:buNone/>
              <a:tabLst>
                <a:tab algn="l" pos="0"/>
              </a:tabLst>
            </a:pPr>
            <a:r>
              <a:rPr b="0" lang="fr" sz="1400" spc="-1" strike="noStrike">
                <a:solidFill>
                  <a:srgbClr val="000000"/>
                </a:solidFill>
                <a:latin typeface="Arial"/>
                <a:ea typeface="Arial"/>
              </a:rPr>
              <a:t>Installer un système d’exploitation Windows 10</a:t>
            </a: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r>
              <a:rPr b="1" i="1" lang="fr" sz="1400" spc="-1" strike="noStrike" u="sng">
                <a:solidFill>
                  <a:srgbClr val="000000"/>
                </a:solidFill>
                <a:uFillTx/>
                <a:latin typeface="Arial"/>
                <a:ea typeface="Arial"/>
              </a:rPr>
              <a:t>Installation de l’agent GLPI</a:t>
            </a:r>
            <a:endParaRPr b="0" lang="fr-FR" sz="1400" spc="-1" strike="noStrike">
              <a:latin typeface="Arial"/>
            </a:endParaRPr>
          </a:p>
          <a:p>
            <a:pPr>
              <a:lnSpc>
                <a:spcPct val="115000"/>
              </a:lnSpc>
              <a:buNone/>
              <a:tabLst>
                <a:tab algn="l" pos="0"/>
              </a:tabLst>
            </a:pPr>
            <a:r>
              <a:rPr b="0" lang="fr" sz="1400" spc="-1" strike="noStrike">
                <a:solidFill>
                  <a:srgbClr val="000000"/>
                </a:solidFill>
                <a:latin typeface="Arial"/>
                <a:ea typeface="Arial"/>
              </a:rPr>
              <a:t>Télécharger l’agent GLPI dans une version stable (.MSI version 64 bits pour windows 10)</a:t>
            </a:r>
            <a:endParaRPr b="0" lang="fr-FR" sz="1400" spc="-1" strike="noStrike">
              <a:latin typeface="Arial"/>
            </a:endParaRPr>
          </a:p>
          <a:p>
            <a:pPr>
              <a:lnSpc>
                <a:spcPct val="115000"/>
              </a:lnSpc>
              <a:buNone/>
              <a:tabLst>
                <a:tab algn="l" pos="0"/>
              </a:tabLst>
            </a:pPr>
            <a:r>
              <a:rPr b="0" lang="fr" sz="1400" spc="-1" strike="noStrike" u="sng">
                <a:solidFill>
                  <a:srgbClr val="0000ff"/>
                </a:solidFill>
                <a:uFillTx/>
                <a:latin typeface="Arial"/>
                <a:ea typeface="Arial"/>
                <a:hlinkClick r:id="rId1"/>
              </a:rPr>
              <a:t>https://github.com/glpi-project/glpi-agent/releases/</a:t>
            </a: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p:txBody>
      </p:sp>
      <p:pic>
        <p:nvPicPr>
          <p:cNvPr id="128" name="Google Shape;86;p 2" descr=""/>
          <p:cNvPicPr/>
          <p:nvPr/>
        </p:nvPicPr>
        <p:blipFill>
          <a:blip r:embed="rId2"/>
          <a:stretch/>
        </p:blipFill>
        <p:spPr>
          <a:xfrm>
            <a:off x="152280" y="152280"/>
            <a:ext cx="1217520" cy="762120"/>
          </a:xfrm>
          <a:prstGeom prst="rect">
            <a:avLst/>
          </a:prstGeom>
          <a:ln w="0">
            <a:noFill/>
          </a:ln>
        </p:spPr>
      </p:pic>
      <p:pic>
        <p:nvPicPr>
          <p:cNvPr id="129" name="" descr=""/>
          <p:cNvPicPr/>
          <p:nvPr/>
        </p:nvPicPr>
        <p:blipFill>
          <a:blip r:embed="rId3"/>
          <a:stretch/>
        </p:blipFill>
        <p:spPr>
          <a:xfrm>
            <a:off x="4140000" y="2700000"/>
            <a:ext cx="4858920" cy="2159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0" y="2340000"/>
            <a:ext cx="2698920" cy="372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 sz="1000" spc="-1" strike="noStrike">
                <a:solidFill>
                  <a:srgbClr val="000000"/>
                </a:solidFill>
                <a:latin typeface="Arial"/>
                <a:ea typeface="Arial"/>
              </a:rPr>
              <a:t>1/ Installer le fichier</a:t>
            </a:r>
            <a:endParaRPr b="0" lang="fr-FR" sz="1000" spc="-1" strike="noStrike">
              <a:latin typeface="Arial"/>
            </a:endParaRPr>
          </a:p>
          <a:p>
            <a:pPr>
              <a:lnSpc>
                <a:spcPct val="100000"/>
              </a:lnSpc>
              <a:buNone/>
            </a:pPr>
            <a:r>
              <a:rPr b="0" lang="fr" sz="1000" spc="-1" strike="noStrike">
                <a:solidFill>
                  <a:srgbClr val="000000"/>
                </a:solidFill>
                <a:latin typeface="Arial"/>
                <a:ea typeface="Arial"/>
              </a:rPr>
              <a:t>Cliquer sur ‘next’</a:t>
            </a:r>
            <a:endParaRPr b="0" lang="fr-FR" sz="1000" spc="-1" strike="noStrike">
              <a:latin typeface="Arial"/>
            </a:endParaRPr>
          </a:p>
        </p:txBody>
      </p:sp>
      <p:pic>
        <p:nvPicPr>
          <p:cNvPr id="131" name="" descr=""/>
          <p:cNvPicPr/>
          <p:nvPr/>
        </p:nvPicPr>
        <p:blipFill>
          <a:blip r:embed="rId1"/>
          <a:stretch/>
        </p:blipFill>
        <p:spPr>
          <a:xfrm>
            <a:off x="0" y="237240"/>
            <a:ext cx="2698920" cy="2105280"/>
          </a:xfrm>
          <a:prstGeom prst="rect">
            <a:avLst/>
          </a:prstGeom>
          <a:ln w="0">
            <a:noFill/>
          </a:ln>
        </p:spPr>
      </p:pic>
      <p:pic>
        <p:nvPicPr>
          <p:cNvPr id="132" name="" descr=""/>
          <p:cNvPicPr/>
          <p:nvPr/>
        </p:nvPicPr>
        <p:blipFill>
          <a:blip r:embed="rId2"/>
          <a:stretch/>
        </p:blipFill>
        <p:spPr>
          <a:xfrm>
            <a:off x="2979360" y="180000"/>
            <a:ext cx="2850480" cy="2223720"/>
          </a:xfrm>
          <a:prstGeom prst="rect">
            <a:avLst/>
          </a:prstGeom>
          <a:ln w="0">
            <a:noFill/>
          </a:ln>
        </p:spPr>
      </p:pic>
      <p:sp>
        <p:nvSpPr>
          <p:cNvPr id="133" name=""/>
          <p:cNvSpPr/>
          <p:nvPr/>
        </p:nvSpPr>
        <p:spPr>
          <a:xfrm>
            <a:off x="3060000" y="2404800"/>
            <a:ext cx="2686680" cy="23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000" spc="-1" strike="noStrike">
                <a:solidFill>
                  <a:srgbClr val="000000"/>
                </a:solidFill>
                <a:latin typeface="Arial"/>
                <a:ea typeface="DejaVu Sans"/>
              </a:rPr>
              <a:t>2/ Accepter la Licence en appuyant sur ‘next’</a:t>
            </a:r>
            <a:endParaRPr b="0" lang="fr-FR" sz="1000" spc="-1" strike="noStrike">
              <a:latin typeface="Arial"/>
            </a:endParaRPr>
          </a:p>
        </p:txBody>
      </p:sp>
      <p:pic>
        <p:nvPicPr>
          <p:cNvPr id="134" name="" descr=""/>
          <p:cNvPicPr/>
          <p:nvPr/>
        </p:nvPicPr>
        <p:blipFill>
          <a:blip r:embed="rId3"/>
          <a:stretch/>
        </p:blipFill>
        <p:spPr>
          <a:xfrm>
            <a:off x="6120000" y="180000"/>
            <a:ext cx="2878920" cy="2261160"/>
          </a:xfrm>
          <a:prstGeom prst="rect">
            <a:avLst/>
          </a:prstGeom>
          <a:ln w="0">
            <a:noFill/>
          </a:ln>
        </p:spPr>
      </p:pic>
      <p:sp>
        <p:nvSpPr>
          <p:cNvPr id="135" name=""/>
          <p:cNvSpPr/>
          <p:nvPr/>
        </p:nvSpPr>
        <p:spPr>
          <a:xfrm>
            <a:off x="6480000" y="2442240"/>
            <a:ext cx="2037240" cy="23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000" spc="-1" strike="noStrike">
                <a:solidFill>
                  <a:srgbClr val="000000"/>
                </a:solidFill>
                <a:latin typeface="Arial"/>
                <a:ea typeface="DejaVu Sans"/>
              </a:rPr>
              <a:t>3/ Choisir la destination du fichier</a:t>
            </a:r>
            <a:endParaRPr b="0" lang="fr-FR" sz="1000" spc="-1" strike="noStrike">
              <a:latin typeface="Arial"/>
            </a:endParaRPr>
          </a:p>
        </p:txBody>
      </p:sp>
      <p:pic>
        <p:nvPicPr>
          <p:cNvPr id="136" name="" descr=""/>
          <p:cNvPicPr/>
          <p:nvPr/>
        </p:nvPicPr>
        <p:blipFill>
          <a:blip r:embed="rId4"/>
          <a:stretch/>
        </p:blipFill>
        <p:spPr>
          <a:xfrm>
            <a:off x="0" y="2714040"/>
            <a:ext cx="3058920" cy="2391120"/>
          </a:xfrm>
          <a:prstGeom prst="rect">
            <a:avLst/>
          </a:prstGeom>
          <a:ln w="0">
            <a:noFill/>
          </a:ln>
        </p:spPr>
      </p:pic>
      <p:sp>
        <p:nvSpPr>
          <p:cNvPr id="137" name=""/>
          <p:cNvSpPr/>
          <p:nvPr/>
        </p:nvSpPr>
        <p:spPr>
          <a:xfrm>
            <a:off x="3060000" y="4860000"/>
            <a:ext cx="1414080" cy="23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000" spc="-1" strike="noStrike">
                <a:solidFill>
                  <a:srgbClr val="000000"/>
                </a:solidFill>
                <a:latin typeface="Arial"/>
                <a:ea typeface="DejaVu Sans"/>
              </a:rPr>
              <a:t>4/ Cliquer sur ‘Typical’</a:t>
            </a:r>
            <a:endParaRPr b="0" lang="fr-FR" sz="1000" spc="-1" strike="noStrike">
              <a:latin typeface="Arial"/>
            </a:endParaRPr>
          </a:p>
        </p:txBody>
      </p:sp>
      <p:pic>
        <p:nvPicPr>
          <p:cNvPr id="138" name="" descr=""/>
          <p:cNvPicPr/>
          <p:nvPr/>
        </p:nvPicPr>
        <p:blipFill>
          <a:blip r:embed="rId5"/>
          <a:stretch/>
        </p:blipFill>
        <p:spPr>
          <a:xfrm>
            <a:off x="4490640" y="2674440"/>
            <a:ext cx="3068280" cy="2401920"/>
          </a:xfrm>
          <a:prstGeom prst="rect">
            <a:avLst/>
          </a:prstGeom>
          <a:ln w="0">
            <a:noFill/>
          </a:ln>
        </p:spPr>
      </p:pic>
      <p:sp>
        <p:nvSpPr>
          <p:cNvPr id="139" name=""/>
          <p:cNvSpPr/>
          <p:nvPr/>
        </p:nvSpPr>
        <p:spPr>
          <a:xfrm>
            <a:off x="7524000" y="4431240"/>
            <a:ext cx="1618920" cy="64512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fr" sz="1000" spc="-1" strike="noStrike">
                <a:solidFill>
                  <a:srgbClr val="000000"/>
                </a:solidFill>
                <a:latin typeface="Arial"/>
                <a:ea typeface="Arial"/>
              </a:rPr>
              <a:t>5/  Entrer l’adresse sur serveur GLPI</a:t>
            </a:r>
            <a:endParaRPr b="0" lang="fr-FR" sz="1000" spc="-1" strike="noStrike">
              <a:latin typeface="Arial"/>
            </a:endParaRPr>
          </a:p>
          <a:p>
            <a:pPr>
              <a:lnSpc>
                <a:spcPct val="115000"/>
              </a:lnSpc>
              <a:buNone/>
              <a:tabLst>
                <a:tab algn="l" pos="0"/>
              </a:tabLst>
            </a:pPr>
            <a:r>
              <a:rPr b="0" lang="fr" sz="1000" spc="-1" strike="noStrike" u="sng">
                <a:solidFill>
                  <a:srgbClr val="0000ff"/>
                </a:solidFill>
                <a:uFillTx/>
                <a:latin typeface="Arial"/>
                <a:ea typeface="Arial"/>
                <a:hlinkClick r:id="rId6"/>
              </a:rPr>
              <a:t>http://192.168.1.71/glpi/</a:t>
            </a:r>
            <a:endParaRPr b="0" lang="fr-FR" sz="1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 descr=""/>
          <p:cNvPicPr/>
          <p:nvPr/>
        </p:nvPicPr>
        <p:blipFill>
          <a:blip r:embed="rId1"/>
          <a:stretch/>
        </p:blipFill>
        <p:spPr>
          <a:xfrm>
            <a:off x="0" y="0"/>
            <a:ext cx="2878920" cy="2259360"/>
          </a:xfrm>
          <a:prstGeom prst="rect">
            <a:avLst/>
          </a:prstGeom>
          <a:ln w="0">
            <a:noFill/>
          </a:ln>
        </p:spPr>
      </p:pic>
      <p:pic>
        <p:nvPicPr>
          <p:cNvPr id="141" name="" descr=""/>
          <p:cNvPicPr/>
          <p:nvPr/>
        </p:nvPicPr>
        <p:blipFill>
          <a:blip r:embed="rId2"/>
          <a:stretch/>
        </p:blipFill>
        <p:spPr>
          <a:xfrm>
            <a:off x="3240000" y="0"/>
            <a:ext cx="2677320" cy="2155680"/>
          </a:xfrm>
          <a:prstGeom prst="rect">
            <a:avLst/>
          </a:prstGeom>
          <a:ln w="0">
            <a:noFill/>
          </a:ln>
        </p:spPr>
      </p:pic>
      <p:pic>
        <p:nvPicPr>
          <p:cNvPr id="142" name="" descr=""/>
          <p:cNvPicPr/>
          <p:nvPr/>
        </p:nvPicPr>
        <p:blipFill>
          <a:blip r:embed="rId3"/>
          <a:stretch/>
        </p:blipFill>
        <p:spPr>
          <a:xfrm>
            <a:off x="6264000" y="3240"/>
            <a:ext cx="2878920" cy="2250360"/>
          </a:xfrm>
          <a:prstGeom prst="rect">
            <a:avLst/>
          </a:prstGeom>
          <a:ln w="0">
            <a:noFill/>
          </a:ln>
        </p:spPr>
      </p:pic>
      <p:pic>
        <p:nvPicPr>
          <p:cNvPr id="143" name="" descr=""/>
          <p:cNvPicPr/>
          <p:nvPr/>
        </p:nvPicPr>
        <p:blipFill>
          <a:blip r:embed="rId4"/>
          <a:stretch/>
        </p:blipFill>
        <p:spPr>
          <a:xfrm>
            <a:off x="214200" y="2711160"/>
            <a:ext cx="4824720" cy="2431440"/>
          </a:xfrm>
          <a:prstGeom prst="rect">
            <a:avLst/>
          </a:prstGeom>
          <a:ln w="0">
            <a:noFill/>
          </a:ln>
        </p:spPr>
      </p:pic>
      <p:sp>
        <p:nvSpPr>
          <p:cNvPr id="144" name=""/>
          <p:cNvSpPr/>
          <p:nvPr/>
        </p:nvSpPr>
        <p:spPr>
          <a:xfrm>
            <a:off x="691200" y="2260440"/>
            <a:ext cx="1287720" cy="372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000" spc="-1" strike="noStrike">
                <a:solidFill>
                  <a:srgbClr val="000000"/>
                </a:solidFill>
                <a:latin typeface="Arial"/>
                <a:ea typeface="DejaVu Sans"/>
              </a:rPr>
              <a:t>6/ Cliquer sur ‘install’</a:t>
            </a:r>
            <a:endParaRPr b="0" lang="fr-FR" sz="1000" spc="-1" strike="noStrike">
              <a:latin typeface="Arial"/>
            </a:endParaRPr>
          </a:p>
        </p:txBody>
      </p:sp>
      <p:sp>
        <p:nvSpPr>
          <p:cNvPr id="145" name=""/>
          <p:cNvSpPr/>
          <p:nvPr/>
        </p:nvSpPr>
        <p:spPr>
          <a:xfrm>
            <a:off x="3240000" y="2156760"/>
            <a:ext cx="2698920" cy="372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000" spc="-1" strike="noStrike">
                <a:solidFill>
                  <a:srgbClr val="000000"/>
                </a:solidFill>
                <a:latin typeface="Arial"/>
                <a:ea typeface="DejaVu Sans"/>
              </a:rPr>
              <a:t>7/ Autoriser l’application  en cliquant sur ‘oui’</a:t>
            </a:r>
            <a:endParaRPr b="0" lang="fr-FR" sz="1000" spc="-1" strike="noStrike">
              <a:latin typeface="Arial"/>
            </a:endParaRPr>
          </a:p>
        </p:txBody>
      </p:sp>
      <p:sp>
        <p:nvSpPr>
          <p:cNvPr id="146" name=""/>
          <p:cNvSpPr/>
          <p:nvPr/>
        </p:nvSpPr>
        <p:spPr>
          <a:xfrm>
            <a:off x="6480000" y="2211840"/>
            <a:ext cx="2563200" cy="487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1000" spc="-1" strike="noStrike">
                <a:solidFill>
                  <a:srgbClr val="000000"/>
                </a:solidFill>
                <a:latin typeface="Arial"/>
                <a:ea typeface="DejaVu Sans"/>
              </a:rPr>
              <a:t>8/ Cliquer sur ‘Finish’ pour finir l’installation</a:t>
            </a:r>
            <a:endParaRPr b="0" lang="fr-FR" sz="1000" spc="-1" strike="noStrike">
              <a:latin typeface="Arial"/>
            </a:endParaRPr>
          </a:p>
          <a:p>
            <a:pPr>
              <a:lnSpc>
                <a:spcPct val="100000"/>
              </a:lnSpc>
              <a:buNone/>
            </a:pPr>
            <a:endParaRPr b="0" lang="fr-FR" sz="1800" spc="-1" strike="noStrike">
              <a:latin typeface="Arial"/>
            </a:endParaRPr>
          </a:p>
        </p:txBody>
      </p:sp>
      <p:sp>
        <p:nvSpPr>
          <p:cNvPr id="147" name=""/>
          <p:cNvSpPr/>
          <p:nvPr/>
        </p:nvSpPr>
        <p:spPr>
          <a:xfrm>
            <a:off x="4860000" y="3121920"/>
            <a:ext cx="4318920" cy="1557000"/>
          </a:xfrm>
          <a:prstGeom prst="rect">
            <a:avLst/>
          </a:prstGeom>
          <a:noFill/>
          <a:ln w="0">
            <a:noFill/>
          </a:ln>
        </p:spPr>
        <p:style>
          <a:lnRef idx="0"/>
          <a:fillRef idx="0"/>
          <a:effectRef idx="0"/>
          <a:fontRef idx="minor"/>
        </p:style>
        <p:txBody>
          <a:bodyPr lIns="90000" rIns="90000" tIns="45000" bIns="45000" anchor="t">
            <a:noAutofit/>
          </a:bodyPr>
          <a:p>
            <a:pPr>
              <a:lnSpc>
                <a:spcPct val="115000"/>
              </a:lnSpc>
              <a:buNone/>
              <a:tabLst>
                <a:tab algn="l" pos="0"/>
              </a:tabLst>
            </a:pPr>
            <a:r>
              <a:rPr b="0" lang="fr" sz="1000" spc="-1" strike="noStrike">
                <a:solidFill>
                  <a:srgbClr val="000000"/>
                </a:solidFill>
                <a:latin typeface="Arial"/>
                <a:ea typeface="Arial"/>
              </a:rPr>
              <a:t>9/ Sur votre navigateur web entrer</a:t>
            </a:r>
            <a:endParaRPr b="0" lang="fr-FR" sz="1000" spc="-1" strike="noStrike">
              <a:latin typeface="Arial"/>
            </a:endParaRPr>
          </a:p>
          <a:p>
            <a:pPr>
              <a:lnSpc>
                <a:spcPct val="115000"/>
              </a:lnSpc>
              <a:buNone/>
              <a:tabLst>
                <a:tab algn="l" pos="0"/>
              </a:tabLst>
            </a:pPr>
            <a:r>
              <a:rPr b="0" lang="fr" sz="1000" spc="-1" strike="noStrike">
                <a:solidFill>
                  <a:srgbClr val="000000"/>
                </a:solidFill>
                <a:latin typeface="Arial"/>
                <a:ea typeface="Arial"/>
              </a:rPr>
              <a:t>‘</a:t>
            </a:r>
            <a:r>
              <a:rPr b="0" lang="fr" sz="1000" spc="-1" strike="noStrike">
                <a:solidFill>
                  <a:srgbClr val="000000"/>
                </a:solidFill>
                <a:latin typeface="Arial"/>
                <a:ea typeface="Arial"/>
              </a:rPr>
              <a:t>Localhost:62354’</a:t>
            </a:r>
            <a:endParaRPr b="0" lang="fr-FR" sz="1000" spc="-1" strike="noStrike">
              <a:latin typeface="Arial"/>
            </a:endParaRPr>
          </a:p>
          <a:p>
            <a:pPr>
              <a:lnSpc>
                <a:spcPct val="115000"/>
              </a:lnSpc>
              <a:buNone/>
              <a:tabLst>
                <a:tab algn="l" pos="0"/>
              </a:tabLst>
            </a:pPr>
            <a:r>
              <a:rPr b="0" lang="fr" sz="1000" spc="-1" strike="noStrike">
                <a:solidFill>
                  <a:srgbClr val="000000"/>
                </a:solidFill>
                <a:latin typeface="Arial"/>
                <a:ea typeface="Arial"/>
              </a:rPr>
              <a:t>Cliquer sur ‘Force an Inventory’</a:t>
            </a:r>
            <a:endParaRPr b="0" lang="fr-FR" sz="1000" spc="-1" strike="noStrike">
              <a:latin typeface="Arial"/>
            </a:endParaRPr>
          </a:p>
          <a:p>
            <a:pPr>
              <a:lnSpc>
                <a:spcPct val="115000"/>
              </a:lnSpc>
              <a:buNone/>
              <a:tabLst>
                <a:tab algn="l" pos="0"/>
              </a:tabLst>
            </a:pPr>
            <a:r>
              <a:rPr b="0" lang="fr" sz="1000" spc="-1" strike="noStrike">
                <a:solidFill>
                  <a:srgbClr val="000000"/>
                </a:solidFill>
                <a:latin typeface="Arial"/>
                <a:ea typeface="Arial"/>
              </a:rPr>
              <a:t>Cette étape consiste à forcer la remontée dans l'inventaire du poste de travail dans GLPI, afin de ne pas attendre que le processus se fasse automatiquement</a:t>
            </a:r>
            <a:endParaRPr b="0" lang="fr-FR" sz="1000" spc="-1" strike="noStrike">
              <a:latin typeface="Arial"/>
            </a:endParaRPr>
          </a:p>
          <a:p>
            <a:pPr>
              <a:lnSpc>
                <a:spcPct val="115000"/>
              </a:lnSpc>
              <a:buNone/>
              <a:tabLst>
                <a:tab algn="l" pos="0"/>
              </a:tabLst>
            </a:pPr>
            <a:r>
              <a:rPr b="0" lang="fr" sz="1000" spc="-1" strike="noStrike">
                <a:solidFill>
                  <a:srgbClr val="000000"/>
                </a:solidFill>
                <a:latin typeface="Arial"/>
                <a:ea typeface="Arial"/>
              </a:rPr>
              <a:t>Il suffit maintenant de regarder au niveau de GLPI si le poste de travail est bien remonté dans l’inventaire. Cela peut prendre quelques secondes, n’hesitez pas à réinitialiser</a:t>
            </a:r>
            <a:endParaRPr b="0" lang="fr-FR"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558080" y="152280"/>
            <a:ext cx="8517960" cy="570240"/>
          </a:xfrm>
          <a:prstGeom prst="rect">
            <a:avLst/>
          </a:prstGeom>
          <a:noFill/>
          <a:ln w="0">
            <a:noFill/>
          </a:ln>
        </p:spPr>
        <p:txBody>
          <a:bodyPr lIns="0" rIns="0" tIns="91440" bIns="91440" anchor="t">
            <a:normAutofit fontScale="45000"/>
          </a:bodyPr>
          <a:p>
            <a:pPr>
              <a:lnSpc>
                <a:spcPct val="100000"/>
              </a:lnSpc>
              <a:buNone/>
              <a:tabLst>
                <a:tab algn="l" pos="0"/>
              </a:tabLst>
            </a:pPr>
            <a:r>
              <a:rPr b="0" lang="fr" sz="2800" spc="-1" strike="noStrike">
                <a:solidFill>
                  <a:srgbClr val="000000"/>
                </a:solidFill>
                <a:latin typeface="Arial"/>
                <a:ea typeface="Arial"/>
              </a:rPr>
              <a:t>Gestion de l’inventaire avec GLPI</a:t>
            </a:r>
            <a:endParaRPr b="0" lang="fr-FR" sz="2800" spc="-1" strike="noStrike">
              <a:latin typeface="Arial"/>
            </a:endParaRPr>
          </a:p>
          <a:p>
            <a:pPr>
              <a:lnSpc>
                <a:spcPct val="100000"/>
              </a:lnSpc>
              <a:buNone/>
              <a:tabLst>
                <a:tab algn="l" pos="0"/>
              </a:tabLst>
            </a:pPr>
            <a:r>
              <a:rPr b="0" lang="fr" sz="2800" spc="-1" strike="noStrike">
                <a:solidFill>
                  <a:srgbClr val="000000"/>
                </a:solidFill>
                <a:latin typeface="Arial"/>
                <a:ea typeface="Arial"/>
              </a:rPr>
              <a:t>Présentation de la convention de nommage</a:t>
            </a:r>
            <a:endParaRPr b="0" lang="fr-FR" sz="2800" spc="-1" strike="noStrike">
              <a:latin typeface="Arial"/>
            </a:endParaRPr>
          </a:p>
        </p:txBody>
      </p:sp>
      <p:pic>
        <p:nvPicPr>
          <p:cNvPr id="86" name="Google Shape;65;p 1" descr=""/>
          <p:cNvPicPr/>
          <p:nvPr/>
        </p:nvPicPr>
        <p:blipFill>
          <a:blip r:embed="rId1"/>
          <a:stretch/>
        </p:blipFill>
        <p:spPr>
          <a:xfrm>
            <a:off x="152280" y="152280"/>
            <a:ext cx="1217520" cy="762120"/>
          </a:xfrm>
          <a:prstGeom prst="rect">
            <a:avLst/>
          </a:prstGeom>
          <a:ln w="0">
            <a:noFill/>
          </a:ln>
        </p:spPr>
      </p:pic>
      <p:sp>
        <p:nvSpPr>
          <p:cNvPr id="87" name="PlaceHolder 5"/>
          <p:cNvSpPr/>
          <p:nvPr/>
        </p:nvSpPr>
        <p:spPr>
          <a:xfrm>
            <a:off x="216000" y="1260000"/>
            <a:ext cx="8517960" cy="3652920"/>
          </a:xfrm>
          <a:prstGeom prst="rect">
            <a:avLst/>
          </a:prstGeom>
          <a:noFill/>
          <a:ln w="0">
            <a:noFill/>
          </a:ln>
        </p:spPr>
        <p:style>
          <a:lnRef idx="0"/>
          <a:fillRef idx="0"/>
          <a:effectRef idx="0"/>
          <a:fontRef idx="minor"/>
        </p:style>
        <p:txBody>
          <a:bodyPr lIns="0" rIns="0" tIns="91440" bIns="91440" anchor="ctr">
            <a:normAutofit/>
          </a:bodyPr>
          <a:p>
            <a:pPr algn="ctr">
              <a:lnSpc>
                <a:spcPct val="115000"/>
              </a:lnSpc>
              <a:buNone/>
              <a:tabLst>
                <a:tab algn="l" pos="0"/>
              </a:tabLst>
            </a:pPr>
            <a:r>
              <a:rPr b="0" lang="fr" sz="2100" spc="-1" strike="noStrike">
                <a:solidFill>
                  <a:srgbClr val="000000"/>
                </a:solidFill>
                <a:highlight>
                  <a:srgbClr val="ffffff"/>
                </a:highlight>
                <a:latin typeface="Arial"/>
                <a:ea typeface="Roboto"/>
              </a:rPr>
              <a:t>Plan de nommage au niveau de la baie informatique :</a:t>
            </a:r>
            <a:endParaRPr b="0" lang="fr-FR" sz="2100" spc="-1" strike="noStrike">
              <a:latin typeface="Arial"/>
            </a:endParaRPr>
          </a:p>
          <a:p>
            <a:pPr algn="ctr">
              <a:lnSpc>
                <a:spcPct val="115000"/>
              </a:lnSpc>
              <a:buNone/>
              <a:tabLst>
                <a:tab algn="l" pos="0"/>
              </a:tabLst>
            </a:pPr>
            <a:r>
              <a:rPr b="0" lang="fr" sz="2100" spc="-1" strike="noStrike">
                <a:solidFill>
                  <a:srgbClr val="ff0000"/>
                </a:solidFill>
                <a:highlight>
                  <a:srgbClr val="ffffff"/>
                </a:highlight>
                <a:latin typeface="Arial"/>
                <a:ea typeface="Roboto"/>
              </a:rPr>
              <a:t> </a:t>
            </a:r>
            <a:r>
              <a:rPr b="0" lang="fr" sz="2100" spc="-1" strike="noStrike">
                <a:solidFill>
                  <a:srgbClr val="ff0000"/>
                </a:solidFill>
                <a:highlight>
                  <a:srgbClr val="ffffff"/>
                </a:highlight>
                <a:latin typeface="Arial"/>
                <a:ea typeface="Roboto"/>
              </a:rPr>
              <a:t>Type</a:t>
            </a:r>
            <a:r>
              <a:rPr b="0" lang="fr" sz="2100" spc="-1" strike="noStrike">
                <a:solidFill>
                  <a:srgbClr val="000000"/>
                </a:solidFill>
                <a:highlight>
                  <a:srgbClr val="ffffff"/>
                </a:highlight>
                <a:latin typeface="Arial"/>
                <a:ea typeface="Roboto"/>
              </a:rPr>
              <a:t> </a:t>
            </a:r>
            <a:r>
              <a:rPr b="0" lang="fr" sz="2100" spc="-1" strike="noStrike">
                <a:solidFill>
                  <a:srgbClr val="158466"/>
                </a:solidFill>
                <a:highlight>
                  <a:srgbClr val="ffffff"/>
                </a:highlight>
                <a:latin typeface="Arial"/>
                <a:ea typeface="Roboto"/>
              </a:rPr>
              <a:t>Lieu</a:t>
            </a:r>
            <a:r>
              <a:rPr b="0" lang="fr" sz="2100" spc="-1" strike="noStrike">
                <a:solidFill>
                  <a:srgbClr val="000000"/>
                </a:solidFill>
                <a:highlight>
                  <a:srgbClr val="ffffff"/>
                </a:highlight>
                <a:latin typeface="Arial"/>
                <a:ea typeface="Roboto"/>
              </a:rPr>
              <a:t> </a:t>
            </a:r>
            <a:r>
              <a:rPr b="0" lang="fr" sz="2100" spc="-1" strike="noStrike">
                <a:solidFill>
                  <a:srgbClr val="ff860d"/>
                </a:solidFill>
                <a:highlight>
                  <a:srgbClr val="ffffff"/>
                </a:highlight>
                <a:latin typeface="Arial"/>
                <a:ea typeface="Roboto"/>
              </a:rPr>
              <a:t>Numéro</a:t>
            </a:r>
            <a:r>
              <a:rPr b="0" lang="fr" sz="1050" spc="-1" strike="noStrike">
                <a:solidFill>
                  <a:srgbClr val="000000"/>
                </a:solidFill>
                <a:highlight>
                  <a:srgbClr val="ffffff"/>
                </a:highlight>
                <a:latin typeface="Arial"/>
                <a:ea typeface="Roboto"/>
              </a:rPr>
              <a:t>  </a:t>
            </a: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r>
              <a:rPr b="0" lang="fr" sz="1050" spc="-1" strike="noStrike">
                <a:solidFill>
                  <a:srgbClr val="ff0000"/>
                </a:solidFill>
                <a:highlight>
                  <a:srgbClr val="ffffff"/>
                </a:highlight>
                <a:latin typeface="Arial"/>
                <a:ea typeface="Roboto"/>
              </a:rPr>
              <a:t>  </a:t>
            </a: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r>
              <a:rPr b="0" lang="fr" sz="1050" spc="-1" strike="noStrike">
                <a:solidFill>
                  <a:srgbClr val="ff0000"/>
                </a:solidFill>
                <a:highlight>
                  <a:srgbClr val="ffffff"/>
                </a:highlight>
                <a:latin typeface="Arial"/>
                <a:ea typeface="Roboto"/>
              </a:rPr>
              <a:t>  </a:t>
            </a:r>
            <a:r>
              <a:rPr b="0" lang="fr" sz="1050" spc="-1" strike="noStrike">
                <a:solidFill>
                  <a:srgbClr val="ff0000"/>
                </a:solidFill>
                <a:highlight>
                  <a:srgbClr val="ffffff"/>
                </a:highlight>
                <a:latin typeface="Arial"/>
                <a:ea typeface="Roboto"/>
              </a:rPr>
              <a:t>Type</a:t>
            </a:r>
            <a:r>
              <a:rPr b="0" lang="fr" sz="1050" spc="-1" strike="noStrike">
                <a:solidFill>
                  <a:srgbClr val="000000"/>
                </a:solidFill>
                <a:highlight>
                  <a:srgbClr val="ffffff"/>
                </a:highlight>
                <a:latin typeface="Arial"/>
                <a:ea typeface="Roboto"/>
              </a:rPr>
              <a:t> : pour différencier les matériels réseaux de la baie informatique </a:t>
            </a:r>
            <a:endParaRPr b="0" lang="fr-FR" sz="1050" spc="-1" strike="noStrike">
              <a:latin typeface="Arial"/>
            </a:endParaRPr>
          </a:p>
          <a:p>
            <a:pPr>
              <a:lnSpc>
                <a:spcPct val="115000"/>
              </a:lnSpc>
              <a:buNone/>
              <a:tabLst>
                <a:tab algn="l" pos="0"/>
              </a:tabLst>
            </a:pPr>
            <a:r>
              <a:rPr b="0" lang="fr" sz="1050" spc="-1" strike="noStrike">
                <a:solidFill>
                  <a:srgbClr val="158466"/>
                </a:solidFill>
                <a:highlight>
                  <a:srgbClr val="ffffff"/>
                </a:highlight>
                <a:latin typeface="Arial"/>
                <a:ea typeface="Roboto"/>
              </a:rPr>
              <a:t>  </a:t>
            </a:r>
            <a:r>
              <a:rPr b="0" lang="fr" sz="1050" spc="-1" strike="noStrike">
                <a:solidFill>
                  <a:srgbClr val="158466"/>
                </a:solidFill>
                <a:highlight>
                  <a:srgbClr val="ffffff"/>
                </a:highlight>
                <a:latin typeface="Arial"/>
                <a:ea typeface="Roboto"/>
              </a:rPr>
              <a:t>Lieu</a:t>
            </a:r>
            <a:r>
              <a:rPr b="0" lang="fr" sz="1050" spc="-1" strike="noStrike">
                <a:solidFill>
                  <a:srgbClr val="000000"/>
                </a:solidFill>
                <a:highlight>
                  <a:srgbClr val="ffffff"/>
                </a:highlight>
                <a:latin typeface="Arial"/>
                <a:ea typeface="Roboto"/>
              </a:rPr>
              <a:t> : Site sur lequel l’entreprise est installé</a:t>
            </a:r>
            <a:endParaRPr b="0" lang="fr-FR" sz="1050" spc="-1" strike="noStrike">
              <a:latin typeface="Arial"/>
            </a:endParaRPr>
          </a:p>
          <a:p>
            <a:pPr>
              <a:lnSpc>
                <a:spcPct val="115000"/>
              </a:lnSpc>
              <a:buNone/>
              <a:tabLst>
                <a:tab algn="l" pos="0"/>
              </a:tabLst>
            </a:pPr>
            <a:r>
              <a:rPr b="0" lang="fr" sz="1050" spc="-1" strike="noStrike">
                <a:solidFill>
                  <a:srgbClr val="ff860d"/>
                </a:solidFill>
                <a:highlight>
                  <a:srgbClr val="ffffff"/>
                </a:highlight>
                <a:latin typeface="Arial"/>
                <a:ea typeface="Roboto"/>
              </a:rPr>
              <a:t>  </a:t>
            </a:r>
            <a:r>
              <a:rPr b="0" lang="fr" sz="1050" spc="-1" strike="noStrike">
                <a:solidFill>
                  <a:srgbClr val="ff860d"/>
                </a:solidFill>
                <a:highlight>
                  <a:srgbClr val="ffffff"/>
                </a:highlight>
                <a:latin typeface="Arial"/>
                <a:ea typeface="Roboto"/>
              </a:rPr>
              <a:t>Numéro</a:t>
            </a:r>
            <a:r>
              <a:rPr b="0" lang="fr" sz="1050" spc="-1" strike="noStrike">
                <a:solidFill>
                  <a:srgbClr val="000000"/>
                </a:solidFill>
                <a:highlight>
                  <a:srgbClr val="ffffff"/>
                </a:highlight>
                <a:latin typeface="Arial"/>
                <a:ea typeface="Roboto"/>
              </a:rPr>
              <a:t> : Numéro d’entré au niveau de la baie informatique (de haut en bas)</a:t>
            </a: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buNone/>
              <a:tabLst>
                <a:tab algn="l" pos="0"/>
              </a:tabLst>
            </a:pPr>
            <a:endParaRPr b="0" lang="fr-FR" sz="1050" spc="-1" strike="noStrike">
              <a:latin typeface="Arial"/>
            </a:endParaRPr>
          </a:p>
          <a:p>
            <a:pPr>
              <a:lnSpc>
                <a:spcPct val="115000"/>
              </a:lnSpc>
              <a:spcBef>
                <a:spcPts val="1199"/>
              </a:spcBef>
              <a:buNone/>
              <a:tabLst>
                <a:tab algn="l" pos="0"/>
              </a:tabLst>
            </a:pPr>
            <a:endParaRPr b="0" lang="fr-FR" sz="1050" spc="-1" strike="noStrike">
              <a:latin typeface="Arial"/>
            </a:endParaRPr>
          </a:p>
          <a:p>
            <a:pPr>
              <a:lnSpc>
                <a:spcPct val="115000"/>
              </a:lnSpc>
              <a:spcBef>
                <a:spcPts val="1199"/>
              </a:spcBef>
              <a:buNone/>
              <a:tabLst>
                <a:tab algn="l" pos="0"/>
              </a:tabLst>
            </a:pPr>
            <a:endParaRPr b="0" lang="fr-FR" sz="1050" spc="-1" strike="noStrike">
              <a:latin typeface="Arial"/>
            </a:endParaRPr>
          </a:p>
          <a:p>
            <a:pPr>
              <a:lnSpc>
                <a:spcPct val="115000"/>
              </a:lnSpc>
              <a:spcBef>
                <a:spcPts val="1199"/>
              </a:spcBef>
              <a:spcAft>
                <a:spcPts val="1199"/>
              </a:spcAft>
              <a:buNone/>
              <a:tabLst>
                <a:tab algn="l" pos="0"/>
              </a:tabLst>
            </a:pPr>
            <a:endParaRPr b="0" lang="fr-FR" sz="1050" spc="-1" strike="noStrike">
              <a:latin typeface="Arial"/>
            </a:endParaRPr>
          </a:p>
        </p:txBody>
      </p:sp>
      <p:sp>
        <p:nvSpPr>
          <p:cNvPr id="88" name="Google Shape;63;p 3"/>
          <p:cNvSpPr/>
          <p:nvPr/>
        </p:nvSpPr>
        <p:spPr>
          <a:xfrm rot="21597000">
            <a:off x="5398560" y="2519640"/>
            <a:ext cx="3058560" cy="715320"/>
          </a:xfrm>
          <a:prstGeom prst="rect">
            <a:avLst/>
          </a:prstGeom>
          <a:noFill/>
          <a:ln w="0">
            <a:noFill/>
          </a:ln>
        </p:spPr>
        <p:style>
          <a:lnRef idx="0"/>
          <a:fillRef idx="0"/>
          <a:effectRef idx="0"/>
          <a:fontRef idx="minor"/>
        </p:style>
        <p:txBody>
          <a:bodyPr lIns="90000" rIns="90000" tIns="91440" bIns="91440" anchor="t">
            <a:spAutoFit/>
          </a:bodyPr>
          <a:p>
            <a:pPr>
              <a:lnSpc>
                <a:spcPct val="100000"/>
              </a:lnSpc>
              <a:buNone/>
              <a:tabLst>
                <a:tab algn="l" pos="0"/>
              </a:tabLst>
            </a:pPr>
            <a:r>
              <a:rPr b="0" i="1" lang="fr" sz="800" spc="-1" strike="noStrike">
                <a:solidFill>
                  <a:srgbClr val="595959"/>
                </a:solidFill>
                <a:latin typeface="Arial"/>
                <a:ea typeface="Arial"/>
              </a:rPr>
              <a:t>Exemple</a:t>
            </a:r>
            <a:r>
              <a:rPr b="0" i="1" lang="fr" sz="1000" spc="-1" strike="noStrike">
                <a:solidFill>
                  <a:srgbClr val="595959"/>
                </a:solidFill>
                <a:latin typeface="Arial"/>
                <a:ea typeface="Arial"/>
              </a:rPr>
              <a:t> :  </a:t>
            </a:r>
            <a:r>
              <a:rPr b="0" i="1" lang="fr" sz="1500" spc="-1" strike="noStrike">
                <a:solidFill>
                  <a:srgbClr val="ff0000"/>
                </a:solidFill>
                <a:latin typeface="Arial"/>
                <a:ea typeface="Arial"/>
              </a:rPr>
              <a:t>BDS</a:t>
            </a:r>
            <a:r>
              <a:rPr b="0" i="1" lang="fr" sz="1500" spc="-1" strike="noStrike">
                <a:solidFill>
                  <a:srgbClr val="158466"/>
                </a:solidFill>
                <a:latin typeface="Arial"/>
                <a:ea typeface="Arial"/>
              </a:rPr>
              <a:t>PAR</a:t>
            </a:r>
            <a:r>
              <a:rPr b="0" i="1" lang="fr" sz="1500" spc="-1" strike="noStrike">
                <a:solidFill>
                  <a:srgbClr val="595959"/>
                </a:solidFill>
                <a:latin typeface="Arial"/>
                <a:ea typeface="Arial"/>
              </a:rPr>
              <a:t>-</a:t>
            </a:r>
            <a:r>
              <a:rPr b="0" i="1" lang="fr" sz="1500" spc="-1" strike="noStrike">
                <a:solidFill>
                  <a:srgbClr val="ff860d"/>
                </a:solidFill>
                <a:latin typeface="Arial"/>
                <a:ea typeface="Arial"/>
              </a:rPr>
              <a:t>010</a:t>
            </a:r>
            <a:endParaRPr b="0" lang="fr-FR" sz="1500" spc="-1" strike="noStrike">
              <a:latin typeface="Arial"/>
            </a:endParaRPr>
          </a:p>
          <a:p>
            <a:pPr>
              <a:lnSpc>
                <a:spcPct val="100000"/>
              </a:lnSpc>
              <a:buNone/>
              <a:tabLst>
                <a:tab algn="l" pos="0"/>
              </a:tabLst>
            </a:pPr>
            <a:endParaRPr b="0" lang="fr-FR" sz="1000" spc="-1" strike="noStrike">
              <a:latin typeface="Arial"/>
            </a:endParaRPr>
          </a:p>
          <a:p>
            <a:pPr>
              <a:lnSpc>
                <a:spcPct val="100000"/>
              </a:lnSpc>
              <a:buNone/>
              <a:tabLst>
                <a:tab algn="l" pos="0"/>
              </a:tabLst>
            </a:pPr>
            <a:r>
              <a:rPr b="0" i="1" lang="fr" sz="1000" spc="-1" strike="noStrike">
                <a:solidFill>
                  <a:srgbClr val="ff0000"/>
                </a:solidFill>
                <a:latin typeface="Arial"/>
                <a:ea typeface="Arial"/>
              </a:rPr>
              <a:t>Baie de stokage</a:t>
            </a:r>
            <a:r>
              <a:rPr b="0" i="1" lang="fr" sz="1000" spc="-1" strike="noStrike">
                <a:solidFill>
                  <a:srgbClr val="ff860d"/>
                </a:solidFill>
                <a:latin typeface="Arial"/>
                <a:ea typeface="Arial"/>
              </a:rPr>
              <a:t> </a:t>
            </a:r>
            <a:r>
              <a:rPr b="0" i="1" lang="fr" sz="1000" spc="-1" strike="noStrike">
                <a:solidFill>
                  <a:srgbClr val="158466"/>
                </a:solidFill>
                <a:latin typeface="Arial"/>
                <a:ea typeface="Arial"/>
              </a:rPr>
              <a:t>Paris</a:t>
            </a:r>
            <a:r>
              <a:rPr b="0" i="1" lang="fr" sz="1000" spc="-1" strike="noStrike">
                <a:solidFill>
                  <a:srgbClr val="ff860d"/>
                </a:solidFill>
                <a:latin typeface="Arial"/>
                <a:ea typeface="Arial"/>
              </a:rPr>
              <a:t>  emplacement numéro 10</a:t>
            </a:r>
            <a:endParaRPr b="0" lang="fr-FR"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126720" y="108000"/>
            <a:ext cx="6172200" cy="2230920"/>
          </a:xfrm>
          <a:prstGeom prst="rect">
            <a:avLst/>
          </a:prstGeom>
          <a:ln w="0">
            <a:noFill/>
          </a:ln>
        </p:spPr>
      </p:pic>
      <p:pic>
        <p:nvPicPr>
          <p:cNvPr id="90" name="" descr=""/>
          <p:cNvPicPr/>
          <p:nvPr/>
        </p:nvPicPr>
        <p:blipFill>
          <a:blip r:embed="rId2"/>
          <a:stretch/>
        </p:blipFill>
        <p:spPr>
          <a:xfrm>
            <a:off x="3060000" y="2446560"/>
            <a:ext cx="5398560" cy="2532600"/>
          </a:xfrm>
          <a:prstGeom prst="rect">
            <a:avLst/>
          </a:prstGeom>
          <a:ln w="0">
            <a:noFill/>
          </a:ln>
        </p:spPr>
      </p:pic>
      <p:sp>
        <p:nvSpPr>
          <p:cNvPr id="91" name=""/>
          <p:cNvSpPr/>
          <p:nvPr/>
        </p:nvSpPr>
        <p:spPr>
          <a:xfrm>
            <a:off x="6300000" y="113760"/>
            <a:ext cx="1225080" cy="245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fr" sz="1050" spc="-1" strike="noStrike">
                <a:solidFill>
                  <a:srgbClr val="3465a4"/>
                </a:solidFill>
                <a:highlight>
                  <a:srgbClr val="ffffff"/>
                </a:highlight>
                <a:latin typeface="Roboto"/>
                <a:ea typeface="Roboto"/>
              </a:rPr>
              <a:t>Baie Informatique</a:t>
            </a:r>
            <a:endParaRPr b="0" lang="fr-FR" sz="1050" spc="-1" strike="noStrike">
              <a:latin typeface="Arial"/>
            </a:endParaRPr>
          </a:p>
        </p:txBody>
      </p:sp>
      <p:sp>
        <p:nvSpPr>
          <p:cNvPr id="92" name=""/>
          <p:cNvSpPr/>
          <p:nvPr/>
        </p:nvSpPr>
        <p:spPr>
          <a:xfrm>
            <a:off x="2129400" y="4741560"/>
            <a:ext cx="929520" cy="237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i="1" lang="fr-FR" sz="1050" spc="-1" strike="noStrike">
                <a:solidFill>
                  <a:srgbClr val="3465a4"/>
                </a:solidFill>
                <a:latin typeface="Arial"/>
                <a:ea typeface="Roboto"/>
              </a:rPr>
              <a:t>Ordinateurs</a:t>
            </a:r>
            <a:endParaRPr b="0" lang="fr-FR"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2266560" y="391320"/>
            <a:ext cx="6064560" cy="570240"/>
          </a:xfrm>
          <a:prstGeom prst="rect">
            <a:avLst/>
          </a:prstGeom>
          <a:noFill/>
          <a:ln w="0">
            <a:noFill/>
          </a:ln>
        </p:spPr>
        <p:txBody>
          <a:bodyPr lIns="0" rIns="0" tIns="91440" bIns="91440" anchor="t">
            <a:normAutofit fontScale="90000"/>
          </a:bodyPr>
          <a:p>
            <a:pPr>
              <a:lnSpc>
                <a:spcPct val="100000"/>
              </a:lnSpc>
              <a:buNone/>
              <a:tabLst>
                <a:tab algn="l" pos="0"/>
              </a:tabLst>
            </a:pPr>
            <a:r>
              <a:rPr b="0" lang="fr" sz="2800" spc="-1" strike="noStrike">
                <a:solidFill>
                  <a:srgbClr val="000000"/>
                </a:solidFill>
                <a:latin typeface="Arial"/>
                <a:ea typeface="Arial"/>
              </a:rPr>
              <a:t>Procédure d’installation du serveur GLPI </a:t>
            </a:r>
            <a:endParaRPr b="0" lang="fr-FR" sz="2800" spc="-1" strike="noStrike">
              <a:latin typeface="Arial"/>
            </a:endParaRPr>
          </a:p>
        </p:txBody>
      </p:sp>
      <p:sp>
        <p:nvSpPr>
          <p:cNvPr id="94" name="PlaceHolder 2"/>
          <p:cNvSpPr>
            <a:spLocks noGrp="1"/>
          </p:cNvSpPr>
          <p:nvPr>
            <p:ph/>
          </p:nvPr>
        </p:nvSpPr>
        <p:spPr>
          <a:xfrm>
            <a:off x="311760" y="1152360"/>
            <a:ext cx="8517960" cy="3413880"/>
          </a:xfrm>
          <a:prstGeom prst="rect">
            <a:avLst/>
          </a:prstGeom>
          <a:noFill/>
          <a:ln w="0">
            <a:noFill/>
          </a:ln>
        </p:spPr>
        <p:txBody>
          <a:bodyPr lIns="0" rIns="0" tIns="91440" bIns="91440" anchor="ctr">
            <a:normAutofit fontScale="29000"/>
          </a:bodyPr>
          <a:p>
            <a:pPr algn="ctr">
              <a:lnSpc>
                <a:spcPct val="115000"/>
              </a:lnSpc>
              <a:buNone/>
              <a:tabLst>
                <a:tab algn="l" pos="0"/>
              </a:tabLst>
            </a:pPr>
            <a:r>
              <a:rPr b="0" i="1" lang="fr" sz="4800" spc="-1" strike="noStrike">
                <a:solidFill>
                  <a:srgbClr val="3465a4"/>
                </a:solidFill>
                <a:latin typeface="Arial"/>
                <a:ea typeface="Arial"/>
              </a:rPr>
              <a:t>Indication des différentes étapes d’installation de GLPI sur un serveur Debian</a:t>
            </a: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r>
              <a:rPr b="1" i="1" lang="fr" sz="4800" spc="-1" strike="noStrike" u="sng">
                <a:solidFill>
                  <a:srgbClr val="000000"/>
                </a:solidFill>
                <a:highlight>
                  <a:srgbClr val="ffffff"/>
                </a:highlight>
                <a:uFillTx/>
                <a:latin typeface="Arial"/>
                <a:ea typeface="Montserrat"/>
              </a:rPr>
              <a:t>Préparation :</a:t>
            </a:r>
            <a:endParaRPr b="0" lang="fr-FR" sz="4800" spc="-1" strike="noStrike">
              <a:latin typeface="Arial"/>
            </a:endParaRPr>
          </a:p>
          <a:p>
            <a:pPr>
              <a:lnSpc>
                <a:spcPct val="115000"/>
              </a:lnSpc>
              <a:buNone/>
              <a:tabLst>
                <a:tab algn="l" pos="0"/>
              </a:tabLst>
            </a:pPr>
            <a:r>
              <a:rPr b="0" lang="fr" sz="4800" spc="-1" strike="noStrike">
                <a:solidFill>
                  <a:srgbClr val="000000"/>
                </a:solidFill>
                <a:highlight>
                  <a:srgbClr val="ffffff"/>
                </a:highlight>
                <a:latin typeface="Arial"/>
                <a:ea typeface="Montserrat"/>
              </a:rPr>
              <a:t>Après avoir installé debian et fixé une adresse IP statique sur le serveur, il faut se connecter avec l’utilisateur root.</a:t>
            </a: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r>
              <a:rPr b="1" i="1" lang="fr" sz="4800" spc="-1" strike="noStrike" u="sng">
                <a:solidFill>
                  <a:srgbClr val="000000"/>
                </a:solidFill>
                <a:highlight>
                  <a:srgbClr val="ffffff"/>
                </a:highlight>
                <a:uFillTx/>
                <a:latin typeface="Arial"/>
                <a:ea typeface="Montserrat"/>
              </a:rPr>
              <a:t>Mise a jour du système </a:t>
            </a:r>
            <a:r>
              <a:rPr b="0" lang="fr" sz="4800" spc="-1" strike="noStrike">
                <a:solidFill>
                  <a:srgbClr val="000000"/>
                </a:solidFill>
                <a:highlight>
                  <a:srgbClr val="ffffff"/>
                </a:highlight>
                <a:latin typeface="Arial"/>
                <a:ea typeface="Montserrat"/>
              </a:rPr>
              <a:t>:</a:t>
            </a:r>
            <a:endParaRPr b="0" lang="fr-FR" sz="4800" spc="-1" strike="noStrike">
              <a:latin typeface="Arial"/>
            </a:endParaRPr>
          </a:p>
          <a:p>
            <a:pPr>
              <a:lnSpc>
                <a:spcPct val="115000"/>
              </a:lnSpc>
              <a:buNone/>
              <a:tabLst>
                <a:tab algn="l" pos="0"/>
              </a:tabLst>
            </a:pPr>
            <a:r>
              <a:rPr b="1" lang="fr" sz="4800" spc="-1" strike="noStrike">
                <a:solidFill>
                  <a:srgbClr val="3465a4"/>
                </a:solidFill>
                <a:highlight>
                  <a:srgbClr val="ffffff"/>
                </a:highlight>
                <a:latin typeface="Arial"/>
                <a:ea typeface="Montserrat"/>
              </a:rPr>
              <a:t>apt udpate -y</a:t>
            </a:r>
            <a:r>
              <a:rPr b="0" lang="fr" sz="4800" spc="-1" strike="noStrike">
                <a:solidFill>
                  <a:srgbClr val="000000"/>
                </a:solidFill>
                <a:highlight>
                  <a:srgbClr val="ffffff"/>
                </a:highlight>
                <a:latin typeface="Arial"/>
                <a:ea typeface="Montserrat"/>
              </a:rPr>
              <a:t>   </a:t>
            </a:r>
            <a:endParaRPr b="0" lang="fr-FR" sz="4800" spc="-1" strike="noStrike">
              <a:latin typeface="Arial"/>
            </a:endParaRPr>
          </a:p>
          <a:p>
            <a:pPr>
              <a:lnSpc>
                <a:spcPct val="115000"/>
              </a:lnSpc>
              <a:buNone/>
              <a:tabLst>
                <a:tab algn="l" pos="0"/>
              </a:tabLst>
            </a:pPr>
            <a:r>
              <a:rPr b="1" lang="fr" sz="4800" spc="-1" strike="noStrike">
                <a:solidFill>
                  <a:srgbClr val="3465a4"/>
                </a:solidFill>
                <a:highlight>
                  <a:srgbClr val="ffffff"/>
                </a:highlight>
                <a:latin typeface="Arial"/>
                <a:ea typeface="Montserrat"/>
              </a:rPr>
              <a:t>apt upgrade -y</a:t>
            </a:r>
            <a:endParaRPr b="0" lang="fr-FR" sz="4800" spc="-1" strike="noStrike">
              <a:latin typeface="Arial"/>
            </a:endParaRPr>
          </a:p>
          <a:p>
            <a:pPr>
              <a:lnSpc>
                <a:spcPct val="115000"/>
              </a:lnSpc>
              <a:buNone/>
              <a:tabLst>
                <a:tab algn="l" pos="0"/>
              </a:tabLst>
            </a:pPr>
            <a:r>
              <a:rPr b="0" lang="fr" sz="4800" spc="-1" strike="noStrike">
                <a:solidFill>
                  <a:srgbClr val="000000"/>
                </a:solidFill>
                <a:highlight>
                  <a:srgbClr val="ffffff"/>
                </a:highlight>
                <a:latin typeface="Arial"/>
                <a:ea typeface="Montserrat"/>
              </a:rPr>
              <a:t>Installation de apache 2 et mariadb et php: </a:t>
            </a:r>
            <a:endParaRPr b="0" lang="fr-FR" sz="4800" spc="-1" strike="noStrike">
              <a:latin typeface="Arial"/>
            </a:endParaRPr>
          </a:p>
          <a:p>
            <a:pPr>
              <a:lnSpc>
                <a:spcPct val="115000"/>
              </a:lnSpc>
              <a:buNone/>
              <a:tabLst>
                <a:tab algn="l" pos="0"/>
              </a:tabLst>
            </a:pPr>
            <a:r>
              <a:rPr b="1" lang="fr" sz="4800" spc="-1" strike="noStrike">
                <a:solidFill>
                  <a:srgbClr val="3465a4"/>
                </a:solidFill>
                <a:highlight>
                  <a:srgbClr val="ffffff"/>
                </a:highlight>
                <a:latin typeface="Arial"/>
                <a:ea typeface="Montserrat"/>
              </a:rPr>
              <a:t>apt install apache2 mariadb-server php -y</a:t>
            </a:r>
            <a:endParaRPr b="0" lang="fr-FR" sz="4800" spc="-1" strike="noStrike">
              <a:latin typeface="Arial"/>
            </a:endParaRPr>
          </a:p>
          <a:p>
            <a:pPr>
              <a:lnSpc>
                <a:spcPct val="115000"/>
              </a:lnSpc>
              <a:buNone/>
              <a:tabLst>
                <a:tab algn="l" pos="0"/>
              </a:tabLst>
            </a:pPr>
            <a:r>
              <a:rPr b="0" lang="fr" sz="4800" spc="-1" strike="noStrike">
                <a:solidFill>
                  <a:srgbClr val="000000"/>
                </a:solidFill>
                <a:highlight>
                  <a:srgbClr val="ffffff"/>
                </a:highlight>
                <a:latin typeface="Arial"/>
                <a:ea typeface="Montserrat"/>
              </a:rPr>
              <a:t>Activation de apache2 et mariadb au démarage de la machine : </a:t>
            </a:r>
            <a:endParaRPr b="0" lang="fr-FR" sz="4800" spc="-1" strike="noStrike">
              <a:latin typeface="Arial"/>
            </a:endParaRPr>
          </a:p>
          <a:p>
            <a:pPr>
              <a:lnSpc>
                <a:spcPct val="115000"/>
              </a:lnSpc>
              <a:buNone/>
              <a:tabLst>
                <a:tab algn="l" pos="0"/>
              </a:tabLst>
            </a:pPr>
            <a:r>
              <a:rPr b="1" lang="fr" sz="4800" spc="-1" strike="noStrike">
                <a:solidFill>
                  <a:srgbClr val="3465a4"/>
                </a:solidFill>
                <a:highlight>
                  <a:srgbClr val="ffffff"/>
                </a:highlight>
                <a:latin typeface="Arial"/>
                <a:ea typeface="Montserrat"/>
              </a:rPr>
              <a:t>systemctl enable apache2 mariadb</a:t>
            </a: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p:txBody>
      </p:sp>
      <p:pic>
        <p:nvPicPr>
          <p:cNvPr id="95" name="Google Shape;79;p16" descr=""/>
          <p:cNvPicPr/>
          <p:nvPr/>
        </p:nvPicPr>
        <p:blipFill>
          <a:blip r:embed="rId1"/>
          <a:stretch/>
        </p:blipFill>
        <p:spPr>
          <a:xfrm>
            <a:off x="152280" y="152280"/>
            <a:ext cx="1217520" cy="7621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266560" y="391320"/>
            <a:ext cx="6064560" cy="570240"/>
          </a:xfrm>
          <a:prstGeom prst="rect">
            <a:avLst/>
          </a:prstGeom>
          <a:noFill/>
          <a:ln w="0">
            <a:noFill/>
          </a:ln>
        </p:spPr>
        <p:txBody>
          <a:bodyPr lIns="0" rIns="0" tIns="91440" bIns="91440" anchor="t">
            <a:normAutofit fontScale="90000"/>
          </a:bodyPr>
          <a:p>
            <a:pPr>
              <a:lnSpc>
                <a:spcPct val="100000"/>
              </a:lnSpc>
              <a:buNone/>
              <a:tabLst>
                <a:tab algn="l" pos="0"/>
              </a:tabLst>
            </a:pPr>
            <a:r>
              <a:rPr b="0" lang="fr" sz="2800" spc="-1" strike="noStrike">
                <a:solidFill>
                  <a:srgbClr val="000000"/>
                </a:solidFill>
                <a:latin typeface="Arial"/>
                <a:ea typeface="Arial"/>
              </a:rPr>
              <a:t>Procédure d’installation du serveur GLPI </a:t>
            </a:r>
            <a:endParaRPr b="0" lang="fr-FR" sz="2800" spc="-1" strike="noStrike">
              <a:latin typeface="Arial"/>
            </a:endParaRPr>
          </a:p>
        </p:txBody>
      </p:sp>
      <p:sp>
        <p:nvSpPr>
          <p:cNvPr id="97" name="PlaceHolder 2"/>
          <p:cNvSpPr>
            <a:spLocks noGrp="1"/>
          </p:cNvSpPr>
          <p:nvPr>
            <p:ph/>
          </p:nvPr>
        </p:nvSpPr>
        <p:spPr>
          <a:xfrm>
            <a:off x="180000" y="1152360"/>
            <a:ext cx="8649720" cy="3886200"/>
          </a:xfrm>
          <a:prstGeom prst="rect">
            <a:avLst/>
          </a:prstGeom>
          <a:noFill/>
          <a:ln w="0">
            <a:noFill/>
          </a:ln>
        </p:spPr>
        <p:txBody>
          <a:bodyPr lIns="0" rIns="0" tIns="91440" bIns="91440" anchor="ctr">
            <a:normAutofit fontScale="14000"/>
          </a:bodyPr>
          <a:p>
            <a:pPr algn="ct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r>
              <a:rPr b="1" i="1" lang="fr" sz="8800" spc="-1" strike="noStrike" u="sng">
                <a:solidFill>
                  <a:srgbClr val="000000"/>
                </a:solidFill>
                <a:highlight>
                  <a:srgbClr val="ffffff"/>
                </a:highlight>
                <a:uFillTx/>
                <a:latin typeface="Arial"/>
                <a:ea typeface="Montserrat"/>
              </a:rPr>
              <a:t>Installation : </a:t>
            </a:r>
            <a:endParaRPr b="0" lang="fr-FR" sz="8800" spc="-1" strike="noStrike">
              <a:latin typeface="Arial"/>
            </a:endParaRPr>
          </a:p>
          <a:p>
            <a:pPr>
              <a:lnSpc>
                <a:spcPct val="115000"/>
              </a:lnSpc>
              <a:buNone/>
              <a:tabLst>
                <a:tab algn="l" pos="0"/>
              </a:tabLst>
            </a:pPr>
            <a:r>
              <a:rPr b="0" lang="fr" sz="8800" spc="-1" strike="noStrike">
                <a:solidFill>
                  <a:srgbClr val="000000"/>
                </a:solidFill>
                <a:highlight>
                  <a:srgbClr val="ffffff"/>
                </a:highlight>
                <a:latin typeface="Arial"/>
                <a:ea typeface="Montserrat"/>
              </a:rPr>
              <a:t>Installation de perl et d’extensions php : </a:t>
            </a:r>
            <a:endParaRPr b="0" lang="fr-FR" sz="8800" spc="-1" strike="noStrike">
              <a:latin typeface="Arial"/>
            </a:endParaRPr>
          </a:p>
          <a:p>
            <a:pPr>
              <a:lnSpc>
                <a:spcPct val="115000"/>
              </a:lnSpc>
              <a:buNone/>
              <a:tabLst>
                <a:tab algn="l" pos="0"/>
              </a:tabLst>
            </a:pPr>
            <a:r>
              <a:rPr b="1" lang="fr" sz="8800" spc="-1" strike="noStrike">
                <a:solidFill>
                  <a:srgbClr val="3465a4"/>
                </a:solidFill>
                <a:highlight>
                  <a:srgbClr val="ffffff"/>
                </a:highlight>
                <a:latin typeface="Arial"/>
                <a:ea typeface="Montserrat"/>
              </a:rPr>
              <a:t>apt install perl -y</a:t>
            </a:r>
            <a:endParaRPr b="0" lang="fr-FR" sz="8800" spc="-1" strike="noStrike">
              <a:latin typeface="Arial"/>
            </a:endParaRPr>
          </a:p>
          <a:p>
            <a:pPr>
              <a:lnSpc>
                <a:spcPct val="115000"/>
              </a:lnSpc>
              <a:buNone/>
              <a:tabLst>
                <a:tab algn="l" pos="0"/>
              </a:tabLst>
            </a:pPr>
            <a:r>
              <a:rPr b="1" lang="fr" sz="8800" spc="-1" strike="noStrike">
                <a:solidFill>
                  <a:srgbClr val="3465a4"/>
                </a:solidFill>
                <a:highlight>
                  <a:srgbClr val="ffffff"/>
                </a:highlight>
                <a:latin typeface="Arial"/>
                <a:ea typeface="Montserrat"/>
              </a:rPr>
              <a:t>apt install php-ldap php-imap php-apcu php-xmlrpc php-cas php-mysqli php-mbstring php-curl php-gd php-simplexml php-xml php-intl php-zip php-bz2 -y</a:t>
            </a:r>
            <a:endParaRPr b="0" lang="fr-FR" sz="8800" spc="-1" strike="noStrike">
              <a:latin typeface="Arial"/>
            </a:endParaRPr>
          </a:p>
          <a:p>
            <a:pPr>
              <a:lnSpc>
                <a:spcPct val="115000"/>
              </a:lnSpc>
              <a:buNone/>
              <a:tabLst>
                <a:tab algn="l" pos="0"/>
              </a:tabLst>
            </a:pPr>
            <a:r>
              <a:rPr b="0" lang="fr" sz="8800" spc="-1" strike="noStrike">
                <a:solidFill>
                  <a:srgbClr val="000000"/>
                </a:solidFill>
                <a:highlight>
                  <a:srgbClr val="ffffff"/>
                </a:highlight>
                <a:latin typeface="Arial"/>
                <a:ea typeface="Montserrat"/>
              </a:rPr>
              <a:t>Recharger apache pour prendre en compte les changement :  </a:t>
            </a:r>
            <a:endParaRPr b="0" lang="fr-FR" sz="8800" spc="-1" strike="noStrike">
              <a:latin typeface="Arial"/>
            </a:endParaRPr>
          </a:p>
          <a:p>
            <a:pPr>
              <a:lnSpc>
                <a:spcPct val="115000"/>
              </a:lnSpc>
              <a:buNone/>
              <a:tabLst>
                <a:tab algn="l" pos="0"/>
              </a:tabLst>
            </a:pPr>
            <a:r>
              <a:rPr b="1" lang="fr" sz="8800" spc="-1" strike="noStrike">
                <a:solidFill>
                  <a:srgbClr val="3465a4"/>
                </a:solidFill>
                <a:highlight>
                  <a:srgbClr val="ffffff"/>
                </a:highlight>
                <a:latin typeface="Arial"/>
                <a:ea typeface="Montserrat"/>
              </a:rPr>
              <a:t>systemctl reload apache2</a:t>
            </a:r>
            <a:endParaRPr b="0" lang="fr-FR" sz="8800" spc="-1" strike="noStrike">
              <a:latin typeface="Arial"/>
            </a:endParaRPr>
          </a:p>
          <a:p>
            <a:pPr>
              <a:lnSpc>
                <a:spcPct val="115000"/>
              </a:lnSpc>
              <a:buNone/>
              <a:tabLst>
                <a:tab algn="l" pos="0"/>
              </a:tabLst>
            </a:pPr>
            <a:r>
              <a:rPr b="0" lang="fr" sz="8800" spc="-1" strike="noStrike">
                <a:solidFill>
                  <a:srgbClr val="000000"/>
                </a:solidFill>
                <a:highlight>
                  <a:srgbClr val="ffffff"/>
                </a:highlight>
                <a:latin typeface="Arial"/>
                <a:ea typeface="Montserrat"/>
              </a:rPr>
              <a:t>Télécharger GLPI sur le site officiel  </a:t>
            </a:r>
            <a:r>
              <a:rPr b="0" lang="fr" sz="8800" spc="-1" strike="noStrike" u="sng">
                <a:solidFill>
                  <a:srgbClr val="0000ff"/>
                </a:solidFill>
                <a:highlight>
                  <a:srgbClr val="ffffff"/>
                </a:highlight>
                <a:uFillTx/>
                <a:latin typeface="Arial"/>
                <a:ea typeface="Montserrat"/>
                <a:hlinkClick r:id="rId1"/>
              </a:rPr>
              <a:t>https://glpi-project.org/downloads</a:t>
            </a:r>
            <a:r>
              <a:rPr b="0" lang="fr" sz="8800" spc="-1" strike="noStrike">
                <a:solidFill>
                  <a:srgbClr val="000000"/>
                </a:solidFill>
                <a:highlight>
                  <a:srgbClr val="ffffff"/>
                </a:highlight>
                <a:latin typeface="Arial"/>
                <a:ea typeface="Montserrat"/>
              </a:rPr>
              <a:t>. clique droit sur  ‘download’ puis choisir copier l’adresse du lien. Une fois la commande copier : (changer l’adresse par celle copié)</a:t>
            </a:r>
            <a:endParaRPr b="0" lang="fr-FR" sz="8800" spc="-1" strike="noStrike">
              <a:latin typeface="Arial"/>
            </a:endParaRPr>
          </a:p>
          <a:p>
            <a:pPr>
              <a:lnSpc>
                <a:spcPct val="115000"/>
              </a:lnSpc>
              <a:buNone/>
              <a:tabLst>
                <a:tab algn="l" pos="0"/>
              </a:tabLst>
            </a:pPr>
            <a:r>
              <a:rPr b="0" lang="fr" sz="8800" spc="-1" strike="noStrike">
                <a:solidFill>
                  <a:srgbClr val="000000"/>
                </a:solidFill>
                <a:highlight>
                  <a:srgbClr val="ffffff"/>
                </a:highlight>
                <a:latin typeface="Arial"/>
                <a:ea typeface="Montserrat"/>
              </a:rPr>
              <a:t>cd /tmp/</a:t>
            </a:r>
            <a:endParaRPr b="0" lang="fr-FR" sz="8800" spc="-1" strike="noStrike">
              <a:latin typeface="Arial"/>
            </a:endParaRPr>
          </a:p>
          <a:p>
            <a:pPr>
              <a:lnSpc>
                <a:spcPct val="115000"/>
              </a:lnSpc>
              <a:buNone/>
              <a:tabLst>
                <a:tab algn="l" pos="0"/>
              </a:tabLst>
            </a:pPr>
            <a:r>
              <a:rPr b="1" lang="fr" sz="8800" spc="-1" strike="noStrike">
                <a:solidFill>
                  <a:srgbClr val="3465a4"/>
                </a:solidFill>
                <a:highlight>
                  <a:srgbClr val="ffffff"/>
                </a:highlight>
                <a:latin typeface="Arial"/>
                <a:ea typeface="Montserrat"/>
              </a:rPr>
              <a:t>wget </a:t>
            </a:r>
            <a:r>
              <a:rPr b="1" lang="fr" sz="8800" spc="-1" strike="noStrike" u="sng">
                <a:solidFill>
                  <a:srgbClr val="0000ff"/>
                </a:solidFill>
                <a:highlight>
                  <a:srgbClr val="ffffff"/>
                </a:highlight>
                <a:uFillTx/>
                <a:latin typeface="Arial"/>
                <a:ea typeface="Montserrat"/>
                <a:hlinkClick r:id="rId2"/>
              </a:rPr>
              <a:t>https://github.com/glpi-project/glpi/releases/download/10.0.10/glpi-10.0.10.tgz</a:t>
            </a:r>
            <a:endParaRPr b="0" lang="fr-FR" sz="8800" spc="-1" strike="noStrike">
              <a:latin typeface="Arial"/>
            </a:endParaRPr>
          </a:p>
          <a:p>
            <a:pPr>
              <a:lnSpc>
                <a:spcPct val="115000"/>
              </a:lnSpc>
              <a:buNone/>
              <a:tabLst>
                <a:tab algn="l" pos="0"/>
              </a:tabLst>
            </a:pPr>
            <a:r>
              <a:rPr b="0" lang="fr" sz="8800" spc="-1" strike="noStrike">
                <a:solidFill>
                  <a:srgbClr val="000000"/>
                </a:solidFill>
                <a:highlight>
                  <a:srgbClr val="ffffff"/>
                </a:highlight>
                <a:latin typeface="Arial"/>
                <a:ea typeface="Montserrat"/>
              </a:rPr>
              <a:t>Décompresser le fichier et le placer dans  var/www/html</a:t>
            </a:r>
            <a:endParaRPr b="0" lang="fr-FR" sz="8800" spc="-1" strike="noStrike">
              <a:latin typeface="Arial"/>
            </a:endParaRPr>
          </a:p>
          <a:p>
            <a:pPr>
              <a:lnSpc>
                <a:spcPct val="115000"/>
              </a:lnSpc>
              <a:buNone/>
              <a:tabLst>
                <a:tab algn="l" pos="0"/>
              </a:tabLst>
            </a:pPr>
            <a:r>
              <a:rPr b="1" lang="fr" sz="8800" spc="-1" strike="noStrike">
                <a:solidFill>
                  <a:srgbClr val="3465a4"/>
                </a:solidFill>
                <a:highlight>
                  <a:srgbClr val="ffffff"/>
                </a:highlight>
                <a:latin typeface="Arial"/>
                <a:ea typeface="Montserrat"/>
              </a:rPr>
              <a:t>tar xzf glpi-10.0.0.tgz -C /var/www/html</a:t>
            </a:r>
            <a:endParaRPr b="0" lang="fr-FR" sz="8800" spc="-1" strike="noStrike">
              <a:latin typeface="Arial"/>
            </a:endParaRPr>
          </a:p>
          <a:p>
            <a:pPr>
              <a:lnSpc>
                <a:spcPct val="115000"/>
              </a:lnSpc>
              <a:buNone/>
              <a:tabLst>
                <a:tab algn="l" pos="0"/>
              </a:tabLst>
            </a:pPr>
            <a:r>
              <a:rPr b="0" lang="fr" sz="8800" spc="-1" strike="noStrike">
                <a:solidFill>
                  <a:srgbClr val="000000"/>
                </a:solidFill>
                <a:highlight>
                  <a:srgbClr val="ffffff"/>
                </a:highlight>
                <a:latin typeface="Arial"/>
                <a:ea typeface="Montserrat"/>
              </a:rPr>
              <a:t>Changer les permissions sur le dossier GLPI afin que le serveur web Apache puisse y accéder</a:t>
            </a:r>
            <a:endParaRPr b="0" lang="fr-FR" sz="8800" spc="-1" strike="noStrike">
              <a:latin typeface="Arial"/>
            </a:endParaRPr>
          </a:p>
          <a:p>
            <a:pPr>
              <a:lnSpc>
                <a:spcPct val="115000"/>
              </a:lnSpc>
              <a:buNone/>
              <a:tabLst>
                <a:tab algn="l" pos="0"/>
              </a:tabLst>
            </a:pPr>
            <a:r>
              <a:rPr b="1" lang="fr" sz="8800" spc="-1" strike="noStrike">
                <a:solidFill>
                  <a:srgbClr val="3465a4"/>
                </a:solidFill>
                <a:highlight>
                  <a:srgbClr val="ffffff"/>
                </a:highlight>
                <a:latin typeface="Arial"/>
                <a:ea typeface="Montserrat"/>
              </a:rPr>
              <a:t>chown -R www-data:www-data /var/www/html/glpi      </a:t>
            </a:r>
            <a:r>
              <a:rPr b="0" lang="fr" sz="8800" spc="-1" strike="noStrike">
                <a:solidFill>
                  <a:srgbClr val="000000"/>
                </a:solidFill>
                <a:highlight>
                  <a:srgbClr val="ffffff"/>
                </a:highlight>
                <a:latin typeface="Arial"/>
                <a:ea typeface="Montserrat"/>
              </a:rPr>
              <a:t>(groupe de apache et utilisateur apache)</a:t>
            </a:r>
            <a:endParaRPr b="0" lang="fr-FR" sz="8800" spc="-1" strike="noStrike">
              <a:latin typeface="Arial"/>
            </a:endParaRPr>
          </a:p>
          <a:p>
            <a:pPr>
              <a:lnSpc>
                <a:spcPct val="115000"/>
              </a:lnSpc>
              <a:buNone/>
              <a:tabLst>
                <a:tab algn="l" pos="0"/>
              </a:tabLst>
            </a:pPr>
            <a:r>
              <a:rPr b="1" lang="fr" sz="8800" spc="-1" strike="noStrike">
                <a:solidFill>
                  <a:srgbClr val="3465a4"/>
                </a:solidFill>
                <a:highlight>
                  <a:srgbClr val="ffffff"/>
                </a:highlight>
                <a:latin typeface="Arial"/>
                <a:ea typeface="Montserrat"/>
              </a:rPr>
              <a:t>chmod -R 775 /</a:t>
            </a:r>
            <a:r>
              <a:rPr b="1" lang="fr" sz="8800" spc="-1" strike="noStrike">
                <a:solidFill>
                  <a:srgbClr val="3465a4"/>
                </a:solidFill>
                <a:highlight>
                  <a:srgbClr val="ffffff"/>
                </a:highlight>
                <a:latin typeface="Arial"/>
                <a:ea typeface="Montserrat"/>
              </a:rPr>
              <a:t>var/www/htlm/glpi</a:t>
            </a:r>
            <a:endParaRPr b="0" lang="fr-FR" sz="8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p:txBody>
      </p:sp>
      <p:pic>
        <p:nvPicPr>
          <p:cNvPr id="98" name="Google Shape;79;p 2" descr=""/>
          <p:cNvPicPr/>
          <p:nvPr/>
        </p:nvPicPr>
        <p:blipFill>
          <a:blip r:embed="rId3"/>
          <a:stretch/>
        </p:blipFill>
        <p:spPr>
          <a:xfrm>
            <a:off x="152280" y="152280"/>
            <a:ext cx="1217520" cy="762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266560" y="391320"/>
            <a:ext cx="6064560" cy="570240"/>
          </a:xfrm>
          <a:prstGeom prst="rect">
            <a:avLst/>
          </a:prstGeom>
          <a:noFill/>
          <a:ln w="0">
            <a:noFill/>
          </a:ln>
        </p:spPr>
        <p:txBody>
          <a:bodyPr lIns="0" rIns="0" tIns="91440" bIns="91440" anchor="t">
            <a:normAutofit fontScale="90000"/>
          </a:bodyPr>
          <a:p>
            <a:pPr>
              <a:lnSpc>
                <a:spcPct val="100000"/>
              </a:lnSpc>
              <a:buNone/>
              <a:tabLst>
                <a:tab algn="l" pos="0"/>
              </a:tabLst>
            </a:pPr>
            <a:r>
              <a:rPr b="0" lang="fr" sz="2800" spc="-1" strike="noStrike">
                <a:solidFill>
                  <a:srgbClr val="000000"/>
                </a:solidFill>
                <a:latin typeface="Arial"/>
                <a:ea typeface="Arial"/>
              </a:rPr>
              <a:t>Procédure d’installation du serveur GLPI </a:t>
            </a:r>
            <a:endParaRPr b="0" lang="fr-FR" sz="2800" spc="-1" strike="noStrike">
              <a:latin typeface="Arial"/>
            </a:endParaRPr>
          </a:p>
        </p:txBody>
      </p:sp>
      <p:sp>
        <p:nvSpPr>
          <p:cNvPr id="100" name="PlaceHolder 2"/>
          <p:cNvSpPr>
            <a:spLocks noGrp="1"/>
          </p:cNvSpPr>
          <p:nvPr>
            <p:ph/>
          </p:nvPr>
        </p:nvSpPr>
        <p:spPr>
          <a:xfrm>
            <a:off x="180000" y="1260000"/>
            <a:ext cx="8517960" cy="3413880"/>
          </a:xfrm>
          <a:prstGeom prst="rect">
            <a:avLst/>
          </a:prstGeom>
          <a:noFill/>
          <a:ln w="0">
            <a:noFill/>
          </a:ln>
        </p:spPr>
        <p:txBody>
          <a:bodyPr lIns="0" rIns="0" tIns="91440" bIns="91440" anchor="ctr">
            <a:normAutofit fontScale="29000"/>
          </a:bodyPr>
          <a:p>
            <a:pPr algn="ctr">
              <a:lnSpc>
                <a:spcPct val="115000"/>
              </a:lnSpc>
              <a:buNone/>
              <a:tabLst>
                <a:tab algn="l" pos="0"/>
              </a:tabLst>
            </a:pPr>
            <a:endParaRPr b="0" lang="fr-FR" sz="4800" spc="-1" strike="noStrike">
              <a:latin typeface="Arial"/>
            </a:endParaRPr>
          </a:p>
          <a:p>
            <a:pPr>
              <a:lnSpc>
                <a:spcPct val="115000"/>
              </a:lnSpc>
              <a:buNone/>
              <a:tabLst>
                <a:tab algn="l" pos="0"/>
              </a:tabLst>
            </a:pPr>
            <a:r>
              <a:rPr b="1" i="1" lang="fr" sz="4800" spc="-1" strike="noStrike" u="sng">
                <a:solidFill>
                  <a:srgbClr val="000000"/>
                </a:solidFill>
                <a:highlight>
                  <a:srgbClr val="ffffff"/>
                </a:highlight>
                <a:uFillTx/>
                <a:latin typeface="Arial"/>
                <a:ea typeface="Montserrat"/>
              </a:rPr>
              <a:t>Création de la base de données avec Mariadb :</a:t>
            </a:r>
            <a:endParaRPr b="0" lang="fr-FR" sz="4800" spc="-1" strike="noStrike">
              <a:latin typeface="Arial"/>
            </a:endParaRPr>
          </a:p>
          <a:p>
            <a:pPr>
              <a:lnSpc>
                <a:spcPct val="115000"/>
              </a:lnSpc>
              <a:buNone/>
              <a:tabLst>
                <a:tab algn="l" pos="0"/>
              </a:tabLst>
            </a:pPr>
            <a:r>
              <a:rPr b="0" lang="fr" sz="4800" spc="-1" strike="noStrike">
                <a:solidFill>
                  <a:srgbClr val="000000"/>
                </a:solidFill>
                <a:highlight>
                  <a:srgbClr val="ffffff"/>
                </a:highlight>
                <a:latin typeface="Arial"/>
                <a:ea typeface="Montserrat"/>
              </a:rPr>
              <a:t>Utilisation de Mariadb pour la base de données SQL</a:t>
            </a:r>
            <a:endParaRPr b="0" lang="fr-FR" sz="4800" spc="-1" strike="noStrike">
              <a:latin typeface="Arial"/>
            </a:endParaRPr>
          </a:p>
          <a:p>
            <a:pPr>
              <a:lnSpc>
                <a:spcPct val="115000"/>
              </a:lnSpc>
              <a:buNone/>
              <a:tabLst>
                <a:tab algn="l" pos="0"/>
              </a:tabLst>
            </a:pPr>
            <a:r>
              <a:rPr b="0" lang="fr" sz="4800" spc="-1" strike="noStrike">
                <a:solidFill>
                  <a:srgbClr val="000000"/>
                </a:solidFill>
                <a:highlight>
                  <a:srgbClr val="ffffff"/>
                </a:highlight>
                <a:latin typeface="Arial"/>
                <a:ea typeface="Montserrat"/>
              </a:rPr>
              <a:t>Création d’une base de données d’un utilisateur et l’ajout de permission à l’utilisateur pour travailler sur la base de données</a:t>
            </a:r>
            <a:endParaRPr b="0" lang="fr-FR" sz="4800" spc="-1" strike="noStrike">
              <a:latin typeface="Arial"/>
            </a:endParaRPr>
          </a:p>
          <a:p>
            <a:pPr>
              <a:lnSpc>
                <a:spcPct val="115000"/>
              </a:lnSpc>
              <a:buNone/>
              <a:tabLst>
                <a:tab algn="l" pos="0"/>
              </a:tabLst>
            </a:pPr>
            <a:r>
              <a:rPr b="1" lang="fr" sz="4800" spc="-1" strike="noStrike">
                <a:solidFill>
                  <a:srgbClr val="3465a4"/>
                </a:solidFill>
                <a:highlight>
                  <a:srgbClr val="ffffff"/>
                </a:highlight>
                <a:latin typeface="Arial"/>
                <a:ea typeface="Montserrat"/>
              </a:rPr>
              <a:t>mysql -u root</a:t>
            </a: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r>
              <a:rPr b="1" i="1" lang="fr" sz="4800" spc="-1" strike="noStrike" u="sng">
                <a:solidFill>
                  <a:srgbClr val="000000"/>
                </a:solidFill>
                <a:highlight>
                  <a:srgbClr val="ffffff"/>
                </a:highlight>
                <a:uFillTx/>
                <a:latin typeface="Arial"/>
                <a:ea typeface="Montserrat"/>
              </a:rPr>
              <a:t>Dans mariaDB :</a:t>
            </a:r>
            <a:endParaRPr b="0" lang="fr-FR" sz="4800" spc="-1" strike="noStrike">
              <a:latin typeface="Arial"/>
            </a:endParaRPr>
          </a:p>
          <a:p>
            <a:pPr>
              <a:lnSpc>
                <a:spcPct val="115000"/>
              </a:lnSpc>
              <a:buNone/>
              <a:tabLst>
                <a:tab algn="l" pos="0"/>
              </a:tabLst>
            </a:pPr>
            <a:r>
              <a:rPr b="1" lang="fr" sz="4800" spc="-1" strike="noStrike">
                <a:solidFill>
                  <a:srgbClr val="800080"/>
                </a:solidFill>
                <a:highlight>
                  <a:srgbClr val="ffffff"/>
                </a:highlight>
                <a:latin typeface="Arial"/>
                <a:ea typeface="Montserrat"/>
              </a:rPr>
              <a:t>create database glpi;</a:t>
            </a:r>
            <a:endParaRPr b="0" lang="fr-FR" sz="4800" spc="-1" strike="noStrike">
              <a:latin typeface="Arial"/>
            </a:endParaRPr>
          </a:p>
          <a:p>
            <a:pPr>
              <a:lnSpc>
                <a:spcPct val="115000"/>
              </a:lnSpc>
              <a:buNone/>
              <a:tabLst>
                <a:tab algn="l" pos="0"/>
              </a:tabLst>
            </a:pPr>
            <a:r>
              <a:rPr b="1" lang="fr" sz="4800" spc="-1" strike="noStrike">
                <a:solidFill>
                  <a:srgbClr val="800080"/>
                </a:solidFill>
                <a:highlight>
                  <a:srgbClr val="ffffff"/>
                </a:highlight>
                <a:latin typeface="Arial"/>
                <a:ea typeface="Montserrat"/>
              </a:rPr>
              <a:t>create user glpiuser@localhost identified by 'motdepasse';</a:t>
            </a:r>
            <a:endParaRPr b="0" lang="fr-FR" sz="4800" spc="-1" strike="noStrike">
              <a:latin typeface="Arial"/>
            </a:endParaRPr>
          </a:p>
          <a:p>
            <a:pPr>
              <a:lnSpc>
                <a:spcPct val="115000"/>
              </a:lnSpc>
              <a:buNone/>
              <a:tabLst>
                <a:tab algn="l" pos="0"/>
              </a:tabLst>
            </a:pPr>
            <a:r>
              <a:rPr b="1" lang="fr" sz="4800" spc="-1" strike="noStrike">
                <a:solidFill>
                  <a:srgbClr val="800080"/>
                </a:solidFill>
                <a:highlight>
                  <a:srgbClr val="ffffff"/>
                </a:highlight>
                <a:latin typeface="Arial"/>
                <a:ea typeface="Montserrat"/>
              </a:rPr>
              <a:t>grant all privileges on glpi.* to glpiuser@localhost;</a:t>
            </a:r>
            <a:endParaRPr b="0" lang="fr-FR" sz="4800" spc="-1" strike="noStrike">
              <a:latin typeface="Arial"/>
            </a:endParaRPr>
          </a:p>
          <a:p>
            <a:pPr>
              <a:lnSpc>
                <a:spcPct val="115000"/>
              </a:lnSpc>
              <a:buNone/>
              <a:tabLst>
                <a:tab algn="l" pos="0"/>
              </a:tabLst>
            </a:pPr>
            <a:r>
              <a:rPr b="1" lang="fr" sz="4800" spc="-1" strike="noStrike">
                <a:solidFill>
                  <a:srgbClr val="800080"/>
                </a:solidFill>
                <a:highlight>
                  <a:srgbClr val="ffffff"/>
                </a:highlight>
                <a:latin typeface="Arial"/>
                <a:ea typeface="Montserrat"/>
              </a:rPr>
              <a:t>flush privileges;</a:t>
            </a:r>
            <a:endParaRPr b="0" lang="fr-FR" sz="4800" spc="-1" strike="noStrike">
              <a:latin typeface="Arial"/>
            </a:endParaRPr>
          </a:p>
          <a:p>
            <a:pPr>
              <a:lnSpc>
                <a:spcPct val="115000"/>
              </a:lnSpc>
              <a:buNone/>
              <a:tabLst>
                <a:tab algn="l" pos="0"/>
              </a:tabLst>
            </a:pPr>
            <a:r>
              <a:rPr b="1" lang="fr" sz="4800" spc="-1" strike="noStrike">
                <a:solidFill>
                  <a:srgbClr val="800080"/>
                </a:solidFill>
                <a:highlight>
                  <a:srgbClr val="ffffff"/>
                </a:highlight>
                <a:latin typeface="Arial"/>
                <a:ea typeface="Montserrat"/>
              </a:rPr>
              <a:t>exit;</a:t>
            </a: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a:p>
            <a:pPr>
              <a:lnSpc>
                <a:spcPct val="115000"/>
              </a:lnSpc>
              <a:buNone/>
              <a:tabLst>
                <a:tab algn="l" pos="0"/>
              </a:tabLst>
            </a:pPr>
            <a:endParaRPr b="0" lang="fr-FR" sz="4800" spc="-1" strike="noStrike">
              <a:latin typeface="Arial"/>
            </a:endParaRPr>
          </a:p>
        </p:txBody>
      </p:sp>
      <p:pic>
        <p:nvPicPr>
          <p:cNvPr id="101" name="Google Shape;79;p 1" descr=""/>
          <p:cNvPicPr/>
          <p:nvPr/>
        </p:nvPicPr>
        <p:blipFill>
          <a:blip r:embed="rId1"/>
          <a:stretch/>
        </p:blipFill>
        <p:spPr>
          <a:xfrm>
            <a:off x="152280" y="152280"/>
            <a:ext cx="1217520" cy="7621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p:nvPr>
        </p:nvSpPr>
        <p:spPr>
          <a:xfrm>
            <a:off x="152280" y="0"/>
            <a:ext cx="8517960" cy="1978920"/>
          </a:xfrm>
          <a:prstGeom prst="rect">
            <a:avLst/>
          </a:prstGeom>
          <a:noFill/>
          <a:ln w="0">
            <a:noFill/>
          </a:ln>
        </p:spPr>
        <p:txBody>
          <a:bodyPr lIns="0" rIns="0" tIns="91440" bIns="91440" anchor="ctr">
            <a:normAutofit/>
          </a:bodyPr>
          <a:p>
            <a:pPr algn="ctr">
              <a:lnSpc>
                <a:spcPct val="115000"/>
              </a:lnSpc>
              <a:buNone/>
              <a:tabLst>
                <a:tab algn="l" pos="0"/>
              </a:tabLst>
            </a:pPr>
            <a:endParaRPr b="0" lang="fr-FR" sz="1000" spc="-1" strike="noStrike">
              <a:latin typeface="Arial"/>
            </a:endParaRPr>
          </a:p>
          <a:p>
            <a:pPr>
              <a:lnSpc>
                <a:spcPct val="115000"/>
              </a:lnSpc>
              <a:spcBef>
                <a:spcPts val="1199"/>
              </a:spcBef>
              <a:buNone/>
              <a:tabLst>
                <a:tab algn="l" pos="0"/>
              </a:tabLst>
            </a:pPr>
            <a:endParaRPr b="0" lang="fr-FR" sz="1000" spc="-1" strike="noStrike">
              <a:latin typeface="Arial"/>
            </a:endParaRPr>
          </a:p>
          <a:p>
            <a:pPr>
              <a:lnSpc>
                <a:spcPct val="115000"/>
              </a:lnSpc>
              <a:buNone/>
              <a:tabLst>
                <a:tab algn="l" pos="0"/>
              </a:tabLst>
            </a:pPr>
            <a:r>
              <a:rPr b="1" i="1" lang="fr" sz="1400" spc="-1" strike="noStrike" u="sng">
                <a:solidFill>
                  <a:srgbClr val="000000"/>
                </a:solidFill>
                <a:highlight>
                  <a:srgbClr val="ffffff"/>
                </a:highlight>
                <a:uFillTx/>
                <a:latin typeface="Arial"/>
                <a:ea typeface="Montserrat"/>
              </a:rPr>
              <a:t>Initialisation de GLPI :</a:t>
            </a:r>
            <a:endParaRPr b="0" lang="fr-FR" sz="1400" spc="-1" strike="noStrike">
              <a:latin typeface="Arial"/>
            </a:endParaRPr>
          </a:p>
          <a:p>
            <a:pPr>
              <a:lnSpc>
                <a:spcPct val="115000"/>
              </a:lnSpc>
              <a:buNone/>
              <a:tabLst>
                <a:tab algn="l" pos="0"/>
              </a:tabLst>
            </a:pPr>
            <a:r>
              <a:rPr b="0" lang="fr" sz="1400" spc="-1" strike="noStrike">
                <a:solidFill>
                  <a:srgbClr val="000000"/>
                </a:solidFill>
                <a:highlight>
                  <a:srgbClr val="ffffff"/>
                </a:highlight>
                <a:latin typeface="Arial"/>
                <a:ea typeface="Montserrat"/>
              </a:rPr>
              <a:t>Rendez vous sur un navigateur et allez à l’adresse suivante : </a:t>
            </a:r>
            <a:r>
              <a:rPr b="0" lang="fr" sz="1400" spc="-1" strike="noStrike" u="sng">
                <a:solidFill>
                  <a:srgbClr val="0000ff"/>
                </a:solidFill>
                <a:highlight>
                  <a:srgbClr val="ffffff"/>
                </a:highlight>
                <a:uFillTx/>
                <a:latin typeface="Arial"/>
                <a:ea typeface="Montserrat"/>
                <a:hlinkClick r:id="rId1"/>
              </a:rPr>
              <a:t>http://192.168.1.71/glpi</a:t>
            </a:r>
            <a:r>
              <a:rPr b="0" lang="fr" sz="1400" spc="-1" strike="noStrike">
                <a:solidFill>
                  <a:srgbClr val="000000"/>
                </a:solidFill>
                <a:highlight>
                  <a:srgbClr val="ffffff"/>
                </a:highlight>
                <a:latin typeface="Arial"/>
                <a:ea typeface="Montserrat"/>
              </a:rPr>
              <a:t>(ici 192.168.1.71 est l’adresse ip du serveur glpi)</a:t>
            </a:r>
            <a:endParaRPr b="0" lang="fr-FR" sz="1400" spc="-1" strike="noStrike">
              <a:latin typeface="Arial"/>
            </a:endParaRPr>
          </a:p>
          <a:p>
            <a:pPr>
              <a:lnSpc>
                <a:spcPct val="115000"/>
              </a:lnSpc>
              <a:buNone/>
              <a:tabLst>
                <a:tab algn="l" pos="0"/>
              </a:tabLst>
            </a:pPr>
            <a:r>
              <a:rPr b="0" lang="fr" sz="1400" spc="-1" strike="noStrike">
                <a:solidFill>
                  <a:srgbClr val="000000"/>
                </a:solidFill>
                <a:highlight>
                  <a:srgbClr val="ffffff"/>
                </a:highlight>
                <a:latin typeface="Arial"/>
                <a:ea typeface="Montserrat"/>
              </a:rPr>
              <a:t>Vous devriez vous retrouver nez à nez avec GLPI, vous pouvez sélectionner en premier temps la langue</a:t>
            </a: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buNone/>
              <a:tabLst>
                <a:tab algn="l" pos="0"/>
              </a:tabLst>
            </a:pPr>
            <a:endParaRPr b="0" lang="fr-FR" sz="1400" spc="-1" strike="noStrike">
              <a:latin typeface="Arial"/>
            </a:endParaRPr>
          </a:p>
          <a:p>
            <a:pPr>
              <a:lnSpc>
                <a:spcPct val="115000"/>
              </a:lnSpc>
              <a:spcBef>
                <a:spcPts val="1199"/>
              </a:spcBef>
              <a:buNone/>
              <a:tabLst>
                <a:tab algn="l" pos="0"/>
              </a:tabLst>
            </a:pPr>
            <a:endParaRPr b="0" lang="fr-FR" sz="1000" spc="-1" strike="noStrike">
              <a:latin typeface="Arial"/>
            </a:endParaRPr>
          </a:p>
          <a:p>
            <a:pPr>
              <a:lnSpc>
                <a:spcPct val="115000"/>
              </a:lnSpc>
              <a:spcBef>
                <a:spcPts val="1199"/>
              </a:spcBef>
              <a:buNone/>
              <a:tabLst>
                <a:tab algn="l" pos="0"/>
              </a:tabLst>
            </a:pPr>
            <a:endParaRPr b="0" lang="fr-FR" sz="1000" spc="-1" strike="noStrike">
              <a:latin typeface="Arial"/>
            </a:endParaRPr>
          </a:p>
          <a:p>
            <a:pPr>
              <a:lnSpc>
                <a:spcPct val="115000"/>
              </a:lnSpc>
              <a:spcBef>
                <a:spcPts val="1199"/>
              </a:spcBef>
              <a:buNone/>
              <a:tabLst>
                <a:tab algn="l" pos="0"/>
              </a:tabLst>
            </a:pPr>
            <a:endParaRPr b="0" lang="fr-FR" sz="1000" spc="-1" strike="noStrike">
              <a:latin typeface="Arial"/>
            </a:endParaRPr>
          </a:p>
          <a:p>
            <a:pPr>
              <a:lnSpc>
                <a:spcPct val="115000"/>
              </a:lnSpc>
              <a:spcBef>
                <a:spcPts val="1199"/>
              </a:spcBef>
              <a:spcAft>
                <a:spcPts val="1199"/>
              </a:spcAft>
              <a:buNone/>
              <a:tabLst>
                <a:tab algn="l" pos="0"/>
              </a:tabLst>
            </a:pPr>
            <a:endParaRPr b="0" lang="fr-FR" sz="1000" spc="-1" strike="noStrike">
              <a:latin typeface="Arial"/>
            </a:endParaRPr>
          </a:p>
        </p:txBody>
      </p:sp>
      <p:pic>
        <p:nvPicPr>
          <p:cNvPr id="103" name="" descr=""/>
          <p:cNvPicPr/>
          <p:nvPr/>
        </p:nvPicPr>
        <p:blipFill>
          <a:blip r:embed="rId2"/>
          <a:stretch/>
        </p:blipFill>
        <p:spPr>
          <a:xfrm>
            <a:off x="360000" y="1800000"/>
            <a:ext cx="8278920" cy="2816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 descr=""/>
          <p:cNvPicPr/>
          <p:nvPr/>
        </p:nvPicPr>
        <p:blipFill>
          <a:blip r:embed="rId1"/>
          <a:stretch/>
        </p:blipFill>
        <p:spPr>
          <a:xfrm>
            <a:off x="1260000" y="720000"/>
            <a:ext cx="6478920" cy="4375800"/>
          </a:xfrm>
          <a:prstGeom prst="rect">
            <a:avLst/>
          </a:prstGeom>
          <a:ln w="0">
            <a:noFill/>
          </a:ln>
        </p:spPr>
      </p:pic>
      <p:sp>
        <p:nvSpPr>
          <p:cNvPr id="105" name=""/>
          <p:cNvSpPr/>
          <p:nvPr/>
        </p:nvSpPr>
        <p:spPr>
          <a:xfrm>
            <a:off x="2520000" y="249480"/>
            <a:ext cx="3569040" cy="289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 sz="1400" spc="-1" strike="noStrike">
                <a:solidFill>
                  <a:srgbClr val="000000"/>
                </a:solidFill>
                <a:highlight>
                  <a:srgbClr val="ffffff"/>
                </a:highlight>
                <a:latin typeface="Arial"/>
                <a:ea typeface="Montserrat"/>
              </a:rPr>
              <a:t>Accepter les termes de la Licence de GLPI</a:t>
            </a:r>
            <a:endParaRPr b="0" lang="fr-FR"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1616</TotalTime>
  <Application>LibreOffice/7.3.4.2$Windows_X86_64 LibreOffice_project/728fec16bd5f605073805c3c9e7c4212a0120dc5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2023-12-05T10:11:04Z</dcterms:modified>
  <cp:revision>17</cp:revision>
  <dc:subject/>
  <dc:title/>
</cp:coreProperties>
</file>

<file path=docProps/custom.xml><?xml version="1.0" encoding="utf-8"?>
<Properties xmlns="http://schemas.openxmlformats.org/officeDocument/2006/custom-properties" xmlns:vt="http://schemas.openxmlformats.org/officeDocument/2006/docPropsVTypes"/>
</file>