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67" r:id="rId4"/>
    <p:sldId id="268" r:id="rId5"/>
    <p:sldId id="260" r:id="rId6"/>
    <p:sldId id="263" r:id="rId7"/>
    <p:sldId id="264" r:id="rId8"/>
    <p:sldId id="265" r:id="rId9"/>
    <p:sldId id="262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C7B31-421A-4F74-D821-CD7D2E1A14A0}" v="77" dt="2022-09-27T21:06:37.275"/>
    <p1510:client id="{B92C7685-9C90-44FB-8D59-867B7A03AB59}" v="42" dt="2022-09-27T20:49:39.674"/>
    <p1510:client id="{BFE6924B-A6AB-141C-D8D4-A6F05D160EDC}" v="3" dt="2022-09-28T06:12:14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67F43-66B0-4B7B-A4E2-491613604C0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8755C2-FBAA-4922-9215-6B78647A62FD}">
      <dgm:prSet/>
      <dgm:spPr/>
      <dgm:t>
        <a:bodyPr/>
        <a:lstStyle/>
        <a:p>
          <a:r>
            <a:rPr lang="ru-RU" b="0" i="0"/>
            <a:t>Недостаточное хорошие поддержка текущими инструментами САПР.</a:t>
          </a:r>
          <a:endParaRPr lang="en-US"/>
        </a:p>
      </dgm:t>
    </dgm:pt>
    <dgm:pt modelId="{90018226-7EC8-4F83-9049-BD5C824E1018}" type="parTrans" cxnId="{022A30CE-A63C-41D8-8CAB-BF1FCEC7E061}">
      <dgm:prSet/>
      <dgm:spPr/>
      <dgm:t>
        <a:bodyPr/>
        <a:lstStyle/>
        <a:p>
          <a:endParaRPr lang="en-US"/>
        </a:p>
      </dgm:t>
    </dgm:pt>
    <dgm:pt modelId="{06737D4E-EB83-4918-B6DB-82262A73A3B5}" type="sibTrans" cxnId="{022A30CE-A63C-41D8-8CAB-BF1FCEC7E06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BA31B5B-5F69-4020-9063-E1A28FFEADAC}">
      <dgm:prSet/>
      <dgm:spPr/>
      <dgm:t>
        <a:bodyPr/>
        <a:lstStyle/>
        <a:p>
          <a:r>
            <a:rPr lang="ru-RU" b="0" i="0"/>
            <a:t>Планирование процесса и модификации деталей должны выполняться в ручную.</a:t>
          </a:r>
          <a:endParaRPr lang="en-US"/>
        </a:p>
      </dgm:t>
    </dgm:pt>
    <dgm:pt modelId="{477B7E26-DFFF-4718-81F1-07E99694A427}" type="parTrans" cxnId="{4FA8C4B5-12A2-4E3C-AF36-BC15E03E3805}">
      <dgm:prSet/>
      <dgm:spPr/>
      <dgm:t>
        <a:bodyPr/>
        <a:lstStyle/>
        <a:p>
          <a:endParaRPr lang="en-US"/>
        </a:p>
      </dgm:t>
    </dgm:pt>
    <dgm:pt modelId="{06F1237D-016B-4146-BE4E-C7CC5D95F5D1}" type="sibTrans" cxnId="{4FA8C4B5-12A2-4E3C-AF36-BC15E03E380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B548D6E-FADC-4A82-99D5-72EEC36A4D1C}">
      <dgm:prSet/>
      <dgm:spPr/>
      <dgm:t>
        <a:bodyPr/>
        <a:lstStyle/>
        <a:p>
          <a:r>
            <a:rPr lang="ru-RU" b="0" i="0"/>
            <a:t>Требование специальных знаний используемых инструментов.</a:t>
          </a:r>
          <a:endParaRPr lang="en-US"/>
        </a:p>
      </dgm:t>
    </dgm:pt>
    <dgm:pt modelId="{EFF70E55-524D-41E3-9BEE-F5875981669F}" type="parTrans" cxnId="{23AC77B3-7EB6-4751-AC5B-EEEBADC0F82E}">
      <dgm:prSet/>
      <dgm:spPr/>
      <dgm:t>
        <a:bodyPr/>
        <a:lstStyle/>
        <a:p>
          <a:endParaRPr lang="en-US"/>
        </a:p>
      </dgm:t>
    </dgm:pt>
    <dgm:pt modelId="{6A2F4CAF-ACAB-4B67-AA39-7DDD1896E0BA}" type="sibTrans" cxnId="{23AC77B3-7EB6-4751-AC5B-EEEBADC0F82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51C5ED6-F005-46EE-8DC2-53E9B51DF753}">
      <dgm:prSet/>
      <dgm:spPr/>
      <dgm:t>
        <a:bodyPr/>
        <a:lstStyle/>
        <a:p>
          <a:r>
            <a:rPr lang="ru-RU" b="0" i="0"/>
            <a:t>Невозможность моделирования физики основанных на разных законов.</a:t>
          </a:r>
          <a:endParaRPr lang="en-US"/>
        </a:p>
      </dgm:t>
    </dgm:pt>
    <dgm:pt modelId="{5A7F9D0E-DDC4-4643-AD7D-BC773686C8A8}" type="parTrans" cxnId="{5C795511-F9E6-4692-AAB0-80B70C84532D}">
      <dgm:prSet/>
      <dgm:spPr/>
      <dgm:t>
        <a:bodyPr/>
        <a:lstStyle/>
        <a:p>
          <a:endParaRPr lang="en-US"/>
        </a:p>
      </dgm:t>
    </dgm:pt>
    <dgm:pt modelId="{2289335D-9DEF-4211-8E66-7072EDF383B4}" type="sibTrans" cxnId="{5C795511-F9E6-4692-AAB0-80B70C84532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1FA2D6D-060F-476C-A110-1A1172B6ED83}" type="pres">
      <dgm:prSet presAssocID="{33667F43-66B0-4B7B-A4E2-491613604C00}" presName="Name0" presStyleCnt="0">
        <dgm:presLayoutVars>
          <dgm:animLvl val="lvl"/>
          <dgm:resizeHandles val="exact"/>
        </dgm:presLayoutVars>
      </dgm:prSet>
      <dgm:spPr/>
    </dgm:pt>
    <dgm:pt modelId="{301B2E1D-B87D-4790-AD1D-427DCCEFDE11}" type="pres">
      <dgm:prSet presAssocID="{518755C2-FBAA-4922-9215-6B78647A62FD}" presName="compositeNode" presStyleCnt="0">
        <dgm:presLayoutVars>
          <dgm:bulletEnabled val="1"/>
        </dgm:presLayoutVars>
      </dgm:prSet>
      <dgm:spPr/>
    </dgm:pt>
    <dgm:pt modelId="{B15C83D7-0A0C-4A50-ADCE-4102078D29A2}" type="pres">
      <dgm:prSet presAssocID="{518755C2-FBAA-4922-9215-6B78647A62FD}" presName="bgRect" presStyleLbl="bgAccFollowNode1" presStyleIdx="0" presStyleCnt="4"/>
      <dgm:spPr/>
    </dgm:pt>
    <dgm:pt modelId="{2B8E63BD-EDFF-4F1C-B9DB-31B4CE0C19DB}" type="pres">
      <dgm:prSet presAssocID="{06737D4E-EB83-4918-B6DB-82262A73A3B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EFB0BDC-AD7B-4C30-B9CB-BEDE86093D89}" type="pres">
      <dgm:prSet presAssocID="{518755C2-FBAA-4922-9215-6B78647A62FD}" presName="bottomLine" presStyleLbl="alignNode1" presStyleIdx="1" presStyleCnt="8">
        <dgm:presLayoutVars/>
      </dgm:prSet>
      <dgm:spPr/>
    </dgm:pt>
    <dgm:pt modelId="{A41C23A8-47AD-4F41-8015-46545328DE55}" type="pres">
      <dgm:prSet presAssocID="{518755C2-FBAA-4922-9215-6B78647A62FD}" presName="nodeText" presStyleLbl="bgAccFollowNode1" presStyleIdx="0" presStyleCnt="4">
        <dgm:presLayoutVars>
          <dgm:bulletEnabled val="1"/>
        </dgm:presLayoutVars>
      </dgm:prSet>
      <dgm:spPr/>
    </dgm:pt>
    <dgm:pt modelId="{4CBBCBB1-16FB-4CA5-88AB-4FA046EA281D}" type="pres">
      <dgm:prSet presAssocID="{06737D4E-EB83-4918-B6DB-82262A73A3B5}" presName="sibTrans" presStyleCnt="0"/>
      <dgm:spPr/>
    </dgm:pt>
    <dgm:pt modelId="{950F85F1-E393-47A3-B11F-FB46D833FB5F}" type="pres">
      <dgm:prSet presAssocID="{ABA31B5B-5F69-4020-9063-E1A28FFEADAC}" presName="compositeNode" presStyleCnt="0">
        <dgm:presLayoutVars>
          <dgm:bulletEnabled val="1"/>
        </dgm:presLayoutVars>
      </dgm:prSet>
      <dgm:spPr/>
    </dgm:pt>
    <dgm:pt modelId="{E5D06107-A64F-4313-8192-E416B51E8E6F}" type="pres">
      <dgm:prSet presAssocID="{ABA31B5B-5F69-4020-9063-E1A28FFEADAC}" presName="bgRect" presStyleLbl="bgAccFollowNode1" presStyleIdx="1" presStyleCnt="4"/>
      <dgm:spPr/>
    </dgm:pt>
    <dgm:pt modelId="{1AF34EF3-2B19-4BA9-B3B6-72C9C301CAA4}" type="pres">
      <dgm:prSet presAssocID="{06F1237D-016B-4146-BE4E-C7CC5D95F5D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C36F46B-7386-4AD5-BD56-CD5C4C41464F}" type="pres">
      <dgm:prSet presAssocID="{ABA31B5B-5F69-4020-9063-E1A28FFEADAC}" presName="bottomLine" presStyleLbl="alignNode1" presStyleIdx="3" presStyleCnt="8">
        <dgm:presLayoutVars/>
      </dgm:prSet>
      <dgm:spPr/>
    </dgm:pt>
    <dgm:pt modelId="{4272B8E6-072B-4519-ABA0-B0D314F89A2E}" type="pres">
      <dgm:prSet presAssocID="{ABA31B5B-5F69-4020-9063-E1A28FFEADAC}" presName="nodeText" presStyleLbl="bgAccFollowNode1" presStyleIdx="1" presStyleCnt="4">
        <dgm:presLayoutVars>
          <dgm:bulletEnabled val="1"/>
        </dgm:presLayoutVars>
      </dgm:prSet>
      <dgm:spPr/>
    </dgm:pt>
    <dgm:pt modelId="{6D38AB5B-E971-4CCB-9329-178B9CE7B158}" type="pres">
      <dgm:prSet presAssocID="{06F1237D-016B-4146-BE4E-C7CC5D95F5D1}" presName="sibTrans" presStyleCnt="0"/>
      <dgm:spPr/>
    </dgm:pt>
    <dgm:pt modelId="{8D56F68D-4358-4D05-974F-E46F2995D7A5}" type="pres">
      <dgm:prSet presAssocID="{6B548D6E-FADC-4A82-99D5-72EEC36A4D1C}" presName="compositeNode" presStyleCnt="0">
        <dgm:presLayoutVars>
          <dgm:bulletEnabled val="1"/>
        </dgm:presLayoutVars>
      </dgm:prSet>
      <dgm:spPr/>
    </dgm:pt>
    <dgm:pt modelId="{917E234D-1DEB-4BE4-8F53-DB18BE8FF62A}" type="pres">
      <dgm:prSet presAssocID="{6B548D6E-FADC-4A82-99D5-72EEC36A4D1C}" presName="bgRect" presStyleLbl="bgAccFollowNode1" presStyleIdx="2" presStyleCnt="4"/>
      <dgm:spPr/>
    </dgm:pt>
    <dgm:pt modelId="{92938CBE-2A7F-413D-AAFC-5337FB020EAE}" type="pres">
      <dgm:prSet presAssocID="{6A2F4CAF-ACAB-4B67-AA39-7DDD1896E0B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A6418B8-0FC5-4D72-A48C-AAAA80B1C3CA}" type="pres">
      <dgm:prSet presAssocID="{6B548D6E-FADC-4A82-99D5-72EEC36A4D1C}" presName="bottomLine" presStyleLbl="alignNode1" presStyleIdx="5" presStyleCnt="8">
        <dgm:presLayoutVars/>
      </dgm:prSet>
      <dgm:spPr/>
    </dgm:pt>
    <dgm:pt modelId="{7215BB4B-1140-4AA3-90B0-E597DC3B488E}" type="pres">
      <dgm:prSet presAssocID="{6B548D6E-FADC-4A82-99D5-72EEC36A4D1C}" presName="nodeText" presStyleLbl="bgAccFollowNode1" presStyleIdx="2" presStyleCnt="4">
        <dgm:presLayoutVars>
          <dgm:bulletEnabled val="1"/>
        </dgm:presLayoutVars>
      </dgm:prSet>
      <dgm:spPr/>
    </dgm:pt>
    <dgm:pt modelId="{FD014A27-D66A-4D28-BB25-C3484562B8FB}" type="pres">
      <dgm:prSet presAssocID="{6A2F4CAF-ACAB-4B67-AA39-7DDD1896E0BA}" presName="sibTrans" presStyleCnt="0"/>
      <dgm:spPr/>
    </dgm:pt>
    <dgm:pt modelId="{8A0E7F3F-159F-4CC4-A6AA-009D25FADFF2}" type="pres">
      <dgm:prSet presAssocID="{751C5ED6-F005-46EE-8DC2-53E9B51DF753}" presName="compositeNode" presStyleCnt="0">
        <dgm:presLayoutVars>
          <dgm:bulletEnabled val="1"/>
        </dgm:presLayoutVars>
      </dgm:prSet>
      <dgm:spPr/>
    </dgm:pt>
    <dgm:pt modelId="{B7FCDF6E-DA9F-4C17-AB4F-D3B92968A388}" type="pres">
      <dgm:prSet presAssocID="{751C5ED6-F005-46EE-8DC2-53E9B51DF753}" presName="bgRect" presStyleLbl="bgAccFollowNode1" presStyleIdx="3" presStyleCnt="4"/>
      <dgm:spPr/>
    </dgm:pt>
    <dgm:pt modelId="{865BA1F4-0154-4F55-B5AE-3F764B27D0D3}" type="pres">
      <dgm:prSet presAssocID="{2289335D-9DEF-4211-8E66-7072EDF383B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35F6711-81AE-4D4F-A16B-5A7B8DD1BC90}" type="pres">
      <dgm:prSet presAssocID="{751C5ED6-F005-46EE-8DC2-53E9B51DF753}" presName="bottomLine" presStyleLbl="alignNode1" presStyleIdx="7" presStyleCnt="8">
        <dgm:presLayoutVars/>
      </dgm:prSet>
      <dgm:spPr/>
    </dgm:pt>
    <dgm:pt modelId="{D6497880-72BD-4D48-8CE8-8D50D23F5B0D}" type="pres">
      <dgm:prSet presAssocID="{751C5ED6-F005-46EE-8DC2-53E9B51DF75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C795511-F9E6-4692-AAB0-80B70C84532D}" srcId="{33667F43-66B0-4B7B-A4E2-491613604C00}" destId="{751C5ED6-F005-46EE-8DC2-53E9B51DF753}" srcOrd="3" destOrd="0" parTransId="{5A7F9D0E-DDC4-4643-AD7D-BC773686C8A8}" sibTransId="{2289335D-9DEF-4211-8E66-7072EDF383B4}"/>
    <dgm:cxn modelId="{614D151C-9777-41C7-89EC-8E71708D345C}" type="presOf" srcId="{751C5ED6-F005-46EE-8DC2-53E9B51DF753}" destId="{B7FCDF6E-DA9F-4C17-AB4F-D3B92968A388}" srcOrd="0" destOrd="0" presId="urn:microsoft.com/office/officeart/2016/7/layout/BasicLinearProcessNumbered"/>
    <dgm:cxn modelId="{3C5C691C-F935-4CA0-960A-CFF94A87F799}" type="presOf" srcId="{ABA31B5B-5F69-4020-9063-E1A28FFEADAC}" destId="{4272B8E6-072B-4519-ABA0-B0D314F89A2E}" srcOrd="1" destOrd="0" presId="urn:microsoft.com/office/officeart/2016/7/layout/BasicLinearProcessNumbered"/>
    <dgm:cxn modelId="{4C58E51F-D2C9-439D-99CD-DA0A35BEFE13}" type="presOf" srcId="{518755C2-FBAA-4922-9215-6B78647A62FD}" destId="{B15C83D7-0A0C-4A50-ADCE-4102078D29A2}" srcOrd="0" destOrd="0" presId="urn:microsoft.com/office/officeart/2016/7/layout/BasicLinearProcessNumbered"/>
    <dgm:cxn modelId="{D7F93A26-4756-4EAB-BC7F-426212FF2738}" type="presOf" srcId="{6B548D6E-FADC-4A82-99D5-72EEC36A4D1C}" destId="{917E234D-1DEB-4BE4-8F53-DB18BE8FF62A}" srcOrd="0" destOrd="0" presId="urn:microsoft.com/office/officeart/2016/7/layout/BasicLinearProcessNumbered"/>
    <dgm:cxn modelId="{3D394F27-3862-4619-8503-B322D155C320}" type="presOf" srcId="{751C5ED6-F005-46EE-8DC2-53E9B51DF753}" destId="{D6497880-72BD-4D48-8CE8-8D50D23F5B0D}" srcOrd="1" destOrd="0" presId="urn:microsoft.com/office/officeart/2016/7/layout/BasicLinearProcessNumbered"/>
    <dgm:cxn modelId="{10B3B830-C1B1-4A52-A3DD-D2551040ADBD}" type="presOf" srcId="{33667F43-66B0-4B7B-A4E2-491613604C00}" destId="{11FA2D6D-060F-476C-A110-1A1172B6ED83}" srcOrd="0" destOrd="0" presId="urn:microsoft.com/office/officeart/2016/7/layout/BasicLinearProcessNumbered"/>
    <dgm:cxn modelId="{B0999A5C-7E3B-46D9-8603-D8599605EA08}" type="presOf" srcId="{2289335D-9DEF-4211-8E66-7072EDF383B4}" destId="{865BA1F4-0154-4F55-B5AE-3F764B27D0D3}" srcOrd="0" destOrd="0" presId="urn:microsoft.com/office/officeart/2016/7/layout/BasicLinearProcessNumbered"/>
    <dgm:cxn modelId="{1AE3C971-A3C0-4836-8247-D24F9E079CF7}" type="presOf" srcId="{518755C2-FBAA-4922-9215-6B78647A62FD}" destId="{A41C23A8-47AD-4F41-8015-46545328DE55}" srcOrd="1" destOrd="0" presId="urn:microsoft.com/office/officeart/2016/7/layout/BasicLinearProcessNumbered"/>
    <dgm:cxn modelId="{25AF4658-FE8B-4D57-A996-9605524D8950}" type="presOf" srcId="{06F1237D-016B-4146-BE4E-C7CC5D95F5D1}" destId="{1AF34EF3-2B19-4BA9-B3B6-72C9C301CAA4}" srcOrd="0" destOrd="0" presId="urn:microsoft.com/office/officeart/2016/7/layout/BasicLinearProcessNumbered"/>
    <dgm:cxn modelId="{54BD2C7D-71DD-4B8B-9A45-DFA19F0AA10F}" type="presOf" srcId="{ABA31B5B-5F69-4020-9063-E1A28FFEADAC}" destId="{E5D06107-A64F-4313-8192-E416B51E8E6F}" srcOrd="0" destOrd="0" presId="urn:microsoft.com/office/officeart/2016/7/layout/BasicLinearProcessNumbered"/>
    <dgm:cxn modelId="{62DC79AC-F16B-4180-9457-2BA4144B7A82}" type="presOf" srcId="{6A2F4CAF-ACAB-4B67-AA39-7DDD1896E0BA}" destId="{92938CBE-2A7F-413D-AAFC-5337FB020EAE}" srcOrd="0" destOrd="0" presId="urn:microsoft.com/office/officeart/2016/7/layout/BasicLinearProcessNumbered"/>
    <dgm:cxn modelId="{23AC77B3-7EB6-4751-AC5B-EEEBADC0F82E}" srcId="{33667F43-66B0-4B7B-A4E2-491613604C00}" destId="{6B548D6E-FADC-4A82-99D5-72EEC36A4D1C}" srcOrd="2" destOrd="0" parTransId="{EFF70E55-524D-41E3-9BEE-F5875981669F}" sibTransId="{6A2F4CAF-ACAB-4B67-AA39-7DDD1896E0BA}"/>
    <dgm:cxn modelId="{4FA8C4B5-12A2-4E3C-AF36-BC15E03E3805}" srcId="{33667F43-66B0-4B7B-A4E2-491613604C00}" destId="{ABA31B5B-5F69-4020-9063-E1A28FFEADAC}" srcOrd="1" destOrd="0" parTransId="{477B7E26-DFFF-4718-81F1-07E99694A427}" sibTransId="{06F1237D-016B-4146-BE4E-C7CC5D95F5D1}"/>
    <dgm:cxn modelId="{A6FBD8B8-9D13-4160-B1F2-13756D90309E}" type="presOf" srcId="{06737D4E-EB83-4918-B6DB-82262A73A3B5}" destId="{2B8E63BD-EDFF-4F1C-B9DB-31B4CE0C19DB}" srcOrd="0" destOrd="0" presId="urn:microsoft.com/office/officeart/2016/7/layout/BasicLinearProcessNumbered"/>
    <dgm:cxn modelId="{022A30CE-A63C-41D8-8CAB-BF1FCEC7E061}" srcId="{33667F43-66B0-4B7B-A4E2-491613604C00}" destId="{518755C2-FBAA-4922-9215-6B78647A62FD}" srcOrd="0" destOrd="0" parTransId="{90018226-7EC8-4F83-9049-BD5C824E1018}" sibTransId="{06737D4E-EB83-4918-B6DB-82262A73A3B5}"/>
    <dgm:cxn modelId="{4CFB6BF3-B668-4852-ADD0-5EC08E3CF4FB}" type="presOf" srcId="{6B548D6E-FADC-4A82-99D5-72EEC36A4D1C}" destId="{7215BB4B-1140-4AA3-90B0-E597DC3B488E}" srcOrd="1" destOrd="0" presId="urn:microsoft.com/office/officeart/2016/7/layout/BasicLinearProcessNumbered"/>
    <dgm:cxn modelId="{2EED0E8F-6EB9-4092-939E-D55D696E9A35}" type="presParOf" srcId="{11FA2D6D-060F-476C-A110-1A1172B6ED83}" destId="{301B2E1D-B87D-4790-AD1D-427DCCEFDE11}" srcOrd="0" destOrd="0" presId="urn:microsoft.com/office/officeart/2016/7/layout/BasicLinearProcessNumbered"/>
    <dgm:cxn modelId="{BC1493D0-90C0-4850-9C19-F3AA8ECD0F82}" type="presParOf" srcId="{301B2E1D-B87D-4790-AD1D-427DCCEFDE11}" destId="{B15C83D7-0A0C-4A50-ADCE-4102078D29A2}" srcOrd="0" destOrd="0" presId="urn:microsoft.com/office/officeart/2016/7/layout/BasicLinearProcessNumbered"/>
    <dgm:cxn modelId="{12C4F102-2DA6-4B2A-A3A7-A55002CA9BE4}" type="presParOf" srcId="{301B2E1D-B87D-4790-AD1D-427DCCEFDE11}" destId="{2B8E63BD-EDFF-4F1C-B9DB-31B4CE0C19DB}" srcOrd="1" destOrd="0" presId="urn:microsoft.com/office/officeart/2016/7/layout/BasicLinearProcessNumbered"/>
    <dgm:cxn modelId="{FCAE7279-6E4E-431D-9AAF-B5D8038F2AF9}" type="presParOf" srcId="{301B2E1D-B87D-4790-AD1D-427DCCEFDE11}" destId="{8EFB0BDC-AD7B-4C30-B9CB-BEDE86093D89}" srcOrd="2" destOrd="0" presId="urn:microsoft.com/office/officeart/2016/7/layout/BasicLinearProcessNumbered"/>
    <dgm:cxn modelId="{C6CD4A45-C3AE-4606-AF74-428C95127A2C}" type="presParOf" srcId="{301B2E1D-B87D-4790-AD1D-427DCCEFDE11}" destId="{A41C23A8-47AD-4F41-8015-46545328DE55}" srcOrd="3" destOrd="0" presId="urn:microsoft.com/office/officeart/2016/7/layout/BasicLinearProcessNumbered"/>
    <dgm:cxn modelId="{7159133E-E606-4EA7-8988-69634ED35B8A}" type="presParOf" srcId="{11FA2D6D-060F-476C-A110-1A1172B6ED83}" destId="{4CBBCBB1-16FB-4CA5-88AB-4FA046EA281D}" srcOrd="1" destOrd="0" presId="urn:microsoft.com/office/officeart/2016/7/layout/BasicLinearProcessNumbered"/>
    <dgm:cxn modelId="{3E5D5219-29DE-4F59-BAA3-006C70056DEB}" type="presParOf" srcId="{11FA2D6D-060F-476C-A110-1A1172B6ED83}" destId="{950F85F1-E393-47A3-B11F-FB46D833FB5F}" srcOrd="2" destOrd="0" presId="urn:microsoft.com/office/officeart/2016/7/layout/BasicLinearProcessNumbered"/>
    <dgm:cxn modelId="{47EAAE22-590C-49CC-AAE4-DCBF345D4FB0}" type="presParOf" srcId="{950F85F1-E393-47A3-B11F-FB46D833FB5F}" destId="{E5D06107-A64F-4313-8192-E416B51E8E6F}" srcOrd="0" destOrd="0" presId="urn:microsoft.com/office/officeart/2016/7/layout/BasicLinearProcessNumbered"/>
    <dgm:cxn modelId="{3F02B871-322F-4DE7-8206-89EA9EE571A0}" type="presParOf" srcId="{950F85F1-E393-47A3-B11F-FB46D833FB5F}" destId="{1AF34EF3-2B19-4BA9-B3B6-72C9C301CAA4}" srcOrd="1" destOrd="0" presId="urn:microsoft.com/office/officeart/2016/7/layout/BasicLinearProcessNumbered"/>
    <dgm:cxn modelId="{AE65FA7E-C69D-461E-8BEB-B170AB9E62C4}" type="presParOf" srcId="{950F85F1-E393-47A3-B11F-FB46D833FB5F}" destId="{3C36F46B-7386-4AD5-BD56-CD5C4C41464F}" srcOrd="2" destOrd="0" presId="urn:microsoft.com/office/officeart/2016/7/layout/BasicLinearProcessNumbered"/>
    <dgm:cxn modelId="{A0111E02-5485-481D-9257-D45429B8CBD9}" type="presParOf" srcId="{950F85F1-E393-47A3-B11F-FB46D833FB5F}" destId="{4272B8E6-072B-4519-ABA0-B0D314F89A2E}" srcOrd="3" destOrd="0" presId="urn:microsoft.com/office/officeart/2016/7/layout/BasicLinearProcessNumbered"/>
    <dgm:cxn modelId="{95FC4760-61F8-433D-A21A-DAEB95A73774}" type="presParOf" srcId="{11FA2D6D-060F-476C-A110-1A1172B6ED83}" destId="{6D38AB5B-E971-4CCB-9329-178B9CE7B158}" srcOrd="3" destOrd="0" presId="urn:microsoft.com/office/officeart/2016/7/layout/BasicLinearProcessNumbered"/>
    <dgm:cxn modelId="{4BA4E8FE-71D0-40AB-AE08-BD45584CCECC}" type="presParOf" srcId="{11FA2D6D-060F-476C-A110-1A1172B6ED83}" destId="{8D56F68D-4358-4D05-974F-E46F2995D7A5}" srcOrd="4" destOrd="0" presId="urn:microsoft.com/office/officeart/2016/7/layout/BasicLinearProcessNumbered"/>
    <dgm:cxn modelId="{BC7CD173-4BBB-4F36-8A5F-D509FFD02CC7}" type="presParOf" srcId="{8D56F68D-4358-4D05-974F-E46F2995D7A5}" destId="{917E234D-1DEB-4BE4-8F53-DB18BE8FF62A}" srcOrd="0" destOrd="0" presId="urn:microsoft.com/office/officeart/2016/7/layout/BasicLinearProcessNumbered"/>
    <dgm:cxn modelId="{DB3B01C2-4EE2-440C-9144-135CD54B5B9A}" type="presParOf" srcId="{8D56F68D-4358-4D05-974F-E46F2995D7A5}" destId="{92938CBE-2A7F-413D-AAFC-5337FB020EAE}" srcOrd="1" destOrd="0" presId="urn:microsoft.com/office/officeart/2016/7/layout/BasicLinearProcessNumbered"/>
    <dgm:cxn modelId="{EE042533-D9A6-4238-87B8-2E6EA7FE8BB6}" type="presParOf" srcId="{8D56F68D-4358-4D05-974F-E46F2995D7A5}" destId="{2A6418B8-0FC5-4D72-A48C-AAAA80B1C3CA}" srcOrd="2" destOrd="0" presId="urn:microsoft.com/office/officeart/2016/7/layout/BasicLinearProcessNumbered"/>
    <dgm:cxn modelId="{4BFB5097-3900-4273-98C8-D50095627210}" type="presParOf" srcId="{8D56F68D-4358-4D05-974F-E46F2995D7A5}" destId="{7215BB4B-1140-4AA3-90B0-E597DC3B488E}" srcOrd="3" destOrd="0" presId="urn:microsoft.com/office/officeart/2016/7/layout/BasicLinearProcessNumbered"/>
    <dgm:cxn modelId="{7BDD4066-6A82-4F85-B021-ABB627484028}" type="presParOf" srcId="{11FA2D6D-060F-476C-A110-1A1172B6ED83}" destId="{FD014A27-D66A-4D28-BB25-C3484562B8FB}" srcOrd="5" destOrd="0" presId="urn:microsoft.com/office/officeart/2016/7/layout/BasicLinearProcessNumbered"/>
    <dgm:cxn modelId="{2E2B0A2A-63DE-4265-AB2E-3F7619AC40DE}" type="presParOf" srcId="{11FA2D6D-060F-476C-A110-1A1172B6ED83}" destId="{8A0E7F3F-159F-4CC4-A6AA-009D25FADFF2}" srcOrd="6" destOrd="0" presId="urn:microsoft.com/office/officeart/2016/7/layout/BasicLinearProcessNumbered"/>
    <dgm:cxn modelId="{62D7445F-FED7-4177-8D60-866478ED54D7}" type="presParOf" srcId="{8A0E7F3F-159F-4CC4-A6AA-009D25FADFF2}" destId="{B7FCDF6E-DA9F-4C17-AB4F-D3B92968A388}" srcOrd="0" destOrd="0" presId="urn:microsoft.com/office/officeart/2016/7/layout/BasicLinearProcessNumbered"/>
    <dgm:cxn modelId="{53E9DE25-D858-4C4E-BBBB-9500C9ED9A10}" type="presParOf" srcId="{8A0E7F3F-159F-4CC4-A6AA-009D25FADFF2}" destId="{865BA1F4-0154-4F55-B5AE-3F764B27D0D3}" srcOrd="1" destOrd="0" presId="urn:microsoft.com/office/officeart/2016/7/layout/BasicLinearProcessNumbered"/>
    <dgm:cxn modelId="{8F17D36A-4431-427C-BDD4-286968DC80EE}" type="presParOf" srcId="{8A0E7F3F-159F-4CC4-A6AA-009D25FADFF2}" destId="{235F6711-81AE-4D4F-A16B-5A7B8DD1BC90}" srcOrd="2" destOrd="0" presId="urn:microsoft.com/office/officeart/2016/7/layout/BasicLinearProcessNumbered"/>
    <dgm:cxn modelId="{D1A489EF-8E7C-4E75-98E2-93B1D3564001}" type="presParOf" srcId="{8A0E7F3F-159F-4CC4-A6AA-009D25FADFF2}" destId="{D6497880-72BD-4D48-8CE8-8D50D23F5B0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C83D7-0A0C-4A50-ADCE-4102078D29A2}">
      <dsp:nvSpPr>
        <dsp:cNvPr id="0" name=""/>
        <dsp:cNvSpPr/>
      </dsp:nvSpPr>
      <dsp:spPr>
        <a:xfrm>
          <a:off x="3192" y="0"/>
          <a:ext cx="2532322" cy="3404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Недостаточное хорошие поддержка текущими инструментами САПР.</a:t>
          </a:r>
          <a:endParaRPr lang="en-US" sz="1600" kern="1200"/>
        </a:p>
      </dsp:txBody>
      <dsp:txXfrm>
        <a:off x="3192" y="1293625"/>
        <a:ext cx="2532322" cy="2042566"/>
      </dsp:txXfrm>
    </dsp:sp>
    <dsp:sp modelId="{2B8E63BD-EDFF-4F1C-B9DB-31B4CE0C19DB}">
      <dsp:nvSpPr>
        <dsp:cNvPr id="0" name=""/>
        <dsp:cNvSpPr/>
      </dsp:nvSpPr>
      <dsp:spPr>
        <a:xfrm>
          <a:off x="758711" y="340427"/>
          <a:ext cx="1021283" cy="1021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8274" y="489990"/>
        <a:ext cx="722157" cy="722157"/>
      </dsp:txXfrm>
    </dsp:sp>
    <dsp:sp modelId="{8EFB0BDC-AD7B-4C30-B9CB-BEDE86093D89}">
      <dsp:nvSpPr>
        <dsp:cNvPr id="0" name=""/>
        <dsp:cNvSpPr/>
      </dsp:nvSpPr>
      <dsp:spPr>
        <a:xfrm>
          <a:off x="3192" y="3404205"/>
          <a:ext cx="253232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06107-A64F-4313-8192-E416B51E8E6F}">
      <dsp:nvSpPr>
        <dsp:cNvPr id="0" name=""/>
        <dsp:cNvSpPr/>
      </dsp:nvSpPr>
      <dsp:spPr>
        <a:xfrm>
          <a:off x="2788746" y="0"/>
          <a:ext cx="2532322" cy="34042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Планирование процесса и модификации деталей должны выполняться в ручную.</a:t>
          </a:r>
          <a:endParaRPr lang="en-US" sz="1600" kern="1200"/>
        </a:p>
      </dsp:txBody>
      <dsp:txXfrm>
        <a:off x="2788746" y="1293625"/>
        <a:ext cx="2532322" cy="2042566"/>
      </dsp:txXfrm>
    </dsp:sp>
    <dsp:sp modelId="{1AF34EF3-2B19-4BA9-B3B6-72C9C301CAA4}">
      <dsp:nvSpPr>
        <dsp:cNvPr id="0" name=""/>
        <dsp:cNvSpPr/>
      </dsp:nvSpPr>
      <dsp:spPr>
        <a:xfrm>
          <a:off x="3544266" y="340427"/>
          <a:ext cx="1021283" cy="1021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93829" y="489990"/>
        <a:ext cx="722157" cy="722157"/>
      </dsp:txXfrm>
    </dsp:sp>
    <dsp:sp modelId="{3C36F46B-7386-4AD5-BD56-CD5C4C41464F}">
      <dsp:nvSpPr>
        <dsp:cNvPr id="0" name=""/>
        <dsp:cNvSpPr/>
      </dsp:nvSpPr>
      <dsp:spPr>
        <a:xfrm>
          <a:off x="2788746" y="3404205"/>
          <a:ext cx="253232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E234D-1DEB-4BE4-8F53-DB18BE8FF62A}">
      <dsp:nvSpPr>
        <dsp:cNvPr id="0" name=""/>
        <dsp:cNvSpPr/>
      </dsp:nvSpPr>
      <dsp:spPr>
        <a:xfrm>
          <a:off x="5574301" y="0"/>
          <a:ext cx="2532322" cy="34042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Требование специальных знаний используемых инструментов.</a:t>
          </a:r>
          <a:endParaRPr lang="en-US" sz="1600" kern="1200"/>
        </a:p>
      </dsp:txBody>
      <dsp:txXfrm>
        <a:off x="5574301" y="1293625"/>
        <a:ext cx="2532322" cy="2042566"/>
      </dsp:txXfrm>
    </dsp:sp>
    <dsp:sp modelId="{92938CBE-2A7F-413D-AAFC-5337FB020EAE}">
      <dsp:nvSpPr>
        <dsp:cNvPr id="0" name=""/>
        <dsp:cNvSpPr/>
      </dsp:nvSpPr>
      <dsp:spPr>
        <a:xfrm>
          <a:off x="6329820" y="340427"/>
          <a:ext cx="1021283" cy="10212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79383" y="489990"/>
        <a:ext cx="722157" cy="722157"/>
      </dsp:txXfrm>
    </dsp:sp>
    <dsp:sp modelId="{2A6418B8-0FC5-4D72-A48C-AAAA80B1C3CA}">
      <dsp:nvSpPr>
        <dsp:cNvPr id="0" name=""/>
        <dsp:cNvSpPr/>
      </dsp:nvSpPr>
      <dsp:spPr>
        <a:xfrm>
          <a:off x="5574301" y="3404205"/>
          <a:ext cx="253232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CDF6E-DA9F-4C17-AB4F-D3B92968A388}">
      <dsp:nvSpPr>
        <dsp:cNvPr id="0" name=""/>
        <dsp:cNvSpPr/>
      </dsp:nvSpPr>
      <dsp:spPr>
        <a:xfrm>
          <a:off x="8359855" y="0"/>
          <a:ext cx="2532322" cy="34042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Невозможность моделирования физики основанных на разных законов.</a:t>
          </a:r>
          <a:endParaRPr lang="en-US" sz="1600" kern="1200"/>
        </a:p>
      </dsp:txBody>
      <dsp:txXfrm>
        <a:off x="8359855" y="1293625"/>
        <a:ext cx="2532322" cy="2042566"/>
      </dsp:txXfrm>
    </dsp:sp>
    <dsp:sp modelId="{865BA1F4-0154-4F55-B5AE-3F764B27D0D3}">
      <dsp:nvSpPr>
        <dsp:cNvPr id="0" name=""/>
        <dsp:cNvSpPr/>
      </dsp:nvSpPr>
      <dsp:spPr>
        <a:xfrm>
          <a:off x="9115375" y="340427"/>
          <a:ext cx="1021283" cy="10212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64938" y="489990"/>
        <a:ext cx="722157" cy="722157"/>
      </dsp:txXfrm>
    </dsp:sp>
    <dsp:sp modelId="{235F6711-81AE-4D4F-A16B-5A7B8DD1BC90}">
      <dsp:nvSpPr>
        <dsp:cNvPr id="0" name=""/>
        <dsp:cNvSpPr/>
      </dsp:nvSpPr>
      <dsp:spPr>
        <a:xfrm>
          <a:off x="8359855" y="3404205"/>
          <a:ext cx="2532322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Существующий подходы моделирования деталей.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04293" y="2052918"/>
            <a:ext cx="8946541" cy="123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4293" y="2052918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Математический подход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44272" y="2052918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Полигональный подход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435968" y="2052918"/>
            <a:ext cx="2449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Вексельный подход</a:t>
            </a:r>
          </a:p>
        </p:txBody>
      </p:sp>
      <p:pic>
        <p:nvPicPr>
          <p:cNvPr id="1026" name="Picture 2" descr="КОШКА 3D Модель $39 - .fbx .obj .ma - Free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19" y="3286897"/>
            <a:ext cx="2569841" cy="25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55" y="3283597"/>
            <a:ext cx="2546056" cy="25731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66" y="3180032"/>
            <a:ext cx="1853513" cy="27802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D7765-7631-0437-968A-E072B37A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0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69922" y="2054436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Математический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77824" y="2050675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Полигональный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866276" y="2050675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Вексельный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651" y="51290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651" y="339882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2827" y="3035377"/>
            <a:ext cx="329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Теоретическая бесконечная точность.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285" y="3449951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/>
              <a:t>Возможность сформировать любую </a:t>
            </a:r>
          </a:p>
          <a:p>
            <a:r>
              <a:rPr lang="ru-RU" sz="1200" b="1" dirty="0"/>
              <a:t>фигуру</a:t>
            </a:r>
            <a:r>
              <a:rPr lang="ru-RU" sz="1200" dirty="0"/>
              <a:t>, так как она описывается формулой. </a:t>
            </a:r>
          </a:p>
          <a:p>
            <a:r>
              <a:rPr lang="ru-RU" sz="1200" dirty="0"/>
              <a:t>А формула в теории может удовлетворять </a:t>
            </a:r>
          </a:p>
          <a:p>
            <a:r>
              <a:rPr lang="ru-RU" sz="1200" dirty="0"/>
              <a:t>любой задачи геометрического моделирования.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9285" y="5171074"/>
            <a:ext cx="4677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Высокая сложность создания геометрического движка.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651" y="5757480"/>
            <a:ext cx="5128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* Объективно неподъёмная задача для студентов, даже группы.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721" y="6037274"/>
            <a:ext cx="4644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* Реализуются крупными фирмами (</a:t>
            </a:r>
            <a:r>
              <a:rPr lang="en-US" sz="1200" i="1" dirty="0"/>
              <a:t>Autodesk</a:t>
            </a:r>
            <a:r>
              <a:rPr lang="ru-RU" sz="1200" i="1" dirty="0"/>
              <a:t>, </a:t>
            </a:r>
            <a:r>
              <a:rPr lang="en-US" sz="1200" i="1" dirty="0"/>
              <a:t>C3D</a:t>
            </a:r>
            <a:r>
              <a:rPr lang="ru-RU" sz="1200" i="1" dirty="0"/>
              <a:t> и т.д.)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3306" y="2941187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Пришли из игр, следовательно </a:t>
            </a:r>
          </a:p>
          <a:p>
            <a:r>
              <a:rPr lang="ru-RU" sz="1200" b="1" dirty="0"/>
              <a:t>оптимизированное железо </a:t>
            </a:r>
            <a:r>
              <a:rPr lang="ru-RU" sz="1200" dirty="0"/>
              <a:t>для них.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3306" y="3473093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Существуют материалы по алгоритмом </a:t>
            </a:r>
          </a:p>
          <a:p>
            <a:r>
              <a:rPr lang="ru-RU" sz="1200" dirty="0"/>
              <a:t>будёновского сложения.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1851" y="5757480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* Будёновское сложения, основное </a:t>
            </a:r>
          </a:p>
          <a:p>
            <a:r>
              <a:rPr lang="ru-RU" sz="1200" i="1" dirty="0"/>
              <a:t>действия для всех САПР по сочетанию</a:t>
            </a:r>
          </a:p>
          <a:p>
            <a:r>
              <a:rPr lang="ru-RU" sz="1200" i="1" dirty="0"/>
              <a:t>примитивов между собой.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1851" y="509402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Существуют множество реализаций, </a:t>
            </a:r>
          </a:p>
          <a:p>
            <a:r>
              <a:rPr lang="ru-RU" sz="1200" dirty="0"/>
              <a:t>которых не переплюнуть.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3306" y="3995734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Возможность оперативно внести изменения</a:t>
            </a:r>
          </a:p>
          <a:p>
            <a:r>
              <a:rPr lang="ru-RU" sz="1200" dirty="0"/>
              <a:t>в геометрическое ядро силами студентов.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92279" y="5670958"/>
            <a:ext cx="11971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98873" y="5073810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Не существует эффективных</a:t>
            </a:r>
          </a:p>
          <a:p>
            <a:r>
              <a:rPr lang="ru-RU" sz="1200" dirty="0"/>
              <a:t> алгоритмов компрессии векселей.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44959" y="5757480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* Мало кто применяет этот метод </a:t>
            </a:r>
          </a:p>
          <a:p>
            <a:r>
              <a:rPr lang="ru-RU" sz="1200" i="1" dirty="0"/>
              <a:t>моделирования.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98873" y="4815340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Нету материалов.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44959" y="2880317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Удобен для модулей типа </a:t>
            </a:r>
          </a:p>
          <a:p>
            <a:r>
              <a:rPr lang="en-US" sz="1200" dirty="0"/>
              <a:t>CAM, CAE, </a:t>
            </a:r>
            <a:r>
              <a:rPr lang="ru-RU" sz="1200" dirty="0"/>
              <a:t>и т.д.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44959" y="3333155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Легок в модификации и понимания</a:t>
            </a:r>
          </a:p>
          <a:p>
            <a:r>
              <a:rPr lang="ru-RU" sz="1200" dirty="0"/>
              <a:t>принципов работы сторонних </a:t>
            </a:r>
          </a:p>
          <a:p>
            <a:r>
              <a:rPr lang="ru-RU" sz="1200" dirty="0"/>
              <a:t>программистов.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21067" y="4004998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Очень большой не исследований </a:t>
            </a:r>
          </a:p>
          <a:p>
            <a:r>
              <a:rPr lang="ru-RU" sz="1200" dirty="0"/>
              <a:t>теоретический потенциал.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44959" y="6305666"/>
            <a:ext cx="299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* Используется для аппаратов МРТ.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E99C3-1199-3EA1-0203-4684509B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Специалисты.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338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 Ресурсы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1668582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Консультант по </a:t>
            </a:r>
            <a:r>
              <a:rPr lang="en-US" sz="1200" dirty="0"/>
              <a:t>Web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2340528"/>
            <a:ext cx="4480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Консультант по низкоуровневому программированию</a:t>
            </a:r>
            <a:r>
              <a:rPr lang="en-US" sz="1200" dirty="0"/>
              <a:t>.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841" y="3764277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Участники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7446" y="1666600"/>
            <a:ext cx="3720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Нужен при появившихся проблемах с вебом.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7446" y="2340528"/>
            <a:ext cx="4100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Консультация по обращению  памяти устройства.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8286" y="2617527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* Возможно что это </a:t>
            </a:r>
            <a:r>
              <a:rPr lang="ru-RU" sz="1200" i="1" dirty="0" err="1"/>
              <a:t>Джунковский</a:t>
            </a:r>
            <a:r>
              <a:rPr lang="ru-RU" sz="1200" i="1" dirty="0"/>
              <a:t>, он же и может </a:t>
            </a:r>
          </a:p>
          <a:p>
            <a:r>
              <a:rPr lang="ru-RU" sz="1200" i="1" dirty="0"/>
              <a:t>подсказать на счет компрессии и бинарных </a:t>
            </a:r>
          </a:p>
          <a:p>
            <a:r>
              <a:rPr lang="ru-RU" sz="1200" i="1" dirty="0"/>
              <a:t>операции геометрического моделирования. 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26503" y="3372374"/>
            <a:ext cx="11685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58286" y="3480891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Занимается визуализацией, далее к нему будет </a:t>
            </a:r>
          </a:p>
          <a:p>
            <a:r>
              <a:rPr lang="ru-RU" sz="1200" dirty="0"/>
              <a:t>переброшены силы других участников проекта.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8286" y="3992450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Геометрическое ядро, после завершения основного </a:t>
            </a:r>
          </a:p>
          <a:p>
            <a:r>
              <a:rPr lang="ru-RU" sz="1200" dirty="0"/>
              <a:t>этапа расформировывается и перебрасываются </a:t>
            </a:r>
          </a:p>
          <a:p>
            <a:r>
              <a:rPr lang="ru-RU" sz="1200" dirty="0"/>
              <a:t>на другие направления.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7446" y="4662467"/>
            <a:ext cx="4580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Окончание 1 этапа (последние 2 блока), остается один </a:t>
            </a:r>
          </a:p>
          <a:p>
            <a:r>
              <a:rPr lang="ru-RU" sz="1200" dirty="0"/>
              <a:t>участник для завершения, отладки и обкатки.  </a:t>
            </a:r>
          </a:p>
          <a:p>
            <a:r>
              <a:rPr lang="ru-RU" sz="1200" dirty="0"/>
              <a:t>На это дается мало времени и перебрасывается на </a:t>
            </a:r>
          </a:p>
          <a:p>
            <a:r>
              <a:rPr lang="ru-RU" sz="1200" dirty="0"/>
              <a:t>другие направления.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37446" y="5537183"/>
            <a:ext cx="449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Переписывания на другие языки программирования, </a:t>
            </a:r>
          </a:p>
          <a:p>
            <a:r>
              <a:rPr lang="ru-RU" sz="1200" dirty="0"/>
              <a:t>тесно сотрудничает с последним участникам 1 этапа. </a:t>
            </a:r>
          </a:p>
          <a:p>
            <a:r>
              <a:rPr lang="ru-RU" sz="1200" dirty="0"/>
              <a:t>Работает 1/3 времени общей работы команды.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03472" y="45985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и 2 этап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72605" y="3764277"/>
            <a:ext cx="4689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Выбирается приоритетное направления, физика или ЧПУ.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2605" y="3998153"/>
            <a:ext cx="2510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* Каких больше компетенций.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72605" y="4385468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Один участник работает над </a:t>
            </a:r>
          </a:p>
          <a:p>
            <a:r>
              <a:rPr lang="ru-RU" sz="1200" dirty="0"/>
              <a:t>невостребованным направлением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634128" y="413094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этап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AF17A-1797-6B7B-D6E8-57B6E501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A7AFF-15FF-4EB9-975B-4741F51B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822DD-D9F5-435B-A85C-547D15F0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98766"/>
          </a:xfrm>
        </p:spPr>
        <p:txBody>
          <a:bodyPr/>
          <a:lstStyle/>
          <a:p>
            <a:r>
              <a:rPr lang="ru-RU" dirty="0"/>
              <a:t>Создания отдельных деталей, изготовленных из различных материалов.</a:t>
            </a:r>
          </a:p>
          <a:p>
            <a:r>
              <a:rPr lang="ru-RU" dirty="0"/>
              <a:t>Может создавать отдельные детали, которые могут заменить целые сборки с использованием обычных технологий.</a:t>
            </a:r>
          </a:p>
          <a:p>
            <a:r>
              <a:rPr lang="ru-RU" dirty="0"/>
              <a:t>Хорошо подходит для создания долговечных и недорогих изделий.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9A40A5-26D2-4002-B240-F27968BF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50E4E-A429-433A-95DC-DF2EB39BC63D}"/>
              </a:ext>
            </a:extLst>
          </p:cNvPr>
          <p:cNvSpPr txBox="1"/>
          <p:nvPr/>
        </p:nvSpPr>
        <p:spPr>
          <a:xfrm>
            <a:off x="1103312" y="4651356"/>
            <a:ext cx="776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Доступно благодаря недорогому оборудованию и изготовлению.</a:t>
            </a:r>
          </a:p>
        </p:txBody>
      </p:sp>
    </p:spTree>
    <p:extLst>
      <p:ext uri="{BB962C8B-B14F-4D97-AF65-F5344CB8AC3E}">
        <p14:creationId xmlns:p14="http://schemas.microsoft.com/office/powerpoint/2010/main" val="10052204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54D41-333D-45EA-8205-D042CE49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>
                <a:solidFill>
                  <a:srgbClr val="EBEBEB"/>
                </a:solidFill>
              </a:rPr>
              <a:t>Проблемы при изготовление из нескольких материалов.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C91E3A-E751-4111-B325-A54A30C0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7F46C613-F8DB-BC6E-6EFB-0AA08FC8B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25584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163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28434-39D8-41A3-BD1F-32BBA921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AFE03-3216-4685-AB79-DF339BB9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98821"/>
            <a:ext cx="8946541" cy="3649578"/>
          </a:xfrm>
        </p:spPr>
        <p:txBody>
          <a:bodyPr/>
          <a:lstStyle/>
          <a:p>
            <a:r>
              <a:rPr lang="ru-RU" dirty="0"/>
              <a:t>Представление 3D-объектов и манипулирование ими с помощью материальных данных.</a:t>
            </a:r>
          </a:p>
          <a:p>
            <a:r>
              <a:rPr lang="ru-RU" dirty="0"/>
              <a:t>Генерация технологических шагов для изготовления детали.</a:t>
            </a:r>
          </a:p>
          <a:p>
            <a:r>
              <a:rPr lang="ru-RU" dirty="0"/>
              <a:t>Создание файлов, необходимых процессу изготовления.</a:t>
            </a:r>
          </a:p>
          <a:p>
            <a:r>
              <a:rPr lang="ru-RU" dirty="0"/>
              <a:t>Моделирование физики нескольких процессов одновременно.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8DADA7-8093-479A-991D-5807979C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E6EB2-A0AE-4581-8D7A-3C1DB8AAA6D4}"/>
              </a:ext>
            </a:extLst>
          </p:cNvPr>
          <p:cNvSpPr txBox="1"/>
          <p:nvPr/>
        </p:nvSpPr>
        <p:spPr>
          <a:xfrm>
            <a:off x="1103312" y="1672036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Разработка фреймворк и программных инструмента для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9676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развития.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91360" y="2499918"/>
            <a:ext cx="1577130" cy="671119"/>
          </a:xfrm>
          <a:prstGeom prst="roundRect">
            <a:avLst>
              <a:gd name="adj" fmla="val 1791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Геометрия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815590" y="2497977"/>
            <a:ext cx="1577130" cy="6711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Визуализация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94736" y="2497977"/>
            <a:ext cx="1577130" cy="6711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Физика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884787" y="3603004"/>
            <a:ext cx="1577130" cy="6711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ЧПУ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85652" y="4266423"/>
            <a:ext cx="1577130" cy="6711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IT</a:t>
            </a:r>
            <a:endParaRPr lang="ru-RU" sz="1200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4" idx="3"/>
            <a:endCxn id="5" idx="1"/>
          </p:cNvCxnSpPr>
          <p:nvPr/>
        </p:nvCxnSpPr>
        <p:spPr>
          <a:xfrm flipV="1">
            <a:off x="2368490" y="2833537"/>
            <a:ext cx="1447100" cy="1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3"/>
            <a:endCxn id="8" idx="1"/>
          </p:cNvCxnSpPr>
          <p:nvPr/>
        </p:nvCxnSpPr>
        <p:spPr>
          <a:xfrm>
            <a:off x="2368490" y="2835478"/>
            <a:ext cx="1417162" cy="1766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6" idx="1"/>
          </p:cNvCxnSpPr>
          <p:nvPr/>
        </p:nvCxnSpPr>
        <p:spPr>
          <a:xfrm>
            <a:off x="5392720" y="2833537"/>
            <a:ext cx="25020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3"/>
            <a:endCxn id="7" idx="1"/>
          </p:cNvCxnSpPr>
          <p:nvPr/>
        </p:nvCxnSpPr>
        <p:spPr>
          <a:xfrm>
            <a:off x="5392720" y="2833537"/>
            <a:ext cx="2492067" cy="11050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4900" y="155084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Минимум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73996" y="151042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82146" y="150774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Максимум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894736" y="4656268"/>
            <a:ext cx="1577130" cy="6711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STL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894736" y="5438693"/>
            <a:ext cx="1577130" cy="6711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G-Code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0245178" y="2499916"/>
            <a:ext cx="1577130" cy="6711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Электричество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0245178" y="3275171"/>
            <a:ext cx="1577130" cy="6711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Коррозия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0245178" y="4050426"/>
            <a:ext cx="1577130" cy="6711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Прочность</a:t>
            </a: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0235263" y="4825681"/>
            <a:ext cx="1690136" cy="6711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Теплопроводность</a:t>
            </a:r>
          </a:p>
        </p:txBody>
      </p:sp>
      <p:cxnSp>
        <p:nvCxnSpPr>
          <p:cNvPr id="42" name="Соединительная линия уступом 41"/>
          <p:cNvCxnSpPr>
            <a:stCxn id="6" idx="3"/>
            <a:endCxn id="37" idx="1"/>
          </p:cNvCxnSpPr>
          <p:nvPr/>
        </p:nvCxnSpPr>
        <p:spPr>
          <a:xfrm>
            <a:off x="9471866" y="2833537"/>
            <a:ext cx="773312" cy="193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6" idx="3"/>
            <a:endCxn id="38" idx="1"/>
          </p:cNvCxnSpPr>
          <p:nvPr/>
        </p:nvCxnSpPr>
        <p:spPr>
          <a:xfrm>
            <a:off x="9471866" y="2833537"/>
            <a:ext cx="773312" cy="77719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6" idx="3"/>
            <a:endCxn id="39" idx="1"/>
          </p:cNvCxnSpPr>
          <p:nvPr/>
        </p:nvCxnSpPr>
        <p:spPr>
          <a:xfrm>
            <a:off x="9471866" y="2833537"/>
            <a:ext cx="773312" cy="155244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6" idx="3"/>
            <a:endCxn id="40" idx="1"/>
          </p:cNvCxnSpPr>
          <p:nvPr/>
        </p:nvCxnSpPr>
        <p:spPr>
          <a:xfrm>
            <a:off x="9471866" y="2833537"/>
            <a:ext cx="763397" cy="23277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7" idx="1"/>
            <a:endCxn id="29" idx="1"/>
          </p:cNvCxnSpPr>
          <p:nvPr/>
        </p:nvCxnSpPr>
        <p:spPr>
          <a:xfrm rot="10800000" flipH="1" flipV="1">
            <a:off x="7884786" y="3938564"/>
            <a:ext cx="9949" cy="1053264"/>
          </a:xfrm>
          <a:prstGeom prst="bentConnector3">
            <a:avLst>
              <a:gd name="adj1" fmla="val -2297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7" idx="1"/>
            <a:endCxn id="30" idx="1"/>
          </p:cNvCxnSpPr>
          <p:nvPr/>
        </p:nvCxnSpPr>
        <p:spPr>
          <a:xfrm rot="10800000" flipH="1" flipV="1">
            <a:off x="7884786" y="3938563"/>
            <a:ext cx="9949" cy="1835689"/>
          </a:xfrm>
          <a:prstGeom prst="bentConnector3">
            <a:avLst>
              <a:gd name="adj1" fmla="val -2297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66"/>
          <p:cNvSpPr/>
          <p:nvPr/>
        </p:nvSpPr>
        <p:spPr>
          <a:xfrm>
            <a:off x="5643818" y="4264485"/>
            <a:ext cx="1577130" cy="6711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9" name="Скругленный прямоугольник 68"/>
          <p:cNvSpPr/>
          <p:nvPr/>
        </p:nvSpPr>
        <p:spPr>
          <a:xfrm>
            <a:off x="5637522" y="5086909"/>
            <a:ext cx="1577130" cy="6711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Библиотека</a:t>
            </a:r>
          </a:p>
        </p:txBody>
      </p:sp>
      <p:cxnSp>
        <p:nvCxnSpPr>
          <p:cNvPr id="71" name="Соединительная линия уступом 70"/>
          <p:cNvCxnSpPr>
            <a:stCxn id="8" idx="3"/>
            <a:endCxn id="69" idx="1"/>
          </p:cNvCxnSpPr>
          <p:nvPr/>
        </p:nvCxnSpPr>
        <p:spPr>
          <a:xfrm>
            <a:off x="5362782" y="4601983"/>
            <a:ext cx="274740" cy="82048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8" idx="3"/>
            <a:endCxn id="67" idx="1"/>
          </p:cNvCxnSpPr>
          <p:nvPr/>
        </p:nvCxnSpPr>
        <p:spPr>
          <a:xfrm flipV="1">
            <a:off x="5362782" y="4600045"/>
            <a:ext cx="281036" cy="193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кругленный прямоугольник 78"/>
          <p:cNvSpPr/>
          <p:nvPr/>
        </p:nvSpPr>
        <p:spPr>
          <a:xfrm>
            <a:off x="761422" y="3610730"/>
            <a:ext cx="1577130" cy="6711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Библиотека компонентов</a:t>
            </a:r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762718" y="4497053"/>
            <a:ext cx="1577130" cy="6711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Моделирование произвольно фигуры.</a:t>
            </a:r>
          </a:p>
        </p:txBody>
      </p:sp>
      <p:cxnSp>
        <p:nvCxnSpPr>
          <p:cNvPr id="83" name="Соединительная линия уступом 82"/>
          <p:cNvCxnSpPr>
            <a:stCxn id="4" idx="3"/>
            <a:endCxn id="79" idx="3"/>
          </p:cNvCxnSpPr>
          <p:nvPr/>
        </p:nvCxnSpPr>
        <p:spPr>
          <a:xfrm flipH="1">
            <a:off x="2338552" y="2835478"/>
            <a:ext cx="29938" cy="1110812"/>
          </a:xfrm>
          <a:prstGeom prst="bentConnector3">
            <a:avLst>
              <a:gd name="adj1" fmla="val -76357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4" idx="3"/>
            <a:endCxn id="81" idx="3"/>
          </p:cNvCxnSpPr>
          <p:nvPr/>
        </p:nvCxnSpPr>
        <p:spPr>
          <a:xfrm flipH="1">
            <a:off x="2339848" y="2835478"/>
            <a:ext cx="28642" cy="1997135"/>
          </a:xfrm>
          <a:prstGeom prst="bentConnector3">
            <a:avLst>
              <a:gd name="adj1" fmla="val -79812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7592037" y="2215316"/>
            <a:ext cx="0" cy="41022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7592037" y="2215316"/>
            <a:ext cx="447133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12063369" y="2215316"/>
            <a:ext cx="8389" cy="410159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flipV="1">
            <a:off x="7592037" y="6316910"/>
            <a:ext cx="4479721" cy="6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>
            <a:off x="3590488" y="2215316"/>
            <a:ext cx="380966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7400152" y="2215316"/>
            <a:ext cx="0" cy="410159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>
            <a:off x="3590488" y="6316910"/>
            <a:ext cx="380966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V="1">
            <a:off x="3590488" y="2215316"/>
            <a:ext cx="0" cy="410159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78840" y="2215316"/>
            <a:ext cx="218113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2759978" y="2215316"/>
            <a:ext cx="0" cy="410159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78840" y="6316910"/>
            <a:ext cx="218113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flipV="1">
            <a:off x="578840" y="2215316"/>
            <a:ext cx="0" cy="410159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23685" y="12048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 Этапы (даты)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66343-7E68-B564-91EB-B34C714A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07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3CF4A-4F32-41EB-81CC-EF6C8368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ru-RU" sz="3200"/>
              <a:t>Геометрия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DE62C-9F08-5150-FC9A-31185322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3AB79F-882C-4198-81E4-35D85D70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75544BC-3BCF-47B4-8062-8EB30E978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2" y="1922715"/>
            <a:ext cx="3148022" cy="3622169"/>
          </a:xfrm>
          <a:prstGeom prst="rect">
            <a:avLst/>
          </a:prstGeom>
          <a:effectLst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4FD36E-6988-45B9-8337-2A62F73F6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91" y="2352919"/>
            <a:ext cx="3148022" cy="27617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79451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670F5-09B6-40D0-A230-B8D2F543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902" y="1447800"/>
            <a:ext cx="4811397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Физика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BD522A74-C5D6-2736-0D0A-024D06832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902" y="4740729"/>
            <a:ext cx="4811397" cy="1469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Готова система температур. В планах сделать следующие физические законы механики.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586DDB-C6AA-4100-9E75-61BAA7348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34">
            <a:extLst>
              <a:ext uri="{FF2B5EF4-FFF2-40B4-BE49-F238E27FC236}">
                <a16:creationId xmlns:a16="http://schemas.microsoft.com/office/drawing/2014/main" id="{4A0ADEC6-9AED-459C-BAC2-76948F8B0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4809175" cy="56262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A028904-ED9D-A9AE-AF8D-99C733261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253" y="1704919"/>
            <a:ext cx="3850699" cy="512970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483C9-502B-C3E7-4233-5AC607E7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dirty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CF1AB1-1718-4BAE-BACD-3A1A93617F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006" y="2966071"/>
            <a:ext cx="2933193" cy="27645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67768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A9681-AD8D-4C90-A883-24048E3E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CAM-</a:t>
            </a:r>
            <a:r>
              <a:rPr lang="ru-RU" dirty="0"/>
              <a:t>модуль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96777-EF33-1704-4412-07B5F62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8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A74CC7-DEE8-5809-30C2-08AE1944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7" y="1547626"/>
            <a:ext cx="5403010" cy="4869804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C822FCE-A461-D905-DFCE-F3928697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014" y="4896396"/>
            <a:ext cx="3657600" cy="2857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9F5F7-4970-A8F2-7A5B-CF35B5C060F2}"/>
              </a:ext>
            </a:extLst>
          </p:cNvPr>
          <p:cNvSpPr txBox="1"/>
          <p:nvPr/>
        </p:nvSpPr>
        <p:spPr>
          <a:xfrm>
            <a:off x="110613" y="2666999"/>
            <a:ext cx="59820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arial"/>
                <a:cs typeface="arial"/>
              </a:rPr>
              <a:t>G-</a:t>
            </a:r>
            <a:r>
              <a:rPr lang="az-Cyrl-AZ">
                <a:latin typeface="arial"/>
                <a:ea typeface="arial"/>
                <a:cs typeface="arial"/>
              </a:rPr>
              <a:t>код — условное именование языка программирования устройств с числовым программным управлением.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36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5" descr="Желтый вопросительный знак">
            <a:extLst>
              <a:ext uri="{FF2B5EF4-FFF2-40B4-BE49-F238E27FC236}">
                <a16:creationId xmlns:a16="http://schemas.microsoft.com/office/drawing/2014/main" id="{C47D7B58-8291-78F3-592F-6EC8DD7CA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60859-8B26-4883-BD20-FDA089B0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Вопросы?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8302A-A3A6-2BDB-F91C-C1E585AA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783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518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Ион</vt:lpstr>
      <vt:lpstr>Существующий подходы моделирования деталей.</vt:lpstr>
      <vt:lpstr>Вступление</vt:lpstr>
      <vt:lpstr>Проблемы при изготовление из нескольких материалов.</vt:lpstr>
      <vt:lpstr>Цели исследования</vt:lpstr>
      <vt:lpstr>Этапы развития.</vt:lpstr>
      <vt:lpstr>Геометрия</vt:lpstr>
      <vt:lpstr>Физика</vt:lpstr>
      <vt:lpstr>CAM-модуль</vt:lpstr>
      <vt:lpstr>Вопросы?</vt:lpstr>
      <vt:lpstr>Плюсы и минусы.</vt:lpstr>
      <vt:lpstr>Специалисты.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Существующий подходы моделирования деталей.</dc:title>
  <dc:creator>Пользователь Windows</dc:creator>
  <cp:lastModifiedBy>Akim Perestoronin</cp:lastModifiedBy>
  <cp:revision>73</cp:revision>
  <dcterms:created xsi:type="dcterms:W3CDTF">2022-09-08T19:49:35Z</dcterms:created>
  <dcterms:modified xsi:type="dcterms:W3CDTF">2022-10-03T16:03:39Z</dcterms:modified>
</cp:coreProperties>
</file>