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6"/>
  </p:notesMasterIdLst>
  <p:sldIdLst>
    <p:sldId id="375" r:id="rId2"/>
    <p:sldId id="395" r:id="rId3"/>
    <p:sldId id="379" r:id="rId4"/>
    <p:sldId id="381" r:id="rId5"/>
    <p:sldId id="382" r:id="rId6"/>
    <p:sldId id="383" r:id="rId7"/>
    <p:sldId id="384" r:id="rId8"/>
    <p:sldId id="380" r:id="rId9"/>
    <p:sldId id="385" r:id="rId10"/>
    <p:sldId id="386" r:id="rId11"/>
    <p:sldId id="394" r:id="rId12"/>
    <p:sldId id="391" r:id="rId13"/>
    <p:sldId id="388" r:id="rId14"/>
    <p:sldId id="389" r:id="rId15"/>
  </p:sldIdLst>
  <p:sldSz cx="9144000" cy="6858000" type="screen4x3"/>
  <p:notesSz cx="6797675" cy="99282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B432"/>
    <a:srgbClr val="E63246"/>
    <a:srgbClr val="874BA0"/>
    <a:srgbClr val="4B93E3"/>
    <a:srgbClr val="305DBE"/>
    <a:srgbClr val="4B6EB9"/>
    <a:srgbClr val="6BA4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250B86-B478-BBB1-196A-B85CBF3EDA01}" v="10" dt="2022-12-15T07:15:36.3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4" autoAdjust="0"/>
    <p:restoredTop sz="92430" autoAdjust="0"/>
  </p:normalViewPr>
  <p:slideViewPr>
    <p:cSldViewPr>
      <p:cViewPr varScale="1">
        <p:scale>
          <a:sx n="116" d="100"/>
          <a:sy n="116" d="100"/>
        </p:scale>
        <p:origin x="-162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73E7F-7578-4DD4-82FD-40C24D6EA17C}" type="datetimeFigureOut">
              <a:rPr lang="ru-RU" smtClean="0"/>
              <a:pPr/>
              <a:t>14.12.2022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C04A8-8E84-4CDF-9B92-36B2179632B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9565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3897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43436-93B2-4B79-B3DF-1990EB132A2C}" type="datetime1">
              <a:rPr lang="ru-RU" smtClean="0"/>
              <a:pPr/>
              <a:t>14.12.2022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521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9DD3-A6B4-4923-9882-25FD234C1FE4}" type="datetime1">
              <a:rPr lang="ru-RU" smtClean="0"/>
              <a:pPr/>
              <a:t>14.12.2022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6823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9C28-C9C5-47EC-81CB-81F2CD012457}" type="datetime1">
              <a:rPr lang="ru-RU" smtClean="0"/>
              <a:pPr/>
              <a:t>14.12.2022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938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1226-34A1-49F5-AD00-F0FAA2676F8D}" type="datetime1">
              <a:rPr lang="ru-RU" smtClean="0"/>
              <a:pPr/>
              <a:t>14.12.2022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664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767DA-85B5-40F1-A192-C5DA8B1132B0}" type="datetime1">
              <a:rPr lang="ru-RU" smtClean="0"/>
              <a:pPr/>
              <a:t>14.12.2022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071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D494-5ADA-4D70-837C-F7298789B74F}" type="datetime1">
              <a:rPr lang="ru-RU" smtClean="0"/>
              <a:pPr/>
              <a:t>14.12.2022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9058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1824-583C-4CC7-9263-22FC46ED1EE7}" type="datetime1">
              <a:rPr lang="ru-RU" smtClean="0"/>
              <a:pPr/>
              <a:t>14.12.2022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742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7ECC0-0985-460F-B4D8-6E88E88811C7}" type="datetime1">
              <a:rPr lang="ru-RU" smtClean="0"/>
              <a:pPr/>
              <a:t>14.12.2022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0420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ECED-0EFB-4DA0-AC3D-365B82A61F65}" type="datetime1">
              <a:rPr lang="ru-RU" smtClean="0"/>
              <a:pPr/>
              <a:t>14.12.2022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7074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5F1C-3858-4305-89F3-46A4B316D571}" type="datetime1">
              <a:rPr lang="ru-RU" smtClean="0"/>
              <a:pPr/>
              <a:t>14.12.2022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8629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Чтобы добавить рисунок, перетащите его на заполнитель или щелкните значок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7C96-2BA9-4F38-9107-F891DA523558}" type="datetime1">
              <a:rPr lang="ru-RU" smtClean="0"/>
              <a:pPr/>
              <a:t>14.12.2022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5936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DDEC5-C10F-4FB3-AC14-B28705179886}" type="datetime1">
              <a:rPr lang="ru-RU" smtClean="0"/>
              <a:pPr/>
              <a:t>14.12.2022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0990C-240E-4F6D-96E9-50DBAF192F5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8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500000000000000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teel-ex.ru/truby/truba-profilnaya-kvadratnaya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11560" y="1916832"/>
            <a:ext cx="6732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команды «Квазар» к заданию от компании АО «ТАУРАС-ФЕНИКС»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188640"/>
            <a:ext cx="7573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Всероссийский инженерный </a:t>
            </a:r>
            <a:r>
              <a:rPr lang="ru-RU" sz="2400" dirty="0" err="1">
                <a:solidFill>
                  <a:schemeClr val="bg1"/>
                </a:solidFill>
              </a:rPr>
              <a:t>хакатон</a:t>
            </a:r>
            <a:r>
              <a:rPr lang="ru-RU" sz="2400" dirty="0">
                <a:solidFill>
                  <a:schemeClr val="bg1"/>
                </a:solidFill>
              </a:rPr>
              <a:t> «</a:t>
            </a:r>
            <a:r>
              <a:rPr lang="ru-RU" sz="2400" dirty="0" err="1">
                <a:solidFill>
                  <a:schemeClr val="bg1"/>
                </a:solidFill>
              </a:rPr>
              <a:t>ВИХрь</a:t>
            </a:r>
            <a:r>
              <a:rPr lang="ru-RU" sz="2400" dirty="0">
                <a:solidFill>
                  <a:schemeClr val="bg1"/>
                </a:solidFill>
              </a:rPr>
              <a:t> 2022»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3573016"/>
            <a:ext cx="58305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Задание 1. Устройство кондитерского экструдера для производства батончиков.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Задание 2. Устройство кондитерского экструдера для резки гильотинного типа</a:t>
            </a:r>
          </a:p>
        </p:txBody>
      </p:sp>
    </p:spTree>
    <p:extLst>
      <p:ext uri="{BB962C8B-B14F-4D97-AF65-F5344CB8AC3E}">
        <p14:creationId xmlns:p14="http://schemas.microsoft.com/office/powerpoint/2010/main" val="243643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pPr/>
              <a:t>10</a:t>
            </a:fld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476672"/>
            <a:ext cx="4953855" cy="551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778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solidFill>
            <a:schemeClr val="tx1">
              <a:lumMod val="95000"/>
              <a:lumOff val="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9" name="Номер слайда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>
                <a:solidFill>
                  <a:schemeClr val="tx2">
                    <a:lumMod val="50000"/>
                  </a:schemeClr>
                </a:solidFill>
              </a:rPr>
              <a:pPr/>
              <a:t>11</a:t>
            </a:fld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Заголовок 2"/>
          <p:cNvSpPr txBox="1">
            <a:spLocks/>
          </p:cNvSpPr>
          <p:nvPr/>
        </p:nvSpPr>
        <p:spPr>
          <a:xfrm>
            <a:off x="106633" y="260648"/>
            <a:ext cx="9036496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2400" u="sng" dirty="0">
                <a:solidFill>
                  <a:schemeClr val="bg1"/>
                </a:solidFill>
                <a:latin typeface="+mn-lt"/>
              </a:rPr>
              <a:t>Программное обеспечение</a:t>
            </a:r>
            <a:endParaRPr lang="ru-RU" sz="24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DADE068-9557-4193-85A3-60DEBC948DE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916832"/>
            <a:ext cx="3999444" cy="309634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3AC4DCF-2F99-437F-A6FC-B6429FDAA9D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01953" y="1916832"/>
            <a:ext cx="4821209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45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7C89F24-3E47-44A5-9DF6-2356BC50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pPr/>
              <a:t>12</a:t>
            </a:fld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E116D29-9BBF-498C-9123-8DE641C7154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5927" y="908720"/>
            <a:ext cx="6614073" cy="4897763"/>
          </a:xfrm>
          <a:prstGeom prst="rect">
            <a:avLst/>
          </a:prstGeom>
        </p:spPr>
      </p:pic>
      <p:sp>
        <p:nvSpPr>
          <p:cNvPr id="4" name="Заголовок 2">
            <a:extLst>
              <a:ext uri="{FF2B5EF4-FFF2-40B4-BE49-F238E27FC236}">
                <a16:creationId xmlns:a16="http://schemas.microsoft.com/office/drawing/2014/main" id="{734AC535-3EC2-4FF2-877F-DAA7ABB4E163}"/>
              </a:ext>
            </a:extLst>
          </p:cNvPr>
          <p:cNvSpPr txBox="1">
            <a:spLocks/>
          </p:cNvSpPr>
          <p:nvPr/>
        </p:nvSpPr>
        <p:spPr>
          <a:xfrm>
            <a:off x="53752" y="287313"/>
            <a:ext cx="9036496" cy="4061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2400" dirty="0">
                <a:solidFill>
                  <a:schemeClr val="tx1"/>
                </a:solidFill>
                <a:latin typeface="+mn-lt"/>
              </a:rPr>
              <a:t>Прогнозирование износа деталей</a:t>
            </a:r>
          </a:p>
        </p:txBody>
      </p:sp>
    </p:spTree>
    <p:extLst>
      <p:ext uri="{BB962C8B-B14F-4D97-AF65-F5344CB8AC3E}">
        <p14:creationId xmlns:p14="http://schemas.microsoft.com/office/powerpoint/2010/main" val="3031112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solidFill>
            <a:schemeClr val="tx1">
              <a:lumMod val="95000"/>
              <a:lumOff val="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9" name="Номер слайда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>
                <a:solidFill>
                  <a:schemeClr val="tx2">
                    <a:lumMod val="50000"/>
                  </a:schemeClr>
                </a:solidFill>
              </a:rPr>
              <a:pPr/>
              <a:t>13</a:t>
            </a:fld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Заголовок 2"/>
          <p:cNvSpPr txBox="1">
            <a:spLocks/>
          </p:cNvSpPr>
          <p:nvPr/>
        </p:nvSpPr>
        <p:spPr>
          <a:xfrm>
            <a:off x="106633" y="260648"/>
            <a:ext cx="9036496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2400" u="sng" dirty="0">
                <a:solidFill>
                  <a:schemeClr val="bg1"/>
                </a:solidFill>
                <a:latin typeface="+mn-lt"/>
              </a:rPr>
              <a:t>Итог работы</a:t>
            </a:r>
            <a:endParaRPr lang="ru-RU" sz="24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2" y="1142984"/>
            <a:ext cx="5143536" cy="5219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48300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403648" y="2780928"/>
            <a:ext cx="6552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/>
              <a:t>Спасибо за внимание!</a:t>
            </a:r>
          </a:p>
          <a:p>
            <a:pPr algn="ctr"/>
            <a:r>
              <a:rPr lang="ru-RU" sz="2800" dirty="0"/>
              <a:t>Мы готовы ответить на ваши вопросы.</a:t>
            </a:r>
          </a:p>
        </p:txBody>
      </p:sp>
    </p:spTree>
    <p:extLst>
      <p:ext uri="{BB962C8B-B14F-4D97-AF65-F5344CB8AC3E}">
        <p14:creationId xmlns:p14="http://schemas.microsoft.com/office/powerpoint/2010/main" val="4258986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02276C-85D0-3864-B1CA-27F2D00D5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pPr/>
              <a:t>2</a:t>
            </a:fld>
            <a:endParaRPr lang="ru-RU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0613A6F7-440F-0AB7-5914-29C483644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4040436" y="1529178"/>
            <a:ext cx="6020718" cy="3799645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6B578BD3-3787-F660-5E92-74D12D4F1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30" y="1086304"/>
            <a:ext cx="4932802" cy="469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45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solidFill>
            <a:schemeClr val="tx1">
              <a:lumMod val="95000"/>
              <a:lumOff val="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9" name="Номер слайда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>
                <a:solidFill>
                  <a:schemeClr val="tx2">
                    <a:lumMod val="50000"/>
                  </a:schemeClr>
                </a:solidFill>
              </a:rPr>
              <a:pPr/>
              <a:t>3</a:t>
            </a:fld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Заголовок 2"/>
          <p:cNvSpPr txBox="1">
            <a:spLocks/>
          </p:cNvSpPr>
          <p:nvPr/>
        </p:nvSpPr>
        <p:spPr>
          <a:xfrm>
            <a:off x="106633" y="260648"/>
            <a:ext cx="9036496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2400" u="sng" dirty="0">
                <a:solidFill>
                  <a:schemeClr val="bg1"/>
                </a:solidFill>
                <a:latin typeface="+mn-lt"/>
              </a:rPr>
              <a:t>Нововведения в конструкции бункера</a:t>
            </a:r>
            <a:endParaRPr lang="ru-RU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F5DE41-0C28-4123-87C7-FE3077590141}"/>
              </a:ext>
            </a:extLst>
          </p:cNvPr>
          <p:cNvSpPr txBox="1"/>
          <p:nvPr/>
        </p:nvSpPr>
        <p:spPr>
          <a:xfrm>
            <a:off x="467544" y="4975176"/>
            <a:ext cx="33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Физическая модель описывающая давление внутри бункера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DF8C84A-FF17-4692-B1C5-386E73D9561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7154" y="1241376"/>
            <a:ext cx="4161103" cy="413184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738EA22-4798-4FAD-92F2-A716F71FFAC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1241376"/>
            <a:ext cx="4495800" cy="3733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118624-CE75-4360-A5FA-B523DFDABD3C}"/>
              </a:ext>
            </a:extLst>
          </p:cNvPr>
          <p:cNvSpPr txBox="1"/>
          <p:nvPr/>
        </p:nvSpPr>
        <p:spPr>
          <a:xfrm>
            <a:off x="4819328" y="5376573"/>
            <a:ext cx="3964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Листовая модель бункера в </a:t>
            </a:r>
            <a:r>
              <a:rPr lang="en-US" dirty="0"/>
              <a:t>Fusion 360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5792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FACAB5A-32A1-4C79-84CB-03B13F0AB8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" y="1439063"/>
            <a:ext cx="8557869" cy="4506253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F943CAC-DFD1-4682-A64A-E7949C11F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pPr/>
              <a:t>4</a:t>
            </a:fld>
            <a:endParaRPr lang="ru-RU" dirty="0"/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DC60711E-7F25-4D23-A76C-F083B0173260}"/>
              </a:ext>
            </a:extLst>
          </p:cNvPr>
          <p:cNvCxnSpPr>
            <a:cxnSpLocks/>
          </p:cNvCxnSpPr>
          <p:nvPr/>
        </p:nvCxnSpPr>
        <p:spPr>
          <a:xfrm flipH="1">
            <a:off x="6894512" y="2463279"/>
            <a:ext cx="640505" cy="12289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0581C6-C3A0-4BDA-9258-F5AEDC893D94}"/>
              </a:ext>
            </a:extLst>
          </p:cNvPr>
          <p:cNvSpPr txBox="1"/>
          <p:nvPr/>
        </p:nvSpPr>
        <p:spPr>
          <a:xfrm>
            <a:off x="7535017" y="2093947"/>
            <a:ext cx="1450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Блок шнеков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74F9E519-CB9D-40BC-A491-6F51F10CD571}"/>
              </a:ext>
            </a:extLst>
          </p:cNvPr>
          <p:cNvCxnSpPr>
            <a:cxnSpLocks/>
          </p:cNvCxnSpPr>
          <p:nvPr/>
        </p:nvCxnSpPr>
        <p:spPr>
          <a:xfrm flipH="1">
            <a:off x="4037090" y="788010"/>
            <a:ext cx="889206" cy="17671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5D9DC04-5FC9-4B80-AEA7-C77E7AB30CE5}"/>
              </a:ext>
            </a:extLst>
          </p:cNvPr>
          <p:cNvSpPr txBox="1"/>
          <p:nvPr/>
        </p:nvSpPr>
        <p:spPr>
          <a:xfrm>
            <a:off x="4860032" y="450804"/>
            <a:ext cx="1969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Защита редуктора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8E82E782-5E2C-4F56-A781-0EFEE32EFB46}"/>
              </a:ext>
            </a:extLst>
          </p:cNvPr>
          <p:cNvCxnSpPr>
            <a:cxnSpLocks/>
          </p:cNvCxnSpPr>
          <p:nvPr/>
        </p:nvCxnSpPr>
        <p:spPr>
          <a:xfrm flipV="1">
            <a:off x="2699792" y="4005064"/>
            <a:ext cx="914208" cy="11927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17D633-48CC-49A0-8C73-57DD3E6B106B}"/>
              </a:ext>
            </a:extLst>
          </p:cNvPr>
          <p:cNvSpPr txBox="1"/>
          <p:nvPr/>
        </p:nvSpPr>
        <p:spPr>
          <a:xfrm>
            <a:off x="907217" y="5197842"/>
            <a:ext cx="3585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Стенки блока модулей редукторов</a:t>
            </a: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A9CADEA5-CB96-4DAB-B216-47E71859D92A}"/>
              </a:ext>
            </a:extLst>
          </p:cNvPr>
          <p:cNvCxnSpPr>
            <a:cxnSpLocks/>
          </p:cNvCxnSpPr>
          <p:nvPr/>
        </p:nvCxnSpPr>
        <p:spPr>
          <a:xfrm flipH="1">
            <a:off x="4316886" y="1292199"/>
            <a:ext cx="669968" cy="1255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F5F62D7-7043-4358-8F6C-3722178C7CC8}"/>
              </a:ext>
            </a:extLst>
          </p:cNvPr>
          <p:cNvSpPr txBox="1"/>
          <p:nvPr/>
        </p:nvSpPr>
        <p:spPr>
          <a:xfrm>
            <a:off x="4926296" y="977490"/>
            <a:ext cx="235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Крышка грязной зоны</a:t>
            </a: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EF30E836-44DB-4B09-A32B-51BAAF0B7DC3}"/>
              </a:ext>
            </a:extLst>
          </p:cNvPr>
          <p:cNvCxnSpPr>
            <a:cxnSpLocks/>
          </p:cNvCxnSpPr>
          <p:nvPr/>
        </p:nvCxnSpPr>
        <p:spPr>
          <a:xfrm>
            <a:off x="1763688" y="1835532"/>
            <a:ext cx="1632897" cy="14240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0DB904FB-5EDD-44AC-9F2A-F236618521AD}"/>
              </a:ext>
            </a:extLst>
          </p:cNvPr>
          <p:cNvCxnSpPr>
            <a:cxnSpLocks/>
          </p:cNvCxnSpPr>
          <p:nvPr/>
        </p:nvCxnSpPr>
        <p:spPr>
          <a:xfrm>
            <a:off x="1796606" y="1801038"/>
            <a:ext cx="3711498" cy="14585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DA5E9B9-62D7-4CA8-95E7-A0A1616D56EE}"/>
              </a:ext>
            </a:extLst>
          </p:cNvPr>
          <p:cNvSpPr txBox="1"/>
          <p:nvPr/>
        </p:nvSpPr>
        <p:spPr>
          <a:xfrm>
            <a:off x="1085617" y="1392451"/>
            <a:ext cx="1640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Буферная зона</a:t>
            </a:r>
          </a:p>
        </p:txBody>
      </p:sp>
    </p:spTree>
    <p:extLst>
      <p:ext uri="{BB962C8B-B14F-4D97-AF65-F5344CB8AC3E}">
        <p14:creationId xmlns:p14="http://schemas.microsoft.com/office/powerpoint/2010/main" val="1019023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F794BBD-F7FD-46BE-AAA8-0D66973A7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A7DEE04-02A9-4254-B441-91CACCB3BBD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47943" y="330741"/>
            <a:ext cx="7425075" cy="5250532"/>
          </a:xfrm>
          <a:prstGeom prst="rect">
            <a:avLst/>
          </a:prstGeom>
        </p:spPr>
      </p:pic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A2058520-A067-4499-810F-8E94143530AD}"/>
              </a:ext>
            </a:extLst>
          </p:cNvPr>
          <p:cNvCxnSpPr>
            <a:cxnSpLocks/>
          </p:cNvCxnSpPr>
          <p:nvPr/>
        </p:nvCxnSpPr>
        <p:spPr>
          <a:xfrm>
            <a:off x="2033322" y="1992849"/>
            <a:ext cx="738478" cy="18105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88C9030-A21F-46A9-86F6-D7466670B6D7}"/>
              </a:ext>
            </a:extLst>
          </p:cNvPr>
          <p:cNvSpPr txBox="1"/>
          <p:nvPr/>
        </p:nvSpPr>
        <p:spPr>
          <a:xfrm>
            <a:off x="1905696" y="1615597"/>
            <a:ext cx="172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Блок редуктора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5126BFD7-E18E-4378-8797-7029CD0680AC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1698134" y="4810627"/>
            <a:ext cx="641618" cy="5780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D30A928-58EE-47CE-B2C3-A46DFEE5D872}"/>
              </a:ext>
            </a:extLst>
          </p:cNvPr>
          <p:cNvSpPr txBox="1"/>
          <p:nvPr/>
        </p:nvSpPr>
        <p:spPr>
          <a:xfrm>
            <a:off x="251520" y="5388687"/>
            <a:ext cx="2893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Блок ремённой передачи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E0D924BE-0F14-4B73-800D-318BF24EAF27}"/>
              </a:ext>
            </a:extLst>
          </p:cNvPr>
          <p:cNvCxnSpPr>
            <a:cxnSpLocks/>
          </p:cNvCxnSpPr>
          <p:nvPr/>
        </p:nvCxnSpPr>
        <p:spPr>
          <a:xfrm>
            <a:off x="2809296" y="2654698"/>
            <a:ext cx="394552" cy="8944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A7D7537-309C-4B74-A24D-C073F28E2802}"/>
              </a:ext>
            </a:extLst>
          </p:cNvPr>
          <p:cNvSpPr txBox="1"/>
          <p:nvPr/>
        </p:nvSpPr>
        <p:spPr>
          <a:xfrm>
            <a:off x="2433177" y="2285366"/>
            <a:ext cx="1693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Буферная зона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3D756C84-EBF3-441D-BF2F-D7CBBFF21F2F}"/>
              </a:ext>
            </a:extLst>
          </p:cNvPr>
          <p:cNvCxnSpPr>
            <a:cxnSpLocks/>
          </p:cNvCxnSpPr>
          <p:nvPr/>
        </p:nvCxnSpPr>
        <p:spPr>
          <a:xfrm flipH="1" flipV="1">
            <a:off x="5575252" y="3414972"/>
            <a:ext cx="724940" cy="13101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55625D6-458E-46E3-9890-32D0A7994562}"/>
              </a:ext>
            </a:extLst>
          </p:cNvPr>
          <p:cNvSpPr txBox="1"/>
          <p:nvPr/>
        </p:nvSpPr>
        <p:spPr>
          <a:xfrm>
            <a:off x="5937722" y="4682415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Шнеки</a:t>
            </a: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78BFE566-6686-4608-BAF4-4F49F9AF0EAC}"/>
              </a:ext>
            </a:extLst>
          </p:cNvPr>
          <p:cNvCxnSpPr>
            <a:cxnSpLocks/>
          </p:cNvCxnSpPr>
          <p:nvPr/>
        </p:nvCxnSpPr>
        <p:spPr>
          <a:xfrm flipH="1" flipV="1">
            <a:off x="4245085" y="4027329"/>
            <a:ext cx="724940" cy="13101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6CE038C-687A-466A-8AD9-D875BAEB63B3}"/>
              </a:ext>
            </a:extLst>
          </p:cNvPr>
          <p:cNvSpPr txBox="1"/>
          <p:nvPr/>
        </p:nvSpPr>
        <p:spPr>
          <a:xfrm>
            <a:off x="4245085" y="5333827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Подшипник </a:t>
            </a:r>
            <a:r>
              <a:rPr lang="en-US" dirty="0"/>
              <a:t>UCF</a:t>
            </a:r>
            <a:endParaRPr lang="ru-RU" dirty="0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EB1F6998-BCE4-4DA2-BC0D-D541C2CCC54A}"/>
              </a:ext>
            </a:extLst>
          </p:cNvPr>
          <p:cNvCxnSpPr>
            <a:cxnSpLocks/>
          </p:cNvCxnSpPr>
          <p:nvPr/>
        </p:nvCxnSpPr>
        <p:spPr>
          <a:xfrm flipH="1" flipV="1">
            <a:off x="6828909" y="3148308"/>
            <a:ext cx="724940" cy="13101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71248D1-F57C-477B-9F4C-524D8C07F7FB}"/>
              </a:ext>
            </a:extLst>
          </p:cNvPr>
          <p:cNvSpPr txBox="1"/>
          <p:nvPr/>
        </p:nvSpPr>
        <p:spPr>
          <a:xfrm>
            <a:off x="7191379" y="4441295"/>
            <a:ext cx="762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Лоток</a:t>
            </a:r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724A3AE7-0299-4943-92D3-77294D66B7B2}"/>
              </a:ext>
            </a:extLst>
          </p:cNvPr>
          <p:cNvCxnSpPr>
            <a:cxnSpLocks/>
          </p:cNvCxnSpPr>
          <p:nvPr/>
        </p:nvCxnSpPr>
        <p:spPr>
          <a:xfrm>
            <a:off x="6553200" y="564931"/>
            <a:ext cx="467072" cy="6318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E1859E6-FECF-4E72-B13E-4336C1F92BE3}"/>
              </a:ext>
            </a:extLst>
          </p:cNvPr>
          <p:cNvSpPr txBox="1"/>
          <p:nvPr/>
        </p:nvSpPr>
        <p:spPr>
          <a:xfrm>
            <a:off x="3824168" y="330741"/>
            <a:ext cx="2613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Уплотнительная резинка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8298207-AA19-4519-86E9-06C42DDFC0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00" y="125929"/>
            <a:ext cx="1434820" cy="28359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46300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6B50778-AFB8-4CA8-ABF5-C23BEDBA1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pPr/>
              <a:t>6</a:t>
            </a:fld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D55A217-6C5A-4546-8575-8F0D0D650F9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8080" y="539388"/>
            <a:ext cx="5544558" cy="5917083"/>
          </a:xfrm>
          <a:prstGeom prst="rect">
            <a:avLst/>
          </a:prstGeom>
        </p:spPr>
      </p:pic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F515825F-DCFD-47E7-82AC-FAFB40190744}"/>
              </a:ext>
            </a:extLst>
          </p:cNvPr>
          <p:cNvCxnSpPr>
            <a:cxnSpLocks/>
          </p:cNvCxnSpPr>
          <p:nvPr/>
        </p:nvCxnSpPr>
        <p:spPr>
          <a:xfrm>
            <a:off x="2263807" y="1844824"/>
            <a:ext cx="754592" cy="11104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75866D-FB51-411D-9FC2-FBF9435B544A}"/>
              </a:ext>
            </a:extLst>
          </p:cNvPr>
          <p:cNvSpPr txBox="1"/>
          <p:nvPr/>
        </p:nvSpPr>
        <p:spPr>
          <a:xfrm>
            <a:off x="1763432" y="1484401"/>
            <a:ext cx="629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Стол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7952FA2-7172-470C-927D-056653070D3B}"/>
              </a:ext>
            </a:extLst>
          </p:cNvPr>
          <p:cNvSpPr/>
          <p:nvPr/>
        </p:nvSpPr>
        <p:spPr>
          <a:xfrm>
            <a:off x="3306431" y="5987018"/>
            <a:ext cx="3497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arial" panose="020B0604020202020204" pitchFamily="34" charset="0"/>
              </a:rPr>
              <a:t>Труба профильная квадратная</a:t>
            </a:r>
            <a:endParaRPr lang="ru-RU" b="0" i="0" dirty="0">
              <a:effectLst/>
              <a:latin typeface="arial" panose="020B0604020202020204" pitchFamily="34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2F4F4369-940D-411F-A75F-B220302362B9}"/>
              </a:ext>
            </a:extLst>
          </p:cNvPr>
          <p:cNvCxnSpPr>
            <a:cxnSpLocks/>
          </p:cNvCxnSpPr>
          <p:nvPr/>
        </p:nvCxnSpPr>
        <p:spPr>
          <a:xfrm flipH="1" flipV="1">
            <a:off x="3018399" y="5340756"/>
            <a:ext cx="576064" cy="6138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5CA3AA0-F5E5-4368-9EFB-75A37CFE44BA}"/>
              </a:ext>
            </a:extLst>
          </p:cNvPr>
          <p:cNvCxnSpPr>
            <a:cxnSpLocks/>
          </p:cNvCxnSpPr>
          <p:nvPr/>
        </p:nvCxnSpPr>
        <p:spPr>
          <a:xfrm flipV="1">
            <a:off x="6444208" y="5301208"/>
            <a:ext cx="360040" cy="6461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F70138F-75DF-4A3A-8680-5358E6C0AEAE}"/>
              </a:ext>
            </a:extLst>
          </p:cNvPr>
          <p:cNvCxnSpPr>
            <a:cxnSpLocks/>
          </p:cNvCxnSpPr>
          <p:nvPr/>
        </p:nvCxnSpPr>
        <p:spPr>
          <a:xfrm flipH="1" flipV="1">
            <a:off x="4853529" y="3227199"/>
            <a:ext cx="2808312" cy="720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8E0CD43-DD10-45F1-8C5F-321E7F2A7EF6}"/>
              </a:ext>
            </a:extLst>
          </p:cNvPr>
          <p:cNvSpPr txBox="1"/>
          <p:nvPr/>
        </p:nvSpPr>
        <p:spPr>
          <a:xfrm>
            <a:off x="7358934" y="2929875"/>
            <a:ext cx="832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Мотор</a:t>
            </a:r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C94444EB-8006-4813-A169-5D6496A0E84B}"/>
              </a:ext>
            </a:extLst>
          </p:cNvPr>
          <p:cNvCxnSpPr>
            <a:cxnSpLocks/>
          </p:cNvCxnSpPr>
          <p:nvPr/>
        </p:nvCxnSpPr>
        <p:spPr>
          <a:xfrm>
            <a:off x="3203848" y="908720"/>
            <a:ext cx="898608" cy="14114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A37898D-9C63-4667-A36E-280BB8D8B93F}"/>
              </a:ext>
            </a:extLst>
          </p:cNvPr>
          <p:cNvSpPr txBox="1"/>
          <p:nvPr/>
        </p:nvSpPr>
        <p:spPr>
          <a:xfrm>
            <a:off x="1650424" y="539388"/>
            <a:ext cx="213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Ремённая передача</a:t>
            </a:r>
          </a:p>
        </p:txBody>
      </p:sp>
    </p:spTree>
    <p:extLst>
      <p:ext uri="{BB962C8B-B14F-4D97-AF65-F5344CB8AC3E}">
        <p14:creationId xmlns:p14="http://schemas.microsoft.com/office/powerpoint/2010/main" val="3309203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A9E4F2C-6247-4705-AEF3-46CCEF4E37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9" y="420959"/>
            <a:ext cx="3656273" cy="5440018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95E2F1E-ADA9-46F0-B421-D94E8F99E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7261575-821F-4E27-AD7B-A2177062C63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21270" y="0"/>
            <a:ext cx="4622730" cy="6858000"/>
          </a:xfrm>
          <a:prstGeom prst="rect">
            <a:avLst/>
          </a:prstGeom>
        </p:spPr>
      </p:pic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0808D505-FC97-40F0-8D2A-E6418E697E4B}"/>
              </a:ext>
            </a:extLst>
          </p:cNvPr>
          <p:cNvCxnSpPr>
            <a:cxnSpLocks/>
          </p:cNvCxnSpPr>
          <p:nvPr/>
        </p:nvCxnSpPr>
        <p:spPr>
          <a:xfrm>
            <a:off x="2923640" y="2060848"/>
            <a:ext cx="29523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11627BC-11D7-473B-B4F1-40C4316816A6}"/>
              </a:ext>
            </a:extLst>
          </p:cNvPr>
          <p:cNvSpPr txBox="1"/>
          <p:nvPr/>
        </p:nvSpPr>
        <p:spPr>
          <a:xfrm>
            <a:off x="3727011" y="1669204"/>
            <a:ext cx="876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Бункер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C4A01963-0D96-449D-90B9-74E98B7F199E}"/>
              </a:ext>
            </a:extLst>
          </p:cNvPr>
          <p:cNvCxnSpPr>
            <a:cxnSpLocks/>
          </p:cNvCxnSpPr>
          <p:nvPr/>
        </p:nvCxnSpPr>
        <p:spPr>
          <a:xfrm>
            <a:off x="2923640" y="3140968"/>
            <a:ext cx="27284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6477824-FE66-4288-80DA-F9CC330AFE33}"/>
              </a:ext>
            </a:extLst>
          </p:cNvPr>
          <p:cNvSpPr txBox="1"/>
          <p:nvPr/>
        </p:nvSpPr>
        <p:spPr>
          <a:xfrm>
            <a:off x="2987824" y="2690639"/>
            <a:ext cx="260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Блок шнековых модулей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EA09AB9D-AE04-4E35-90E8-8715918D75BC}"/>
              </a:ext>
            </a:extLst>
          </p:cNvPr>
          <p:cNvCxnSpPr>
            <a:cxnSpLocks/>
          </p:cNvCxnSpPr>
          <p:nvPr/>
        </p:nvCxnSpPr>
        <p:spPr>
          <a:xfrm>
            <a:off x="2987824" y="4077072"/>
            <a:ext cx="291116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6BC8F45-7116-4771-A76C-13826DCD254E}"/>
              </a:ext>
            </a:extLst>
          </p:cNvPr>
          <p:cNvSpPr txBox="1"/>
          <p:nvPr/>
        </p:nvSpPr>
        <p:spPr>
          <a:xfrm>
            <a:off x="3727011" y="3663589"/>
            <a:ext cx="629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Стол</a:t>
            </a:r>
          </a:p>
        </p:txBody>
      </p:sp>
    </p:spTree>
    <p:extLst>
      <p:ext uri="{BB962C8B-B14F-4D97-AF65-F5344CB8AC3E}">
        <p14:creationId xmlns:p14="http://schemas.microsoft.com/office/powerpoint/2010/main" val="1313166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solidFill>
            <a:schemeClr val="tx1">
              <a:lumMod val="95000"/>
              <a:lumOff val="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9" name="Номер слайда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>
                <a:solidFill>
                  <a:schemeClr val="tx2">
                    <a:lumMod val="50000"/>
                  </a:schemeClr>
                </a:solidFill>
              </a:rPr>
              <a:pPr/>
              <a:t>8</a:t>
            </a:fld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Заголовок 2"/>
          <p:cNvSpPr txBox="1">
            <a:spLocks/>
          </p:cNvSpPr>
          <p:nvPr/>
        </p:nvSpPr>
        <p:spPr>
          <a:xfrm>
            <a:off x="53752" y="287313"/>
            <a:ext cx="9036496" cy="4061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2400" dirty="0">
                <a:solidFill>
                  <a:schemeClr val="bg1"/>
                </a:solidFill>
                <a:latin typeface="+mn-lt"/>
              </a:rPr>
              <a:t>Новая конструкция гильотины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22" y="977868"/>
            <a:ext cx="7290556" cy="5254398"/>
          </a:xfrm>
          <a:prstGeom prst="rect">
            <a:avLst/>
          </a:prstGeom>
        </p:spPr>
      </p:pic>
      <p:cxnSp>
        <p:nvCxnSpPr>
          <p:cNvPr id="6" name="Прямая со стрелкой 5"/>
          <p:cNvCxnSpPr/>
          <p:nvPr/>
        </p:nvCxnSpPr>
        <p:spPr>
          <a:xfrm flipH="1">
            <a:off x="2915816" y="1340768"/>
            <a:ext cx="1728192" cy="288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V="1">
            <a:off x="3275856" y="4149080"/>
            <a:ext cx="1008112" cy="7920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6444208" y="2564904"/>
            <a:ext cx="216024" cy="9031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V="1">
            <a:off x="5076056" y="5539701"/>
            <a:ext cx="1287016" cy="1935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693832" y="115610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Направляющий рельс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436096" y="2238011"/>
            <a:ext cx="270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Параллельные рычаги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334545" y="4902456"/>
            <a:ext cx="1953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Каретка гильотины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35388" y="5548787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Лезвие</a:t>
            </a:r>
          </a:p>
        </p:txBody>
      </p:sp>
      <p:cxnSp>
        <p:nvCxnSpPr>
          <p:cNvPr id="4" name="Прямая со стрелкой 3"/>
          <p:cNvCxnSpPr/>
          <p:nvPr/>
        </p:nvCxnSpPr>
        <p:spPr>
          <a:xfrm flipV="1">
            <a:off x="1979712" y="3144022"/>
            <a:ext cx="498849" cy="9330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95636" y="407707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Фильера</a:t>
            </a:r>
          </a:p>
        </p:txBody>
      </p:sp>
    </p:spTree>
    <p:extLst>
      <p:ext uri="{BB962C8B-B14F-4D97-AF65-F5344CB8AC3E}">
        <p14:creationId xmlns:p14="http://schemas.microsoft.com/office/powerpoint/2010/main" val="3336155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pPr/>
              <a:t>9</a:t>
            </a:fld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4932040" cy="341071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2996952"/>
            <a:ext cx="4896544" cy="31962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42140" y="764704"/>
            <a:ext cx="33123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Движение происходит равномерно вдоль сечения фильеры. Угол наклона сечения совпадает с углом заточки лезвия.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520" y="3673406"/>
            <a:ext cx="3384376" cy="2304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Лезвие всегда остаётся в положении, перпендикулярном движению массы. Горизонтальное движение лезвия синхронизировано с движением массы из фильеры</a:t>
            </a:r>
          </a:p>
        </p:txBody>
      </p:sp>
    </p:spTree>
    <p:extLst>
      <p:ext uri="{BB962C8B-B14F-4D97-AF65-F5344CB8AC3E}">
        <p14:creationId xmlns:p14="http://schemas.microsoft.com/office/powerpoint/2010/main" val="2082392960"/>
      </p:ext>
    </p:extLst>
  </p:cSld>
  <p:clrMapOvr>
    <a:masterClrMapping/>
  </p:clrMapOvr>
</p:sld>
</file>

<file path=ppt/theme/theme1.xml><?xml version="1.0" encoding="utf-8"?>
<a:theme xmlns:a="http://schemas.openxmlformats.org/drawingml/2006/main" name="Николаенко_ААИ-2015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1">
      <a:majorFont>
        <a:latin typeface="Gilroy SemiBold"/>
        <a:ea typeface=""/>
        <a:cs typeface=""/>
      </a:majorFont>
      <a:minorFont>
        <a:latin typeface="Gilroy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>
            <a:alpha val="60000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Николаенко_ААИ-2015.thmx</Template>
  <TotalTime>33008</TotalTime>
  <Words>171</Words>
  <Application>Microsoft Office PowerPoint</Application>
  <PresentationFormat>On-screen Show (4:3)</PresentationFormat>
  <Paragraphs>54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Николаенко_ААИ-2015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Lepeshkin</dc:creator>
  <cp:lastModifiedBy>Майнерный спидорах</cp:lastModifiedBy>
  <cp:revision>648</cp:revision>
  <cp:lastPrinted>2021-12-07T11:25:56Z</cp:lastPrinted>
  <dcterms:created xsi:type="dcterms:W3CDTF">2015-04-17T11:13:20Z</dcterms:created>
  <dcterms:modified xsi:type="dcterms:W3CDTF">2022-12-15T07:15:47Z</dcterms:modified>
</cp:coreProperties>
</file>