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521415D9-36F7-43E2-AB2F-B90AF26B5E84}">
      <p14:sectionLst xmlns:p14="http://schemas.microsoft.com/office/powerpoint/2010/main">
        <p14:section name="Mika Gielkens" id="{0A435EE7-DD24-4561-B532-13E8C7FBADAB}">
          <p14:sldIdLst>
            <p14:sldId id="261"/>
          </p14:sldIdLst>
        </p14:section>
      </p14:sectionLst>
    </p:ex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8FF"/>
    <a:srgbClr val="003D77"/>
    <a:srgbClr val="FF5757"/>
    <a:srgbClr val="9BFFC8"/>
    <a:srgbClr val="FF8F8F"/>
    <a:srgbClr val="E73B2A"/>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4818"/>
  </p:normalViewPr>
  <p:slideViewPr>
    <p:cSldViewPr snapToGrid="0" snapToObjects="1">
      <p:cViewPr>
        <p:scale>
          <a:sx n="100" d="100"/>
          <a:sy n="100" d="100"/>
        </p:scale>
        <p:origin x="428" y="-7320"/>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12-5-2025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12-5-2025</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Project Engineering</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12-5-2025</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Rechte verbindingslijn 79">
            <a:extLst>
              <a:ext uri="{FF2B5EF4-FFF2-40B4-BE49-F238E27FC236}">
                <a16:creationId xmlns:a16="http://schemas.microsoft.com/office/drawing/2014/main" id="{66A897D3-D037-0AD8-8561-876BA7D5D8B6}"/>
              </a:ext>
            </a:extLst>
          </p:cNvPr>
          <p:cNvCxnSpPr>
            <a:cxnSpLocks/>
            <a:endCxn id="76" idx="0"/>
          </p:cNvCxnSpPr>
          <p:nvPr/>
        </p:nvCxnSpPr>
        <p:spPr>
          <a:xfrm>
            <a:off x="10514283" y="21863813"/>
            <a:ext cx="0" cy="120285"/>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85" name="Rechte verbindingslijn 84">
            <a:extLst>
              <a:ext uri="{FF2B5EF4-FFF2-40B4-BE49-F238E27FC236}">
                <a16:creationId xmlns:a16="http://schemas.microsoft.com/office/drawing/2014/main" id="{8D2AFAB4-874D-5216-29B0-E8BABC51630A}"/>
              </a:ext>
            </a:extLst>
          </p:cNvPr>
          <p:cNvCxnSpPr>
            <a:cxnSpLocks/>
            <a:endCxn id="79" idx="0"/>
          </p:cNvCxnSpPr>
          <p:nvPr/>
        </p:nvCxnSpPr>
        <p:spPr>
          <a:xfrm>
            <a:off x="10526007" y="24743612"/>
            <a:ext cx="0" cy="129910"/>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9" name="Rechthoek: afgeronde hoeken 18">
            <a:extLst>
              <a:ext uri="{FF2B5EF4-FFF2-40B4-BE49-F238E27FC236}">
                <a16:creationId xmlns:a16="http://schemas.microsoft.com/office/drawing/2014/main" id="{C1038048-900A-59A3-44D7-A4C5BC80F153}"/>
              </a:ext>
            </a:extLst>
          </p:cNvPr>
          <p:cNvSpPr/>
          <p:nvPr/>
        </p:nvSpPr>
        <p:spPr>
          <a:xfrm>
            <a:off x="165120" y="9844150"/>
            <a:ext cx="20961170" cy="12019663"/>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3" name="Rechte verbindingslijn 12">
            <a:extLst>
              <a:ext uri="{FF2B5EF4-FFF2-40B4-BE49-F238E27FC236}">
                <a16:creationId xmlns:a16="http://schemas.microsoft.com/office/drawing/2014/main" id="{12A4AC67-C59D-CD48-E9ED-6281FF49E0DA}"/>
              </a:ext>
            </a:extLst>
          </p:cNvPr>
          <p:cNvCxnSpPr>
            <a:cxnSpLocks/>
          </p:cNvCxnSpPr>
          <p:nvPr/>
        </p:nvCxnSpPr>
        <p:spPr>
          <a:xfrm>
            <a:off x="10611773" y="9383958"/>
            <a:ext cx="0" cy="234577"/>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0" name="Rechthoek: afgeronde hoeken 9">
            <a:extLst>
              <a:ext uri="{FF2B5EF4-FFF2-40B4-BE49-F238E27FC236}">
                <a16:creationId xmlns:a16="http://schemas.microsoft.com/office/drawing/2014/main" id="{FD1490A1-1AFE-3902-A0A5-75961F5324AA}"/>
              </a:ext>
            </a:extLst>
          </p:cNvPr>
          <p:cNvSpPr/>
          <p:nvPr/>
        </p:nvSpPr>
        <p:spPr>
          <a:xfrm>
            <a:off x="266781" y="6268900"/>
            <a:ext cx="20859509" cy="3115058"/>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the modern workplace, employee wellness is becoming ever more acknowledged as a central element in both job satisfaction and productivity. Although commercial products such as smartwatches exist for health monitoring, such solutions tend to be costly, not broadly available, or closed systems with minimal transparency.</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This project explores the development of an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inexpensive, portable system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for monitoring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stress-related physiological parameters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real time. Using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Arduino Nano ESP32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microcontroller and a set of suitably selected sensors, the system records the vital measures of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heart rate, skin conductance (GSR), and respiration rate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These are transmitted wirelessly via Bluetooth to a mobile app specially designed for this purpose.</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application is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user-friendly and accessible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offering clear visual feedback, an estimation of the stress level, and the possibility to observe trends over time. By making health information easier to interpret and utilize, this system enables both individual users and organizations to more effectively monitor their health in an informed and cost-effective manner. The objective is to create a healthier and more sustainable work environment by introducing effective, data-driven stress management tools.</a:t>
            </a:r>
            <a:endParaRPr lang="nl-B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itel 1">
            <a:extLst>
              <a:ext uri="{FF2B5EF4-FFF2-40B4-BE49-F238E27FC236}">
                <a16:creationId xmlns:a16="http://schemas.microsoft.com/office/drawing/2014/main" id="{C4C8A65E-A5D8-9C26-DBB6-04F643BB13A5}"/>
              </a:ext>
            </a:extLst>
          </p:cNvPr>
          <p:cNvSpPr>
            <a:spLocks noGrp="1"/>
          </p:cNvSpPr>
          <p:nvPr>
            <p:ph type="title"/>
          </p:nvPr>
        </p:nvSpPr>
        <p:spPr/>
        <p:txBody>
          <a:bodyPr>
            <a:normAutofit fontScale="90000"/>
          </a:bodyPr>
          <a:lstStyle/>
          <a:p>
            <a:r>
              <a:rPr lang="nl-BE" dirty="0"/>
              <a:t>Mika Gielkens</a:t>
            </a:r>
          </a:p>
        </p:txBody>
      </p:sp>
      <p:sp>
        <p:nvSpPr>
          <p:cNvPr id="3" name="Tijdelijke aanduiding voor tekst 2">
            <a:extLst>
              <a:ext uri="{FF2B5EF4-FFF2-40B4-BE49-F238E27FC236}">
                <a16:creationId xmlns:a16="http://schemas.microsoft.com/office/drawing/2014/main" id="{D591C9B2-9A20-25DF-5E3D-50E54F0561A4}"/>
              </a:ext>
            </a:extLst>
          </p:cNvPr>
          <p:cNvSpPr>
            <a:spLocks noGrp="1"/>
          </p:cNvSpPr>
          <p:nvPr>
            <p:ph type="body" sz="quarter" idx="13"/>
          </p:nvPr>
        </p:nvSpPr>
        <p:spPr/>
        <p:txBody>
          <a:bodyPr/>
          <a:lstStyle/>
          <a:p>
            <a:r>
              <a:rPr lang="en-US" dirty="0"/>
              <a:t>Tool for measuring welfare parameters</a:t>
            </a:r>
            <a:endParaRPr lang="nl-BE" dirty="0"/>
          </a:p>
        </p:txBody>
      </p:sp>
      <p:sp>
        <p:nvSpPr>
          <p:cNvPr id="4" name="Tijdelijke aanduiding voor tekst 3">
            <a:extLst>
              <a:ext uri="{FF2B5EF4-FFF2-40B4-BE49-F238E27FC236}">
                <a16:creationId xmlns:a16="http://schemas.microsoft.com/office/drawing/2014/main" id="{46CE358C-6F45-B163-1AA7-EAF33BAE2092}"/>
              </a:ext>
            </a:extLst>
          </p:cNvPr>
          <p:cNvSpPr>
            <a:spLocks noGrp="1"/>
          </p:cNvSpPr>
          <p:nvPr>
            <p:ph type="body" sz="quarter" idx="14"/>
          </p:nvPr>
        </p:nvSpPr>
        <p:spPr>
          <a:xfrm>
            <a:off x="6949621" y="27334506"/>
            <a:ext cx="3916499" cy="1452079"/>
          </a:xfrm>
        </p:spPr>
        <p:txBody>
          <a:bodyPr>
            <a:normAutofit lnSpcReduction="10000"/>
          </a:bodyPr>
          <a:lstStyle/>
          <a:p>
            <a:r>
              <a:rPr lang="nl-BE" dirty="0"/>
              <a:t>Dr. Eva Geurts </a:t>
            </a:r>
          </a:p>
          <a:p>
            <a:r>
              <a:rPr lang="nl-BE" dirty="0"/>
              <a:t>Prof. Dr. </a:t>
            </a:r>
            <a:r>
              <a:rPr lang="nl-BE" dirty="0" err="1"/>
              <a:t>Gustavo</a:t>
            </a:r>
            <a:r>
              <a:rPr lang="nl-BE" dirty="0"/>
              <a:t> </a:t>
            </a:r>
            <a:r>
              <a:rPr lang="nl-BE" dirty="0" err="1"/>
              <a:t>Rovelo</a:t>
            </a:r>
            <a:r>
              <a:rPr lang="nl-BE" dirty="0"/>
              <a:t> </a:t>
            </a:r>
            <a:r>
              <a:rPr lang="nl-BE" dirty="0" err="1"/>
              <a:t>Ruiz</a:t>
            </a:r>
            <a:endParaRPr lang="nl-BE" dirty="0"/>
          </a:p>
        </p:txBody>
      </p:sp>
      <p:sp>
        <p:nvSpPr>
          <p:cNvPr id="6" name="Tekstvak 5">
            <a:extLst>
              <a:ext uri="{FF2B5EF4-FFF2-40B4-BE49-F238E27FC236}">
                <a16:creationId xmlns:a16="http://schemas.microsoft.com/office/drawing/2014/main" id="{4E00A283-03C6-5159-E38E-DEDDC807868E}"/>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8" name="Tekstvak 7">
            <a:extLst>
              <a:ext uri="{FF2B5EF4-FFF2-40B4-BE49-F238E27FC236}">
                <a16:creationId xmlns:a16="http://schemas.microsoft.com/office/drawing/2014/main" id="{015C6CC2-39A5-B293-8560-2BBABF553AD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2023-2024</a:t>
            </a:r>
          </a:p>
        </p:txBody>
      </p:sp>
      <p:sp>
        <p:nvSpPr>
          <p:cNvPr id="11" name="Rechthoek: afgeronde hoeken 10">
            <a:extLst>
              <a:ext uri="{FF2B5EF4-FFF2-40B4-BE49-F238E27FC236}">
                <a16:creationId xmlns:a16="http://schemas.microsoft.com/office/drawing/2014/main" id="{6077DE12-1B9E-9E14-1582-5DA8CE67600A}"/>
              </a:ext>
            </a:extLst>
          </p:cNvPr>
          <p:cNvSpPr/>
          <p:nvPr/>
        </p:nvSpPr>
        <p:spPr>
          <a:xfrm>
            <a:off x="7098986" y="9494951"/>
            <a:ext cx="7021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Materials</a:t>
            </a:r>
            <a:r>
              <a:rPr lang="nl-BE" sz="4800" dirty="0">
                <a:solidFill>
                  <a:schemeClr val="bg2"/>
                </a:solidFill>
              </a:rPr>
              <a:t> &amp; </a:t>
            </a:r>
            <a:r>
              <a:rPr lang="nl-BE" sz="4800" dirty="0" err="1">
                <a:solidFill>
                  <a:schemeClr val="bg2"/>
                </a:solidFill>
              </a:rPr>
              <a:t>methodology</a:t>
            </a:r>
            <a:endParaRPr lang="nl-BE" sz="4800" dirty="0">
              <a:solidFill>
                <a:schemeClr val="bg2"/>
              </a:solidFill>
            </a:endParaRPr>
          </a:p>
        </p:txBody>
      </p:sp>
      <p:sp>
        <p:nvSpPr>
          <p:cNvPr id="21" name="Rechthoek: afgeronde hoeken 20">
            <a:extLst>
              <a:ext uri="{FF2B5EF4-FFF2-40B4-BE49-F238E27FC236}">
                <a16:creationId xmlns:a16="http://schemas.microsoft.com/office/drawing/2014/main" id="{663207BD-91F6-9B17-CF6C-FD3912C5DB13}"/>
              </a:ext>
            </a:extLst>
          </p:cNvPr>
          <p:cNvSpPr/>
          <p:nvPr/>
        </p:nvSpPr>
        <p:spPr>
          <a:xfrm>
            <a:off x="753362" y="10278851"/>
            <a:ext cx="19769363" cy="3696388"/>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pPr>
            <a:endParaRPr lang="nl-BE"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nl-BE" sz="2400" b="1" kern="100" dirty="0" err="1">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Materials</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2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The portable stress measurement device is powered by the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Arduino Nano ESP32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chosen for its compact size, low power consumption, and built-in Bluetooth, enabling real-time wireless data transmission to a smartphone. It collects data from three main sensors: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MAX30102: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optical sensor that 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heart rate and blood oxygen saturation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(SpO₂) using red and infrared LEDs.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Grove GSR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skin conductance</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indicator of stress, by detecting changes in sweat gland activity.</a:t>
            </a:r>
          </a:p>
          <a:p>
            <a:pPr marL="324000" indent="-342900">
              <a:lnSpc>
                <a:spcPct val="115000"/>
              </a:lnSpc>
              <a:spcAft>
                <a:spcPts val="1200"/>
              </a:spcAft>
              <a:buFont typeface="Arial" panose="020B0604020202020204" pitchFamily="34" charset="0"/>
              <a:buChar char="•"/>
            </a:pPr>
            <a:r>
              <a:rPr lang="en-US"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Plux</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PZT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Captures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respiration rate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using a piezoelectric belt that detects chest movement.</a:t>
            </a:r>
          </a:p>
          <a:p>
            <a:pPr>
              <a:lnSpc>
                <a:spcPct val="115000"/>
              </a:lnSpc>
              <a:spcAft>
                <a:spcPts val="8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All sensor data is processed by the ESP32 in real-time and transmitted via Bluetooth Low Energy (BLE) using a custom GATT service. The firmware, written in C++, includes commands for starting/stopping individual or combined measurements. Sensor readings are combined into a single BLE message and sent to the smartphone for visualization.</a:t>
            </a:r>
          </a:p>
          <a:p>
            <a:pPr>
              <a:lnSpc>
                <a:spcPct val="115000"/>
              </a:lnSpc>
              <a:spcAft>
                <a:spcPts val="800"/>
              </a:spcAft>
            </a:pP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Rechthoek: afgeronde hoeken 22">
            <a:extLst>
              <a:ext uri="{FF2B5EF4-FFF2-40B4-BE49-F238E27FC236}">
                <a16:creationId xmlns:a16="http://schemas.microsoft.com/office/drawing/2014/main" id="{71CC2917-2A1D-05CC-438E-74D778EBB8A6}"/>
              </a:ext>
            </a:extLst>
          </p:cNvPr>
          <p:cNvSpPr/>
          <p:nvPr/>
        </p:nvSpPr>
        <p:spPr>
          <a:xfrm>
            <a:off x="761418" y="14050943"/>
            <a:ext cx="19865552" cy="7624152"/>
          </a:xfrm>
          <a:prstGeom prst="roundRect">
            <a:avLst>
              <a:gd name="adj" fmla="val 11945"/>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7" name="Rechthoek: afgeronde hoeken 66">
            <a:extLst>
              <a:ext uri="{FF2B5EF4-FFF2-40B4-BE49-F238E27FC236}">
                <a16:creationId xmlns:a16="http://schemas.microsoft.com/office/drawing/2014/main" id="{50D994E9-4751-959B-D26B-41664B44A7C9}"/>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75" name="Rechthoek: afgeronde hoeken 74">
            <a:extLst>
              <a:ext uri="{FF2B5EF4-FFF2-40B4-BE49-F238E27FC236}">
                <a16:creationId xmlns:a16="http://schemas.microsoft.com/office/drawing/2014/main" id="{AC2107CE-109E-813A-5E8C-3A0F1C8CE89C}"/>
              </a:ext>
            </a:extLst>
          </p:cNvPr>
          <p:cNvSpPr/>
          <p:nvPr/>
        </p:nvSpPr>
        <p:spPr>
          <a:xfrm>
            <a:off x="176473" y="22365856"/>
            <a:ext cx="20961170" cy="2387381"/>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14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To evaluate the usability and clarity of the stress monitoring app and hardware, a structured user study was designed. Participants were asked to complete a series of tasks, including device pairing, profile setup, individual and combined parameter measurements, and data visualization interpretation.</a:t>
            </a:r>
          </a:p>
          <a:p>
            <a:pPr>
              <a:lnSpc>
                <a:spcPct val="115000"/>
              </a:lnSpc>
              <a:spcAft>
                <a:spcPts val="800"/>
              </a:spcAft>
            </a:pP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Most users found the Bluetooth pairing process straightforward and rated the interface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intuitive and easy to navigate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Users appreciated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visual clarity </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of health data, with color-coded gauges and stress indicators aiding interpretation.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info dialogs and explanations</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for parameters were found to be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helpful</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by most participants, especially for understanding stress-related values such as GSR and respiratory rate.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history feature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including graph/table views and date filtering, was highlighted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useful for monitoring trends over time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Some users indicated that switching between views helped them better understand fluctuations in their stress levels.</a:t>
            </a:r>
            <a:endPar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6" name="Rechthoek: afgeronde hoeken 75">
            <a:extLst>
              <a:ext uri="{FF2B5EF4-FFF2-40B4-BE49-F238E27FC236}">
                <a16:creationId xmlns:a16="http://schemas.microsoft.com/office/drawing/2014/main" id="{D8DE6F2B-B7C1-4687-3171-477117FB6E6A}"/>
              </a:ext>
            </a:extLst>
          </p:cNvPr>
          <p:cNvSpPr/>
          <p:nvPr/>
        </p:nvSpPr>
        <p:spPr>
          <a:xfrm>
            <a:off x="8379144" y="21984098"/>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78" name="Rechthoek: afgeronde hoeken 77">
            <a:extLst>
              <a:ext uri="{FF2B5EF4-FFF2-40B4-BE49-F238E27FC236}">
                <a16:creationId xmlns:a16="http://schemas.microsoft.com/office/drawing/2014/main" id="{B4E5DC1B-135F-B7BF-3611-E578307CFBEC}"/>
              </a:ext>
            </a:extLst>
          </p:cNvPr>
          <p:cNvSpPr/>
          <p:nvPr/>
        </p:nvSpPr>
        <p:spPr>
          <a:xfrm>
            <a:off x="188197" y="25372230"/>
            <a:ext cx="20961170" cy="1819197"/>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400" dirty="0">
              <a:solidFill>
                <a:schemeClr val="tx1"/>
              </a:solidFill>
            </a:endParaRPr>
          </a:p>
          <a:p>
            <a:pPr>
              <a:lnSpc>
                <a:spcPct val="115000"/>
              </a:lnSpc>
              <a:spcAft>
                <a:spcPts val="800"/>
              </a:spcAft>
            </a:pPr>
            <a:r>
              <a:rPr lang="en-US" sz="2000" dirty="0">
                <a:solidFill>
                  <a:schemeClr val="tx1"/>
                </a:solidFill>
              </a:rPr>
              <a:t>This project demonstrates the feasibility of a </a:t>
            </a:r>
            <a:r>
              <a:rPr lang="en-US" sz="2000" b="1" dirty="0">
                <a:solidFill>
                  <a:srgbClr val="FF0000"/>
                </a:solidFill>
              </a:rPr>
              <a:t>low-cost, user-friendly health monitoring system </a:t>
            </a:r>
            <a:r>
              <a:rPr lang="en-US" sz="2000" dirty="0">
                <a:solidFill>
                  <a:schemeClr val="tx1"/>
                </a:solidFill>
              </a:rPr>
              <a:t>that combines physiological sensors with real-time data visualization in a mobile application. By integrating heart rate, GSR, oxygen saturation, and respiration rate measurements, the system offers a </a:t>
            </a:r>
            <a:r>
              <a:rPr lang="en-US" sz="2000" b="1" dirty="0">
                <a:solidFill>
                  <a:srgbClr val="FF0000"/>
                </a:solidFill>
              </a:rPr>
              <a:t>comprehensive view </a:t>
            </a:r>
            <a:r>
              <a:rPr lang="en-US" sz="2000" dirty="0">
                <a:solidFill>
                  <a:schemeClr val="tx1"/>
                </a:solidFill>
              </a:rPr>
              <a:t>of workplace stress. Preliminary user feedback suggests that the app is </a:t>
            </a:r>
            <a:r>
              <a:rPr lang="en-US" sz="2000" b="1" dirty="0">
                <a:solidFill>
                  <a:srgbClr val="FF0000"/>
                </a:solidFill>
              </a:rPr>
              <a:t>intuitive</a:t>
            </a:r>
            <a:r>
              <a:rPr lang="en-US" sz="2000" dirty="0">
                <a:solidFill>
                  <a:schemeClr val="tx1"/>
                </a:solidFill>
              </a:rPr>
              <a:t>, the data is presented clearly, and the system has </a:t>
            </a:r>
            <a:r>
              <a:rPr lang="en-US" sz="2000" b="1" dirty="0">
                <a:solidFill>
                  <a:srgbClr val="FF0000"/>
                </a:solidFill>
              </a:rPr>
              <a:t>the potential to raise awareness </a:t>
            </a:r>
            <a:r>
              <a:rPr lang="en-US" sz="2000" dirty="0">
                <a:solidFill>
                  <a:schemeClr val="tx1"/>
                </a:solidFill>
              </a:rPr>
              <a:t>about personal well-being. While more testing is needed to fully evaluate usability and effectiveness, this solution lays a strong foundation for future developments in accessible health monitoring technologies.</a:t>
            </a:r>
            <a:endParaRPr lang="en-GB" sz="2000" dirty="0">
              <a:solidFill>
                <a:schemeClr val="tx1"/>
              </a:solidFill>
            </a:endParaRPr>
          </a:p>
        </p:txBody>
      </p:sp>
      <p:sp>
        <p:nvSpPr>
          <p:cNvPr id="79" name="Rechthoek: afgeronde hoeken 78">
            <a:extLst>
              <a:ext uri="{FF2B5EF4-FFF2-40B4-BE49-F238E27FC236}">
                <a16:creationId xmlns:a16="http://schemas.microsoft.com/office/drawing/2014/main" id="{EC3BC95E-4881-8297-D9E0-3C546D9B3465}"/>
              </a:ext>
            </a:extLst>
          </p:cNvPr>
          <p:cNvSpPr/>
          <p:nvPr/>
        </p:nvSpPr>
        <p:spPr>
          <a:xfrm>
            <a:off x="8390868" y="24873522"/>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pic>
        <p:nvPicPr>
          <p:cNvPr id="15" name="Afbeelding 14" descr="Afbeelding met tekst, schermopname, Lettertype, nummer&#10;&#10;Door AI gegenereerde inhoud is mogelijk onjuist.">
            <a:extLst>
              <a:ext uri="{FF2B5EF4-FFF2-40B4-BE49-F238E27FC236}">
                <a16:creationId xmlns:a16="http://schemas.microsoft.com/office/drawing/2014/main" id="{863B1B8B-1EE9-FBA7-FF69-45E61F406D10}"/>
              </a:ext>
            </a:extLst>
          </p:cNvPr>
          <p:cNvPicPr>
            <a:picLocks noChangeAspect="1"/>
          </p:cNvPicPr>
          <p:nvPr/>
        </p:nvPicPr>
        <p:blipFill>
          <a:blip r:embed="rId3"/>
          <a:stretch>
            <a:fillRect/>
          </a:stretch>
        </p:blipFill>
        <p:spPr>
          <a:xfrm>
            <a:off x="15266598" y="14150695"/>
            <a:ext cx="2278904" cy="3963332"/>
          </a:xfrm>
          <a:prstGeom prst="rect">
            <a:avLst/>
          </a:prstGeom>
        </p:spPr>
      </p:pic>
      <p:sp>
        <p:nvSpPr>
          <p:cNvPr id="22" name="Tekstvak 21">
            <a:extLst>
              <a:ext uri="{FF2B5EF4-FFF2-40B4-BE49-F238E27FC236}">
                <a16:creationId xmlns:a16="http://schemas.microsoft.com/office/drawing/2014/main" id="{FCDF91FB-9B6E-BFF0-8361-E18D2A251A10}"/>
              </a:ext>
            </a:extLst>
          </p:cNvPr>
          <p:cNvSpPr txBox="1"/>
          <p:nvPr/>
        </p:nvSpPr>
        <p:spPr>
          <a:xfrm>
            <a:off x="943280" y="14197524"/>
            <a:ext cx="14447520" cy="8016554"/>
          </a:xfrm>
          <a:prstGeom prst="rect">
            <a:avLst/>
          </a:prstGeom>
        </p:spPr>
        <p:txBody>
          <a:bodyPr vert="horz" wrap="square" rtlCol="0">
            <a:spAutoFit/>
          </a:bodyPr>
          <a:lstStyle/>
          <a:p>
            <a:pPr>
              <a:lnSpc>
                <a:spcPct val="115000"/>
              </a:lnSpc>
              <a:spcAft>
                <a:spcPts val="800"/>
              </a:spcAft>
            </a:pPr>
            <a:r>
              <a:rPr lang="nl-BE"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Mobile </a:t>
            </a:r>
            <a:r>
              <a:rPr lang="nl-BE" sz="2400" b="1"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application</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To complement the stress measurement device, a mobile application was developed that focuses on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usability, personalization, and clear data presentation</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app enables real-time monitoring and historical tracking of key physiological signals, making stress and health data accessible and understandable, even for non-technical users. Below is a summary of the main features and the reasons behind each design choice:</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Shared Device, Multiple Users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multi-user login system allows organizations to use a single device for several users, minimizing hardware costs and improving accessibility in budget-constrained settings.</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Personalized</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Setup:</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New users enter their age to calculate personalized heart rate zones and complete a baseline measurement for heart rate, respiration, and GSR. This helps tailor the app’s feedback to individual physiology.</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Intuitive</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Visualizations</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parameter is shown using easy-to-read graphics: radial gauges for heart rate, GSR, and respiration and a progress bar for SpO₂ color-coded zones to help users instantly understand their health status. Figur</a:t>
            </a:r>
            <a:r>
              <a:rPr lang="en-US" sz="2000" kern="100" dirty="0">
                <a:latin typeface="Aptos" panose="020B0004020202020204" pitchFamily="34" charset="0"/>
                <a:ea typeface="Aptos" panose="020B0004020202020204" pitchFamily="34" charset="0"/>
                <a:cs typeface="Times New Roman" panose="02020603050405020304" pitchFamily="18" charset="0"/>
              </a:rPr>
              <a:t>e 1 shows an example of the heart rate gauge.</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Stress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Detection</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color-coded stress indicator combines respiration and GSR data. Although exact thresholds aren't the focus, this simplified system by using dummy thresholds allows the interface's usability to be tested and refined.</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Trend Tracking:</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Users can review past data in a history view, with filters like “Today” or “Last 7 Days.” As shown in figure 2, </a:t>
            </a:r>
            <a:r>
              <a:rPr lang="en-US" sz="2000" kern="100" dirty="0">
                <a:latin typeface="Aptos" panose="020B0004020202020204" pitchFamily="34" charset="0"/>
                <a:ea typeface="Aptos" panose="020B0004020202020204" pitchFamily="34" charset="0"/>
                <a:cs typeface="Times New Roman" panose="02020603050405020304" pitchFamily="18" charset="0"/>
              </a:rPr>
              <a:t>b</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ar graphs display daily min/max values to show trends without overwhelming detail, ideal for mobile screens. </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Info Panels: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health metric has an information button explaining what it measures, how it works, and why it matters. This improves understanding and builds trust in the system. As seen in figure 3, it shows the zones and how this parameter is obtained.</a:t>
            </a: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endParaRPr lang="nl-BE" sz="2000" b="1" dirty="0" err="1">
              <a:solidFill>
                <a:schemeClr val="tx1"/>
              </a:solidFill>
            </a:endParaRPr>
          </a:p>
        </p:txBody>
      </p:sp>
      <p:pic>
        <p:nvPicPr>
          <p:cNvPr id="25" name="Afbeelding 24" descr="Afbeelding met tekst, schermopname, nummer, Lettertype&#10;&#10;Door AI gegenereerde inhoud is mogelijk onjuist.">
            <a:extLst>
              <a:ext uri="{FF2B5EF4-FFF2-40B4-BE49-F238E27FC236}">
                <a16:creationId xmlns:a16="http://schemas.microsoft.com/office/drawing/2014/main" id="{EA10747B-686C-2CC1-C8C3-6A6917344FEC}"/>
              </a:ext>
            </a:extLst>
          </p:cNvPr>
          <p:cNvPicPr>
            <a:picLocks noChangeAspect="1"/>
          </p:cNvPicPr>
          <p:nvPr/>
        </p:nvPicPr>
        <p:blipFill>
          <a:blip r:embed="rId4"/>
          <a:stretch>
            <a:fillRect/>
          </a:stretch>
        </p:blipFill>
        <p:spPr>
          <a:xfrm>
            <a:off x="15290488" y="18462399"/>
            <a:ext cx="2278904" cy="2732995"/>
          </a:xfrm>
          <a:prstGeom prst="rect">
            <a:avLst/>
          </a:prstGeom>
        </p:spPr>
      </p:pic>
      <p:pic>
        <p:nvPicPr>
          <p:cNvPr id="27" name="Afbeelding 26" descr="Afbeelding met tekst, schermopname, Lettertype, nummer&#10;&#10;Door AI gegenereerde inhoud is mogelijk onjuist.">
            <a:extLst>
              <a:ext uri="{FF2B5EF4-FFF2-40B4-BE49-F238E27FC236}">
                <a16:creationId xmlns:a16="http://schemas.microsoft.com/office/drawing/2014/main" id="{863A2172-FEC4-D2CC-8B8A-67E0119FB530}"/>
              </a:ext>
            </a:extLst>
          </p:cNvPr>
          <p:cNvPicPr>
            <a:picLocks noChangeAspect="1"/>
          </p:cNvPicPr>
          <p:nvPr/>
        </p:nvPicPr>
        <p:blipFill>
          <a:blip r:embed="rId5"/>
          <a:stretch>
            <a:fillRect/>
          </a:stretch>
        </p:blipFill>
        <p:spPr>
          <a:xfrm>
            <a:off x="17721091" y="15137606"/>
            <a:ext cx="2682134" cy="4978461"/>
          </a:xfrm>
          <a:prstGeom prst="rect">
            <a:avLst/>
          </a:prstGeom>
        </p:spPr>
      </p:pic>
      <p:sp>
        <p:nvSpPr>
          <p:cNvPr id="29" name="Tekstvak 28">
            <a:extLst>
              <a:ext uri="{FF2B5EF4-FFF2-40B4-BE49-F238E27FC236}">
                <a16:creationId xmlns:a16="http://schemas.microsoft.com/office/drawing/2014/main" id="{54AD8F71-7662-F096-8165-60B5E1DA3AB6}"/>
              </a:ext>
            </a:extLst>
          </p:cNvPr>
          <p:cNvSpPr txBox="1"/>
          <p:nvPr/>
        </p:nvSpPr>
        <p:spPr>
          <a:xfrm>
            <a:off x="15266599" y="18084603"/>
            <a:ext cx="227890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1: </a:t>
            </a:r>
            <a:r>
              <a:rPr lang="nl-BE" sz="1400" dirty="0" err="1">
                <a:solidFill>
                  <a:schemeClr val="tx1"/>
                </a:solidFill>
              </a:rPr>
              <a:t>heart</a:t>
            </a:r>
            <a:r>
              <a:rPr lang="nl-BE" sz="1400" dirty="0">
                <a:solidFill>
                  <a:schemeClr val="tx1"/>
                </a:solidFill>
              </a:rPr>
              <a:t> </a:t>
            </a:r>
            <a:r>
              <a:rPr lang="nl-BE" sz="1400" dirty="0" err="1">
                <a:solidFill>
                  <a:schemeClr val="tx1"/>
                </a:solidFill>
              </a:rPr>
              <a:t>rate</a:t>
            </a:r>
            <a:r>
              <a:rPr lang="nl-BE" sz="1400" dirty="0">
                <a:solidFill>
                  <a:schemeClr val="tx1"/>
                </a:solidFill>
              </a:rPr>
              <a:t> widget</a:t>
            </a:r>
          </a:p>
        </p:txBody>
      </p:sp>
      <p:sp>
        <p:nvSpPr>
          <p:cNvPr id="30" name="Tekstvak 29">
            <a:extLst>
              <a:ext uri="{FF2B5EF4-FFF2-40B4-BE49-F238E27FC236}">
                <a16:creationId xmlns:a16="http://schemas.microsoft.com/office/drawing/2014/main" id="{EF5843CB-F7E6-74C1-883B-1BBB04CF368B}"/>
              </a:ext>
            </a:extLst>
          </p:cNvPr>
          <p:cNvSpPr txBox="1"/>
          <p:nvPr/>
        </p:nvSpPr>
        <p:spPr>
          <a:xfrm>
            <a:off x="17721091" y="20157489"/>
            <a:ext cx="268213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3: info panel </a:t>
            </a:r>
            <a:r>
              <a:rPr lang="nl-BE" sz="1400" dirty="0" err="1">
                <a:solidFill>
                  <a:schemeClr val="tx1"/>
                </a:solidFill>
              </a:rPr>
              <a:t>dialog</a:t>
            </a:r>
            <a:endParaRPr lang="nl-BE" sz="1400" dirty="0">
              <a:solidFill>
                <a:schemeClr val="tx1"/>
              </a:solidFill>
            </a:endParaRPr>
          </a:p>
        </p:txBody>
      </p:sp>
      <p:sp>
        <p:nvSpPr>
          <p:cNvPr id="31" name="Tekstvak 30">
            <a:extLst>
              <a:ext uri="{FF2B5EF4-FFF2-40B4-BE49-F238E27FC236}">
                <a16:creationId xmlns:a16="http://schemas.microsoft.com/office/drawing/2014/main" id="{A3E13F77-1361-E5C8-0B48-E170384CAAC0}"/>
              </a:ext>
            </a:extLst>
          </p:cNvPr>
          <p:cNvSpPr txBox="1"/>
          <p:nvPr/>
        </p:nvSpPr>
        <p:spPr>
          <a:xfrm>
            <a:off x="15136487" y="21162351"/>
            <a:ext cx="2577053" cy="523220"/>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2: </a:t>
            </a:r>
            <a:r>
              <a:rPr lang="nl-BE" sz="1400" dirty="0" err="1">
                <a:solidFill>
                  <a:schemeClr val="tx1"/>
                </a:solidFill>
              </a:rPr>
              <a:t>heart</a:t>
            </a:r>
            <a:r>
              <a:rPr lang="nl-BE" sz="1400" dirty="0">
                <a:solidFill>
                  <a:schemeClr val="tx1"/>
                </a:solidFill>
              </a:rPr>
              <a:t> </a:t>
            </a:r>
            <a:r>
              <a:rPr lang="nl-BE" sz="1400" dirty="0" err="1">
                <a:solidFill>
                  <a:schemeClr val="tx1"/>
                </a:solidFill>
              </a:rPr>
              <a:t>rate</a:t>
            </a:r>
            <a:r>
              <a:rPr lang="nl-BE" sz="1400" dirty="0" err="1"/>
              <a:t>s</a:t>
            </a:r>
            <a:r>
              <a:rPr lang="nl-BE" sz="1400" dirty="0"/>
              <a:t> </a:t>
            </a:r>
            <a:r>
              <a:rPr lang="nl-BE" sz="1400" dirty="0" err="1"/>
              <a:t>history</a:t>
            </a:r>
            <a:r>
              <a:rPr lang="nl-BE" sz="1400" dirty="0"/>
              <a:t> page, </a:t>
            </a:r>
            <a:r>
              <a:rPr lang="nl-BE" sz="1400" dirty="0" err="1"/>
              <a:t>filtered</a:t>
            </a:r>
            <a:r>
              <a:rPr lang="nl-BE" sz="1400" dirty="0"/>
              <a:t> on “Last 30 </a:t>
            </a:r>
            <a:r>
              <a:rPr lang="nl-BE" sz="1400" dirty="0" err="1"/>
              <a:t>days</a:t>
            </a:r>
            <a:r>
              <a:rPr lang="nl-BE" sz="1400" dirty="0"/>
              <a:t>”</a:t>
            </a:r>
            <a:endParaRPr lang="nl-BE" sz="1400" dirty="0">
              <a:solidFill>
                <a:schemeClr val="tx1"/>
              </a:solidFill>
            </a:endParaRPr>
          </a:p>
        </p:txBody>
      </p:sp>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12124</TotalTime>
  <Words>1011</Words>
  <Application>Microsoft Office PowerPoint</Application>
  <PresentationFormat>Aangepast</PresentationFormat>
  <Paragraphs>39</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Aptos</vt:lpstr>
      <vt:lpstr>Arial</vt:lpstr>
      <vt:lpstr>Calibri</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114</cp:revision>
  <cp:lastPrinted>2023-03-07T08:02:27Z</cp:lastPrinted>
  <dcterms:created xsi:type="dcterms:W3CDTF">2014-03-07T12:50:19Z</dcterms:created>
  <dcterms:modified xsi:type="dcterms:W3CDTF">2025-05-12T13:39:32Z</dcterms:modified>
</cp:coreProperties>
</file>