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1" r:id="rId2"/>
  </p:sldIdLst>
  <p:sldSz cx="21388388" cy="30275213"/>
  <p:notesSz cx="6858000" cy="9144000"/>
  <p:defaultText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7">
          <p15:clr>
            <a:srgbClr val="A4A3A4"/>
          </p15:clr>
        </p15:guide>
        <p15:guide id="2" pos="4764">
          <p15:clr>
            <a:srgbClr val="A4A3A4"/>
          </p15:clr>
        </p15:guide>
        <p15:guide id="3" orient="horz" pos="9536">
          <p15:clr>
            <a:srgbClr val="A4A3A4"/>
          </p15:clr>
        </p15:guide>
        <p15:guide id="4"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B2A"/>
    <a:srgbClr val="003D77"/>
    <a:srgbClr val="65BE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26"/>
    <p:restoredTop sz="97419" autoAdjust="0"/>
  </p:normalViewPr>
  <p:slideViewPr>
    <p:cSldViewPr snapToGrid="0" snapToObjects="1">
      <p:cViewPr>
        <p:scale>
          <a:sx n="75" d="100"/>
          <a:sy n="75" d="100"/>
        </p:scale>
        <p:origin x="2112" y="-5340"/>
      </p:cViewPr>
      <p:guideLst>
        <p:guide orient="horz" pos="6737"/>
        <p:guide pos="4764"/>
        <p:guide orient="horz" pos="9536"/>
        <p:guide pos="67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A46936-730D-204E-AB52-3BEB64B90A85}" type="datetimeFigureOut">
              <a:rPr lang="nl-NL" smtClean="0"/>
              <a:t>18-5-2025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19F560-3724-3947-9597-7DBD1F508BE7}" type="slidenum">
              <a:rPr lang="nl-NL" smtClean="0"/>
              <a:t>‹nr.›</a:t>
            </a:fld>
            <a:endParaRPr lang="nl-NL"/>
          </a:p>
        </p:txBody>
      </p:sp>
    </p:spTree>
    <p:extLst>
      <p:ext uri="{BB962C8B-B14F-4D97-AF65-F5344CB8AC3E}">
        <p14:creationId xmlns:p14="http://schemas.microsoft.com/office/powerpoint/2010/main" val="1670148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49249-6D1C-0748-B1D9-2AF3A057365D}" type="datetimeFigureOut">
              <a:rPr lang="nl-NL" smtClean="0"/>
              <a:t>18-5-2025</a:t>
            </a:fld>
            <a:endParaRPr lang="nl-NL"/>
          </a:p>
        </p:txBody>
      </p:sp>
      <p:sp>
        <p:nvSpPr>
          <p:cNvPr id="4" name="Tijdelijke aanduiding voor dia-afbeelding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8EC66C-3FF7-3E4C-B828-5573FE692FA9}" type="slidenum">
              <a:rPr lang="nl-NL" smtClean="0"/>
              <a:t>‹nr.›</a:t>
            </a:fld>
            <a:endParaRPr lang="nl-NL"/>
          </a:p>
        </p:txBody>
      </p:sp>
    </p:spTree>
    <p:extLst>
      <p:ext uri="{BB962C8B-B14F-4D97-AF65-F5344CB8AC3E}">
        <p14:creationId xmlns:p14="http://schemas.microsoft.com/office/powerpoint/2010/main" val="1679875685"/>
      </p:ext>
    </p:extLst>
  </p:cSld>
  <p:clrMap bg1="lt1" tx1="dk1" bg2="lt2" tx2="dk2" accent1="accent1" accent2="accent2" accent3="accent3" accent4="accent4" accent5="accent5" accent6="accent6" hlink="hlink" folHlink="folHlink"/>
  <p:notesStyle>
    <a:lvl1pPr marL="0" algn="l" defTabSz="1054306" rtl="0" eaLnBrk="1" latinLnBrk="0" hangingPunct="1">
      <a:defRPr sz="2800" kern="1200">
        <a:solidFill>
          <a:schemeClr val="tx1"/>
        </a:solidFill>
        <a:latin typeface="+mn-lt"/>
        <a:ea typeface="+mn-ea"/>
        <a:cs typeface="+mn-cs"/>
      </a:defRPr>
    </a:lvl1pPr>
    <a:lvl2pPr marL="1054306" algn="l" defTabSz="1054306" rtl="0" eaLnBrk="1" latinLnBrk="0" hangingPunct="1">
      <a:defRPr sz="2800" kern="1200">
        <a:solidFill>
          <a:schemeClr val="tx1"/>
        </a:solidFill>
        <a:latin typeface="+mn-lt"/>
        <a:ea typeface="+mn-ea"/>
        <a:cs typeface="+mn-cs"/>
      </a:defRPr>
    </a:lvl2pPr>
    <a:lvl3pPr marL="2108610" algn="l" defTabSz="1054306" rtl="0" eaLnBrk="1" latinLnBrk="0" hangingPunct="1">
      <a:defRPr sz="2800" kern="1200">
        <a:solidFill>
          <a:schemeClr val="tx1"/>
        </a:solidFill>
        <a:latin typeface="+mn-lt"/>
        <a:ea typeface="+mn-ea"/>
        <a:cs typeface="+mn-cs"/>
      </a:defRPr>
    </a:lvl3pPr>
    <a:lvl4pPr marL="3162916" algn="l" defTabSz="1054306" rtl="0" eaLnBrk="1" latinLnBrk="0" hangingPunct="1">
      <a:defRPr sz="2800" kern="1200">
        <a:solidFill>
          <a:schemeClr val="tx1"/>
        </a:solidFill>
        <a:latin typeface="+mn-lt"/>
        <a:ea typeface="+mn-ea"/>
        <a:cs typeface="+mn-cs"/>
      </a:defRPr>
    </a:lvl4pPr>
    <a:lvl5pPr marL="4217220" algn="l" defTabSz="1054306" rtl="0" eaLnBrk="1" latinLnBrk="0" hangingPunct="1">
      <a:defRPr sz="2800" kern="1200">
        <a:solidFill>
          <a:schemeClr val="tx1"/>
        </a:solidFill>
        <a:latin typeface="+mn-lt"/>
        <a:ea typeface="+mn-ea"/>
        <a:cs typeface="+mn-cs"/>
      </a:defRPr>
    </a:lvl5pPr>
    <a:lvl6pPr marL="5271525" algn="l" defTabSz="1054306" rtl="0" eaLnBrk="1" latinLnBrk="0" hangingPunct="1">
      <a:defRPr sz="2800" kern="1200">
        <a:solidFill>
          <a:schemeClr val="tx1"/>
        </a:solidFill>
        <a:latin typeface="+mn-lt"/>
        <a:ea typeface="+mn-ea"/>
        <a:cs typeface="+mn-cs"/>
      </a:defRPr>
    </a:lvl6pPr>
    <a:lvl7pPr marL="6325830" algn="l" defTabSz="1054306" rtl="0" eaLnBrk="1" latinLnBrk="0" hangingPunct="1">
      <a:defRPr sz="2800" kern="1200">
        <a:solidFill>
          <a:schemeClr val="tx1"/>
        </a:solidFill>
        <a:latin typeface="+mn-lt"/>
        <a:ea typeface="+mn-ea"/>
        <a:cs typeface="+mn-cs"/>
      </a:defRPr>
    </a:lvl7pPr>
    <a:lvl8pPr marL="7380135" algn="l" defTabSz="1054306" rtl="0" eaLnBrk="1" latinLnBrk="0" hangingPunct="1">
      <a:defRPr sz="2800" kern="1200">
        <a:solidFill>
          <a:schemeClr val="tx1"/>
        </a:solidFill>
        <a:latin typeface="+mn-lt"/>
        <a:ea typeface="+mn-ea"/>
        <a:cs typeface="+mn-cs"/>
      </a:defRPr>
    </a:lvl8pPr>
    <a:lvl9pPr marL="8434440" algn="l" defTabSz="1054306" rtl="0" eaLnBrk="1" latinLnBrk="0" hangingPunct="1">
      <a:defRPr sz="2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218EC66C-3FF7-3E4C-B828-5573FE692FA9}" type="slidenum">
              <a:rPr lang="nl-NL" smtClean="0"/>
              <a:t>1</a:t>
            </a:fld>
            <a:endParaRPr lang="nl-NL"/>
          </a:p>
        </p:txBody>
      </p:sp>
    </p:spTree>
    <p:extLst>
      <p:ext uri="{BB962C8B-B14F-4D97-AF65-F5344CB8AC3E}">
        <p14:creationId xmlns:p14="http://schemas.microsoft.com/office/powerpoint/2010/main" val="39749698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A61812D2-326A-8BA0-9B4B-E58E1C5AA132}"/>
              </a:ext>
            </a:extLst>
          </p:cNvPr>
          <p:cNvSpPr/>
          <p:nvPr userDrawn="1"/>
        </p:nvSpPr>
        <p:spPr>
          <a:xfrm>
            <a:off x="0" y="27224359"/>
            <a:ext cx="21388387" cy="30494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E738BDE7-F122-1FF4-9B36-CC7C0C8D8D57}"/>
              </a:ext>
            </a:extLst>
          </p:cNvPr>
          <p:cNvSpPr/>
          <p:nvPr userDrawn="1"/>
        </p:nvSpPr>
        <p:spPr>
          <a:xfrm>
            <a:off x="266781" y="5738927"/>
            <a:ext cx="20870602" cy="108124"/>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9" name="Tekstvak 8"/>
          <p:cNvSpPr txBox="1"/>
          <p:nvPr userDrawn="1"/>
        </p:nvSpPr>
        <p:spPr>
          <a:xfrm>
            <a:off x="471533" y="387491"/>
            <a:ext cx="20576031" cy="931843"/>
          </a:xfrm>
          <a:prstGeom prst="rect">
            <a:avLst/>
          </a:prstGeom>
          <a:noFill/>
        </p:spPr>
        <p:txBody>
          <a:bodyPr wrap="square" lIns="210861" tIns="105430" rIns="210861" bIns="105430" rtlCol="0">
            <a:spAutoFit/>
          </a:bodyPr>
          <a:lstStyle/>
          <a:p>
            <a:pPr algn="just"/>
            <a:r>
              <a:rPr lang="nl-NL" sz="4700" b="1" i="0" dirty="0" err="1">
                <a:latin typeface="Verdana"/>
                <a:cs typeface="Verdana"/>
              </a:rPr>
              <a:t>Bachelor's</a:t>
            </a:r>
            <a:r>
              <a:rPr lang="nl-NL" sz="4700" b="1" i="0" dirty="0">
                <a:latin typeface="Verdana"/>
                <a:cs typeface="Verdana"/>
              </a:rPr>
              <a:t> Thesis Engineering Technology</a:t>
            </a:r>
            <a:endParaRPr lang="nl-NL" sz="3700" b="0" i="0" dirty="0">
              <a:latin typeface="Verdana"/>
              <a:cs typeface="Verdana"/>
            </a:endParaRPr>
          </a:p>
        </p:txBody>
      </p:sp>
      <p:pic>
        <p:nvPicPr>
          <p:cNvPr id="16" name="Afbeelding 15" descr="lij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782" y="1410731"/>
            <a:ext cx="20870602" cy="108123"/>
          </a:xfrm>
          <a:prstGeom prst="rect">
            <a:avLst/>
          </a:prstGeom>
        </p:spPr>
      </p:pic>
      <p:sp>
        <p:nvSpPr>
          <p:cNvPr id="19" name="Titel 1"/>
          <p:cNvSpPr>
            <a:spLocks noGrp="1"/>
          </p:cNvSpPr>
          <p:nvPr>
            <p:ph type="title" hasCustomPrompt="1"/>
          </p:nvPr>
        </p:nvSpPr>
        <p:spPr>
          <a:xfrm>
            <a:off x="266781" y="4237717"/>
            <a:ext cx="21121606" cy="684506"/>
          </a:xfrm>
          <a:prstGeom prst="rect">
            <a:avLst/>
          </a:prstGeom>
        </p:spPr>
        <p:txBody>
          <a:bodyPr vert="horz"/>
          <a:lstStyle>
            <a:lvl1pPr algn="l">
              <a:defRPr sz="3400">
                <a:solidFill>
                  <a:schemeClr val="tx1"/>
                </a:solidFill>
              </a:defRPr>
            </a:lvl1pPr>
          </a:lstStyle>
          <a:p>
            <a:pPr>
              <a:defRPr/>
            </a:pPr>
            <a:r>
              <a:rPr lang="en-US" sz="3400" b="0" i="0" dirty="0">
                <a:solidFill>
                  <a:schemeClr val="tx1"/>
                </a:solidFill>
                <a:latin typeface="Verdana" pitchFamily="34" charset="0"/>
                <a:ea typeface="Verdana" pitchFamily="34" charset="0"/>
                <a:cs typeface="Verdana" pitchFamily="34" charset="0"/>
              </a:rPr>
              <a:t>Name Student</a:t>
            </a:r>
            <a:endParaRPr lang="nl-BE" sz="3400" b="0" i="0" dirty="0">
              <a:solidFill>
                <a:schemeClr val="tx1"/>
              </a:solidFill>
              <a:latin typeface="Verdana" pitchFamily="34" charset="0"/>
              <a:ea typeface="Verdana" pitchFamily="34" charset="0"/>
              <a:cs typeface="Verdana" pitchFamily="34" charset="0"/>
            </a:endParaRPr>
          </a:p>
        </p:txBody>
      </p:sp>
      <p:sp>
        <p:nvSpPr>
          <p:cNvPr id="23" name="Tekstvak 22"/>
          <p:cNvSpPr txBox="1"/>
          <p:nvPr userDrawn="1"/>
        </p:nvSpPr>
        <p:spPr>
          <a:xfrm>
            <a:off x="266781" y="27372240"/>
            <a:ext cx="6993001" cy="597640"/>
          </a:xfrm>
          <a:prstGeom prst="rect">
            <a:avLst/>
          </a:prstGeom>
        </p:spPr>
        <p:txBody>
          <a:bodyPr vert="horz" wrap="square" lIns="210861" tIns="105430" rIns="210861" bIns="105430" rtlCol="0">
            <a:spAutoFit/>
          </a:bodyPr>
          <a:lstStyle/>
          <a:p>
            <a:r>
              <a:rPr lang="nl-NL" sz="2500" b="0" dirty="0">
                <a:solidFill>
                  <a:schemeClr val="tx1"/>
                </a:solidFill>
                <a:latin typeface="Verdana"/>
                <a:cs typeface="Verdana"/>
              </a:rPr>
              <a:t>Supervisors / Co-supervisors / </a:t>
            </a:r>
            <a:r>
              <a:rPr lang="nl-NL" sz="2500" b="0" dirty="0" err="1">
                <a:solidFill>
                  <a:schemeClr val="tx1"/>
                </a:solidFill>
                <a:latin typeface="Verdana"/>
                <a:cs typeface="Verdana"/>
              </a:rPr>
              <a:t>Advisors</a:t>
            </a:r>
            <a:r>
              <a:rPr lang="nl-NL" sz="2500" b="0" dirty="0">
                <a:solidFill>
                  <a:schemeClr val="tx1"/>
                </a:solidFill>
                <a:latin typeface="Verdana"/>
                <a:cs typeface="Verdana"/>
              </a:rPr>
              <a:t>:</a:t>
            </a:r>
          </a:p>
        </p:txBody>
      </p:sp>
      <p:pic>
        <p:nvPicPr>
          <p:cNvPr id="5" name="Graphic 4">
            <a:extLst>
              <a:ext uri="{FF2B5EF4-FFF2-40B4-BE49-F238E27FC236}">
                <a16:creationId xmlns:a16="http://schemas.microsoft.com/office/drawing/2014/main" id="{8A334DB0-1D3F-503A-4913-32285420C79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32" r="2658"/>
          <a:stretch/>
        </p:blipFill>
        <p:spPr>
          <a:xfrm>
            <a:off x="1" y="1450"/>
            <a:ext cx="21388387" cy="203639"/>
          </a:xfrm>
          <a:prstGeom prst="rect">
            <a:avLst/>
          </a:prstGeom>
        </p:spPr>
      </p:pic>
      <p:pic>
        <p:nvPicPr>
          <p:cNvPr id="12" name="Graphic 11">
            <a:extLst>
              <a:ext uri="{FF2B5EF4-FFF2-40B4-BE49-F238E27FC236}">
                <a16:creationId xmlns:a16="http://schemas.microsoft.com/office/drawing/2014/main" id="{D74DEABB-C1E9-AEF0-93D6-CC239015480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8849034"/>
            <a:ext cx="21388387" cy="243966"/>
          </a:xfrm>
          <a:prstGeom prst="rect">
            <a:avLst/>
          </a:prstGeom>
        </p:spPr>
      </p:pic>
      <p:pic>
        <p:nvPicPr>
          <p:cNvPr id="13" name="Graphic 2">
            <a:extLst>
              <a:ext uri="{FF2B5EF4-FFF2-40B4-BE49-F238E27FC236}">
                <a16:creationId xmlns:a16="http://schemas.microsoft.com/office/drawing/2014/main" id="{63AF0A51-D806-08FB-E322-300DAB08FD3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759547" y="29155449"/>
            <a:ext cx="10288015" cy="836549"/>
          </a:xfrm>
          <a:prstGeom prst="rect">
            <a:avLst/>
          </a:prstGeom>
        </p:spPr>
      </p:pic>
      <p:sp>
        <p:nvSpPr>
          <p:cNvPr id="35" name="Tijdelijke aanduiding voor tekst 34">
            <a:extLst>
              <a:ext uri="{FF2B5EF4-FFF2-40B4-BE49-F238E27FC236}">
                <a16:creationId xmlns:a16="http://schemas.microsoft.com/office/drawing/2014/main" id="{28F3551C-1F80-BD87-6F3C-F4B1287BE41D}"/>
              </a:ext>
            </a:extLst>
          </p:cNvPr>
          <p:cNvSpPr>
            <a:spLocks noGrp="1"/>
          </p:cNvSpPr>
          <p:nvPr>
            <p:ph type="body" sz="quarter" idx="13" hasCustomPrompt="1"/>
          </p:nvPr>
        </p:nvSpPr>
        <p:spPr>
          <a:xfrm>
            <a:off x="176473" y="1785956"/>
            <a:ext cx="20870601" cy="2169995"/>
          </a:xfrm>
        </p:spPr>
        <p:txBody>
          <a:bodyPr>
            <a:normAutofit/>
          </a:bodyPr>
          <a:lstStyle>
            <a:lvl1pPr marL="0" indent="0" algn="ctr">
              <a:buNone/>
              <a:defRPr sz="6000">
                <a:solidFill>
                  <a:srgbClr val="003D77"/>
                </a:solidFill>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Title</a:t>
            </a:r>
            <a:endParaRPr lang="nl-BE" dirty="0"/>
          </a:p>
        </p:txBody>
      </p:sp>
      <p:sp>
        <p:nvSpPr>
          <p:cNvPr id="41" name="Tijdelijke aanduiding voor tekst 40">
            <a:extLst>
              <a:ext uri="{FF2B5EF4-FFF2-40B4-BE49-F238E27FC236}">
                <a16:creationId xmlns:a16="http://schemas.microsoft.com/office/drawing/2014/main" id="{BD40BB47-E94A-3C21-B6D0-6A7FF34E5395}"/>
              </a:ext>
            </a:extLst>
          </p:cNvPr>
          <p:cNvSpPr>
            <a:spLocks noGrp="1"/>
          </p:cNvSpPr>
          <p:nvPr>
            <p:ph type="body" sz="quarter" idx="14" hasCustomPrompt="1"/>
          </p:nvPr>
        </p:nvSpPr>
        <p:spPr>
          <a:xfrm>
            <a:off x="6949621" y="27334506"/>
            <a:ext cx="14097453" cy="1452079"/>
          </a:xfrm>
        </p:spPr>
        <p:txBody>
          <a:bodyPr>
            <a:normAutofit/>
          </a:bodyPr>
          <a:lstStyle>
            <a:lvl1pPr marL="0" indent="0" algn="l">
              <a:buNone/>
              <a:defRPr sz="25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Names</a:t>
            </a:r>
            <a:endParaRPr lang="nl-BE" dirty="0"/>
          </a:p>
        </p:txBody>
      </p:sp>
      <p:sp>
        <p:nvSpPr>
          <p:cNvPr id="3" name="Tijdelijke aanduiding voor afbeelding 2">
            <a:extLst>
              <a:ext uri="{FF2B5EF4-FFF2-40B4-BE49-F238E27FC236}">
                <a16:creationId xmlns:a16="http://schemas.microsoft.com/office/drawing/2014/main" id="{3FCB674F-9788-04CE-C9C3-32C4BB463373}"/>
              </a:ext>
            </a:extLst>
          </p:cNvPr>
          <p:cNvSpPr>
            <a:spLocks noGrp="1"/>
          </p:cNvSpPr>
          <p:nvPr>
            <p:ph type="pic" sz="quarter" idx="15" hasCustomPrompt="1"/>
          </p:nvPr>
        </p:nvSpPr>
        <p:spPr>
          <a:xfrm>
            <a:off x="176213" y="29156025"/>
            <a:ext cx="10239375" cy="836613"/>
          </a:xfrm>
        </p:spPr>
        <p:txBody>
          <a:bodyPr>
            <a:noAutofit/>
          </a:bodyPr>
          <a:lstStyle>
            <a:lvl1pPr marL="0" indent="0">
              <a:buNone/>
              <a:defRPr sz="2000">
                <a:latin typeface="Verdana" panose="020B0604030504040204" pitchFamily="34" charset="0"/>
                <a:ea typeface="Verdana" panose="020B0604030504040204" pitchFamily="34" charset="0"/>
                <a:cs typeface="Verdana" panose="020B0604030504040204" pitchFamily="34" charset="0"/>
              </a:defRPr>
            </a:lvl1pPr>
          </a:lstStyle>
          <a:p>
            <a:r>
              <a:rPr lang="nl-BE" dirty="0"/>
              <a:t>Here logo company or guest institution</a:t>
            </a:r>
          </a:p>
        </p:txBody>
      </p:sp>
      <p:sp>
        <p:nvSpPr>
          <p:cNvPr id="6" name="Tijdelijke aanduiding voor inhoud 5">
            <a:extLst>
              <a:ext uri="{FF2B5EF4-FFF2-40B4-BE49-F238E27FC236}">
                <a16:creationId xmlns:a16="http://schemas.microsoft.com/office/drawing/2014/main" id="{DAFA3335-7A1D-6DA2-1C54-5A3F84D6450D}"/>
              </a:ext>
            </a:extLst>
          </p:cNvPr>
          <p:cNvSpPr>
            <a:spLocks noGrp="1"/>
          </p:cNvSpPr>
          <p:nvPr>
            <p:ph sz="quarter" idx="16" hasCustomPrompt="1"/>
          </p:nvPr>
        </p:nvSpPr>
        <p:spPr>
          <a:xfrm>
            <a:off x="16145691" y="234273"/>
            <a:ext cx="4991692" cy="568205"/>
          </a:xfrm>
        </p:spPr>
        <p:txBody>
          <a:bodyPr>
            <a:normAutofit/>
          </a:bodyPr>
          <a:lstStyle>
            <a:lvl1pPr marL="0" indent="0" algn="r">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Place</a:t>
            </a:r>
            <a:r>
              <a:rPr lang="nl-NL" dirty="0"/>
              <a:t> </a:t>
            </a:r>
            <a:r>
              <a:rPr lang="nl-NL" dirty="0" err="1"/>
              <a:t>here</a:t>
            </a:r>
            <a:r>
              <a:rPr lang="nl-NL" dirty="0"/>
              <a:t> </a:t>
            </a:r>
            <a:r>
              <a:rPr lang="nl-NL" dirty="0" err="1"/>
              <a:t>under</a:t>
            </a:r>
            <a:r>
              <a:rPr lang="nl-NL" dirty="0"/>
              <a:t> </a:t>
            </a:r>
            <a:r>
              <a:rPr lang="nl-NL" dirty="0" err="1"/>
              <a:t>the</a:t>
            </a:r>
            <a:r>
              <a:rPr lang="nl-NL" dirty="0"/>
              <a:t> </a:t>
            </a:r>
            <a:r>
              <a:rPr lang="nl-NL" dirty="0" err="1"/>
              <a:t>current</a:t>
            </a:r>
            <a:r>
              <a:rPr lang="nl-NL" dirty="0"/>
              <a:t> </a:t>
            </a:r>
            <a:r>
              <a:rPr lang="nl-NL" dirty="0" err="1"/>
              <a:t>academic</a:t>
            </a:r>
            <a:r>
              <a:rPr lang="nl-NL" dirty="0"/>
              <a:t> </a:t>
            </a:r>
            <a:r>
              <a:rPr lang="nl-NL" dirty="0" err="1"/>
              <a:t>year</a:t>
            </a:r>
            <a:r>
              <a:rPr lang="nl-NL" dirty="0"/>
              <a:t>:</a:t>
            </a:r>
            <a:endParaRPr lang="nl-BE" dirty="0"/>
          </a:p>
        </p:txBody>
      </p:sp>
    </p:spTree>
    <p:extLst>
      <p:ext uri="{BB962C8B-B14F-4D97-AF65-F5344CB8AC3E}">
        <p14:creationId xmlns:p14="http://schemas.microsoft.com/office/powerpoint/2010/main" val="1763343307"/>
      </p:ext>
    </p:extLst>
  </p:cSld>
  <p:clrMapOvr>
    <a:masterClrMapping/>
  </p:clrMapOvr>
  <p:extLst>
    <p:ext uri="{DCECCB84-F9BA-43D5-87BE-67443E8EF086}">
      <p15:sldGuideLst xmlns:p15="http://schemas.microsoft.com/office/powerpoint/2012/main">
        <p15:guide id="1" orient="horz" pos="9535" userDrawn="1">
          <p15:clr>
            <a:srgbClr val="FBAE40"/>
          </p15:clr>
        </p15:guide>
        <p15:guide id="2" pos="6736"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069420" y="1212414"/>
            <a:ext cx="19249550" cy="5045868"/>
          </a:xfrm>
          <a:prstGeom prst="rect">
            <a:avLst/>
          </a:prstGeom>
        </p:spPr>
        <p:txBody>
          <a:bodyPr vert="horz" lIns="295205" tIns="147602" rIns="295205" bIns="147602" rtlCol="0" anchor="ctr">
            <a:normAutofit/>
          </a:bodyPr>
          <a:lstStyle/>
          <a:p>
            <a:r>
              <a:rPr lang="nl-BE"/>
              <a:t>Titelstijl van model bewerken</a:t>
            </a:r>
            <a:endParaRPr lang="nl-NL"/>
          </a:p>
        </p:txBody>
      </p:sp>
      <p:sp>
        <p:nvSpPr>
          <p:cNvPr id="3" name="Tijdelijke aanduiding voor tekst 2"/>
          <p:cNvSpPr>
            <a:spLocks noGrp="1"/>
          </p:cNvSpPr>
          <p:nvPr>
            <p:ph type="body" idx="1"/>
          </p:nvPr>
        </p:nvSpPr>
        <p:spPr>
          <a:xfrm>
            <a:off x="1069420" y="7064220"/>
            <a:ext cx="19249550" cy="19980241"/>
          </a:xfrm>
          <a:prstGeom prst="rect">
            <a:avLst/>
          </a:prstGeom>
        </p:spPr>
        <p:txBody>
          <a:bodyPr vert="horz" lIns="295205" tIns="147602" rIns="295205" bIns="147602"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datum 3"/>
          <p:cNvSpPr>
            <a:spLocks noGrp="1"/>
          </p:cNvSpPr>
          <p:nvPr>
            <p:ph type="dt" sz="half" idx="2"/>
          </p:nvPr>
        </p:nvSpPr>
        <p:spPr>
          <a:xfrm>
            <a:off x="1069420" y="28060640"/>
            <a:ext cx="4990624" cy="1611875"/>
          </a:xfrm>
          <a:prstGeom prst="rect">
            <a:avLst/>
          </a:prstGeom>
        </p:spPr>
        <p:txBody>
          <a:bodyPr vert="horz" lIns="295205" tIns="147602" rIns="295205" bIns="147602" rtlCol="0" anchor="ctr"/>
          <a:lstStyle>
            <a:lvl1pPr algn="l">
              <a:defRPr sz="4000">
                <a:solidFill>
                  <a:schemeClr val="tx1">
                    <a:tint val="75000"/>
                  </a:schemeClr>
                </a:solidFill>
              </a:defRPr>
            </a:lvl1pPr>
          </a:lstStyle>
          <a:p>
            <a:fld id="{A72B7129-FE34-674B-A2EC-97FC337DE4A7}" type="datetimeFigureOut">
              <a:rPr lang="nl-NL" smtClean="0"/>
              <a:t>18-5-2025</a:t>
            </a:fld>
            <a:endParaRPr lang="nl-NL"/>
          </a:p>
        </p:txBody>
      </p:sp>
      <p:sp>
        <p:nvSpPr>
          <p:cNvPr id="5" name="Tijdelijke aanduiding voor voettekst 4"/>
          <p:cNvSpPr>
            <a:spLocks noGrp="1"/>
          </p:cNvSpPr>
          <p:nvPr>
            <p:ph type="ftr" sz="quarter" idx="3"/>
          </p:nvPr>
        </p:nvSpPr>
        <p:spPr>
          <a:xfrm>
            <a:off x="7307700" y="28060640"/>
            <a:ext cx="6772989" cy="1611875"/>
          </a:xfrm>
          <a:prstGeom prst="rect">
            <a:avLst/>
          </a:prstGeom>
        </p:spPr>
        <p:txBody>
          <a:bodyPr vert="horz" lIns="295205" tIns="147602" rIns="295205" bIns="147602" rtlCol="0" anchor="ctr"/>
          <a:lstStyle>
            <a:lvl1pPr algn="ctr">
              <a:defRPr sz="40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15328345" y="28060640"/>
            <a:ext cx="4990624" cy="1611875"/>
          </a:xfrm>
          <a:prstGeom prst="rect">
            <a:avLst/>
          </a:prstGeom>
        </p:spPr>
        <p:txBody>
          <a:bodyPr vert="horz" lIns="295205" tIns="147602" rIns="295205" bIns="147602" rtlCol="0" anchor="ctr"/>
          <a:lstStyle>
            <a:lvl1pPr algn="r">
              <a:defRPr sz="4000">
                <a:solidFill>
                  <a:schemeClr val="tx1">
                    <a:tint val="75000"/>
                  </a:schemeClr>
                </a:solidFill>
              </a:defRPr>
            </a:lvl1pPr>
          </a:lstStyle>
          <a:p>
            <a:fld id="{E570CD98-A182-7042-93A0-69F99EFFE130}" type="slidenum">
              <a:rPr lang="nl-NL" smtClean="0"/>
              <a:t>‹nr.›</a:t>
            </a:fld>
            <a:endParaRPr lang="nl-NL"/>
          </a:p>
        </p:txBody>
      </p:sp>
    </p:spTree>
    <p:extLst>
      <p:ext uri="{BB962C8B-B14F-4D97-AF65-F5344CB8AC3E}">
        <p14:creationId xmlns:p14="http://schemas.microsoft.com/office/powerpoint/2010/main" val="360174411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476027" rtl="0" eaLnBrk="1" latinLnBrk="0" hangingPunct="1">
        <a:spcBef>
          <a:spcPct val="0"/>
        </a:spcBef>
        <a:buNone/>
        <a:defRPr sz="14300" kern="1200">
          <a:solidFill>
            <a:schemeClr val="tx1"/>
          </a:solidFill>
          <a:latin typeface="+mj-lt"/>
          <a:ea typeface="+mj-ea"/>
          <a:cs typeface="+mj-cs"/>
        </a:defRPr>
      </a:lvl1pPr>
    </p:titleStyle>
    <p:bodyStyle>
      <a:lvl1pPr marL="1107021" indent="-1107021" algn="l" defTabSz="1476027" rtl="0" eaLnBrk="1" latinLnBrk="0" hangingPunct="1">
        <a:spcBef>
          <a:spcPct val="20000"/>
        </a:spcBef>
        <a:buFont typeface="Arial"/>
        <a:buChar char="•"/>
        <a:defRPr sz="10300" kern="1200">
          <a:solidFill>
            <a:schemeClr val="tx1"/>
          </a:solidFill>
          <a:latin typeface="+mn-lt"/>
          <a:ea typeface="+mn-ea"/>
          <a:cs typeface="+mn-cs"/>
        </a:defRPr>
      </a:lvl1pPr>
      <a:lvl2pPr marL="2398544" indent="-922516" algn="l" defTabSz="1476027" rtl="0" eaLnBrk="1" latinLnBrk="0" hangingPunct="1">
        <a:spcBef>
          <a:spcPct val="20000"/>
        </a:spcBef>
        <a:buFont typeface="Arial"/>
        <a:buChar char="–"/>
        <a:defRPr sz="9100" kern="1200">
          <a:solidFill>
            <a:schemeClr val="tx1"/>
          </a:solidFill>
          <a:latin typeface="+mn-lt"/>
          <a:ea typeface="+mn-ea"/>
          <a:cs typeface="+mn-cs"/>
        </a:defRPr>
      </a:lvl2pPr>
      <a:lvl3pPr marL="3690068" indent="-738013" algn="l" defTabSz="1476027" rtl="0" eaLnBrk="1" latinLnBrk="0" hangingPunct="1">
        <a:spcBef>
          <a:spcPct val="20000"/>
        </a:spcBef>
        <a:buFont typeface="Arial"/>
        <a:buChar char="•"/>
        <a:defRPr sz="7800" kern="1200">
          <a:solidFill>
            <a:schemeClr val="tx1"/>
          </a:solidFill>
          <a:latin typeface="+mn-lt"/>
          <a:ea typeface="+mn-ea"/>
          <a:cs typeface="+mn-cs"/>
        </a:defRPr>
      </a:lvl3pPr>
      <a:lvl4pPr marL="5166094" indent="-738013" algn="l" defTabSz="1476027" rtl="0" eaLnBrk="1" latinLnBrk="0" hangingPunct="1">
        <a:spcBef>
          <a:spcPct val="20000"/>
        </a:spcBef>
        <a:buFont typeface="Arial"/>
        <a:buChar char="–"/>
        <a:defRPr sz="6500" kern="1200">
          <a:solidFill>
            <a:schemeClr val="tx1"/>
          </a:solidFill>
          <a:latin typeface="+mn-lt"/>
          <a:ea typeface="+mn-ea"/>
          <a:cs typeface="+mn-cs"/>
        </a:defRPr>
      </a:lvl4pPr>
      <a:lvl5pPr marL="6642122" indent="-738013" algn="l" defTabSz="1476027" rtl="0" eaLnBrk="1" latinLnBrk="0" hangingPunct="1">
        <a:spcBef>
          <a:spcPct val="20000"/>
        </a:spcBef>
        <a:buFont typeface="Arial"/>
        <a:buChar char="»"/>
        <a:defRPr sz="6500" kern="1200">
          <a:solidFill>
            <a:schemeClr val="tx1"/>
          </a:solidFill>
          <a:latin typeface="+mn-lt"/>
          <a:ea typeface="+mn-ea"/>
          <a:cs typeface="+mn-cs"/>
        </a:defRPr>
      </a:lvl5pPr>
      <a:lvl6pPr marL="8118149" indent="-738013" algn="l" defTabSz="1476027" rtl="0" eaLnBrk="1" latinLnBrk="0" hangingPunct="1">
        <a:spcBef>
          <a:spcPct val="20000"/>
        </a:spcBef>
        <a:buFont typeface="Arial"/>
        <a:buChar char="•"/>
        <a:defRPr sz="6500" kern="1200">
          <a:solidFill>
            <a:schemeClr val="tx1"/>
          </a:solidFill>
          <a:latin typeface="+mn-lt"/>
          <a:ea typeface="+mn-ea"/>
          <a:cs typeface="+mn-cs"/>
        </a:defRPr>
      </a:lvl6pPr>
      <a:lvl7pPr marL="9594175" indent="-738013" algn="l" defTabSz="1476027" rtl="0" eaLnBrk="1" latinLnBrk="0" hangingPunct="1">
        <a:spcBef>
          <a:spcPct val="20000"/>
        </a:spcBef>
        <a:buFont typeface="Arial"/>
        <a:buChar char="•"/>
        <a:defRPr sz="6500" kern="1200">
          <a:solidFill>
            <a:schemeClr val="tx1"/>
          </a:solidFill>
          <a:latin typeface="+mn-lt"/>
          <a:ea typeface="+mn-ea"/>
          <a:cs typeface="+mn-cs"/>
        </a:defRPr>
      </a:lvl7pPr>
      <a:lvl8pPr marL="11070203" indent="-738013" algn="l" defTabSz="1476027" rtl="0" eaLnBrk="1" latinLnBrk="0" hangingPunct="1">
        <a:spcBef>
          <a:spcPct val="20000"/>
        </a:spcBef>
        <a:buFont typeface="Arial"/>
        <a:buChar char="•"/>
        <a:defRPr sz="6500" kern="1200">
          <a:solidFill>
            <a:schemeClr val="tx1"/>
          </a:solidFill>
          <a:latin typeface="+mn-lt"/>
          <a:ea typeface="+mn-ea"/>
          <a:cs typeface="+mn-cs"/>
        </a:defRPr>
      </a:lvl8pPr>
      <a:lvl9pPr marL="12546230" indent="-738013" algn="l" defTabSz="1476027"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userDrawn="1">
          <p15:clr>
            <a:srgbClr val="F26B43"/>
          </p15:clr>
        </p15:guide>
        <p15:guide id="2" pos="67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Rechte verbindingslijn 34">
            <a:extLst>
              <a:ext uri="{FF2B5EF4-FFF2-40B4-BE49-F238E27FC236}">
                <a16:creationId xmlns:a16="http://schemas.microsoft.com/office/drawing/2014/main" id="{31255500-33D9-B445-7CF9-84984DC8079F}"/>
              </a:ext>
            </a:extLst>
          </p:cNvPr>
          <p:cNvCxnSpPr>
            <a:cxnSpLocks/>
            <a:endCxn id="50" idx="0"/>
          </p:cNvCxnSpPr>
          <p:nvPr/>
        </p:nvCxnSpPr>
        <p:spPr>
          <a:xfrm>
            <a:off x="10514283" y="21834938"/>
            <a:ext cx="0" cy="120285"/>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cxnSp>
        <p:nvCxnSpPr>
          <p:cNvPr id="36" name="Rechte verbindingslijn 35">
            <a:extLst>
              <a:ext uri="{FF2B5EF4-FFF2-40B4-BE49-F238E27FC236}">
                <a16:creationId xmlns:a16="http://schemas.microsoft.com/office/drawing/2014/main" id="{62313821-1C2A-377D-EA75-2D323365E6B4}"/>
              </a:ext>
            </a:extLst>
          </p:cNvPr>
          <p:cNvCxnSpPr>
            <a:cxnSpLocks/>
            <a:endCxn id="52" idx="0"/>
          </p:cNvCxnSpPr>
          <p:nvPr/>
        </p:nvCxnSpPr>
        <p:spPr>
          <a:xfrm>
            <a:off x="10526007" y="25357206"/>
            <a:ext cx="0" cy="74581"/>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37" name="Rechthoek: afgeronde hoeken 36">
            <a:extLst>
              <a:ext uri="{FF2B5EF4-FFF2-40B4-BE49-F238E27FC236}">
                <a16:creationId xmlns:a16="http://schemas.microsoft.com/office/drawing/2014/main" id="{784ACBF6-9BBB-2A4F-FFA1-A7CB56103617}"/>
              </a:ext>
            </a:extLst>
          </p:cNvPr>
          <p:cNvSpPr/>
          <p:nvPr/>
        </p:nvSpPr>
        <p:spPr>
          <a:xfrm>
            <a:off x="165120" y="9844150"/>
            <a:ext cx="20961170" cy="12019663"/>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38" name="Rechte verbindingslijn 37">
            <a:extLst>
              <a:ext uri="{FF2B5EF4-FFF2-40B4-BE49-F238E27FC236}">
                <a16:creationId xmlns:a16="http://schemas.microsoft.com/office/drawing/2014/main" id="{E2984E91-9829-C2BB-D486-C4F821435BA6}"/>
              </a:ext>
            </a:extLst>
          </p:cNvPr>
          <p:cNvCxnSpPr>
            <a:cxnSpLocks/>
          </p:cNvCxnSpPr>
          <p:nvPr/>
        </p:nvCxnSpPr>
        <p:spPr>
          <a:xfrm>
            <a:off x="10611773" y="9383958"/>
            <a:ext cx="0" cy="234577"/>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39" name="Rechthoek: afgeronde hoeken 38">
            <a:extLst>
              <a:ext uri="{FF2B5EF4-FFF2-40B4-BE49-F238E27FC236}">
                <a16:creationId xmlns:a16="http://schemas.microsoft.com/office/drawing/2014/main" id="{5049E97E-077F-1ED4-59C8-2DDC622C8EBC}"/>
              </a:ext>
            </a:extLst>
          </p:cNvPr>
          <p:cNvSpPr/>
          <p:nvPr/>
        </p:nvSpPr>
        <p:spPr>
          <a:xfrm>
            <a:off x="266781" y="6268900"/>
            <a:ext cx="20859509" cy="3115058"/>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In the modern workplace, employee well-being is becoming ever more acknowledged as a central element in both job satisfaction and productivity [1]. While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commercial products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like smartwatches offer health monitoring, they often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lack transparency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in how measurements are taken and are typically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limited to wrist-based sensing</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which has its limitations for parameters like galvanic skin response (GSR) and respiration. </a:t>
            </a: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This project explores the development of an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inexpensive, portable system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for monitoring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stress-related physiological parameters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in real time. Using the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Arduino Nano ESP32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microcontroller and a set of suitably selected sensors, the system records the vital measures of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heart rate, GSR, and respiration rate</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These are transmitted wirelessly via Bluetooth to a mobile app specially designed for this purpose.</a:t>
            </a: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application is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user-friendly and accessible</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offering clear visual feedback, an estimation of the stress level, and the possibility to observe trends over time. By making health information easier to interpret and utilize, this system enables both individual users and organizations to more effectively monitor their health in an informed and cost-effective manner. The objective is to create a healthier and more sustainable work environment by introducing effective, data-driven stress management tools.</a:t>
            </a:r>
            <a:endParaRPr lang="nl-BE"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0" name="Titel 1">
            <a:extLst>
              <a:ext uri="{FF2B5EF4-FFF2-40B4-BE49-F238E27FC236}">
                <a16:creationId xmlns:a16="http://schemas.microsoft.com/office/drawing/2014/main" id="{3C7BD4F9-0612-0D63-8648-E4B541722680}"/>
              </a:ext>
            </a:extLst>
          </p:cNvPr>
          <p:cNvSpPr>
            <a:spLocks noGrp="1"/>
          </p:cNvSpPr>
          <p:nvPr>
            <p:ph type="title"/>
          </p:nvPr>
        </p:nvSpPr>
        <p:spPr>
          <a:xfrm>
            <a:off x="266781" y="4237717"/>
            <a:ext cx="21121606" cy="684506"/>
          </a:xfrm>
        </p:spPr>
        <p:txBody>
          <a:bodyPr>
            <a:normAutofit fontScale="90000"/>
          </a:bodyPr>
          <a:lstStyle/>
          <a:p>
            <a:r>
              <a:rPr lang="nl-BE" dirty="0"/>
              <a:t>Mika Gielkens</a:t>
            </a:r>
          </a:p>
        </p:txBody>
      </p:sp>
      <p:sp>
        <p:nvSpPr>
          <p:cNvPr id="41" name="Tijdelijke aanduiding voor tekst 2">
            <a:extLst>
              <a:ext uri="{FF2B5EF4-FFF2-40B4-BE49-F238E27FC236}">
                <a16:creationId xmlns:a16="http://schemas.microsoft.com/office/drawing/2014/main" id="{E444A82E-60A3-FFA1-F4D8-1DC04D95A070}"/>
              </a:ext>
            </a:extLst>
          </p:cNvPr>
          <p:cNvSpPr>
            <a:spLocks noGrp="1"/>
          </p:cNvSpPr>
          <p:nvPr>
            <p:ph type="body" sz="quarter" idx="13"/>
          </p:nvPr>
        </p:nvSpPr>
        <p:spPr>
          <a:xfrm>
            <a:off x="176473" y="1785956"/>
            <a:ext cx="20870601" cy="2169995"/>
          </a:xfrm>
        </p:spPr>
        <p:txBody>
          <a:bodyPr/>
          <a:lstStyle/>
          <a:p>
            <a:r>
              <a:rPr lang="en-US" dirty="0"/>
              <a:t>Designing a tool for measuring well-being parameters</a:t>
            </a:r>
            <a:endParaRPr lang="nl-BE" dirty="0"/>
          </a:p>
        </p:txBody>
      </p:sp>
      <p:sp>
        <p:nvSpPr>
          <p:cNvPr id="42" name="Tijdelijke aanduiding voor tekst 3">
            <a:extLst>
              <a:ext uri="{FF2B5EF4-FFF2-40B4-BE49-F238E27FC236}">
                <a16:creationId xmlns:a16="http://schemas.microsoft.com/office/drawing/2014/main" id="{09EF31A9-DF2A-8032-EF71-37F4AF36EFD7}"/>
              </a:ext>
            </a:extLst>
          </p:cNvPr>
          <p:cNvSpPr>
            <a:spLocks noGrp="1"/>
          </p:cNvSpPr>
          <p:nvPr>
            <p:ph type="body" sz="quarter" idx="14"/>
          </p:nvPr>
        </p:nvSpPr>
        <p:spPr>
          <a:xfrm>
            <a:off x="6949621" y="27334506"/>
            <a:ext cx="3916499" cy="1452079"/>
          </a:xfrm>
        </p:spPr>
        <p:txBody>
          <a:bodyPr>
            <a:normAutofit lnSpcReduction="10000"/>
          </a:bodyPr>
          <a:lstStyle/>
          <a:p>
            <a:r>
              <a:rPr lang="nl-BE" dirty="0"/>
              <a:t>Dr. Eva Geurts </a:t>
            </a:r>
          </a:p>
          <a:p>
            <a:r>
              <a:rPr lang="nl-BE" dirty="0"/>
              <a:t>Prof. Dr. </a:t>
            </a:r>
            <a:r>
              <a:rPr lang="nl-BE" dirty="0" err="1"/>
              <a:t>Gustavo</a:t>
            </a:r>
            <a:r>
              <a:rPr lang="nl-BE" dirty="0"/>
              <a:t> </a:t>
            </a:r>
            <a:r>
              <a:rPr lang="nl-BE" dirty="0" err="1"/>
              <a:t>Rovelo</a:t>
            </a:r>
            <a:r>
              <a:rPr lang="nl-BE" dirty="0"/>
              <a:t> </a:t>
            </a:r>
            <a:r>
              <a:rPr lang="nl-BE" dirty="0" err="1"/>
              <a:t>Ruiz</a:t>
            </a:r>
            <a:endParaRPr lang="nl-BE" dirty="0"/>
          </a:p>
        </p:txBody>
      </p:sp>
      <p:sp>
        <p:nvSpPr>
          <p:cNvPr id="43" name="Tekstvak 42">
            <a:extLst>
              <a:ext uri="{FF2B5EF4-FFF2-40B4-BE49-F238E27FC236}">
                <a16:creationId xmlns:a16="http://schemas.microsoft.com/office/drawing/2014/main" id="{2A869B49-37E3-7FD4-0F90-00FF17250782}"/>
              </a:ext>
            </a:extLst>
          </p:cNvPr>
          <p:cNvSpPr txBox="1"/>
          <p:nvPr/>
        </p:nvSpPr>
        <p:spPr>
          <a:xfrm>
            <a:off x="266781" y="4981729"/>
            <a:ext cx="16968274" cy="684418"/>
          </a:xfrm>
          <a:prstGeom prst="rect">
            <a:avLst/>
          </a:prstGeom>
          <a:noFill/>
        </p:spPr>
        <p:txBody>
          <a:bodyPr wrap="square">
            <a:spAutoFit/>
          </a:bodyPr>
          <a:lstStyle/>
          <a:p>
            <a:pPr lvl="0">
              <a:lnSpc>
                <a:spcPct val="200000"/>
              </a:lnSpc>
            </a:pPr>
            <a:r>
              <a:rPr lang="nl-NL" sz="2300" dirty="0">
                <a:latin typeface="Verdana" panose="020B0604030504040204" pitchFamily="34" charset="0"/>
                <a:ea typeface="Verdana" panose="020B0604030504040204" pitchFamily="34" charset="0"/>
                <a:cs typeface="Verdana" panose="020B0604030504040204" pitchFamily="34" charset="0"/>
              </a:rPr>
              <a:t>Software Systems Engineering Technology</a:t>
            </a:r>
          </a:p>
        </p:txBody>
      </p:sp>
      <p:sp>
        <p:nvSpPr>
          <p:cNvPr id="44" name="Tekstvak 43">
            <a:extLst>
              <a:ext uri="{FF2B5EF4-FFF2-40B4-BE49-F238E27FC236}">
                <a16:creationId xmlns:a16="http://schemas.microsoft.com/office/drawing/2014/main" id="{A148EDD6-FCD1-E0F9-09C0-A235118F0DA4}"/>
              </a:ext>
            </a:extLst>
          </p:cNvPr>
          <p:cNvSpPr txBox="1"/>
          <p:nvPr/>
        </p:nvSpPr>
        <p:spPr>
          <a:xfrm>
            <a:off x="14194991" y="585172"/>
            <a:ext cx="6852083" cy="646331"/>
          </a:xfrm>
          <a:prstGeom prst="rect">
            <a:avLst/>
          </a:prstGeom>
        </p:spPr>
        <p:txBody>
          <a:bodyPr vert="horz" wrap="square" rtlCol="0">
            <a:spAutoFit/>
          </a:bodyPr>
          <a:lstStyle/>
          <a:p>
            <a:pPr algn="r"/>
            <a:r>
              <a:rPr lang="nl-BE" sz="3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2024-2025</a:t>
            </a:r>
          </a:p>
        </p:txBody>
      </p:sp>
      <p:sp>
        <p:nvSpPr>
          <p:cNvPr id="45" name="Rechthoek: afgeronde hoeken 44">
            <a:extLst>
              <a:ext uri="{FF2B5EF4-FFF2-40B4-BE49-F238E27FC236}">
                <a16:creationId xmlns:a16="http://schemas.microsoft.com/office/drawing/2014/main" id="{BE7D09A1-B4DE-FE1E-6B2D-47C4876D4148}"/>
              </a:ext>
            </a:extLst>
          </p:cNvPr>
          <p:cNvSpPr/>
          <p:nvPr/>
        </p:nvSpPr>
        <p:spPr>
          <a:xfrm>
            <a:off x="7098986" y="9494951"/>
            <a:ext cx="7021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Materials</a:t>
            </a:r>
            <a:r>
              <a:rPr lang="nl-BE" sz="4800" dirty="0">
                <a:solidFill>
                  <a:schemeClr val="bg2"/>
                </a:solidFill>
              </a:rPr>
              <a:t> &amp; </a:t>
            </a:r>
            <a:r>
              <a:rPr lang="nl-BE" sz="4800" dirty="0" err="1">
                <a:solidFill>
                  <a:schemeClr val="bg2"/>
                </a:solidFill>
              </a:rPr>
              <a:t>methodology</a:t>
            </a:r>
            <a:endParaRPr lang="nl-BE" sz="4800" dirty="0">
              <a:solidFill>
                <a:schemeClr val="bg2"/>
              </a:solidFill>
            </a:endParaRPr>
          </a:p>
        </p:txBody>
      </p:sp>
      <p:sp>
        <p:nvSpPr>
          <p:cNvPr id="46" name="Rechthoek: afgeronde hoeken 45">
            <a:extLst>
              <a:ext uri="{FF2B5EF4-FFF2-40B4-BE49-F238E27FC236}">
                <a16:creationId xmlns:a16="http://schemas.microsoft.com/office/drawing/2014/main" id="{38223034-7205-0F0A-C249-39F38D4C1A95}"/>
              </a:ext>
            </a:extLst>
          </p:cNvPr>
          <p:cNvSpPr/>
          <p:nvPr/>
        </p:nvSpPr>
        <p:spPr>
          <a:xfrm>
            <a:off x="753362" y="10278851"/>
            <a:ext cx="19769363" cy="3696388"/>
          </a:xfrm>
          <a:prstGeom prst="roundRect">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pPr>
            <a:endParaRPr lang="nl-BE" sz="24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nl-BE"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7" name="Rechthoek: afgeronde hoeken 46">
            <a:extLst>
              <a:ext uri="{FF2B5EF4-FFF2-40B4-BE49-F238E27FC236}">
                <a16:creationId xmlns:a16="http://schemas.microsoft.com/office/drawing/2014/main" id="{67A15489-4FF6-3A86-CE27-D99BD89AB1BF}"/>
              </a:ext>
            </a:extLst>
          </p:cNvPr>
          <p:cNvSpPr/>
          <p:nvPr/>
        </p:nvSpPr>
        <p:spPr>
          <a:xfrm>
            <a:off x="761418" y="14050943"/>
            <a:ext cx="19865552" cy="7624152"/>
          </a:xfrm>
          <a:prstGeom prst="roundRect">
            <a:avLst>
              <a:gd name="adj" fmla="val 11945"/>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nl-BE" sz="20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8" name="Rechthoek: afgeronde hoeken 47">
            <a:extLst>
              <a:ext uri="{FF2B5EF4-FFF2-40B4-BE49-F238E27FC236}">
                <a16:creationId xmlns:a16="http://schemas.microsoft.com/office/drawing/2014/main" id="{83063838-5DB6-5B15-E680-275AECF92C7C}"/>
              </a:ext>
            </a:extLst>
          </p:cNvPr>
          <p:cNvSpPr/>
          <p:nvPr/>
        </p:nvSpPr>
        <p:spPr>
          <a:xfrm>
            <a:off x="8476634" y="5839609"/>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Introduction</a:t>
            </a:r>
            <a:endParaRPr lang="nl-BE" sz="4800" dirty="0">
              <a:solidFill>
                <a:schemeClr val="bg2"/>
              </a:solidFill>
            </a:endParaRPr>
          </a:p>
        </p:txBody>
      </p:sp>
      <p:sp>
        <p:nvSpPr>
          <p:cNvPr id="49" name="Rechthoek: afgeronde hoeken 48">
            <a:extLst>
              <a:ext uri="{FF2B5EF4-FFF2-40B4-BE49-F238E27FC236}">
                <a16:creationId xmlns:a16="http://schemas.microsoft.com/office/drawing/2014/main" id="{C2417742-4679-FD25-4BE1-DAC86C7BC3A7}"/>
              </a:ext>
            </a:extLst>
          </p:cNvPr>
          <p:cNvSpPr/>
          <p:nvPr/>
        </p:nvSpPr>
        <p:spPr>
          <a:xfrm>
            <a:off x="176473" y="22365855"/>
            <a:ext cx="20961170" cy="2991351"/>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US" sz="9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Participants had a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positive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overall impression </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of the app's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onboarding experience</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Device pairing was easy, while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profile management</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was slightly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less intuitive</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Some users were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confused by </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the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identical login screens</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for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new and existing users</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Starting a measurement was generally straightforward. The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app’s layout was clear</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and the display of results was well received. Visual elements like gauges and progress indicators were appreciated, with the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color-coded system </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especially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helpful</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for interpreting values. Text content supported user understanding—particularly of the stress level indicator—though one participant found the amount of information a bit much.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Graphs were preferred</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over tables for viewing data trends, but some users were unaware that the 30-day graph was interactive, leading to confusion about min/max values. The table format for min/max was considered unclear. The history function was fairly easy to access, and filtering by date was intuitive.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Gauge settings </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were user-friendly, but their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usefulness</a:t>
            </a:r>
            <a:r>
              <a:rPr lang="en-US" sz="1800" b="1"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was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unclear</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to some.</a:t>
            </a:r>
          </a:p>
          <a:p>
            <a:pPr>
              <a:lnSpc>
                <a:spcPct val="115000"/>
              </a:lnSpc>
              <a:spcAft>
                <a:spcPts val="800"/>
              </a:spcAft>
            </a:pP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Overall, the app was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easy to use</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required little support, and was accessible to novices. However,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motivation for daily use was low</a:t>
            </a: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 pointing to a lack of perceived long-term value. Confidence in the app was moderate, with minimal prior knowledge needed.</a:t>
            </a:r>
            <a:endParaRPr lang="en-GB"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0" name="Rechthoek: afgeronde hoeken 49">
            <a:extLst>
              <a:ext uri="{FF2B5EF4-FFF2-40B4-BE49-F238E27FC236}">
                <a16:creationId xmlns:a16="http://schemas.microsoft.com/office/drawing/2014/main" id="{78EAD014-B3F3-03ED-9160-5E5D365486AF}"/>
              </a:ext>
            </a:extLst>
          </p:cNvPr>
          <p:cNvSpPr/>
          <p:nvPr/>
        </p:nvSpPr>
        <p:spPr>
          <a:xfrm>
            <a:off x="8379144" y="21955223"/>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Results</a:t>
            </a:r>
            <a:endParaRPr lang="nl-BE" sz="4800" dirty="0">
              <a:solidFill>
                <a:schemeClr val="bg2"/>
              </a:solidFill>
            </a:endParaRPr>
          </a:p>
        </p:txBody>
      </p:sp>
      <p:sp>
        <p:nvSpPr>
          <p:cNvPr id="51" name="Rechthoek: afgeronde hoeken 50">
            <a:extLst>
              <a:ext uri="{FF2B5EF4-FFF2-40B4-BE49-F238E27FC236}">
                <a16:creationId xmlns:a16="http://schemas.microsoft.com/office/drawing/2014/main" id="{68D97EC5-A857-05A6-75E0-E48B4CA70052}"/>
              </a:ext>
            </a:extLst>
          </p:cNvPr>
          <p:cNvSpPr/>
          <p:nvPr/>
        </p:nvSpPr>
        <p:spPr>
          <a:xfrm>
            <a:off x="188197" y="26049271"/>
            <a:ext cx="20961170" cy="1389136"/>
          </a:xfrm>
          <a:prstGeom prst="roundRect">
            <a:avLst/>
          </a:prstGeom>
          <a:solidFill>
            <a:srgbClr val="9BF8FF">
              <a:alpha val="30196"/>
            </a:srgbClr>
          </a:solid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r>
              <a:rPr lang="en-US" sz="2000" dirty="0">
                <a:solidFill>
                  <a:schemeClr val="tx1"/>
                </a:solidFill>
              </a:rPr>
              <a:t>This project demonstrates the potential of a </a:t>
            </a:r>
            <a:r>
              <a:rPr lang="en-US" sz="2000" b="1" dirty="0">
                <a:solidFill>
                  <a:srgbClr val="FF0000"/>
                </a:solidFill>
              </a:rPr>
              <a:t>low-cost, user-friendly toolkit </a:t>
            </a:r>
            <a:r>
              <a:rPr lang="en-US" sz="2000" dirty="0">
                <a:solidFill>
                  <a:schemeClr val="tx1"/>
                </a:solidFill>
              </a:rPr>
              <a:t>for real-time </a:t>
            </a:r>
            <a:r>
              <a:rPr lang="en-US" sz="2000" b="1" dirty="0">
                <a:solidFill>
                  <a:srgbClr val="FF0000"/>
                </a:solidFill>
              </a:rPr>
              <a:t>monitoring of workplace well-being </a:t>
            </a:r>
            <a:r>
              <a:rPr lang="en-US" sz="2000" dirty="0">
                <a:solidFill>
                  <a:schemeClr val="tx1"/>
                </a:solidFill>
              </a:rPr>
              <a:t>using physiological sensors and open-source hardware. By </a:t>
            </a:r>
            <a:r>
              <a:rPr lang="en-US" sz="2000" b="1" dirty="0">
                <a:solidFill>
                  <a:srgbClr val="FF0000"/>
                </a:solidFill>
              </a:rPr>
              <a:t>prioritizing accessibility and usability</a:t>
            </a:r>
            <a:r>
              <a:rPr lang="en-US" sz="2000" dirty="0">
                <a:solidFill>
                  <a:schemeClr val="tx1"/>
                </a:solidFill>
              </a:rPr>
              <a:t>, it offers a practical alternative to commercial systems. The modular design supports future research and development, laying the groundwork for scalable, data-driven health interventions in occupational settings. With </a:t>
            </a:r>
            <a:r>
              <a:rPr lang="en-US" sz="2000" b="1" dirty="0">
                <a:solidFill>
                  <a:srgbClr val="FF0000"/>
                </a:solidFill>
              </a:rPr>
              <a:t>further refinement</a:t>
            </a:r>
            <a:r>
              <a:rPr lang="en-US" sz="2000" dirty="0">
                <a:solidFill>
                  <a:schemeClr val="tx1"/>
                </a:solidFill>
              </a:rPr>
              <a:t>, the system could play a </a:t>
            </a:r>
            <a:r>
              <a:rPr lang="en-US" sz="2000" b="1" dirty="0">
                <a:solidFill>
                  <a:srgbClr val="FF0000"/>
                </a:solidFill>
              </a:rPr>
              <a:t>key role in promoting healthier, more productive work environments</a:t>
            </a:r>
            <a:r>
              <a:rPr lang="en-US" sz="2000" dirty="0">
                <a:solidFill>
                  <a:schemeClr val="tx1"/>
                </a:solidFill>
              </a:rPr>
              <a:t>.</a:t>
            </a:r>
            <a:endParaRPr lang="en-GB" sz="2000" dirty="0">
              <a:solidFill>
                <a:schemeClr val="tx1"/>
              </a:solidFill>
            </a:endParaRPr>
          </a:p>
        </p:txBody>
      </p:sp>
      <p:sp>
        <p:nvSpPr>
          <p:cNvPr id="52" name="Rechthoek: afgeronde hoeken 51">
            <a:extLst>
              <a:ext uri="{FF2B5EF4-FFF2-40B4-BE49-F238E27FC236}">
                <a16:creationId xmlns:a16="http://schemas.microsoft.com/office/drawing/2014/main" id="{613DA32D-2E3C-62C3-7B49-218B7B7DC610}"/>
              </a:ext>
            </a:extLst>
          </p:cNvPr>
          <p:cNvSpPr/>
          <p:nvPr/>
        </p:nvSpPr>
        <p:spPr>
          <a:xfrm>
            <a:off x="8390868" y="25431787"/>
            <a:ext cx="4270278" cy="813135"/>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Conclusion</a:t>
            </a:r>
            <a:endParaRPr lang="nl-BE" sz="4800" dirty="0">
              <a:solidFill>
                <a:schemeClr val="bg2"/>
              </a:solidFill>
            </a:endParaRPr>
          </a:p>
        </p:txBody>
      </p:sp>
      <p:pic>
        <p:nvPicPr>
          <p:cNvPr id="53" name="Afbeelding 52" descr="Afbeelding met tekst, schermopname, Lettertype, nummer&#10;&#10;Door AI gegenereerde inhoud is mogelijk onjuist.">
            <a:extLst>
              <a:ext uri="{FF2B5EF4-FFF2-40B4-BE49-F238E27FC236}">
                <a16:creationId xmlns:a16="http://schemas.microsoft.com/office/drawing/2014/main" id="{C41FA122-341A-1C15-CBDB-F17016BEFF43}"/>
              </a:ext>
            </a:extLst>
          </p:cNvPr>
          <p:cNvPicPr>
            <a:picLocks noChangeAspect="1"/>
          </p:cNvPicPr>
          <p:nvPr/>
        </p:nvPicPr>
        <p:blipFill>
          <a:blip r:embed="rId3"/>
          <a:stretch>
            <a:fillRect/>
          </a:stretch>
        </p:blipFill>
        <p:spPr>
          <a:xfrm>
            <a:off x="15266598" y="14150695"/>
            <a:ext cx="2278904" cy="3963332"/>
          </a:xfrm>
          <a:prstGeom prst="rect">
            <a:avLst/>
          </a:prstGeom>
        </p:spPr>
      </p:pic>
      <p:sp>
        <p:nvSpPr>
          <p:cNvPr id="54" name="Tekstvak 53">
            <a:extLst>
              <a:ext uri="{FF2B5EF4-FFF2-40B4-BE49-F238E27FC236}">
                <a16:creationId xmlns:a16="http://schemas.microsoft.com/office/drawing/2014/main" id="{EAA1D7D3-D785-6233-4389-958F7CB94D89}"/>
              </a:ext>
            </a:extLst>
          </p:cNvPr>
          <p:cNvSpPr txBox="1"/>
          <p:nvPr/>
        </p:nvSpPr>
        <p:spPr>
          <a:xfrm>
            <a:off x="943280" y="14197524"/>
            <a:ext cx="14447520" cy="8016554"/>
          </a:xfrm>
          <a:prstGeom prst="rect">
            <a:avLst/>
          </a:prstGeom>
        </p:spPr>
        <p:txBody>
          <a:bodyPr vert="horz" wrap="square" rtlCol="0">
            <a:spAutoFit/>
          </a:bodyPr>
          <a:lstStyle/>
          <a:p>
            <a:pPr>
              <a:lnSpc>
                <a:spcPct val="115000"/>
              </a:lnSpc>
              <a:spcAft>
                <a:spcPts val="800"/>
              </a:spcAft>
            </a:pPr>
            <a:r>
              <a:rPr lang="nl-BE" sz="2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Mobile </a:t>
            </a:r>
            <a:r>
              <a:rPr lang="nl-BE" sz="2400" b="1" kern="1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application</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To complement the stress measurement device, a mobile application was developed that focuses on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usability, personalization, and clear data presentation</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The app enables real-time monitoring and historical tracking of key physiological signals, making stress and health data accessible and understandable, even for non-technical users. Below is a summary of the main features and the reasons behind each design choice.</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Shared Device, Multiple Users</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 multi-user login system allows organizations to use a single device for several users, minimizing hardware costs and improving accessibility in budget-constrained settings.</a:t>
            </a:r>
          </a:p>
          <a:p>
            <a:pPr marL="342900" indent="-342900">
              <a:lnSpc>
                <a:spcPct val="115000"/>
              </a:lnSpc>
              <a:spcAft>
                <a:spcPts val="800"/>
              </a:spcAft>
              <a:buFont typeface="Arial" panose="020B0604020202020204" pitchFamily="34" charset="0"/>
              <a:buChar char="•"/>
            </a:pP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Personalized</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Setup:</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New users enter their age to calculate personalized heart rate zones and complete a baseline measurement for heart rate, respiration, and GSR. This helps tailor the app’s feedback to individual physiology.</a:t>
            </a:r>
          </a:p>
          <a:p>
            <a:pPr marL="342900" indent="-342900">
              <a:lnSpc>
                <a:spcPct val="115000"/>
              </a:lnSpc>
              <a:spcAft>
                <a:spcPts val="800"/>
              </a:spcAft>
              <a:buFont typeface="Arial" panose="020B0604020202020204" pitchFamily="34" charset="0"/>
              <a:buChar char="•"/>
            </a:pP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Intuitive</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Visualizations</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Each parameter is shown using easy-to-read graphics: radial gauges for heart rate, GSR, and respiration and a progress bar for SpO₂ color-coded zones to help users instantly understand their health status. Figur</a:t>
            </a:r>
            <a:r>
              <a:rPr lang="en-US" sz="2000" kern="100" dirty="0">
                <a:latin typeface="Aptos" panose="020B0004020202020204" pitchFamily="34" charset="0"/>
                <a:ea typeface="Aptos" panose="020B0004020202020204" pitchFamily="34" charset="0"/>
                <a:cs typeface="Times New Roman" panose="02020603050405020304" pitchFamily="18" charset="0"/>
              </a:rPr>
              <a:t>e 2 shows an example of the heart rate gauge.</a:t>
            </a:r>
            <a:endPar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Stress </a:t>
            </a: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Detection</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 color-coded stress indicator combines respiration and GSR data. Although exact thresholds are not the focus, this simplified system by using dummy thresholds allows the interface's usability to be tested and refined.</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Trend Tracking:</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Users can review past data in a history view, with filters like “Today” or “Last 7 Days.” As shown in figure 3, </a:t>
            </a:r>
            <a:r>
              <a:rPr lang="en-US" sz="2000" kern="100" dirty="0">
                <a:latin typeface="Aptos" panose="020B0004020202020204" pitchFamily="34" charset="0"/>
                <a:ea typeface="Aptos" panose="020B0004020202020204" pitchFamily="34" charset="0"/>
                <a:cs typeface="Times New Roman" panose="02020603050405020304" pitchFamily="18" charset="0"/>
              </a:rPr>
              <a:t>b</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ar graphs display daily min/max values to show trends without overwhelming detail, ideal for mobile screens. </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Info Panels:</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Each health metric has an information button explaining what it measures, how it works, and why it matters. This improves understanding and builds trust in the system. As seen in </a:t>
            </a:r>
            <a:r>
              <a:rPr lang="en-US" sz="20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figure 4,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it shows the zones and how this parameter is obtained.</a:t>
            </a:r>
            <a:endParaRPr lang="nl-BE" sz="20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endParaRPr lang="nl-BE" sz="2000" b="1" dirty="0" err="1">
              <a:solidFill>
                <a:schemeClr val="tx1"/>
              </a:solidFill>
            </a:endParaRPr>
          </a:p>
        </p:txBody>
      </p:sp>
      <p:pic>
        <p:nvPicPr>
          <p:cNvPr id="55" name="Afbeelding 54">
            <a:extLst>
              <a:ext uri="{FF2B5EF4-FFF2-40B4-BE49-F238E27FC236}">
                <a16:creationId xmlns:a16="http://schemas.microsoft.com/office/drawing/2014/main" id="{5AC1D044-28BB-1161-7141-7CEC35ABC09D}"/>
              </a:ext>
            </a:extLst>
          </p:cNvPr>
          <p:cNvPicPr>
            <a:picLocks noChangeAspect="1"/>
          </p:cNvPicPr>
          <p:nvPr/>
        </p:nvPicPr>
        <p:blipFill>
          <a:blip r:embed="rId4"/>
          <a:srcRect/>
          <a:stretch/>
        </p:blipFill>
        <p:spPr>
          <a:xfrm>
            <a:off x="15290487" y="18375518"/>
            <a:ext cx="2496810" cy="2820704"/>
          </a:xfrm>
          <a:prstGeom prst="rect">
            <a:avLst/>
          </a:prstGeom>
        </p:spPr>
      </p:pic>
      <p:pic>
        <p:nvPicPr>
          <p:cNvPr id="56" name="Afbeelding 55" descr="Afbeelding met tekst, schermopname, Lettertype, nummer&#10;&#10;Door AI gegenereerde inhoud is mogelijk onjuist.">
            <a:extLst>
              <a:ext uri="{FF2B5EF4-FFF2-40B4-BE49-F238E27FC236}">
                <a16:creationId xmlns:a16="http://schemas.microsoft.com/office/drawing/2014/main" id="{2BC60438-6103-53FA-5BBF-35E193550926}"/>
              </a:ext>
            </a:extLst>
          </p:cNvPr>
          <p:cNvPicPr>
            <a:picLocks noChangeAspect="1"/>
          </p:cNvPicPr>
          <p:nvPr/>
        </p:nvPicPr>
        <p:blipFill>
          <a:blip r:embed="rId5"/>
          <a:stretch>
            <a:fillRect/>
          </a:stretch>
        </p:blipFill>
        <p:spPr>
          <a:xfrm>
            <a:off x="17865467" y="15137606"/>
            <a:ext cx="2682134" cy="4978461"/>
          </a:xfrm>
          <a:prstGeom prst="rect">
            <a:avLst/>
          </a:prstGeom>
        </p:spPr>
      </p:pic>
      <p:sp>
        <p:nvSpPr>
          <p:cNvPr id="57" name="Tekstvak 56">
            <a:extLst>
              <a:ext uri="{FF2B5EF4-FFF2-40B4-BE49-F238E27FC236}">
                <a16:creationId xmlns:a16="http://schemas.microsoft.com/office/drawing/2014/main" id="{070BDA5C-F1EB-5DD3-13FD-80266647062E}"/>
              </a:ext>
            </a:extLst>
          </p:cNvPr>
          <p:cNvSpPr txBox="1"/>
          <p:nvPr/>
        </p:nvSpPr>
        <p:spPr>
          <a:xfrm>
            <a:off x="15266599" y="18084603"/>
            <a:ext cx="2278904" cy="307777"/>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2: </a:t>
            </a:r>
            <a:r>
              <a:rPr lang="nl-BE" sz="1400" dirty="0" err="1"/>
              <a:t>H</a:t>
            </a:r>
            <a:r>
              <a:rPr lang="nl-BE" sz="1400" dirty="0" err="1">
                <a:solidFill>
                  <a:schemeClr val="tx1"/>
                </a:solidFill>
              </a:rPr>
              <a:t>eart</a:t>
            </a:r>
            <a:r>
              <a:rPr lang="nl-BE" sz="1400" dirty="0">
                <a:solidFill>
                  <a:schemeClr val="tx1"/>
                </a:solidFill>
              </a:rPr>
              <a:t> </a:t>
            </a:r>
            <a:r>
              <a:rPr lang="nl-BE" sz="1400" dirty="0" err="1">
                <a:solidFill>
                  <a:schemeClr val="tx1"/>
                </a:solidFill>
              </a:rPr>
              <a:t>rate</a:t>
            </a:r>
            <a:r>
              <a:rPr lang="nl-BE" sz="1400" dirty="0">
                <a:solidFill>
                  <a:schemeClr val="tx1"/>
                </a:solidFill>
              </a:rPr>
              <a:t> widget</a:t>
            </a:r>
          </a:p>
        </p:txBody>
      </p:sp>
      <p:sp>
        <p:nvSpPr>
          <p:cNvPr id="58" name="Tekstvak 57">
            <a:extLst>
              <a:ext uri="{FF2B5EF4-FFF2-40B4-BE49-F238E27FC236}">
                <a16:creationId xmlns:a16="http://schemas.microsoft.com/office/drawing/2014/main" id="{F6F7CE42-D2C3-8925-0B13-80668DD9E491}"/>
              </a:ext>
            </a:extLst>
          </p:cNvPr>
          <p:cNvSpPr txBox="1"/>
          <p:nvPr/>
        </p:nvSpPr>
        <p:spPr>
          <a:xfrm>
            <a:off x="17865467" y="20157489"/>
            <a:ext cx="2682134" cy="307777"/>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4: </a:t>
            </a:r>
            <a:r>
              <a:rPr lang="nl-BE" sz="1400" dirty="0"/>
              <a:t>I</a:t>
            </a:r>
            <a:r>
              <a:rPr lang="nl-BE" sz="1400" dirty="0">
                <a:solidFill>
                  <a:schemeClr val="tx1"/>
                </a:solidFill>
              </a:rPr>
              <a:t>nfo panel </a:t>
            </a:r>
            <a:r>
              <a:rPr lang="nl-BE" sz="1400" dirty="0" err="1">
                <a:solidFill>
                  <a:schemeClr val="tx1"/>
                </a:solidFill>
              </a:rPr>
              <a:t>dialog</a:t>
            </a:r>
            <a:endParaRPr lang="nl-BE" sz="1400" dirty="0">
              <a:solidFill>
                <a:schemeClr val="tx1"/>
              </a:solidFill>
            </a:endParaRPr>
          </a:p>
        </p:txBody>
      </p:sp>
      <p:sp>
        <p:nvSpPr>
          <p:cNvPr id="59" name="Tekstvak 58">
            <a:extLst>
              <a:ext uri="{FF2B5EF4-FFF2-40B4-BE49-F238E27FC236}">
                <a16:creationId xmlns:a16="http://schemas.microsoft.com/office/drawing/2014/main" id="{54BF522B-B38E-A871-46D4-4996EDA2DB3F}"/>
              </a:ext>
            </a:extLst>
          </p:cNvPr>
          <p:cNvSpPr txBox="1"/>
          <p:nvPr/>
        </p:nvSpPr>
        <p:spPr>
          <a:xfrm>
            <a:off x="15207783" y="21157753"/>
            <a:ext cx="2659758" cy="527818"/>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3: </a:t>
            </a:r>
            <a:r>
              <a:rPr lang="nl-BE" sz="1400" dirty="0" err="1"/>
              <a:t>H</a:t>
            </a:r>
            <a:r>
              <a:rPr lang="nl-BE" sz="1400" dirty="0" err="1">
                <a:solidFill>
                  <a:schemeClr val="tx1"/>
                </a:solidFill>
              </a:rPr>
              <a:t>eart</a:t>
            </a:r>
            <a:r>
              <a:rPr lang="nl-BE" sz="1400" dirty="0">
                <a:solidFill>
                  <a:schemeClr val="tx1"/>
                </a:solidFill>
              </a:rPr>
              <a:t> </a:t>
            </a:r>
            <a:r>
              <a:rPr lang="nl-BE" sz="1400" dirty="0" err="1">
                <a:solidFill>
                  <a:schemeClr val="tx1"/>
                </a:solidFill>
              </a:rPr>
              <a:t>rate</a:t>
            </a:r>
            <a:r>
              <a:rPr lang="nl-BE" sz="1400" dirty="0" err="1"/>
              <a:t>s</a:t>
            </a:r>
            <a:r>
              <a:rPr lang="nl-BE" sz="1400" dirty="0"/>
              <a:t> </a:t>
            </a:r>
            <a:r>
              <a:rPr lang="nl-BE" sz="1400" dirty="0" err="1"/>
              <a:t>history</a:t>
            </a:r>
            <a:r>
              <a:rPr lang="nl-BE" sz="1400" dirty="0"/>
              <a:t> page, </a:t>
            </a:r>
            <a:r>
              <a:rPr lang="nl-BE" sz="1400" dirty="0" err="1"/>
              <a:t>filtered</a:t>
            </a:r>
            <a:r>
              <a:rPr lang="nl-BE" sz="1400" dirty="0"/>
              <a:t> on “Last 30 </a:t>
            </a:r>
            <a:r>
              <a:rPr lang="nl-BE" sz="1400" dirty="0" err="1"/>
              <a:t>days</a:t>
            </a:r>
            <a:r>
              <a:rPr lang="nl-BE" sz="1400" dirty="0"/>
              <a:t>”</a:t>
            </a:r>
            <a:endParaRPr lang="nl-BE" sz="1400" dirty="0">
              <a:solidFill>
                <a:schemeClr val="tx1"/>
              </a:solidFill>
            </a:endParaRPr>
          </a:p>
        </p:txBody>
      </p:sp>
      <p:sp>
        <p:nvSpPr>
          <p:cNvPr id="4" name="Tekstvak 3">
            <a:extLst>
              <a:ext uri="{FF2B5EF4-FFF2-40B4-BE49-F238E27FC236}">
                <a16:creationId xmlns:a16="http://schemas.microsoft.com/office/drawing/2014/main" id="{12703270-C140-55F3-4741-E2593E9E34CB}"/>
              </a:ext>
            </a:extLst>
          </p:cNvPr>
          <p:cNvSpPr txBox="1"/>
          <p:nvPr/>
        </p:nvSpPr>
        <p:spPr>
          <a:xfrm>
            <a:off x="10694195" y="27720758"/>
            <a:ext cx="10455172" cy="830997"/>
          </a:xfrm>
          <a:prstGeom prst="rect">
            <a:avLst/>
          </a:prstGeom>
        </p:spPr>
        <p:txBody>
          <a:bodyPr vert="horz" wrap="square" rtlCol="0">
            <a:spAutoFit/>
          </a:bodyPr>
          <a:lstStyle/>
          <a:p>
            <a:r>
              <a:rPr lang="nl-BE" sz="1600" dirty="0">
                <a:solidFill>
                  <a:schemeClr val="tx1"/>
                </a:solidFill>
                <a:latin typeface="Aptos" panose="020B0004020202020204" pitchFamily="34" charset="0"/>
              </a:rPr>
              <a:t>[1]</a:t>
            </a:r>
            <a:r>
              <a:rPr lang="en-US" sz="1600" dirty="0">
                <a:solidFill>
                  <a:schemeClr val="tx1"/>
                </a:solidFill>
                <a:latin typeface="Aptos" panose="020B0004020202020204" pitchFamily="34" charset="0"/>
              </a:rPr>
              <a:t> T. Bui, R. </a:t>
            </a:r>
            <a:r>
              <a:rPr lang="en-US" sz="1600" dirty="0" err="1">
                <a:solidFill>
                  <a:schemeClr val="tx1"/>
                </a:solidFill>
                <a:latin typeface="Aptos" panose="020B0004020202020204" pitchFamily="34" charset="0"/>
              </a:rPr>
              <a:t>Zackula</a:t>
            </a:r>
            <a:r>
              <a:rPr lang="en-US" sz="1600" dirty="0">
                <a:solidFill>
                  <a:schemeClr val="tx1"/>
                </a:solidFill>
                <a:latin typeface="Aptos" panose="020B0004020202020204" pitchFamily="34" charset="0"/>
              </a:rPr>
              <a:t>, K. Dugan, and E. Ablah, “Workplace Stress and Productivity: A Cross-Sectional Study,” Kansas Journal of Medicine, vol. 14, no. 1, Feb. 2021, </a:t>
            </a:r>
            <a:r>
              <a:rPr lang="en-US" sz="1600" dirty="0" err="1">
                <a:solidFill>
                  <a:schemeClr val="tx1"/>
                </a:solidFill>
                <a:latin typeface="Aptos" panose="020B0004020202020204" pitchFamily="34" charset="0"/>
              </a:rPr>
              <a:t>doi</a:t>
            </a:r>
            <a:r>
              <a:rPr lang="en-US" sz="1600" dirty="0">
                <a:solidFill>
                  <a:schemeClr val="tx1"/>
                </a:solidFill>
                <a:latin typeface="Aptos" panose="020B0004020202020204" pitchFamily="34" charset="0"/>
              </a:rPr>
              <a:t>: https://doi.org/10.17161/kjm.vol1413424. Available: https://pmc.ncbi.nlm.nih.gov/articles/PMC7889069/. [Accessed: May 18, 2025]</a:t>
            </a:r>
            <a:r>
              <a:rPr lang="nl-BE" sz="1600" dirty="0">
                <a:solidFill>
                  <a:schemeClr val="tx1"/>
                </a:solidFill>
                <a:latin typeface="Aptos" panose="020B0004020202020204" pitchFamily="34" charset="0"/>
              </a:rPr>
              <a:t>  </a:t>
            </a:r>
          </a:p>
        </p:txBody>
      </p:sp>
      <p:pic>
        <p:nvPicPr>
          <p:cNvPr id="6" name="Afbeelding 5" descr="Afbeelding met Modeaccessoire, muur, overdekt, kunst&#10;&#10;Door AI gegenereerde inhoud is mogelijk onjuist.">
            <a:extLst>
              <a:ext uri="{FF2B5EF4-FFF2-40B4-BE49-F238E27FC236}">
                <a16:creationId xmlns:a16="http://schemas.microsoft.com/office/drawing/2014/main" id="{61303298-554F-1B3E-FEDF-F1F6E8827B57}"/>
              </a:ext>
            </a:extLst>
          </p:cNvPr>
          <p:cNvPicPr>
            <a:picLocks noChangeAspect="1"/>
          </p:cNvPicPr>
          <p:nvPr/>
        </p:nvPicPr>
        <p:blipFill>
          <a:blip r:embed="rId6"/>
          <a:stretch>
            <a:fillRect/>
          </a:stretch>
        </p:blipFill>
        <p:spPr>
          <a:xfrm rot="16200000">
            <a:off x="16420477" y="9329614"/>
            <a:ext cx="2597154" cy="4528155"/>
          </a:xfrm>
          <a:prstGeom prst="rect">
            <a:avLst/>
          </a:prstGeom>
        </p:spPr>
      </p:pic>
      <p:sp>
        <p:nvSpPr>
          <p:cNvPr id="8" name="Tekstvak 7">
            <a:extLst>
              <a:ext uri="{FF2B5EF4-FFF2-40B4-BE49-F238E27FC236}">
                <a16:creationId xmlns:a16="http://schemas.microsoft.com/office/drawing/2014/main" id="{8C33C790-CBDF-627C-83DE-9350386C7DBB}"/>
              </a:ext>
            </a:extLst>
          </p:cNvPr>
          <p:cNvSpPr txBox="1"/>
          <p:nvPr/>
        </p:nvSpPr>
        <p:spPr>
          <a:xfrm>
            <a:off x="865663" y="10242720"/>
            <a:ext cx="14525137" cy="2879763"/>
          </a:xfrm>
          <a:prstGeom prst="rect">
            <a:avLst/>
          </a:prstGeom>
        </p:spPr>
        <p:txBody>
          <a:bodyPr vert="horz" wrap="square" rtlCol="0">
            <a:spAutoFit/>
          </a:bodyPr>
          <a:lstStyle/>
          <a:p>
            <a:pPr marL="0" marR="0" lvl="0" indent="0" algn="l" defTabSz="1476027" rtl="0" eaLnBrk="1" fontAlgn="auto" latinLnBrk="0" hangingPunct="1">
              <a:lnSpc>
                <a:spcPct val="115000"/>
              </a:lnSpc>
              <a:spcBef>
                <a:spcPts val="0"/>
              </a:spcBef>
              <a:spcAft>
                <a:spcPts val="800"/>
              </a:spcAft>
              <a:buClrTx/>
              <a:buSzTx/>
              <a:buFontTx/>
              <a:buNone/>
              <a:tabLst/>
              <a:defRPr/>
            </a:pPr>
            <a:r>
              <a:rPr kumimoji="0" lang="nl-BE" sz="2400" b="1" i="0" u="none" strike="noStrike" kern="100" cap="none" spc="0" normalizeH="0" baseline="0" noProof="0" dirty="0" err="1">
                <a:ln>
                  <a:noFill/>
                </a:ln>
                <a:solidFill>
                  <a:sysClr val="windowText" lastClr="000000"/>
                </a:solidFill>
                <a:effectLst/>
                <a:uLnTx/>
                <a:uFillTx/>
                <a:latin typeface="Aptos" panose="020B0004020202020204" pitchFamily="34" charset="0"/>
                <a:ea typeface="Aptos" panose="020B0004020202020204" pitchFamily="34" charset="0"/>
                <a:cs typeface="Times New Roman" panose="02020603050405020304" pitchFamily="18" charset="0"/>
              </a:rPr>
              <a:t>Materials</a:t>
            </a:r>
            <a:endParaRPr kumimoji="0" lang="nl-BE" sz="2000" b="0" i="0" u="none" strike="noStrike" kern="100" cap="none" spc="0" normalizeH="0" baseline="0" noProof="0" dirty="0">
              <a:ln>
                <a:noFill/>
              </a:ln>
              <a:solidFill>
                <a:sysClr val="windowText" lastClr="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1476027" rtl="0" eaLnBrk="1" fontAlgn="auto" latinLnBrk="0" hangingPunct="1">
              <a:lnSpc>
                <a:spcPct val="115000"/>
              </a:lnSpc>
              <a:spcBef>
                <a:spcPts val="0"/>
              </a:spcBef>
              <a:spcAft>
                <a:spcPts val="1200"/>
              </a:spcAft>
              <a:buClrTx/>
              <a:buSzTx/>
              <a:buFontTx/>
              <a:buNone/>
              <a:tabLst/>
              <a:defRPr/>
            </a:pPr>
            <a:r>
              <a:rPr kumimoji="0" lang="en-US" sz="2000" b="0" i="0" u="none" strike="noStrike" kern="100" cap="none" spc="0" normalizeH="0" baseline="0" noProof="0" dirty="0">
                <a:ln>
                  <a:noFill/>
                </a:ln>
                <a:solidFill>
                  <a:sysClr val="windowText" lastClr="000000"/>
                </a:solidFill>
                <a:effectLst/>
                <a:uLnTx/>
                <a:uFillTx/>
                <a:latin typeface="Aptos" panose="020B0004020202020204" pitchFamily="34" charset="0"/>
                <a:ea typeface="Aptos" panose="020B0004020202020204" pitchFamily="34" charset="0"/>
                <a:cs typeface="Times New Roman" panose="02020603050405020304" pitchFamily="18" charset="0"/>
              </a:rPr>
              <a:t>The portable stress measurement device is powered by the </a:t>
            </a:r>
            <a:r>
              <a:rPr kumimoji="0" lang="en-US" sz="2000" b="1" i="0" u="none" strike="noStrike" kern="100" cap="none" spc="0" normalizeH="0" baseline="0" noProof="0" dirty="0">
                <a:ln>
                  <a:noFill/>
                </a:ln>
                <a:solidFill>
                  <a:srgbClr val="0070C0"/>
                </a:solidFill>
                <a:effectLst/>
                <a:uLnTx/>
                <a:uFillTx/>
                <a:latin typeface="Aptos" panose="020B0004020202020204" pitchFamily="34" charset="0"/>
                <a:ea typeface="Aptos" panose="020B0004020202020204" pitchFamily="34" charset="0"/>
                <a:cs typeface="Times New Roman" panose="02020603050405020304" pitchFamily="18" charset="0"/>
              </a:rPr>
              <a:t>Arduino Nano ESP32</a:t>
            </a:r>
            <a:r>
              <a:rPr kumimoji="0" lang="en-US" sz="2000" b="0" i="0" u="none" strike="noStrike" kern="100" cap="none" spc="0" normalizeH="0" baseline="0" noProof="0" dirty="0">
                <a:ln>
                  <a:noFill/>
                </a:ln>
                <a:solidFill>
                  <a:sysClr val="windowText" lastClr="000000"/>
                </a:solidFill>
                <a:effectLst/>
                <a:uLnTx/>
                <a:uFillTx/>
                <a:latin typeface="Aptos" panose="020B0004020202020204" pitchFamily="34" charset="0"/>
                <a:ea typeface="Aptos" panose="020B0004020202020204" pitchFamily="34" charset="0"/>
                <a:cs typeface="Times New Roman" panose="02020603050405020304" pitchFamily="18" charset="0"/>
              </a:rPr>
              <a:t>, chosen for its compact size, low power consumption, and built-in Bluetooth, enabling real-time wireless data transmission to a smartphone. It collects data from three main sensors, as shown in figure 1.</a:t>
            </a:r>
          </a:p>
          <a:p>
            <a:pPr marL="324000" marR="0" lvl="0" indent="-342900" algn="l" defTabSz="1476027"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2000" b="1" i="0" u="none" strike="noStrike" kern="100" cap="none" spc="0" normalizeH="0" baseline="0" noProof="0" dirty="0">
                <a:ln>
                  <a:noFill/>
                </a:ln>
                <a:solidFill>
                  <a:srgbClr val="0070C0"/>
                </a:solidFill>
                <a:effectLst/>
                <a:uLnTx/>
                <a:uFillTx/>
                <a:latin typeface="Aptos" panose="020B0004020202020204" pitchFamily="34" charset="0"/>
                <a:ea typeface="Aptos" panose="020B0004020202020204" pitchFamily="34" charset="0"/>
                <a:cs typeface="Times New Roman" panose="02020603050405020304" pitchFamily="18" charset="0"/>
              </a:rPr>
              <a:t>MAX30102:</a:t>
            </a:r>
            <a:r>
              <a:rPr kumimoji="0" lang="en-US" sz="2000" b="0" i="0" u="none" strike="noStrike" kern="100" cap="none" spc="0" normalizeH="0" baseline="0" noProof="0" dirty="0">
                <a:ln>
                  <a:noFill/>
                </a:ln>
                <a:solidFill>
                  <a:sysClr val="windowText" lastClr="000000"/>
                </a:solidFill>
                <a:effectLst/>
                <a:uLnTx/>
                <a:uFillTx/>
                <a:latin typeface="Aptos" panose="020B0004020202020204" pitchFamily="34" charset="0"/>
                <a:ea typeface="Aptos" panose="020B0004020202020204" pitchFamily="34" charset="0"/>
                <a:cs typeface="Times New Roman" panose="02020603050405020304" pitchFamily="18" charset="0"/>
              </a:rPr>
              <a:t> An optical sensor that measures </a:t>
            </a:r>
            <a:r>
              <a:rPr kumimoji="0" lang="en-US" sz="2000" b="1" i="0" u="none" strike="noStrike" kern="100" cap="none" spc="0" normalizeH="0" baseline="0" noProof="0" dirty="0">
                <a:ln>
                  <a:noFill/>
                </a:ln>
                <a:solidFill>
                  <a:srgbClr val="0070C0"/>
                </a:solidFill>
                <a:effectLst/>
                <a:uLnTx/>
                <a:uFillTx/>
                <a:latin typeface="Aptos" panose="020B0004020202020204" pitchFamily="34" charset="0"/>
                <a:ea typeface="Aptos" panose="020B0004020202020204" pitchFamily="34" charset="0"/>
                <a:cs typeface="Times New Roman" panose="02020603050405020304" pitchFamily="18" charset="0"/>
              </a:rPr>
              <a:t>heart rate and blood oxygen saturation </a:t>
            </a:r>
            <a:r>
              <a:rPr kumimoji="0" lang="en-US" sz="2000" b="0" i="0" u="none" strike="noStrike" kern="100" cap="none" spc="0" normalizeH="0" baseline="0" noProof="0" dirty="0">
                <a:ln>
                  <a:noFill/>
                </a:ln>
                <a:solidFill>
                  <a:sysClr val="windowText" lastClr="000000"/>
                </a:solidFill>
                <a:effectLst/>
                <a:uLnTx/>
                <a:uFillTx/>
                <a:latin typeface="Aptos" panose="020B0004020202020204" pitchFamily="34" charset="0"/>
                <a:ea typeface="Aptos" panose="020B0004020202020204" pitchFamily="34" charset="0"/>
                <a:cs typeface="Times New Roman" panose="02020603050405020304" pitchFamily="18" charset="0"/>
              </a:rPr>
              <a:t>(SpO₂) using red and infrared LEDs.</a:t>
            </a:r>
          </a:p>
          <a:p>
            <a:pPr marL="324000" marR="0" lvl="0" indent="-342900" algn="l" defTabSz="1476027"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2000" b="1" i="0" u="none" strike="noStrike" kern="100" cap="none" spc="0" normalizeH="0" baseline="0" noProof="0" dirty="0">
                <a:ln>
                  <a:noFill/>
                </a:ln>
                <a:solidFill>
                  <a:srgbClr val="0070C0"/>
                </a:solidFill>
                <a:effectLst/>
                <a:uLnTx/>
                <a:uFillTx/>
                <a:latin typeface="Aptos" panose="020B0004020202020204" pitchFamily="34" charset="0"/>
                <a:ea typeface="Aptos" panose="020B0004020202020204" pitchFamily="34" charset="0"/>
                <a:cs typeface="Times New Roman" panose="02020603050405020304" pitchFamily="18" charset="0"/>
              </a:rPr>
              <a:t>Grove GSR Sensor: </a:t>
            </a:r>
            <a:r>
              <a:rPr kumimoji="0" lang="en-US" sz="2000" b="0" i="0" u="none" strike="noStrike" kern="100" cap="none" spc="0" normalizeH="0" baseline="0" noProof="0" dirty="0">
                <a:ln>
                  <a:noFill/>
                </a:ln>
                <a:solidFill>
                  <a:sysClr val="windowText" lastClr="000000"/>
                </a:solidFill>
                <a:effectLst/>
                <a:uLnTx/>
                <a:uFillTx/>
                <a:latin typeface="Aptos" panose="020B0004020202020204" pitchFamily="34" charset="0"/>
                <a:ea typeface="Aptos" panose="020B0004020202020204" pitchFamily="34" charset="0"/>
                <a:cs typeface="Times New Roman" panose="02020603050405020304" pitchFamily="18" charset="0"/>
              </a:rPr>
              <a:t>Measures </a:t>
            </a:r>
            <a:r>
              <a:rPr kumimoji="0" lang="en-US" sz="2000" b="1" i="0" u="none" strike="noStrike" kern="100" cap="none" spc="0" normalizeH="0" baseline="0" noProof="0" dirty="0">
                <a:ln>
                  <a:noFill/>
                </a:ln>
                <a:solidFill>
                  <a:srgbClr val="0070C0"/>
                </a:solidFill>
                <a:effectLst/>
                <a:uLnTx/>
                <a:uFillTx/>
                <a:latin typeface="Aptos" panose="020B0004020202020204" pitchFamily="34" charset="0"/>
                <a:ea typeface="Aptos" panose="020B0004020202020204" pitchFamily="34" charset="0"/>
                <a:cs typeface="Times New Roman" panose="02020603050405020304" pitchFamily="18" charset="0"/>
              </a:rPr>
              <a:t>skin conductance</a:t>
            </a:r>
            <a:r>
              <a:rPr kumimoji="0" lang="en-US" sz="2000" b="0" i="0" u="none" strike="noStrike" kern="100" cap="none" spc="0" normalizeH="0" baseline="0" noProof="0" dirty="0">
                <a:ln>
                  <a:noFill/>
                </a:ln>
                <a:solidFill>
                  <a:sysClr val="windowText" lastClr="000000"/>
                </a:solidFill>
                <a:effectLst/>
                <a:uLnTx/>
                <a:uFillTx/>
                <a:latin typeface="Aptos" panose="020B0004020202020204" pitchFamily="34" charset="0"/>
                <a:ea typeface="Aptos" panose="020B0004020202020204" pitchFamily="34" charset="0"/>
                <a:cs typeface="Times New Roman" panose="02020603050405020304" pitchFamily="18" charset="0"/>
              </a:rPr>
              <a:t>, an indicator of stress, by detecting changes in sweat gland activity.</a:t>
            </a:r>
          </a:p>
          <a:p>
            <a:pPr marL="324000" marR="0" lvl="0" indent="-342900" algn="l" defTabSz="1476027" rtl="0" eaLnBrk="1" fontAlgn="auto" latinLnBrk="0" hangingPunct="1">
              <a:lnSpc>
                <a:spcPct val="115000"/>
              </a:lnSpc>
              <a:spcBef>
                <a:spcPts val="0"/>
              </a:spcBef>
              <a:spcAft>
                <a:spcPts val="1200"/>
              </a:spcAft>
              <a:buClrTx/>
              <a:buSzTx/>
              <a:buFont typeface="Arial" panose="020B0604020202020204" pitchFamily="34" charset="0"/>
              <a:buChar char="•"/>
              <a:tabLst/>
              <a:defRPr/>
            </a:pPr>
            <a:r>
              <a:rPr kumimoji="0" lang="en-US" sz="2000" b="1" i="0" u="none" strike="noStrike" kern="100" cap="none" spc="0" normalizeH="0" baseline="0" noProof="0" dirty="0" err="1">
                <a:ln>
                  <a:noFill/>
                </a:ln>
                <a:solidFill>
                  <a:srgbClr val="0070C0"/>
                </a:solidFill>
                <a:effectLst/>
                <a:uLnTx/>
                <a:uFillTx/>
                <a:latin typeface="Aptos" panose="020B0004020202020204" pitchFamily="34" charset="0"/>
                <a:ea typeface="Aptos" panose="020B0004020202020204" pitchFamily="34" charset="0"/>
                <a:cs typeface="Times New Roman" panose="02020603050405020304" pitchFamily="18" charset="0"/>
              </a:rPr>
              <a:t>Plux</a:t>
            </a:r>
            <a:r>
              <a:rPr kumimoji="0" lang="en-US" sz="2000" b="1" i="0" u="none" strike="noStrike" kern="100" cap="none" spc="0" normalizeH="0" baseline="0" noProof="0" dirty="0">
                <a:ln>
                  <a:noFill/>
                </a:ln>
                <a:solidFill>
                  <a:srgbClr val="0070C0"/>
                </a:solidFill>
                <a:effectLst/>
                <a:uLnTx/>
                <a:uFillTx/>
                <a:latin typeface="Aptos" panose="020B0004020202020204" pitchFamily="34" charset="0"/>
                <a:ea typeface="Aptos" panose="020B0004020202020204" pitchFamily="34" charset="0"/>
                <a:cs typeface="Times New Roman" panose="02020603050405020304" pitchFamily="18" charset="0"/>
              </a:rPr>
              <a:t> PZT Sensor: </a:t>
            </a:r>
            <a:r>
              <a:rPr kumimoji="0" lang="en-US" sz="2000" b="0" i="0" u="none" strike="noStrike" kern="100" cap="none" spc="0" normalizeH="0" baseline="0" noProof="0" dirty="0">
                <a:ln>
                  <a:noFill/>
                </a:ln>
                <a:solidFill>
                  <a:sysClr val="windowText" lastClr="000000"/>
                </a:solidFill>
                <a:effectLst/>
                <a:uLnTx/>
                <a:uFillTx/>
                <a:latin typeface="Aptos" panose="020B0004020202020204" pitchFamily="34" charset="0"/>
                <a:ea typeface="Aptos" panose="020B0004020202020204" pitchFamily="34" charset="0"/>
                <a:cs typeface="Times New Roman" panose="02020603050405020304" pitchFamily="18" charset="0"/>
              </a:rPr>
              <a:t>Captures </a:t>
            </a:r>
            <a:r>
              <a:rPr kumimoji="0" lang="en-US" sz="2000" b="1" i="0" u="none" strike="noStrike" kern="100" cap="none" spc="0" normalizeH="0" baseline="0" noProof="0" dirty="0">
                <a:ln>
                  <a:noFill/>
                </a:ln>
                <a:solidFill>
                  <a:srgbClr val="0070C0"/>
                </a:solidFill>
                <a:effectLst/>
                <a:uLnTx/>
                <a:uFillTx/>
                <a:latin typeface="Aptos" panose="020B0004020202020204" pitchFamily="34" charset="0"/>
                <a:ea typeface="Aptos" panose="020B0004020202020204" pitchFamily="34" charset="0"/>
                <a:cs typeface="Times New Roman" panose="02020603050405020304" pitchFamily="18" charset="0"/>
              </a:rPr>
              <a:t>respiration rate </a:t>
            </a:r>
            <a:r>
              <a:rPr kumimoji="0" lang="en-US" sz="2000" b="0" i="0" u="none" strike="noStrike" kern="100" cap="none" spc="0" normalizeH="0" baseline="0" noProof="0" dirty="0">
                <a:ln>
                  <a:noFill/>
                </a:ln>
                <a:solidFill>
                  <a:sysClr val="windowText" lastClr="000000"/>
                </a:solidFill>
                <a:effectLst/>
                <a:uLnTx/>
                <a:uFillTx/>
                <a:latin typeface="Aptos" panose="020B0004020202020204" pitchFamily="34" charset="0"/>
                <a:ea typeface="Aptos" panose="020B0004020202020204" pitchFamily="34" charset="0"/>
                <a:cs typeface="Times New Roman" panose="02020603050405020304" pitchFamily="18" charset="0"/>
              </a:rPr>
              <a:t>using a piezoelectric belt that detects chest movement.</a:t>
            </a:r>
          </a:p>
        </p:txBody>
      </p:sp>
      <p:sp>
        <p:nvSpPr>
          <p:cNvPr id="9" name="Tekstvak 8">
            <a:extLst>
              <a:ext uri="{FF2B5EF4-FFF2-40B4-BE49-F238E27FC236}">
                <a16:creationId xmlns:a16="http://schemas.microsoft.com/office/drawing/2014/main" id="{33851CD7-DE5C-E5E7-7B09-33326171C72C}"/>
              </a:ext>
            </a:extLst>
          </p:cNvPr>
          <p:cNvSpPr txBox="1"/>
          <p:nvPr/>
        </p:nvSpPr>
        <p:spPr>
          <a:xfrm>
            <a:off x="821019" y="13098854"/>
            <a:ext cx="19356400" cy="782778"/>
          </a:xfrm>
          <a:prstGeom prst="rect">
            <a:avLst/>
          </a:prstGeom>
        </p:spPr>
        <p:txBody>
          <a:bodyPr vert="horz" wrap="square" rtlCol="0">
            <a:spAutoFit/>
          </a:bodyPr>
          <a:lstStyle/>
          <a:p>
            <a:pPr marL="0" marR="0" lvl="0" indent="0" algn="l" defTabSz="1476027" rtl="0" eaLnBrk="1" fontAlgn="auto" latinLnBrk="0" hangingPunct="1">
              <a:lnSpc>
                <a:spcPct val="115000"/>
              </a:lnSpc>
              <a:spcBef>
                <a:spcPts val="0"/>
              </a:spcBef>
              <a:spcAft>
                <a:spcPts val="800"/>
              </a:spcAft>
              <a:buClrTx/>
              <a:buSzTx/>
              <a:buFontTx/>
              <a:buNone/>
              <a:tabLst/>
              <a:defRPr/>
            </a:pPr>
            <a:r>
              <a:rPr kumimoji="0" lang="en-US" sz="2000" b="0" i="0" u="none" strike="noStrike" kern="100" cap="none" spc="0" normalizeH="0" baseline="0" noProof="0" dirty="0">
                <a:ln>
                  <a:noFill/>
                </a:ln>
                <a:solidFill>
                  <a:sysClr val="windowText" lastClr="000000"/>
                </a:solidFill>
                <a:effectLst/>
                <a:uLnTx/>
                <a:uFillTx/>
                <a:latin typeface="Aptos" panose="020B0004020202020204" pitchFamily="34" charset="0"/>
                <a:ea typeface="Aptos" panose="020B0004020202020204" pitchFamily="34" charset="0"/>
                <a:cs typeface="Times New Roman" panose="02020603050405020304" pitchFamily="18" charset="0"/>
              </a:rPr>
              <a:t>All sensor data is processed by the ESP32 in real-time and transmitted via Bluetooth Low Energy (BLE) using a custom GATT service. The firmware, written in C++, includes commands for starting/stopping individual or combined measurements. Sensor readings are combined into a single BLE message and sent to the smartphone for visualization.</a:t>
            </a:r>
          </a:p>
        </p:txBody>
      </p:sp>
      <p:sp>
        <p:nvSpPr>
          <p:cNvPr id="10" name="Tekstvak 9">
            <a:extLst>
              <a:ext uri="{FF2B5EF4-FFF2-40B4-BE49-F238E27FC236}">
                <a16:creationId xmlns:a16="http://schemas.microsoft.com/office/drawing/2014/main" id="{EF56219E-C7E9-A4E3-83E9-D1EEB7285C6C}"/>
              </a:ext>
            </a:extLst>
          </p:cNvPr>
          <p:cNvSpPr txBox="1"/>
          <p:nvPr/>
        </p:nvSpPr>
        <p:spPr>
          <a:xfrm>
            <a:off x="15106650" y="12862131"/>
            <a:ext cx="5340350" cy="307777"/>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1: </a:t>
            </a:r>
            <a:r>
              <a:rPr lang="nl-BE" sz="1400" dirty="0" err="1"/>
              <a:t>From</a:t>
            </a:r>
            <a:r>
              <a:rPr lang="nl-BE" sz="1400" dirty="0"/>
              <a:t> </a:t>
            </a:r>
            <a:r>
              <a:rPr lang="nl-BE" sz="1400" dirty="0" err="1"/>
              <a:t>left</a:t>
            </a:r>
            <a:r>
              <a:rPr lang="nl-BE" sz="1400" dirty="0"/>
              <a:t> </a:t>
            </a:r>
            <a:r>
              <a:rPr lang="nl-BE" sz="1400" dirty="0" err="1"/>
              <a:t>to</a:t>
            </a:r>
            <a:r>
              <a:rPr lang="nl-BE" sz="1400" dirty="0"/>
              <a:t> right: GSR sensor, MAX30102 </a:t>
            </a:r>
            <a:r>
              <a:rPr lang="nl-BE" sz="1400" dirty="0" err="1"/>
              <a:t>and</a:t>
            </a:r>
            <a:r>
              <a:rPr lang="nl-BE" sz="1400" dirty="0"/>
              <a:t> </a:t>
            </a:r>
            <a:r>
              <a:rPr lang="nl-BE" sz="1400" dirty="0" err="1"/>
              <a:t>Plux</a:t>
            </a:r>
            <a:r>
              <a:rPr lang="nl-BE" sz="1400" dirty="0"/>
              <a:t> PZT sensor</a:t>
            </a:r>
            <a:endParaRPr lang="nl-BE" sz="1400" dirty="0">
              <a:solidFill>
                <a:schemeClr val="tx1"/>
              </a:solidFill>
            </a:endParaRPr>
          </a:p>
        </p:txBody>
      </p:sp>
    </p:spTree>
    <p:extLst>
      <p:ext uri="{BB962C8B-B14F-4D97-AF65-F5344CB8AC3E}">
        <p14:creationId xmlns:p14="http://schemas.microsoft.com/office/powerpoint/2010/main" val="22005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39"/>
                                        </p:tgtEl>
                                        <p:attrNameLst>
                                          <p:attrName>ppt_w</p:attrName>
                                        </p:attrNameLst>
                                      </p:cBhvr>
                                      <p:tavLst>
                                        <p:tav tm="0">
                                          <p:val>
                                            <p:strVal val="ppt_w"/>
                                          </p:val>
                                        </p:tav>
                                        <p:tav tm="100000">
                                          <p:val>
                                            <p:fltVal val="0"/>
                                          </p:val>
                                        </p:tav>
                                      </p:tavLst>
                                    </p:anim>
                                    <p:anim calcmode="lin" valueType="num">
                                      <p:cBhvr>
                                        <p:cTn id="7" dur="500"/>
                                        <p:tgtEl>
                                          <p:spTgt spid="39"/>
                                        </p:tgtEl>
                                        <p:attrNameLst>
                                          <p:attrName>ppt_h</p:attrName>
                                        </p:attrNameLst>
                                      </p:cBhvr>
                                      <p:tavLst>
                                        <p:tav tm="0">
                                          <p:val>
                                            <p:strVal val="ppt_h"/>
                                          </p:val>
                                        </p:tav>
                                        <p:tav tm="100000">
                                          <p:val>
                                            <p:fltVal val="0"/>
                                          </p:val>
                                        </p:tav>
                                      </p:tavLst>
                                    </p:anim>
                                    <p:animEffect transition="out" filter="fade">
                                      <p:cBhvr>
                                        <p:cTn id="8" dur="500"/>
                                        <p:tgtEl>
                                          <p:spTgt spid="39"/>
                                        </p:tgtEl>
                                      </p:cBhvr>
                                    </p:animEffect>
                                    <p:set>
                                      <p:cBhvr>
                                        <p:cTn id="9"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theme/theme1.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000" b="1" dirty="0" err="1" smtClean="0">
            <a:solidFill>
              <a:schemeClr val="tx1"/>
            </a:solidFill>
          </a:defRPr>
        </a:defPPr>
      </a:lstStyle>
    </a:tx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362</TotalTime>
  <Words>1183</Words>
  <Application>Microsoft Office PowerPoint</Application>
  <PresentationFormat>Aangepast</PresentationFormat>
  <Paragraphs>39</Paragraphs>
  <Slides>1</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vt:i4>
      </vt:variant>
    </vt:vector>
  </HeadingPairs>
  <TitlesOfParts>
    <vt:vector size="6" baseType="lpstr">
      <vt:lpstr>Aptos</vt:lpstr>
      <vt:lpstr>Arial</vt:lpstr>
      <vt:lpstr>Calibri</vt:lpstr>
      <vt:lpstr>Verdana</vt:lpstr>
      <vt:lpstr>Office-thema</vt:lpstr>
      <vt:lpstr>Mika Gielkens</vt:lpstr>
    </vt:vector>
  </TitlesOfParts>
  <Company>Universiteit 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Dave Bosmans</dc:creator>
  <cp:lastModifiedBy>M G</cp:lastModifiedBy>
  <cp:revision>80</cp:revision>
  <cp:lastPrinted>2023-03-07T08:02:27Z</cp:lastPrinted>
  <dcterms:created xsi:type="dcterms:W3CDTF">2014-03-07T12:50:19Z</dcterms:created>
  <dcterms:modified xsi:type="dcterms:W3CDTF">2025-05-18T17:20:42Z</dcterms:modified>
</cp:coreProperties>
</file>