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521415D9-36F7-43E2-AB2F-B90AF26B5E84}">
      <p14:sectionLst xmlns:p14="http://schemas.microsoft.com/office/powerpoint/2010/main">
        <p14:section name="Mika Gielkens" id="{0A435EE7-DD24-4561-B532-13E8C7FBADAB}">
          <p14:sldIdLst>
            <p14:sldId id="261"/>
          </p14:sldIdLst>
        </p14:section>
      </p14:sectionLst>
    </p:ex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F8FF"/>
    <a:srgbClr val="003D77"/>
    <a:srgbClr val="FF5757"/>
    <a:srgbClr val="9BFFC8"/>
    <a:srgbClr val="FF8F8F"/>
    <a:srgbClr val="E73B2A"/>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4818"/>
  </p:normalViewPr>
  <p:slideViewPr>
    <p:cSldViewPr snapToGrid="0" snapToObjects="1">
      <p:cViewPr>
        <p:scale>
          <a:sx n="66" d="100"/>
          <a:sy n="66" d="100"/>
        </p:scale>
        <p:origin x="2720" y="-1164"/>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11-5-2025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11-5-2025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Project Engineering</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11-5-2025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Rechte verbindingslijn 79">
            <a:extLst>
              <a:ext uri="{FF2B5EF4-FFF2-40B4-BE49-F238E27FC236}">
                <a16:creationId xmlns:a16="http://schemas.microsoft.com/office/drawing/2014/main" id="{66A897D3-D037-0AD8-8561-876BA7D5D8B6}"/>
              </a:ext>
            </a:extLst>
          </p:cNvPr>
          <p:cNvCxnSpPr>
            <a:cxnSpLocks/>
            <a:endCxn id="76" idx="0"/>
          </p:cNvCxnSpPr>
          <p:nvPr/>
        </p:nvCxnSpPr>
        <p:spPr>
          <a:xfrm>
            <a:off x="10514283" y="21863813"/>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85" name="Rechte verbindingslijn 84">
            <a:extLst>
              <a:ext uri="{FF2B5EF4-FFF2-40B4-BE49-F238E27FC236}">
                <a16:creationId xmlns:a16="http://schemas.microsoft.com/office/drawing/2014/main" id="{8D2AFAB4-874D-5216-29B0-E8BABC51630A}"/>
              </a:ext>
            </a:extLst>
          </p:cNvPr>
          <p:cNvCxnSpPr>
            <a:cxnSpLocks/>
            <a:endCxn id="79" idx="0"/>
          </p:cNvCxnSpPr>
          <p:nvPr/>
        </p:nvCxnSpPr>
        <p:spPr>
          <a:xfrm>
            <a:off x="10526007" y="24743612"/>
            <a:ext cx="0" cy="129910"/>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9" name="Rechthoek: afgeronde hoeken 18">
            <a:extLst>
              <a:ext uri="{FF2B5EF4-FFF2-40B4-BE49-F238E27FC236}">
                <a16:creationId xmlns:a16="http://schemas.microsoft.com/office/drawing/2014/main" id="{C1038048-900A-59A3-44D7-A4C5BC80F153}"/>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13" name="Rechte verbindingslijn 12">
            <a:extLst>
              <a:ext uri="{FF2B5EF4-FFF2-40B4-BE49-F238E27FC236}">
                <a16:creationId xmlns:a16="http://schemas.microsoft.com/office/drawing/2014/main" id="{12A4AC67-C59D-CD48-E9ED-6281FF49E0DA}"/>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10" name="Rechthoek: afgeronde hoeken 9">
            <a:extLst>
              <a:ext uri="{FF2B5EF4-FFF2-40B4-BE49-F238E27FC236}">
                <a16:creationId xmlns:a16="http://schemas.microsoft.com/office/drawing/2014/main" id="{FD1490A1-1AFE-3902-A0A5-75961F5324AA}"/>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today’s workplace, stress is one of the leading causes of discomfort and reduced productivity. This bachelor thesis presents a compact and portable system designed to monitor stress-related physiological parameters in real time, with the aim of improving workplace well-being.</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At the core of the system is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connected to a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MAX30102</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Grove GSR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and a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Plux</a:t>
            </a:r>
            <a:r>
              <a:rPr lang="fr-FR"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Piezo-Electric</a:t>
            </a:r>
            <a:r>
              <a:rPr lang="fr-FR"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 Respiration (PZT) </a:t>
            </a:r>
            <a:r>
              <a:rPr lang="fr-FR" sz="1800" b="1" kern="100" dirty="0" err="1">
                <a:solidFill>
                  <a:srgbClr val="FF0000"/>
                </a:solidFill>
                <a:latin typeface="Aptos" panose="020B0004020202020204" pitchFamily="34" charset="0"/>
                <a:ea typeface="Aptos" panose="020B0004020202020204" pitchFamily="34" charset="0"/>
                <a:cs typeface="Times New Roman" panose="02020603050405020304" pitchFamily="18" charset="0"/>
              </a:rPr>
              <a:t>sensor</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sensors capture biometric data known to correlate with stress levels. The device transmits this data wirelessly via Bluetooth to a custom-built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mobile application</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 accompanying application provides real-time feedback and historical tracking through intuitive visualizations, making the data easy to understand, even for non-technical users. Users can view their current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SpO₂, skin conductance,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while the app estimates stress levels based on individual baseline values.</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system was developed to be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affordable, user-friendly, and scalable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making it suitable for shared use in workplace environments. The goal is to empower both individuals and organizations with actionable insights into stress, supporting healthier, more productive work settings.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itel 1">
            <a:extLst>
              <a:ext uri="{FF2B5EF4-FFF2-40B4-BE49-F238E27FC236}">
                <a16:creationId xmlns:a16="http://schemas.microsoft.com/office/drawing/2014/main" id="{C4C8A65E-A5D8-9C26-DBB6-04F643BB13A5}"/>
              </a:ext>
            </a:extLst>
          </p:cNvPr>
          <p:cNvSpPr>
            <a:spLocks noGrp="1"/>
          </p:cNvSpPr>
          <p:nvPr>
            <p:ph type="title"/>
          </p:nvPr>
        </p:nvSpPr>
        <p:spPr/>
        <p:txBody>
          <a:bodyPr>
            <a:normAutofit fontScale="90000"/>
          </a:bodyPr>
          <a:lstStyle/>
          <a:p>
            <a:r>
              <a:rPr lang="nl-BE" dirty="0"/>
              <a:t>Mika Gielkens</a:t>
            </a:r>
          </a:p>
        </p:txBody>
      </p:sp>
      <p:sp>
        <p:nvSpPr>
          <p:cNvPr id="3" name="Tijdelijke aanduiding voor tekst 2">
            <a:extLst>
              <a:ext uri="{FF2B5EF4-FFF2-40B4-BE49-F238E27FC236}">
                <a16:creationId xmlns:a16="http://schemas.microsoft.com/office/drawing/2014/main" id="{D591C9B2-9A20-25DF-5E3D-50E54F0561A4}"/>
              </a:ext>
            </a:extLst>
          </p:cNvPr>
          <p:cNvSpPr>
            <a:spLocks noGrp="1"/>
          </p:cNvSpPr>
          <p:nvPr>
            <p:ph type="body" sz="quarter" idx="13"/>
          </p:nvPr>
        </p:nvSpPr>
        <p:spPr/>
        <p:txBody>
          <a:bodyPr/>
          <a:lstStyle/>
          <a:p>
            <a:r>
              <a:rPr lang="en-US" dirty="0"/>
              <a:t>Tool for measuring welfare parameters</a:t>
            </a:r>
            <a:endParaRPr lang="nl-BE" dirty="0"/>
          </a:p>
        </p:txBody>
      </p:sp>
      <p:sp>
        <p:nvSpPr>
          <p:cNvPr id="4" name="Tijdelijke aanduiding voor tekst 3">
            <a:extLst>
              <a:ext uri="{FF2B5EF4-FFF2-40B4-BE49-F238E27FC236}">
                <a16:creationId xmlns:a16="http://schemas.microsoft.com/office/drawing/2014/main" id="{46CE358C-6F45-B163-1AA7-EAF33BAE2092}"/>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6" name="Tekstvak 5">
            <a:extLst>
              <a:ext uri="{FF2B5EF4-FFF2-40B4-BE49-F238E27FC236}">
                <a16:creationId xmlns:a16="http://schemas.microsoft.com/office/drawing/2014/main" id="{4E00A283-03C6-5159-E38E-DEDDC807868E}"/>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8" name="Tekstvak 7">
            <a:extLst>
              <a:ext uri="{FF2B5EF4-FFF2-40B4-BE49-F238E27FC236}">
                <a16:creationId xmlns:a16="http://schemas.microsoft.com/office/drawing/2014/main" id="{015C6CC2-39A5-B293-8560-2BBABF553AD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2023-2024</a:t>
            </a:r>
          </a:p>
        </p:txBody>
      </p:sp>
      <p:sp>
        <p:nvSpPr>
          <p:cNvPr id="11" name="Rechthoek: afgeronde hoeken 10">
            <a:extLst>
              <a:ext uri="{FF2B5EF4-FFF2-40B4-BE49-F238E27FC236}">
                <a16:creationId xmlns:a16="http://schemas.microsoft.com/office/drawing/2014/main" id="{6077DE12-1B9E-9E14-1582-5DA8CE67600A}"/>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21" name="Rechthoek: afgeronde hoeken 20">
            <a:extLst>
              <a:ext uri="{FF2B5EF4-FFF2-40B4-BE49-F238E27FC236}">
                <a16:creationId xmlns:a16="http://schemas.microsoft.com/office/drawing/2014/main" id="{663207BD-91F6-9B17-CF6C-FD3912C5DB13}"/>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nl-BE" sz="2400" b="1" kern="100" dirty="0" err="1">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Materials</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2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Arduino Nano ESP32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MAX30102: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optical sensor that 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heart rate and blood oxygen saturation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Grove GSR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skin conductance</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indent="-342900">
              <a:lnSpc>
                <a:spcPct val="115000"/>
              </a:lnSpc>
              <a:spcAft>
                <a:spcPts val="1200"/>
              </a:spcAft>
              <a:buFont typeface="Arial" panose="020B0604020202020204" pitchFamily="34" charset="0"/>
              <a:buChar char="•"/>
            </a:pPr>
            <a:r>
              <a:rPr lang="en-US"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Plux</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PZT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Captures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respiration rate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a:p>
            <a:pPr>
              <a:lnSpc>
                <a:spcPct val="115000"/>
              </a:lnSpc>
              <a:spcAft>
                <a:spcPts val="8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3" name="Rechthoek: afgeronde hoeken 22">
            <a:extLst>
              <a:ext uri="{FF2B5EF4-FFF2-40B4-BE49-F238E27FC236}">
                <a16:creationId xmlns:a16="http://schemas.microsoft.com/office/drawing/2014/main" id="{71CC2917-2A1D-05CC-438E-74D778EBB8A6}"/>
              </a:ext>
            </a:extLst>
          </p:cNvPr>
          <p:cNvSpPr/>
          <p:nvPr/>
        </p:nvSpPr>
        <p:spPr>
          <a:xfrm>
            <a:off x="809512" y="14057358"/>
            <a:ext cx="19769364"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aren't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Bar graphs display daily min/max values to show trends without overwhelming detail—ideal for mobile screens.</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7" name="Rechthoek: afgeronde hoeken 66">
            <a:extLst>
              <a:ext uri="{FF2B5EF4-FFF2-40B4-BE49-F238E27FC236}">
                <a16:creationId xmlns:a16="http://schemas.microsoft.com/office/drawing/2014/main" id="{50D994E9-4751-959B-D26B-41664B44A7C9}"/>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75" name="Rechthoek: afgeronde hoeken 74">
            <a:extLst>
              <a:ext uri="{FF2B5EF4-FFF2-40B4-BE49-F238E27FC236}">
                <a16:creationId xmlns:a16="http://schemas.microsoft.com/office/drawing/2014/main" id="{AC2107CE-109E-813A-5E8C-3A0F1C8CE89C}"/>
              </a:ext>
            </a:extLst>
          </p:cNvPr>
          <p:cNvSpPr/>
          <p:nvPr/>
        </p:nvSpPr>
        <p:spPr>
          <a:xfrm>
            <a:off x="176473" y="22365856"/>
            <a:ext cx="20961170" cy="238738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To evaluate the usability and clarity of the stress monitoring app and hardware, a structured user study was designed. Participants were asked to complete a series of tasks, including device pairing, profile setup, individual and combined parameter measurements, and data visualization interpretation.</a:t>
            </a:r>
          </a:p>
          <a:p>
            <a:pPr>
              <a:lnSpc>
                <a:spcPct val="115000"/>
              </a:lnSpc>
              <a:spcAft>
                <a:spcPts val="800"/>
              </a:spcAft>
            </a:pP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Most users found the Bluetooth pairing process straightforward and rated the interface as intuitive and easy to navigate. Users appreciated the visual clarity of health data, with color-coded gauges and stress indicators aiding interpretation. The info dialogs and explanations for parameters were found to be helpful by most participants, especially for understanding stress-related values such as GSR and HRV. The history feature, including graph/table views and date filtering, was highlighted as useful for monitoring trends over time. Some users indicated that switching between views helped them better understand fluctuations in their stress levels.</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6" name="Rechthoek: afgeronde hoeken 75">
            <a:extLst>
              <a:ext uri="{FF2B5EF4-FFF2-40B4-BE49-F238E27FC236}">
                <a16:creationId xmlns:a16="http://schemas.microsoft.com/office/drawing/2014/main" id="{D8DE6F2B-B7C1-4687-3171-477117FB6E6A}"/>
              </a:ext>
            </a:extLst>
          </p:cNvPr>
          <p:cNvSpPr/>
          <p:nvPr/>
        </p:nvSpPr>
        <p:spPr>
          <a:xfrm>
            <a:off x="8379144" y="21984098"/>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78" name="Rechthoek: afgeronde hoeken 77">
            <a:extLst>
              <a:ext uri="{FF2B5EF4-FFF2-40B4-BE49-F238E27FC236}">
                <a16:creationId xmlns:a16="http://schemas.microsoft.com/office/drawing/2014/main" id="{B4E5DC1B-135F-B7BF-3611-E578307CFBEC}"/>
              </a:ext>
            </a:extLst>
          </p:cNvPr>
          <p:cNvSpPr/>
          <p:nvPr/>
        </p:nvSpPr>
        <p:spPr>
          <a:xfrm>
            <a:off x="188197" y="25372230"/>
            <a:ext cx="20961170" cy="1819197"/>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This project demonstrates the feasibility of a low-cost, user-friendly stress monitoring system that combines physiological sensors with real-time data visualization in a mobile application. By integrating heart rate, GSR, oxygen saturation, and respiration rate measurements, the system offers a comprehensive view of workplace stress. Preliminary user feedback suggests that the app is intuitive, the data is presented clearly, and the system has the potential to raise awareness about personal well-being. While more testing is needed to fully evaluate usability and effectiveness, this solution lays a strong foundation for future developments in accessible health monitoring technologies.</a:t>
            </a:r>
            <a:endParaRPr lang="en-GB" sz="2000" dirty="0">
              <a:solidFill>
                <a:schemeClr val="tx1"/>
              </a:solidFill>
            </a:endParaRPr>
          </a:p>
        </p:txBody>
      </p:sp>
      <p:sp>
        <p:nvSpPr>
          <p:cNvPr id="79" name="Rechthoek: afgeronde hoeken 78">
            <a:extLst>
              <a:ext uri="{FF2B5EF4-FFF2-40B4-BE49-F238E27FC236}">
                <a16:creationId xmlns:a16="http://schemas.microsoft.com/office/drawing/2014/main" id="{EC3BC95E-4881-8297-D9E0-3C546D9B3465}"/>
              </a:ext>
            </a:extLst>
          </p:cNvPr>
          <p:cNvSpPr/>
          <p:nvPr/>
        </p:nvSpPr>
        <p:spPr>
          <a:xfrm>
            <a:off x="8390868" y="24873522"/>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sp>
        <p:nvSpPr>
          <p:cNvPr id="28" name="Tekstvak 27">
            <a:extLst>
              <a:ext uri="{FF2B5EF4-FFF2-40B4-BE49-F238E27FC236}">
                <a16:creationId xmlns:a16="http://schemas.microsoft.com/office/drawing/2014/main" id="{3C660D55-3E53-BCA6-0588-E5B67D61960F}"/>
              </a:ext>
            </a:extLst>
          </p:cNvPr>
          <p:cNvSpPr txBox="1"/>
          <p:nvPr/>
        </p:nvSpPr>
        <p:spPr>
          <a:xfrm>
            <a:off x="10866120" y="27273546"/>
            <a:ext cx="10283247" cy="1538883"/>
          </a:xfrm>
          <a:prstGeom prst="rect">
            <a:avLst/>
          </a:prstGeom>
        </p:spPr>
        <p:txBody>
          <a:bodyPr vert="horz" wrap="square" rtlCol="0">
            <a:spAutoFit/>
          </a:bodyPr>
          <a:lstStyle/>
          <a:p>
            <a:pPr marR="457200" algn="l"/>
            <a:r>
              <a:rPr lang="en-US" sz="1300" b="0" i="0" dirty="0">
                <a:effectLst/>
                <a:latin typeface="+mj-lt"/>
              </a:rPr>
              <a:t>[1] “Building information modeling,” Autodesk. Available at: https://www.autodesk.com/solutions/aec/bim (Accessed: 12 August 2024). </a:t>
            </a:r>
          </a:p>
          <a:p>
            <a:pPr marR="457200" algn="l"/>
            <a:r>
              <a:rPr lang="en-US" sz="1300" b="0" i="0" dirty="0">
                <a:effectLst/>
                <a:latin typeface="+mj-lt"/>
              </a:rPr>
              <a:t>[2] “Industry Foundation Classes (IFC),” </a:t>
            </a:r>
            <a:r>
              <a:rPr lang="en-US" sz="1300" b="0" i="0" dirty="0" err="1">
                <a:effectLst/>
                <a:latin typeface="+mj-lt"/>
              </a:rPr>
              <a:t>buildingSMART</a:t>
            </a:r>
            <a:r>
              <a:rPr lang="en-US" sz="1300" b="0" i="0" dirty="0">
                <a:effectLst/>
                <a:latin typeface="+mj-lt"/>
              </a:rPr>
              <a:t> International. Available at: https://www.buildingsmart.org/standards/bsi-standards/industry-foundation-classes/ (Accessed: 12 August 2024).</a:t>
            </a:r>
          </a:p>
          <a:p>
            <a:pPr marR="457200"/>
            <a:r>
              <a:rPr lang="nl-BE" sz="1300" dirty="0">
                <a:latin typeface="+mj-lt"/>
              </a:rPr>
              <a:t>[3] </a:t>
            </a:r>
            <a:r>
              <a:rPr lang="nl-BE" sz="1300" dirty="0" err="1">
                <a:latin typeface="+mj-lt"/>
              </a:rPr>
              <a:t>Gutierrez</a:t>
            </a:r>
            <a:r>
              <a:rPr lang="nl-BE" sz="1300" dirty="0">
                <a:latin typeface="+mj-lt"/>
              </a:rPr>
              <a:t> Lopez, M., </a:t>
            </a:r>
            <a:r>
              <a:rPr lang="nl-BE" sz="1300" dirty="0" err="1">
                <a:latin typeface="+mj-lt"/>
              </a:rPr>
              <a:t>Rovelo</a:t>
            </a:r>
            <a:r>
              <a:rPr lang="nl-BE" sz="1300" dirty="0">
                <a:latin typeface="+mj-lt"/>
              </a:rPr>
              <a:t>, G., </a:t>
            </a:r>
            <a:r>
              <a:rPr lang="nl-BE" sz="1300" dirty="0" err="1">
                <a:latin typeface="+mj-lt"/>
              </a:rPr>
              <a:t>Haesen</a:t>
            </a:r>
            <a:r>
              <a:rPr lang="nl-BE" sz="1300" dirty="0">
                <a:latin typeface="+mj-lt"/>
              </a:rPr>
              <a:t>, M., Luyten, K., </a:t>
            </a:r>
            <a:r>
              <a:rPr lang="nl-BE" sz="1300" dirty="0" err="1">
                <a:latin typeface="+mj-lt"/>
              </a:rPr>
              <a:t>Coninx</a:t>
            </a:r>
            <a:r>
              <a:rPr lang="nl-BE" sz="1300" dirty="0">
                <a:latin typeface="+mj-lt"/>
              </a:rPr>
              <a:t>, K. (2017). </a:t>
            </a:r>
            <a:r>
              <a:rPr lang="nl-BE" sz="1300" dirty="0" err="1">
                <a:latin typeface="+mj-lt"/>
              </a:rPr>
              <a:t>Capturing</a:t>
            </a:r>
            <a:r>
              <a:rPr lang="nl-BE" sz="1300" dirty="0">
                <a:latin typeface="+mj-lt"/>
              </a:rPr>
              <a:t> Design </a:t>
            </a:r>
            <a:r>
              <a:rPr lang="nl-BE" sz="1300" dirty="0" err="1">
                <a:latin typeface="+mj-lt"/>
              </a:rPr>
              <a:t>Decision</a:t>
            </a:r>
            <a:r>
              <a:rPr lang="nl-BE" sz="1300" dirty="0">
                <a:latin typeface="+mj-lt"/>
              </a:rPr>
              <a:t> Rationale </a:t>
            </a:r>
            <a:r>
              <a:rPr lang="nl-BE" sz="1300" dirty="0" err="1">
                <a:latin typeface="+mj-lt"/>
              </a:rPr>
              <a:t>with</a:t>
            </a:r>
            <a:r>
              <a:rPr lang="nl-BE" sz="1300" dirty="0">
                <a:latin typeface="+mj-lt"/>
              </a:rPr>
              <a:t> </a:t>
            </a:r>
            <a:r>
              <a:rPr lang="nl-BE" sz="1300" dirty="0" err="1">
                <a:latin typeface="+mj-lt"/>
              </a:rPr>
              <a:t>Decision</a:t>
            </a:r>
            <a:r>
              <a:rPr lang="nl-BE" sz="1300" dirty="0">
                <a:latin typeface="+mj-lt"/>
              </a:rPr>
              <a:t> Cards. In: </a:t>
            </a:r>
            <a:r>
              <a:rPr lang="nl-BE" sz="1300" dirty="0" err="1">
                <a:latin typeface="+mj-lt"/>
              </a:rPr>
              <a:t>Bernhaupt</a:t>
            </a:r>
            <a:r>
              <a:rPr lang="nl-BE" sz="1300" dirty="0">
                <a:latin typeface="+mj-lt"/>
              </a:rPr>
              <a:t>, R., </a:t>
            </a:r>
            <a:r>
              <a:rPr lang="nl-BE" sz="1300" dirty="0" err="1">
                <a:latin typeface="+mj-lt"/>
              </a:rPr>
              <a:t>Dalvi</a:t>
            </a:r>
            <a:r>
              <a:rPr lang="nl-BE" sz="1300" dirty="0">
                <a:latin typeface="+mj-lt"/>
              </a:rPr>
              <a:t>, G., </a:t>
            </a:r>
            <a:r>
              <a:rPr lang="nl-BE" sz="1300" dirty="0" err="1">
                <a:latin typeface="+mj-lt"/>
              </a:rPr>
              <a:t>Joshi</a:t>
            </a:r>
            <a:r>
              <a:rPr lang="nl-BE" sz="1300" dirty="0">
                <a:latin typeface="+mj-lt"/>
              </a:rPr>
              <a:t>, A., K. </a:t>
            </a:r>
            <a:r>
              <a:rPr lang="nl-BE" sz="1300" dirty="0" err="1">
                <a:latin typeface="+mj-lt"/>
              </a:rPr>
              <a:t>Balkrishan</a:t>
            </a:r>
            <a:r>
              <a:rPr lang="nl-BE" sz="1300" dirty="0">
                <a:latin typeface="+mj-lt"/>
              </a:rPr>
              <a:t>, D., O'Neill, J., Winckler, M. (</a:t>
            </a:r>
            <a:r>
              <a:rPr lang="nl-BE" sz="1300" dirty="0" err="1">
                <a:latin typeface="+mj-lt"/>
              </a:rPr>
              <a:t>eds</a:t>
            </a:r>
            <a:r>
              <a:rPr lang="nl-BE" sz="1300" dirty="0">
                <a:latin typeface="+mj-lt"/>
              </a:rPr>
              <a:t>) Human-Computer </a:t>
            </a:r>
            <a:r>
              <a:rPr lang="nl-BE" sz="1300" dirty="0" err="1">
                <a:latin typeface="+mj-lt"/>
              </a:rPr>
              <a:t>Interaction</a:t>
            </a:r>
            <a:r>
              <a:rPr lang="nl-BE" sz="1300" dirty="0">
                <a:latin typeface="+mj-lt"/>
              </a:rPr>
              <a:t> - INTERACT 2017. INTERACT 2017. </a:t>
            </a:r>
            <a:r>
              <a:rPr lang="nl-BE" sz="1300" dirty="0" err="1">
                <a:latin typeface="+mj-lt"/>
              </a:rPr>
              <a:t>Lecture</a:t>
            </a:r>
            <a:r>
              <a:rPr lang="nl-BE" sz="1300" dirty="0">
                <a:latin typeface="+mj-lt"/>
              </a:rPr>
              <a:t> </a:t>
            </a:r>
            <a:r>
              <a:rPr lang="nl-BE" sz="1300" dirty="0" err="1">
                <a:latin typeface="+mj-lt"/>
              </a:rPr>
              <a:t>Notes</a:t>
            </a:r>
            <a:r>
              <a:rPr lang="nl-BE" sz="1300" dirty="0">
                <a:latin typeface="+mj-lt"/>
              </a:rPr>
              <a:t> in Computer </a:t>
            </a:r>
            <a:r>
              <a:rPr lang="nl-BE" sz="1300" dirty="0" err="1">
                <a:latin typeface="+mj-lt"/>
              </a:rPr>
              <a:t>Science</a:t>
            </a:r>
            <a:r>
              <a:rPr lang="nl-BE" sz="1300" dirty="0">
                <a:latin typeface="+mj-lt"/>
              </a:rPr>
              <a:t>(), vol 10513. Springer, </a:t>
            </a:r>
            <a:r>
              <a:rPr lang="pt-BR" sz="1300" dirty="0">
                <a:latin typeface="+mj-lt"/>
              </a:rPr>
              <a:t>Cham. https://doi.org/10.1007/978-3-319-67744-6_29</a:t>
            </a:r>
            <a:endParaRPr lang="en-US" sz="1300" b="0" i="0" dirty="0">
              <a:effectLst/>
              <a:latin typeface="+mj-lt"/>
            </a:endParaRPr>
          </a:p>
          <a:p>
            <a:pPr marR="457200"/>
            <a:endParaRPr lang="en-US" sz="1600" b="0" i="0" dirty="0">
              <a:solidFill>
                <a:srgbClr val="2C3E50"/>
              </a:solidFill>
              <a:effectLst/>
              <a:latin typeface="Calibri" panose="020F0502020204030204" pitchFamily="34" charset="0"/>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12055</TotalTime>
  <Words>1114</Words>
  <Application>Microsoft Office PowerPoint</Application>
  <PresentationFormat>Aangepast</PresentationFormat>
  <Paragraphs>39</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102</cp:revision>
  <cp:lastPrinted>2023-03-07T08:02:27Z</cp:lastPrinted>
  <dcterms:created xsi:type="dcterms:W3CDTF">2014-03-07T12:50:19Z</dcterms:created>
  <dcterms:modified xsi:type="dcterms:W3CDTF">2025-05-11T13:26:39Z</dcterms:modified>
</cp:coreProperties>
</file>