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1" r:id="rId2"/>
  </p:sldIdLst>
  <p:sldSz cx="21388388" cy="30275213"/>
  <p:notesSz cx="6858000" cy="9144000"/>
  <p:defaultTextStyle>
    <a:defPPr>
      <a:defRPr lang="nl-NL"/>
    </a:defPPr>
    <a:lvl1pPr marL="0" algn="l" defTabSz="1476027" rtl="0" eaLnBrk="1" latinLnBrk="0" hangingPunct="1">
      <a:defRPr sz="5800" kern="1200">
        <a:solidFill>
          <a:schemeClr val="tx1"/>
        </a:solidFill>
        <a:latin typeface="+mn-lt"/>
        <a:ea typeface="+mn-ea"/>
        <a:cs typeface="+mn-cs"/>
      </a:defRPr>
    </a:lvl1pPr>
    <a:lvl2pPr marL="1476027" algn="l" defTabSz="1476027" rtl="0" eaLnBrk="1" latinLnBrk="0" hangingPunct="1">
      <a:defRPr sz="5800" kern="1200">
        <a:solidFill>
          <a:schemeClr val="tx1"/>
        </a:solidFill>
        <a:latin typeface="+mn-lt"/>
        <a:ea typeface="+mn-ea"/>
        <a:cs typeface="+mn-cs"/>
      </a:defRPr>
    </a:lvl2pPr>
    <a:lvl3pPr marL="2952054" algn="l" defTabSz="1476027" rtl="0" eaLnBrk="1" latinLnBrk="0" hangingPunct="1">
      <a:defRPr sz="5800" kern="1200">
        <a:solidFill>
          <a:schemeClr val="tx1"/>
        </a:solidFill>
        <a:latin typeface="+mn-lt"/>
        <a:ea typeface="+mn-ea"/>
        <a:cs typeface="+mn-cs"/>
      </a:defRPr>
    </a:lvl3pPr>
    <a:lvl4pPr marL="4428081" algn="l" defTabSz="1476027" rtl="0" eaLnBrk="1" latinLnBrk="0" hangingPunct="1">
      <a:defRPr sz="5800" kern="1200">
        <a:solidFill>
          <a:schemeClr val="tx1"/>
        </a:solidFill>
        <a:latin typeface="+mn-lt"/>
        <a:ea typeface="+mn-ea"/>
        <a:cs typeface="+mn-cs"/>
      </a:defRPr>
    </a:lvl4pPr>
    <a:lvl5pPr marL="5904109" algn="l" defTabSz="1476027" rtl="0" eaLnBrk="1" latinLnBrk="0" hangingPunct="1">
      <a:defRPr sz="5800" kern="1200">
        <a:solidFill>
          <a:schemeClr val="tx1"/>
        </a:solidFill>
        <a:latin typeface="+mn-lt"/>
        <a:ea typeface="+mn-ea"/>
        <a:cs typeface="+mn-cs"/>
      </a:defRPr>
    </a:lvl5pPr>
    <a:lvl6pPr marL="7380135" algn="l" defTabSz="1476027" rtl="0" eaLnBrk="1" latinLnBrk="0" hangingPunct="1">
      <a:defRPr sz="5800" kern="1200">
        <a:solidFill>
          <a:schemeClr val="tx1"/>
        </a:solidFill>
        <a:latin typeface="+mn-lt"/>
        <a:ea typeface="+mn-ea"/>
        <a:cs typeface="+mn-cs"/>
      </a:defRPr>
    </a:lvl6pPr>
    <a:lvl7pPr marL="8856162" algn="l" defTabSz="1476027" rtl="0" eaLnBrk="1" latinLnBrk="0" hangingPunct="1">
      <a:defRPr sz="5800" kern="1200">
        <a:solidFill>
          <a:schemeClr val="tx1"/>
        </a:solidFill>
        <a:latin typeface="+mn-lt"/>
        <a:ea typeface="+mn-ea"/>
        <a:cs typeface="+mn-cs"/>
      </a:defRPr>
    </a:lvl7pPr>
    <a:lvl8pPr marL="10332190" algn="l" defTabSz="1476027" rtl="0" eaLnBrk="1" latinLnBrk="0" hangingPunct="1">
      <a:defRPr sz="5800" kern="1200">
        <a:solidFill>
          <a:schemeClr val="tx1"/>
        </a:solidFill>
        <a:latin typeface="+mn-lt"/>
        <a:ea typeface="+mn-ea"/>
        <a:cs typeface="+mn-cs"/>
      </a:defRPr>
    </a:lvl8pPr>
    <a:lvl9pPr marL="11808216" algn="l" defTabSz="1476027" rtl="0" eaLnBrk="1" latinLnBrk="0" hangingPunct="1">
      <a:defRPr sz="5800" kern="1200">
        <a:solidFill>
          <a:schemeClr val="tx1"/>
        </a:solidFill>
        <a:latin typeface="+mn-lt"/>
        <a:ea typeface="+mn-ea"/>
        <a:cs typeface="+mn-cs"/>
      </a:defRPr>
    </a:lvl9pPr>
  </p:defaultTextStyle>
  <p:extLst>
    <p:ext uri="{521415D9-36F7-43E2-AB2F-B90AF26B5E84}">
      <p14:sectionLst xmlns:p14="http://schemas.microsoft.com/office/powerpoint/2010/main">
        <p14:section name="Mika Gielkens" id="{0A435EE7-DD24-4561-B532-13E8C7FBADAB}">
          <p14:sldIdLst>
            <p14:sldId id="261"/>
          </p14:sldIdLst>
        </p14:section>
      </p14:sectionLst>
    </p:ext>
    <p:ext uri="{EFAFB233-063F-42B5-8137-9DF3F51BA10A}">
      <p15:sldGuideLst xmlns:p15="http://schemas.microsoft.com/office/powerpoint/2012/main">
        <p15:guide id="1" orient="horz" pos="6737">
          <p15:clr>
            <a:srgbClr val="A4A3A4"/>
          </p15:clr>
        </p15:guide>
        <p15:guide id="2" pos="4764">
          <p15:clr>
            <a:srgbClr val="A4A3A4"/>
          </p15:clr>
        </p15:guide>
        <p15:guide id="3" orient="horz" pos="9536">
          <p15:clr>
            <a:srgbClr val="A4A3A4"/>
          </p15:clr>
        </p15:guide>
        <p15:guide id="4"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F8FF"/>
    <a:srgbClr val="003D77"/>
    <a:srgbClr val="FF5757"/>
    <a:srgbClr val="9BFFC8"/>
    <a:srgbClr val="FF8F8F"/>
    <a:srgbClr val="E73B2A"/>
    <a:srgbClr val="65BE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26"/>
    <p:restoredTop sz="94818"/>
  </p:normalViewPr>
  <p:slideViewPr>
    <p:cSldViewPr snapToGrid="0" snapToObjects="1">
      <p:cViewPr>
        <p:scale>
          <a:sx n="50" d="100"/>
          <a:sy n="50" d="100"/>
        </p:scale>
        <p:origin x="3796" y="-1988"/>
      </p:cViewPr>
      <p:guideLst>
        <p:guide orient="horz" pos="6737"/>
        <p:guide pos="4764"/>
        <p:guide orient="horz" pos="9536"/>
        <p:guide pos="67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A46936-730D-204E-AB52-3BEB64B90A85}" type="datetimeFigureOut">
              <a:rPr lang="nl-NL" smtClean="0"/>
              <a:t>12-5-2025</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19F560-3724-3947-9597-7DBD1F508BE7}" type="slidenum">
              <a:rPr lang="nl-NL" smtClean="0"/>
              <a:t>‹nr.›</a:t>
            </a:fld>
            <a:endParaRPr lang="nl-NL"/>
          </a:p>
        </p:txBody>
      </p:sp>
    </p:spTree>
    <p:extLst>
      <p:ext uri="{BB962C8B-B14F-4D97-AF65-F5344CB8AC3E}">
        <p14:creationId xmlns:p14="http://schemas.microsoft.com/office/powerpoint/2010/main" val="1670148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49249-6D1C-0748-B1D9-2AF3A057365D}" type="datetimeFigureOut">
              <a:rPr lang="nl-NL" smtClean="0"/>
              <a:t>12-5-2025</a:t>
            </a:fld>
            <a:endParaRPr lang="nl-NL"/>
          </a:p>
        </p:txBody>
      </p:sp>
      <p:sp>
        <p:nvSpPr>
          <p:cNvPr id="4" name="Tijdelijke aanduiding voor dia-afbeelding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8EC66C-3FF7-3E4C-B828-5573FE692FA9}" type="slidenum">
              <a:rPr lang="nl-NL" smtClean="0"/>
              <a:t>‹nr.›</a:t>
            </a:fld>
            <a:endParaRPr lang="nl-NL"/>
          </a:p>
        </p:txBody>
      </p:sp>
    </p:spTree>
    <p:extLst>
      <p:ext uri="{BB962C8B-B14F-4D97-AF65-F5344CB8AC3E}">
        <p14:creationId xmlns:p14="http://schemas.microsoft.com/office/powerpoint/2010/main" val="1679875685"/>
      </p:ext>
    </p:extLst>
  </p:cSld>
  <p:clrMap bg1="lt1" tx1="dk1" bg2="lt2" tx2="dk2" accent1="accent1" accent2="accent2" accent3="accent3" accent4="accent4" accent5="accent5" accent6="accent6" hlink="hlink" folHlink="folHlink"/>
  <p:notesStyle>
    <a:lvl1pPr marL="0" algn="l" defTabSz="1054306" rtl="0" eaLnBrk="1" latinLnBrk="0" hangingPunct="1">
      <a:defRPr sz="2800" kern="1200">
        <a:solidFill>
          <a:schemeClr val="tx1"/>
        </a:solidFill>
        <a:latin typeface="+mn-lt"/>
        <a:ea typeface="+mn-ea"/>
        <a:cs typeface="+mn-cs"/>
      </a:defRPr>
    </a:lvl1pPr>
    <a:lvl2pPr marL="1054306" algn="l" defTabSz="1054306" rtl="0" eaLnBrk="1" latinLnBrk="0" hangingPunct="1">
      <a:defRPr sz="2800" kern="1200">
        <a:solidFill>
          <a:schemeClr val="tx1"/>
        </a:solidFill>
        <a:latin typeface="+mn-lt"/>
        <a:ea typeface="+mn-ea"/>
        <a:cs typeface="+mn-cs"/>
      </a:defRPr>
    </a:lvl2pPr>
    <a:lvl3pPr marL="2108610" algn="l" defTabSz="1054306" rtl="0" eaLnBrk="1" latinLnBrk="0" hangingPunct="1">
      <a:defRPr sz="2800" kern="1200">
        <a:solidFill>
          <a:schemeClr val="tx1"/>
        </a:solidFill>
        <a:latin typeface="+mn-lt"/>
        <a:ea typeface="+mn-ea"/>
        <a:cs typeface="+mn-cs"/>
      </a:defRPr>
    </a:lvl3pPr>
    <a:lvl4pPr marL="3162916" algn="l" defTabSz="1054306" rtl="0" eaLnBrk="1" latinLnBrk="0" hangingPunct="1">
      <a:defRPr sz="2800" kern="1200">
        <a:solidFill>
          <a:schemeClr val="tx1"/>
        </a:solidFill>
        <a:latin typeface="+mn-lt"/>
        <a:ea typeface="+mn-ea"/>
        <a:cs typeface="+mn-cs"/>
      </a:defRPr>
    </a:lvl4pPr>
    <a:lvl5pPr marL="4217220" algn="l" defTabSz="1054306" rtl="0" eaLnBrk="1" latinLnBrk="0" hangingPunct="1">
      <a:defRPr sz="2800" kern="1200">
        <a:solidFill>
          <a:schemeClr val="tx1"/>
        </a:solidFill>
        <a:latin typeface="+mn-lt"/>
        <a:ea typeface="+mn-ea"/>
        <a:cs typeface="+mn-cs"/>
      </a:defRPr>
    </a:lvl5pPr>
    <a:lvl6pPr marL="5271525" algn="l" defTabSz="1054306" rtl="0" eaLnBrk="1" latinLnBrk="0" hangingPunct="1">
      <a:defRPr sz="2800" kern="1200">
        <a:solidFill>
          <a:schemeClr val="tx1"/>
        </a:solidFill>
        <a:latin typeface="+mn-lt"/>
        <a:ea typeface="+mn-ea"/>
        <a:cs typeface="+mn-cs"/>
      </a:defRPr>
    </a:lvl6pPr>
    <a:lvl7pPr marL="6325830" algn="l" defTabSz="1054306" rtl="0" eaLnBrk="1" latinLnBrk="0" hangingPunct="1">
      <a:defRPr sz="2800" kern="1200">
        <a:solidFill>
          <a:schemeClr val="tx1"/>
        </a:solidFill>
        <a:latin typeface="+mn-lt"/>
        <a:ea typeface="+mn-ea"/>
        <a:cs typeface="+mn-cs"/>
      </a:defRPr>
    </a:lvl7pPr>
    <a:lvl8pPr marL="7380135" algn="l" defTabSz="1054306" rtl="0" eaLnBrk="1" latinLnBrk="0" hangingPunct="1">
      <a:defRPr sz="2800" kern="1200">
        <a:solidFill>
          <a:schemeClr val="tx1"/>
        </a:solidFill>
        <a:latin typeface="+mn-lt"/>
        <a:ea typeface="+mn-ea"/>
        <a:cs typeface="+mn-cs"/>
      </a:defRPr>
    </a:lvl8pPr>
    <a:lvl9pPr marL="8434440" algn="l" defTabSz="1054306" rtl="0" eaLnBrk="1" latinLnBrk="0" hangingPunct="1">
      <a:defRPr sz="2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218EC66C-3FF7-3E4C-B828-5573FE692FA9}" type="slidenum">
              <a:rPr lang="nl-NL" smtClean="0"/>
              <a:t>1</a:t>
            </a:fld>
            <a:endParaRPr lang="nl-NL"/>
          </a:p>
        </p:txBody>
      </p:sp>
    </p:spTree>
    <p:extLst>
      <p:ext uri="{BB962C8B-B14F-4D97-AF65-F5344CB8AC3E}">
        <p14:creationId xmlns:p14="http://schemas.microsoft.com/office/powerpoint/2010/main" val="39749698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A61812D2-326A-8BA0-9B4B-E58E1C5AA132}"/>
              </a:ext>
            </a:extLst>
          </p:cNvPr>
          <p:cNvSpPr/>
          <p:nvPr userDrawn="1"/>
        </p:nvSpPr>
        <p:spPr>
          <a:xfrm>
            <a:off x="0" y="27224359"/>
            <a:ext cx="21388387" cy="30494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E738BDE7-F122-1FF4-9B36-CC7C0C8D8D57}"/>
              </a:ext>
            </a:extLst>
          </p:cNvPr>
          <p:cNvSpPr/>
          <p:nvPr userDrawn="1"/>
        </p:nvSpPr>
        <p:spPr>
          <a:xfrm>
            <a:off x="266781" y="5738927"/>
            <a:ext cx="20870602" cy="108124"/>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9" name="Tekstvak 8"/>
          <p:cNvSpPr txBox="1"/>
          <p:nvPr userDrawn="1"/>
        </p:nvSpPr>
        <p:spPr>
          <a:xfrm>
            <a:off x="471533" y="387491"/>
            <a:ext cx="20576031" cy="931843"/>
          </a:xfrm>
          <a:prstGeom prst="rect">
            <a:avLst/>
          </a:prstGeom>
          <a:noFill/>
        </p:spPr>
        <p:txBody>
          <a:bodyPr wrap="square" lIns="210861" tIns="105430" rIns="210861" bIns="105430" rtlCol="0">
            <a:spAutoFit/>
          </a:bodyPr>
          <a:lstStyle/>
          <a:p>
            <a:pPr algn="just"/>
            <a:r>
              <a:rPr lang="nl-NL" sz="4700" b="1" i="0" dirty="0" err="1">
                <a:latin typeface="Verdana"/>
                <a:cs typeface="Verdana"/>
              </a:rPr>
              <a:t>Bachelor’s</a:t>
            </a:r>
            <a:r>
              <a:rPr lang="nl-NL" sz="4700" b="1" i="0" dirty="0">
                <a:latin typeface="Verdana"/>
                <a:cs typeface="Verdana"/>
              </a:rPr>
              <a:t> Project Engineering</a:t>
            </a:r>
            <a:endParaRPr lang="nl-NL" sz="3700" b="0" i="0" dirty="0">
              <a:latin typeface="Verdana"/>
              <a:cs typeface="Verdana"/>
            </a:endParaRPr>
          </a:p>
        </p:txBody>
      </p:sp>
      <p:pic>
        <p:nvPicPr>
          <p:cNvPr id="16" name="Afbeelding 15" descr="lij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782" y="1410731"/>
            <a:ext cx="20870602" cy="108123"/>
          </a:xfrm>
          <a:prstGeom prst="rect">
            <a:avLst/>
          </a:prstGeom>
        </p:spPr>
      </p:pic>
      <p:sp>
        <p:nvSpPr>
          <p:cNvPr id="19" name="Titel 1"/>
          <p:cNvSpPr>
            <a:spLocks noGrp="1"/>
          </p:cNvSpPr>
          <p:nvPr>
            <p:ph type="title" hasCustomPrompt="1"/>
          </p:nvPr>
        </p:nvSpPr>
        <p:spPr>
          <a:xfrm>
            <a:off x="266781" y="4237717"/>
            <a:ext cx="21121606" cy="684506"/>
          </a:xfrm>
          <a:prstGeom prst="rect">
            <a:avLst/>
          </a:prstGeom>
        </p:spPr>
        <p:txBody>
          <a:bodyPr vert="horz"/>
          <a:lstStyle>
            <a:lvl1pPr algn="l">
              <a:defRPr sz="3400">
                <a:solidFill>
                  <a:schemeClr val="tx1"/>
                </a:solidFill>
              </a:defRPr>
            </a:lvl1pPr>
          </a:lstStyle>
          <a:p>
            <a:pPr>
              <a:defRPr/>
            </a:pPr>
            <a:r>
              <a:rPr lang="en-US" sz="3400" b="0" i="0" dirty="0">
                <a:solidFill>
                  <a:schemeClr val="tx1"/>
                </a:solidFill>
                <a:latin typeface="Verdana" pitchFamily="34" charset="0"/>
                <a:ea typeface="Verdana" pitchFamily="34" charset="0"/>
                <a:cs typeface="Verdana" pitchFamily="34" charset="0"/>
              </a:rPr>
              <a:t>Name Student</a:t>
            </a:r>
            <a:endParaRPr lang="nl-BE" sz="3400" b="0" i="0" dirty="0">
              <a:solidFill>
                <a:schemeClr val="tx1"/>
              </a:solidFill>
              <a:latin typeface="Verdana" pitchFamily="34" charset="0"/>
              <a:ea typeface="Verdana" pitchFamily="34" charset="0"/>
              <a:cs typeface="Verdana" pitchFamily="34" charset="0"/>
            </a:endParaRPr>
          </a:p>
        </p:txBody>
      </p:sp>
      <p:sp>
        <p:nvSpPr>
          <p:cNvPr id="23" name="Tekstvak 22"/>
          <p:cNvSpPr txBox="1"/>
          <p:nvPr userDrawn="1"/>
        </p:nvSpPr>
        <p:spPr>
          <a:xfrm>
            <a:off x="266781" y="27372240"/>
            <a:ext cx="6993001" cy="597640"/>
          </a:xfrm>
          <a:prstGeom prst="rect">
            <a:avLst/>
          </a:prstGeom>
        </p:spPr>
        <p:txBody>
          <a:bodyPr vert="horz" wrap="square" lIns="210861" tIns="105430" rIns="210861" bIns="105430" rtlCol="0">
            <a:spAutoFit/>
          </a:bodyPr>
          <a:lstStyle/>
          <a:p>
            <a:r>
              <a:rPr lang="nl-NL" sz="2500" b="0" dirty="0">
                <a:solidFill>
                  <a:schemeClr val="tx1"/>
                </a:solidFill>
                <a:latin typeface="Verdana"/>
                <a:cs typeface="Verdana"/>
              </a:rPr>
              <a:t>Supervisors / Co-supervisors / </a:t>
            </a:r>
            <a:r>
              <a:rPr lang="nl-NL" sz="2500" b="0" dirty="0" err="1">
                <a:solidFill>
                  <a:schemeClr val="tx1"/>
                </a:solidFill>
                <a:latin typeface="Verdana"/>
                <a:cs typeface="Verdana"/>
              </a:rPr>
              <a:t>Advisors</a:t>
            </a:r>
            <a:r>
              <a:rPr lang="nl-NL" sz="2500" b="0" dirty="0">
                <a:solidFill>
                  <a:schemeClr val="tx1"/>
                </a:solidFill>
                <a:latin typeface="Verdana"/>
                <a:cs typeface="Verdana"/>
              </a:rPr>
              <a:t>:</a:t>
            </a:r>
          </a:p>
        </p:txBody>
      </p:sp>
      <p:pic>
        <p:nvPicPr>
          <p:cNvPr id="5" name="Graphic 4">
            <a:extLst>
              <a:ext uri="{FF2B5EF4-FFF2-40B4-BE49-F238E27FC236}">
                <a16:creationId xmlns:a16="http://schemas.microsoft.com/office/drawing/2014/main" id="{8A334DB0-1D3F-503A-4913-32285420C79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32" r="2658"/>
          <a:stretch/>
        </p:blipFill>
        <p:spPr>
          <a:xfrm>
            <a:off x="1" y="1450"/>
            <a:ext cx="21388387" cy="203639"/>
          </a:xfrm>
          <a:prstGeom prst="rect">
            <a:avLst/>
          </a:prstGeom>
        </p:spPr>
      </p:pic>
      <p:pic>
        <p:nvPicPr>
          <p:cNvPr id="12" name="Graphic 11">
            <a:extLst>
              <a:ext uri="{FF2B5EF4-FFF2-40B4-BE49-F238E27FC236}">
                <a16:creationId xmlns:a16="http://schemas.microsoft.com/office/drawing/2014/main" id="{D74DEABB-C1E9-AEF0-93D6-CC239015480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28849034"/>
            <a:ext cx="21388387" cy="243966"/>
          </a:xfrm>
          <a:prstGeom prst="rect">
            <a:avLst/>
          </a:prstGeom>
        </p:spPr>
      </p:pic>
      <p:pic>
        <p:nvPicPr>
          <p:cNvPr id="13" name="Graphic 2">
            <a:extLst>
              <a:ext uri="{FF2B5EF4-FFF2-40B4-BE49-F238E27FC236}">
                <a16:creationId xmlns:a16="http://schemas.microsoft.com/office/drawing/2014/main" id="{63AF0A51-D806-08FB-E322-300DAB08FD3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759547" y="29155449"/>
            <a:ext cx="10288015" cy="836549"/>
          </a:xfrm>
          <a:prstGeom prst="rect">
            <a:avLst/>
          </a:prstGeom>
        </p:spPr>
      </p:pic>
      <p:sp>
        <p:nvSpPr>
          <p:cNvPr id="35" name="Tijdelijke aanduiding voor tekst 34">
            <a:extLst>
              <a:ext uri="{FF2B5EF4-FFF2-40B4-BE49-F238E27FC236}">
                <a16:creationId xmlns:a16="http://schemas.microsoft.com/office/drawing/2014/main" id="{28F3551C-1F80-BD87-6F3C-F4B1287BE41D}"/>
              </a:ext>
            </a:extLst>
          </p:cNvPr>
          <p:cNvSpPr>
            <a:spLocks noGrp="1"/>
          </p:cNvSpPr>
          <p:nvPr>
            <p:ph type="body" sz="quarter" idx="13" hasCustomPrompt="1"/>
          </p:nvPr>
        </p:nvSpPr>
        <p:spPr>
          <a:xfrm>
            <a:off x="176473" y="1785956"/>
            <a:ext cx="20870601" cy="2169995"/>
          </a:xfrm>
        </p:spPr>
        <p:txBody>
          <a:bodyPr>
            <a:normAutofit/>
          </a:bodyPr>
          <a:lstStyle>
            <a:lvl1pPr marL="0" indent="0" algn="ctr">
              <a:buNone/>
              <a:defRPr sz="6000">
                <a:solidFill>
                  <a:srgbClr val="003D77"/>
                </a:solidFill>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Title</a:t>
            </a:r>
            <a:endParaRPr lang="nl-BE" dirty="0"/>
          </a:p>
        </p:txBody>
      </p:sp>
      <p:sp>
        <p:nvSpPr>
          <p:cNvPr id="41" name="Tijdelijke aanduiding voor tekst 40">
            <a:extLst>
              <a:ext uri="{FF2B5EF4-FFF2-40B4-BE49-F238E27FC236}">
                <a16:creationId xmlns:a16="http://schemas.microsoft.com/office/drawing/2014/main" id="{BD40BB47-E94A-3C21-B6D0-6A7FF34E5395}"/>
              </a:ext>
            </a:extLst>
          </p:cNvPr>
          <p:cNvSpPr>
            <a:spLocks noGrp="1"/>
          </p:cNvSpPr>
          <p:nvPr>
            <p:ph type="body" sz="quarter" idx="14" hasCustomPrompt="1"/>
          </p:nvPr>
        </p:nvSpPr>
        <p:spPr>
          <a:xfrm>
            <a:off x="6949621" y="27334506"/>
            <a:ext cx="14097453" cy="1452079"/>
          </a:xfrm>
        </p:spPr>
        <p:txBody>
          <a:bodyPr>
            <a:normAutofit/>
          </a:bodyPr>
          <a:lstStyle>
            <a:lvl1pPr marL="0" indent="0" algn="l">
              <a:buNone/>
              <a:defRPr sz="2500">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Names</a:t>
            </a:r>
            <a:endParaRPr lang="nl-BE" dirty="0"/>
          </a:p>
        </p:txBody>
      </p:sp>
      <p:sp>
        <p:nvSpPr>
          <p:cNvPr id="3" name="Tijdelijke aanduiding voor afbeelding 2">
            <a:extLst>
              <a:ext uri="{FF2B5EF4-FFF2-40B4-BE49-F238E27FC236}">
                <a16:creationId xmlns:a16="http://schemas.microsoft.com/office/drawing/2014/main" id="{3FCB674F-9788-04CE-C9C3-32C4BB463373}"/>
              </a:ext>
            </a:extLst>
          </p:cNvPr>
          <p:cNvSpPr>
            <a:spLocks noGrp="1"/>
          </p:cNvSpPr>
          <p:nvPr>
            <p:ph type="pic" sz="quarter" idx="15" hasCustomPrompt="1"/>
          </p:nvPr>
        </p:nvSpPr>
        <p:spPr>
          <a:xfrm>
            <a:off x="176213" y="29156025"/>
            <a:ext cx="10239375" cy="836613"/>
          </a:xfrm>
        </p:spPr>
        <p:txBody>
          <a:bodyPr>
            <a:noAutofit/>
          </a:bodyPr>
          <a:lstStyle>
            <a:lvl1pPr marL="0" indent="0">
              <a:buNone/>
              <a:defRPr sz="2000">
                <a:latin typeface="Verdana" panose="020B0604030504040204" pitchFamily="34" charset="0"/>
                <a:ea typeface="Verdana" panose="020B0604030504040204" pitchFamily="34" charset="0"/>
                <a:cs typeface="Verdana" panose="020B0604030504040204" pitchFamily="34" charset="0"/>
              </a:defRPr>
            </a:lvl1pPr>
          </a:lstStyle>
          <a:p>
            <a:r>
              <a:rPr lang="nl-BE" dirty="0"/>
              <a:t>Here logo company or guest institution</a:t>
            </a:r>
          </a:p>
        </p:txBody>
      </p:sp>
      <p:sp>
        <p:nvSpPr>
          <p:cNvPr id="6" name="Tijdelijke aanduiding voor inhoud 5">
            <a:extLst>
              <a:ext uri="{FF2B5EF4-FFF2-40B4-BE49-F238E27FC236}">
                <a16:creationId xmlns:a16="http://schemas.microsoft.com/office/drawing/2014/main" id="{DAFA3335-7A1D-6DA2-1C54-5A3F84D6450D}"/>
              </a:ext>
            </a:extLst>
          </p:cNvPr>
          <p:cNvSpPr>
            <a:spLocks noGrp="1"/>
          </p:cNvSpPr>
          <p:nvPr>
            <p:ph sz="quarter" idx="16" hasCustomPrompt="1"/>
          </p:nvPr>
        </p:nvSpPr>
        <p:spPr>
          <a:xfrm>
            <a:off x="16145691" y="234273"/>
            <a:ext cx="4991692" cy="568205"/>
          </a:xfrm>
        </p:spPr>
        <p:txBody>
          <a:bodyPr>
            <a:normAutofit/>
          </a:bodyPr>
          <a:lstStyle>
            <a:lvl1pPr marL="0" indent="0" algn="r">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Place</a:t>
            </a:r>
            <a:r>
              <a:rPr lang="nl-NL" dirty="0"/>
              <a:t> </a:t>
            </a:r>
            <a:r>
              <a:rPr lang="nl-NL" dirty="0" err="1"/>
              <a:t>here</a:t>
            </a:r>
            <a:r>
              <a:rPr lang="nl-NL" dirty="0"/>
              <a:t> </a:t>
            </a:r>
            <a:r>
              <a:rPr lang="nl-NL" dirty="0" err="1"/>
              <a:t>under</a:t>
            </a:r>
            <a:r>
              <a:rPr lang="nl-NL" dirty="0"/>
              <a:t> </a:t>
            </a:r>
            <a:r>
              <a:rPr lang="nl-NL" dirty="0" err="1"/>
              <a:t>the</a:t>
            </a:r>
            <a:r>
              <a:rPr lang="nl-NL" dirty="0"/>
              <a:t> </a:t>
            </a:r>
            <a:r>
              <a:rPr lang="nl-NL" dirty="0" err="1"/>
              <a:t>current</a:t>
            </a:r>
            <a:r>
              <a:rPr lang="nl-NL" dirty="0"/>
              <a:t> </a:t>
            </a:r>
            <a:r>
              <a:rPr lang="nl-NL" dirty="0" err="1"/>
              <a:t>academic</a:t>
            </a:r>
            <a:r>
              <a:rPr lang="nl-NL" dirty="0"/>
              <a:t> </a:t>
            </a:r>
            <a:r>
              <a:rPr lang="nl-NL" dirty="0" err="1"/>
              <a:t>year</a:t>
            </a:r>
            <a:r>
              <a:rPr lang="nl-NL" dirty="0"/>
              <a:t>:</a:t>
            </a:r>
            <a:endParaRPr lang="nl-BE" dirty="0"/>
          </a:p>
        </p:txBody>
      </p:sp>
    </p:spTree>
    <p:extLst>
      <p:ext uri="{BB962C8B-B14F-4D97-AF65-F5344CB8AC3E}">
        <p14:creationId xmlns:p14="http://schemas.microsoft.com/office/powerpoint/2010/main" val="1763343307"/>
      </p:ext>
    </p:extLst>
  </p:cSld>
  <p:clrMapOvr>
    <a:masterClrMapping/>
  </p:clrMapOvr>
  <p:extLst>
    <p:ext uri="{DCECCB84-F9BA-43D5-87BE-67443E8EF086}">
      <p15:sldGuideLst xmlns:p15="http://schemas.microsoft.com/office/powerpoint/2012/main">
        <p15:guide id="1" orient="horz" pos="9535" userDrawn="1">
          <p15:clr>
            <a:srgbClr val="FBAE40"/>
          </p15:clr>
        </p15:guide>
        <p15:guide id="2" pos="6736"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1069420" y="1212414"/>
            <a:ext cx="19249550" cy="5045868"/>
          </a:xfrm>
          <a:prstGeom prst="rect">
            <a:avLst/>
          </a:prstGeom>
        </p:spPr>
        <p:txBody>
          <a:bodyPr vert="horz" lIns="295205" tIns="147602" rIns="295205" bIns="147602" rtlCol="0" anchor="ctr">
            <a:normAutofit/>
          </a:bodyPr>
          <a:lstStyle/>
          <a:p>
            <a:r>
              <a:rPr lang="nl-BE"/>
              <a:t>Titelstijl van model bewerken</a:t>
            </a:r>
            <a:endParaRPr lang="nl-NL"/>
          </a:p>
        </p:txBody>
      </p:sp>
      <p:sp>
        <p:nvSpPr>
          <p:cNvPr id="3" name="Tijdelijke aanduiding voor tekst 2"/>
          <p:cNvSpPr>
            <a:spLocks noGrp="1"/>
          </p:cNvSpPr>
          <p:nvPr>
            <p:ph type="body" idx="1"/>
          </p:nvPr>
        </p:nvSpPr>
        <p:spPr>
          <a:xfrm>
            <a:off x="1069420" y="7064220"/>
            <a:ext cx="19249550" cy="19980241"/>
          </a:xfrm>
          <a:prstGeom prst="rect">
            <a:avLst/>
          </a:prstGeom>
        </p:spPr>
        <p:txBody>
          <a:bodyPr vert="horz" lIns="295205" tIns="147602" rIns="295205" bIns="147602"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datum 3"/>
          <p:cNvSpPr>
            <a:spLocks noGrp="1"/>
          </p:cNvSpPr>
          <p:nvPr>
            <p:ph type="dt" sz="half" idx="2"/>
          </p:nvPr>
        </p:nvSpPr>
        <p:spPr>
          <a:xfrm>
            <a:off x="1069420" y="28060640"/>
            <a:ext cx="4990624" cy="1611875"/>
          </a:xfrm>
          <a:prstGeom prst="rect">
            <a:avLst/>
          </a:prstGeom>
        </p:spPr>
        <p:txBody>
          <a:bodyPr vert="horz" lIns="295205" tIns="147602" rIns="295205" bIns="147602" rtlCol="0" anchor="ctr"/>
          <a:lstStyle>
            <a:lvl1pPr algn="l">
              <a:defRPr sz="4000">
                <a:solidFill>
                  <a:schemeClr val="tx1">
                    <a:tint val="75000"/>
                  </a:schemeClr>
                </a:solidFill>
              </a:defRPr>
            </a:lvl1pPr>
          </a:lstStyle>
          <a:p>
            <a:fld id="{A72B7129-FE34-674B-A2EC-97FC337DE4A7}" type="datetimeFigureOut">
              <a:rPr lang="nl-NL" smtClean="0"/>
              <a:t>12-5-2025</a:t>
            </a:fld>
            <a:endParaRPr lang="nl-NL"/>
          </a:p>
        </p:txBody>
      </p:sp>
      <p:sp>
        <p:nvSpPr>
          <p:cNvPr id="5" name="Tijdelijke aanduiding voor voettekst 4"/>
          <p:cNvSpPr>
            <a:spLocks noGrp="1"/>
          </p:cNvSpPr>
          <p:nvPr>
            <p:ph type="ftr" sz="quarter" idx="3"/>
          </p:nvPr>
        </p:nvSpPr>
        <p:spPr>
          <a:xfrm>
            <a:off x="7307700" y="28060640"/>
            <a:ext cx="6772989" cy="1611875"/>
          </a:xfrm>
          <a:prstGeom prst="rect">
            <a:avLst/>
          </a:prstGeom>
        </p:spPr>
        <p:txBody>
          <a:bodyPr vert="horz" lIns="295205" tIns="147602" rIns="295205" bIns="147602" rtlCol="0" anchor="ctr"/>
          <a:lstStyle>
            <a:lvl1pPr algn="ctr">
              <a:defRPr sz="40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15328345" y="28060640"/>
            <a:ext cx="4990624" cy="1611875"/>
          </a:xfrm>
          <a:prstGeom prst="rect">
            <a:avLst/>
          </a:prstGeom>
        </p:spPr>
        <p:txBody>
          <a:bodyPr vert="horz" lIns="295205" tIns="147602" rIns="295205" bIns="147602" rtlCol="0" anchor="ctr"/>
          <a:lstStyle>
            <a:lvl1pPr algn="r">
              <a:defRPr sz="4000">
                <a:solidFill>
                  <a:schemeClr val="tx1">
                    <a:tint val="75000"/>
                  </a:schemeClr>
                </a:solidFill>
              </a:defRPr>
            </a:lvl1pPr>
          </a:lstStyle>
          <a:p>
            <a:fld id="{E570CD98-A182-7042-93A0-69F99EFFE130}" type="slidenum">
              <a:rPr lang="nl-NL" smtClean="0"/>
              <a:t>‹nr.›</a:t>
            </a:fld>
            <a:endParaRPr lang="nl-NL"/>
          </a:p>
        </p:txBody>
      </p:sp>
    </p:spTree>
    <p:extLst>
      <p:ext uri="{BB962C8B-B14F-4D97-AF65-F5344CB8AC3E}">
        <p14:creationId xmlns:p14="http://schemas.microsoft.com/office/powerpoint/2010/main" val="360174411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476027" rtl="0" eaLnBrk="1" latinLnBrk="0" hangingPunct="1">
        <a:spcBef>
          <a:spcPct val="0"/>
        </a:spcBef>
        <a:buNone/>
        <a:defRPr sz="14300" kern="1200">
          <a:solidFill>
            <a:schemeClr val="tx1"/>
          </a:solidFill>
          <a:latin typeface="+mj-lt"/>
          <a:ea typeface="+mj-ea"/>
          <a:cs typeface="+mj-cs"/>
        </a:defRPr>
      </a:lvl1pPr>
    </p:titleStyle>
    <p:bodyStyle>
      <a:lvl1pPr marL="1107021" indent="-1107021" algn="l" defTabSz="1476027" rtl="0" eaLnBrk="1" latinLnBrk="0" hangingPunct="1">
        <a:spcBef>
          <a:spcPct val="20000"/>
        </a:spcBef>
        <a:buFont typeface="Arial"/>
        <a:buChar char="•"/>
        <a:defRPr sz="10300" kern="1200">
          <a:solidFill>
            <a:schemeClr val="tx1"/>
          </a:solidFill>
          <a:latin typeface="+mn-lt"/>
          <a:ea typeface="+mn-ea"/>
          <a:cs typeface="+mn-cs"/>
        </a:defRPr>
      </a:lvl1pPr>
      <a:lvl2pPr marL="2398544" indent="-922516" algn="l" defTabSz="1476027" rtl="0" eaLnBrk="1" latinLnBrk="0" hangingPunct="1">
        <a:spcBef>
          <a:spcPct val="20000"/>
        </a:spcBef>
        <a:buFont typeface="Arial"/>
        <a:buChar char="–"/>
        <a:defRPr sz="9100" kern="1200">
          <a:solidFill>
            <a:schemeClr val="tx1"/>
          </a:solidFill>
          <a:latin typeface="+mn-lt"/>
          <a:ea typeface="+mn-ea"/>
          <a:cs typeface="+mn-cs"/>
        </a:defRPr>
      </a:lvl2pPr>
      <a:lvl3pPr marL="3690068" indent="-738013" algn="l" defTabSz="1476027" rtl="0" eaLnBrk="1" latinLnBrk="0" hangingPunct="1">
        <a:spcBef>
          <a:spcPct val="20000"/>
        </a:spcBef>
        <a:buFont typeface="Arial"/>
        <a:buChar char="•"/>
        <a:defRPr sz="7800" kern="1200">
          <a:solidFill>
            <a:schemeClr val="tx1"/>
          </a:solidFill>
          <a:latin typeface="+mn-lt"/>
          <a:ea typeface="+mn-ea"/>
          <a:cs typeface="+mn-cs"/>
        </a:defRPr>
      </a:lvl3pPr>
      <a:lvl4pPr marL="5166094" indent="-738013" algn="l" defTabSz="1476027" rtl="0" eaLnBrk="1" latinLnBrk="0" hangingPunct="1">
        <a:spcBef>
          <a:spcPct val="20000"/>
        </a:spcBef>
        <a:buFont typeface="Arial"/>
        <a:buChar char="–"/>
        <a:defRPr sz="6500" kern="1200">
          <a:solidFill>
            <a:schemeClr val="tx1"/>
          </a:solidFill>
          <a:latin typeface="+mn-lt"/>
          <a:ea typeface="+mn-ea"/>
          <a:cs typeface="+mn-cs"/>
        </a:defRPr>
      </a:lvl4pPr>
      <a:lvl5pPr marL="6642122" indent="-738013" algn="l" defTabSz="1476027" rtl="0" eaLnBrk="1" latinLnBrk="0" hangingPunct="1">
        <a:spcBef>
          <a:spcPct val="20000"/>
        </a:spcBef>
        <a:buFont typeface="Arial"/>
        <a:buChar char="»"/>
        <a:defRPr sz="6500" kern="1200">
          <a:solidFill>
            <a:schemeClr val="tx1"/>
          </a:solidFill>
          <a:latin typeface="+mn-lt"/>
          <a:ea typeface="+mn-ea"/>
          <a:cs typeface="+mn-cs"/>
        </a:defRPr>
      </a:lvl5pPr>
      <a:lvl6pPr marL="8118149" indent="-738013" algn="l" defTabSz="1476027" rtl="0" eaLnBrk="1" latinLnBrk="0" hangingPunct="1">
        <a:spcBef>
          <a:spcPct val="20000"/>
        </a:spcBef>
        <a:buFont typeface="Arial"/>
        <a:buChar char="•"/>
        <a:defRPr sz="6500" kern="1200">
          <a:solidFill>
            <a:schemeClr val="tx1"/>
          </a:solidFill>
          <a:latin typeface="+mn-lt"/>
          <a:ea typeface="+mn-ea"/>
          <a:cs typeface="+mn-cs"/>
        </a:defRPr>
      </a:lvl6pPr>
      <a:lvl7pPr marL="9594175" indent="-738013" algn="l" defTabSz="1476027" rtl="0" eaLnBrk="1" latinLnBrk="0" hangingPunct="1">
        <a:spcBef>
          <a:spcPct val="20000"/>
        </a:spcBef>
        <a:buFont typeface="Arial"/>
        <a:buChar char="•"/>
        <a:defRPr sz="6500" kern="1200">
          <a:solidFill>
            <a:schemeClr val="tx1"/>
          </a:solidFill>
          <a:latin typeface="+mn-lt"/>
          <a:ea typeface="+mn-ea"/>
          <a:cs typeface="+mn-cs"/>
        </a:defRPr>
      </a:lvl7pPr>
      <a:lvl8pPr marL="11070203" indent="-738013" algn="l" defTabSz="1476027" rtl="0" eaLnBrk="1" latinLnBrk="0" hangingPunct="1">
        <a:spcBef>
          <a:spcPct val="20000"/>
        </a:spcBef>
        <a:buFont typeface="Arial"/>
        <a:buChar char="•"/>
        <a:defRPr sz="6500" kern="1200">
          <a:solidFill>
            <a:schemeClr val="tx1"/>
          </a:solidFill>
          <a:latin typeface="+mn-lt"/>
          <a:ea typeface="+mn-ea"/>
          <a:cs typeface="+mn-cs"/>
        </a:defRPr>
      </a:lvl8pPr>
      <a:lvl9pPr marL="12546230" indent="-738013" algn="l" defTabSz="1476027"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nl-NL"/>
      </a:defPPr>
      <a:lvl1pPr marL="0" algn="l" defTabSz="1476027" rtl="0" eaLnBrk="1" latinLnBrk="0" hangingPunct="1">
        <a:defRPr sz="5800" kern="1200">
          <a:solidFill>
            <a:schemeClr val="tx1"/>
          </a:solidFill>
          <a:latin typeface="+mn-lt"/>
          <a:ea typeface="+mn-ea"/>
          <a:cs typeface="+mn-cs"/>
        </a:defRPr>
      </a:lvl1pPr>
      <a:lvl2pPr marL="1476027" algn="l" defTabSz="1476027" rtl="0" eaLnBrk="1" latinLnBrk="0" hangingPunct="1">
        <a:defRPr sz="5800" kern="1200">
          <a:solidFill>
            <a:schemeClr val="tx1"/>
          </a:solidFill>
          <a:latin typeface="+mn-lt"/>
          <a:ea typeface="+mn-ea"/>
          <a:cs typeface="+mn-cs"/>
        </a:defRPr>
      </a:lvl2pPr>
      <a:lvl3pPr marL="2952054" algn="l" defTabSz="1476027" rtl="0" eaLnBrk="1" latinLnBrk="0" hangingPunct="1">
        <a:defRPr sz="5800" kern="1200">
          <a:solidFill>
            <a:schemeClr val="tx1"/>
          </a:solidFill>
          <a:latin typeface="+mn-lt"/>
          <a:ea typeface="+mn-ea"/>
          <a:cs typeface="+mn-cs"/>
        </a:defRPr>
      </a:lvl3pPr>
      <a:lvl4pPr marL="4428081" algn="l" defTabSz="1476027" rtl="0" eaLnBrk="1" latinLnBrk="0" hangingPunct="1">
        <a:defRPr sz="5800" kern="1200">
          <a:solidFill>
            <a:schemeClr val="tx1"/>
          </a:solidFill>
          <a:latin typeface="+mn-lt"/>
          <a:ea typeface="+mn-ea"/>
          <a:cs typeface="+mn-cs"/>
        </a:defRPr>
      </a:lvl4pPr>
      <a:lvl5pPr marL="5904109" algn="l" defTabSz="1476027" rtl="0" eaLnBrk="1" latinLnBrk="0" hangingPunct="1">
        <a:defRPr sz="5800" kern="1200">
          <a:solidFill>
            <a:schemeClr val="tx1"/>
          </a:solidFill>
          <a:latin typeface="+mn-lt"/>
          <a:ea typeface="+mn-ea"/>
          <a:cs typeface="+mn-cs"/>
        </a:defRPr>
      </a:lvl5pPr>
      <a:lvl6pPr marL="7380135" algn="l" defTabSz="1476027" rtl="0" eaLnBrk="1" latinLnBrk="0" hangingPunct="1">
        <a:defRPr sz="5800" kern="1200">
          <a:solidFill>
            <a:schemeClr val="tx1"/>
          </a:solidFill>
          <a:latin typeface="+mn-lt"/>
          <a:ea typeface="+mn-ea"/>
          <a:cs typeface="+mn-cs"/>
        </a:defRPr>
      </a:lvl6pPr>
      <a:lvl7pPr marL="8856162" algn="l" defTabSz="1476027" rtl="0" eaLnBrk="1" latinLnBrk="0" hangingPunct="1">
        <a:defRPr sz="5800" kern="1200">
          <a:solidFill>
            <a:schemeClr val="tx1"/>
          </a:solidFill>
          <a:latin typeface="+mn-lt"/>
          <a:ea typeface="+mn-ea"/>
          <a:cs typeface="+mn-cs"/>
        </a:defRPr>
      </a:lvl7pPr>
      <a:lvl8pPr marL="10332190" algn="l" defTabSz="1476027" rtl="0" eaLnBrk="1" latinLnBrk="0" hangingPunct="1">
        <a:defRPr sz="5800" kern="1200">
          <a:solidFill>
            <a:schemeClr val="tx1"/>
          </a:solidFill>
          <a:latin typeface="+mn-lt"/>
          <a:ea typeface="+mn-ea"/>
          <a:cs typeface="+mn-cs"/>
        </a:defRPr>
      </a:lvl8pPr>
      <a:lvl9pPr marL="11808216" algn="l" defTabSz="1476027" rtl="0" eaLnBrk="1" latinLnBrk="0" hangingPunct="1">
        <a:defRPr sz="5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535" userDrawn="1">
          <p15:clr>
            <a:srgbClr val="F26B43"/>
          </p15:clr>
        </p15:guide>
        <p15:guide id="2" pos="67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Rechte verbindingslijn 79">
            <a:extLst>
              <a:ext uri="{FF2B5EF4-FFF2-40B4-BE49-F238E27FC236}">
                <a16:creationId xmlns:a16="http://schemas.microsoft.com/office/drawing/2014/main" id="{66A897D3-D037-0AD8-8561-876BA7D5D8B6}"/>
              </a:ext>
            </a:extLst>
          </p:cNvPr>
          <p:cNvCxnSpPr>
            <a:cxnSpLocks/>
            <a:endCxn id="76" idx="0"/>
          </p:cNvCxnSpPr>
          <p:nvPr/>
        </p:nvCxnSpPr>
        <p:spPr>
          <a:xfrm>
            <a:off x="10514283" y="21863813"/>
            <a:ext cx="0" cy="120285"/>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cxnSp>
        <p:nvCxnSpPr>
          <p:cNvPr id="85" name="Rechte verbindingslijn 84">
            <a:extLst>
              <a:ext uri="{FF2B5EF4-FFF2-40B4-BE49-F238E27FC236}">
                <a16:creationId xmlns:a16="http://schemas.microsoft.com/office/drawing/2014/main" id="{8D2AFAB4-874D-5216-29B0-E8BABC51630A}"/>
              </a:ext>
            </a:extLst>
          </p:cNvPr>
          <p:cNvCxnSpPr>
            <a:cxnSpLocks/>
            <a:endCxn id="79" idx="0"/>
          </p:cNvCxnSpPr>
          <p:nvPr/>
        </p:nvCxnSpPr>
        <p:spPr>
          <a:xfrm>
            <a:off x="10526007" y="24743612"/>
            <a:ext cx="0" cy="129910"/>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sp>
        <p:nvSpPr>
          <p:cNvPr id="19" name="Rechthoek: afgeronde hoeken 18">
            <a:extLst>
              <a:ext uri="{FF2B5EF4-FFF2-40B4-BE49-F238E27FC236}">
                <a16:creationId xmlns:a16="http://schemas.microsoft.com/office/drawing/2014/main" id="{C1038048-900A-59A3-44D7-A4C5BC80F153}"/>
              </a:ext>
            </a:extLst>
          </p:cNvPr>
          <p:cNvSpPr/>
          <p:nvPr/>
        </p:nvSpPr>
        <p:spPr>
          <a:xfrm>
            <a:off x="165120" y="9844150"/>
            <a:ext cx="20961170" cy="12019663"/>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GB"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13" name="Rechte verbindingslijn 12">
            <a:extLst>
              <a:ext uri="{FF2B5EF4-FFF2-40B4-BE49-F238E27FC236}">
                <a16:creationId xmlns:a16="http://schemas.microsoft.com/office/drawing/2014/main" id="{12A4AC67-C59D-CD48-E9ED-6281FF49E0DA}"/>
              </a:ext>
            </a:extLst>
          </p:cNvPr>
          <p:cNvCxnSpPr>
            <a:cxnSpLocks/>
          </p:cNvCxnSpPr>
          <p:nvPr/>
        </p:nvCxnSpPr>
        <p:spPr>
          <a:xfrm>
            <a:off x="10611773" y="9383958"/>
            <a:ext cx="0" cy="234577"/>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sp>
        <p:nvSpPr>
          <p:cNvPr id="10" name="Rechthoek: afgeronde hoeken 9">
            <a:extLst>
              <a:ext uri="{FF2B5EF4-FFF2-40B4-BE49-F238E27FC236}">
                <a16:creationId xmlns:a16="http://schemas.microsoft.com/office/drawing/2014/main" id="{FD1490A1-1AFE-3902-A0A5-75961F5324AA}"/>
              </a:ext>
            </a:extLst>
          </p:cNvPr>
          <p:cNvSpPr/>
          <p:nvPr/>
        </p:nvSpPr>
        <p:spPr>
          <a:xfrm>
            <a:off x="266781" y="6268900"/>
            <a:ext cx="20859509" cy="3115058"/>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GB" sz="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GB" sz="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In today’s workplace, stress is one of the leading causes of discomfort and reduced productivity. This bachelor thesis presents a compact and portable system designed to monitor stress-related physiological parameters in real time, with the aim of improving workplace well-being.</a:t>
            </a: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At the core of the system is the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Arduino Nano ESP32</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connected to a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MAX30102</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Grove GSR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and a </a:t>
            </a:r>
            <a:r>
              <a:rPr lang="fr-FR" sz="1800" b="1" kern="100" dirty="0" err="1">
                <a:solidFill>
                  <a:srgbClr val="FF0000"/>
                </a:solidFill>
                <a:latin typeface="Aptos" panose="020B0004020202020204" pitchFamily="34" charset="0"/>
                <a:ea typeface="Aptos" panose="020B0004020202020204" pitchFamily="34" charset="0"/>
                <a:cs typeface="Times New Roman" panose="02020603050405020304" pitchFamily="18" charset="0"/>
              </a:rPr>
              <a:t>Plux</a:t>
            </a:r>
            <a:r>
              <a:rPr lang="fr-FR"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 </a:t>
            </a:r>
            <a:r>
              <a:rPr lang="fr-FR" sz="1800" b="1" kern="100" dirty="0" err="1">
                <a:solidFill>
                  <a:srgbClr val="FF0000"/>
                </a:solidFill>
                <a:latin typeface="Aptos" panose="020B0004020202020204" pitchFamily="34" charset="0"/>
                <a:ea typeface="Aptos" panose="020B0004020202020204" pitchFamily="34" charset="0"/>
                <a:cs typeface="Times New Roman" panose="02020603050405020304" pitchFamily="18" charset="0"/>
              </a:rPr>
              <a:t>Piezo-Electric</a:t>
            </a:r>
            <a:r>
              <a:rPr lang="fr-FR"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 Respiration (PZT) </a:t>
            </a:r>
            <a:r>
              <a:rPr lang="fr-FR" sz="1800" b="1" kern="100" dirty="0" err="1">
                <a:solidFill>
                  <a:srgbClr val="FF0000"/>
                </a:solidFill>
                <a:latin typeface="Aptos" panose="020B0004020202020204" pitchFamily="34" charset="0"/>
                <a:ea typeface="Aptos" panose="020B0004020202020204" pitchFamily="34" charset="0"/>
                <a:cs typeface="Times New Roman" panose="02020603050405020304" pitchFamily="18" charset="0"/>
              </a:rPr>
              <a:t>sensor</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These sensors capture biometric data known to correlate with stress levels. The device transmits this data wirelessly via Bluetooth to a custom-built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mobile application</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The accompanying application provides real-time feedback and historical tracking through intuitive visualizations, making the data easy to understand, even for non-technical users. Users can view their current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heart rate, SpO₂, skin conductance, and respiration rate,</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while the app estimates stress levels based on individual baseline values.</a:t>
            </a: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This system was developed to be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affordable, user-friendly, and scalable</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making it suitable for shared use in workplace environments. The goal is to empower both individuals and organizations with actionable insights into stress, supporting healthier, more productive work settings.</a:t>
            </a:r>
            <a:endParaRPr lang="nl-BE"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Titel 1">
            <a:extLst>
              <a:ext uri="{FF2B5EF4-FFF2-40B4-BE49-F238E27FC236}">
                <a16:creationId xmlns:a16="http://schemas.microsoft.com/office/drawing/2014/main" id="{C4C8A65E-A5D8-9C26-DBB6-04F643BB13A5}"/>
              </a:ext>
            </a:extLst>
          </p:cNvPr>
          <p:cNvSpPr>
            <a:spLocks noGrp="1"/>
          </p:cNvSpPr>
          <p:nvPr>
            <p:ph type="title"/>
          </p:nvPr>
        </p:nvSpPr>
        <p:spPr/>
        <p:txBody>
          <a:bodyPr>
            <a:normAutofit fontScale="90000"/>
          </a:bodyPr>
          <a:lstStyle/>
          <a:p>
            <a:r>
              <a:rPr lang="nl-BE" dirty="0"/>
              <a:t>Mika Gielkens</a:t>
            </a:r>
          </a:p>
        </p:txBody>
      </p:sp>
      <p:sp>
        <p:nvSpPr>
          <p:cNvPr id="3" name="Tijdelijke aanduiding voor tekst 2">
            <a:extLst>
              <a:ext uri="{FF2B5EF4-FFF2-40B4-BE49-F238E27FC236}">
                <a16:creationId xmlns:a16="http://schemas.microsoft.com/office/drawing/2014/main" id="{D591C9B2-9A20-25DF-5E3D-50E54F0561A4}"/>
              </a:ext>
            </a:extLst>
          </p:cNvPr>
          <p:cNvSpPr>
            <a:spLocks noGrp="1"/>
          </p:cNvSpPr>
          <p:nvPr>
            <p:ph type="body" sz="quarter" idx="13"/>
          </p:nvPr>
        </p:nvSpPr>
        <p:spPr/>
        <p:txBody>
          <a:bodyPr/>
          <a:lstStyle/>
          <a:p>
            <a:r>
              <a:rPr lang="en-US" dirty="0"/>
              <a:t>Tool for measuring welfare parameters</a:t>
            </a:r>
            <a:endParaRPr lang="nl-BE" dirty="0"/>
          </a:p>
        </p:txBody>
      </p:sp>
      <p:sp>
        <p:nvSpPr>
          <p:cNvPr id="4" name="Tijdelijke aanduiding voor tekst 3">
            <a:extLst>
              <a:ext uri="{FF2B5EF4-FFF2-40B4-BE49-F238E27FC236}">
                <a16:creationId xmlns:a16="http://schemas.microsoft.com/office/drawing/2014/main" id="{46CE358C-6F45-B163-1AA7-EAF33BAE2092}"/>
              </a:ext>
            </a:extLst>
          </p:cNvPr>
          <p:cNvSpPr>
            <a:spLocks noGrp="1"/>
          </p:cNvSpPr>
          <p:nvPr>
            <p:ph type="body" sz="quarter" idx="14"/>
          </p:nvPr>
        </p:nvSpPr>
        <p:spPr>
          <a:xfrm>
            <a:off x="6949621" y="27334506"/>
            <a:ext cx="3916499" cy="1452079"/>
          </a:xfrm>
        </p:spPr>
        <p:txBody>
          <a:bodyPr>
            <a:normAutofit lnSpcReduction="10000"/>
          </a:bodyPr>
          <a:lstStyle/>
          <a:p>
            <a:r>
              <a:rPr lang="nl-BE" dirty="0"/>
              <a:t>Dr. Eva Geurts </a:t>
            </a:r>
          </a:p>
          <a:p>
            <a:r>
              <a:rPr lang="nl-BE" dirty="0"/>
              <a:t>Prof. Dr. </a:t>
            </a:r>
            <a:r>
              <a:rPr lang="nl-BE" dirty="0" err="1"/>
              <a:t>Gustavo</a:t>
            </a:r>
            <a:r>
              <a:rPr lang="nl-BE" dirty="0"/>
              <a:t> </a:t>
            </a:r>
            <a:r>
              <a:rPr lang="nl-BE" dirty="0" err="1"/>
              <a:t>Rovelo</a:t>
            </a:r>
            <a:r>
              <a:rPr lang="nl-BE" dirty="0"/>
              <a:t> </a:t>
            </a:r>
            <a:r>
              <a:rPr lang="nl-BE" dirty="0" err="1"/>
              <a:t>Ruiz</a:t>
            </a:r>
            <a:endParaRPr lang="nl-BE" dirty="0"/>
          </a:p>
        </p:txBody>
      </p:sp>
      <p:sp>
        <p:nvSpPr>
          <p:cNvPr id="6" name="Tekstvak 5">
            <a:extLst>
              <a:ext uri="{FF2B5EF4-FFF2-40B4-BE49-F238E27FC236}">
                <a16:creationId xmlns:a16="http://schemas.microsoft.com/office/drawing/2014/main" id="{4E00A283-03C6-5159-E38E-DEDDC807868E}"/>
              </a:ext>
            </a:extLst>
          </p:cNvPr>
          <p:cNvSpPr txBox="1"/>
          <p:nvPr/>
        </p:nvSpPr>
        <p:spPr>
          <a:xfrm>
            <a:off x="266781" y="4981729"/>
            <a:ext cx="16968274" cy="684418"/>
          </a:xfrm>
          <a:prstGeom prst="rect">
            <a:avLst/>
          </a:prstGeom>
          <a:noFill/>
        </p:spPr>
        <p:txBody>
          <a:bodyPr wrap="square">
            <a:spAutoFit/>
          </a:bodyPr>
          <a:lstStyle/>
          <a:p>
            <a:pPr lvl="0">
              <a:lnSpc>
                <a:spcPct val="200000"/>
              </a:lnSpc>
            </a:pPr>
            <a:r>
              <a:rPr lang="nl-NL" sz="2300" dirty="0">
                <a:latin typeface="Verdana" panose="020B0604030504040204" pitchFamily="34" charset="0"/>
                <a:ea typeface="Verdana" panose="020B0604030504040204" pitchFamily="34" charset="0"/>
                <a:cs typeface="Verdana" panose="020B0604030504040204" pitchFamily="34" charset="0"/>
              </a:rPr>
              <a:t>Software Systems Engineering Technology</a:t>
            </a:r>
          </a:p>
        </p:txBody>
      </p:sp>
      <p:sp>
        <p:nvSpPr>
          <p:cNvPr id="8" name="Tekstvak 7">
            <a:extLst>
              <a:ext uri="{FF2B5EF4-FFF2-40B4-BE49-F238E27FC236}">
                <a16:creationId xmlns:a16="http://schemas.microsoft.com/office/drawing/2014/main" id="{015C6CC2-39A5-B293-8560-2BBABF553AD4}"/>
              </a:ext>
            </a:extLst>
          </p:cNvPr>
          <p:cNvSpPr txBox="1"/>
          <p:nvPr/>
        </p:nvSpPr>
        <p:spPr>
          <a:xfrm>
            <a:off x="14194991" y="585172"/>
            <a:ext cx="6852083" cy="646331"/>
          </a:xfrm>
          <a:prstGeom prst="rect">
            <a:avLst/>
          </a:prstGeom>
        </p:spPr>
        <p:txBody>
          <a:bodyPr vert="horz" wrap="square" rtlCol="0">
            <a:spAutoFit/>
          </a:bodyPr>
          <a:lstStyle/>
          <a:p>
            <a:pPr algn="r"/>
            <a:r>
              <a:rPr lang="nl-BE" sz="36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2023-2024</a:t>
            </a:r>
          </a:p>
        </p:txBody>
      </p:sp>
      <p:sp>
        <p:nvSpPr>
          <p:cNvPr id="11" name="Rechthoek: afgeronde hoeken 10">
            <a:extLst>
              <a:ext uri="{FF2B5EF4-FFF2-40B4-BE49-F238E27FC236}">
                <a16:creationId xmlns:a16="http://schemas.microsoft.com/office/drawing/2014/main" id="{6077DE12-1B9E-9E14-1582-5DA8CE67600A}"/>
              </a:ext>
            </a:extLst>
          </p:cNvPr>
          <p:cNvSpPr/>
          <p:nvPr/>
        </p:nvSpPr>
        <p:spPr>
          <a:xfrm>
            <a:off x="7098986" y="9494951"/>
            <a:ext cx="7021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Materials</a:t>
            </a:r>
            <a:r>
              <a:rPr lang="nl-BE" sz="4800" dirty="0">
                <a:solidFill>
                  <a:schemeClr val="bg2"/>
                </a:solidFill>
              </a:rPr>
              <a:t> &amp; </a:t>
            </a:r>
            <a:r>
              <a:rPr lang="nl-BE" sz="4800" dirty="0" err="1">
                <a:solidFill>
                  <a:schemeClr val="bg2"/>
                </a:solidFill>
              </a:rPr>
              <a:t>methodology</a:t>
            </a:r>
            <a:endParaRPr lang="nl-BE" sz="4800" dirty="0">
              <a:solidFill>
                <a:schemeClr val="bg2"/>
              </a:solidFill>
            </a:endParaRPr>
          </a:p>
        </p:txBody>
      </p:sp>
      <p:sp>
        <p:nvSpPr>
          <p:cNvPr id="21" name="Rechthoek: afgeronde hoeken 20">
            <a:extLst>
              <a:ext uri="{FF2B5EF4-FFF2-40B4-BE49-F238E27FC236}">
                <a16:creationId xmlns:a16="http://schemas.microsoft.com/office/drawing/2014/main" id="{663207BD-91F6-9B17-CF6C-FD3912C5DB13}"/>
              </a:ext>
            </a:extLst>
          </p:cNvPr>
          <p:cNvSpPr/>
          <p:nvPr/>
        </p:nvSpPr>
        <p:spPr>
          <a:xfrm>
            <a:off x="753362" y="10278851"/>
            <a:ext cx="19769363" cy="3696388"/>
          </a:xfrm>
          <a:prstGeom prst="roundRect">
            <a:avLst/>
          </a:prstGeom>
          <a:solidFill>
            <a:srgbClr val="FF5757">
              <a:alpha val="27843"/>
            </a:srgbClr>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pPr>
            <a:endParaRPr lang="nl-BE" sz="24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nl-BE" sz="2400" b="1" kern="100" dirty="0" err="1">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Materials</a:t>
            </a:r>
            <a:endParaRPr lang="nl-BE"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1200"/>
              </a:spcAft>
            </a:pP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The portable stress measurement device is powered by the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Arduino Nano ESP32</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chosen for its compact size, low power consumption, and built-in Bluetooth, enabling real-time wireless data transmission to a smartphone. It collects data from three main sensors:</a:t>
            </a:r>
          </a:p>
          <a:p>
            <a:pPr marL="324000" indent="-342900">
              <a:lnSpc>
                <a:spcPct val="115000"/>
              </a:lnSpc>
              <a:buFont typeface="Arial" panose="020B0604020202020204" pitchFamily="34" charset="0"/>
              <a:buChar char="•"/>
            </a:pP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MAX30102:</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An optical sensor that measures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heart rate and blood oxygen saturation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(SpO₂) using red and infrared LEDs.</a:t>
            </a:r>
          </a:p>
          <a:p>
            <a:pPr marL="324000" indent="-342900">
              <a:lnSpc>
                <a:spcPct val="115000"/>
              </a:lnSpc>
              <a:buFont typeface="Arial" panose="020B0604020202020204" pitchFamily="34" charset="0"/>
              <a:buChar char="•"/>
            </a:pP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Grove GSR Sensor: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Measures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skin conductance</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an indicator of stress, by detecting changes in sweat gland activity.</a:t>
            </a:r>
          </a:p>
          <a:p>
            <a:pPr marL="324000" indent="-342900">
              <a:lnSpc>
                <a:spcPct val="115000"/>
              </a:lnSpc>
              <a:spcAft>
                <a:spcPts val="1200"/>
              </a:spcAft>
              <a:buFont typeface="Arial" panose="020B0604020202020204" pitchFamily="34" charset="0"/>
              <a:buChar char="•"/>
            </a:pPr>
            <a:r>
              <a:rPr lang="en-US"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Plux</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PZT Sensor: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Captures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respiration rate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using a piezoelectric belt that detects chest movement.</a:t>
            </a:r>
          </a:p>
          <a:p>
            <a:pPr>
              <a:lnSpc>
                <a:spcPct val="115000"/>
              </a:lnSpc>
              <a:spcAft>
                <a:spcPts val="800"/>
              </a:spcAft>
            </a:pP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All sensor data is processed by the ESP32 in real-time and transmitted via Bluetooth Low Energy (BLE) using a custom GATT service. The firmware, written in C++, includes commands for starting/stopping individual or combined measurements. Sensor readings are combined into a single BLE message and sent to the smartphone for visualization.</a:t>
            </a:r>
          </a:p>
          <a:p>
            <a:pPr>
              <a:lnSpc>
                <a:spcPct val="115000"/>
              </a:lnSpc>
              <a:spcAft>
                <a:spcPts val="800"/>
              </a:spcAft>
            </a:pPr>
            <a:endParaRPr lang="nl-BE"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3" name="Rechthoek: afgeronde hoeken 22">
            <a:extLst>
              <a:ext uri="{FF2B5EF4-FFF2-40B4-BE49-F238E27FC236}">
                <a16:creationId xmlns:a16="http://schemas.microsoft.com/office/drawing/2014/main" id="{71CC2917-2A1D-05CC-438E-74D778EBB8A6}"/>
              </a:ext>
            </a:extLst>
          </p:cNvPr>
          <p:cNvSpPr/>
          <p:nvPr/>
        </p:nvSpPr>
        <p:spPr>
          <a:xfrm>
            <a:off x="761418" y="14050943"/>
            <a:ext cx="19865552" cy="7624152"/>
          </a:xfrm>
          <a:prstGeom prst="roundRect">
            <a:avLst>
              <a:gd name="adj" fmla="val 11945"/>
            </a:avLst>
          </a:prstGeom>
          <a:solidFill>
            <a:srgbClr val="FF5757">
              <a:alpha val="27843"/>
            </a:srgbClr>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nl-BE" sz="20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67" name="Rechthoek: afgeronde hoeken 66">
            <a:extLst>
              <a:ext uri="{FF2B5EF4-FFF2-40B4-BE49-F238E27FC236}">
                <a16:creationId xmlns:a16="http://schemas.microsoft.com/office/drawing/2014/main" id="{50D994E9-4751-959B-D26B-41664B44A7C9}"/>
              </a:ext>
            </a:extLst>
          </p:cNvPr>
          <p:cNvSpPr/>
          <p:nvPr/>
        </p:nvSpPr>
        <p:spPr>
          <a:xfrm>
            <a:off x="8476634" y="5839609"/>
            <a:ext cx="4270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Introduction</a:t>
            </a:r>
            <a:endParaRPr lang="nl-BE" sz="4800" dirty="0">
              <a:solidFill>
                <a:schemeClr val="bg2"/>
              </a:solidFill>
            </a:endParaRPr>
          </a:p>
        </p:txBody>
      </p:sp>
      <p:sp>
        <p:nvSpPr>
          <p:cNvPr id="75" name="Rechthoek: afgeronde hoeken 74">
            <a:extLst>
              <a:ext uri="{FF2B5EF4-FFF2-40B4-BE49-F238E27FC236}">
                <a16:creationId xmlns:a16="http://schemas.microsoft.com/office/drawing/2014/main" id="{AC2107CE-109E-813A-5E8C-3A0F1C8CE89C}"/>
              </a:ext>
            </a:extLst>
          </p:cNvPr>
          <p:cNvSpPr/>
          <p:nvPr/>
        </p:nvSpPr>
        <p:spPr>
          <a:xfrm>
            <a:off x="176473" y="22365856"/>
            <a:ext cx="20961170" cy="2387381"/>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US" sz="14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To evaluate the usability and clarity of the stress monitoring app and hardware, a structured user study was designed. Participants were asked to complete a series of tasks, including device pairing, profile setup, individual and combined parameter measurements, and data visualization interpretation.</a:t>
            </a:r>
          </a:p>
          <a:p>
            <a:pPr>
              <a:lnSpc>
                <a:spcPct val="115000"/>
              </a:lnSpc>
              <a:spcAft>
                <a:spcPts val="800"/>
              </a:spcAft>
            </a:pP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Most users found the Bluetooth pairing process straightforward and rated the interface as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intuitive and easy to navigate</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Users appreciated the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visual clarity </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of health data, with color-coded gauges and stress indicators aiding interpretation. The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info dialogs and explanations</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for parameters were found to be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helpful</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by most participants, especially for understanding stress-related values such as GSR and respiratory rate. The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history feature</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including graph/table views and date filtering, was highlighted as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useful for monitoring trends over time</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Some users indicated that switching between views helped them better understand fluctuations in their stress levels.</a:t>
            </a:r>
            <a:endParaRPr lang="en-GB"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6" name="Rechthoek: afgeronde hoeken 75">
            <a:extLst>
              <a:ext uri="{FF2B5EF4-FFF2-40B4-BE49-F238E27FC236}">
                <a16:creationId xmlns:a16="http://schemas.microsoft.com/office/drawing/2014/main" id="{D8DE6F2B-B7C1-4687-3171-477117FB6E6A}"/>
              </a:ext>
            </a:extLst>
          </p:cNvPr>
          <p:cNvSpPr/>
          <p:nvPr/>
        </p:nvSpPr>
        <p:spPr>
          <a:xfrm>
            <a:off x="8379144" y="21984098"/>
            <a:ext cx="4270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Results</a:t>
            </a:r>
            <a:endParaRPr lang="nl-BE" sz="4800" dirty="0">
              <a:solidFill>
                <a:schemeClr val="bg2"/>
              </a:solidFill>
            </a:endParaRPr>
          </a:p>
        </p:txBody>
      </p:sp>
      <p:sp>
        <p:nvSpPr>
          <p:cNvPr id="78" name="Rechthoek: afgeronde hoeken 77">
            <a:extLst>
              <a:ext uri="{FF2B5EF4-FFF2-40B4-BE49-F238E27FC236}">
                <a16:creationId xmlns:a16="http://schemas.microsoft.com/office/drawing/2014/main" id="{B4E5DC1B-135F-B7BF-3611-E578307CFBEC}"/>
              </a:ext>
            </a:extLst>
          </p:cNvPr>
          <p:cNvSpPr/>
          <p:nvPr/>
        </p:nvSpPr>
        <p:spPr>
          <a:xfrm>
            <a:off x="188197" y="25372230"/>
            <a:ext cx="20961170" cy="1819197"/>
          </a:xfrm>
          <a:prstGeom prst="roundRect">
            <a:avLst/>
          </a:prstGeom>
          <a:solidFill>
            <a:srgbClr val="9BF8FF">
              <a:alpha val="30196"/>
            </a:srgbClr>
          </a:solid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US" sz="400" dirty="0">
              <a:solidFill>
                <a:schemeClr val="tx1"/>
              </a:solidFill>
            </a:endParaRPr>
          </a:p>
          <a:p>
            <a:pPr>
              <a:lnSpc>
                <a:spcPct val="115000"/>
              </a:lnSpc>
              <a:spcAft>
                <a:spcPts val="800"/>
              </a:spcAft>
            </a:pPr>
            <a:r>
              <a:rPr lang="en-US" sz="2000" dirty="0">
                <a:solidFill>
                  <a:schemeClr val="tx1"/>
                </a:solidFill>
              </a:rPr>
              <a:t>This project demonstrates the feasibility of a </a:t>
            </a:r>
            <a:r>
              <a:rPr lang="en-US" sz="2000" b="1" dirty="0">
                <a:solidFill>
                  <a:srgbClr val="FF0000"/>
                </a:solidFill>
              </a:rPr>
              <a:t>low-cost, user-friendly health monitoring system </a:t>
            </a:r>
            <a:r>
              <a:rPr lang="en-US" sz="2000" dirty="0">
                <a:solidFill>
                  <a:schemeClr val="tx1"/>
                </a:solidFill>
              </a:rPr>
              <a:t>that combines physiological sensors with real-time data visualization in a mobile application. By integrating heart rate, GSR, oxygen saturation, and respiration rate measurements, the system offers a </a:t>
            </a:r>
            <a:r>
              <a:rPr lang="en-US" sz="2000" b="1" dirty="0">
                <a:solidFill>
                  <a:srgbClr val="FF0000"/>
                </a:solidFill>
              </a:rPr>
              <a:t>comprehensive view </a:t>
            </a:r>
            <a:r>
              <a:rPr lang="en-US" sz="2000" dirty="0">
                <a:solidFill>
                  <a:schemeClr val="tx1"/>
                </a:solidFill>
              </a:rPr>
              <a:t>of workplace stress. Preliminary user feedback suggests that the app is </a:t>
            </a:r>
            <a:r>
              <a:rPr lang="en-US" sz="2000" b="1" dirty="0">
                <a:solidFill>
                  <a:srgbClr val="FF0000"/>
                </a:solidFill>
              </a:rPr>
              <a:t>intuitive</a:t>
            </a:r>
            <a:r>
              <a:rPr lang="en-US" sz="2000" dirty="0">
                <a:solidFill>
                  <a:schemeClr val="tx1"/>
                </a:solidFill>
              </a:rPr>
              <a:t>, the data is presented clearly, and the system has </a:t>
            </a:r>
            <a:r>
              <a:rPr lang="en-US" sz="2000" b="1" dirty="0">
                <a:solidFill>
                  <a:srgbClr val="FF0000"/>
                </a:solidFill>
              </a:rPr>
              <a:t>the potential to raise awareness </a:t>
            </a:r>
            <a:r>
              <a:rPr lang="en-US" sz="2000" dirty="0">
                <a:solidFill>
                  <a:schemeClr val="tx1"/>
                </a:solidFill>
              </a:rPr>
              <a:t>about personal well-being. While more testing is needed to fully evaluate usability and effectiveness, this solution lays a strong foundation for future developments in accessible health monitoring technologies.</a:t>
            </a:r>
            <a:endParaRPr lang="en-GB" sz="2000" dirty="0">
              <a:solidFill>
                <a:schemeClr val="tx1"/>
              </a:solidFill>
            </a:endParaRPr>
          </a:p>
        </p:txBody>
      </p:sp>
      <p:sp>
        <p:nvSpPr>
          <p:cNvPr id="79" name="Rechthoek: afgeronde hoeken 78">
            <a:extLst>
              <a:ext uri="{FF2B5EF4-FFF2-40B4-BE49-F238E27FC236}">
                <a16:creationId xmlns:a16="http://schemas.microsoft.com/office/drawing/2014/main" id="{EC3BC95E-4881-8297-D9E0-3C546D9B3465}"/>
              </a:ext>
            </a:extLst>
          </p:cNvPr>
          <p:cNvSpPr/>
          <p:nvPr/>
        </p:nvSpPr>
        <p:spPr>
          <a:xfrm>
            <a:off x="8390868" y="24873522"/>
            <a:ext cx="4270278" cy="813135"/>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Conclusion</a:t>
            </a:r>
            <a:endParaRPr lang="nl-BE" sz="4800" dirty="0">
              <a:solidFill>
                <a:schemeClr val="bg2"/>
              </a:solidFill>
            </a:endParaRPr>
          </a:p>
        </p:txBody>
      </p:sp>
      <p:sp>
        <p:nvSpPr>
          <p:cNvPr id="28" name="Tekstvak 27">
            <a:extLst>
              <a:ext uri="{FF2B5EF4-FFF2-40B4-BE49-F238E27FC236}">
                <a16:creationId xmlns:a16="http://schemas.microsoft.com/office/drawing/2014/main" id="{3C660D55-3E53-BCA6-0588-E5B67D61960F}"/>
              </a:ext>
            </a:extLst>
          </p:cNvPr>
          <p:cNvSpPr txBox="1"/>
          <p:nvPr/>
        </p:nvSpPr>
        <p:spPr>
          <a:xfrm>
            <a:off x="10866120" y="27273546"/>
            <a:ext cx="10283247" cy="1538883"/>
          </a:xfrm>
          <a:prstGeom prst="rect">
            <a:avLst/>
          </a:prstGeom>
        </p:spPr>
        <p:txBody>
          <a:bodyPr vert="horz" wrap="square" rtlCol="0">
            <a:spAutoFit/>
          </a:bodyPr>
          <a:lstStyle/>
          <a:p>
            <a:pPr marR="457200" algn="l"/>
            <a:r>
              <a:rPr lang="en-US" sz="1300" b="0" i="0" dirty="0">
                <a:effectLst/>
                <a:latin typeface="+mj-lt"/>
              </a:rPr>
              <a:t>[1] “Building information modeling,” Autodesk. Available at: https://www.autodesk.com/solutions/aec/bim (Accessed: 12 August 2024). </a:t>
            </a:r>
          </a:p>
          <a:p>
            <a:pPr marR="457200" algn="l"/>
            <a:r>
              <a:rPr lang="en-US" sz="1300" b="0" i="0" dirty="0">
                <a:effectLst/>
                <a:latin typeface="+mj-lt"/>
              </a:rPr>
              <a:t>[2] “Industry Foundation Classes (IFC),” </a:t>
            </a:r>
            <a:r>
              <a:rPr lang="en-US" sz="1300" b="0" i="0" dirty="0" err="1">
                <a:effectLst/>
                <a:latin typeface="+mj-lt"/>
              </a:rPr>
              <a:t>buildingSMART</a:t>
            </a:r>
            <a:r>
              <a:rPr lang="en-US" sz="1300" b="0" i="0" dirty="0">
                <a:effectLst/>
                <a:latin typeface="+mj-lt"/>
              </a:rPr>
              <a:t> International. Available at: https://www.buildingsmart.org/standards/bsi-standards/industry-foundation-classes/ (Accessed: 12 August 2024).</a:t>
            </a:r>
          </a:p>
          <a:p>
            <a:pPr marR="457200"/>
            <a:r>
              <a:rPr lang="nl-BE" sz="1300" dirty="0">
                <a:latin typeface="+mj-lt"/>
              </a:rPr>
              <a:t>[3] </a:t>
            </a:r>
            <a:r>
              <a:rPr lang="nl-BE" sz="1300" dirty="0" err="1">
                <a:latin typeface="+mj-lt"/>
              </a:rPr>
              <a:t>Gutierrez</a:t>
            </a:r>
            <a:r>
              <a:rPr lang="nl-BE" sz="1300" dirty="0">
                <a:latin typeface="+mj-lt"/>
              </a:rPr>
              <a:t> Lopez, M., </a:t>
            </a:r>
            <a:r>
              <a:rPr lang="nl-BE" sz="1300" dirty="0" err="1">
                <a:latin typeface="+mj-lt"/>
              </a:rPr>
              <a:t>Rovelo</a:t>
            </a:r>
            <a:r>
              <a:rPr lang="nl-BE" sz="1300" dirty="0">
                <a:latin typeface="+mj-lt"/>
              </a:rPr>
              <a:t>, G., </a:t>
            </a:r>
            <a:r>
              <a:rPr lang="nl-BE" sz="1300" dirty="0" err="1">
                <a:latin typeface="+mj-lt"/>
              </a:rPr>
              <a:t>Haesen</a:t>
            </a:r>
            <a:r>
              <a:rPr lang="nl-BE" sz="1300" dirty="0">
                <a:latin typeface="+mj-lt"/>
              </a:rPr>
              <a:t>, M., Luyten, K., </a:t>
            </a:r>
            <a:r>
              <a:rPr lang="nl-BE" sz="1300" dirty="0" err="1">
                <a:latin typeface="+mj-lt"/>
              </a:rPr>
              <a:t>Coninx</a:t>
            </a:r>
            <a:r>
              <a:rPr lang="nl-BE" sz="1300" dirty="0">
                <a:latin typeface="+mj-lt"/>
              </a:rPr>
              <a:t>, K. (2017). </a:t>
            </a:r>
            <a:r>
              <a:rPr lang="nl-BE" sz="1300" dirty="0" err="1">
                <a:latin typeface="+mj-lt"/>
              </a:rPr>
              <a:t>Capturing</a:t>
            </a:r>
            <a:r>
              <a:rPr lang="nl-BE" sz="1300" dirty="0">
                <a:latin typeface="+mj-lt"/>
              </a:rPr>
              <a:t> Design </a:t>
            </a:r>
            <a:r>
              <a:rPr lang="nl-BE" sz="1300" dirty="0" err="1">
                <a:latin typeface="+mj-lt"/>
              </a:rPr>
              <a:t>Decision</a:t>
            </a:r>
            <a:r>
              <a:rPr lang="nl-BE" sz="1300" dirty="0">
                <a:latin typeface="+mj-lt"/>
              </a:rPr>
              <a:t> Rationale </a:t>
            </a:r>
            <a:r>
              <a:rPr lang="nl-BE" sz="1300" dirty="0" err="1">
                <a:latin typeface="+mj-lt"/>
              </a:rPr>
              <a:t>with</a:t>
            </a:r>
            <a:r>
              <a:rPr lang="nl-BE" sz="1300" dirty="0">
                <a:latin typeface="+mj-lt"/>
              </a:rPr>
              <a:t> </a:t>
            </a:r>
            <a:r>
              <a:rPr lang="nl-BE" sz="1300" dirty="0" err="1">
                <a:latin typeface="+mj-lt"/>
              </a:rPr>
              <a:t>Decision</a:t>
            </a:r>
            <a:r>
              <a:rPr lang="nl-BE" sz="1300" dirty="0">
                <a:latin typeface="+mj-lt"/>
              </a:rPr>
              <a:t> Cards. In: </a:t>
            </a:r>
            <a:r>
              <a:rPr lang="nl-BE" sz="1300" dirty="0" err="1">
                <a:latin typeface="+mj-lt"/>
              </a:rPr>
              <a:t>Bernhaupt</a:t>
            </a:r>
            <a:r>
              <a:rPr lang="nl-BE" sz="1300" dirty="0">
                <a:latin typeface="+mj-lt"/>
              </a:rPr>
              <a:t>, R., </a:t>
            </a:r>
            <a:r>
              <a:rPr lang="nl-BE" sz="1300" dirty="0" err="1">
                <a:latin typeface="+mj-lt"/>
              </a:rPr>
              <a:t>Dalvi</a:t>
            </a:r>
            <a:r>
              <a:rPr lang="nl-BE" sz="1300" dirty="0">
                <a:latin typeface="+mj-lt"/>
              </a:rPr>
              <a:t>, G., </a:t>
            </a:r>
            <a:r>
              <a:rPr lang="nl-BE" sz="1300" dirty="0" err="1">
                <a:latin typeface="+mj-lt"/>
              </a:rPr>
              <a:t>Joshi</a:t>
            </a:r>
            <a:r>
              <a:rPr lang="nl-BE" sz="1300" dirty="0">
                <a:latin typeface="+mj-lt"/>
              </a:rPr>
              <a:t>, A., K. </a:t>
            </a:r>
            <a:r>
              <a:rPr lang="nl-BE" sz="1300" dirty="0" err="1">
                <a:latin typeface="+mj-lt"/>
              </a:rPr>
              <a:t>Balkrishan</a:t>
            </a:r>
            <a:r>
              <a:rPr lang="nl-BE" sz="1300" dirty="0">
                <a:latin typeface="+mj-lt"/>
              </a:rPr>
              <a:t>, D., O'Neill, J., Winckler, M. (</a:t>
            </a:r>
            <a:r>
              <a:rPr lang="nl-BE" sz="1300" dirty="0" err="1">
                <a:latin typeface="+mj-lt"/>
              </a:rPr>
              <a:t>eds</a:t>
            </a:r>
            <a:r>
              <a:rPr lang="nl-BE" sz="1300" dirty="0">
                <a:latin typeface="+mj-lt"/>
              </a:rPr>
              <a:t>) Human-Computer </a:t>
            </a:r>
            <a:r>
              <a:rPr lang="nl-BE" sz="1300" dirty="0" err="1">
                <a:latin typeface="+mj-lt"/>
              </a:rPr>
              <a:t>Interaction</a:t>
            </a:r>
            <a:r>
              <a:rPr lang="nl-BE" sz="1300" dirty="0">
                <a:latin typeface="+mj-lt"/>
              </a:rPr>
              <a:t> - INTERACT 2017. INTERACT 2017. </a:t>
            </a:r>
            <a:r>
              <a:rPr lang="nl-BE" sz="1300" dirty="0" err="1">
                <a:latin typeface="+mj-lt"/>
              </a:rPr>
              <a:t>Lecture</a:t>
            </a:r>
            <a:r>
              <a:rPr lang="nl-BE" sz="1300" dirty="0">
                <a:latin typeface="+mj-lt"/>
              </a:rPr>
              <a:t> </a:t>
            </a:r>
            <a:r>
              <a:rPr lang="nl-BE" sz="1300" dirty="0" err="1">
                <a:latin typeface="+mj-lt"/>
              </a:rPr>
              <a:t>Notes</a:t>
            </a:r>
            <a:r>
              <a:rPr lang="nl-BE" sz="1300" dirty="0">
                <a:latin typeface="+mj-lt"/>
              </a:rPr>
              <a:t> in Computer </a:t>
            </a:r>
            <a:r>
              <a:rPr lang="nl-BE" sz="1300" dirty="0" err="1">
                <a:latin typeface="+mj-lt"/>
              </a:rPr>
              <a:t>Science</a:t>
            </a:r>
            <a:r>
              <a:rPr lang="nl-BE" sz="1300" dirty="0">
                <a:latin typeface="+mj-lt"/>
              </a:rPr>
              <a:t>(), vol 10513. Springer, </a:t>
            </a:r>
            <a:r>
              <a:rPr lang="pt-BR" sz="1300" dirty="0">
                <a:latin typeface="+mj-lt"/>
              </a:rPr>
              <a:t>Cham. https://doi.org/10.1007/978-3-319-67744-6_29</a:t>
            </a:r>
            <a:endParaRPr lang="en-US" sz="1300" b="0" i="0" dirty="0">
              <a:effectLst/>
              <a:latin typeface="+mj-lt"/>
            </a:endParaRPr>
          </a:p>
          <a:p>
            <a:pPr marR="457200"/>
            <a:endParaRPr lang="en-US" sz="1600" b="0" i="0" dirty="0">
              <a:solidFill>
                <a:srgbClr val="2C3E50"/>
              </a:solidFill>
              <a:effectLst/>
              <a:latin typeface="Calibri" panose="020F0502020204030204" pitchFamily="34" charset="0"/>
            </a:endParaRPr>
          </a:p>
        </p:txBody>
      </p:sp>
      <p:pic>
        <p:nvPicPr>
          <p:cNvPr id="15" name="Afbeelding 14" descr="Afbeelding met tekst, schermopname, Lettertype, nummer&#10;&#10;Door AI gegenereerde inhoud is mogelijk onjuist.">
            <a:extLst>
              <a:ext uri="{FF2B5EF4-FFF2-40B4-BE49-F238E27FC236}">
                <a16:creationId xmlns:a16="http://schemas.microsoft.com/office/drawing/2014/main" id="{863B1B8B-1EE9-FBA7-FF69-45E61F406D10}"/>
              </a:ext>
            </a:extLst>
          </p:cNvPr>
          <p:cNvPicPr>
            <a:picLocks noChangeAspect="1"/>
          </p:cNvPicPr>
          <p:nvPr/>
        </p:nvPicPr>
        <p:blipFill>
          <a:blip r:embed="rId3"/>
          <a:stretch>
            <a:fillRect/>
          </a:stretch>
        </p:blipFill>
        <p:spPr>
          <a:xfrm>
            <a:off x="15266598" y="14102570"/>
            <a:ext cx="2278904" cy="3963332"/>
          </a:xfrm>
          <a:prstGeom prst="rect">
            <a:avLst/>
          </a:prstGeom>
        </p:spPr>
      </p:pic>
      <p:sp>
        <p:nvSpPr>
          <p:cNvPr id="22" name="Tekstvak 21">
            <a:extLst>
              <a:ext uri="{FF2B5EF4-FFF2-40B4-BE49-F238E27FC236}">
                <a16:creationId xmlns:a16="http://schemas.microsoft.com/office/drawing/2014/main" id="{FCDF91FB-9B6E-BFF0-8361-E18D2A251A10}"/>
              </a:ext>
            </a:extLst>
          </p:cNvPr>
          <p:cNvSpPr txBox="1"/>
          <p:nvPr/>
        </p:nvSpPr>
        <p:spPr>
          <a:xfrm>
            <a:off x="943280" y="14197524"/>
            <a:ext cx="14447520" cy="8016554"/>
          </a:xfrm>
          <a:prstGeom prst="rect">
            <a:avLst/>
          </a:prstGeom>
        </p:spPr>
        <p:txBody>
          <a:bodyPr vert="horz" wrap="square" rtlCol="0">
            <a:spAutoFit/>
          </a:bodyPr>
          <a:lstStyle/>
          <a:p>
            <a:pPr>
              <a:lnSpc>
                <a:spcPct val="115000"/>
              </a:lnSpc>
              <a:spcAft>
                <a:spcPts val="800"/>
              </a:spcAft>
            </a:pPr>
            <a:r>
              <a:rPr lang="nl-BE" sz="2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Mobile </a:t>
            </a:r>
            <a:r>
              <a:rPr lang="nl-BE" sz="2400" b="1" kern="1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application</a:t>
            </a:r>
            <a:endParaRPr lang="nl-BE"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To complement the stress measurement device, a mobile application was developed that focuses on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usability, personalization, and clear data presentation</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The app enables real-time monitoring and historical tracking of key physiological signals, making stress and health data accessible and understandable, even for non-technical users. Below is a summary of the main features and the reasons behind each design choice:</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Shared Device, Multiple Users</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 multi-user login system allows organizations to use a single device for several users, minimizing hardware costs and improving accessibility in budget-constrained settings.</a:t>
            </a:r>
          </a:p>
          <a:p>
            <a:pPr marL="342900" indent="-342900">
              <a:lnSpc>
                <a:spcPct val="115000"/>
              </a:lnSpc>
              <a:spcAft>
                <a:spcPts val="800"/>
              </a:spcAft>
              <a:buFont typeface="Arial" panose="020B0604020202020204" pitchFamily="34" charset="0"/>
              <a:buChar char="•"/>
            </a:pP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Personalized</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Setup:</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New users enter their age to calculate personalized heart rate zones and complete a baseline measurement for heart rate, respiration, and GSR. This helps tailor the app’s feedback to individual physiology.</a:t>
            </a:r>
          </a:p>
          <a:p>
            <a:pPr marL="342900" indent="-342900">
              <a:lnSpc>
                <a:spcPct val="115000"/>
              </a:lnSpc>
              <a:spcAft>
                <a:spcPts val="800"/>
              </a:spcAft>
              <a:buFont typeface="Arial" panose="020B0604020202020204" pitchFamily="34" charset="0"/>
              <a:buChar char="•"/>
            </a:pP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Intuitive</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Visualizations</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Each parameter is shown using easy-to-read graphics: radial gauges for heart rate, GSR, and respiration and a progress bar for SpO₂ color-coded zones to help users instantly understand their health status. Figur</a:t>
            </a:r>
            <a:r>
              <a:rPr lang="en-US" sz="2000" kern="100" dirty="0">
                <a:latin typeface="Aptos" panose="020B0004020202020204" pitchFamily="34" charset="0"/>
                <a:ea typeface="Aptos" panose="020B0004020202020204" pitchFamily="34" charset="0"/>
                <a:cs typeface="Times New Roman" panose="02020603050405020304" pitchFamily="18" charset="0"/>
              </a:rPr>
              <a:t>e X show an example for the heart rate gauge.</a:t>
            </a:r>
            <a:endPar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Stress </a:t>
            </a: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Detection</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 color-coded stress indicator combines respiration and GSR data. Although exact thresholds aren't the focus, this simplified system by using dummy thresholds allows the interface's usability to be tested and refined.</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Trend Tracking:</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Users can review past data in a history view, with filters like “Today” or “Last 7 Days.” Bar graphs display daily min/max values to show trends without overwhelming detail—ideal for mobile screens.</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Info Panels:</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Each health metric has an information button explaining what it measures, how it works, and why it matters. This improves understanding and builds trust in the system. As seen in figure X, it shows the zones and how this parameter is obtained.</a:t>
            </a:r>
            <a:endParaRPr lang="nl-BE" sz="20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p>
            <a:endParaRPr lang="nl-BE" sz="2000" b="1" dirty="0" err="1">
              <a:solidFill>
                <a:schemeClr val="tx1"/>
              </a:solidFill>
            </a:endParaRPr>
          </a:p>
        </p:txBody>
      </p:sp>
      <p:pic>
        <p:nvPicPr>
          <p:cNvPr id="25" name="Afbeelding 24" descr="Afbeelding met tekst, schermopname, nummer, Lettertype&#10;&#10;Door AI gegenereerde inhoud is mogelijk onjuist.">
            <a:extLst>
              <a:ext uri="{FF2B5EF4-FFF2-40B4-BE49-F238E27FC236}">
                <a16:creationId xmlns:a16="http://schemas.microsoft.com/office/drawing/2014/main" id="{EA10747B-686C-2CC1-C8C3-6A6917344FEC}"/>
              </a:ext>
            </a:extLst>
          </p:cNvPr>
          <p:cNvPicPr>
            <a:picLocks noChangeAspect="1"/>
          </p:cNvPicPr>
          <p:nvPr/>
        </p:nvPicPr>
        <p:blipFill>
          <a:blip r:embed="rId4"/>
          <a:stretch>
            <a:fillRect/>
          </a:stretch>
        </p:blipFill>
        <p:spPr>
          <a:xfrm>
            <a:off x="15182538" y="18366149"/>
            <a:ext cx="2278904" cy="2732995"/>
          </a:xfrm>
          <a:prstGeom prst="rect">
            <a:avLst/>
          </a:prstGeom>
        </p:spPr>
      </p:pic>
      <p:pic>
        <p:nvPicPr>
          <p:cNvPr id="27" name="Afbeelding 26" descr="Afbeelding met tekst, schermopname, Lettertype, nummer&#10;&#10;Door AI gegenereerde inhoud is mogelijk onjuist.">
            <a:extLst>
              <a:ext uri="{FF2B5EF4-FFF2-40B4-BE49-F238E27FC236}">
                <a16:creationId xmlns:a16="http://schemas.microsoft.com/office/drawing/2014/main" id="{863A2172-FEC4-D2CC-8B8A-67E0119FB530}"/>
              </a:ext>
            </a:extLst>
          </p:cNvPr>
          <p:cNvPicPr>
            <a:picLocks noChangeAspect="1"/>
          </p:cNvPicPr>
          <p:nvPr/>
        </p:nvPicPr>
        <p:blipFill>
          <a:blip r:embed="rId5"/>
          <a:stretch>
            <a:fillRect/>
          </a:stretch>
        </p:blipFill>
        <p:spPr>
          <a:xfrm>
            <a:off x="17721091" y="15137606"/>
            <a:ext cx="2682134" cy="4978461"/>
          </a:xfrm>
          <a:prstGeom prst="rect">
            <a:avLst/>
          </a:prstGeom>
        </p:spPr>
      </p:pic>
      <p:sp>
        <p:nvSpPr>
          <p:cNvPr id="29" name="Tekstvak 28">
            <a:extLst>
              <a:ext uri="{FF2B5EF4-FFF2-40B4-BE49-F238E27FC236}">
                <a16:creationId xmlns:a16="http://schemas.microsoft.com/office/drawing/2014/main" id="{54AD8F71-7662-F096-8165-60B5E1DA3AB6}"/>
              </a:ext>
            </a:extLst>
          </p:cNvPr>
          <p:cNvSpPr txBox="1"/>
          <p:nvPr/>
        </p:nvSpPr>
        <p:spPr>
          <a:xfrm>
            <a:off x="15266599" y="18046103"/>
            <a:ext cx="2278904" cy="307777"/>
          </a:xfrm>
          <a:prstGeom prst="rect">
            <a:avLst/>
          </a:prstGeom>
        </p:spPr>
        <p:txBody>
          <a:bodyPr vert="horz" wrap="square" rtlCol="0">
            <a:spAutoFit/>
          </a:bodyPr>
          <a:lstStyle/>
          <a:p>
            <a:pPr algn="ctr"/>
            <a:r>
              <a:rPr lang="nl-BE" sz="1400" dirty="0" err="1">
                <a:solidFill>
                  <a:schemeClr val="tx1"/>
                </a:solidFill>
              </a:rPr>
              <a:t>Figure</a:t>
            </a:r>
            <a:r>
              <a:rPr lang="nl-BE" sz="1400" dirty="0">
                <a:solidFill>
                  <a:schemeClr val="tx1"/>
                </a:solidFill>
              </a:rPr>
              <a:t> 1: </a:t>
            </a:r>
            <a:r>
              <a:rPr lang="nl-BE" sz="1400" dirty="0" err="1">
                <a:solidFill>
                  <a:schemeClr val="tx1"/>
                </a:solidFill>
              </a:rPr>
              <a:t>heart</a:t>
            </a:r>
            <a:r>
              <a:rPr lang="nl-BE" sz="1400" dirty="0">
                <a:solidFill>
                  <a:schemeClr val="tx1"/>
                </a:solidFill>
              </a:rPr>
              <a:t> </a:t>
            </a:r>
            <a:r>
              <a:rPr lang="nl-BE" sz="1400" dirty="0" err="1">
                <a:solidFill>
                  <a:schemeClr val="tx1"/>
                </a:solidFill>
              </a:rPr>
              <a:t>rate</a:t>
            </a:r>
            <a:r>
              <a:rPr lang="nl-BE" sz="1400" dirty="0">
                <a:solidFill>
                  <a:schemeClr val="tx1"/>
                </a:solidFill>
              </a:rPr>
              <a:t> widget</a:t>
            </a:r>
          </a:p>
        </p:txBody>
      </p:sp>
      <p:sp>
        <p:nvSpPr>
          <p:cNvPr id="30" name="Tekstvak 29">
            <a:extLst>
              <a:ext uri="{FF2B5EF4-FFF2-40B4-BE49-F238E27FC236}">
                <a16:creationId xmlns:a16="http://schemas.microsoft.com/office/drawing/2014/main" id="{EF5843CB-F7E6-74C1-883B-1BBB04CF368B}"/>
              </a:ext>
            </a:extLst>
          </p:cNvPr>
          <p:cNvSpPr txBox="1"/>
          <p:nvPr/>
        </p:nvSpPr>
        <p:spPr>
          <a:xfrm>
            <a:off x="17721091" y="20157489"/>
            <a:ext cx="2682134" cy="307777"/>
          </a:xfrm>
          <a:prstGeom prst="rect">
            <a:avLst/>
          </a:prstGeom>
        </p:spPr>
        <p:txBody>
          <a:bodyPr vert="horz" wrap="square" rtlCol="0">
            <a:spAutoFit/>
          </a:bodyPr>
          <a:lstStyle/>
          <a:p>
            <a:pPr algn="ctr"/>
            <a:r>
              <a:rPr lang="nl-BE" sz="1400" dirty="0" err="1">
                <a:solidFill>
                  <a:schemeClr val="tx1"/>
                </a:solidFill>
              </a:rPr>
              <a:t>Figure</a:t>
            </a:r>
            <a:r>
              <a:rPr lang="nl-BE" sz="1400" dirty="0">
                <a:solidFill>
                  <a:schemeClr val="tx1"/>
                </a:solidFill>
              </a:rPr>
              <a:t> 2: info panel </a:t>
            </a:r>
            <a:r>
              <a:rPr lang="nl-BE" sz="1400" dirty="0" err="1">
                <a:solidFill>
                  <a:schemeClr val="tx1"/>
                </a:solidFill>
              </a:rPr>
              <a:t>dialog</a:t>
            </a:r>
            <a:endParaRPr lang="nl-BE" sz="1400" dirty="0">
              <a:solidFill>
                <a:schemeClr val="tx1"/>
              </a:solidFill>
            </a:endParaRPr>
          </a:p>
        </p:txBody>
      </p:sp>
      <p:sp>
        <p:nvSpPr>
          <p:cNvPr id="31" name="Tekstvak 30">
            <a:extLst>
              <a:ext uri="{FF2B5EF4-FFF2-40B4-BE49-F238E27FC236}">
                <a16:creationId xmlns:a16="http://schemas.microsoft.com/office/drawing/2014/main" id="{A3E13F77-1361-E5C8-0B48-E170384CAAC0}"/>
              </a:ext>
            </a:extLst>
          </p:cNvPr>
          <p:cNvSpPr txBox="1"/>
          <p:nvPr/>
        </p:nvSpPr>
        <p:spPr>
          <a:xfrm>
            <a:off x="15028537" y="21104601"/>
            <a:ext cx="2577053" cy="523220"/>
          </a:xfrm>
          <a:prstGeom prst="rect">
            <a:avLst/>
          </a:prstGeom>
        </p:spPr>
        <p:txBody>
          <a:bodyPr vert="horz" wrap="square" rtlCol="0">
            <a:spAutoFit/>
          </a:bodyPr>
          <a:lstStyle/>
          <a:p>
            <a:pPr algn="ctr"/>
            <a:r>
              <a:rPr lang="nl-BE" sz="1400" dirty="0" err="1">
                <a:solidFill>
                  <a:schemeClr val="tx1"/>
                </a:solidFill>
              </a:rPr>
              <a:t>Figure</a:t>
            </a:r>
            <a:r>
              <a:rPr lang="nl-BE" sz="1400" dirty="0">
                <a:solidFill>
                  <a:schemeClr val="tx1"/>
                </a:solidFill>
              </a:rPr>
              <a:t> 3: </a:t>
            </a:r>
            <a:r>
              <a:rPr lang="nl-BE" sz="1400" dirty="0" err="1">
                <a:solidFill>
                  <a:schemeClr val="tx1"/>
                </a:solidFill>
              </a:rPr>
              <a:t>heart</a:t>
            </a:r>
            <a:r>
              <a:rPr lang="nl-BE" sz="1400" dirty="0">
                <a:solidFill>
                  <a:schemeClr val="tx1"/>
                </a:solidFill>
              </a:rPr>
              <a:t> </a:t>
            </a:r>
            <a:r>
              <a:rPr lang="nl-BE" sz="1400" dirty="0" err="1">
                <a:solidFill>
                  <a:schemeClr val="tx1"/>
                </a:solidFill>
              </a:rPr>
              <a:t>rate</a:t>
            </a:r>
            <a:r>
              <a:rPr lang="nl-BE" sz="1400" dirty="0" err="1"/>
              <a:t>s</a:t>
            </a:r>
            <a:r>
              <a:rPr lang="nl-BE" sz="1400" dirty="0"/>
              <a:t> </a:t>
            </a:r>
            <a:r>
              <a:rPr lang="nl-BE" sz="1400" dirty="0" err="1"/>
              <a:t>history</a:t>
            </a:r>
            <a:r>
              <a:rPr lang="nl-BE" sz="1400" dirty="0"/>
              <a:t> page, </a:t>
            </a:r>
            <a:r>
              <a:rPr lang="nl-BE" sz="1400" dirty="0" err="1"/>
              <a:t>filtered</a:t>
            </a:r>
            <a:r>
              <a:rPr lang="nl-BE" sz="1400" dirty="0"/>
              <a:t> on “Last 30 </a:t>
            </a:r>
            <a:r>
              <a:rPr lang="nl-BE" sz="1400" dirty="0" err="1"/>
              <a:t>days</a:t>
            </a:r>
            <a:r>
              <a:rPr lang="nl-BE" sz="1400" dirty="0"/>
              <a:t>”</a:t>
            </a:r>
            <a:endParaRPr lang="nl-BE" sz="1400" dirty="0">
              <a:solidFill>
                <a:schemeClr val="tx1"/>
              </a:solidFill>
            </a:endParaRPr>
          </a:p>
        </p:txBody>
      </p:sp>
    </p:spTree>
    <p:extLst>
      <p:ext uri="{BB962C8B-B14F-4D97-AF65-F5344CB8AC3E}">
        <p14:creationId xmlns:p14="http://schemas.microsoft.com/office/powerpoint/2010/main" val="22005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10"/>
                                        </p:tgtEl>
                                        <p:attrNameLst>
                                          <p:attrName>ppt_w</p:attrName>
                                        </p:attrNameLst>
                                      </p:cBhvr>
                                      <p:tavLst>
                                        <p:tav tm="0">
                                          <p:val>
                                            <p:strVal val="ppt_w"/>
                                          </p:val>
                                        </p:tav>
                                        <p:tav tm="100000">
                                          <p:val>
                                            <p:fltVal val="0"/>
                                          </p:val>
                                        </p:tav>
                                      </p:tavLst>
                                    </p:anim>
                                    <p:anim calcmode="lin" valueType="num">
                                      <p:cBhvr>
                                        <p:cTn id="7" dur="500"/>
                                        <p:tgtEl>
                                          <p:spTgt spid="10"/>
                                        </p:tgtEl>
                                        <p:attrNameLst>
                                          <p:attrName>ppt_h</p:attrName>
                                        </p:attrNameLst>
                                      </p:cBhvr>
                                      <p:tavLst>
                                        <p:tav tm="0">
                                          <p:val>
                                            <p:strVal val="ppt_h"/>
                                          </p:val>
                                        </p:tav>
                                        <p:tav tm="100000">
                                          <p:val>
                                            <p:fltVal val="0"/>
                                          </p:val>
                                        </p:tav>
                                      </p:tavLst>
                                    </p:anim>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000" b="1" dirty="0" err="1" smtClean="0">
            <a:solidFill>
              <a:schemeClr val="tx1"/>
            </a:solidFill>
          </a:defRPr>
        </a:defPPr>
      </a:lstStyle>
    </a:tx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12109</TotalTime>
  <Words>1170</Words>
  <Application>Microsoft Office PowerPoint</Application>
  <PresentationFormat>Aangepast</PresentationFormat>
  <Paragraphs>42</Paragraphs>
  <Slides>1</Slides>
  <Notes>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vt:i4>
      </vt:variant>
    </vt:vector>
  </HeadingPairs>
  <TitlesOfParts>
    <vt:vector size="6" baseType="lpstr">
      <vt:lpstr>Aptos</vt:lpstr>
      <vt:lpstr>Arial</vt:lpstr>
      <vt:lpstr>Calibri</vt:lpstr>
      <vt:lpstr>Verdana</vt:lpstr>
      <vt:lpstr>Office-thema</vt:lpstr>
      <vt:lpstr>Mika Gielkens</vt:lpstr>
    </vt:vector>
  </TitlesOfParts>
  <Company>Universiteit Hasselt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Dave Bosmans</dc:creator>
  <cp:lastModifiedBy>M G</cp:lastModifiedBy>
  <cp:revision>106</cp:revision>
  <cp:lastPrinted>2023-03-07T08:02:27Z</cp:lastPrinted>
  <dcterms:created xsi:type="dcterms:W3CDTF">2014-03-07T12:50:19Z</dcterms:created>
  <dcterms:modified xsi:type="dcterms:W3CDTF">2025-05-12T12:56:59Z</dcterms:modified>
</cp:coreProperties>
</file>