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21388388" cy="30275213"/>
  <p:notesSz cx="6858000" cy="9144000"/>
  <p:defaultText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defaultTextStyle>
  <p:extLst>
    <p:ext uri="{521415D9-36F7-43E2-AB2F-B90AF26B5E84}">
      <p14:sectionLst xmlns:p14="http://schemas.microsoft.com/office/powerpoint/2010/main">
        <p14:section name="Mika Gielkens" id="{0A435EE7-DD24-4561-B532-13E8C7FBADAB}">
          <p14:sldIdLst>
            <p14:sldId id="261"/>
          </p14:sldIdLst>
        </p14:section>
      </p14:sectionLst>
    </p:ext>
    <p:ext uri="{EFAFB233-063F-42B5-8137-9DF3F51BA10A}">
      <p15:sldGuideLst xmlns:p15="http://schemas.microsoft.com/office/powerpoint/2012/main">
        <p15:guide id="1" orient="horz" pos="6737">
          <p15:clr>
            <a:srgbClr val="A4A3A4"/>
          </p15:clr>
        </p15:guide>
        <p15:guide id="2" pos="4764">
          <p15:clr>
            <a:srgbClr val="A4A3A4"/>
          </p15:clr>
        </p15:guide>
        <p15:guide id="3" orient="horz" pos="9536">
          <p15:clr>
            <a:srgbClr val="A4A3A4"/>
          </p15:clr>
        </p15:guide>
        <p15:guide id="4"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8FF"/>
    <a:srgbClr val="003D77"/>
    <a:srgbClr val="FF5757"/>
    <a:srgbClr val="9BFFC8"/>
    <a:srgbClr val="FF8F8F"/>
    <a:srgbClr val="E73B2A"/>
    <a:srgbClr val="65BE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26"/>
    <p:restoredTop sz="94818"/>
  </p:normalViewPr>
  <p:slideViewPr>
    <p:cSldViewPr snapToGrid="0" snapToObjects="1">
      <p:cViewPr varScale="1">
        <p:scale>
          <a:sx n="19" d="100"/>
          <a:sy n="19" d="100"/>
        </p:scale>
        <p:origin x="3038" y="91"/>
      </p:cViewPr>
      <p:guideLst>
        <p:guide orient="horz" pos="6737"/>
        <p:guide pos="4764"/>
        <p:guide orient="horz" pos="9536"/>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A46936-730D-204E-AB52-3BEB64B90A85}" type="datetimeFigureOut">
              <a:rPr lang="nl-NL" smtClean="0"/>
              <a:t>27-8-2024</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19F560-3724-3947-9597-7DBD1F508BE7}" type="slidenum">
              <a:rPr lang="nl-NL" smtClean="0"/>
              <a:t>‹nr.›</a:t>
            </a:fld>
            <a:endParaRPr lang="nl-NL"/>
          </a:p>
        </p:txBody>
      </p:sp>
    </p:spTree>
    <p:extLst>
      <p:ext uri="{BB962C8B-B14F-4D97-AF65-F5344CB8AC3E}">
        <p14:creationId xmlns:p14="http://schemas.microsoft.com/office/powerpoint/2010/main" val="1670148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9249-6D1C-0748-B1D9-2AF3A057365D}" type="datetimeFigureOut">
              <a:rPr lang="nl-NL" smtClean="0"/>
              <a:t>27-8-2024</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8EC66C-3FF7-3E4C-B828-5573FE692FA9}" type="slidenum">
              <a:rPr lang="nl-NL" smtClean="0"/>
              <a:t>‹nr.›</a:t>
            </a:fld>
            <a:endParaRPr lang="nl-NL"/>
          </a:p>
        </p:txBody>
      </p:sp>
    </p:spTree>
    <p:extLst>
      <p:ext uri="{BB962C8B-B14F-4D97-AF65-F5344CB8AC3E}">
        <p14:creationId xmlns:p14="http://schemas.microsoft.com/office/powerpoint/2010/main" val="1679875685"/>
      </p:ext>
    </p:extLst>
  </p:cSld>
  <p:clrMap bg1="lt1" tx1="dk1" bg2="lt2" tx2="dk2" accent1="accent1" accent2="accent2" accent3="accent3" accent4="accent4" accent5="accent5" accent6="accent6" hlink="hlink" folHlink="folHlink"/>
  <p:notesStyle>
    <a:lvl1pPr marL="0" algn="l" defTabSz="1054306" rtl="0" eaLnBrk="1" latinLnBrk="0" hangingPunct="1">
      <a:defRPr sz="2800" kern="1200">
        <a:solidFill>
          <a:schemeClr val="tx1"/>
        </a:solidFill>
        <a:latin typeface="+mn-lt"/>
        <a:ea typeface="+mn-ea"/>
        <a:cs typeface="+mn-cs"/>
      </a:defRPr>
    </a:lvl1pPr>
    <a:lvl2pPr marL="1054306" algn="l" defTabSz="1054306" rtl="0" eaLnBrk="1" latinLnBrk="0" hangingPunct="1">
      <a:defRPr sz="2800" kern="1200">
        <a:solidFill>
          <a:schemeClr val="tx1"/>
        </a:solidFill>
        <a:latin typeface="+mn-lt"/>
        <a:ea typeface="+mn-ea"/>
        <a:cs typeface="+mn-cs"/>
      </a:defRPr>
    </a:lvl2pPr>
    <a:lvl3pPr marL="2108610" algn="l" defTabSz="1054306" rtl="0" eaLnBrk="1" latinLnBrk="0" hangingPunct="1">
      <a:defRPr sz="2800" kern="1200">
        <a:solidFill>
          <a:schemeClr val="tx1"/>
        </a:solidFill>
        <a:latin typeface="+mn-lt"/>
        <a:ea typeface="+mn-ea"/>
        <a:cs typeface="+mn-cs"/>
      </a:defRPr>
    </a:lvl3pPr>
    <a:lvl4pPr marL="3162916" algn="l" defTabSz="1054306" rtl="0" eaLnBrk="1" latinLnBrk="0" hangingPunct="1">
      <a:defRPr sz="2800" kern="1200">
        <a:solidFill>
          <a:schemeClr val="tx1"/>
        </a:solidFill>
        <a:latin typeface="+mn-lt"/>
        <a:ea typeface="+mn-ea"/>
        <a:cs typeface="+mn-cs"/>
      </a:defRPr>
    </a:lvl4pPr>
    <a:lvl5pPr marL="4217220" algn="l" defTabSz="1054306" rtl="0" eaLnBrk="1" latinLnBrk="0" hangingPunct="1">
      <a:defRPr sz="2800" kern="1200">
        <a:solidFill>
          <a:schemeClr val="tx1"/>
        </a:solidFill>
        <a:latin typeface="+mn-lt"/>
        <a:ea typeface="+mn-ea"/>
        <a:cs typeface="+mn-cs"/>
      </a:defRPr>
    </a:lvl5pPr>
    <a:lvl6pPr marL="5271525" algn="l" defTabSz="1054306" rtl="0" eaLnBrk="1" latinLnBrk="0" hangingPunct="1">
      <a:defRPr sz="2800" kern="1200">
        <a:solidFill>
          <a:schemeClr val="tx1"/>
        </a:solidFill>
        <a:latin typeface="+mn-lt"/>
        <a:ea typeface="+mn-ea"/>
        <a:cs typeface="+mn-cs"/>
      </a:defRPr>
    </a:lvl6pPr>
    <a:lvl7pPr marL="6325830" algn="l" defTabSz="1054306" rtl="0" eaLnBrk="1" latinLnBrk="0" hangingPunct="1">
      <a:defRPr sz="2800" kern="1200">
        <a:solidFill>
          <a:schemeClr val="tx1"/>
        </a:solidFill>
        <a:latin typeface="+mn-lt"/>
        <a:ea typeface="+mn-ea"/>
        <a:cs typeface="+mn-cs"/>
      </a:defRPr>
    </a:lvl7pPr>
    <a:lvl8pPr marL="7380135" algn="l" defTabSz="1054306" rtl="0" eaLnBrk="1" latinLnBrk="0" hangingPunct="1">
      <a:defRPr sz="2800" kern="1200">
        <a:solidFill>
          <a:schemeClr val="tx1"/>
        </a:solidFill>
        <a:latin typeface="+mn-lt"/>
        <a:ea typeface="+mn-ea"/>
        <a:cs typeface="+mn-cs"/>
      </a:defRPr>
    </a:lvl8pPr>
    <a:lvl9pPr marL="8434440" algn="l" defTabSz="1054306"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218EC66C-3FF7-3E4C-B828-5573FE692FA9}" type="slidenum">
              <a:rPr lang="nl-NL" smtClean="0"/>
              <a:t>1</a:t>
            </a:fld>
            <a:endParaRPr lang="nl-NL"/>
          </a:p>
        </p:txBody>
      </p:sp>
    </p:spTree>
    <p:extLst>
      <p:ext uri="{BB962C8B-B14F-4D97-AF65-F5344CB8AC3E}">
        <p14:creationId xmlns:p14="http://schemas.microsoft.com/office/powerpoint/2010/main" val="39749698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A61812D2-326A-8BA0-9B4B-E58E1C5AA132}"/>
              </a:ext>
            </a:extLst>
          </p:cNvPr>
          <p:cNvSpPr/>
          <p:nvPr userDrawn="1"/>
        </p:nvSpPr>
        <p:spPr>
          <a:xfrm>
            <a:off x="0" y="27224359"/>
            <a:ext cx="21388387" cy="3049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738BDE7-F122-1FF4-9B36-CC7C0C8D8D57}"/>
              </a:ext>
            </a:extLst>
          </p:cNvPr>
          <p:cNvSpPr/>
          <p:nvPr userDrawn="1"/>
        </p:nvSpPr>
        <p:spPr>
          <a:xfrm>
            <a:off x="266781" y="5738927"/>
            <a:ext cx="20870602" cy="10812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Tekstvak 8"/>
          <p:cNvSpPr txBox="1"/>
          <p:nvPr userDrawn="1"/>
        </p:nvSpPr>
        <p:spPr>
          <a:xfrm>
            <a:off x="471533" y="387491"/>
            <a:ext cx="20576031" cy="931843"/>
          </a:xfrm>
          <a:prstGeom prst="rect">
            <a:avLst/>
          </a:prstGeom>
          <a:noFill/>
        </p:spPr>
        <p:txBody>
          <a:bodyPr wrap="square" lIns="210861" tIns="105430" rIns="210861" bIns="105430" rtlCol="0">
            <a:spAutoFit/>
          </a:bodyPr>
          <a:lstStyle/>
          <a:p>
            <a:pPr algn="just"/>
            <a:r>
              <a:rPr lang="nl-NL" sz="4700" b="1" i="0" dirty="0" err="1">
                <a:latin typeface="Verdana"/>
                <a:cs typeface="Verdana"/>
              </a:rPr>
              <a:t>Bachelor’s</a:t>
            </a:r>
            <a:r>
              <a:rPr lang="nl-NL" sz="4700" b="1" i="0" dirty="0">
                <a:latin typeface="Verdana"/>
                <a:cs typeface="Verdana"/>
              </a:rPr>
              <a:t> Project Engineering</a:t>
            </a:r>
            <a:endParaRPr lang="nl-NL" sz="3700" b="0" i="0" dirty="0">
              <a:latin typeface="Verdana"/>
              <a:cs typeface="Verdana"/>
            </a:endParaRPr>
          </a:p>
        </p:txBody>
      </p:sp>
      <p:pic>
        <p:nvPicPr>
          <p:cNvPr id="16" name="Afbeelding 15" descr="lij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82" y="1410731"/>
            <a:ext cx="20870602" cy="108123"/>
          </a:xfrm>
          <a:prstGeom prst="rect">
            <a:avLst/>
          </a:prstGeom>
        </p:spPr>
      </p:pic>
      <p:sp>
        <p:nvSpPr>
          <p:cNvPr id="19" name="Titel 1"/>
          <p:cNvSpPr>
            <a:spLocks noGrp="1"/>
          </p:cNvSpPr>
          <p:nvPr>
            <p:ph type="title" hasCustomPrompt="1"/>
          </p:nvPr>
        </p:nvSpPr>
        <p:spPr>
          <a:xfrm>
            <a:off x="266781" y="4237717"/>
            <a:ext cx="21121606" cy="684506"/>
          </a:xfrm>
          <a:prstGeom prst="rect">
            <a:avLst/>
          </a:prstGeom>
        </p:spPr>
        <p:txBody>
          <a:bodyPr vert="horz"/>
          <a:lstStyle>
            <a:lvl1pPr algn="l">
              <a:defRPr sz="3400">
                <a:solidFill>
                  <a:schemeClr val="tx1"/>
                </a:solidFill>
              </a:defRPr>
            </a:lvl1pPr>
          </a:lstStyle>
          <a:p>
            <a:pPr>
              <a:defRPr/>
            </a:pPr>
            <a:r>
              <a:rPr lang="en-US" sz="3400" b="0" i="0" dirty="0">
                <a:solidFill>
                  <a:schemeClr val="tx1"/>
                </a:solidFill>
                <a:latin typeface="Verdana" pitchFamily="34" charset="0"/>
                <a:ea typeface="Verdana" pitchFamily="34" charset="0"/>
                <a:cs typeface="Verdana" pitchFamily="34" charset="0"/>
              </a:rPr>
              <a:t>Name Student</a:t>
            </a:r>
            <a:endParaRPr lang="nl-BE" sz="3400" b="0" i="0" dirty="0">
              <a:solidFill>
                <a:schemeClr val="tx1"/>
              </a:solidFill>
              <a:latin typeface="Verdana" pitchFamily="34" charset="0"/>
              <a:ea typeface="Verdana" pitchFamily="34" charset="0"/>
              <a:cs typeface="Verdana" pitchFamily="34" charset="0"/>
            </a:endParaRPr>
          </a:p>
        </p:txBody>
      </p:sp>
      <p:sp>
        <p:nvSpPr>
          <p:cNvPr id="23" name="Tekstvak 22"/>
          <p:cNvSpPr txBox="1"/>
          <p:nvPr userDrawn="1"/>
        </p:nvSpPr>
        <p:spPr>
          <a:xfrm>
            <a:off x="266781" y="27372240"/>
            <a:ext cx="6993001" cy="597640"/>
          </a:xfrm>
          <a:prstGeom prst="rect">
            <a:avLst/>
          </a:prstGeom>
        </p:spPr>
        <p:txBody>
          <a:bodyPr vert="horz" wrap="square" lIns="210861" tIns="105430" rIns="210861" bIns="105430" rtlCol="0">
            <a:spAutoFit/>
          </a:bodyPr>
          <a:lstStyle/>
          <a:p>
            <a:r>
              <a:rPr lang="nl-NL" sz="2500" b="0" dirty="0">
                <a:solidFill>
                  <a:schemeClr val="tx1"/>
                </a:solidFill>
                <a:latin typeface="Verdana"/>
                <a:cs typeface="Verdana"/>
              </a:rPr>
              <a:t>Supervisors / Co-supervisors / </a:t>
            </a:r>
            <a:r>
              <a:rPr lang="nl-NL" sz="2500" b="0" dirty="0" err="1">
                <a:solidFill>
                  <a:schemeClr val="tx1"/>
                </a:solidFill>
                <a:latin typeface="Verdana"/>
                <a:cs typeface="Verdana"/>
              </a:rPr>
              <a:t>Advisors</a:t>
            </a:r>
            <a:r>
              <a:rPr lang="nl-NL" sz="2500" b="0" dirty="0">
                <a:solidFill>
                  <a:schemeClr val="tx1"/>
                </a:solidFill>
                <a:latin typeface="Verdana"/>
                <a:cs typeface="Verdana"/>
              </a:rPr>
              <a:t>:</a:t>
            </a:r>
          </a:p>
        </p:txBody>
      </p:sp>
      <p:pic>
        <p:nvPicPr>
          <p:cNvPr id="5" name="Graphic 4">
            <a:extLst>
              <a:ext uri="{FF2B5EF4-FFF2-40B4-BE49-F238E27FC236}">
                <a16:creationId xmlns:a16="http://schemas.microsoft.com/office/drawing/2014/main" id="{8A334DB0-1D3F-503A-4913-32285420C79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2" r="2658"/>
          <a:stretch/>
        </p:blipFill>
        <p:spPr>
          <a:xfrm>
            <a:off x="1" y="1450"/>
            <a:ext cx="21388387" cy="203639"/>
          </a:xfrm>
          <a:prstGeom prst="rect">
            <a:avLst/>
          </a:prstGeom>
        </p:spPr>
      </p:pic>
      <p:pic>
        <p:nvPicPr>
          <p:cNvPr id="12" name="Graphic 11">
            <a:extLst>
              <a:ext uri="{FF2B5EF4-FFF2-40B4-BE49-F238E27FC236}">
                <a16:creationId xmlns:a16="http://schemas.microsoft.com/office/drawing/2014/main" id="{D74DEABB-C1E9-AEF0-93D6-CC239015480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8849034"/>
            <a:ext cx="21388387" cy="243966"/>
          </a:xfrm>
          <a:prstGeom prst="rect">
            <a:avLst/>
          </a:prstGeom>
        </p:spPr>
      </p:pic>
      <p:pic>
        <p:nvPicPr>
          <p:cNvPr id="13" name="Graphic 2">
            <a:extLst>
              <a:ext uri="{FF2B5EF4-FFF2-40B4-BE49-F238E27FC236}">
                <a16:creationId xmlns:a16="http://schemas.microsoft.com/office/drawing/2014/main" id="{63AF0A51-D806-08FB-E322-300DAB08FD3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759547" y="29155449"/>
            <a:ext cx="10288015" cy="836549"/>
          </a:xfrm>
          <a:prstGeom prst="rect">
            <a:avLst/>
          </a:prstGeom>
        </p:spPr>
      </p:pic>
      <p:sp>
        <p:nvSpPr>
          <p:cNvPr id="35" name="Tijdelijke aanduiding voor tekst 34">
            <a:extLst>
              <a:ext uri="{FF2B5EF4-FFF2-40B4-BE49-F238E27FC236}">
                <a16:creationId xmlns:a16="http://schemas.microsoft.com/office/drawing/2014/main" id="{28F3551C-1F80-BD87-6F3C-F4B1287BE41D}"/>
              </a:ext>
            </a:extLst>
          </p:cNvPr>
          <p:cNvSpPr>
            <a:spLocks noGrp="1"/>
          </p:cNvSpPr>
          <p:nvPr>
            <p:ph type="body" sz="quarter" idx="13" hasCustomPrompt="1"/>
          </p:nvPr>
        </p:nvSpPr>
        <p:spPr>
          <a:xfrm>
            <a:off x="176473" y="1785956"/>
            <a:ext cx="20870601" cy="2169995"/>
          </a:xfrm>
        </p:spPr>
        <p:txBody>
          <a:bodyPr>
            <a:normAutofit/>
          </a:bodyPr>
          <a:lstStyle>
            <a:lvl1pPr marL="0" indent="0" algn="ctr">
              <a:buNone/>
              <a:defRPr sz="6000">
                <a:solidFill>
                  <a:srgbClr val="003D77"/>
                </a:solidFill>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Title</a:t>
            </a:r>
            <a:endParaRPr lang="nl-BE" dirty="0"/>
          </a:p>
        </p:txBody>
      </p:sp>
      <p:sp>
        <p:nvSpPr>
          <p:cNvPr id="41" name="Tijdelijke aanduiding voor tekst 40">
            <a:extLst>
              <a:ext uri="{FF2B5EF4-FFF2-40B4-BE49-F238E27FC236}">
                <a16:creationId xmlns:a16="http://schemas.microsoft.com/office/drawing/2014/main" id="{BD40BB47-E94A-3C21-B6D0-6A7FF34E5395}"/>
              </a:ext>
            </a:extLst>
          </p:cNvPr>
          <p:cNvSpPr>
            <a:spLocks noGrp="1"/>
          </p:cNvSpPr>
          <p:nvPr>
            <p:ph type="body" sz="quarter" idx="14" hasCustomPrompt="1"/>
          </p:nvPr>
        </p:nvSpPr>
        <p:spPr>
          <a:xfrm>
            <a:off x="6949621" y="27334506"/>
            <a:ext cx="14097453" cy="1452079"/>
          </a:xfrm>
        </p:spPr>
        <p:txBody>
          <a:bodyPr>
            <a:normAutofit/>
          </a:bodyPr>
          <a:lstStyle>
            <a:lvl1pPr marL="0" indent="0" algn="l">
              <a:buNone/>
              <a:defRPr sz="25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Names</a:t>
            </a:r>
            <a:endParaRPr lang="nl-BE" dirty="0"/>
          </a:p>
        </p:txBody>
      </p:sp>
      <p:sp>
        <p:nvSpPr>
          <p:cNvPr id="3" name="Tijdelijke aanduiding voor afbeelding 2">
            <a:extLst>
              <a:ext uri="{FF2B5EF4-FFF2-40B4-BE49-F238E27FC236}">
                <a16:creationId xmlns:a16="http://schemas.microsoft.com/office/drawing/2014/main" id="{3FCB674F-9788-04CE-C9C3-32C4BB463373}"/>
              </a:ext>
            </a:extLst>
          </p:cNvPr>
          <p:cNvSpPr>
            <a:spLocks noGrp="1"/>
          </p:cNvSpPr>
          <p:nvPr>
            <p:ph type="pic" sz="quarter" idx="15" hasCustomPrompt="1"/>
          </p:nvPr>
        </p:nvSpPr>
        <p:spPr>
          <a:xfrm>
            <a:off x="176213" y="29156025"/>
            <a:ext cx="10239375" cy="836613"/>
          </a:xfrm>
        </p:spPr>
        <p:txBody>
          <a:bodyPr>
            <a:noAutofit/>
          </a:bodyPr>
          <a:lstStyle>
            <a:lvl1pPr marL="0" indent="0">
              <a:buNone/>
              <a:defRPr sz="2000">
                <a:latin typeface="Verdana" panose="020B0604030504040204" pitchFamily="34" charset="0"/>
                <a:ea typeface="Verdana" panose="020B0604030504040204" pitchFamily="34" charset="0"/>
                <a:cs typeface="Verdana" panose="020B0604030504040204" pitchFamily="34" charset="0"/>
              </a:defRPr>
            </a:lvl1pPr>
          </a:lstStyle>
          <a:p>
            <a:r>
              <a:rPr lang="nl-BE" dirty="0"/>
              <a:t>Here logo company or guest institution</a:t>
            </a:r>
          </a:p>
        </p:txBody>
      </p:sp>
      <p:sp>
        <p:nvSpPr>
          <p:cNvPr id="6" name="Tijdelijke aanduiding voor inhoud 5">
            <a:extLst>
              <a:ext uri="{FF2B5EF4-FFF2-40B4-BE49-F238E27FC236}">
                <a16:creationId xmlns:a16="http://schemas.microsoft.com/office/drawing/2014/main" id="{DAFA3335-7A1D-6DA2-1C54-5A3F84D6450D}"/>
              </a:ext>
            </a:extLst>
          </p:cNvPr>
          <p:cNvSpPr>
            <a:spLocks noGrp="1"/>
          </p:cNvSpPr>
          <p:nvPr>
            <p:ph sz="quarter" idx="16" hasCustomPrompt="1"/>
          </p:nvPr>
        </p:nvSpPr>
        <p:spPr>
          <a:xfrm>
            <a:off x="16145691" y="234273"/>
            <a:ext cx="4991692" cy="568205"/>
          </a:xfrm>
        </p:spPr>
        <p:txBody>
          <a:bodyPr>
            <a:normAutofit/>
          </a:bodyPr>
          <a:lstStyle>
            <a:lvl1pPr marL="0" indent="0" algn="r">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Place</a:t>
            </a:r>
            <a:r>
              <a:rPr lang="nl-NL" dirty="0"/>
              <a:t> </a:t>
            </a:r>
            <a:r>
              <a:rPr lang="nl-NL" dirty="0" err="1"/>
              <a:t>here</a:t>
            </a:r>
            <a:r>
              <a:rPr lang="nl-NL" dirty="0"/>
              <a:t> </a:t>
            </a:r>
            <a:r>
              <a:rPr lang="nl-NL" dirty="0" err="1"/>
              <a:t>under</a:t>
            </a:r>
            <a:r>
              <a:rPr lang="nl-NL" dirty="0"/>
              <a:t> </a:t>
            </a:r>
            <a:r>
              <a:rPr lang="nl-NL" dirty="0" err="1"/>
              <a:t>the</a:t>
            </a:r>
            <a:r>
              <a:rPr lang="nl-NL" dirty="0"/>
              <a:t> </a:t>
            </a:r>
            <a:r>
              <a:rPr lang="nl-NL" dirty="0" err="1"/>
              <a:t>current</a:t>
            </a:r>
            <a:r>
              <a:rPr lang="nl-NL" dirty="0"/>
              <a:t> </a:t>
            </a:r>
            <a:r>
              <a:rPr lang="nl-NL" dirty="0" err="1"/>
              <a:t>academic</a:t>
            </a:r>
            <a:r>
              <a:rPr lang="nl-NL" dirty="0"/>
              <a:t> </a:t>
            </a:r>
            <a:r>
              <a:rPr lang="nl-NL" dirty="0" err="1"/>
              <a:t>year</a:t>
            </a:r>
            <a:r>
              <a:rPr lang="nl-NL" dirty="0"/>
              <a:t>:</a:t>
            </a:r>
            <a:endParaRPr lang="nl-BE" dirty="0"/>
          </a:p>
        </p:txBody>
      </p:sp>
    </p:spTree>
    <p:extLst>
      <p:ext uri="{BB962C8B-B14F-4D97-AF65-F5344CB8AC3E}">
        <p14:creationId xmlns:p14="http://schemas.microsoft.com/office/powerpoint/2010/main" val="1763343307"/>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673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69420" y="1212414"/>
            <a:ext cx="19249550" cy="5045868"/>
          </a:xfrm>
          <a:prstGeom prst="rect">
            <a:avLst/>
          </a:prstGeom>
        </p:spPr>
        <p:txBody>
          <a:bodyPr vert="horz" lIns="295205" tIns="147602" rIns="295205" bIns="147602" rtlCol="0" anchor="ctr">
            <a:normAutofit/>
          </a:bodyPr>
          <a:lstStyle/>
          <a:p>
            <a:r>
              <a:rPr lang="nl-BE"/>
              <a:t>Titelstijl van model bewerken</a:t>
            </a:r>
            <a:endParaRPr lang="nl-NL"/>
          </a:p>
        </p:txBody>
      </p:sp>
      <p:sp>
        <p:nvSpPr>
          <p:cNvPr id="3" name="Tijdelijke aanduiding voor tekst 2"/>
          <p:cNvSpPr>
            <a:spLocks noGrp="1"/>
          </p:cNvSpPr>
          <p:nvPr>
            <p:ph type="body" idx="1"/>
          </p:nvPr>
        </p:nvSpPr>
        <p:spPr>
          <a:xfrm>
            <a:off x="1069420" y="7064220"/>
            <a:ext cx="19249550" cy="19980241"/>
          </a:xfrm>
          <a:prstGeom prst="rect">
            <a:avLst/>
          </a:prstGeom>
        </p:spPr>
        <p:txBody>
          <a:bodyPr vert="horz" lIns="295205" tIns="147602" rIns="295205" bIns="147602"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datum 3"/>
          <p:cNvSpPr>
            <a:spLocks noGrp="1"/>
          </p:cNvSpPr>
          <p:nvPr>
            <p:ph type="dt" sz="half" idx="2"/>
          </p:nvPr>
        </p:nvSpPr>
        <p:spPr>
          <a:xfrm>
            <a:off x="1069420" y="28060640"/>
            <a:ext cx="4990624" cy="1611875"/>
          </a:xfrm>
          <a:prstGeom prst="rect">
            <a:avLst/>
          </a:prstGeom>
        </p:spPr>
        <p:txBody>
          <a:bodyPr vert="horz" lIns="295205" tIns="147602" rIns="295205" bIns="147602" rtlCol="0" anchor="ctr"/>
          <a:lstStyle>
            <a:lvl1pPr algn="l">
              <a:defRPr sz="4000">
                <a:solidFill>
                  <a:schemeClr val="tx1">
                    <a:tint val="75000"/>
                  </a:schemeClr>
                </a:solidFill>
              </a:defRPr>
            </a:lvl1pPr>
          </a:lstStyle>
          <a:p>
            <a:fld id="{A72B7129-FE34-674B-A2EC-97FC337DE4A7}" type="datetimeFigureOut">
              <a:rPr lang="nl-NL" smtClean="0"/>
              <a:t>27-8-2024</a:t>
            </a:fld>
            <a:endParaRPr lang="nl-NL"/>
          </a:p>
        </p:txBody>
      </p:sp>
      <p:sp>
        <p:nvSpPr>
          <p:cNvPr id="5" name="Tijdelijke aanduiding voor voettekst 4"/>
          <p:cNvSpPr>
            <a:spLocks noGrp="1"/>
          </p:cNvSpPr>
          <p:nvPr>
            <p:ph type="ftr" sz="quarter" idx="3"/>
          </p:nvPr>
        </p:nvSpPr>
        <p:spPr>
          <a:xfrm>
            <a:off x="7307700" y="28060640"/>
            <a:ext cx="6772989" cy="1611875"/>
          </a:xfrm>
          <a:prstGeom prst="rect">
            <a:avLst/>
          </a:prstGeom>
        </p:spPr>
        <p:txBody>
          <a:bodyPr vert="horz" lIns="295205" tIns="147602" rIns="295205" bIns="147602" rtlCol="0" anchor="ctr"/>
          <a:lstStyle>
            <a:lvl1pPr algn="ctr">
              <a:defRPr sz="40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15328345" y="28060640"/>
            <a:ext cx="4990624" cy="1611875"/>
          </a:xfrm>
          <a:prstGeom prst="rect">
            <a:avLst/>
          </a:prstGeom>
        </p:spPr>
        <p:txBody>
          <a:bodyPr vert="horz" lIns="295205" tIns="147602" rIns="295205" bIns="147602" rtlCol="0" anchor="ctr"/>
          <a:lstStyle>
            <a:lvl1pPr algn="r">
              <a:defRPr sz="4000">
                <a:solidFill>
                  <a:schemeClr val="tx1">
                    <a:tint val="75000"/>
                  </a:schemeClr>
                </a:solidFill>
              </a:defRPr>
            </a:lvl1pPr>
          </a:lstStyle>
          <a:p>
            <a:fld id="{E570CD98-A182-7042-93A0-69F99EFFE130}" type="slidenum">
              <a:rPr lang="nl-NL" smtClean="0"/>
              <a:t>‹nr.›</a:t>
            </a:fld>
            <a:endParaRPr lang="nl-NL"/>
          </a:p>
        </p:txBody>
      </p:sp>
    </p:spTree>
    <p:extLst>
      <p:ext uri="{BB962C8B-B14F-4D97-AF65-F5344CB8AC3E}">
        <p14:creationId xmlns:p14="http://schemas.microsoft.com/office/powerpoint/2010/main" val="360174411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476027" rtl="0" eaLnBrk="1" latinLnBrk="0" hangingPunct="1">
        <a:spcBef>
          <a:spcPct val="0"/>
        </a:spcBef>
        <a:buNone/>
        <a:defRPr sz="14300" kern="1200">
          <a:solidFill>
            <a:schemeClr val="tx1"/>
          </a:solidFill>
          <a:latin typeface="+mj-lt"/>
          <a:ea typeface="+mj-ea"/>
          <a:cs typeface="+mj-cs"/>
        </a:defRPr>
      </a:lvl1pPr>
    </p:titleStyle>
    <p:bodyStyle>
      <a:lvl1pPr marL="1107021" indent="-1107021" algn="l" defTabSz="1476027" rtl="0" eaLnBrk="1" latinLnBrk="0" hangingPunct="1">
        <a:spcBef>
          <a:spcPct val="20000"/>
        </a:spcBef>
        <a:buFont typeface="Arial"/>
        <a:buChar char="•"/>
        <a:defRPr sz="10300" kern="1200">
          <a:solidFill>
            <a:schemeClr val="tx1"/>
          </a:solidFill>
          <a:latin typeface="+mn-lt"/>
          <a:ea typeface="+mn-ea"/>
          <a:cs typeface="+mn-cs"/>
        </a:defRPr>
      </a:lvl1pPr>
      <a:lvl2pPr marL="2398544" indent="-922516" algn="l" defTabSz="1476027" rtl="0" eaLnBrk="1" latinLnBrk="0" hangingPunct="1">
        <a:spcBef>
          <a:spcPct val="20000"/>
        </a:spcBef>
        <a:buFont typeface="Arial"/>
        <a:buChar char="–"/>
        <a:defRPr sz="9100" kern="1200">
          <a:solidFill>
            <a:schemeClr val="tx1"/>
          </a:solidFill>
          <a:latin typeface="+mn-lt"/>
          <a:ea typeface="+mn-ea"/>
          <a:cs typeface="+mn-cs"/>
        </a:defRPr>
      </a:lvl2pPr>
      <a:lvl3pPr marL="3690068" indent="-738013" algn="l" defTabSz="1476027" rtl="0" eaLnBrk="1" latinLnBrk="0" hangingPunct="1">
        <a:spcBef>
          <a:spcPct val="20000"/>
        </a:spcBef>
        <a:buFont typeface="Arial"/>
        <a:buChar char="•"/>
        <a:defRPr sz="7800" kern="1200">
          <a:solidFill>
            <a:schemeClr val="tx1"/>
          </a:solidFill>
          <a:latin typeface="+mn-lt"/>
          <a:ea typeface="+mn-ea"/>
          <a:cs typeface="+mn-cs"/>
        </a:defRPr>
      </a:lvl3pPr>
      <a:lvl4pPr marL="5166094" indent="-738013" algn="l" defTabSz="1476027" rtl="0" eaLnBrk="1" latinLnBrk="0" hangingPunct="1">
        <a:spcBef>
          <a:spcPct val="20000"/>
        </a:spcBef>
        <a:buFont typeface="Arial"/>
        <a:buChar char="–"/>
        <a:defRPr sz="6500" kern="1200">
          <a:solidFill>
            <a:schemeClr val="tx1"/>
          </a:solidFill>
          <a:latin typeface="+mn-lt"/>
          <a:ea typeface="+mn-ea"/>
          <a:cs typeface="+mn-cs"/>
        </a:defRPr>
      </a:lvl4pPr>
      <a:lvl5pPr marL="6642122" indent="-738013" algn="l" defTabSz="1476027" rtl="0" eaLnBrk="1" latinLnBrk="0" hangingPunct="1">
        <a:spcBef>
          <a:spcPct val="20000"/>
        </a:spcBef>
        <a:buFont typeface="Arial"/>
        <a:buChar char="»"/>
        <a:defRPr sz="6500" kern="1200">
          <a:solidFill>
            <a:schemeClr val="tx1"/>
          </a:solidFill>
          <a:latin typeface="+mn-lt"/>
          <a:ea typeface="+mn-ea"/>
          <a:cs typeface="+mn-cs"/>
        </a:defRPr>
      </a:lvl5pPr>
      <a:lvl6pPr marL="8118149" indent="-738013" algn="l" defTabSz="1476027" rtl="0" eaLnBrk="1" latinLnBrk="0" hangingPunct="1">
        <a:spcBef>
          <a:spcPct val="20000"/>
        </a:spcBef>
        <a:buFont typeface="Arial"/>
        <a:buChar char="•"/>
        <a:defRPr sz="6500" kern="1200">
          <a:solidFill>
            <a:schemeClr val="tx1"/>
          </a:solidFill>
          <a:latin typeface="+mn-lt"/>
          <a:ea typeface="+mn-ea"/>
          <a:cs typeface="+mn-cs"/>
        </a:defRPr>
      </a:lvl6pPr>
      <a:lvl7pPr marL="9594175" indent="-738013" algn="l" defTabSz="1476027" rtl="0" eaLnBrk="1" latinLnBrk="0" hangingPunct="1">
        <a:spcBef>
          <a:spcPct val="20000"/>
        </a:spcBef>
        <a:buFont typeface="Arial"/>
        <a:buChar char="•"/>
        <a:defRPr sz="6500" kern="1200">
          <a:solidFill>
            <a:schemeClr val="tx1"/>
          </a:solidFill>
          <a:latin typeface="+mn-lt"/>
          <a:ea typeface="+mn-ea"/>
          <a:cs typeface="+mn-cs"/>
        </a:defRPr>
      </a:lvl7pPr>
      <a:lvl8pPr marL="11070203" indent="-738013" algn="l" defTabSz="1476027" rtl="0" eaLnBrk="1" latinLnBrk="0" hangingPunct="1">
        <a:spcBef>
          <a:spcPct val="20000"/>
        </a:spcBef>
        <a:buFont typeface="Arial"/>
        <a:buChar char="•"/>
        <a:defRPr sz="6500" kern="1200">
          <a:solidFill>
            <a:schemeClr val="tx1"/>
          </a:solidFill>
          <a:latin typeface="+mn-lt"/>
          <a:ea typeface="+mn-ea"/>
          <a:cs typeface="+mn-cs"/>
        </a:defRPr>
      </a:lvl8pPr>
      <a:lvl9pPr marL="12546230" indent="-738013" algn="l" defTabSz="1476027"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Rechte verbindingslijn 79">
            <a:extLst>
              <a:ext uri="{FF2B5EF4-FFF2-40B4-BE49-F238E27FC236}">
                <a16:creationId xmlns:a16="http://schemas.microsoft.com/office/drawing/2014/main" id="{66A897D3-D037-0AD8-8561-876BA7D5D8B6}"/>
              </a:ext>
            </a:extLst>
          </p:cNvPr>
          <p:cNvCxnSpPr>
            <a:cxnSpLocks/>
            <a:endCxn id="76" idx="0"/>
          </p:cNvCxnSpPr>
          <p:nvPr/>
        </p:nvCxnSpPr>
        <p:spPr>
          <a:xfrm>
            <a:off x="10514283" y="21550537"/>
            <a:ext cx="0" cy="183302"/>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cxnSp>
        <p:nvCxnSpPr>
          <p:cNvPr id="85" name="Rechte verbindingslijn 84">
            <a:extLst>
              <a:ext uri="{FF2B5EF4-FFF2-40B4-BE49-F238E27FC236}">
                <a16:creationId xmlns:a16="http://schemas.microsoft.com/office/drawing/2014/main" id="{8D2AFAB4-874D-5216-29B0-E8BABC51630A}"/>
              </a:ext>
            </a:extLst>
          </p:cNvPr>
          <p:cNvCxnSpPr>
            <a:cxnSpLocks/>
            <a:endCxn id="79" idx="0"/>
          </p:cNvCxnSpPr>
          <p:nvPr/>
        </p:nvCxnSpPr>
        <p:spPr>
          <a:xfrm>
            <a:off x="10526007" y="24350932"/>
            <a:ext cx="0" cy="147203"/>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9" name="Rechthoek: afgeronde hoeken 18">
            <a:extLst>
              <a:ext uri="{FF2B5EF4-FFF2-40B4-BE49-F238E27FC236}">
                <a16:creationId xmlns:a16="http://schemas.microsoft.com/office/drawing/2014/main" id="{C1038048-900A-59A3-44D7-A4C5BC80F153}"/>
              </a:ext>
            </a:extLst>
          </p:cNvPr>
          <p:cNvSpPr/>
          <p:nvPr/>
        </p:nvSpPr>
        <p:spPr>
          <a:xfrm>
            <a:off x="165120" y="9844150"/>
            <a:ext cx="20961170" cy="11706387"/>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13" name="Rechte verbindingslijn 12">
            <a:extLst>
              <a:ext uri="{FF2B5EF4-FFF2-40B4-BE49-F238E27FC236}">
                <a16:creationId xmlns:a16="http://schemas.microsoft.com/office/drawing/2014/main" id="{12A4AC67-C59D-CD48-E9ED-6281FF49E0DA}"/>
              </a:ext>
            </a:extLst>
          </p:cNvPr>
          <p:cNvCxnSpPr>
            <a:cxnSpLocks/>
          </p:cNvCxnSpPr>
          <p:nvPr/>
        </p:nvCxnSpPr>
        <p:spPr>
          <a:xfrm>
            <a:off x="10611773" y="8998862"/>
            <a:ext cx="0" cy="484919"/>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0" name="Rechthoek: afgeronde hoeken 9">
            <a:extLst>
              <a:ext uri="{FF2B5EF4-FFF2-40B4-BE49-F238E27FC236}">
                <a16:creationId xmlns:a16="http://schemas.microsoft.com/office/drawing/2014/main" id="{FD1490A1-1AFE-3902-A0A5-75961F5324AA}"/>
              </a:ext>
            </a:extLst>
          </p:cNvPr>
          <p:cNvSpPr/>
          <p:nvPr/>
        </p:nvSpPr>
        <p:spPr>
          <a:xfrm>
            <a:off x="266781" y="6268900"/>
            <a:ext cx="20859509" cy="2729962"/>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Building Information </a:t>
            </a:r>
            <a:r>
              <a:rPr lang="en-GB" sz="1800" b="1" kern="100" dirty="0" err="1">
                <a:solidFill>
                  <a:srgbClr val="FF0000"/>
                </a:solidFill>
                <a:effectLst/>
                <a:latin typeface="Aptos" panose="020B0004020202020204" pitchFamily="34" charset="0"/>
                <a:ea typeface="Aptos" panose="020B0004020202020204" pitchFamily="34" charset="0"/>
                <a:cs typeface="Times New Roman" panose="02020603050405020304" pitchFamily="18" charset="0"/>
              </a:rPr>
              <a:t>Modeling</a:t>
            </a:r>
            <a:r>
              <a:rPr lang="en-GB"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 (BIM) </a:t>
            </a:r>
            <a:r>
              <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is one of the central technologies in architecture, engineering, and construction, enabling detailed digital modelling of buildings [1]. As the BIM models change through multiple design stages, it gets difficult to manage or keep track of those changes. </a:t>
            </a:r>
            <a:r>
              <a:rPr lang="en-GB"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Version traceability</a:t>
            </a:r>
            <a:r>
              <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the exact history of modifications, is critical to maintaining the integrity of a project and avoiding huge mistakes.</a:t>
            </a:r>
            <a:endParaRPr lang="nl-BE"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T</a:t>
            </a:r>
            <a:r>
              <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his project</a:t>
            </a:r>
            <a:r>
              <a:rPr lang="en-GB"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a:t>
            </a:r>
            <a:r>
              <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looks at how </a:t>
            </a:r>
            <a:r>
              <a:rPr lang="en-GB"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Augmented </a:t>
            </a:r>
            <a:r>
              <a:rPr lang="en-GB"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R</a:t>
            </a:r>
            <a:r>
              <a:rPr lang="en-GB"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eality (AR)</a:t>
            </a:r>
            <a:r>
              <a:rPr lang="en-GB" sz="18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t>
            </a:r>
            <a:r>
              <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can be used to enhance version traceability in BIM. The BIM models are integrated into Unity using </a:t>
            </a:r>
            <a:r>
              <a:rPr lang="en-GB"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Industry Foundation Classes (IFC).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IFC is a standardized digital format for describing assets in the built environment. As an open, international standard, it promotes vendor-neutral functionality and ensures compatibility across various hardware devices, software platforms, and interfaces, supporting a wide range of use cases [2]. </a:t>
            </a:r>
            <a:r>
              <a:rPr lang="en-GB"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This research</a:t>
            </a:r>
            <a:r>
              <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proposes an AR-based solution that tracks changes more visibly across different versions of a BIM model, making management of the project's updates easier and more intuitive.</a:t>
            </a:r>
            <a:endParaRPr lang="nl-BE"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itel 1">
            <a:extLst>
              <a:ext uri="{FF2B5EF4-FFF2-40B4-BE49-F238E27FC236}">
                <a16:creationId xmlns:a16="http://schemas.microsoft.com/office/drawing/2014/main" id="{C4C8A65E-A5D8-9C26-DBB6-04F643BB13A5}"/>
              </a:ext>
            </a:extLst>
          </p:cNvPr>
          <p:cNvSpPr>
            <a:spLocks noGrp="1"/>
          </p:cNvSpPr>
          <p:nvPr>
            <p:ph type="title"/>
          </p:nvPr>
        </p:nvSpPr>
        <p:spPr/>
        <p:txBody>
          <a:bodyPr>
            <a:normAutofit fontScale="90000"/>
          </a:bodyPr>
          <a:lstStyle/>
          <a:p>
            <a:r>
              <a:rPr lang="nl-BE" dirty="0"/>
              <a:t>Mika Gielkens</a:t>
            </a:r>
          </a:p>
        </p:txBody>
      </p:sp>
      <p:sp>
        <p:nvSpPr>
          <p:cNvPr id="3" name="Tijdelijke aanduiding voor tekst 2">
            <a:extLst>
              <a:ext uri="{FF2B5EF4-FFF2-40B4-BE49-F238E27FC236}">
                <a16:creationId xmlns:a16="http://schemas.microsoft.com/office/drawing/2014/main" id="{D591C9B2-9A20-25DF-5E3D-50E54F0561A4}"/>
              </a:ext>
            </a:extLst>
          </p:cNvPr>
          <p:cNvSpPr>
            <a:spLocks noGrp="1"/>
          </p:cNvSpPr>
          <p:nvPr>
            <p:ph type="body" sz="quarter" idx="13"/>
          </p:nvPr>
        </p:nvSpPr>
        <p:spPr/>
        <p:txBody>
          <a:bodyPr/>
          <a:lstStyle/>
          <a:p>
            <a:r>
              <a:rPr lang="en-US" dirty="0"/>
              <a:t>Traceability of changes within BIM in AR </a:t>
            </a:r>
            <a:endParaRPr lang="nl-BE" dirty="0"/>
          </a:p>
        </p:txBody>
      </p:sp>
      <p:sp>
        <p:nvSpPr>
          <p:cNvPr id="4" name="Tijdelijke aanduiding voor tekst 3">
            <a:extLst>
              <a:ext uri="{FF2B5EF4-FFF2-40B4-BE49-F238E27FC236}">
                <a16:creationId xmlns:a16="http://schemas.microsoft.com/office/drawing/2014/main" id="{46CE358C-6F45-B163-1AA7-EAF33BAE2092}"/>
              </a:ext>
            </a:extLst>
          </p:cNvPr>
          <p:cNvSpPr>
            <a:spLocks noGrp="1"/>
          </p:cNvSpPr>
          <p:nvPr>
            <p:ph type="body" sz="quarter" idx="14"/>
          </p:nvPr>
        </p:nvSpPr>
        <p:spPr>
          <a:xfrm>
            <a:off x="6949621" y="27334506"/>
            <a:ext cx="3916499" cy="1452079"/>
          </a:xfrm>
        </p:spPr>
        <p:txBody>
          <a:bodyPr>
            <a:normAutofit fontScale="85000" lnSpcReduction="10000"/>
          </a:bodyPr>
          <a:lstStyle/>
          <a:p>
            <a:r>
              <a:rPr lang="nl-BE" dirty="0"/>
              <a:t>Prof. dr. Fabian Di </a:t>
            </a:r>
            <a:r>
              <a:rPr lang="nl-BE" dirty="0" err="1"/>
              <a:t>Fiore</a:t>
            </a:r>
            <a:endParaRPr lang="nl-BE" dirty="0"/>
          </a:p>
          <a:p>
            <a:r>
              <a:rPr lang="nl-BE" dirty="0"/>
              <a:t>Prof. dr. Davy </a:t>
            </a:r>
            <a:r>
              <a:rPr lang="nl-BE" dirty="0" err="1"/>
              <a:t>Vanacken</a:t>
            </a:r>
            <a:endParaRPr lang="nl-BE" dirty="0"/>
          </a:p>
          <a:p>
            <a:r>
              <a:rPr lang="nl-BE" dirty="0"/>
              <a:t>Jeroen </a:t>
            </a:r>
            <a:r>
              <a:rPr lang="nl-BE" dirty="0" err="1"/>
              <a:t>Ceyssens</a:t>
            </a:r>
            <a:endParaRPr lang="nl-BE" dirty="0"/>
          </a:p>
        </p:txBody>
      </p:sp>
      <p:sp>
        <p:nvSpPr>
          <p:cNvPr id="6" name="Tekstvak 5">
            <a:extLst>
              <a:ext uri="{FF2B5EF4-FFF2-40B4-BE49-F238E27FC236}">
                <a16:creationId xmlns:a16="http://schemas.microsoft.com/office/drawing/2014/main" id="{4E00A283-03C6-5159-E38E-DEDDC807868E}"/>
              </a:ext>
            </a:extLst>
          </p:cNvPr>
          <p:cNvSpPr txBox="1"/>
          <p:nvPr/>
        </p:nvSpPr>
        <p:spPr>
          <a:xfrm>
            <a:off x="266781" y="4981729"/>
            <a:ext cx="16968274" cy="684418"/>
          </a:xfrm>
          <a:prstGeom prst="rect">
            <a:avLst/>
          </a:prstGeom>
          <a:noFill/>
        </p:spPr>
        <p:txBody>
          <a:bodyPr wrap="square">
            <a:spAutoFit/>
          </a:bodyPr>
          <a:lstStyle/>
          <a:p>
            <a:pPr lvl="0">
              <a:lnSpc>
                <a:spcPct val="200000"/>
              </a:lnSpc>
            </a:pPr>
            <a:r>
              <a:rPr lang="nl-NL" sz="2300" dirty="0">
                <a:latin typeface="Verdana" panose="020B0604030504040204" pitchFamily="34" charset="0"/>
                <a:ea typeface="Verdana" panose="020B0604030504040204" pitchFamily="34" charset="0"/>
                <a:cs typeface="Verdana" panose="020B0604030504040204" pitchFamily="34" charset="0"/>
              </a:rPr>
              <a:t>Software Systems Engineering Technology</a:t>
            </a:r>
          </a:p>
        </p:txBody>
      </p:sp>
      <p:sp>
        <p:nvSpPr>
          <p:cNvPr id="8" name="Tekstvak 7">
            <a:extLst>
              <a:ext uri="{FF2B5EF4-FFF2-40B4-BE49-F238E27FC236}">
                <a16:creationId xmlns:a16="http://schemas.microsoft.com/office/drawing/2014/main" id="{015C6CC2-39A5-B293-8560-2BBABF553AD4}"/>
              </a:ext>
            </a:extLst>
          </p:cNvPr>
          <p:cNvSpPr txBox="1"/>
          <p:nvPr/>
        </p:nvSpPr>
        <p:spPr>
          <a:xfrm>
            <a:off x="14194991" y="585172"/>
            <a:ext cx="6852083" cy="646331"/>
          </a:xfrm>
          <a:prstGeom prst="rect">
            <a:avLst/>
          </a:prstGeom>
        </p:spPr>
        <p:txBody>
          <a:bodyPr vert="horz" wrap="square" rtlCol="0">
            <a:spAutoFit/>
          </a:bodyPr>
          <a:lstStyle/>
          <a:p>
            <a:pPr algn="r"/>
            <a:r>
              <a:rPr lang="nl-BE" sz="3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2023-2024</a:t>
            </a:r>
          </a:p>
        </p:txBody>
      </p:sp>
      <p:sp>
        <p:nvSpPr>
          <p:cNvPr id="11" name="Rechthoek: afgeronde hoeken 10">
            <a:extLst>
              <a:ext uri="{FF2B5EF4-FFF2-40B4-BE49-F238E27FC236}">
                <a16:creationId xmlns:a16="http://schemas.microsoft.com/office/drawing/2014/main" id="{6077DE12-1B9E-9E14-1582-5DA8CE67600A}"/>
              </a:ext>
            </a:extLst>
          </p:cNvPr>
          <p:cNvSpPr/>
          <p:nvPr/>
        </p:nvSpPr>
        <p:spPr>
          <a:xfrm>
            <a:off x="8485022" y="9466077"/>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Methodology</a:t>
            </a:r>
            <a:endParaRPr lang="nl-BE" sz="4800" dirty="0">
              <a:solidFill>
                <a:schemeClr val="bg2"/>
              </a:solidFill>
            </a:endParaRPr>
          </a:p>
        </p:txBody>
      </p:sp>
      <p:sp>
        <p:nvSpPr>
          <p:cNvPr id="21" name="Rechthoek: afgeronde hoeken 20">
            <a:extLst>
              <a:ext uri="{FF2B5EF4-FFF2-40B4-BE49-F238E27FC236}">
                <a16:creationId xmlns:a16="http://schemas.microsoft.com/office/drawing/2014/main" id="{663207BD-91F6-9B17-CF6C-FD3912C5DB13}"/>
              </a:ext>
            </a:extLst>
          </p:cNvPr>
          <p:cNvSpPr/>
          <p:nvPr/>
        </p:nvSpPr>
        <p:spPr>
          <a:xfrm>
            <a:off x="724487" y="10377005"/>
            <a:ext cx="19769363" cy="2063011"/>
          </a:xfrm>
          <a:prstGeom prst="roundRect">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r>
              <a:rPr lang="en-GB" sz="24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Model loading and comparison</a:t>
            </a: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Different versions of the BIM models are loaded into the </a:t>
            </a: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Unity-based program</a:t>
            </a:r>
            <a:r>
              <a:rPr lang="en-GB" sz="2000" kern="100" dirty="0">
                <a:solidFill>
                  <a:schemeClr val="accent1"/>
                </a:solidFill>
                <a:latin typeface="Aptos" panose="020B0004020202020204" pitchFamily="34" charset="0"/>
                <a:ea typeface="Aptos" panose="020B0004020202020204" pitchFamily="34" charset="0"/>
                <a:cs typeface="Times New Roman" panose="02020603050405020304" pitchFamily="18" charset="0"/>
              </a:rPr>
              <a:t> </a:t>
            </a:r>
            <a:r>
              <a:rPr lang="en-GB" sz="20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using an IFC importer add-on</a:t>
            </a:r>
            <a:r>
              <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The system </a:t>
            </a:r>
            <a:r>
              <a:rPr lang="en-GB"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identifies </a:t>
            </a: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differences </a:t>
            </a:r>
            <a:r>
              <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between these versions. It focuses on changes such as the addition of objects, removals, relocated objects, and changes in materials. These changes are stored in maps within the program for easy access and visualization.</a:t>
            </a: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3" name="Rechthoek: afgeronde hoeken 22">
            <a:extLst>
              <a:ext uri="{FF2B5EF4-FFF2-40B4-BE49-F238E27FC236}">
                <a16:creationId xmlns:a16="http://schemas.microsoft.com/office/drawing/2014/main" id="{71CC2917-2A1D-05CC-438E-74D778EBB8A6}"/>
              </a:ext>
            </a:extLst>
          </p:cNvPr>
          <p:cNvSpPr/>
          <p:nvPr/>
        </p:nvSpPr>
        <p:spPr>
          <a:xfrm>
            <a:off x="724486" y="12611442"/>
            <a:ext cx="19769363" cy="3978675"/>
          </a:xfrm>
          <a:prstGeom prst="roundRect">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4" name="Rechthoek: afgeronde hoeken 23">
            <a:extLst>
              <a:ext uri="{FF2B5EF4-FFF2-40B4-BE49-F238E27FC236}">
                <a16:creationId xmlns:a16="http://schemas.microsoft.com/office/drawing/2014/main" id="{6641A083-6FA5-E703-99F3-2CBC72BD5D08}"/>
              </a:ext>
            </a:extLst>
          </p:cNvPr>
          <p:cNvSpPr/>
          <p:nvPr/>
        </p:nvSpPr>
        <p:spPr>
          <a:xfrm>
            <a:off x="724487" y="16761544"/>
            <a:ext cx="19769362" cy="4442579"/>
          </a:xfrm>
          <a:prstGeom prst="roundRect">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nl-B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5" name="Afbeelding 54">
            <a:extLst>
              <a:ext uri="{FF2B5EF4-FFF2-40B4-BE49-F238E27FC236}">
                <a16:creationId xmlns:a16="http://schemas.microsoft.com/office/drawing/2014/main" id="{1A93A1A4-97F9-0AC9-6E15-FADCB6A154BC}"/>
              </a:ext>
            </a:extLst>
          </p:cNvPr>
          <p:cNvPicPr>
            <a:picLocks noChangeAspect="1"/>
          </p:cNvPicPr>
          <p:nvPr/>
        </p:nvPicPr>
        <p:blipFill rotWithShape="1">
          <a:blip r:embed="rId3"/>
          <a:srcRect l="1379" r="1917"/>
          <a:stretch/>
        </p:blipFill>
        <p:spPr>
          <a:xfrm>
            <a:off x="13959840" y="12665664"/>
            <a:ext cx="5631180" cy="3726439"/>
          </a:xfrm>
          <a:prstGeom prst="rect">
            <a:avLst/>
          </a:prstGeom>
        </p:spPr>
      </p:pic>
      <p:sp>
        <p:nvSpPr>
          <p:cNvPr id="56" name="Tekstvak 55">
            <a:extLst>
              <a:ext uri="{FF2B5EF4-FFF2-40B4-BE49-F238E27FC236}">
                <a16:creationId xmlns:a16="http://schemas.microsoft.com/office/drawing/2014/main" id="{A17EDF10-4F9A-60E7-CCE0-3052B49D320E}"/>
              </a:ext>
            </a:extLst>
          </p:cNvPr>
          <p:cNvSpPr txBox="1"/>
          <p:nvPr/>
        </p:nvSpPr>
        <p:spPr>
          <a:xfrm>
            <a:off x="797264" y="12786709"/>
            <a:ext cx="12164037" cy="3256276"/>
          </a:xfrm>
          <a:prstGeom prst="rect">
            <a:avLst/>
          </a:prstGeom>
        </p:spPr>
        <p:txBody>
          <a:bodyPr vert="horz" wrap="square" rtlCol="0">
            <a:spAutoFit/>
          </a:bodyPr>
          <a:lstStyle/>
          <a:p>
            <a:pPr>
              <a:lnSpc>
                <a:spcPct val="115000"/>
              </a:lnSpc>
              <a:spcAft>
                <a:spcPts val="800"/>
              </a:spcAft>
            </a:pPr>
            <a:r>
              <a:rPr lang="en-GB"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Change visualization and interaction</a:t>
            </a:r>
            <a:endParaRPr lang="nl-BE"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system provides an </a:t>
            </a: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interactive list </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of detected changes. When a change is selected, the corresponding game object gets marked with a specific </a:t>
            </a:r>
            <a:r>
              <a:rPr lang="en-GB" sz="2000" kern="1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color</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to show the type of change made. </a:t>
            </a:r>
            <a:r>
              <a:rPr lang="en-GB" sz="2000" kern="100" dirty="0">
                <a:latin typeface="Aptos" panose="020B0004020202020204" pitchFamily="34" charset="0"/>
                <a:ea typeface="Aptos" panose="020B0004020202020204" pitchFamily="34" charset="0"/>
                <a:cs typeface="Times New Roman" panose="02020603050405020304" pitchFamily="18" charset="0"/>
              </a:rPr>
              <a:t>The </a:t>
            </a:r>
            <a:r>
              <a:rPr lang="en-GB" sz="2000" b="1" kern="100" dirty="0" err="1">
                <a:solidFill>
                  <a:schemeClr val="accent1"/>
                </a:solidFill>
                <a:latin typeface="Aptos" panose="020B0004020202020204" pitchFamily="34" charset="0"/>
                <a:ea typeface="Aptos" panose="020B0004020202020204" pitchFamily="34" charset="0"/>
                <a:cs typeface="Times New Roman" panose="02020603050405020304" pitchFamily="18" charset="0"/>
              </a:rPr>
              <a:t>color</a:t>
            </a:r>
            <a:r>
              <a:rPr lang="en-GB" sz="2000" b="1" kern="100" dirty="0">
                <a:solidFill>
                  <a:schemeClr val="accent1"/>
                </a:solidFill>
                <a:latin typeface="Aptos" panose="020B0004020202020204" pitchFamily="34" charset="0"/>
                <a:ea typeface="Aptos" panose="020B0004020202020204" pitchFamily="34" charset="0"/>
                <a:cs typeface="Times New Roman" panose="02020603050405020304" pitchFamily="18" charset="0"/>
              </a:rPr>
              <a:t> coding </a:t>
            </a:r>
            <a:r>
              <a:rPr lang="en-GB" sz="2000" kern="100" dirty="0">
                <a:latin typeface="Aptos" panose="020B0004020202020204" pitchFamily="34" charset="0"/>
                <a:ea typeface="Aptos" panose="020B0004020202020204" pitchFamily="34" charset="0"/>
                <a:cs typeface="Times New Roman" panose="02020603050405020304" pitchFamily="18" charset="0"/>
              </a:rPr>
              <a:t>is:</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Red: The object has been </a:t>
            </a: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removed</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Green: The object has been </a:t>
            </a: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added</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Purple: The object has been </a:t>
            </a: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moved</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Blue: Represents a change of the </a:t>
            </a: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materials</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nl-BE" sz="2000" b="1" dirty="0" err="1">
              <a:solidFill>
                <a:schemeClr val="tx1"/>
              </a:solidFill>
            </a:endParaRPr>
          </a:p>
        </p:txBody>
      </p:sp>
      <p:pic>
        <p:nvPicPr>
          <p:cNvPr id="60" name="Afbeelding 59">
            <a:extLst>
              <a:ext uri="{FF2B5EF4-FFF2-40B4-BE49-F238E27FC236}">
                <a16:creationId xmlns:a16="http://schemas.microsoft.com/office/drawing/2014/main" id="{8CF5F8A4-4543-5796-E066-942EFEFB78C7}"/>
              </a:ext>
            </a:extLst>
          </p:cNvPr>
          <p:cNvPicPr>
            <a:picLocks noChangeAspect="1"/>
          </p:cNvPicPr>
          <p:nvPr/>
        </p:nvPicPr>
        <p:blipFill>
          <a:blip r:embed="rId4"/>
          <a:stretch>
            <a:fillRect/>
          </a:stretch>
        </p:blipFill>
        <p:spPr>
          <a:xfrm>
            <a:off x="1653565" y="15622693"/>
            <a:ext cx="10342985" cy="571580"/>
          </a:xfrm>
          <a:prstGeom prst="rect">
            <a:avLst/>
          </a:prstGeom>
        </p:spPr>
      </p:pic>
      <p:sp>
        <p:nvSpPr>
          <p:cNvPr id="62" name="Tekstvak 61">
            <a:extLst>
              <a:ext uri="{FF2B5EF4-FFF2-40B4-BE49-F238E27FC236}">
                <a16:creationId xmlns:a16="http://schemas.microsoft.com/office/drawing/2014/main" id="{755F00C9-2A8C-A2C7-2B52-975F0E458A71}"/>
              </a:ext>
            </a:extLst>
          </p:cNvPr>
          <p:cNvSpPr txBox="1"/>
          <p:nvPr/>
        </p:nvSpPr>
        <p:spPr>
          <a:xfrm>
            <a:off x="797264" y="17313968"/>
            <a:ext cx="12687247" cy="3285002"/>
          </a:xfrm>
          <a:prstGeom prst="rect">
            <a:avLst/>
          </a:prstGeom>
        </p:spPr>
        <p:txBody>
          <a:bodyPr vert="horz" wrap="square" rtlCol="0">
            <a:spAutoFit/>
          </a:bodyPr>
          <a:lstStyle/>
          <a:p>
            <a:pPr>
              <a:lnSpc>
                <a:spcPct val="115000"/>
              </a:lnSpc>
              <a:spcAft>
                <a:spcPts val="800"/>
              </a:spcAft>
            </a:pPr>
            <a:r>
              <a:rPr lang="en-GB"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Decision card</a:t>
            </a:r>
            <a:endPar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When a change gets selected in the list, the "</a:t>
            </a: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decision card</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[3] pops up. The decision card is a pop-up window that gives specific information on what changed. The decision card displays the following items:</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What changed</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 short description of what changed [3].</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Description</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Why was this change needed or useful [3].</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Who is involved</a:t>
            </a: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Sums up the main people or groups engaged during design and approval of the change [3].</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Using this approach, the changes between versions are tracked and the user stays well informed about the changes made using the AR environment.</a:t>
            </a:r>
          </a:p>
        </p:txBody>
      </p:sp>
      <p:pic>
        <p:nvPicPr>
          <p:cNvPr id="64" name="Afbeelding 63">
            <a:extLst>
              <a:ext uri="{FF2B5EF4-FFF2-40B4-BE49-F238E27FC236}">
                <a16:creationId xmlns:a16="http://schemas.microsoft.com/office/drawing/2014/main" id="{EB518F51-9BA7-5059-19A6-191DFA326837}"/>
              </a:ext>
            </a:extLst>
          </p:cNvPr>
          <p:cNvPicPr>
            <a:picLocks noChangeAspect="1"/>
          </p:cNvPicPr>
          <p:nvPr/>
        </p:nvPicPr>
        <p:blipFill rotWithShape="1">
          <a:blip r:embed="rId5"/>
          <a:srcRect l="-1284" r="-701"/>
          <a:stretch/>
        </p:blipFill>
        <p:spPr>
          <a:xfrm>
            <a:off x="14445205" y="16814851"/>
            <a:ext cx="4560425" cy="4201109"/>
          </a:xfrm>
          <a:prstGeom prst="rect">
            <a:avLst/>
          </a:prstGeom>
        </p:spPr>
      </p:pic>
      <p:sp>
        <p:nvSpPr>
          <p:cNvPr id="67" name="Rechthoek: afgeronde hoeken 66">
            <a:extLst>
              <a:ext uri="{FF2B5EF4-FFF2-40B4-BE49-F238E27FC236}">
                <a16:creationId xmlns:a16="http://schemas.microsoft.com/office/drawing/2014/main" id="{50D994E9-4751-959B-D26B-41664B44A7C9}"/>
              </a:ext>
            </a:extLst>
          </p:cNvPr>
          <p:cNvSpPr/>
          <p:nvPr/>
        </p:nvSpPr>
        <p:spPr>
          <a:xfrm>
            <a:off x="8476634" y="5839609"/>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Introduction</a:t>
            </a:r>
            <a:endParaRPr lang="nl-BE" sz="4800" dirty="0">
              <a:solidFill>
                <a:schemeClr val="bg2"/>
              </a:solidFill>
            </a:endParaRPr>
          </a:p>
        </p:txBody>
      </p:sp>
      <p:sp>
        <p:nvSpPr>
          <p:cNvPr id="75" name="Rechthoek: afgeronde hoeken 74">
            <a:extLst>
              <a:ext uri="{FF2B5EF4-FFF2-40B4-BE49-F238E27FC236}">
                <a16:creationId xmlns:a16="http://schemas.microsoft.com/office/drawing/2014/main" id="{AC2107CE-109E-813A-5E8C-3A0F1C8CE89C}"/>
              </a:ext>
            </a:extLst>
          </p:cNvPr>
          <p:cNvSpPr/>
          <p:nvPr/>
        </p:nvSpPr>
        <p:spPr>
          <a:xfrm>
            <a:off x="176473" y="22105973"/>
            <a:ext cx="20961170" cy="2244959"/>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14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Based on the results of the user study, while the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familiarity </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with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AR</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had an average score of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1,6 out of 5 </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(on being the least familiar) the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AR shows promise </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for change traceability. Features like the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decision card, color coding </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and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visualization</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in combination with the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spatial context</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makes It </a:t>
            </a:r>
            <a:r>
              <a:rPr lang="en-US" sz="20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easier</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to </a:t>
            </a:r>
            <a:r>
              <a:rPr lang="en-US" sz="20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explain</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the changes to </a:t>
            </a:r>
            <a:r>
              <a:rPr lang="en-US" sz="20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stakeholders</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that not follow the project as closely. But participants did state that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BIM</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offers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more advanced features </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like filtering and clash detection. A notable thing is that participants forgot about the buttons on the smartphone screen. To lower the learning curve, displaying as much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buttons</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as possible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in AR is recommended</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The results showed that the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confidence</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of capturing all changes was very high with an average score of </a:t>
            </a:r>
            <a:r>
              <a:rPr lang="en-US" sz="20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4,2 out of 5</a:t>
            </a:r>
            <a:r>
              <a:rPr lang="en-US" sz="20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a:t>
            </a:r>
            <a:endPar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6" name="Rechthoek: afgeronde hoeken 75">
            <a:extLst>
              <a:ext uri="{FF2B5EF4-FFF2-40B4-BE49-F238E27FC236}">
                <a16:creationId xmlns:a16="http://schemas.microsoft.com/office/drawing/2014/main" id="{D8DE6F2B-B7C1-4687-3171-477117FB6E6A}"/>
              </a:ext>
            </a:extLst>
          </p:cNvPr>
          <p:cNvSpPr/>
          <p:nvPr/>
        </p:nvSpPr>
        <p:spPr>
          <a:xfrm>
            <a:off x="8379144" y="21733839"/>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Results</a:t>
            </a:r>
            <a:endParaRPr lang="nl-BE" sz="4800" dirty="0">
              <a:solidFill>
                <a:schemeClr val="bg2"/>
              </a:solidFill>
            </a:endParaRPr>
          </a:p>
        </p:txBody>
      </p:sp>
      <p:sp>
        <p:nvSpPr>
          <p:cNvPr id="78" name="Rechthoek: afgeronde hoeken 77">
            <a:extLst>
              <a:ext uri="{FF2B5EF4-FFF2-40B4-BE49-F238E27FC236}">
                <a16:creationId xmlns:a16="http://schemas.microsoft.com/office/drawing/2014/main" id="{B4E5DC1B-135F-B7BF-3611-E578307CFBEC}"/>
              </a:ext>
            </a:extLst>
          </p:cNvPr>
          <p:cNvSpPr/>
          <p:nvPr/>
        </p:nvSpPr>
        <p:spPr>
          <a:xfrm>
            <a:off x="188197" y="24946468"/>
            <a:ext cx="20961170" cy="2244959"/>
          </a:xfrm>
          <a:prstGeom prst="roundRect">
            <a:avLst/>
          </a:prstGeom>
          <a:solidFill>
            <a:srgbClr val="9BF8FF">
              <a:alpha val="30196"/>
            </a:srgbClr>
          </a:solid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400" dirty="0">
              <a:solidFill>
                <a:schemeClr val="tx1"/>
              </a:solidFill>
            </a:endParaRPr>
          </a:p>
          <a:p>
            <a:pPr>
              <a:lnSpc>
                <a:spcPct val="115000"/>
              </a:lnSpc>
              <a:spcAft>
                <a:spcPts val="800"/>
              </a:spcAft>
            </a:pPr>
            <a:r>
              <a:rPr lang="en-US" sz="2000" dirty="0">
                <a:solidFill>
                  <a:schemeClr val="tx1"/>
                </a:solidFill>
              </a:rPr>
              <a:t>In conclusion, with some further adjustments as </a:t>
            </a:r>
            <a:r>
              <a:rPr lang="en-US" sz="2000" b="1" dirty="0">
                <a:solidFill>
                  <a:srgbClr val="FF0000"/>
                </a:solidFill>
              </a:rPr>
              <a:t>adding</a:t>
            </a:r>
            <a:r>
              <a:rPr lang="en-US" sz="2000" dirty="0">
                <a:solidFill>
                  <a:schemeClr val="tx1"/>
                </a:solidFill>
              </a:rPr>
              <a:t> features like </a:t>
            </a:r>
            <a:r>
              <a:rPr lang="en-US" sz="2000" b="1" dirty="0">
                <a:solidFill>
                  <a:srgbClr val="FF0000"/>
                </a:solidFill>
              </a:rPr>
              <a:t>filtering</a:t>
            </a:r>
            <a:r>
              <a:rPr lang="en-US" sz="2000" dirty="0">
                <a:solidFill>
                  <a:schemeClr val="tx1"/>
                </a:solidFill>
              </a:rPr>
              <a:t> on kind of change, object or for specific jobs (ex. plumbers) </a:t>
            </a:r>
            <a:r>
              <a:rPr lang="en-US" sz="2000" b="1" dirty="0">
                <a:solidFill>
                  <a:srgbClr val="FF0000"/>
                </a:solidFill>
              </a:rPr>
              <a:t>AR</a:t>
            </a:r>
            <a:r>
              <a:rPr lang="en-US" sz="2000" dirty="0">
                <a:solidFill>
                  <a:schemeClr val="tx1"/>
                </a:solidFill>
              </a:rPr>
              <a:t> could be a </a:t>
            </a:r>
            <a:r>
              <a:rPr lang="en-US" sz="2000" b="1" dirty="0">
                <a:solidFill>
                  <a:srgbClr val="FF0000"/>
                </a:solidFill>
              </a:rPr>
              <a:t>beneficial</a:t>
            </a:r>
            <a:r>
              <a:rPr lang="en-US" sz="2000" dirty="0">
                <a:solidFill>
                  <a:schemeClr val="tx1"/>
                </a:solidFill>
              </a:rPr>
              <a:t> technologies in construction to trace all changes in a lifecycle of a project. Features like </a:t>
            </a:r>
            <a:r>
              <a:rPr lang="en-US" sz="2000" b="1" dirty="0">
                <a:solidFill>
                  <a:srgbClr val="FF0000"/>
                </a:solidFill>
              </a:rPr>
              <a:t>explanation </a:t>
            </a:r>
            <a:r>
              <a:rPr lang="en-US" sz="2000" dirty="0">
                <a:solidFill>
                  <a:schemeClr val="tx1"/>
                </a:solidFill>
              </a:rPr>
              <a:t>in</a:t>
            </a:r>
            <a:r>
              <a:rPr lang="en-US" sz="2000" b="1" dirty="0">
                <a:solidFill>
                  <a:srgbClr val="FF0000"/>
                </a:solidFill>
              </a:rPr>
              <a:t> plain text </a:t>
            </a:r>
            <a:r>
              <a:rPr lang="en-US" sz="2000" dirty="0">
                <a:solidFill>
                  <a:schemeClr val="tx1"/>
                </a:solidFill>
              </a:rPr>
              <a:t>used in the decision card and the </a:t>
            </a:r>
            <a:r>
              <a:rPr lang="en-US" sz="2000" b="1" dirty="0">
                <a:solidFill>
                  <a:srgbClr val="FF0000"/>
                </a:solidFill>
              </a:rPr>
              <a:t>spatial awareness </a:t>
            </a:r>
            <a:r>
              <a:rPr lang="en-US" sz="2000" dirty="0">
                <a:solidFill>
                  <a:schemeClr val="tx1"/>
                </a:solidFill>
              </a:rPr>
              <a:t>makes it </a:t>
            </a:r>
            <a:r>
              <a:rPr lang="en-US" sz="2000" b="1" dirty="0">
                <a:solidFill>
                  <a:srgbClr val="FF0000"/>
                </a:solidFill>
              </a:rPr>
              <a:t>easier to explain </a:t>
            </a:r>
            <a:r>
              <a:rPr lang="en-US" sz="2000" dirty="0">
                <a:solidFill>
                  <a:schemeClr val="tx1"/>
                </a:solidFill>
              </a:rPr>
              <a:t>and show changes to stakeholders not as closely involved. The </a:t>
            </a:r>
            <a:r>
              <a:rPr lang="en-US" sz="2000" b="1" dirty="0">
                <a:solidFill>
                  <a:srgbClr val="FF0000"/>
                </a:solidFill>
              </a:rPr>
              <a:t>high confidence level </a:t>
            </a:r>
            <a:r>
              <a:rPr lang="en-US" sz="2000" dirty="0">
                <a:solidFill>
                  <a:schemeClr val="tx1"/>
                </a:solidFill>
              </a:rPr>
              <a:t>reached with the AR application suggests that with further refinement </a:t>
            </a:r>
            <a:r>
              <a:rPr lang="en-US" sz="2000" b="1" dirty="0">
                <a:solidFill>
                  <a:srgbClr val="FF0000"/>
                </a:solidFill>
              </a:rPr>
              <a:t>AR</a:t>
            </a:r>
            <a:r>
              <a:rPr lang="en-US" sz="2000" dirty="0">
                <a:solidFill>
                  <a:schemeClr val="tx1"/>
                </a:solidFill>
              </a:rPr>
              <a:t> could be a </a:t>
            </a:r>
            <a:r>
              <a:rPr lang="en-US" sz="2000" b="1" dirty="0">
                <a:solidFill>
                  <a:srgbClr val="FF0000"/>
                </a:solidFill>
              </a:rPr>
              <a:t>useful asset </a:t>
            </a:r>
            <a:r>
              <a:rPr lang="en-US" sz="2000" dirty="0">
                <a:solidFill>
                  <a:schemeClr val="tx1"/>
                </a:solidFill>
              </a:rPr>
              <a:t>in the construction industry. For </a:t>
            </a:r>
            <a:r>
              <a:rPr lang="en-US" sz="2000" b="1" dirty="0">
                <a:solidFill>
                  <a:srgbClr val="FF0000"/>
                </a:solidFill>
              </a:rPr>
              <a:t>future research</a:t>
            </a:r>
            <a:r>
              <a:rPr lang="en-US" sz="2000" dirty="0">
                <a:solidFill>
                  <a:schemeClr val="tx1"/>
                </a:solidFill>
              </a:rPr>
              <a:t>, integrating </a:t>
            </a:r>
            <a:r>
              <a:rPr lang="en-US" sz="2000" b="1" dirty="0">
                <a:solidFill>
                  <a:srgbClr val="FF0000"/>
                </a:solidFill>
              </a:rPr>
              <a:t>more advanced features </a:t>
            </a:r>
            <a:r>
              <a:rPr lang="en-US" sz="2000" dirty="0">
                <a:solidFill>
                  <a:schemeClr val="tx1"/>
                </a:solidFill>
              </a:rPr>
              <a:t>like filtering and clash detection while maintaining or improving a </a:t>
            </a:r>
            <a:r>
              <a:rPr lang="en-US" sz="2000" b="1" dirty="0">
                <a:solidFill>
                  <a:srgbClr val="FF0000"/>
                </a:solidFill>
              </a:rPr>
              <a:t>user friendly interface </a:t>
            </a:r>
            <a:r>
              <a:rPr lang="en-US" sz="2000" dirty="0">
                <a:solidFill>
                  <a:schemeClr val="tx1"/>
                </a:solidFill>
              </a:rPr>
              <a:t>minimizing the learning curve is recommended.  Another recommendation is researching how orienting in a bigger building can be made easier, for example by using a mini-map.</a:t>
            </a:r>
            <a:endParaRPr lang="en-GB" sz="2000" dirty="0">
              <a:solidFill>
                <a:schemeClr val="tx1"/>
              </a:solidFill>
            </a:endParaRPr>
          </a:p>
        </p:txBody>
      </p:sp>
      <p:sp>
        <p:nvSpPr>
          <p:cNvPr id="79" name="Rechthoek: afgeronde hoeken 78">
            <a:extLst>
              <a:ext uri="{FF2B5EF4-FFF2-40B4-BE49-F238E27FC236}">
                <a16:creationId xmlns:a16="http://schemas.microsoft.com/office/drawing/2014/main" id="{EC3BC95E-4881-8297-D9E0-3C546D9B3465}"/>
              </a:ext>
            </a:extLst>
          </p:cNvPr>
          <p:cNvSpPr/>
          <p:nvPr/>
        </p:nvSpPr>
        <p:spPr>
          <a:xfrm>
            <a:off x="8390868" y="24498135"/>
            <a:ext cx="4270278" cy="813135"/>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Conclusion</a:t>
            </a:r>
            <a:endParaRPr lang="nl-BE" sz="4800" dirty="0">
              <a:solidFill>
                <a:schemeClr val="bg2"/>
              </a:solidFill>
            </a:endParaRPr>
          </a:p>
        </p:txBody>
      </p:sp>
      <p:sp>
        <p:nvSpPr>
          <p:cNvPr id="18" name="Tekstvak 17">
            <a:extLst>
              <a:ext uri="{FF2B5EF4-FFF2-40B4-BE49-F238E27FC236}">
                <a16:creationId xmlns:a16="http://schemas.microsoft.com/office/drawing/2014/main" id="{3B5519CD-D556-6E68-E62F-C5C4B168B205}"/>
              </a:ext>
            </a:extLst>
          </p:cNvPr>
          <p:cNvSpPr txBox="1"/>
          <p:nvPr/>
        </p:nvSpPr>
        <p:spPr>
          <a:xfrm>
            <a:off x="1557371" y="16204569"/>
            <a:ext cx="5583516" cy="307777"/>
          </a:xfrm>
          <a:prstGeom prst="rect">
            <a:avLst/>
          </a:prstGeom>
        </p:spPr>
        <p:txBody>
          <a:bodyPr vert="horz" wrap="none" rtlCol="0">
            <a:spAutoFit/>
          </a:bodyPr>
          <a:lstStyle/>
          <a:p>
            <a:r>
              <a:rPr lang="nl-BE" sz="1400" b="1" dirty="0" err="1">
                <a:solidFill>
                  <a:schemeClr val="tx1"/>
                </a:solidFill>
              </a:rPr>
              <a:t>Figure</a:t>
            </a:r>
            <a:r>
              <a:rPr lang="nl-BE" sz="1400" b="1" dirty="0">
                <a:solidFill>
                  <a:schemeClr val="tx1"/>
                </a:solidFill>
              </a:rPr>
              <a:t> 1: </a:t>
            </a:r>
            <a:r>
              <a:rPr lang="en-US" sz="1400" b="1" dirty="0">
                <a:solidFill>
                  <a:schemeClr val="tx1"/>
                </a:solidFill>
              </a:rPr>
              <a:t>Example of how color coding is used to indicate a removed pipe</a:t>
            </a:r>
            <a:r>
              <a:rPr lang="nl-BE" sz="1400" b="1" dirty="0">
                <a:solidFill>
                  <a:schemeClr val="tx1"/>
                </a:solidFill>
              </a:rPr>
              <a:t> </a:t>
            </a:r>
          </a:p>
        </p:txBody>
      </p:sp>
      <p:sp>
        <p:nvSpPr>
          <p:cNvPr id="20" name="Tekstvak 19">
            <a:extLst>
              <a:ext uri="{FF2B5EF4-FFF2-40B4-BE49-F238E27FC236}">
                <a16:creationId xmlns:a16="http://schemas.microsoft.com/office/drawing/2014/main" id="{813CF20E-7305-1020-D00D-CBA01F68B5FC}"/>
              </a:ext>
            </a:extLst>
          </p:cNvPr>
          <p:cNvSpPr txBox="1"/>
          <p:nvPr/>
        </p:nvSpPr>
        <p:spPr>
          <a:xfrm>
            <a:off x="13872699" y="16342299"/>
            <a:ext cx="1951688" cy="307777"/>
          </a:xfrm>
          <a:prstGeom prst="rect">
            <a:avLst/>
          </a:prstGeom>
        </p:spPr>
        <p:txBody>
          <a:bodyPr vert="horz" wrap="none" rtlCol="0">
            <a:spAutoFit/>
          </a:bodyPr>
          <a:lstStyle/>
          <a:p>
            <a:r>
              <a:rPr lang="nl-BE" sz="1400" b="1" dirty="0" err="1">
                <a:solidFill>
                  <a:schemeClr val="tx1"/>
                </a:solidFill>
              </a:rPr>
              <a:t>Figure</a:t>
            </a:r>
            <a:r>
              <a:rPr lang="nl-BE" sz="1400" b="1" dirty="0">
                <a:solidFill>
                  <a:schemeClr val="tx1"/>
                </a:solidFill>
              </a:rPr>
              <a:t> 2: </a:t>
            </a:r>
            <a:r>
              <a:rPr lang="en-US" sz="1400" b="1" dirty="0"/>
              <a:t>List of changes</a:t>
            </a:r>
            <a:endParaRPr lang="nl-BE" sz="1400" b="1" dirty="0">
              <a:solidFill>
                <a:schemeClr val="tx1"/>
              </a:solidFill>
            </a:endParaRPr>
          </a:p>
        </p:txBody>
      </p:sp>
      <p:sp>
        <p:nvSpPr>
          <p:cNvPr id="22" name="Tekstvak 21">
            <a:extLst>
              <a:ext uri="{FF2B5EF4-FFF2-40B4-BE49-F238E27FC236}">
                <a16:creationId xmlns:a16="http://schemas.microsoft.com/office/drawing/2014/main" id="{F9842C82-F79C-94AC-2D02-637DDCB7E043}"/>
              </a:ext>
            </a:extLst>
          </p:cNvPr>
          <p:cNvSpPr txBox="1"/>
          <p:nvPr/>
        </p:nvSpPr>
        <p:spPr>
          <a:xfrm>
            <a:off x="14399485" y="20943243"/>
            <a:ext cx="1947584" cy="307777"/>
          </a:xfrm>
          <a:prstGeom prst="rect">
            <a:avLst/>
          </a:prstGeom>
        </p:spPr>
        <p:txBody>
          <a:bodyPr vert="horz" wrap="none" rtlCol="0">
            <a:spAutoFit/>
          </a:bodyPr>
          <a:lstStyle/>
          <a:p>
            <a:r>
              <a:rPr lang="nl-BE" sz="1400" b="1" dirty="0" err="1">
                <a:solidFill>
                  <a:schemeClr val="tx1"/>
                </a:solidFill>
              </a:rPr>
              <a:t>Figure</a:t>
            </a:r>
            <a:r>
              <a:rPr lang="nl-BE" sz="1400" b="1" dirty="0">
                <a:solidFill>
                  <a:schemeClr val="tx1"/>
                </a:solidFill>
              </a:rPr>
              <a:t> 3: </a:t>
            </a:r>
            <a:r>
              <a:rPr lang="en-US" sz="1400" b="1" dirty="0">
                <a:solidFill>
                  <a:schemeClr val="tx1"/>
                </a:solidFill>
              </a:rPr>
              <a:t>Decision card</a:t>
            </a:r>
            <a:r>
              <a:rPr lang="nl-BE" sz="1400" b="1" dirty="0">
                <a:solidFill>
                  <a:schemeClr val="tx1"/>
                </a:solidFill>
              </a:rPr>
              <a:t> </a:t>
            </a:r>
          </a:p>
        </p:txBody>
      </p:sp>
      <p:sp>
        <p:nvSpPr>
          <p:cNvPr id="28" name="Tekstvak 27">
            <a:extLst>
              <a:ext uri="{FF2B5EF4-FFF2-40B4-BE49-F238E27FC236}">
                <a16:creationId xmlns:a16="http://schemas.microsoft.com/office/drawing/2014/main" id="{3C660D55-3E53-BCA6-0588-E5B67D61960F}"/>
              </a:ext>
            </a:extLst>
          </p:cNvPr>
          <p:cNvSpPr txBox="1"/>
          <p:nvPr/>
        </p:nvSpPr>
        <p:spPr>
          <a:xfrm>
            <a:off x="10866120" y="27273546"/>
            <a:ext cx="10283247" cy="1538883"/>
          </a:xfrm>
          <a:prstGeom prst="rect">
            <a:avLst/>
          </a:prstGeom>
        </p:spPr>
        <p:txBody>
          <a:bodyPr vert="horz" wrap="square" rtlCol="0">
            <a:spAutoFit/>
          </a:bodyPr>
          <a:lstStyle/>
          <a:p>
            <a:pPr marR="457200" algn="l"/>
            <a:r>
              <a:rPr lang="en-US" sz="1300" b="0" i="0" dirty="0">
                <a:effectLst/>
                <a:latin typeface="+mj-lt"/>
              </a:rPr>
              <a:t>[1] “Building information modeling,” Autodesk. Available at: https://www.autodesk.com/solutions/aec/bim (Accessed: 12 August 2024). </a:t>
            </a:r>
          </a:p>
          <a:p>
            <a:pPr marR="457200" algn="l"/>
            <a:r>
              <a:rPr lang="en-US" sz="1300" b="0" i="0" dirty="0">
                <a:effectLst/>
                <a:latin typeface="+mj-lt"/>
              </a:rPr>
              <a:t>[2] “Industry Foundation Classes (IFC),” </a:t>
            </a:r>
            <a:r>
              <a:rPr lang="en-US" sz="1300" b="0" i="0" dirty="0" err="1">
                <a:effectLst/>
                <a:latin typeface="+mj-lt"/>
              </a:rPr>
              <a:t>buildingSMART</a:t>
            </a:r>
            <a:r>
              <a:rPr lang="en-US" sz="1300" b="0" i="0" dirty="0">
                <a:effectLst/>
                <a:latin typeface="+mj-lt"/>
              </a:rPr>
              <a:t> International. Available at: https://www.buildingsmart.org/standards/bsi-standards/industry-foundation-classes/ (Accessed: 12 August 2024).</a:t>
            </a:r>
          </a:p>
          <a:p>
            <a:pPr marR="457200"/>
            <a:r>
              <a:rPr lang="nl-BE" sz="1300" dirty="0">
                <a:latin typeface="+mj-lt"/>
              </a:rPr>
              <a:t>[3] </a:t>
            </a:r>
            <a:r>
              <a:rPr lang="nl-BE" sz="1300" dirty="0" err="1">
                <a:latin typeface="+mj-lt"/>
              </a:rPr>
              <a:t>Gutierrez</a:t>
            </a:r>
            <a:r>
              <a:rPr lang="nl-BE" sz="1300" dirty="0">
                <a:latin typeface="+mj-lt"/>
              </a:rPr>
              <a:t> Lopez, M., </a:t>
            </a:r>
            <a:r>
              <a:rPr lang="nl-BE" sz="1300" dirty="0" err="1">
                <a:latin typeface="+mj-lt"/>
              </a:rPr>
              <a:t>Rovelo</a:t>
            </a:r>
            <a:r>
              <a:rPr lang="nl-BE" sz="1300" dirty="0">
                <a:latin typeface="+mj-lt"/>
              </a:rPr>
              <a:t>, G., </a:t>
            </a:r>
            <a:r>
              <a:rPr lang="nl-BE" sz="1300" dirty="0" err="1">
                <a:latin typeface="+mj-lt"/>
              </a:rPr>
              <a:t>Haesen</a:t>
            </a:r>
            <a:r>
              <a:rPr lang="nl-BE" sz="1300" dirty="0">
                <a:latin typeface="+mj-lt"/>
              </a:rPr>
              <a:t>, M., Luyten, K., </a:t>
            </a:r>
            <a:r>
              <a:rPr lang="nl-BE" sz="1300" dirty="0" err="1">
                <a:latin typeface="+mj-lt"/>
              </a:rPr>
              <a:t>Coninx</a:t>
            </a:r>
            <a:r>
              <a:rPr lang="nl-BE" sz="1300" dirty="0">
                <a:latin typeface="+mj-lt"/>
              </a:rPr>
              <a:t>, K. (2017). </a:t>
            </a:r>
            <a:r>
              <a:rPr lang="nl-BE" sz="1300" dirty="0" err="1">
                <a:latin typeface="+mj-lt"/>
              </a:rPr>
              <a:t>Capturing</a:t>
            </a:r>
            <a:r>
              <a:rPr lang="nl-BE" sz="1300" dirty="0">
                <a:latin typeface="+mj-lt"/>
              </a:rPr>
              <a:t> Design </a:t>
            </a:r>
            <a:r>
              <a:rPr lang="nl-BE" sz="1300" dirty="0" err="1">
                <a:latin typeface="+mj-lt"/>
              </a:rPr>
              <a:t>Decision</a:t>
            </a:r>
            <a:r>
              <a:rPr lang="nl-BE" sz="1300" dirty="0">
                <a:latin typeface="+mj-lt"/>
              </a:rPr>
              <a:t> Rationale </a:t>
            </a:r>
            <a:r>
              <a:rPr lang="nl-BE" sz="1300" dirty="0" err="1">
                <a:latin typeface="+mj-lt"/>
              </a:rPr>
              <a:t>with</a:t>
            </a:r>
            <a:r>
              <a:rPr lang="nl-BE" sz="1300" dirty="0">
                <a:latin typeface="+mj-lt"/>
              </a:rPr>
              <a:t> </a:t>
            </a:r>
            <a:r>
              <a:rPr lang="nl-BE" sz="1300" dirty="0" err="1">
                <a:latin typeface="+mj-lt"/>
              </a:rPr>
              <a:t>Decision</a:t>
            </a:r>
            <a:r>
              <a:rPr lang="nl-BE" sz="1300" dirty="0">
                <a:latin typeface="+mj-lt"/>
              </a:rPr>
              <a:t> Cards. In: </a:t>
            </a:r>
            <a:r>
              <a:rPr lang="nl-BE" sz="1300" dirty="0" err="1">
                <a:latin typeface="+mj-lt"/>
              </a:rPr>
              <a:t>Bernhaupt</a:t>
            </a:r>
            <a:r>
              <a:rPr lang="nl-BE" sz="1300" dirty="0">
                <a:latin typeface="+mj-lt"/>
              </a:rPr>
              <a:t>, R., </a:t>
            </a:r>
            <a:r>
              <a:rPr lang="nl-BE" sz="1300" dirty="0" err="1">
                <a:latin typeface="+mj-lt"/>
              </a:rPr>
              <a:t>Dalvi</a:t>
            </a:r>
            <a:r>
              <a:rPr lang="nl-BE" sz="1300" dirty="0">
                <a:latin typeface="+mj-lt"/>
              </a:rPr>
              <a:t>, G., </a:t>
            </a:r>
            <a:r>
              <a:rPr lang="nl-BE" sz="1300" dirty="0" err="1">
                <a:latin typeface="+mj-lt"/>
              </a:rPr>
              <a:t>Joshi</a:t>
            </a:r>
            <a:r>
              <a:rPr lang="nl-BE" sz="1300" dirty="0">
                <a:latin typeface="+mj-lt"/>
              </a:rPr>
              <a:t>, A., K. </a:t>
            </a:r>
            <a:r>
              <a:rPr lang="nl-BE" sz="1300" dirty="0" err="1">
                <a:latin typeface="+mj-lt"/>
              </a:rPr>
              <a:t>Balkrishan</a:t>
            </a:r>
            <a:r>
              <a:rPr lang="nl-BE" sz="1300" dirty="0">
                <a:latin typeface="+mj-lt"/>
              </a:rPr>
              <a:t>, D., O'Neill, J., Winckler, M. (</a:t>
            </a:r>
            <a:r>
              <a:rPr lang="nl-BE" sz="1300" dirty="0" err="1">
                <a:latin typeface="+mj-lt"/>
              </a:rPr>
              <a:t>eds</a:t>
            </a:r>
            <a:r>
              <a:rPr lang="nl-BE" sz="1300" dirty="0">
                <a:latin typeface="+mj-lt"/>
              </a:rPr>
              <a:t>) Human-Computer </a:t>
            </a:r>
            <a:r>
              <a:rPr lang="nl-BE" sz="1300" dirty="0" err="1">
                <a:latin typeface="+mj-lt"/>
              </a:rPr>
              <a:t>Interaction</a:t>
            </a:r>
            <a:r>
              <a:rPr lang="nl-BE" sz="1300" dirty="0">
                <a:latin typeface="+mj-lt"/>
              </a:rPr>
              <a:t> - INTERACT 2017. INTERACT 2017. </a:t>
            </a:r>
            <a:r>
              <a:rPr lang="nl-BE" sz="1300" dirty="0" err="1">
                <a:latin typeface="+mj-lt"/>
              </a:rPr>
              <a:t>Lecture</a:t>
            </a:r>
            <a:r>
              <a:rPr lang="nl-BE" sz="1300" dirty="0">
                <a:latin typeface="+mj-lt"/>
              </a:rPr>
              <a:t> </a:t>
            </a:r>
            <a:r>
              <a:rPr lang="nl-BE" sz="1300" dirty="0" err="1">
                <a:latin typeface="+mj-lt"/>
              </a:rPr>
              <a:t>Notes</a:t>
            </a:r>
            <a:r>
              <a:rPr lang="nl-BE" sz="1300" dirty="0">
                <a:latin typeface="+mj-lt"/>
              </a:rPr>
              <a:t> in Computer </a:t>
            </a:r>
            <a:r>
              <a:rPr lang="nl-BE" sz="1300" dirty="0" err="1">
                <a:latin typeface="+mj-lt"/>
              </a:rPr>
              <a:t>Science</a:t>
            </a:r>
            <a:r>
              <a:rPr lang="nl-BE" sz="1300" dirty="0">
                <a:latin typeface="+mj-lt"/>
              </a:rPr>
              <a:t>(), vol 10513. Springer, </a:t>
            </a:r>
            <a:r>
              <a:rPr lang="pt-BR" sz="1300" dirty="0">
                <a:latin typeface="+mj-lt"/>
              </a:rPr>
              <a:t>Cham. https://doi.org/10.1007/978-3-319-67744-6_29</a:t>
            </a:r>
            <a:endParaRPr lang="en-US" sz="1300" b="0" i="0" dirty="0">
              <a:effectLst/>
              <a:latin typeface="+mj-lt"/>
            </a:endParaRPr>
          </a:p>
          <a:p>
            <a:pPr marR="457200"/>
            <a:endParaRPr lang="en-US" sz="1600" b="0" i="0" dirty="0">
              <a:solidFill>
                <a:srgbClr val="2C3E50"/>
              </a:solidFill>
              <a:effectLst/>
              <a:latin typeface="Calibri" panose="020F0502020204030204" pitchFamily="34" charset="0"/>
            </a:endParaRPr>
          </a:p>
        </p:txBody>
      </p:sp>
    </p:spTree>
    <p:extLst>
      <p:ext uri="{BB962C8B-B14F-4D97-AF65-F5344CB8AC3E}">
        <p14:creationId xmlns:p14="http://schemas.microsoft.com/office/powerpoint/2010/main" val="22005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000" b="1" dirty="0" err="1" smtClean="0">
            <a:solidFill>
              <a:schemeClr val="tx1"/>
            </a:solidFill>
          </a:defRPr>
        </a:defPPr>
      </a:lstStyle>
    </a:tx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11972</TotalTime>
  <Words>964</Words>
  <Application>Microsoft Office PowerPoint</Application>
  <PresentationFormat>Aangepast</PresentationFormat>
  <Paragraphs>40</Paragraphs>
  <Slides>1</Slides>
  <Notes>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Aptos</vt:lpstr>
      <vt:lpstr>Arial</vt:lpstr>
      <vt:lpstr>Calibri</vt:lpstr>
      <vt:lpstr>Symbol</vt:lpstr>
      <vt:lpstr>Verdana</vt:lpstr>
      <vt:lpstr>Office-thema</vt:lpstr>
      <vt:lpstr>Mika Gielkens</vt:lpstr>
    </vt:vector>
  </TitlesOfParts>
  <Company>Universiteit 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Dave Bosmans</dc:creator>
  <cp:lastModifiedBy>M G</cp:lastModifiedBy>
  <cp:revision>90</cp:revision>
  <cp:lastPrinted>2023-03-07T08:02:27Z</cp:lastPrinted>
  <dcterms:created xsi:type="dcterms:W3CDTF">2014-03-07T12:50:19Z</dcterms:created>
  <dcterms:modified xsi:type="dcterms:W3CDTF">2024-08-27T17:40:07Z</dcterms:modified>
</cp:coreProperties>
</file>