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handoutMasterIdLst>
    <p:handoutMasterId r:id="rId4"/>
  </p:handoutMasterIdLst>
  <p:sldIdLst>
    <p:sldId id="261" r:id="rId2"/>
  </p:sldIdLst>
  <p:sldSz cx="21388388" cy="30275213"/>
  <p:notesSz cx="6858000" cy="9144000"/>
  <p:defaultText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7">
          <p15:clr>
            <a:srgbClr val="A4A3A4"/>
          </p15:clr>
        </p15:guide>
        <p15:guide id="2" pos="4764">
          <p15:clr>
            <a:srgbClr val="A4A3A4"/>
          </p15:clr>
        </p15:guide>
        <p15:guide id="3" orient="horz" pos="9536">
          <p15:clr>
            <a:srgbClr val="A4A3A4"/>
          </p15:clr>
        </p15:guide>
        <p15:guide id="4" pos="67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B2A"/>
    <a:srgbClr val="003D77"/>
    <a:srgbClr val="65BE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26"/>
    <p:restoredTop sz="97419" autoAdjust="0"/>
  </p:normalViewPr>
  <p:slideViewPr>
    <p:cSldViewPr snapToGrid="0" snapToObjects="1">
      <p:cViewPr>
        <p:scale>
          <a:sx n="75" d="100"/>
          <a:sy n="75" d="100"/>
        </p:scale>
        <p:origin x="2112" y="-5916"/>
      </p:cViewPr>
      <p:guideLst>
        <p:guide orient="horz" pos="6737"/>
        <p:guide pos="4764"/>
        <p:guide orient="horz" pos="9536"/>
        <p:guide pos="6737"/>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A46936-730D-204E-AB52-3BEB64B90A85}" type="datetimeFigureOut">
              <a:rPr lang="nl-NL" smtClean="0"/>
              <a:t>15-5-2025</a:t>
            </a:fld>
            <a:endParaRPr lang="nl-NL"/>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719F560-3724-3947-9597-7DBD1F508BE7}" type="slidenum">
              <a:rPr lang="nl-NL" smtClean="0"/>
              <a:t>‹nr.›</a:t>
            </a:fld>
            <a:endParaRPr lang="nl-NL"/>
          </a:p>
        </p:txBody>
      </p:sp>
    </p:spTree>
    <p:extLst>
      <p:ext uri="{BB962C8B-B14F-4D97-AF65-F5344CB8AC3E}">
        <p14:creationId xmlns:p14="http://schemas.microsoft.com/office/powerpoint/2010/main" val="16701481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349249-6D1C-0748-B1D9-2AF3A057365D}" type="datetimeFigureOut">
              <a:rPr lang="nl-NL" smtClean="0"/>
              <a:t>15-5-2025</a:t>
            </a:fld>
            <a:endParaRPr lang="nl-NL"/>
          </a:p>
        </p:txBody>
      </p:sp>
      <p:sp>
        <p:nvSpPr>
          <p:cNvPr id="4" name="Tijdelijke aanduiding voor dia-afbeelding 3"/>
          <p:cNvSpPr>
            <a:spLocks noGrp="1" noRot="1" noChangeAspect="1"/>
          </p:cNvSpPr>
          <p:nvPr>
            <p:ph type="sldImg" idx="2"/>
          </p:nvPr>
        </p:nvSpPr>
        <p:spPr>
          <a:xfrm>
            <a:off x="2217738" y="685800"/>
            <a:ext cx="2422525"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8EC66C-3FF7-3E4C-B828-5573FE692FA9}" type="slidenum">
              <a:rPr lang="nl-NL" smtClean="0"/>
              <a:t>‹nr.›</a:t>
            </a:fld>
            <a:endParaRPr lang="nl-NL"/>
          </a:p>
        </p:txBody>
      </p:sp>
    </p:spTree>
    <p:extLst>
      <p:ext uri="{BB962C8B-B14F-4D97-AF65-F5344CB8AC3E}">
        <p14:creationId xmlns:p14="http://schemas.microsoft.com/office/powerpoint/2010/main" val="1679875685"/>
      </p:ext>
    </p:extLst>
  </p:cSld>
  <p:clrMap bg1="lt1" tx1="dk1" bg2="lt2" tx2="dk2" accent1="accent1" accent2="accent2" accent3="accent3" accent4="accent4" accent5="accent5" accent6="accent6" hlink="hlink" folHlink="folHlink"/>
  <p:notesStyle>
    <a:lvl1pPr marL="0" algn="l" defTabSz="1054306" rtl="0" eaLnBrk="1" latinLnBrk="0" hangingPunct="1">
      <a:defRPr sz="2800" kern="1200">
        <a:solidFill>
          <a:schemeClr val="tx1"/>
        </a:solidFill>
        <a:latin typeface="+mn-lt"/>
        <a:ea typeface="+mn-ea"/>
        <a:cs typeface="+mn-cs"/>
      </a:defRPr>
    </a:lvl1pPr>
    <a:lvl2pPr marL="1054306" algn="l" defTabSz="1054306" rtl="0" eaLnBrk="1" latinLnBrk="0" hangingPunct="1">
      <a:defRPr sz="2800" kern="1200">
        <a:solidFill>
          <a:schemeClr val="tx1"/>
        </a:solidFill>
        <a:latin typeface="+mn-lt"/>
        <a:ea typeface="+mn-ea"/>
        <a:cs typeface="+mn-cs"/>
      </a:defRPr>
    </a:lvl2pPr>
    <a:lvl3pPr marL="2108610" algn="l" defTabSz="1054306" rtl="0" eaLnBrk="1" latinLnBrk="0" hangingPunct="1">
      <a:defRPr sz="2800" kern="1200">
        <a:solidFill>
          <a:schemeClr val="tx1"/>
        </a:solidFill>
        <a:latin typeface="+mn-lt"/>
        <a:ea typeface="+mn-ea"/>
        <a:cs typeface="+mn-cs"/>
      </a:defRPr>
    </a:lvl3pPr>
    <a:lvl4pPr marL="3162916" algn="l" defTabSz="1054306" rtl="0" eaLnBrk="1" latinLnBrk="0" hangingPunct="1">
      <a:defRPr sz="2800" kern="1200">
        <a:solidFill>
          <a:schemeClr val="tx1"/>
        </a:solidFill>
        <a:latin typeface="+mn-lt"/>
        <a:ea typeface="+mn-ea"/>
        <a:cs typeface="+mn-cs"/>
      </a:defRPr>
    </a:lvl4pPr>
    <a:lvl5pPr marL="4217220" algn="l" defTabSz="1054306" rtl="0" eaLnBrk="1" latinLnBrk="0" hangingPunct="1">
      <a:defRPr sz="2800" kern="1200">
        <a:solidFill>
          <a:schemeClr val="tx1"/>
        </a:solidFill>
        <a:latin typeface="+mn-lt"/>
        <a:ea typeface="+mn-ea"/>
        <a:cs typeface="+mn-cs"/>
      </a:defRPr>
    </a:lvl5pPr>
    <a:lvl6pPr marL="5271525" algn="l" defTabSz="1054306" rtl="0" eaLnBrk="1" latinLnBrk="0" hangingPunct="1">
      <a:defRPr sz="2800" kern="1200">
        <a:solidFill>
          <a:schemeClr val="tx1"/>
        </a:solidFill>
        <a:latin typeface="+mn-lt"/>
        <a:ea typeface="+mn-ea"/>
        <a:cs typeface="+mn-cs"/>
      </a:defRPr>
    </a:lvl6pPr>
    <a:lvl7pPr marL="6325830" algn="l" defTabSz="1054306" rtl="0" eaLnBrk="1" latinLnBrk="0" hangingPunct="1">
      <a:defRPr sz="2800" kern="1200">
        <a:solidFill>
          <a:schemeClr val="tx1"/>
        </a:solidFill>
        <a:latin typeface="+mn-lt"/>
        <a:ea typeface="+mn-ea"/>
        <a:cs typeface="+mn-cs"/>
      </a:defRPr>
    </a:lvl7pPr>
    <a:lvl8pPr marL="7380135" algn="l" defTabSz="1054306" rtl="0" eaLnBrk="1" latinLnBrk="0" hangingPunct="1">
      <a:defRPr sz="2800" kern="1200">
        <a:solidFill>
          <a:schemeClr val="tx1"/>
        </a:solidFill>
        <a:latin typeface="+mn-lt"/>
        <a:ea typeface="+mn-ea"/>
        <a:cs typeface="+mn-cs"/>
      </a:defRPr>
    </a:lvl8pPr>
    <a:lvl9pPr marL="8434440" algn="l" defTabSz="1054306" rtl="0" eaLnBrk="1" latinLnBrk="0" hangingPunct="1">
      <a:defRPr sz="2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dirty="0"/>
          </a:p>
        </p:txBody>
      </p:sp>
      <p:sp>
        <p:nvSpPr>
          <p:cNvPr id="4" name="Tijdelijke aanduiding voor dianummer 3"/>
          <p:cNvSpPr>
            <a:spLocks noGrp="1"/>
          </p:cNvSpPr>
          <p:nvPr>
            <p:ph type="sldNum" sz="quarter" idx="5"/>
          </p:nvPr>
        </p:nvSpPr>
        <p:spPr/>
        <p:txBody>
          <a:bodyPr/>
          <a:lstStyle/>
          <a:p>
            <a:fld id="{218EC66C-3FF7-3E4C-B828-5573FE692FA9}" type="slidenum">
              <a:rPr lang="nl-NL" smtClean="0"/>
              <a:t>1</a:t>
            </a:fld>
            <a:endParaRPr lang="nl-NL"/>
          </a:p>
        </p:txBody>
      </p:sp>
    </p:spTree>
    <p:extLst>
      <p:ext uri="{BB962C8B-B14F-4D97-AF65-F5344CB8AC3E}">
        <p14:creationId xmlns:p14="http://schemas.microsoft.com/office/powerpoint/2010/main" val="397496982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15" name="Rechthoek 14">
            <a:extLst>
              <a:ext uri="{FF2B5EF4-FFF2-40B4-BE49-F238E27FC236}">
                <a16:creationId xmlns:a16="http://schemas.microsoft.com/office/drawing/2014/main" id="{A61812D2-326A-8BA0-9B4B-E58E1C5AA132}"/>
              </a:ext>
            </a:extLst>
          </p:cNvPr>
          <p:cNvSpPr/>
          <p:nvPr userDrawn="1"/>
        </p:nvSpPr>
        <p:spPr>
          <a:xfrm>
            <a:off x="0" y="27224359"/>
            <a:ext cx="21388387" cy="3049404"/>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10" name="Rechthoek 9">
            <a:extLst>
              <a:ext uri="{FF2B5EF4-FFF2-40B4-BE49-F238E27FC236}">
                <a16:creationId xmlns:a16="http://schemas.microsoft.com/office/drawing/2014/main" id="{E738BDE7-F122-1FF4-9B36-CC7C0C8D8D57}"/>
              </a:ext>
            </a:extLst>
          </p:cNvPr>
          <p:cNvSpPr/>
          <p:nvPr userDrawn="1"/>
        </p:nvSpPr>
        <p:spPr>
          <a:xfrm>
            <a:off x="266781" y="5738927"/>
            <a:ext cx="20870602" cy="108124"/>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BE"/>
          </a:p>
        </p:txBody>
      </p:sp>
      <p:sp>
        <p:nvSpPr>
          <p:cNvPr id="9" name="Tekstvak 8"/>
          <p:cNvSpPr txBox="1"/>
          <p:nvPr userDrawn="1"/>
        </p:nvSpPr>
        <p:spPr>
          <a:xfrm>
            <a:off x="471533" y="387491"/>
            <a:ext cx="20576031" cy="931843"/>
          </a:xfrm>
          <a:prstGeom prst="rect">
            <a:avLst/>
          </a:prstGeom>
          <a:noFill/>
        </p:spPr>
        <p:txBody>
          <a:bodyPr wrap="square" lIns="210861" tIns="105430" rIns="210861" bIns="105430" rtlCol="0">
            <a:spAutoFit/>
          </a:bodyPr>
          <a:lstStyle/>
          <a:p>
            <a:pPr algn="just"/>
            <a:r>
              <a:rPr lang="nl-NL" sz="4700" b="1" i="0" dirty="0" err="1">
                <a:latin typeface="Verdana"/>
                <a:cs typeface="Verdana"/>
              </a:rPr>
              <a:t>Bachelor's</a:t>
            </a:r>
            <a:r>
              <a:rPr lang="nl-NL" sz="4700" b="1" i="0" dirty="0">
                <a:latin typeface="Verdana"/>
                <a:cs typeface="Verdana"/>
              </a:rPr>
              <a:t> Thesis Engineering Technology</a:t>
            </a:r>
            <a:endParaRPr lang="nl-NL" sz="3700" b="0" i="0" dirty="0">
              <a:latin typeface="Verdana"/>
              <a:cs typeface="Verdana"/>
            </a:endParaRPr>
          </a:p>
        </p:txBody>
      </p:sp>
      <p:pic>
        <p:nvPicPr>
          <p:cNvPr id="16" name="Afbeelding 15" descr="lij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6782" y="1410731"/>
            <a:ext cx="20870602" cy="108123"/>
          </a:xfrm>
          <a:prstGeom prst="rect">
            <a:avLst/>
          </a:prstGeom>
        </p:spPr>
      </p:pic>
      <p:sp>
        <p:nvSpPr>
          <p:cNvPr id="19" name="Titel 1"/>
          <p:cNvSpPr>
            <a:spLocks noGrp="1"/>
          </p:cNvSpPr>
          <p:nvPr>
            <p:ph type="title" hasCustomPrompt="1"/>
          </p:nvPr>
        </p:nvSpPr>
        <p:spPr>
          <a:xfrm>
            <a:off x="266781" y="4237717"/>
            <a:ext cx="21121606" cy="684506"/>
          </a:xfrm>
          <a:prstGeom prst="rect">
            <a:avLst/>
          </a:prstGeom>
        </p:spPr>
        <p:txBody>
          <a:bodyPr vert="horz"/>
          <a:lstStyle>
            <a:lvl1pPr algn="l">
              <a:defRPr sz="3400">
                <a:solidFill>
                  <a:schemeClr val="tx1"/>
                </a:solidFill>
              </a:defRPr>
            </a:lvl1pPr>
          </a:lstStyle>
          <a:p>
            <a:pPr>
              <a:defRPr/>
            </a:pPr>
            <a:r>
              <a:rPr lang="en-US" sz="3400" b="0" i="0" dirty="0">
                <a:solidFill>
                  <a:schemeClr val="tx1"/>
                </a:solidFill>
                <a:latin typeface="Verdana" pitchFamily="34" charset="0"/>
                <a:ea typeface="Verdana" pitchFamily="34" charset="0"/>
                <a:cs typeface="Verdana" pitchFamily="34" charset="0"/>
              </a:rPr>
              <a:t>Name Student</a:t>
            </a:r>
            <a:endParaRPr lang="nl-BE" sz="3400" b="0" i="0" dirty="0">
              <a:solidFill>
                <a:schemeClr val="tx1"/>
              </a:solidFill>
              <a:latin typeface="Verdana" pitchFamily="34" charset="0"/>
              <a:ea typeface="Verdana" pitchFamily="34" charset="0"/>
              <a:cs typeface="Verdana" pitchFamily="34" charset="0"/>
            </a:endParaRPr>
          </a:p>
        </p:txBody>
      </p:sp>
      <p:sp>
        <p:nvSpPr>
          <p:cNvPr id="23" name="Tekstvak 22"/>
          <p:cNvSpPr txBox="1"/>
          <p:nvPr userDrawn="1"/>
        </p:nvSpPr>
        <p:spPr>
          <a:xfrm>
            <a:off x="266781" y="27372240"/>
            <a:ext cx="6993001" cy="597640"/>
          </a:xfrm>
          <a:prstGeom prst="rect">
            <a:avLst/>
          </a:prstGeom>
        </p:spPr>
        <p:txBody>
          <a:bodyPr vert="horz" wrap="square" lIns="210861" tIns="105430" rIns="210861" bIns="105430" rtlCol="0">
            <a:spAutoFit/>
          </a:bodyPr>
          <a:lstStyle/>
          <a:p>
            <a:r>
              <a:rPr lang="nl-NL" sz="2500" b="0" dirty="0">
                <a:solidFill>
                  <a:schemeClr val="tx1"/>
                </a:solidFill>
                <a:latin typeface="Verdana"/>
                <a:cs typeface="Verdana"/>
              </a:rPr>
              <a:t>Supervisors / Co-supervisors / </a:t>
            </a:r>
            <a:r>
              <a:rPr lang="nl-NL" sz="2500" b="0" dirty="0" err="1">
                <a:solidFill>
                  <a:schemeClr val="tx1"/>
                </a:solidFill>
                <a:latin typeface="Verdana"/>
                <a:cs typeface="Verdana"/>
              </a:rPr>
              <a:t>Advisors</a:t>
            </a:r>
            <a:r>
              <a:rPr lang="nl-NL" sz="2500" b="0" dirty="0">
                <a:solidFill>
                  <a:schemeClr val="tx1"/>
                </a:solidFill>
                <a:latin typeface="Verdana"/>
                <a:cs typeface="Verdana"/>
              </a:rPr>
              <a:t>:</a:t>
            </a:r>
          </a:p>
        </p:txBody>
      </p:sp>
      <p:pic>
        <p:nvPicPr>
          <p:cNvPr id="5" name="Graphic 4">
            <a:extLst>
              <a:ext uri="{FF2B5EF4-FFF2-40B4-BE49-F238E27FC236}">
                <a16:creationId xmlns:a16="http://schemas.microsoft.com/office/drawing/2014/main" id="{8A334DB0-1D3F-503A-4913-32285420C795}"/>
              </a:ext>
            </a:extLst>
          </p:cNvPr>
          <p:cNvPicPr>
            <a:picLocks noChangeAspect="1"/>
          </p:cNvPicPr>
          <p:nvPr userDrawn="1"/>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932" r="2658"/>
          <a:stretch/>
        </p:blipFill>
        <p:spPr>
          <a:xfrm>
            <a:off x="1" y="1450"/>
            <a:ext cx="21388387" cy="203639"/>
          </a:xfrm>
          <a:prstGeom prst="rect">
            <a:avLst/>
          </a:prstGeom>
        </p:spPr>
      </p:pic>
      <p:pic>
        <p:nvPicPr>
          <p:cNvPr id="12" name="Graphic 11">
            <a:extLst>
              <a:ext uri="{FF2B5EF4-FFF2-40B4-BE49-F238E27FC236}">
                <a16:creationId xmlns:a16="http://schemas.microsoft.com/office/drawing/2014/main" id="{D74DEABB-C1E9-AEF0-93D6-CC2390154802}"/>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0" y="28849034"/>
            <a:ext cx="21388387" cy="243966"/>
          </a:xfrm>
          <a:prstGeom prst="rect">
            <a:avLst/>
          </a:prstGeom>
        </p:spPr>
      </p:pic>
      <p:pic>
        <p:nvPicPr>
          <p:cNvPr id="13" name="Graphic 2">
            <a:extLst>
              <a:ext uri="{FF2B5EF4-FFF2-40B4-BE49-F238E27FC236}">
                <a16:creationId xmlns:a16="http://schemas.microsoft.com/office/drawing/2014/main" id="{63AF0A51-D806-08FB-E322-300DAB08FD3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759547" y="29155449"/>
            <a:ext cx="10288015" cy="836549"/>
          </a:xfrm>
          <a:prstGeom prst="rect">
            <a:avLst/>
          </a:prstGeom>
        </p:spPr>
      </p:pic>
      <p:sp>
        <p:nvSpPr>
          <p:cNvPr id="35" name="Tijdelijke aanduiding voor tekst 34">
            <a:extLst>
              <a:ext uri="{FF2B5EF4-FFF2-40B4-BE49-F238E27FC236}">
                <a16:creationId xmlns:a16="http://schemas.microsoft.com/office/drawing/2014/main" id="{28F3551C-1F80-BD87-6F3C-F4B1287BE41D}"/>
              </a:ext>
            </a:extLst>
          </p:cNvPr>
          <p:cNvSpPr>
            <a:spLocks noGrp="1"/>
          </p:cNvSpPr>
          <p:nvPr>
            <p:ph type="body" sz="quarter" idx="13" hasCustomPrompt="1"/>
          </p:nvPr>
        </p:nvSpPr>
        <p:spPr>
          <a:xfrm>
            <a:off x="176473" y="1785956"/>
            <a:ext cx="20870601" cy="2169995"/>
          </a:xfrm>
        </p:spPr>
        <p:txBody>
          <a:bodyPr>
            <a:normAutofit/>
          </a:bodyPr>
          <a:lstStyle>
            <a:lvl1pPr marL="0" indent="0" algn="ctr">
              <a:buNone/>
              <a:defRPr sz="6000">
                <a:solidFill>
                  <a:srgbClr val="003D77"/>
                </a:solidFill>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Title</a:t>
            </a:r>
            <a:endParaRPr lang="nl-BE" dirty="0"/>
          </a:p>
        </p:txBody>
      </p:sp>
      <p:sp>
        <p:nvSpPr>
          <p:cNvPr id="41" name="Tijdelijke aanduiding voor tekst 40">
            <a:extLst>
              <a:ext uri="{FF2B5EF4-FFF2-40B4-BE49-F238E27FC236}">
                <a16:creationId xmlns:a16="http://schemas.microsoft.com/office/drawing/2014/main" id="{BD40BB47-E94A-3C21-B6D0-6A7FF34E5395}"/>
              </a:ext>
            </a:extLst>
          </p:cNvPr>
          <p:cNvSpPr>
            <a:spLocks noGrp="1"/>
          </p:cNvSpPr>
          <p:nvPr>
            <p:ph type="body" sz="quarter" idx="14" hasCustomPrompt="1"/>
          </p:nvPr>
        </p:nvSpPr>
        <p:spPr>
          <a:xfrm>
            <a:off x="6949621" y="27334506"/>
            <a:ext cx="14097453" cy="1452079"/>
          </a:xfrm>
        </p:spPr>
        <p:txBody>
          <a:bodyPr>
            <a:normAutofit/>
          </a:bodyPr>
          <a:lstStyle>
            <a:lvl1pPr marL="0" indent="0" algn="l">
              <a:buNone/>
              <a:defRPr sz="25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Names</a:t>
            </a:r>
            <a:endParaRPr lang="nl-BE" dirty="0"/>
          </a:p>
        </p:txBody>
      </p:sp>
      <p:sp>
        <p:nvSpPr>
          <p:cNvPr id="3" name="Tijdelijke aanduiding voor afbeelding 2">
            <a:extLst>
              <a:ext uri="{FF2B5EF4-FFF2-40B4-BE49-F238E27FC236}">
                <a16:creationId xmlns:a16="http://schemas.microsoft.com/office/drawing/2014/main" id="{3FCB674F-9788-04CE-C9C3-32C4BB463373}"/>
              </a:ext>
            </a:extLst>
          </p:cNvPr>
          <p:cNvSpPr>
            <a:spLocks noGrp="1"/>
          </p:cNvSpPr>
          <p:nvPr>
            <p:ph type="pic" sz="quarter" idx="15" hasCustomPrompt="1"/>
          </p:nvPr>
        </p:nvSpPr>
        <p:spPr>
          <a:xfrm>
            <a:off x="176213" y="29156025"/>
            <a:ext cx="10239375" cy="836613"/>
          </a:xfrm>
        </p:spPr>
        <p:txBody>
          <a:bodyPr>
            <a:noAutofit/>
          </a:bodyPr>
          <a:lstStyle>
            <a:lvl1pPr marL="0" indent="0">
              <a:buNone/>
              <a:defRPr sz="2000">
                <a:latin typeface="Verdana" panose="020B0604030504040204" pitchFamily="34" charset="0"/>
                <a:ea typeface="Verdana" panose="020B0604030504040204" pitchFamily="34" charset="0"/>
                <a:cs typeface="Verdana" panose="020B0604030504040204" pitchFamily="34" charset="0"/>
              </a:defRPr>
            </a:lvl1pPr>
          </a:lstStyle>
          <a:p>
            <a:r>
              <a:rPr lang="nl-BE" dirty="0"/>
              <a:t>Here logo company or guest institution</a:t>
            </a:r>
          </a:p>
        </p:txBody>
      </p:sp>
      <p:sp>
        <p:nvSpPr>
          <p:cNvPr id="6" name="Tijdelijke aanduiding voor inhoud 5">
            <a:extLst>
              <a:ext uri="{FF2B5EF4-FFF2-40B4-BE49-F238E27FC236}">
                <a16:creationId xmlns:a16="http://schemas.microsoft.com/office/drawing/2014/main" id="{DAFA3335-7A1D-6DA2-1C54-5A3F84D6450D}"/>
              </a:ext>
            </a:extLst>
          </p:cNvPr>
          <p:cNvSpPr>
            <a:spLocks noGrp="1"/>
          </p:cNvSpPr>
          <p:nvPr>
            <p:ph sz="quarter" idx="16" hasCustomPrompt="1"/>
          </p:nvPr>
        </p:nvSpPr>
        <p:spPr>
          <a:xfrm>
            <a:off x="16145691" y="234273"/>
            <a:ext cx="4991692" cy="568205"/>
          </a:xfrm>
        </p:spPr>
        <p:txBody>
          <a:bodyPr>
            <a:normAutofit/>
          </a:bodyPr>
          <a:lstStyle>
            <a:lvl1pPr marL="0" indent="0" algn="r">
              <a:buNone/>
              <a:defRPr sz="1400">
                <a:latin typeface="Verdana" panose="020B0604030504040204" pitchFamily="34" charset="0"/>
                <a:ea typeface="Verdana" panose="020B0604030504040204" pitchFamily="34" charset="0"/>
                <a:cs typeface="Verdana" panose="020B0604030504040204" pitchFamily="34" charset="0"/>
              </a:defRPr>
            </a:lvl1pPr>
          </a:lstStyle>
          <a:p>
            <a:pPr lvl="0"/>
            <a:r>
              <a:rPr lang="nl-NL" dirty="0" err="1"/>
              <a:t>Place</a:t>
            </a:r>
            <a:r>
              <a:rPr lang="nl-NL" dirty="0"/>
              <a:t> </a:t>
            </a:r>
            <a:r>
              <a:rPr lang="nl-NL" dirty="0" err="1"/>
              <a:t>here</a:t>
            </a:r>
            <a:r>
              <a:rPr lang="nl-NL" dirty="0"/>
              <a:t> </a:t>
            </a:r>
            <a:r>
              <a:rPr lang="nl-NL" dirty="0" err="1"/>
              <a:t>under</a:t>
            </a:r>
            <a:r>
              <a:rPr lang="nl-NL" dirty="0"/>
              <a:t> </a:t>
            </a:r>
            <a:r>
              <a:rPr lang="nl-NL" dirty="0" err="1"/>
              <a:t>the</a:t>
            </a:r>
            <a:r>
              <a:rPr lang="nl-NL" dirty="0"/>
              <a:t> </a:t>
            </a:r>
            <a:r>
              <a:rPr lang="nl-NL" dirty="0" err="1"/>
              <a:t>current</a:t>
            </a:r>
            <a:r>
              <a:rPr lang="nl-NL" dirty="0"/>
              <a:t> </a:t>
            </a:r>
            <a:r>
              <a:rPr lang="nl-NL" dirty="0" err="1"/>
              <a:t>academic</a:t>
            </a:r>
            <a:r>
              <a:rPr lang="nl-NL" dirty="0"/>
              <a:t> </a:t>
            </a:r>
            <a:r>
              <a:rPr lang="nl-NL" dirty="0" err="1"/>
              <a:t>year</a:t>
            </a:r>
            <a:r>
              <a:rPr lang="nl-NL" dirty="0"/>
              <a:t>:</a:t>
            </a:r>
            <a:endParaRPr lang="nl-BE" dirty="0"/>
          </a:p>
        </p:txBody>
      </p:sp>
    </p:spTree>
    <p:extLst>
      <p:ext uri="{BB962C8B-B14F-4D97-AF65-F5344CB8AC3E}">
        <p14:creationId xmlns:p14="http://schemas.microsoft.com/office/powerpoint/2010/main" val="1763343307"/>
      </p:ext>
    </p:extLst>
  </p:cSld>
  <p:clrMapOvr>
    <a:masterClrMapping/>
  </p:clrMapOvr>
  <p:extLst>
    <p:ext uri="{DCECCB84-F9BA-43D5-87BE-67443E8EF086}">
      <p15:sldGuideLst xmlns:p15="http://schemas.microsoft.com/office/powerpoint/2012/main">
        <p15:guide id="1" orient="horz" pos="9535" userDrawn="1">
          <p15:clr>
            <a:srgbClr val="FBAE40"/>
          </p15:clr>
        </p15:guide>
        <p15:guide id="2" pos="6736"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1069420" y="1212414"/>
            <a:ext cx="19249550" cy="5045868"/>
          </a:xfrm>
          <a:prstGeom prst="rect">
            <a:avLst/>
          </a:prstGeom>
        </p:spPr>
        <p:txBody>
          <a:bodyPr vert="horz" lIns="295205" tIns="147602" rIns="295205" bIns="147602" rtlCol="0" anchor="ctr">
            <a:normAutofit/>
          </a:bodyPr>
          <a:lstStyle/>
          <a:p>
            <a:r>
              <a:rPr lang="nl-BE"/>
              <a:t>Titelstijl van model bewerken</a:t>
            </a:r>
            <a:endParaRPr lang="nl-NL"/>
          </a:p>
        </p:txBody>
      </p:sp>
      <p:sp>
        <p:nvSpPr>
          <p:cNvPr id="3" name="Tijdelijke aanduiding voor tekst 2"/>
          <p:cNvSpPr>
            <a:spLocks noGrp="1"/>
          </p:cNvSpPr>
          <p:nvPr>
            <p:ph type="body" idx="1"/>
          </p:nvPr>
        </p:nvSpPr>
        <p:spPr>
          <a:xfrm>
            <a:off x="1069420" y="7064220"/>
            <a:ext cx="19249550" cy="19980241"/>
          </a:xfrm>
          <a:prstGeom prst="rect">
            <a:avLst/>
          </a:prstGeom>
        </p:spPr>
        <p:txBody>
          <a:bodyPr vert="horz" lIns="295205" tIns="147602" rIns="295205" bIns="147602" rtlCol="0">
            <a:normAutofit/>
          </a:bodyPr>
          <a:lstStyle/>
          <a:p>
            <a:pPr lvl="0"/>
            <a:r>
              <a:rPr lang="nl-BE"/>
              <a:t>Klik om de tekststijl van het model te bewerken</a:t>
            </a:r>
          </a:p>
          <a:p>
            <a:pPr lvl="1"/>
            <a:r>
              <a:rPr lang="nl-BE"/>
              <a:t>Tweede niveau</a:t>
            </a:r>
          </a:p>
          <a:p>
            <a:pPr lvl="2"/>
            <a:r>
              <a:rPr lang="nl-BE"/>
              <a:t>Derde niveau</a:t>
            </a:r>
          </a:p>
          <a:p>
            <a:pPr lvl="3"/>
            <a:r>
              <a:rPr lang="nl-BE"/>
              <a:t>Vierde niveau</a:t>
            </a:r>
          </a:p>
          <a:p>
            <a:pPr lvl="4"/>
            <a:r>
              <a:rPr lang="nl-BE"/>
              <a:t>Vijfde niveau</a:t>
            </a:r>
            <a:endParaRPr lang="nl-NL"/>
          </a:p>
        </p:txBody>
      </p:sp>
      <p:sp>
        <p:nvSpPr>
          <p:cNvPr id="4" name="Tijdelijke aanduiding voor datum 3"/>
          <p:cNvSpPr>
            <a:spLocks noGrp="1"/>
          </p:cNvSpPr>
          <p:nvPr>
            <p:ph type="dt" sz="half" idx="2"/>
          </p:nvPr>
        </p:nvSpPr>
        <p:spPr>
          <a:xfrm>
            <a:off x="1069420" y="28060640"/>
            <a:ext cx="4990624" cy="1611875"/>
          </a:xfrm>
          <a:prstGeom prst="rect">
            <a:avLst/>
          </a:prstGeom>
        </p:spPr>
        <p:txBody>
          <a:bodyPr vert="horz" lIns="295205" tIns="147602" rIns="295205" bIns="147602" rtlCol="0" anchor="ctr"/>
          <a:lstStyle>
            <a:lvl1pPr algn="l">
              <a:defRPr sz="4000">
                <a:solidFill>
                  <a:schemeClr val="tx1">
                    <a:tint val="75000"/>
                  </a:schemeClr>
                </a:solidFill>
              </a:defRPr>
            </a:lvl1pPr>
          </a:lstStyle>
          <a:p>
            <a:fld id="{A72B7129-FE34-674B-A2EC-97FC337DE4A7}" type="datetimeFigureOut">
              <a:rPr lang="nl-NL" smtClean="0"/>
              <a:t>15-5-2025</a:t>
            </a:fld>
            <a:endParaRPr lang="nl-NL"/>
          </a:p>
        </p:txBody>
      </p:sp>
      <p:sp>
        <p:nvSpPr>
          <p:cNvPr id="5" name="Tijdelijke aanduiding voor voettekst 4"/>
          <p:cNvSpPr>
            <a:spLocks noGrp="1"/>
          </p:cNvSpPr>
          <p:nvPr>
            <p:ph type="ftr" sz="quarter" idx="3"/>
          </p:nvPr>
        </p:nvSpPr>
        <p:spPr>
          <a:xfrm>
            <a:off x="7307700" y="28060640"/>
            <a:ext cx="6772989" cy="1611875"/>
          </a:xfrm>
          <a:prstGeom prst="rect">
            <a:avLst/>
          </a:prstGeom>
        </p:spPr>
        <p:txBody>
          <a:bodyPr vert="horz" lIns="295205" tIns="147602" rIns="295205" bIns="147602" rtlCol="0" anchor="ctr"/>
          <a:lstStyle>
            <a:lvl1pPr algn="ctr">
              <a:defRPr sz="4000">
                <a:solidFill>
                  <a:schemeClr val="tx1">
                    <a:tint val="75000"/>
                  </a:schemeClr>
                </a:solidFill>
              </a:defRPr>
            </a:lvl1pPr>
          </a:lstStyle>
          <a:p>
            <a:endParaRPr lang="nl-NL"/>
          </a:p>
        </p:txBody>
      </p:sp>
      <p:sp>
        <p:nvSpPr>
          <p:cNvPr id="6" name="Tijdelijke aanduiding voor dianummer 5"/>
          <p:cNvSpPr>
            <a:spLocks noGrp="1"/>
          </p:cNvSpPr>
          <p:nvPr>
            <p:ph type="sldNum" sz="quarter" idx="4"/>
          </p:nvPr>
        </p:nvSpPr>
        <p:spPr>
          <a:xfrm>
            <a:off x="15328345" y="28060640"/>
            <a:ext cx="4990624" cy="1611875"/>
          </a:xfrm>
          <a:prstGeom prst="rect">
            <a:avLst/>
          </a:prstGeom>
        </p:spPr>
        <p:txBody>
          <a:bodyPr vert="horz" lIns="295205" tIns="147602" rIns="295205" bIns="147602" rtlCol="0" anchor="ctr"/>
          <a:lstStyle>
            <a:lvl1pPr algn="r">
              <a:defRPr sz="4000">
                <a:solidFill>
                  <a:schemeClr val="tx1">
                    <a:tint val="75000"/>
                  </a:schemeClr>
                </a:solidFill>
              </a:defRPr>
            </a:lvl1pPr>
          </a:lstStyle>
          <a:p>
            <a:fld id="{E570CD98-A182-7042-93A0-69F99EFFE130}" type="slidenum">
              <a:rPr lang="nl-NL" smtClean="0"/>
              <a:t>‹nr.›</a:t>
            </a:fld>
            <a:endParaRPr lang="nl-NL"/>
          </a:p>
        </p:txBody>
      </p:sp>
    </p:spTree>
    <p:extLst>
      <p:ext uri="{BB962C8B-B14F-4D97-AF65-F5344CB8AC3E}">
        <p14:creationId xmlns:p14="http://schemas.microsoft.com/office/powerpoint/2010/main" val="3601744114"/>
      </p:ext>
    </p:extLst>
  </p:cSld>
  <p:clrMap bg1="lt1" tx1="dk1" bg2="lt2" tx2="dk2" accent1="accent1" accent2="accent2" accent3="accent3" accent4="accent4" accent5="accent5" accent6="accent6" hlink="hlink" folHlink="folHlink"/>
  <p:sldLayoutIdLst>
    <p:sldLayoutId id="2147483649" r:id="rId1"/>
  </p:sldLayoutIdLst>
  <p:txStyles>
    <p:titleStyle>
      <a:lvl1pPr algn="ctr" defTabSz="1476027" rtl="0" eaLnBrk="1" latinLnBrk="0" hangingPunct="1">
        <a:spcBef>
          <a:spcPct val="0"/>
        </a:spcBef>
        <a:buNone/>
        <a:defRPr sz="14300" kern="1200">
          <a:solidFill>
            <a:schemeClr val="tx1"/>
          </a:solidFill>
          <a:latin typeface="+mj-lt"/>
          <a:ea typeface="+mj-ea"/>
          <a:cs typeface="+mj-cs"/>
        </a:defRPr>
      </a:lvl1pPr>
    </p:titleStyle>
    <p:bodyStyle>
      <a:lvl1pPr marL="1107021" indent="-1107021" algn="l" defTabSz="1476027" rtl="0" eaLnBrk="1" latinLnBrk="0" hangingPunct="1">
        <a:spcBef>
          <a:spcPct val="20000"/>
        </a:spcBef>
        <a:buFont typeface="Arial"/>
        <a:buChar char="•"/>
        <a:defRPr sz="10300" kern="1200">
          <a:solidFill>
            <a:schemeClr val="tx1"/>
          </a:solidFill>
          <a:latin typeface="+mn-lt"/>
          <a:ea typeface="+mn-ea"/>
          <a:cs typeface="+mn-cs"/>
        </a:defRPr>
      </a:lvl1pPr>
      <a:lvl2pPr marL="2398544" indent="-922516" algn="l" defTabSz="1476027" rtl="0" eaLnBrk="1" latinLnBrk="0" hangingPunct="1">
        <a:spcBef>
          <a:spcPct val="20000"/>
        </a:spcBef>
        <a:buFont typeface="Arial"/>
        <a:buChar char="–"/>
        <a:defRPr sz="9100" kern="1200">
          <a:solidFill>
            <a:schemeClr val="tx1"/>
          </a:solidFill>
          <a:latin typeface="+mn-lt"/>
          <a:ea typeface="+mn-ea"/>
          <a:cs typeface="+mn-cs"/>
        </a:defRPr>
      </a:lvl2pPr>
      <a:lvl3pPr marL="3690068" indent="-738013" algn="l" defTabSz="1476027" rtl="0" eaLnBrk="1" latinLnBrk="0" hangingPunct="1">
        <a:spcBef>
          <a:spcPct val="20000"/>
        </a:spcBef>
        <a:buFont typeface="Arial"/>
        <a:buChar char="•"/>
        <a:defRPr sz="7800" kern="1200">
          <a:solidFill>
            <a:schemeClr val="tx1"/>
          </a:solidFill>
          <a:latin typeface="+mn-lt"/>
          <a:ea typeface="+mn-ea"/>
          <a:cs typeface="+mn-cs"/>
        </a:defRPr>
      </a:lvl3pPr>
      <a:lvl4pPr marL="5166094" indent="-738013" algn="l" defTabSz="1476027" rtl="0" eaLnBrk="1" latinLnBrk="0" hangingPunct="1">
        <a:spcBef>
          <a:spcPct val="20000"/>
        </a:spcBef>
        <a:buFont typeface="Arial"/>
        <a:buChar char="–"/>
        <a:defRPr sz="6500" kern="1200">
          <a:solidFill>
            <a:schemeClr val="tx1"/>
          </a:solidFill>
          <a:latin typeface="+mn-lt"/>
          <a:ea typeface="+mn-ea"/>
          <a:cs typeface="+mn-cs"/>
        </a:defRPr>
      </a:lvl4pPr>
      <a:lvl5pPr marL="6642122" indent="-738013" algn="l" defTabSz="1476027" rtl="0" eaLnBrk="1" latinLnBrk="0" hangingPunct="1">
        <a:spcBef>
          <a:spcPct val="20000"/>
        </a:spcBef>
        <a:buFont typeface="Arial"/>
        <a:buChar char="»"/>
        <a:defRPr sz="6500" kern="1200">
          <a:solidFill>
            <a:schemeClr val="tx1"/>
          </a:solidFill>
          <a:latin typeface="+mn-lt"/>
          <a:ea typeface="+mn-ea"/>
          <a:cs typeface="+mn-cs"/>
        </a:defRPr>
      </a:lvl5pPr>
      <a:lvl6pPr marL="8118149" indent="-738013" algn="l" defTabSz="1476027" rtl="0" eaLnBrk="1" latinLnBrk="0" hangingPunct="1">
        <a:spcBef>
          <a:spcPct val="20000"/>
        </a:spcBef>
        <a:buFont typeface="Arial"/>
        <a:buChar char="•"/>
        <a:defRPr sz="6500" kern="1200">
          <a:solidFill>
            <a:schemeClr val="tx1"/>
          </a:solidFill>
          <a:latin typeface="+mn-lt"/>
          <a:ea typeface="+mn-ea"/>
          <a:cs typeface="+mn-cs"/>
        </a:defRPr>
      </a:lvl6pPr>
      <a:lvl7pPr marL="9594175" indent="-738013" algn="l" defTabSz="1476027" rtl="0" eaLnBrk="1" latinLnBrk="0" hangingPunct="1">
        <a:spcBef>
          <a:spcPct val="20000"/>
        </a:spcBef>
        <a:buFont typeface="Arial"/>
        <a:buChar char="•"/>
        <a:defRPr sz="6500" kern="1200">
          <a:solidFill>
            <a:schemeClr val="tx1"/>
          </a:solidFill>
          <a:latin typeface="+mn-lt"/>
          <a:ea typeface="+mn-ea"/>
          <a:cs typeface="+mn-cs"/>
        </a:defRPr>
      </a:lvl7pPr>
      <a:lvl8pPr marL="11070203" indent="-738013" algn="l" defTabSz="1476027" rtl="0" eaLnBrk="1" latinLnBrk="0" hangingPunct="1">
        <a:spcBef>
          <a:spcPct val="20000"/>
        </a:spcBef>
        <a:buFont typeface="Arial"/>
        <a:buChar char="•"/>
        <a:defRPr sz="6500" kern="1200">
          <a:solidFill>
            <a:schemeClr val="tx1"/>
          </a:solidFill>
          <a:latin typeface="+mn-lt"/>
          <a:ea typeface="+mn-ea"/>
          <a:cs typeface="+mn-cs"/>
        </a:defRPr>
      </a:lvl8pPr>
      <a:lvl9pPr marL="12546230" indent="-738013" algn="l" defTabSz="1476027"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nl-NL"/>
      </a:defPPr>
      <a:lvl1pPr marL="0" algn="l" defTabSz="1476027" rtl="0" eaLnBrk="1" latinLnBrk="0" hangingPunct="1">
        <a:defRPr sz="5800" kern="1200">
          <a:solidFill>
            <a:schemeClr val="tx1"/>
          </a:solidFill>
          <a:latin typeface="+mn-lt"/>
          <a:ea typeface="+mn-ea"/>
          <a:cs typeface="+mn-cs"/>
        </a:defRPr>
      </a:lvl1pPr>
      <a:lvl2pPr marL="1476027" algn="l" defTabSz="1476027" rtl="0" eaLnBrk="1" latinLnBrk="0" hangingPunct="1">
        <a:defRPr sz="5800" kern="1200">
          <a:solidFill>
            <a:schemeClr val="tx1"/>
          </a:solidFill>
          <a:latin typeface="+mn-lt"/>
          <a:ea typeface="+mn-ea"/>
          <a:cs typeface="+mn-cs"/>
        </a:defRPr>
      </a:lvl2pPr>
      <a:lvl3pPr marL="2952054" algn="l" defTabSz="1476027" rtl="0" eaLnBrk="1" latinLnBrk="0" hangingPunct="1">
        <a:defRPr sz="5800" kern="1200">
          <a:solidFill>
            <a:schemeClr val="tx1"/>
          </a:solidFill>
          <a:latin typeface="+mn-lt"/>
          <a:ea typeface="+mn-ea"/>
          <a:cs typeface="+mn-cs"/>
        </a:defRPr>
      </a:lvl3pPr>
      <a:lvl4pPr marL="4428081" algn="l" defTabSz="1476027" rtl="0" eaLnBrk="1" latinLnBrk="0" hangingPunct="1">
        <a:defRPr sz="5800" kern="1200">
          <a:solidFill>
            <a:schemeClr val="tx1"/>
          </a:solidFill>
          <a:latin typeface="+mn-lt"/>
          <a:ea typeface="+mn-ea"/>
          <a:cs typeface="+mn-cs"/>
        </a:defRPr>
      </a:lvl4pPr>
      <a:lvl5pPr marL="5904109" algn="l" defTabSz="1476027" rtl="0" eaLnBrk="1" latinLnBrk="0" hangingPunct="1">
        <a:defRPr sz="5800" kern="1200">
          <a:solidFill>
            <a:schemeClr val="tx1"/>
          </a:solidFill>
          <a:latin typeface="+mn-lt"/>
          <a:ea typeface="+mn-ea"/>
          <a:cs typeface="+mn-cs"/>
        </a:defRPr>
      </a:lvl5pPr>
      <a:lvl6pPr marL="7380135" algn="l" defTabSz="1476027" rtl="0" eaLnBrk="1" latinLnBrk="0" hangingPunct="1">
        <a:defRPr sz="5800" kern="1200">
          <a:solidFill>
            <a:schemeClr val="tx1"/>
          </a:solidFill>
          <a:latin typeface="+mn-lt"/>
          <a:ea typeface="+mn-ea"/>
          <a:cs typeface="+mn-cs"/>
        </a:defRPr>
      </a:lvl6pPr>
      <a:lvl7pPr marL="8856162" algn="l" defTabSz="1476027" rtl="0" eaLnBrk="1" latinLnBrk="0" hangingPunct="1">
        <a:defRPr sz="5800" kern="1200">
          <a:solidFill>
            <a:schemeClr val="tx1"/>
          </a:solidFill>
          <a:latin typeface="+mn-lt"/>
          <a:ea typeface="+mn-ea"/>
          <a:cs typeface="+mn-cs"/>
        </a:defRPr>
      </a:lvl7pPr>
      <a:lvl8pPr marL="10332190" algn="l" defTabSz="1476027" rtl="0" eaLnBrk="1" latinLnBrk="0" hangingPunct="1">
        <a:defRPr sz="5800" kern="1200">
          <a:solidFill>
            <a:schemeClr val="tx1"/>
          </a:solidFill>
          <a:latin typeface="+mn-lt"/>
          <a:ea typeface="+mn-ea"/>
          <a:cs typeface="+mn-cs"/>
        </a:defRPr>
      </a:lvl8pPr>
      <a:lvl9pPr marL="11808216" algn="l" defTabSz="1476027" rtl="0" eaLnBrk="1" latinLnBrk="0" hangingPunct="1">
        <a:defRPr sz="5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535" userDrawn="1">
          <p15:clr>
            <a:srgbClr val="F26B43"/>
          </p15:clr>
        </p15:guide>
        <p15:guide id="2" pos="67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Rechte verbindingslijn 34">
            <a:extLst>
              <a:ext uri="{FF2B5EF4-FFF2-40B4-BE49-F238E27FC236}">
                <a16:creationId xmlns:a16="http://schemas.microsoft.com/office/drawing/2014/main" id="{31255500-33D9-B445-7CF9-84984DC8079F}"/>
              </a:ext>
            </a:extLst>
          </p:cNvPr>
          <p:cNvCxnSpPr>
            <a:cxnSpLocks/>
            <a:endCxn id="50" idx="0"/>
          </p:cNvCxnSpPr>
          <p:nvPr/>
        </p:nvCxnSpPr>
        <p:spPr>
          <a:xfrm>
            <a:off x="10514283" y="21863813"/>
            <a:ext cx="0" cy="120285"/>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cxnSp>
        <p:nvCxnSpPr>
          <p:cNvPr id="36" name="Rechte verbindingslijn 35">
            <a:extLst>
              <a:ext uri="{FF2B5EF4-FFF2-40B4-BE49-F238E27FC236}">
                <a16:creationId xmlns:a16="http://schemas.microsoft.com/office/drawing/2014/main" id="{62313821-1C2A-377D-EA75-2D323365E6B4}"/>
              </a:ext>
            </a:extLst>
          </p:cNvPr>
          <p:cNvCxnSpPr>
            <a:cxnSpLocks/>
            <a:endCxn id="52" idx="0"/>
          </p:cNvCxnSpPr>
          <p:nvPr/>
        </p:nvCxnSpPr>
        <p:spPr>
          <a:xfrm>
            <a:off x="10526007" y="24743612"/>
            <a:ext cx="0" cy="129910"/>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37" name="Rechthoek: afgeronde hoeken 36">
            <a:extLst>
              <a:ext uri="{FF2B5EF4-FFF2-40B4-BE49-F238E27FC236}">
                <a16:creationId xmlns:a16="http://schemas.microsoft.com/office/drawing/2014/main" id="{784ACBF6-9BBB-2A4F-FFA1-A7CB56103617}"/>
              </a:ext>
            </a:extLst>
          </p:cNvPr>
          <p:cNvSpPr/>
          <p:nvPr/>
        </p:nvSpPr>
        <p:spPr>
          <a:xfrm>
            <a:off x="165120" y="9844150"/>
            <a:ext cx="20961170" cy="12019663"/>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cxnSp>
        <p:nvCxnSpPr>
          <p:cNvPr id="38" name="Rechte verbindingslijn 37">
            <a:extLst>
              <a:ext uri="{FF2B5EF4-FFF2-40B4-BE49-F238E27FC236}">
                <a16:creationId xmlns:a16="http://schemas.microsoft.com/office/drawing/2014/main" id="{E2984E91-9829-C2BB-D486-C4F821435BA6}"/>
              </a:ext>
            </a:extLst>
          </p:cNvPr>
          <p:cNvCxnSpPr>
            <a:cxnSpLocks/>
          </p:cNvCxnSpPr>
          <p:nvPr/>
        </p:nvCxnSpPr>
        <p:spPr>
          <a:xfrm>
            <a:off x="10611773" y="9383958"/>
            <a:ext cx="0" cy="234577"/>
          </a:xfrm>
          <a:prstGeom prst="line">
            <a:avLst/>
          </a:prstGeom>
          <a:ln w="101600">
            <a:solidFill>
              <a:srgbClr val="FF5757"/>
            </a:solidFill>
          </a:ln>
        </p:spPr>
        <p:style>
          <a:lnRef idx="2">
            <a:schemeClr val="accent1"/>
          </a:lnRef>
          <a:fillRef idx="0">
            <a:schemeClr val="accent1"/>
          </a:fillRef>
          <a:effectRef idx="1">
            <a:schemeClr val="accent1"/>
          </a:effectRef>
          <a:fontRef idx="minor">
            <a:schemeClr val="tx1"/>
          </a:fontRef>
        </p:style>
      </p:cxnSp>
      <p:sp>
        <p:nvSpPr>
          <p:cNvPr id="39" name="Rechthoek: afgeronde hoeken 38">
            <a:extLst>
              <a:ext uri="{FF2B5EF4-FFF2-40B4-BE49-F238E27FC236}">
                <a16:creationId xmlns:a16="http://schemas.microsoft.com/office/drawing/2014/main" id="{5049E97E-077F-1ED4-59C8-2DDC622C8EBC}"/>
              </a:ext>
            </a:extLst>
          </p:cNvPr>
          <p:cNvSpPr/>
          <p:nvPr/>
        </p:nvSpPr>
        <p:spPr>
          <a:xfrm>
            <a:off x="266781" y="6268900"/>
            <a:ext cx="20859509" cy="3115058"/>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en-GB" sz="1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the modern workplace, employee well-being is becoming ever more acknowledged as a central element in both job satisfaction and productivity. Although commercial products such as smartwatches exist for health monitoring, such solutions tend to be costly, not broadly available, or closed systems with minimal transparency.</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This project explores the development of an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inexpensive, portable system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for monitoring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stress-related physiological parameters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in real time. Using the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Arduino Nano ESP32 </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microcontroller and a set of suitably selected sensors, the system records the vital measures of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heart rate, skin conductance (GSR), and respiration rate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These are transmitted wirelessly via Bluetooth to a mobile app specially designed for this purpose.</a:t>
            </a:r>
          </a:p>
          <a:p>
            <a:pPr>
              <a:lnSpc>
                <a:spcPct val="115000"/>
              </a:lnSpc>
              <a:spcAft>
                <a:spcPts val="800"/>
              </a:spcAft>
            </a:pP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application is </a:t>
            </a:r>
            <a:r>
              <a:rPr lang="en-US" sz="18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user-friendly and accessible</a:t>
            </a:r>
            <a:r>
              <a:rPr lang="en-US" sz="18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offering clear visual feedback, an estimation of the stress level, and the possibility to observe trends over time. By making health information easier to interpret and utilize, this system enables both individual users and organizations to more effectively monitor their health in an informed and cost-effective manner. The objective is to create a healthier and more sustainable work environment by introducing effective, data-driven stress management tools.</a:t>
            </a:r>
            <a:endParaRPr lang="nl-BE"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0" name="Titel 1">
            <a:extLst>
              <a:ext uri="{FF2B5EF4-FFF2-40B4-BE49-F238E27FC236}">
                <a16:creationId xmlns:a16="http://schemas.microsoft.com/office/drawing/2014/main" id="{3C7BD4F9-0612-0D63-8648-E4B541722680}"/>
              </a:ext>
            </a:extLst>
          </p:cNvPr>
          <p:cNvSpPr>
            <a:spLocks noGrp="1"/>
          </p:cNvSpPr>
          <p:nvPr>
            <p:ph type="title"/>
          </p:nvPr>
        </p:nvSpPr>
        <p:spPr>
          <a:xfrm>
            <a:off x="266781" y="4237717"/>
            <a:ext cx="21121606" cy="684506"/>
          </a:xfrm>
        </p:spPr>
        <p:txBody>
          <a:bodyPr>
            <a:normAutofit fontScale="90000"/>
          </a:bodyPr>
          <a:lstStyle/>
          <a:p>
            <a:r>
              <a:rPr lang="nl-BE" dirty="0"/>
              <a:t>Mika Gielkens</a:t>
            </a:r>
          </a:p>
        </p:txBody>
      </p:sp>
      <p:sp>
        <p:nvSpPr>
          <p:cNvPr id="41" name="Tijdelijke aanduiding voor tekst 2">
            <a:extLst>
              <a:ext uri="{FF2B5EF4-FFF2-40B4-BE49-F238E27FC236}">
                <a16:creationId xmlns:a16="http://schemas.microsoft.com/office/drawing/2014/main" id="{E444A82E-60A3-FFA1-F4D8-1DC04D95A070}"/>
              </a:ext>
            </a:extLst>
          </p:cNvPr>
          <p:cNvSpPr>
            <a:spLocks noGrp="1"/>
          </p:cNvSpPr>
          <p:nvPr>
            <p:ph type="body" sz="quarter" idx="13"/>
          </p:nvPr>
        </p:nvSpPr>
        <p:spPr>
          <a:xfrm>
            <a:off x="176473" y="1785956"/>
            <a:ext cx="20870601" cy="2169995"/>
          </a:xfrm>
        </p:spPr>
        <p:txBody>
          <a:bodyPr/>
          <a:lstStyle/>
          <a:p>
            <a:r>
              <a:rPr lang="en-US" dirty="0"/>
              <a:t>Designing a tool for measuring welfare parameters</a:t>
            </a:r>
            <a:endParaRPr lang="nl-BE" dirty="0"/>
          </a:p>
        </p:txBody>
      </p:sp>
      <p:sp>
        <p:nvSpPr>
          <p:cNvPr id="42" name="Tijdelijke aanduiding voor tekst 3">
            <a:extLst>
              <a:ext uri="{FF2B5EF4-FFF2-40B4-BE49-F238E27FC236}">
                <a16:creationId xmlns:a16="http://schemas.microsoft.com/office/drawing/2014/main" id="{09EF31A9-DF2A-8032-EF71-37F4AF36EFD7}"/>
              </a:ext>
            </a:extLst>
          </p:cNvPr>
          <p:cNvSpPr>
            <a:spLocks noGrp="1"/>
          </p:cNvSpPr>
          <p:nvPr>
            <p:ph type="body" sz="quarter" idx="14"/>
          </p:nvPr>
        </p:nvSpPr>
        <p:spPr>
          <a:xfrm>
            <a:off x="6949621" y="27334506"/>
            <a:ext cx="3916499" cy="1452079"/>
          </a:xfrm>
        </p:spPr>
        <p:txBody>
          <a:bodyPr>
            <a:normAutofit lnSpcReduction="10000"/>
          </a:bodyPr>
          <a:lstStyle/>
          <a:p>
            <a:r>
              <a:rPr lang="nl-BE" dirty="0"/>
              <a:t>Dr. Eva Geurts </a:t>
            </a:r>
          </a:p>
          <a:p>
            <a:r>
              <a:rPr lang="nl-BE" dirty="0"/>
              <a:t>Prof. Dr. </a:t>
            </a:r>
            <a:r>
              <a:rPr lang="nl-BE" dirty="0" err="1"/>
              <a:t>Gustavo</a:t>
            </a:r>
            <a:r>
              <a:rPr lang="nl-BE" dirty="0"/>
              <a:t> </a:t>
            </a:r>
            <a:r>
              <a:rPr lang="nl-BE" dirty="0" err="1"/>
              <a:t>Rovelo</a:t>
            </a:r>
            <a:r>
              <a:rPr lang="nl-BE" dirty="0"/>
              <a:t> </a:t>
            </a:r>
            <a:r>
              <a:rPr lang="nl-BE" dirty="0" err="1"/>
              <a:t>Ruiz</a:t>
            </a:r>
            <a:endParaRPr lang="nl-BE" dirty="0"/>
          </a:p>
        </p:txBody>
      </p:sp>
      <p:sp>
        <p:nvSpPr>
          <p:cNvPr id="43" name="Tekstvak 42">
            <a:extLst>
              <a:ext uri="{FF2B5EF4-FFF2-40B4-BE49-F238E27FC236}">
                <a16:creationId xmlns:a16="http://schemas.microsoft.com/office/drawing/2014/main" id="{2A869B49-37E3-7FD4-0F90-00FF17250782}"/>
              </a:ext>
            </a:extLst>
          </p:cNvPr>
          <p:cNvSpPr txBox="1"/>
          <p:nvPr/>
        </p:nvSpPr>
        <p:spPr>
          <a:xfrm>
            <a:off x="266781" y="4981729"/>
            <a:ext cx="16968274" cy="684418"/>
          </a:xfrm>
          <a:prstGeom prst="rect">
            <a:avLst/>
          </a:prstGeom>
          <a:noFill/>
        </p:spPr>
        <p:txBody>
          <a:bodyPr wrap="square">
            <a:spAutoFit/>
          </a:bodyPr>
          <a:lstStyle/>
          <a:p>
            <a:pPr lvl="0">
              <a:lnSpc>
                <a:spcPct val="200000"/>
              </a:lnSpc>
            </a:pPr>
            <a:r>
              <a:rPr lang="nl-NL" sz="2300" dirty="0">
                <a:latin typeface="Verdana" panose="020B0604030504040204" pitchFamily="34" charset="0"/>
                <a:ea typeface="Verdana" panose="020B0604030504040204" pitchFamily="34" charset="0"/>
                <a:cs typeface="Verdana" panose="020B0604030504040204" pitchFamily="34" charset="0"/>
              </a:rPr>
              <a:t>Software Systems Engineering Technology</a:t>
            </a:r>
          </a:p>
        </p:txBody>
      </p:sp>
      <p:sp>
        <p:nvSpPr>
          <p:cNvPr id="44" name="Tekstvak 43">
            <a:extLst>
              <a:ext uri="{FF2B5EF4-FFF2-40B4-BE49-F238E27FC236}">
                <a16:creationId xmlns:a16="http://schemas.microsoft.com/office/drawing/2014/main" id="{A148EDD6-FCD1-E0F9-09C0-A235118F0DA4}"/>
              </a:ext>
            </a:extLst>
          </p:cNvPr>
          <p:cNvSpPr txBox="1"/>
          <p:nvPr/>
        </p:nvSpPr>
        <p:spPr>
          <a:xfrm>
            <a:off x="14194991" y="585172"/>
            <a:ext cx="6852083" cy="646331"/>
          </a:xfrm>
          <a:prstGeom prst="rect">
            <a:avLst/>
          </a:prstGeom>
        </p:spPr>
        <p:txBody>
          <a:bodyPr vert="horz" wrap="square" rtlCol="0">
            <a:spAutoFit/>
          </a:bodyPr>
          <a:lstStyle/>
          <a:p>
            <a:pPr algn="r"/>
            <a:r>
              <a:rPr lang="nl-BE" sz="3600" dirty="0">
                <a:solidFill>
                  <a:schemeClr val="bg1">
                    <a:lumMod val="50000"/>
                  </a:schemeClr>
                </a:solidFill>
                <a:latin typeface="Verdana" panose="020B0604030504040204" pitchFamily="34" charset="0"/>
                <a:ea typeface="Verdana" panose="020B0604030504040204" pitchFamily="34" charset="0"/>
                <a:cs typeface="Verdana" panose="020B0604030504040204" pitchFamily="34" charset="0"/>
              </a:rPr>
              <a:t>2024-2025</a:t>
            </a:r>
          </a:p>
        </p:txBody>
      </p:sp>
      <p:sp>
        <p:nvSpPr>
          <p:cNvPr id="45" name="Rechthoek: afgeronde hoeken 44">
            <a:extLst>
              <a:ext uri="{FF2B5EF4-FFF2-40B4-BE49-F238E27FC236}">
                <a16:creationId xmlns:a16="http://schemas.microsoft.com/office/drawing/2014/main" id="{BE7D09A1-B4DE-FE1E-6B2D-47C4876D4148}"/>
              </a:ext>
            </a:extLst>
          </p:cNvPr>
          <p:cNvSpPr/>
          <p:nvPr/>
        </p:nvSpPr>
        <p:spPr>
          <a:xfrm>
            <a:off x="7098986" y="9494951"/>
            <a:ext cx="7021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Materials</a:t>
            </a:r>
            <a:r>
              <a:rPr lang="nl-BE" sz="4800" dirty="0">
                <a:solidFill>
                  <a:schemeClr val="bg2"/>
                </a:solidFill>
              </a:rPr>
              <a:t> &amp; </a:t>
            </a:r>
            <a:r>
              <a:rPr lang="nl-BE" sz="4800" dirty="0" err="1">
                <a:solidFill>
                  <a:schemeClr val="bg2"/>
                </a:solidFill>
              </a:rPr>
              <a:t>methodology</a:t>
            </a:r>
            <a:endParaRPr lang="nl-BE" sz="4800" dirty="0">
              <a:solidFill>
                <a:schemeClr val="bg2"/>
              </a:solidFill>
            </a:endParaRPr>
          </a:p>
        </p:txBody>
      </p:sp>
      <p:sp>
        <p:nvSpPr>
          <p:cNvPr id="46" name="Rechthoek: afgeronde hoeken 45">
            <a:extLst>
              <a:ext uri="{FF2B5EF4-FFF2-40B4-BE49-F238E27FC236}">
                <a16:creationId xmlns:a16="http://schemas.microsoft.com/office/drawing/2014/main" id="{38223034-7205-0F0A-C249-39F38D4C1A95}"/>
              </a:ext>
            </a:extLst>
          </p:cNvPr>
          <p:cNvSpPr/>
          <p:nvPr/>
        </p:nvSpPr>
        <p:spPr>
          <a:xfrm>
            <a:off x="753362" y="10278851"/>
            <a:ext cx="19769363" cy="3696388"/>
          </a:xfrm>
          <a:prstGeom prst="roundRect">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pPr>
            <a:endParaRPr lang="nl-BE" sz="2400" b="1"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nl-BE" sz="2400" b="1" kern="100" dirty="0" err="1">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Materials</a:t>
            </a: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12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The portable stress measurement device is powered by the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Arduino Nano ESP32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chosen for its compact size, low power consumption, and built-in Bluetooth, enabling real-time wireless data transmission to a smartphone. It collects data from three main sensors: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MAX30102:</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optical sensor that 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heart rate and blood oxygen saturation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(SpO₂) using red and infrared LEDs.</a:t>
            </a:r>
          </a:p>
          <a:p>
            <a:pPr marL="324000" indent="-342900">
              <a:lnSpc>
                <a:spcPct val="115000"/>
              </a:lnSpc>
              <a:buFont typeface="Arial" panose="020B0604020202020204" pitchFamily="34" charset="0"/>
              <a:buChar char="•"/>
            </a:pP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Grove GSR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Measures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skin conductance</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an indicator of stress, by detecting changes in sweat gland activity.</a:t>
            </a:r>
          </a:p>
          <a:p>
            <a:pPr marL="324000" indent="-342900">
              <a:lnSpc>
                <a:spcPct val="115000"/>
              </a:lnSpc>
              <a:spcAft>
                <a:spcPts val="1200"/>
              </a:spcAft>
              <a:buFont typeface="Arial" panose="020B0604020202020204" pitchFamily="34" charset="0"/>
              <a:buChar char="•"/>
            </a:pPr>
            <a:r>
              <a:rPr lang="en-US"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Plux</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PZT Sensor: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Captures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respiration rate </a:t>
            </a: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using a piezoelectric belt that detects chest movement.</a:t>
            </a:r>
          </a:p>
          <a:p>
            <a:pPr>
              <a:lnSpc>
                <a:spcPct val="115000"/>
              </a:lnSpc>
              <a:spcAft>
                <a:spcPts val="800"/>
              </a:spcAft>
            </a:pPr>
            <a:r>
              <a:rPr lang="en-US"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All sensor data is processed by the ESP32 in real-time and transmitted via Bluetooth Low Energy (BLE) using a custom GATT service. The firmware, written in C++, includes commands for starting/stopping individual or combined measurements. Sensor readings are combined into a single BLE message and sent to the smartphone for visualization.</a:t>
            </a:r>
          </a:p>
          <a:p>
            <a:pPr>
              <a:lnSpc>
                <a:spcPct val="115000"/>
              </a:lnSpc>
              <a:spcAft>
                <a:spcPts val="800"/>
              </a:spcAft>
            </a:pPr>
            <a:endParaRPr lang="nl-BE" sz="20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7" name="Rechthoek: afgeronde hoeken 46">
            <a:extLst>
              <a:ext uri="{FF2B5EF4-FFF2-40B4-BE49-F238E27FC236}">
                <a16:creationId xmlns:a16="http://schemas.microsoft.com/office/drawing/2014/main" id="{67A15489-4FF6-3A86-CE27-D99BD89AB1BF}"/>
              </a:ext>
            </a:extLst>
          </p:cNvPr>
          <p:cNvSpPr/>
          <p:nvPr/>
        </p:nvSpPr>
        <p:spPr>
          <a:xfrm>
            <a:off x="761418" y="14050943"/>
            <a:ext cx="19865552" cy="7624152"/>
          </a:xfrm>
          <a:prstGeom prst="roundRect">
            <a:avLst>
              <a:gd name="adj" fmla="val 11945"/>
            </a:avLst>
          </a:prstGeom>
          <a:solidFill>
            <a:srgbClr val="FF5757">
              <a:alpha val="27843"/>
            </a:srgbClr>
          </a:solidFill>
          <a:ln w="254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8" name="Rechthoek: afgeronde hoeken 47">
            <a:extLst>
              <a:ext uri="{FF2B5EF4-FFF2-40B4-BE49-F238E27FC236}">
                <a16:creationId xmlns:a16="http://schemas.microsoft.com/office/drawing/2014/main" id="{83063838-5DB6-5B15-E680-275AECF92C7C}"/>
              </a:ext>
            </a:extLst>
          </p:cNvPr>
          <p:cNvSpPr/>
          <p:nvPr/>
        </p:nvSpPr>
        <p:spPr>
          <a:xfrm>
            <a:off x="8476634" y="5839609"/>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Introduction</a:t>
            </a:r>
            <a:endParaRPr lang="nl-BE" sz="4800" dirty="0">
              <a:solidFill>
                <a:schemeClr val="bg2"/>
              </a:solidFill>
            </a:endParaRPr>
          </a:p>
        </p:txBody>
      </p:sp>
      <p:sp>
        <p:nvSpPr>
          <p:cNvPr id="49" name="Rechthoek: afgeronde hoeken 48">
            <a:extLst>
              <a:ext uri="{FF2B5EF4-FFF2-40B4-BE49-F238E27FC236}">
                <a16:creationId xmlns:a16="http://schemas.microsoft.com/office/drawing/2014/main" id="{C2417742-4679-FD25-4BE1-DAC86C7BC3A7}"/>
              </a:ext>
            </a:extLst>
          </p:cNvPr>
          <p:cNvSpPr/>
          <p:nvPr/>
        </p:nvSpPr>
        <p:spPr>
          <a:xfrm>
            <a:off x="176473" y="22365856"/>
            <a:ext cx="20961170" cy="2387381"/>
          </a:xfrm>
          <a:prstGeom prst="roundRect">
            <a:avLst/>
          </a:prstGeom>
          <a:solidFill>
            <a:srgbClr val="9BF8FF">
              <a:alpha val="30196"/>
            </a:srgbClr>
          </a:solidFill>
          <a:ln w="38100">
            <a:solidFill>
              <a:srgbClr val="003D77"/>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14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solidFill>
                  <a:sysClr val="windowText" lastClr="000000"/>
                </a:solidFill>
                <a:latin typeface="Aptos" panose="020B0004020202020204" pitchFamily="34" charset="0"/>
                <a:ea typeface="Aptos" panose="020B0004020202020204" pitchFamily="34" charset="0"/>
                <a:cs typeface="Times New Roman" panose="02020603050405020304" pitchFamily="18" charset="0"/>
              </a:rPr>
              <a:t>To evaluate the usability and clarity of the stress monitoring app and hardware, a structured user study was designed. Participants were asked to complete a series of tasks, including device pairing, profile setup, individual and combined parameter measurements, and data visualization interpretation.</a:t>
            </a:r>
          </a:p>
          <a:p>
            <a:pPr>
              <a:lnSpc>
                <a:spcPct val="115000"/>
              </a:lnSpc>
              <a:spcAft>
                <a:spcPts val="800"/>
              </a:spcAft>
            </a:pP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Most users found the Bluetooth pairing process straightforward and rated the interface as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intuitive and easy to navigate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Users appreciated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visual clarity </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of health data, with color-coded gauges and stress indicators aiding interpretation.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info dialogs and explanations</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for parameters were found to be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helpful</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by most participants, especially for understanding stress-related values such as GSR and respiratory rate. The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history feature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including graph/table views and date filtering, was highlighted as </a:t>
            </a:r>
            <a:r>
              <a:rPr lang="en-US" sz="18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useful for monitoring trends over time</a:t>
            </a:r>
            <a:r>
              <a:rPr lang="en-US"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rPr>
              <a:t>. Some users indicated that switching between views helped them better understand fluctuations in their stress levels.</a:t>
            </a:r>
            <a:endParaRPr lang="en-GB" sz="1800" kern="100" dirty="0">
              <a:solidFill>
                <a:sysClr val="windowText" lastClr="00000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0" name="Rechthoek: afgeronde hoeken 49">
            <a:extLst>
              <a:ext uri="{FF2B5EF4-FFF2-40B4-BE49-F238E27FC236}">
                <a16:creationId xmlns:a16="http://schemas.microsoft.com/office/drawing/2014/main" id="{78EAD014-B3F3-03ED-9160-5E5D365486AF}"/>
              </a:ext>
            </a:extLst>
          </p:cNvPr>
          <p:cNvSpPr/>
          <p:nvPr/>
        </p:nvSpPr>
        <p:spPr>
          <a:xfrm>
            <a:off x="8379144" y="21984098"/>
            <a:ext cx="4270278" cy="750843"/>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Results</a:t>
            </a:r>
            <a:endParaRPr lang="nl-BE" sz="4800" dirty="0">
              <a:solidFill>
                <a:schemeClr val="bg2"/>
              </a:solidFill>
            </a:endParaRPr>
          </a:p>
        </p:txBody>
      </p:sp>
      <p:sp>
        <p:nvSpPr>
          <p:cNvPr id="51" name="Rechthoek: afgeronde hoeken 50">
            <a:extLst>
              <a:ext uri="{FF2B5EF4-FFF2-40B4-BE49-F238E27FC236}">
                <a16:creationId xmlns:a16="http://schemas.microsoft.com/office/drawing/2014/main" id="{68D97EC5-A857-05A6-75E0-E48B4CA70052}"/>
              </a:ext>
            </a:extLst>
          </p:cNvPr>
          <p:cNvSpPr/>
          <p:nvPr/>
        </p:nvSpPr>
        <p:spPr>
          <a:xfrm>
            <a:off x="188197" y="25372230"/>
            <a:ext cx="20961170" cy="1819197"/>
          </a:xfrm>
          <a:prstGeom prst="roundRect">
            <a:avLst/>
          </a:prstGeom>
          <a:solidFill>
            <a:srgbClr val="9BF8FF">
              <a:alpha val="30196"/>
            </a:srgbClr>
          </a:solid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nSpc>
                <a:spcPct val="115000"/>
              </a:lnSpc>
              <a:spcAft>
                <a:spcPts val="800"/>
              </a:spcAft>
            </a:pPr>
            <a:endParaRPr lang="en-US" sz="400" dirty="0">
              <a:solidFill>
                <a:schemeClr val="tx1"/>
              </a:solidFill>
            </a:endParaRPr>
          </a:p>
          <a:p>
            <a:pPr>
              <a:lnSpc>
                <a:spcPct val="115000"/>
              </a:lnSpc>
              <a:spcAft>
                <a:spcPts val="800"/>
              </a:spcAft>
            </a:pPr>
            <a:r>
              <a:rPr lang="en-US" sz="2000" dirty="0">
                <a:solidFill>
                  <a:schemeClr val="tx1"/>
                </a:solidFill>
              </a:rPr>
              <a:t>This project demonstrates the feasibility of a </a:t>
            </a:r>
            <a:r>
              <a:rPr lang="en-US" sz="2000" b="1" dirty="0">
                <a:solidFill>
                  <a:srgbClr val="FF0000"/>
                </a:solidFill>
              </a:rPr>
              <a:t>low-cost, user-friendly health monitoring system </a:t>
            </a:r>
            <a:r>
              <a:rPr lang="en-US" sz="2000" dirty="0">
                <a:solidFill>
                  <a:schemeClr val="tx1"/>
                </a:solidFill>
              </a:rPr>
              <a:t>that combines physiological sensors with real-time data visualization in a mobile application. By integrating heart rate, GSR, oxygen saturation, and respiration rate measurements, the system offers a </a:t>
            </a:r>
            <a:r>
              <a:rPr lang="en-US" sz="2000" b="1" dirty="0">
                <a:solidFill>
                  <a:srgbClr val="FF0000"/>
                </a:solidFill>
              </a:rPr>
              <a:t>comprehensive view </a:t>
            </a:r>
            <a:r>
              <a:rPr lang="en-US" sz="2000" dirty="0">
                <a:solidFill>
                  <a:schemeClr val="tx1"/>
                </a:solidFill>
              </a:rPr>
              <a:t>of workplace stress. Preliminary user feedback suggests that the app is </a:t>
            </a:r>
            <a:r>
              <a:rPr lang="en-US" sz="2000" b="1" dirty="0">
                <a:solidFill>
                  <a:srgbClr val="FF0000"/>
                </a:solidFill>
              </a:rPr>
              <a:t>intuitive</a:t>
            </a:r>
            <a:r>
              <a:rPr lang="en-US" sz="2000" dirty="0">
                <a:solidFill>
                  <a:schemeClr val="tx1"/>
                </a:solidFill>
              </a:rPr>
              <a:t>, the data is presented clearly, and the system has </a:t>
            </a:r>
            <a:r>
              <a:rPr lang="en-US" sz="2000" b="1" dirty="0">
                <a:solidFill>
                  <a:srgbClr val="FF0000"/>
                </a:solidFill>
              </a:rPr>
              <a:t>the potential to raise awareness </a:t>
            </a:r>
            <a:r>
              <a:rPr lang="en-US" sz="2000" dirty="0">
                <a:solidFill>
                  <a:schemeClr val="tx1"/>
                </a:solidFill>
              </a:rPr>
              <a:t>about personal well-being. While more testing is needed to fully evaluate usability and effectiveness, this solution lays a strong foundation for future developments in accessible health monitoring technologies.</a:t>
            </a:r>
            <a:endParaRPr lang="en-GB" sz="2000" dirty="0">
              <a:solidFill>
                <a:schemeClr val="tx1"/>
              </a:solidFill>
            </a:endParaRPr>
          </a:p>
        </p:txBody>
      </p:sp>
      <p:sp>
        <p:nvSpPr>
          <p:cNvPr id="52" name="Rechthoek: afgeronde hoeken 51">
            <a:extLst>
              <a:ext uri="{FF2B5EF4-FFF2-40B4-BE49-F238E27FC236}">
                <a16:creationId xmlns:a16="http://schemas.microsoft.com/office/drawing/2014/main" id="{613DA32D-2E3C-62C3-7B49-218B7B7DC610}"/>
              </a:ext>
            </a:extLst>
          </p:cNvPr>
          <p:cNvSpPr/>
          <p:nvPr/>
        </p:nvSpPr>
        <p:spPr>
          <a:xfrm>
            <a:off x="8390868" y="24873522"/>
            <a:ext cx="4270278" cy="813135"/>
          </a:xfrm>
          <a:prstGeom prst="roundRect">
            <a:avLst/>
          </a:prstGeom>
          <a:solidFill>
            <a:srgbClr val="FF5757"/>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nl-BE" sz="4800" dirty="0" err="1">
                <a:solidFill>
                  <a:schemeClr val="bg2"/>
                </a:solidFill>
              </a:rPr>
              <a:t>Conclusion</a:t>
            </a:r>
            <a:endParaRPr lang="nl-BE" sz="4800" dirty="0">
              <a:solidFill>
                <a:schemeClr val="bg2"/>
              </a:solidFill>
            </a:endParaRPr>
          </a:p>
        </p:txBody>
      </p:sp>
      <p:pic>
        <p:nvPicPr>
          <p:cNvPr id="53" name="Afbeelding 52" descr="Afbeelding met tekst, schermopname, Lettertype, nummer&#10;&#10;Door AI gegenereerde inhoud is mogelijk onjuist.">
            <a:extLst>
              <a:ext uri="{FF2B5EF4-FFF2-40B4-BE49-F238E27FC236}">
                <a16:creationId xmlns:a16="http://schemas.microsoft.com/office/drawing/2014/main" id="{C41FA122-341A-1C15-CBDB-F17016BEFF43}"/>
              </a:ext>
            </a:extLst>
          </p:cNvPr>
          <p:cNvPicPr>
            <a:picLocks noChangeAspect="1"/>
          </p:cNvPicPr>
          <p:nvPr/>
        </p:nvPicPr>
        <p:blipFill>
          <a:blip r:embed="rId3"/>
          <a:stretch>
            <a:fillRect/>
          </a:stretch>
        </p:blipFill>
        <p:spPr>
          <a:xfrm>
            <a:off x="15266598" y="14150695"/>
            <a:ext cx="2278904" cy="3963332"/>
          </a:xfrm>
          <a:prstGeom prst="rect">
            <a:avLst/>
          </a:prstGeom>
        </p:spPr>
      </p:pic>
      <p:sp>
        <p:nvSpPr>
          <p:cNvPr id="54" name="Tekstvak 53">
            <a:extLst>
              <a:ext uri="{FF2B5EF4-FFF2-40B4-BE49-F238E27FC236}">
                <a16:creationId xmlns:a16="http://schemas.microsoft.com/office/drawing/2014/main" id="{EAA1D7D3-D785-6233-4389-958F7CB94D89}"/>
              </a:ext>
            </a:extLst>
          </p:cNvPr>
          <p:cNvSpPr txBox="1"/>
          <p:nvPr/>
        </p:nvSpPr>
        <p:spPr>
          <a:xfrm>
            <a:off x="943280" y="14197524"/>
            <a:ext cx="14447520" cy="8016554"/>
          </a:xfrm>
          <a:prstGeom prst="rect">
            <a:avLst/>
          </a:prstGeom>
        </p:spPr>
        <p:txBody>
          <a:bodyPr vert="horz" wrap="square" rtlCol="0">
            <a:spAutoFit/>
          </a:bodyPr>
          <a:lstStyle/>
          <a:p>
            <a:pPr>
              <a:lnSpc>
                <a:spcPct val="115000"/>
              </a:lnSpc>
              <a:spcAft>
                <a:spcPts val="800"/>
              </a:spcAft>
            </a:pPr>
            <a:r>
              <a:rPr lang="nl-BE" sz="24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Mobile </a:t>
            </a:r>
            <a:r>
              <a:rPr lang="nl-BE" sz="2400" b="1" kern="100"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application</a:t>
            </a:r>
            <a:endParaRPr lang="nl-BE"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To complement the stress measurement device, a mobile application was developed that focuses on </a:t>
            </a:r>
            <a:r>
              <a:rPr lang="en-US"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usability, personalization, and clear data presentation</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The app enables real-time monitoring and historical tracking of key physiological signals, making stress and health data accessible and understandable, even for non-technical users. Below is a summary of the main features and the reasons behind each design choice:</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Shared Device, Multiple Users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multi-user login system allows organizations to use a single device for several users, minimizing hardware costs and improving accessibility in budget-constrained settings.</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Personalized</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Setup:</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New users enter their age to calculate personalized heart rate zones and complete a baseline measurement for heart rate, respiration, and GSR. This helps tailor the app’s feedback to individual physiology.</a:t>
            </a:r>
          </a:p>
          <a:p>
            <a:pPr marL="342900" indent="-342900">
              <a:lnSpc>
                <a:spcPct val="115000"/>
              </a:lnSpc>
              <a:spcAft>
                <a:spcPts val="800"/>
              </a:spcAft>
              <a:buFont typeface="Arial" panose="020B0604020202020204" pitchFamily="34" charset="0"/>
              <a:buChar char="•"/>
            </a:pP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Intuitive</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Visualizations</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parameter is shown using easy-to-read graphics: radial gauges for heart rate, GSR, and respiration and a progress bar for SpO₂ color-coded zones to help users instantly understand their health status. Figur</a:t>
            </a:r>
            <a:r>
              <a:rPr lang="en-US" sz="2000" kern="100" dirty="0">
                <a:latin typeface="Aptos" panose="020B0004020202020204" pitchFamily="34" charset="0"/>
                <a:ea typeface="Aptos" panose="020B0004020202020204" pitchFamily="34" charset="0"/>
                <a:cs typeface="Times New Roman" panose="02020603050405020304" pitchFamily="18" charset="0"/>
              </a:rPr>
              <a:t>e 1 shows an example of the heart rate gauge.</a:t>
            </a:r>
            <a:endPar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Stress </a:t>
            </a:r>
            <a:r>
              <a:rPr lang="nl-BE" sz="2000" b="1"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Detection</a:t>
            </a: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 color-coded stress indicator combines respiration and GSR data. Although exact thresholds are not the focus, this simplified system by using dummy thresholds allows the interface's usability to be tested and refined.</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Trend Tracking:</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Users can review past data in a history view, with filters like “Today” or “Last 7 Days.” As shown in figure 2, </a:t>
            </a:r>
            <a:r>
              <a:rPr lang="en-US" sz="2000" kern="100" dirty="0">
                <a:latin typeface="Aptos" panose="020B0004020202020204" pitchFamily="34" charset="0"/>
                <a:ea typeface="Aptos" panose="020B0004020202020204" pitchFamily="34" charset="0"/>
                <a:cs typeface="Times New Roman" panose="02020603050405020304" pitchFamily="18" charset="0"/>
              </a:rPr>
              <a:t>b</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ar graphs display daily min/max values to show trends without overwhelming detail, ideal for mobile screens. </a:t>
            </a:r>
          </a:p>
          <a:p>
            <a:pPr marL="342900" indent="-342900">
              <a:lnSpc>
                <a:spcPct val="115000"/>
              </a:lnSpc>
              <a:spcAft>
                <a:spcPts val="800"/>
              </a:spcAft>
              <a:buFont typeface="Arial" panose="020B0604020202020204" pitchFamily="34" charset="0"/>
              <a:buChar char="•"/>
            </a:pPr>
            <a:r>
              <a:rPr lang="nl-BE" sz="2000" b="1"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Info Panels:</a:t>
            </a:r>
            <a:r>
              <a:rPr lang="nl-BE"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health metric has an information button explaining what it measures, how it works, and why it matters. This improves understanding and builds trust in the system. As seen in figure 3, it shows the zones and how this parameter is obtained.</a:t>
            </a:r>
            <a:endParaRPr lang="nl-BE" sz="20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endParaRPr>
          </a:p>
          <a:p>
            <a:endParaRPr lang="nl-BE" sz="2000" b="1" dirty="0" err="1">
              <a:solidFill>
                <a:schemeClr val="tx1"/>
              </a:solidFill>
            </a:endParaRPr>
          </a:p>
        </p:txBody>
      </p:sp>
      <p:pic>
        <p:nvPicPr>
          <p:cNvPr id="55" name="Afbeelding 54" descr="Afbeelding met tekst, schermopname, nummer, Lettertype&#10;&#10;Door AI gegenereerde inhoud is mogelijk onjuist.">
            <a:extLst>
              <a:ext uri="{FF2B5EF4-FFF2-40B4-BE49-F238E27FC236}">
                <a16:creationId xmlns:a16="http://schemas.microsoft.com/office/drawing/2014/main" id="{5AC1D044-28BB-1161-7141-7CEC35ABC09D}"/>
              </a:ext>
            </a:extLst>
          </p:cNvPr>
          <p:cNvPicPr>
            <a:picLocks noChangeAspect="1"/>
          </p:cNvPicPr>
          <p:nvPr/>
        </p:nvPicPr>
        <p:blipFill>
          <a:blip r:embed="rId4"/>
          <a:stretch>
            <a:fillRect/>
          </a:stretch>
        </p:blipFill>
        <p:spPr>
          <a:xfrm>
            <a:off x="15290488" y="18462399"/>
            <a:ext cx="2278904" cy="2732995"/>
          </a:xfrm>
          <a:prstGeom prst="rect">
            <a:avLst/>
          </a:prstGeom>
        </p:spPr>
      </p:pic>
      <p:pic>
        <p:nvPicPr>
          <p:cNvPr id="56" name="Afbeelding 55" descr="Afbeelding met tekst, schermopname, Lettertype, nummer&#10;&#10;Door AI gegenereerde inhoud is mogelijk onjuist.">
            <a:extLst>
              <a:ext uri="{FF2B5EF4-FFF2-40B4-BE49-F238E27FC236}">
                <a16:creationId xmlns:a16="http://schemas.microsoft.com/office/drawing/2014/main" id="{2BC60438-6103-53FA-5BBF-35E193550926}"/>
              </a:ext>
            </a:extLst>
          </p:cNvPr>
          <p:cNvPicPr>
            <a:picLocks noChangeAspect="1"/>
          </p:cNvPicPr>
          <p:nvPr/>
        </p:nvPicPr>
        <p:blipFill>
          <a:blip r:embed="rId5"/>
          <a:stretch>
            <a:fillRect/>
          </a:stretch>
        </p:blipFill>
        <p:spPr>
          <a:xfrm>
            <a:off x="17721091" y="15137606"/>
            <a:ext cx="2682134" cy="4978461"/>
          </a:xfrm>
          <a:prstGeom prst="rect">
            <a:avLst/>
          </a:prstGeom>
        </p:spPr>
      </p:pic>
      <p:sp>
        <p:nvSpPr>
          <p:cNvPr id="57" name="Tekstvak 56">
            <a:extLst>
              <a:ext uri="{FF2B5EF4-FFF2-40B4-BE49-F238E27FC236}">
                <a16:creationId xmlns:a16="http://schemas.microsoft.com/office/drawing/2014/main" id="{070BDA5C-F1EB-5DD3-13FD-80266647062E}"/>
              </a:ext>
            </a:extLst>
          </p:cNvPr>
          <p:cNvSpPr txBox="1"/>
          <p:nvPr/>
        </p:nvSpPr>
        <p:spPr>
          <a:xfrm>
            <a:off x="15266599" y="18084603"/>
            <a:ext cx="227890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1: </a:t>
            </a:r>
            <a:r>
              <a:rPr lang="nl-BE" sz="1400" dirty="0" err="1"/>
              <a:t>H</a:t>
            </a:r>
            <a:r>
              <a:rPr lang="nl-BE" sz="1400" dirty="0" err="1">
                <a:solidFill>
                  <a:schemeClr val="tx1"/>
                </a:solidFill>
              </a:rPr>
              <a:t>eart</a:t>
            </a:r>
            <a:r>
              <a:rPr lang="nl-BE" sz="1400" dirty="0">
                <a:solidFill>
                  <a:schemeClr val="tx1"/>
                </a:solidFill>
              </a:rPr>
              <a:t> </a:t>
            </a:r>
            <a:r>
              <a:rPr lang="nl-BE" sz="1400" dirty="0" err="1">
                <a:solidFill>
                  <a:schemeClr val="tx1"/>
                </a:solidFill>
              </a:rPr>
              <a:t>rate</a:t>
            </a:r>
            <a:r>
              <a:rPr lang="nl-BE" sz="1400" dirty="0">
                <a:solidFill>
                  <a:schemeClr val="tx1"/>
                </a:solidFill>
              </a:rPr>
              <a:t> widget</a:t>
            </a:r>
          </a:p>
        </p:txBody>
      </p:sp>
      <p:sp>
        <p:nvSpPr>
          <p:cNvPr id="58" name="Tekstvak 57">
            <a:extLst>
              <a:ext uri="{FF2B5EF4-FFF2-40B4-BE49-F238E27FC236}">
                <a16:creationId xmlns:a16="http://schemas.microsoft.com/office/drawing/2014/main" id="{F6F7CE42-D2C3-8925-0B13-80668DD9E491}"/>
              </a:ext>
            </a:extLst>
          </p:cNvPr>
          <p:cNvSpPr txBox="1"/>
          <p:nvPr/>
        </p:nvSpPr>
        <p:spPr>
          <a:xfrm>
            <a:off x="17721091" y="20157489"/>
            <a:ext cx="2682134" cy="307777"/>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3: </a:t>
            </a:r>
            <a:r>
              <a:rPr lang="nl-BE" sz="1400" dirty="0"/>
              <a:t>I</a:t>
            </a:r>
            <a:r>
              <a:rPr lang="nl-BE" sz="1400" dirty="0">
                <a:solidFill>
                  <a:schemeClr val="tx1"/>
                </a:solidFill>
              </a:rPr>
              <a:t>nfo panel </a:t>
            </a:r>
            <a:r>
              <a:rPr lang="nl-BE" sz="1400" dirty="0" err="1">
                <a:solidFill>
                  <a:schemeClr val="tx1"/>
                </a:solidFill>
              </a:rPr>
              <a:t>dialog</a:t>
            </a:r>
            <a:endParaRPr lang="nl-BE" sz="1400" dirty="0">
              <a:solidFill>
                <a:schemeClr val="tx1"/>
              </a:solidFill>
            </a:endParaRPr>
          </a:p>
        </p:txBody>
      </p:sp>
      <p:sp>
        <p:nvSpPr>
          <p:cNvPr id="59" name="Tekstvak 58">
            <a:extLst>
              <a:ext uri="{FF2B5EF4-FFF2-40B4-BE49-F238E27FC236}">
                <a16:creationId xmlns:a16="http://schemas.microsoft.com/office/drawing/2014/main" id="{54BF522B-B38E-A871-46D4-4996EDA2DB3F}"/>
              </a:ext>
            </a:extLst>
          </p:cNvPr>
          <p:cNvSpPr txBox="1"/>
          <p:nvPr/>
        </p:nvSpPr>
        <p:spPr>
          <a:xfrm>
            <a:off x="15136487" y="21162351"/>
            <a:ext cx="2577053" cy="523220"/>
          </a:xfrm>
          <a:prstGeom prst="rect">
            <a:avLst/>
          </a:prstGeom>
        </p:spPr>
        <p:txBody>
          <a:bodyPr vert="horz" wrap="square" rtlCol="0">
            <a:spAutoFit/>
          </a:bodyPr>
          <a:lstStyle/>
          <a:p>
            <a:pPr algn="ctr"/>
            <a:r>
              <a:rPr lang="nl-BE" sz="1400" dirty="0" err="1">
                <a:solidFill>
                  <a:schemeClr val="tx1"/>
                </a:solidFill>
              </a:rPr>
              <a:t>Figure</a:t>
            </a:r>
            <a:r>
              <a:rPr lang="nl-BE" sz="1400" dirty="0">
                <a:solidFill>
                  <a:schemeClr val="tx1"/>
                </a:solidFill>
              </a:rPr>
              <a:t> 2: </a:t>
            </a:r>
            <a:r>
              <a:rPr lang="nl-BE" sz="1400" dirty="0" err="1"/>
              <a:t>H</a:t>
            </a:r>
            <a:r>
              <a:rPr lang="nl-BE" sz="1400" dirty="0" err="1">
                <a:solidFill>
                  <a:schemeClr val="tx1"/>
                </a:solidFill>
              </a:rPr>
              <a:t>eart</a:t>
            </a:r>
            <a:r>
              <a:rPr lang="nl-BE" sz="1400" dirty="0">
                <a:solidFill>
                  <a:schemeClr val="tx1"/>
                </a:solidFill>
              </a:rPr>
              <a:t> </a:t>
            </a:r>
            <a:r>
              <a:rPr lang="nl-BE" sz="1400" dirty="0" err="1">
                <a:solidFill>
                  <a:schemeClr val="tx1"/>
                </a:solidFill>
              </a:rPr>
              <a:t>rate</a:t>
            </a:r>
            <a:r>
              <a:rPr lang="nl-BE" sz="1400" dirty="0" err="1"/>
              <a:t>s</a:t>
            </a:r>
            <a:r>
              <a:rPr lang="nl-BE" sz="1400" dirty="0"/>
              <a:t> </a:t>
            </a:r>
            <a:r>
              <a:rPr lang="nl-BE" sz="1400" dirty="0" err="1"/>
              <a:t>history</a:t>
            </a:r>
            <a:r>
              <a:rPr lang="nl-BE" sz="1400" dirty="0"/>
              <a:t> page, </a:t>
            </a:r>
            <a:r>
              <a:rPr lang="nl-BE" sz="1400" dirty="0" err="1"/>
              <a:t>filtered</a:t>
            </a:r>
            <a:r>
              <a:rPr lang="nl-BE" sz="1400" dirty="0"/>
              <a:t> on “Last 30 </a:t>
            </a:r>
            <a:r>
              <a:rPr lang="nl-BE" sz="1400" dirty="0" err="1"/>
              <a:t>days</a:t>
            </a:r>
            <a:r>
              <a:rPr lang="nl-BE" sz="1400" dirty="0"/>
              <a:t>”</a:t>
            </a:r>
            <a:endParaRPr lang="nl-BE" sz="1400" dirty="0">
              <a:solidFill>
                <a:schemeClr val="tx1"/>
              </a:solidFill>
            </a:endParaRPr>
          </a:p>
        </p:txBody>
      </p:sp>
    </p:spTree>
    <p:extLst>
      <p:ext uri="{BB962C8B-B14F-4D97-AF65-F5344CB8AC3E}">
        <p14:creationId xmlns:p14="http://schemas.microsoft.com/office/powerpoint/2010/main" val="220050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39"/>
                                        </p:tgtEl>
                                        <p:attrNameLst>
                                          <p:attrName>ppt_w</p:attrName>
                                        </p:attrNameLst>
                                      </p:cBhvr>
                                      <p:tavLst>
                                        <p:tav tm="0">
                                          <p:val>
                                            <p:strVal val="ppt_w"/>
                                          </p:val>
                                        </p:tav>
                                        <p:tav tm="100000">
                                          <p:val>
                                            <p:fltVal val="0"/>
                                          </p:val>
                                        </p:tav>
                                      </p:tavLst>
                                    </p:anim>
                                    <p:anim calcmode="lin" valueType="num">
                                      <p:cBhvr>
                                        <p:cTn id="7" dur="500"/>
                                        <p:tgtEl>
                                          <p:spTgt spid="39"/>
                                        </p:tgtEl>
                                        <p:attrNameLst>
                                          <p:attrName>ppt_h</p:attrName>
                                        </p:attrNameLst>
                                      </p:cBhvr>
                                      <p:tavLst>
                                        <p:tav tm="0">
                                          <p:val>
                                            <p:strVal val="ppt_h"/>
                                          </p:val>
                                        </p:tav>
                                        <p:tav tm="100000">
                                          <p:val>
                                            <p:fltVal val="0"/>
                                          </p:val>
                                        </p:tav>
                                      </p:tavLst>
                                    </p:anim>
                                    <p:animEffect transition="out" filter="fade">
                                      <p:cBhvr>
                                        <p:cTn id="8" dur="500"/>
                                        <p:tgtEl>
                                          <p:spTgt spid="39"/>
                                        </p:tgtEl>
                                      </p:cBhvr>
                                    </p:animEffect>
                                    <p:set>
                                      <p:cBhvr>
                                        <p:cTn id="9"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theme/theme1.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a:lstStyle>
        <a:defPPr>
          <a:defRPr sz="3000" b="1" dirty="0" err="1" smtClean="0">
            <a:solidFill>
              <a:schemeClr val="tx1"/>
            </a:solidFill>
          </a:defRPr>
        </a:defPPr>
      </a:lstStyle>
    </a:txDef>
  </a:objectDefaults>
  <a:extraClrScheme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220</TotalTime>
  <Words>1014</Words>
  <Application>Microsoft Office PowerPoint</Application>
  <PresentationFormat>Aangepast</PresentationFormat>
  <Paragraphs>39</Paragraphs>
  <Slides>1</Slides>
  <Notes>1</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vt:i4>
      </vt:variant>
    </vt:vector>
  </HeadingPairs>
  <TitlesOfParts>
    <vt:vector size="6" baseType="lpstr">
      <vt:lpstr>Aptos</vt:lpstr>
      <vt:lpstr>Arial</vt:lpstr>
      <vt:lpstr>Calibri</vt:lpstr>
      <vt:lpstr>Verdana</vt:lpstr>
      <vt:lpstr>Office-thema</vt:lpstr>
      <vt:lpstr>Mika Gielkens</vt:lpstr>
    </vt:vector>
  </TitlesOfParts>
  <Company>Universiteit Hasselt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Dave Bosmans</dc:creator>
  <cp:lastModifiedBy>M G</cp:lastModifiedBy>
  <cp:revision>53</cp:revision>
  <cp:lastPrinted>2023-03-07T08:02:27Z</cp:lastPrinted>
  <dcterms:created xsi:type="dcterms:W3CDTF">2014-03-07T12:50:19Z</dcterms:created>
  <dcterms:modified xsi:type="dcterms:W3CDTF">2025-05-15T15:02:53Z</dcterms:modified>
</cp:coreProperties>
</file>