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0073eb66e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0073eb66e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0073eb66e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0073eb66e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0073eb66e_5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0073eb66e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0073eb66e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0073eb66e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0073eb66e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0073eb66e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0073eb66e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0073eb66e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0073eb66e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0073eb66e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0073eb66e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0073eb66e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0073eb66e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0073eb66e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0073eb66e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0073eb66e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0073eb66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0073eb66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0073eb66e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0073eb66e_5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0073eb66e_5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0073eb66e_5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0073eb66e_5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0073eb66e_5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0073eb66e_5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0073eb66e_5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0073eb66e_5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0073eb66e_5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0073eb66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0073eb66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0073eb66e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0073eb66e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0073eb66e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0073eb66e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0073eb66e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0073eb66e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0073eb66e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0073eb66e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0073eb66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0073eb66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0073eb66e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0073eb66e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5473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Intelligent Systems Final Project: Snake Game AI using Deep-Q Reinforcement Learning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Group: </a:t>
            </a:r>
            <a:br>
              <a:rPr lang="en"/>
            </a:br>
            <a:r>
              <a:rPr lang="en"/>
              <a:t>Almada Putra, Gadtardi Wongkaren, Michael Joseph, Mika Mahaputra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Environment</a:t>
            </a:r>
            <a:endParaRPr/>
          </a:p>
        </p:txBody>
      </p:sp>
      <p:sp>
        <p:nvSpPr>
          <p:cNvPr id="338" name="Google Shape;338;p22"/>
          <p:cNvSpPr txBox="1"/>
          <p:nvPr>
            <p:ph idx="1" type="body"/>
          </p:nvPr>
        </p:nvSpPr>
        <p:spPr>
          <a:xfrm>
            <a:off x="894700" y="1667850"/>
            <a:ext cx="4001700" cy="2863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Our Snake Game Environment will be created with the python library Pygame.</a:t>
            </a:r>
            <a:endParaRPr sz="1700"/>
          </a:p>
          <a:p>
            <a:pPr indent="-336550" lvl="0" marL="457200" rtl="0" algn="l">
              <a:spcBef>
                <a:spcPts val="0"/>
              </a:spcBef>
              <a:spcAft>
                <a:spcPts val="0"/>
              </a:spcAft>
              <a:buSzPts val="1700"/>
              <a:buChar char="●"/>
            </a:pPr>
            <a:r>
              <a:rPr lang="en" sz="1700"/>
              <a:t>The board will be initialized with a width of 640 and a height of 480</a:t>
            </a:r>
            <a:endParaRPr sz="1700"/>
          </a:p>
          <a:p>
            <a:pPr indent="-336550" lvl="0" marL="457200" rtl="0" algn="l">
              <a:spcBef>
                <a:spcPts val="0"/>
              </a:spcBef>
              <a:spcAft>
                <a:spcPts val="0"/>
              </a:spcAft>
              <a:buSzPts val="1700"/>
              <a:buChar char="●"/>
            </a:pPr>
            <a:r>
              <a:rPr lang="en" sz="1700"/>
              <a:t>Spawn food in random locations</a:t>
            </a:r>
            <a:endParaRPr sz="1700"/>
          </a:p>
          <a:p>
            <a:pPr indent="-336550" lvl="0" marL="457200" rtl="0" algn="l">
              <a:spcBef>
                <a:spcPts val="0"/>
              </a:spcBef>
              <a:spcAft>
                <a:spcPts val="0"/>
              </a:spcAft>
              <a:buSzPts val="1700"/>
              <a:buChar char="●"/>
            </a:pPr>
            <a:r>
              <a:rPr lang="en" sz="1700"/>
              <a:t>Initialize</a:t>
            </a:r>
            <a:r>
              <a:rPr lang="en" sz="1700"/>
              <a:t> a snake with length 1</a:t>
            </a:r>
            <a:endParaRPr sz="1700"/>
          </a:p>
          <a:p>
            <a:pPr indent="-336550" lvl="0" marL="457200" rtl="0" algn="l">
              <a:spcBef>
                <a:spcPts val="0"/>
              </a:spcBef>
              <a:spcAft>
                <a:spcPts val="0"/>
              </a:spcAft>
              <a:buSzPts val="1700"/>
              <a:buChar char="●"/>
            </a:pPr>
            <a:r>
              <a:rPr lang="en" sz="1700"/>
              <a:t>Perform actions according to the agent</a:t>
            </a:r>
            <a:endParaRPr sz="1700"/>
          </a:p>
        </p:txBody>
      </p:sp>
      <p:pic>
        <p:nvPicPr>
          <p:cNvPr id="339" name="Google Shape;339;p22"/>
          <p:cNvPicPr preferRelativeResize="0"/>
          <p:nvPr/>
        </p:nvPicPr>
        <p:blipFill>
          <a:blip r:embed="rId3">
            <a:alphaModFix/>
          </a:blip>
          <a:stretch>
            <a:fillRect/>
          </a:stretch>
        </p:blipFill>
        <p:spPr>
          <a:xfrm>
            <a:off x="5305500" y="1712938"/>
            <a:ext cx="3533699" cy="27736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Intelligent Agent</a:t>
            </a:r>
            <a:endParaRPr/>
          </a:p>
        </p:txBody>
      </p:sp>
      <p:sp>
        <p:nvSpPr>
          <p:cNvPr id="345" name="Google Shape;345;p23"/>
          <p:cNvSpPr txBox="1"/>
          <p:nvPr>
            <p:ph idx="1" type="body"/>
          </p:nvPr>
        </p:nvSpPr>
        <p:spPr>
          <a:xfrm>
            <a:off x="1303800" y="1480100"/>
            <a:ext cx="70305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Extending our Deep Learning into Deep Q Learning which utilizes a Q (quality of action value) in order to train our model. The python Library we are using for the Neural Network and the will be Pytorch</a:t>
            </a:r>
            <a:endParaRPr sz="1800"/>
          </a:p>
          <a:p>
            <a:pPr indent="0" lvl="0" marL="0" rtl="0" algn="l">
              <a:spcBef>
                <a:spcPts val="1200"/>
              </a:spcBef>
              <a:spcAft>
                <a:spcPts val="0"/>
              </a:spcAft>
              <a:buNone/>
            </a:pPr>
            <a:r>
              <a:rPr lang="en" sz="1800"/>
              <a:t>Pytorch has packages and modules like torch.nn, torch.optim, and torch.nn.Functional in order to create, optimize and train a neural network model.</a:t>
            </a:r>
            <a:endParaRPr sz="1800"/>
          </a:p>
          <a:p>
            <a:pPr indent="0" lvl="0" marL="0" rtl="0" algn="l">
              <a:spcBef>
                <a:spcPts val="1200"/>
              </a:spcBef>
              <a:spcAft>
                <a:spcPts val="12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value (Quality of Action)</a:t>
            </a:r>
            <a:endParaRPr/>
          </a:p>
        </p:txBody>
      </p:sp>
      <p:sp>
        <p:nvSpPr>
          <p:cNvPr id="351" name="Google Shape;351;p24"/>
          <p:cNvSpPr txBox="1"/>
          <p:nvPr>
            <p:ph idx="1" type="body"/>
          </p:nvPr>
        </p:nvSpPr>
        <p:spPr>
          <a:xfrm>
            <a:off x="1303800" y="1990050"/>
            <a:ext cx="7030500" cy="14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a:t>
            </a:r>
            <a:r>
              <a:rPr b="1" lang="en" sz="1600"/>
              <a:t>Q-Value</a:t>
            </a:r>
            <a:r>
              <a:rPr lang="en" sz="1600"/>
              <a:t> is the maximum expected reward an agent can reach by taking a given action </a:t>
            </a:r>
            <a:r>
              <a:rPr b="1" lang="en" sz="1600"/>
              <a:t>A</a:t>
            </a:r>
            <a:r>
              <a:rPr lang="en" sz="1600"/>
              <a:t> from the state </a:t>
            </a:r>
            <a:r>
              <a:rPr b="1" lang="en" sz="1600"/>
              <a:t>S.</a:t>
            </a:r>
            <a:endParaRPr b="1" sz="1600"/>
          </a:p>
          <a:p>
            <a:pPr indent="0" lvl="0" marL="0" rtl="0" algn="l">
              <a:spcBef>
                <a:spcPts val="1200"/>
              </a:spcBef>
              <a:spcAft>
                <a:spcPts val="1200"/>
              </a:spcAft>
              <a:buNone/>
            </a:pPr>
            <a:r>
              <a:rPr lang="en" sz="1600"/>
              <a:t>When the program is run, a q-value is initialized and be constantly updated in order to improve the agent’s performance when re-training the model.</a:t>
            </a:r>
            <a:endParaRPr sz="1600"/>
          </a:p>
        </p:txBody>
      </p:sp>
      <p:pic>
        <p:nvPicPr>
          <p:cNvPr id="352" name="Google Shape;352;p24"/>
          <p:cNvPicPr preferRelativeResize="0"/>
          <p:nvPr/>
        </p:nvPicPr>
        <p:blipFill>
          <a:blip r:embed="rId3">
            <a:alphaModFix/>
          </a:blip>
          <a:stretch>
            <a:fillRect/>
          </a:stretch>
        </p:blipFill>
        <p:spPr>
          <a:xfrm>
            <a:off x="1303800" y="3819525"/>
            <a:ext cx="6667500" cy="46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value (Quality of Action)</a:t>
            </a:r>
            <a:endParaRPr/>
          </a:p>
        </p:txBody>
      </p:sp>
      <p:sp>
        <p:nvSpPr>
          <p:cNvPr id="358" name="Google Shape;358;p25"/>
          <p:cNvSpPr txBox="1"/>
          <p:nvPr>
            <p:ph idx="1" type="body"/>
          </p:nvPr>
        </p:nvSpPr>
        <p:spPr>
          <a:xfrm>
            <a:off x="1303800" y="1990050"/>
            <a:ext cx="7030500" cy="270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700"/>
              <a:t>S = the State or Observation</a:t>
            </a:r>
            <a:endParaRPr sz="1700"/>
          </a:p>
          <a:p>
            <a:pPr indent="0" lvl="0" marL="0" rtl="0" algn="l">
              <a:lnSpc>
                <a:spcPct val="95000"/>
              </a:lnSpc>
              <a:spcBef>
                <a:spcPts val="1200"/>
              </a:spcBef>
              <a:spcAft>
                <a:spcPts val="0"/>
              </a:spcAft>
              <a:buSzPts val="275"/>
              <a:buNone/>
            </a:pPr>
            <a:r>
              <a:rPr lang="en" sz="1700"/>
              <a:t>A = the Action the agent takes</a:t>
            </a:r>
            <a:endParaRPr sz="1700"/>
          </a:p>
          <a:p>
            <a:pPr indent="0" lvl="0" marL="0" rtl="0" algn="l">
              <a:lnSpc>
                <a:spcPct val="95000"/>
              </a:lnSpc>
              <a:spcBef>
                <a:spcPts val="1200"/>
              </a:spcBef>
              <a:spcAft>
                <a:spcPts val="0"/>
              </a:spcAft>
              <a:buSzPts val="275"/>
              <a:buNone/>
            </a:pPr>
            <a:r>
              <a:rPr lang="en" sz="1700"/>
              <a:t>R = the Reward from taking an Action</a:t>
            </a:r>
            <a:endParaRPr sz="1700"/>
          </a:p>
          <a:p>
            <a:pPr indent="0" lvl="0" marL="0" rtl="0" algn="l">
              <a:lnSpc>
                <a:spcPct val="95000"/>
              </a:lnSpc>
              <a:spcBef>
                <a:spcPts val="1200"/>
              </a:spcBef>
              <a:spcAft>
                <a:spcPts val="0"/>
              </a:spcAft>
              <a:buSzPts val="275"/>
              <a:buNone/>
            </a:pPr>
            <a:r>
              <a:rPr lang="en" sz="1700"/>
              <a:t>t = the time step</a:t>
            </a:r>
            <a:endParaRPr sz="1700"/>
          </a:p>
          <a:p>
            <a:pPr indent="0" lvl="0" marL="0" rtl="0" algn="l">
              <a:lnSpc>
                <a:spcPct val="95000"/>
              </a:lnSpc>
              <a:spcBef>
                <a:spcPts val="1200"/>
              </a:spcBef>
              <a:spcAft>
                <a:spcPts val="0"/>
              </a:spcAft>
              <a:buSzPts val="275"/>
              <a:buNone/>
            </a:pPr>
            <a:r>
              <a:rPr lang="en" sz="1700"/>
              <a:t>Ɑ = the Learning Rate</a:t>
            </a:r>
            <a:endParaRPr sz="1700"/>
          </a:p>
          <a:p>
            <a:pPr indent="0" lvl="0" marL="0" rtl="0" algn="l">
              <a:lnSpc>
                <a:spcPct val="95000"/>
              </a:lnSpc>
              <a:spcBef>
                <a:spcPts val="1200"/>
              </a:spcBef>
              <a:spcAft>
                <a:spcPts val="0"/>
              </a:spcAft>
              <a:buSzPts val="275"/>
              <a:buNone/>
            </a:pPr>
            <a:r>
              <a:rPr lang="en" sz="1700"/>
              <a:t>ƛ = the discount factor which causes rewards to lose their value over time so more immediate rewards are valued more highly</a:t>
            </a:r>
            <a:endParaRPr sz="1700"/>
          </a:p>
          <a:p>
            <a:pPr indent="0" lvl="0" marL="0" rtl="0" algn="l">
              <a:lnSpc>
                <a:spcPct val="95000"/>
              </a:lnSpc>
              <a:spcBef>
                <a:spcPts val="1200"/>
              </a:spcBef>
              <a:spcAft>
                <a:spcPts val="1200"/>
              </a:spcAft>
              <a:buSzPts val="275"/>
              <a:buNone/>
            </a:pPr>
            <a:r>
              <a:t/>
            </a:r>
            <a:endParaRPr sz="1700"/>
          </a:p>
        </p:txBody>
      </p:sp>
      <p:pic>
        <p:nvPicPr>
          <p:cNvPr id="359" name="Google Shape;359;p25"/>
          <p:cNvPicPr preferRelativeResize="0"/>
          <p:nvPr/>
        </p:nvPicPr>
        <p:blipFill>
          <a:blip r:embed="rId3">
            <a:alphaModFix/>
          </a:blip>
          <a:stretch>
            <a:fillRect/>
          </a:stretch>
        </p:blipFill>
        <p:spPr>
          <a:xfrm>
            <a:off x="1159800" y="1371525"/>
            <a:ext cx="6667500" cy="46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Intelligent Agent</a:t>
            </a:r>
            <a:endParaRPr/>
          </a:p>
        </p:txBody>
      </p:sp>
      <p:sp>
        <p:nvSpPr>
          <p:cNvPr id="365" name="Google Shape;365;p26"/>
          <p:cNvSpPr txBox="1"/>
          <p:nvPr>
            <p:ph idx="1" type="body"/>
          </p:nvPr>
        </p:nvSpPr>
        <p:spPr>
          <a:xfrm>
            <a:off x="825875" y="1654775"/>
            <a:ext cx="2736300" cy="2933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400"/>
              <a:t>Intelligent Agents will have states that will serve as the input that will be fed into the neural network. </a:t>
            </a:r>
            <a:endParaRPr sz="1400"/>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1200"/>
              </a:spcAft>
              <a:buNone/>
            </a:pPr>
            <a:r>
              <a:rPr lang="en" sz="1400"/>
              <a:t>The state will be an array of 11 binary values which correspond to an attribute about the environment.</a:t>
            </a:r>
            <a:endParaRPr sz="1400"/>
          </a:p>
        </p:txBody>
      </p:sp>
      <p:pic>
        <p:nvPicPr>
          <p:cNvPr id="366" name="Google Shape;366;p26"/>
          <p:cNvPicPr preferRelativeResize="0"/>
          <p:nvPr/>
        </p:nvPicPr>
        <p:blipFill>
          <a:blip r:embed="rId3">
            <a:alphaModFix/>
          </a:blip>
          <a:stretch>
            <a:fillRect/>
          </a:stretch>
        </p:blipFill>
        <p:spPr>
          <a:xfrm>
            <a:off x="3785275" y="1745400"/>
            <a:ext cx="4895850" cy="215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Array Translation</a:t>
            </a:r>
            <a:endParaRPr/>
          </a:p>
        </p:txBody>
      </p:sp>
      <p:pic>
        <p:nvPicPr>
          <p:cNvPr id="372" name="Google Shape;372;p27"/>
          <p:cNvPicPr preferRelativeResize="0"/>
          <p:nvPr/>
        </p:nvPicPr>
        <p:blipFill>
          <a:blip r:embed="rId3">
            <a:alphaModFix/>
          </a:blip>
          <a:stretch>
            <a:fillRect/>
          </a:stretch>
        </p:blipFill>
        <p:spPr>
          <a:xfrm>
            <a:off x="656600" y="1697175"/>
            <a:ext cx="2218225" cy="2939575"/>
          </a:xfrm>
          <a:prstGeom prst="rect">
            <a:avLst/>
          </a:prstGeom>
          <a:noFill/>
          <a:ln>
            <a:noFill/>
          </a:ln>
        </p:spPr>
      </p:pic>
      <p:pic>
        <p:nvPicPr>
          <p:cNvPr id="373" name="Google Shape;373;p27"/>
          <p:cNvPicPr preferRelativeResize="0"/>
          <p:nvPr/>
        </p:nvPicPr>
        <p:blipFill>
          <a:blip r:embed="rId4">
            <a:alphaModFix/>
          </a:blip>
          <a:stretch>
            <a:fillRect/>
          </a:stretch>
        </p:blipFill>
        <p:spPr>
          <a:xfrm>
            <a:off x="4326100" y="1676300"/>
            <a:ext cx="4457700" cy="2981325"/>
          </a:xfrm>
          <a:prstGeom prst="rect">
            <a:avLst/>
          </a:prstGeom>
          <a:noFill/>
          <a:ln>
            <a:noFill/>
          </a:ln>
        </p:spPr>
      </p:pic>
      <p:cxnSp>
        <p:nvCxnSpPr>
          <p:cNvPr id="374" name="Google Shape;374;p27"/>
          <p:cNvCxnSpPr>
            <a:stCxn id="372" idx="3"/>
          </p:cNvCxnSpPr>
          <p:nvPr/>
        </p:nvCxnSpPr>
        <p:spPr>
          <a:xfrm flipH="1" rot="10800000">
            <a:off x="2874825" y="3148362"/>
            <a:ext cx="1226100" cy="1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 Model</a:t>
            </a:r>
            <a:endParaRPr/>
          </a:p>
        </p:txBody>
      </p:sp>
      <p:pic>
        <p:nvPicPr>
          <p:cNvPr id="380" name="Google Shape;380;p28"/>
          <p:cNvPicPr preferRelativeResize="0"/>
          <p:nvPr/>
        </p:nvPicPr>
        <p:blipFill>
          <a:blip r:embed="rId3">
            <a:alphaModFix/>
          </a:blip>
          <a:stretch>
            <a:fillRect/>
          </a:stretch>
        </p:blipFill>
        <p:spPr>
          <a:xfrm>
            <a:off x="1303800" y="1490500"/>
            <a:ext cx="7030499" cy="3451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Output</a:t>
            </a:r>
            <a:endParaRPr/>
          </a:p>
        </p:txBody>
      </p:sp>
      <p:sp>
        <p:nvSpPr>
          <p:cNvPr id="386" name="Google Shape;386;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 we can see from the previous image, the model will transform the 11 sized array into a array with size 3 with the values [5.0, 2.7, 0.1].</a:t>
            </a:r>
            <a:endParaRPr sz="1600"/>
          </a:p>
          <a:p>
            <a:pPr indent="0" lvl="0" marL="0" rtl="0" algn="l">
              <a:spcBef>
                <a:spcPts val="1200"/>
              </a:spcBef>
              <a:spcAft>
                <a:spcPts val="0"/>
              </a:spcAft>
              <a:buNone/>
            </a:pPr>
            <a:r>
              <a:rPr lang="en" sz="1600"/>
              <a:t>The array of size 3 will be processed again so that only the index with the maximum value will be turned into an on bit  (1) and the rest be turned off (0) </a:t>
            </a:r>
            <a:endParaRPr sz="1600"/>
          </a:p>
          <a:p>
            <a:pPr indent="0" lvl="0" marL="0" rtl="0" algn="l">
              <a:spcBef>
                <a:spcPts val="1200"/>
              </a:spcBef>
              <a:spcAft>
                <a:spcPts val="0"/>
              </a:spcAft>
              <a:buNone/>
            </a:pPr>
            <a:r>
              <a:rPr lang="en" sz="1600"/>
              <a:t>[5.0, 2.7, 0.1] -&gt; [1,0,0]</a:t>
            </a:r>
            <a:endParaRPr sz="1600"/>
          </a:p>
          <a:p>
            <a:pPr indent="0" lvl="0" marL="0" rtl="0" algn="l">
              <a:spcBef>
                <a:spcPts val="1200"/>
              </a:spcBef>
              <a:spcAft>
                <a:spcPts val="12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Output</a:t>
            </a:r>
            <a:endParaRPr/>
          </a:p>
        </p:txBody>
      </p:sp>
      <p:sp>
        <p:nvSpPr>
          <p:cNvPr id="392" name="Google Shape;392;p30"/>
          <p:cNvSpPr txBox="1"/>
          <p:nvPr>
            <p:ph idx="1" type="body"/>
          </p:nvPr>
        </p:nvSpPr>
        <p:spPr>
          <a:xfrm>
            <a:off x="1303800" y="1990050"/>
            <a:ext cx="2915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array is now converted into a performable action by the agent.</a:t>
            </a:r>
            <a:endParaRPr sz="1900"/>
          </a:p>
        </p:txBody>
      </p:sp>
      <p:pic>
        <p:nvPicPr>
          <p:cNvPr id="393" name="Google Shape;393;p30"/>
          <p:cNvPicPr preferRelativeResize="0"/>
          <p:nvPr/>
        </p:nvPicPr>
        <p:blipFill>
          <a:blip r:embed="rId3">
            <a:alphaModFix/>
          </a:blip>
          <a:stretch>
            <a:fillRect/>
          </a:stretch>
        </p:blipFill>
        <p:spPr>
          <a:xfrm>
            <a:off x="4642275" y="1836675"/>
            <a:ext cx="4019025" cy="262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Rewards</a:t>
            </a:r>
            <a:endParaRPr/>
          </a:p>
        </p:txBody>
      </p:sp>
      <p:sp>
        <p:nvSpPr>
          <p:cNvPr id="399" name="Google Shape;399;p31"/>
          <p:cNvSpPr txBox="1"/>
          <p:nvPr>
            <p:ph idx="1" type="body"/>
          </p:nvPr>
        </p:nvSpPr>
        <p:spPr>
          <a:xfrm>
            <a:off x="1303800" y="1990050"/>
            <a:ext cx="30306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t>After the action is performed the reward will be measured.</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The agent will get +10 reward if it eats the food, and -10 reward if the game ends, anything else in between (moving across the board) gets no reward.</a:t>
            </a:r>
            <a:endParaRPr sz="1700"/>
          </a:p>
        </p:txBody>
      </p:sp>
      <p:pic>
        <p:nvPicPr>
          <p:cNvPr id="400" name="Google Shape;400;p31"/>
          <p:cNvPicPr preferRelativeResize="0"/>
          <p:nvPr/>
        </p:nvPicPr>
        <p:blipFill>
          <a:blip r:embed="rId3">
            <a:alphaModFix/>
          </a:blip>
          <a:stretch>
            <a:fillRect/>
          </a:stretch>
        </p:blipFill>
        <p:spPr>
          <a:xfrm>
            <a:off x="5011199" y="1942963"/>
            <a:ext cx="3601875" cy="263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What is Machine Learning?</a:t>
            </a:r>
            <a:endParaRPr b="1" sz="1500"/>
          </a:p>
          <a:p>
            <a:pPr indent="0" lvl="0" marL="0" rtl="0" algn="l">
              <a:spcBef>
                <a:spcPts val="1200"/>
              </a:spcBef>
              <a:spcAft>
                <a:spcPts val="0"/>
              </a:spcAft>
              <a:buNone/>
            </a:pPr>
            <a:r>
              <a:rPr lang="en" sz="1500"/>
              <a:t>It is a branch of AI and computer science which </a:t>
            </a:r>
            <a:r>
              <a:rPr lang="en" sz="1500"/>
              <a:t>focuses</a:t>
            </a:r>
            <a:r>
              <a:rPr lang="en" sz="1500"/>
              <a:t> the use of data and algorithms to imitate how a human learns gradually.</a:t>
            </a:r>
            <a:endParaRPr sz="1500"/>
          </a:p>
          <a:p>
            <a:pPr indent="-323850" lvl="0" marL="457200" rtl="0" algn="l">
              <a:spcBef>
                <a:spcPts val="1200"/>
              </a:spcBef>
              <a:spcAft>
                <a:spcPts val="0"/>
              </a:spcAft>
              <a:buSzPts val="1500"/>
              <a:buChar char="●"/>
            </a:pPr>
            <a:r>
              <a:rPr b="1" lang="en" sz="1500"/>
              <a:t>What is Deep Learning?</a:t>
            </a:r>
            <a:endParaRPr b="1" sz="1500"/>
          </a:p>
          <a:p>
            <a:pPr indent="0" lvl="0" marL="0" rtl="0" algn="l">
              <a:spcBef>
                <a:spcPts val="1200"/>
              </a:spcBef>
              <a:spcAft>
                <a:spcPts val="1200"/>
              </a:spcAft>
              <a:buNone/>
            </a:pPr>
            <a:r>
              <a:rPr lang="en" sz="1500"/>
              <a:t>Deep Learning is a subfield of machine learning </a:t>
            </a:r>
            <a:r>
              <a:rPr lang="en" sz="1500"/>
              <a:t>which</a:t>
            </a:r>
            <a:r>
              <a:rPr lang="en" sz="1500"/>
              <a:t> is more concerned with algorithms correlated with artificial neural networks.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Update Q Value</a:t>
            </a:r>
            <a:endParaRPr/>
          </a:p>
        </p:txBody>
      </p:sp>
      <p:sp>
        <p:nvSpPr>
          <p:cNvPr id="406" name="Google Shape;406;p32"/>
          <p:cNvSpPr txBox="1"/>
          <p:nvPr>
            <p:ph idx="1" type="body"/>
          </p:nvPr>
        </p:nvSpPr>
        <p:spPr>
          <a:xfrm>
            <a:off x="1239000" y="1946850"/>
            <a:ext cx="3333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For the final step, the Q value is updated using Bellman Equation described earlier and the cycle repeats.</a:t>
            </a:r>
            <a:endParaRPr sz="1900"/>
          </a:p>
        </p:txBody>
      </p:sp>
      <p:pic>
        <p:nvPicPr>
          <p:cNvPr id="407" name="Google Shape;407;p32"/>
          <p:cNvPicPr preferRelativeResize="0"/>
          <p:nvPr/>
        </p:nvPicPr>
        <p:blipFill>
          <a:blip r:embed="rId3">
            <a:alphaModFix/>
          </a:blip>
          <a:stretch>
            <a:fillRect/>
          </a:stretch>
        </p:blipFill>
        <p:spPr>
          <a:xfrm>
            <a:off x="4724400" y="1750275"/>
            <a:ext cx="4267199" cy="239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Analysis</a:t>
            </a:r>
            <a:endParaRPr/>
          </a:p>
        </p:txBody>
      </p:sp>
      <p:sp>
        <p:nvSpPr>
          <p:cNvPr id="413" name="Google Shape;413;p33"/>
          <p:cNvSpPr txBox="1"/>
          <p:nvPr>
            <p:ph idx="1" type="body"/>
          </p:nvPr>
        </p:nvSpPr>
        <p:spPr>
          <a:xfrm>
            <a:off x="1303800" y="1990050"/>
            <a:ext cx="4211400" cy="25416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
              <a:t>Finally, matplotlib is used for this project’s performance analysis. The data received during the agent’s training is clearly displayed and plotted on a graph and updated constantly using matplotlib. As we can see from the image the graph plots an x-axis of the number of games, against the score which is achieved each game. With this information, we can see the progress of the agent as it “learns” to play the game. </a:t>
            </a:r>
            <a:endParaRPr/>
          </a:p>
          <a:p>
            <a:pPr indent="0" lvl="0" marL="0" rtl="0" algn="l">
              <a:lnSpc>
                <a:spcPct val="95000"/>
              </a:lnSpc>
              <a:spcBef>
                <a:spcPts val="1200"/>
              </a:spcBef>
              <a:spcAft>
                <a:spcPts val="0"/>
              </a:spcAft>
              <a:buNone/>
            </a:pPr>
            <a:r>
              <a:t/>
            </a:r>
            <a:endParaRPr/>
          </a:p>
          <a:p>
            <a:pPr indent="0" lvl="0" marL="0" rtl="0" algn="l">
              <a:lnSpc>
                <a:spcPct val="95000"/>
              </a:lnSpc>
              <a:spcBef>
                <a:spcPts val="1200"/>
              </a:spcBef>
              <a:spcAft>
                <a:spcPts val="1200"/>
              </a:spcAft>
              <a:buNone/>
            </a:pPr>
            <a:r>
              <a:rPr lang="en"/>
              <a:t>Orange line indicates the average score so far.</a:t>
            </a:r>
            <a:endParaRPr/>
          </a:p>
        </p:txBody>
      </p:sp>
      <p:pic>
        <p:nvPicPr>
          <p:cNvPr id="414" name="Google Shape;414;p33"/>
          <p:cNvPicPr preferRelativeResize="0"/>
          <p:nvPr/>
        </p:nvPicPr>
        <p:blipFill>
          <a:blip r:embed="rId3">
            <a:alphaModFix/>
          </a:blip>
          <a:stretch>
            <a:fillRect/>
          </a:stretch>
        </p:blipFill>
        <p:spPr>
          <a:xfrm>
            <a:off x="5667600" y="1750275"/>
            <a:ext cx="3324000" cy="26866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ctrTitle"/>
          </p:nvPr>
        </p:nvSpPr>
        <p:spPr>
          <a:xfrm>
            <a:off x="3170975" y="1635300"/>
            <a:ext cx="30210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25" name="Google Shape;425;p35"/>
          <p:cNvSpPr txBox="1"/>
          <p:nvPr>
            <p:ph idx="1" type="body"/>
          </p:nvPr>
        </p:nvSpPr>
        <p:spPr>
          <a:xfrm>
            <a:off x="1303800" y="1990050"/>
            <a:ext cx="7192200" cy="2541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a:t>After training the agent for around 10-12 minutes it is able to play the game efficiently, reaching scores up to 61 with an average score of 4.26 </a:t>
            </a:r>
            <a:endParaRPr/>
          </a:p>
          <a:p>
            <a:pPr indent="0" lvl="0" marL="0" rtl="0" algn="l">
              <a:lnSpc>
                <a:spcPct val="95000"/>
              </a:lnSpc>
              <a:spcBef>
                <a:spcPts val="1200"/>
              </a:spcBef>
              <a:spcAft>
                <a:spcPts val="0"/>
              </a:spcAft>
              <a:buNone/>
            </a:pPr>
            <a:r>
              <a:rPr lang="en"/>
              <a:t>However, there are still issues where the snake still loses and sometimes gets stuck in an infinite loop or gets the food in inefficient ways and wasting a lot of moves in order to get the food.</a:t>
            </a:r>
            <a:endParaRPr/>
          </a:p>
          <a:p>
            <a:pPr indent="0" lvl="0" marL="0" rtl="0" algn="l">
              <a:lnSpc>
                <a:spcPct val="95000"/>
              </a:lnSpc>
              <a:spcBef>
                <a:spcPts val="1200"/>
              </a:spcBef>
              <a:spcAft>
                <a:spcPts val="0"/>
              </a:spcAft>
              <a:buNone/>
            </a:pPr>
            <a:r>
              <a:rPr lang="en"/>
              <a:t>This could possibly be improved by implementing some hamiltonicity rules into the code so that the snake gets stuck less often.</a:t>
            </a:r>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ctrTitle"/>
          </p:nvPr>
        </p:nvSpPr>
        <p:spPr>
          <a:xfrm>
            <a:off x="2147100" y="843300"/>
            <a:ext cx="4849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Thanks for Listening!</a:t>
            </a:r>
            <a:endParaRPr/>
          </a:p>
        </p:txBody>
      </p:sp>
      <p:pic>
        <p:nvPicPr>
          <p:cNvPr id="431" name="Google Shape;431;p36"/>
          <p:cNvPicPr preferRelativeResize="0"/>
          <p:nvPr/>
        </p:nvPicPr>
        <p:blipFill>
          <a:blip r:embed="rId3">
            <a:alphaModFix/>
          </a:blip>
          <a:stretch>
            <a:fillRect/>
          </a:stretch>
        </p:blipFill>
        <p:spPr>
          <a:xfrm>
            <a:off x="3510750" y="2571750"/>
            <a:ext cx="2122500" cy="212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Deep Learning</a:t>
            </a:r>
            <a:endParaRPr/>
          </a:p>
        </p:txBody>
      </p:sp>
      <p:sp>
        <p:nvSpPr>
          <p:cNvPr id="290" name="Google Shape;290;p15"/>
          <p:cNvSpPr txBox="1"/>
          <p:nvPr>
            <p:ph idx="1" type="body"/>
          </p:nvPr>
        </p:nvSpPr>
        <p:spPr>
          <a:xfrm>
            <a:off x="1071900" y="1482050"/>
            <a:ext cx="4116600" cy="33663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SzPct val="100000"/>
              <a:buChar char="●"/>
            </a:pPr>
            <a:r>
              <a:rPr lang="en" sz="1500"/>
              <a:t>It is called “Deep” because it refers to the large number of layers in the neural network.</a:t>
            </a:r>
            <a:endParaRPr sz="1500"/>
          </a:p>
          <a:p>
            <a:pPr indent="0" lvl="0" marL="457200" rtl="0" algn="l">
              <a:spcBef>
                <a:spcPts val="1200"/>
              </a:spcBef>
              <a:spcAft>
                <a:spcPts val="0"/>
              </a:spcAft>
              <a:buNone/>
            </a:pPr>
            <a:r>
              <a:t/>
            </a:r>
            <a:endParaRPr sz="1500"/>
          </a:p>
          <a:p>
            <a:pPr indent="-309562" lvl="0" marL="457200" rtl="0" algn="l">
              <a:spcBef>
                <a:spcPts val="1200"/>
              </a:spcBef>
              <a:spcAft>
                <a:spcPts val="0"/>
              </a:spcAft>
              <a:buSzPct val="100000"/>
              <a:buChar char="●"/>
            </a:pPr>
            <a:r>
              <a:rPr lang="en" sz="1500"/>
              <a:t>Neural Networks get better with more data, bigger models, more computations.</a:t>
            </a:r>
            <a:endParaRPr sz="1500"/>
          </a:p>
          <a:p>
            <a:pPr indent="0" lvl="0" marL="0" rtl="0" algn="l">
              <a:spcBef>
                <a:spcPts val="1200"/>
              </a:spcBef>
              <a:spcAft>
                <a:spcPts val="0"/>
              </a:spcAft>
              <a:buNone/>
            </a:pPr>
            <a:r>
              <a:t/>
            </a:r>
            <a:endParaRPr sz="1500"/>
          </a:p>
          <a:p>
            <a:pPr indent="-309562" lvl="0" marL="457200" rtl="0" algn="l">
              <a:spcBef>
                <a:spcPts val="1200"/>
              </a:spcBef>
              <a:spcAft>
                <a:spcPts val="0"/>
              </a:spcAft>
              <a:buSzPct val="100000"/>
              <a:buChar char="●"/>
            </a:pPr>
            <a:r>
              <a:rPr lang="en" sz="1500"/>
              <a:t>Deep learning excels on problem domains where the inputs (and even output) are analog. Meaning, they are not a few quantities in a tabular format but instead are images of pixel data, documents of text data or files of audio data.</a:t>
            </a:r>
            <a:endParaRPr sz="1500"/>
          </a:p>
        </p:txBody>
      </p:sp>
      <p:pic>
        <p:nvPicPr>
          <p:cNvPr id="291" name="Google Shape;291;p15"/>
          <p:cNvPicPr preferRelativeResize="0"/>
          <p:nvPr/>
        </p:nvPicPr>
        <p:blipFill>
          <a:blip r:embed="rId3">
            <a:alphaModFix/>
          </a:blip>
          <a:stretch>
            <a:fillRect/>
          </a:stretch>
        </p:blipFill>
        <p:spPr>
          <a:xfrm>
            <a:off x="5188500" y="1717150"/>
            <a:ext cx="3650701" cy="26453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in Games</a:t>
            </a:r>
            <a:endParaRPr/>
          </a:p>
        </p:txBody>
      </p:sp>
      <p:sp>
        <p:nvSpPr>
          <p:cNvPr id="297" name="Google Shape;297;p16"/>
          <p:cNvSpPr txBox="1"/>
          <p:nvPr>
            <p:ph idx="1" type="body"/>
          </p:nvPr>
        </p:nvSpPr>
        <p:spPr>
          <a:xfrm>
            <a:off x="1303800" y="1990050"/>
            <a:ext cx="4105500" cy="130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Deep Learning has been in video games for a while, from non-player characters (NPC) like mobs in Minecraft to chess playing bots like AlphaZero</a:t>
            </a:r>
            <a:endParaRPr sz="1500"/>
          </a:p>
        </p:txBody>
      </p:sp>
      <p:pic>
        <p:nvPicPr>
          <p:cNvPr id="298" name="Google Shape;298;p16"/>
          <p:cNvPicPr preferRelativeResize="0"/>
          <p:nvPr/>
        </p:nvPicPr>
        <p:blipFill>
          <a:blip r:embed="rId3">
            <a:alphaModFix/>
          </a:blip>
          <a:stretch>
            <a:fillRect/>
          </a:stretch>
        </p:blipFill>
        <p:spPr>
          <a:xfrm>
            <a:off x="6401025" y="1418975"/>
            <a:ext cx="1816635" cy="3240826"/>
          </a:xfrm>
          <a:prstGeom prst="rect">
            <a:avLst/>
          </a:prstGeom>
          <a:noFill/>
          <a:ln>
            <a:noFill/>
          </a:ln>
        </p:spPr>
      </p:pic>
      <p:pic>
        <p:nvPicPr>
          <p:cNvPr id="299" name="Google Shape;299;p16"/>
          <p:cNvPicPr preferRelativeResize="0"/>
          <p:nvPr/>
        </p:nvPicPr>
        <p:blipFill>
          <a:blip r:embed="rId4">
            <a:alphaModFix/>
          </a:blip>
          <a:stretch>
            <a:fillRect/>
          </a:stretch>
        </p:blipFill>
        <p:spPr>
          <a:xfrm>
            <a:off x="1389275" y="3683325"/>
            <a:ext cx="3482354" cy="91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Reinforcement Learning?</a:t>
            </a:r>
            <a:endParaRPr/>
          </a:p>
        </p:txBody>
      </p:sp>
      <p:sp>
        <p:nvSpPr>
          <p:cNvPr id="305" name="Google Shape;305;p17"/>
          <p:cNvSpPr txBox="1"/>
          <p:nvPr>
            <p:ph idx="1" type="body"/>
          </p:nvPr>
        </p:nvSpPr>
        <p:spPr>
          <a:xfrm>
            <a:off x="4749375" y="1868575"/>
            <a:ext cx="4061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Reinforcement Learning (RL) is an area of machine learning concerned with how intelligent agents take actions in an environment in order to maximize a reward.</a:t>
            </a:r>
            <a:endParaRPr sz="1800"/>
          </a:p>
        </p:txBody>
      </p:sp>
      <p:pic>
        <p:nvPicPr>
          <p:cNvPr id="306" name="Google Shape;306;p17"/>
          <p:cNvPicPr preferRelativeResize="0"/>
          <p:nvPr/>
        </p:nvPicPr>
        <p:blipFill>
          <a:blip r:embed="rId3">
            <a:alphaModFix/>
          </a:blip>
          <a:stretch>
            <a:fillRect/>
          </a:stretch>
        </p:blipFill>
        <p:spPr>
          <a:xfrm>
            <a:off x="152400" y="1750275"/>
            <a:ext cx="4444574" cy="22345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 Intelligent Agent?</a:t>
            </a:r>
            <a:endParaRPr/>
          </a:p>
        </p:txBody>
      </p:sp>
      <p:sp>
        <p:nvSpPr>
          <p:cNvPr id="312" name="Google Shape;312;p18"/>
          <p:cNvSpPr txBox="1"/>
          <p:nvPr>
            <p:ph idx="1" type="body"/>
          </p:nvPr>
        </p:nvSpPr>
        <p:spPr>
          <a:xfrm>
            <a:off x="707450" y="1537275"/>
            <a:ext cx="5662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An intelligent agent (IA) refers to an entity which acts in order to </a:t>
            </a:r>
            <a:r>
              <a:rPr lang="en" sz="1500"/>
              <a:t>achieve</a:t>
            </a:r>
            <a:r>
              <a:rPr lang="en" sz="1500"/>
              <a:t> certain goals in an environment.</a:t>
            </a:r>
            <a:endParaRPr sz="1500"/>
          </a:p>
          <a:p>
            <a:pPr indent="0" lvl="0" marL="0" rtl="0" algn="l">
              <a:spcBef>
                <a:spcPts val="1200"/>
              </a:spcBef>
              <a:spcAft>
                <a:spcPts val="0"/>
              </a:spcAft>
              <a:buNone/>
            </a:pPr>
            <a:r>
              <a:rPr lang="en" sz="1500"/>
              <a:t>It uses sensors and consequent actuators to achieve these goals.</a:t>
            </a:r>
            <a:endParaRPr sz="1500"/>
          </a:p>
          <a:p>
            <a:pPr indent="0" lvl="0" marL="0" rtl="0" algn="l">
              <a:spcBef>
                <a:spcPts val="1200"/>
              </a:spcBef>
              <a:spcAft>
                <a:spcPts val="0"/>
              </a:spcAft>
              <a:buNone/>
            </a:pPr>
            <a:r>
              <a:rPr lang="en" sz="1500"/>
              <a:t>Intelligent agents can learn or use previous knowledge to help achieve their goals.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Example: Thermostat </a:t>
            </a:r>
            <a:r>
              <a:rPr lang="en" sz="1500"/>
              <a:t>maintaining</a:t>
            </a:r>
            <a:r>
              <a:rPr lang="en" sz="1500"/>
              <a:t> a temperature of 16</a:t>
            </a:r>
            <a:r>
              <a:rPr b="1" lang="en" sz="1250">
                <a:solidFill>
                  <a:srgbClr val="202122"/>
                </a:solidFill>
                <a:highlight>
                  <a:srgbClr val="FFFFFF"/>
                </a:highlight>
                <a:latin typeface="Arial"/>
                <a:ea typeface="Arial"/>
                <a:cs typeface="Arial"/>
                <a:sym typeface="Arial"/>
              </a:rPr>
              <a:t>°C</a:t>
            </a:r>
            <a:endParaRPr sz="1500"/>
          </a:p>
        </p:txBody>
      </p:sp>
      <p:pic>
        <p:nvPicPr>
          <p:cNvPr id="313" name="Google Shape;313;p18"/>
          <p:cNvPicPr preferRelativeResize="0"/>
          <p:nvPr/>
        </p:nvPicPr>
        <p:blipFill>
          <a:blip r:embed="rId3">
            <a:alphaModFix/>
          </a:blip>
          <a:stretch>
            <a:fillRect/>
          </a:stretch>
        </p:blipFill>
        <p:spPr>
          <a:xfrm>
            <a:off x="5385150" y="749450"/>
            <a:ext cx="4253875" cy="425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sp>
        <p:nvSpPr>
          <p:cNvPr id="319" name="Google Shape;319;p19"/>
          <p:cNvSpPr txBox="1"/>
          <p:nvPr>
            <p:ph idx="1" type="body"/>
          </p:nvPr>
        </p:nvSpPr>
        <p:spPr>
          <a:xfrm>
            <a:off x="1171275" y="1979025"/>
            <a:ext cx="3774300" cy="243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For this project we aim to apply our knowledge on deep learning, artificial neural networks and python in order to develop a working intelligent agent for the snake game. </a:t>
            </a:r>
            <a:endParaRPr sz="1700"/>
          </a:p>
        </p:txBody>
      </p:sp>
      <p:pic>
        <p:nvPicPr>
          <p:cNvPr id="320" name="Google Shape;320;p19"/>
          <p:cNvPicPr preferRelativeResize="0"/>
          <p:nvPr/>
        </p:nvPicPr>
        <p:blipFill>
          <a:blip r:embed="rId3">
            <a:alphaModFix/>
          </a:blip>
          <a:stretch>
            <a:fillRect/>
          </a:stretch>
        </p:blipFill>
        <p:spPr>
          <a:xfrm>
            <a:off x="5033875" y="1928750"/>
            <a:ext cx="3712551" cy="208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Classic Snake Game Constraints/Rules</a:t>
            </a:r>
            <a:endParaRPr/>
          </a:p>
        </p:txBody>
      </p:sp>
      <p:sp>
        <p:nvSpPr>
          <p:cNvPr id="326" name="Google Shape;326;p20"/>
          <p:cNvSpPr txBox="1"/>
          <p:nvPr>
            <p:ph idx="1" type="body"/>
          </p:nvPr>
        </p:nvSpPr>
        <p:spPr>
          <a:xfrm>
            <a:off x="561275" y="1802325"/>
            <a:ext cx="4638300" cy="2891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Snake begins at length 1</a:t>
            </a:r>
            <a:endParaRPr sz="1500"/>
          </a:p>
          <a:p>
            <a:pPr indent="-323850" lvl="0" marL="457200" rtl="0" algn="l">
              <a:spcBef>
                <a:spcPts val="0"/>
              </a:spcBef>
              <a:spcAft>
                <a:spcPts val="0"/>
              </a:spcAft>
              <a:buSzPts val="1500"/>
              <a:buChar char="●"/>
            </a:pPr>
            <a:r>
              <a:rPr lang="en" sz="1500"/>
              <a:t>Snake spawns in a square grid (typically 30x30)</a:t>
            </a:r>
            <a:endParaRPr sz="1500"/>
          </a:p>
          <a:p>
            <a:pPr indent="-323850" lvl="0" marL="457200" rtl="0" algn="l">
              <a:spcBef>
                <a:spcPts val="0"/>
              </a:spcBef>
              <a:spcAft>
                <a:spcPts val="0"/>
              </a:spcAft>
              <a:buSzPts val="1500"/>
              <a:buChar char="●"/>
            </a:pPr>
            <a:r>
              <a:rPr lang="en" sz="1500"/>
              <a:t>Snake can move straight, left, right</a:t>
            </a:r>
            <a:endParaRPr sz="1500"/>
          </a:p>
          <a:p>
            <a:pPr indent="-323850" lvl="0" marL="457200" rtl="0" algn="l">
              <a:spcBef>
                <a:spcPts val="0"/>
              </a:spcBef>
              <a:spcAft>
                <a:spcPts val="0"/>
              </a:spcAft>
              <a:buSzPts val="1500"/>
              <a:buChar char="●"/>
            </a:pPr>
            <a:r>
              <a:rPr lang="en" sz="1500"/>
              <a:t>Snake has to eat food to gain a point and its length by 1</a:t>
            </a:r>
            <a:endParaRPr sz="1500"/>
          </a:p>
          <a:p>
            <a:pPr indent="-323850" lvl="0" marL="457200" rtl="0" algn="l">
              <a:spcBef>
                <a:spcPts val="0"/>
              </a:spcBef>
              <a:spcAft>
                <a:spcPts val="0"/>
              </a:spcAft>
              <a:buSzPts val="1500"/>
              <a:buChar char="●"/>
            </a:pPr>
            <a:r>
              <a:rPr lang="en" sz="1500"/>
              <a:t>Food respawns after being eaten.</a:t>
            </a:r>
            <a:endParaRPr sz="1500"/>
          </a:p>
          <a:p>
            <a:pPr indent="-323850" lvl="0" marL="457200" rtl="0" algn="l">
              <a:spcBef>
                <a:spcPts val="0"/>
              </a:spcBef>
              <a:spcAft>
                <a:spcPts val="0"/>
              </a:spcAft>
              <a:buSzPts val="1500"/>
              <a:buChar char="●"/>
            </a:pPr>
            <a:r>
              <a:rPr lang="en" sz="1500"/>
              <a:t>Snake must not hit the boundary or itself.</a:t>
            </a:r>
            <a:endParaRPr sz="1500"/>
          </a:p>
        </p:txBody>
      </p:sp>
      <p:pic>
        <p:nvPicPr>
          <p:cNvPr id="327" name="Google Shape;327;p20"/>
          <p:cNvPicPr preferRelativeResize="0"/>
          <p:nvPr/>
        </p:nvPicPr>
        <p:blipFill>
          <a:blip r:embed="rId3">
            <a:alphaModFix/>
          </a:blip>
          <a:stretch>
            <a:fillRect/>
          </a:stretch>
        </p:blipFill>
        <p:spPr>
          <a:xfrm>
            <a:off x="5937275" y="1597875"/>
            <a:ext cx="2572300" cy="257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ctrTitle"/>
          </p:nvPr>
        </p:nvSpPr>
        <p:spPr>
          <a:xfrm>
            <a:off x="2018975" y="1779550"/>
            <a:ext cx="53010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Our 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