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handoutMasterIdLst>
    <p:handoutMasterId r:id="rId20"/>
  </p:handoutMasterIdLst>
  <p:sldIdLst>
    <p:sldId id="295" r:id="rId4"/>
    <p:sldId id="296" r:id="rId5"/>
    <p:sldId id="261" r:id="rId6"/>
    <p:sldId id="298" r:id="rId7"/>
    <p:sldId id="265" r:id="rId8"/>
    <p:sldId id="299" r:id="rId9"/>
    <p:sldId id="307" r:id="rId10"/>
    <p:sldId id="297" r:id="rId11"/>
    <p:sldId id="304" r:id="rId12"/>
    <p:sldId id="302" r:id="rId13"/>
    <p:sldId id="303" r:id="rId14"/>
    <p:sldId id="306" r:id="rId15"/>
    <p:sldId id="289" r:id="rId16"/>
    <p:sldId id="290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4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3FC051B8-11DC-459A-A28E-F7D258C7D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F659CC9-39DD-4306-BEDB-17D60F687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6991-E156-4BE0-9C0D-02AFA4CF96F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40DBAB0-3D44-4A83-AE92-6B356504C9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7AF76F5-ADA4-4AAB-ABA0-41F8A5EFB1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3C48-3F79-4EB3-B071-098702D31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132E6-B4F4-402E-A483-88FBBB9B0E4C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1622-CD4D-4762-AB75-C7A32FE5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586A1ABE-161D-4DB1-B774-1153E4471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67369799-0345-405E-A17B-2F89B880EF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501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8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8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6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0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A4689631-BD19-446A-8744-6C48B21546F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07426" y="418289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60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E3AF9713-9B3A-4DAB-9E7B-6351A9AA7B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360000" anchor="b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53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4BF4C512-4DAE-4643-9257-7408E3DC3D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98EDD950-F5C9-45A4-8368-CFD06C2729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430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38727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" y="1364637"/>
            <a:ext cx="2316681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4595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011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203848" y="483518"/>
            <a:ext cx="2736304" cy="273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59582"/>
            <a:ext cx="1434734" cy="1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" y="1364637"/>
            <a:ext cx="2316681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15A12"/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Columns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00" y="3651870"/>
            <a:ext cx="892306" cy="9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47848"/>
            <a:ext cx="951045" cy="9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="" xmlns:a16="http://schemas.microsoft.com/office/drawing/2014/main" id="{D51F5F4D-AF26-4E42-A648-9F169B4F9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45905915-7BC8-4C72-B443-E5B791BC98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EDC0AA38-FF1B-46A5-B781-E94C0DAF54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6C57DDDA-918B-4F4E-B705-53DBB230A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550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8" r:id="rId4"/>
    <p:sldLayoutId id="2147483669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66" r:id="rId12"/>
    <p:sldLayoutId id="2147483667" r:id="rId13"/>
    <p:sldLayoutId id="2147483671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</a:rPr>
              <a:t>ESTEEM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147814"/>
            <a:ext cx="3600400" cy="1224136"/>
          </a:xfrm>
        </p:spPr>
        <p:txBody>
          <a:bodyPr/>
          <a:lstStyle/>
          <a:p>
            <a:r>
              <a:rPr lang="en-US" dirty="0">
                <a:latin typeface="Forte" panose="03060902040502070203" pitchFamily="66" charset="0"/>
              </a:rPr>
              <a:t>12S17004 </a:t>
            </a:r>
            <a:r>
              <a:rPr lang="en-US" dirty="0" err="1">
                <a:latin typeface="Forte" panose="03060902040502070203" pitchFamily="66" charset="0"/>
              </a:rPr>
              <a:t>Fivin</a:t>
            </a:r>
            <a:r>
              <a:rPr lang="en-US" dirty="0">
                <a:latin typeface="Forte" panose="03060902040502070203" pitchFamily="66" charset="0"/>
              </a:rPr>
              <a:t> </a:t>
            </a:r>
            <a:r>
              <a:rPr lang="en-US" dirty="0" err="1">
                <a:latin typeface="Forte" panose="03060902040502070203" pitchFamily="66" charset="0"/>
              </a:rPr>
              <a:t>Sadesla</a:t>
            </a:r>
            <a:r>
              <a:rPr lang="en-US" dirty="0">
                <a:latin typeface="Forte" panose="03060902040502070203" pitchFamily="66" charset="0"/>
              </a:rPr>
              <a:t> </a:t>
            </a:r>
            <a:r>
              <a:rPr lang="en-US" dirty="0" err="1">
                <a:latin typeface="Forte" panose="03060902040502070203" pitchFamily="66" charset="0"/>
              </a:rPr>
              <a:t>Tambunan</a:t>
            </a:r>
            <a:endParaRPr lang="en-US" dirty="0">
              <a:latin typeface="Forte" panose="03060902040502070203" pitchFamily="66" charset="0"/>
            </a:endParaRPr>
          </a:p>
          <a:p>
            <a:r>
              <a:rPr lang="en-US" dirty="0">
                <a:latin typeface="Forte" panose="03060902040502070203" pitchFamily="66" charset="0"/>
              </a:rPr>
              <a:t>12S17026</a:t>
            </a:r>
            <a:r>
              <a:rPr lang="en-US" dirty="0">
                <a:solidFill>
                  <a:srgbClr val="00000A"/>
                </a:solidFill>
                <a:latin typeface="Forte" panose="03060902040502070203" pitchFamily="66" charset="0"/>
              </a:rPr>
              <a:t>  </a:t>
            </a:r>
            <a:r>
              <a:rPr lang="en-US" dirty="0">
                <a:latin typeface="Forte" panose="03060902040502070203" pitchFamily="66" charset="0"/>
              </a:rPr>
              <a:t>Mika Lestari Valentina </a:t>
            </a:r>
            <a:r>
              <a:rPr lang="en-US" dirty="0" err="1">
                <a:latin typeface="Forte" panose="03060902040502070203" pitchFamily="66" charset="0"/>
              </a:rPr>
              <a:t>Manurung</a:t>
            </a:r>
            <a:endParaRPr lang="en-US" dirty="0">
              <a:solidFill>
                <a:srgbClr val="00000A"/>
              </a:solidFill>
              <a:latin typeface="Forte" panose="03060902040502070203" pitchFamily="66" charset="0"/>
              <a:ea typeface="Arial" panose="020B0604020202020204" pitchFamily="34" charset="0"/>
            </a:endParaRPr>
          </a:p>
          <a:p>
            <a:r>
              <a:rPr lang="en-US" dirty="0">
                <a:latin typeface="Forte" panose="03060902040502070203" pitchFamily="66" charset="0"/>
              </a:rPr>
              <a:t>12S17037</a:t>
            </a:r>
            <a:r>
              <a:rPr lang="en-US" dirty="0">
                <a:solidFill>
                  <a:srgbClr val="00000A"/>
                </a:solidFill>
                <a:latin typeface="Forte" panose="03060902040502070203" pitchFamily="66" charset="0"/>
              </a:rPr>
              <a:t>  </a:t>
            </a:r>
            <a:r>
              <a:rPr lang="en-US" dirty="0">
                <a:latin typeface="Forte" panose="03060902040502070203" pitchFamily="66" charset="0"/>
              </a:rPr>
              <a:t>Nita Sophia </a:t>
            </a:r>
            <a:r>
              <a:rPr lang="en-US" dirty="0" err="1">
                <a:latin typeface="Forte" panose="03060902040502070203" pitchFamily="66" charset="0"/>
              </a:rPr>
              <a:t>Winandi</a:t>
            </a:r>
            <a:r>
              <a:rPr lang="en-US" dirty="0">
                <a:latin typeface="Forte" panose="03060902040502070203" pitchFamily="66" charset="0"/>
              </a:rPr>
              <a:t> </a:t>
            </a:r>
            <a:r>
              <a:rPr lang="en-US" dirty="0" err="1">
                <a:latin typeface="Forte" panose="03060902040502070203" pitchFamily="66" charset="0"/>
              </a:rPr>
              <a:t>Sirait</a:t>
            </a:r>
            <a:endParaRPr lang="en-US" dirty="0">
              <a:solidFill>
                <a:srgbClr val="00000A"/>
              </a:solidFill>
              <a:latin typeface="Forte" panose="03060902040502070203" pitchFamily="66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65017" y="283986"/>
            <a:ext cx="3456384" cy="57606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Buxton Sketch" panose="03080500000500000004" pitchFamily="66" charset="0"/>
              </a:rPr>
              <a:t>Implementasi</a:t>
            </a:r>
            <a:endParaRPr lang="en-US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43608" y="2728401"/>
            <a:ext cx="3240360" cy="432048"/>
          </a:xfrm>
        </p:spPr>
        <p:txBody>
          <a:bodyPr/>
          <a:lstStyle/>
          <a:p>
            <a:r>
              <a:rPr lang="en-US" sz="1100" dirty="0" err="1" smtClean="0"/>
              <a:t>dilakukan</a:t>
            </a:r>
            <a:r>
              <a:rPr lang="en-US" sz="1100" dirty="0" smtClean="0"/>
              <a:t> </a:t>
            </a:r>
            <a:r>
              <a:rPr lang="en-US" sz="1100" dirty="0" err="1" smtClean="0">
                <a:latin typeface="Arial" panose="020B0604020202020204" pitchFamily="34" charset="0"/>
              </a:rPr>
              <a:t>penggabungan</a:t>
            </a:r>
            <a:r>
              <a:rPr lang="en-US" sz="1100" dirty="0" smtClean="0">
                <a:latin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</a:rPr>
              <a:t>dataset </a:t>
            </a:r>
            <a:r>
              <a:rPr lang="en-US" sz="1100" dirty="0" err="1">
                <a:latin typeface="Arial" panose="020B0604020202020204" pitchFamily="34" charset="0"/>
              </a:rPr>
              <a:t>yaitu</a:t>
            </a:r>
            <a:r>
              <a:rPr lang="en-US" sz="1100" dirty="0">
                <a:latin typeface="Arial" panose="020B0604020202020204" pitchFamily="34" charset="0"/>
              </a:rPr>
              <a:t> dataset movies.csv yang </a:t>
            </a:r>
            <a:r>
              <a:rPr lang="en-US" sz="1100" dirty="0" err="1">
                <a:latin typeface="Arial" panose="020B0604020202020204" pitchFamily="34" charset="0"/>
              </a:rPr>
              <a:t>berisi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</a:rPr>
              <a:t>movieId</a:t>
            </a:r>
            <a:r>
              <a:rPr lang="en-US" sz="1100" dirty="0">
                <a:latin typeface="Arial" panose="020B0604020202020204" pitchFamily="34" charset="0"/>
              </a:rPr>
              <a:t>, title, </a:t>
            </a:r>
            <a:r>
              <a:rPr lang="en-US" sz="1100" dirty="0" err="1">
                <a:latin typeface="Arial" panose="020B0604020202020204" pitchFamily="34" charset="0"/>
              </a:rPr>
              <a:t>dan</a:t>
            </a:r>
            <a:r>
              <a:rPr lang="en-US" sz="1100" dirty="0">
                <a:latin typeface="Arial" panose="020B0604020202020204" pitchFamily="34" charset="0"/>
              </a:rPr>
              <a:t> genres </a:t>
            </a:r>
            <a:r>
              <a:rPr lang="en-US" sz="1100" dirty="0" err="1">
                <a:latin typeface="Arial" panose="020B0604020202020204" pitchFamily="34" charset="0"/>
              </a:rPr>
              <a:t>digabungkan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</a:rPr>
              <a:t>dengan</a:t>
            </a:r>
            <a:r>
              <a:rPr lang="en-US" sz="1100" dirty="0">
                <a:latin typeface="Arial" panose="020B0604020202020204" pitchFamily="34" charset="0"/>
              </a:rPr>
              <a:t> dataset ratings.csv yang </a:t>
            </a:r>
            <a:r>
              <a:rPr lang="en-US" sz="1100" dirty="0" err="1">
                <a:latin typeface="Arial" panose="020B0604020202020204" pitchFamily="34" charset="0"/>
              </a:rPr>
              <a:t>berisi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</a:rPr>
              <a:t>userId</a:t>
            </a:r>
            <a:r>
              <a:rPr lang="en-US" sz="1100" dirty="0">
                <a:latin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</a:rPr>
              <a:t>movieId</a:t>
            </a:r>
            <a:r>
              <a:rPr lang="en-US" sz="1100" dirty="0">
                <a:latin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</a:rPr>
              <a:t>dan</a:t>
            </a:r>
            <a:r>
              <a:rPr lang="en-US" sz="1100" dirty="0">
                <a:latin typeface="Arial" panose="020B0604020202020204" pitchFamily="34" charset="0"/>
              </a:rPr>
              <a:t> rating.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41" y="2323778"/>
            <a:ext cx="3888432" cy="1673341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276128" y="1932062"/>
            <a:ext cx="3456384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 Black" panose="020B0A04020102020204" pitchFamily="34" charset="0"/>
              </a:rPr>
              <a:t>Data Preparation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9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16286"/>
            <a:ext cx="9144000" cy="4879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2000" dirty="0" smtClean="0">
                <a:latin typeface="Buxton Sketch" panose="03080500000500000004" pitchFamily="66" charset="0"/>
              </a:rPr>
              <a:t>Data Preparation</a:t>
            </a:r>
            <a:endParaRPr lang="en-US" altLang="ko-KR" sz="2000" dirty="0">
              <a:latin typeface="Buxton Sketch" panose="03080500000500000004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11960" y="1216575"/>
            <a:ext cx="434302" cy="3683814"/>
            <a:chOff x="4211960" y="1264200"/>
            <a:chExt cx="434302" cy="3683814"/>
          </a:xfrm>
        </p:grpSpPr>
        <p:sp>
          <p:nvSpPr>
            <p:cNvPr id="4" name="Rectangle 3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3"/>
            <p:cNvSpPr/>
            <p:nvPr/>
          </p:nvSpPr>
          <p:spPr>
            <a:xfrm rot="10800000">
              <a:off x="4211960" y="1272212"/>
              <a:ext cx="434302" cy="3675802"/>
            </a:xfrm>
            <a:custGeom>
              <a:avLst/>
              <a:gdLst/>
              <a:ahLst/>
              <a:cxnLst/>
              <a:rect l="l" t="t" r="r" b="b"/>
              <a:pathLst>
                <a:path w="727470" h="5112569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08487" y="1060571"/>
            <a:ext cx="972000" cy="200950"/>
            <a:chOff x="4264755" y="1264200"/>
            <a:chExt cx="381507" cy="3683814"/>
          </a:xfrm>
        </p:grpSpPr>
        <p:sp>
          <p:nvSpPr>
            <p:cNvPr id="9" name="Rectangle 8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3"/>
            <p:cNvSpPr/>
            <p:nvPr/>
          </p:nvSpPr>
          <p:spPr>
            <a:xfrm rot="10800000">
              <a:off x="4264755" y="1272211"/>
              <a:ext cx="381507" cy="3675803"/>
            </a:xfrm>
            <a:custGeom>
              <a:avLst/>
              <a:gdLst/>
              <a:ahLst/>
              <a:cxnLst/>
              <a:rect l="l" t="t" r="r" b="b"/>
              <a:pathLst>
                <a:path w="727470" h="5112569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Pentagon 6"/>
          <p:cNvSpPr/>
          <p:nvPr/>
        </p:nvSpPr>
        <p:spPr>
          <a:xfrm>
            <a:off x="3782219" y="1347614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entagon 11"/>
          <p:cNvSpPr/>
          <p:nvPr/>
        </p:nvSpPr>
        <p:spPr>
          <a:xfrm rot="10800000">
            <a:off x="3068227" y="2064660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Pentagon 12"/>
          <p:cNvSpPr/>
          <p:nvPr/>
        </p:nvSpPr>
        <p:spPr>
          <a:xfrm>
            <a:off x="3782219" y="2781706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entagon 13"/>
          <p:cNvSpPr/>
          <p:nvPr/>
        </p:nvSpPr>
        <p:spPr>
          <a:xfrm rot="10800000">
            <a:off x="3068227" y="3498752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4964535" y="2213173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2700000">
            <a:off x="3982608" y="2867298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e 24"/>
          <p:cNvSpPr/>
          <p:nvPr/>
        </p:nvSpPr>
        <p:spPr>
          <a:xfrm>
            <a:off x="4914152" y="3619637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3992468" y="1484636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8387" y="1443019"/>
            <a:ext cx="159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Kode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program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Cek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NaN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591" y="2180042"/>
            <a:ext cx="159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Jumlah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NaN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Dataset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4274" y="2884234"/>
            <a:ext cx="159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Kode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program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cek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NaN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9591" y="3611210"/>
            <a:ext cx="159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Jumlah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NaN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Dataset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9540" y="2134667"/>
            <a:ext cx="1806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9095" y="3572132"/>
            <a:ext cx="1806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232144" y="1091788"/>
            <a:ext cx="1874112" cy="603540"/>
            <a:chOff x="726038" y="3253321"/>
            <a:chExt cx="2137259" cy="603540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6038" y="325332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25616" y="2639771"/>
            <a:ext cx="1806065" cy="494026"/>
            <a:chOff x="803640" y="3362835"/>
            <a:chExt cx="2059657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49" y="1464990"/>
            <a:ext cx="2965156" cy="46702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52" y="2213173"/>
            <a:ext cx="1714500" cy="2281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84" y="2894771"/>
            <a:ext cx="2941321" cy="3143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288" y="3292727"/>
            <a:ext cx="1152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7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 smtClean="0">
                <a:latin typeface="Buxton Sketch" panose="03080500000500000004" pitchFamily="66" charset="0"/>
              </a:rPr>
              <a:t>Content based Modeling</a:t>
            </a:r>
            <a:endParaRPr lang="ko-KR" altLang="en-US" sz="2800" dirty="0">
              <a:latin typeface="Buxton Sketch" panose="030805000005000000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628" y="801576"/>
            <a:ext cx="9144000" cy="4165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30"/>
          <p:cNvSpPr/>
          <p:nvPr/>
        </p:nvSpPr>
        <p:spPr>
          <a:xfrm>
            <a:off x="1270640" y="1475107"/>
            <a:ext cx="643553" cy="64167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e 24"/>
          <p:cNvSpPr/>
          <p:nvPr/>
        </p:nvSpPr>
        <p:spPr>
          <a:xfrm>
            <a:off x="1710211" y="3697144"/>
            <a:ext cx="695600" cy="69174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7884368" y="2632486"/>
            <a:ext cx="672638" cy="6296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16"/>
          <p:cNvSpPr/>
          <p:nvPr/>
        </p:nvSpPr>
        <p:spPr>
          <a:xfrm rot="2700000">
            <a:off x="3843834" y="1150576"/>
            <a:ext cx="484616" cy="92200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1412" y="2135543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0989" y="3134125"/>
            <a:ext cx="133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Kodep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program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matriks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TD-IDF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1411" y="799357"/>
            <a:ext cx="133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Kode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program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memenentukan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TF-IDF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7645" y="2094066"/>
            <a:ext cx="133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Kode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program cosine similarity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6" y="366692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13628" y="3415974"/>
            <a:ext cx="1728192" cy="527953"/>
            <a:chOff x="1062658" y="3986014"/>
            <a:chExt cx="1728192" cy="527953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96535" y="3415974"/>
            <a:ext cx="1728192" cy="527953"/>
            <a:chOff x="1062658" y="3986014"/>
            <a:chExt cx="1728192" cy="527953"/>
          </a:xfrm>
        </p:grpSpPr>
        <p:sp>
          <p:nvSpPr>
            <p:cNvPr id="25" name="TextBox 2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2658" y="423696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5" y="2190995"/>
            <a:ext cx="3089773" cy="11981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69" y="3605424"/>
            <a:ext cx="3600400" cy="9810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072" y="1087526"/>
            <a:ext cx="2520280" cy="9239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820" y="3426675"/>
            <a:ext cx="2826017" cy="14413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401226" y="1720044"/>
            <a:ext cx="1519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Kode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program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daftar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film 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berdasarkan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kemiripan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2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  <a:latin typeface="Buxton Sketch" panose="03080500000500000004" pitchFamily="66" charset="0"/>
              </a:rPr>
              <a:t>Evaluasi</a:t>
            </a:r>
            <a:r>
              <a:rPr lang="en-US" altLang="ko-KR" dirty="0">
                <a:solidFill>
                  <a:schemeClr val="tx1"/>
                </a:solidFill>
                <a:latin typeface="Buxton Sketch" panose="03080500000500000004" pitchFamily="66" charset="0"/>
              </a:rPr>
              <a:t> &amp; </a:t>
            </a:r>
            <a:r>
              <a:rPr lang="en-US" altLang="ko-KR" dirty="0" err="1">
                <a:solidFill>
                  <a:schemeClr val="tx1"/>
                </a:solidFill>
                <a:latin typeface="Buxton Sketch" panose="03080500000500000004" pitchFamily="66" charset="0"/>
              </a:rPr>
              <a:t>Pembahasan</a:t>
            </a:r>
            <a:r>
              <a:rPr lang="en-US" altLang="ko-KR" dirty="0">
                <a:solidFill>
                  <a:schemeClr val="tx1"/>
                </a:solidFill>
                <a:latin typeface="Buxton Sketch" panose="03080500000500000004" pitchFamily="66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Buxton Sketch" panose="03080500000500000004" pitchFamily="66" charset="0"/>
              </a:rPr>
              <a:t>Hasil</a:t>
            </a:r>
            <a:r>
              <a:rPr lang="en-US" altLang="ko-KR" dirty="0">
                <a:solidFill>
                  <a:schemeClr val="tx1"/>
                </a:solidFill>
                <a:latin typeface="Buxton Sketch" panose="03080500000500000004" pitchFamily="66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Buxton Sketch" panose="03080500000500000004" pitchFamily="66" charset="0"/>
              </a:rPr>
              <a:t>Eksperimen</a:t>
            </a:r>
            <a:endParaRPr lang="ko-KR" altLang="en-US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7675" y="3909722"/>
            <a:ext cx="3558331" cy="8640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err="1">
                <a:latin typeface="Buxton Sketch" panose="03080500000500000004" pitchFamily="66" charset="0"/>
              </a:rPr>
              <a:t>Dapat</a:t>
            </a:r>
            <a:r>
              <a:rPr lang="en-US" altLang="ko-KR" dirty="0">
                <a:latin typeface="Buxton Sketch" panose="03080500000500000004" pitchFamily="66" charset="0"/>
              </a:rPr>
              <a:t> </a:t>
            </a:r>
            <a:r>
              <a:rPr lang="en-US" altLang="ko-KR" dirty="0" err="1">
                <a:latin typeface="Buxton Sketch" panose="03080500000500000004" pitchFamily="66" charset="0"/>
              </a:rPr>
              <a:t>disimpulkan</a:t>
            </a:r>
            <a:r>
              <a:rPr lang="en-US" altLang="ko-KR" dirty="0">
                <a:latin typeface="Buxton Sketch" panose="03080500000500000004" pitchFamily="66" charset="0"/>
              </a:rPr>
              <a:t> </a:t>
            </a:r>
            <a:r>
              <a:rPr lang="en-US" altLang="ko-KR" dirty="0" err="1">
                <a:latin typeface="Buxton Sketch" panose="03080500000500000004" pitchFamily="66" charset="0"/>
              </a:rPr>
              <a:t>bahwa</a:t>
            </a:r>
            <a:r>
              <a:rPr lang="en-US" altLang="ko-KR" dirty="0">
                <a:latin typeface="Buxton Sketch" panose="03080500000500000004" pitchFamily="66" charset="0"/>
              </a:rPr>
              <a:t> </a:t>
            </a:r>
            <a:r>
              <a:rPr lang="en-US" altLang="ko-KR" dirty="0" err="1">
                <a:latin typeface="Buxton Sketch" panose="03080500000500000004" pitchFamily="66" charset="0"/>
              </a:rPr>
              <a:t>nilai</a:t>
            </a:r>
            <a:r>
              <a:rPr lang="en-US" altLang="ko-KR" dirty="0">
                <a:latin typeface="Buxton Sketch" panose="03080500000500000004" pitchFamily="66" charset="0"/>
              </a:rPr>
              <a:t> true </a:t>
            </a:r>
            <a:r>
              <a:rPr lang="en-US" altLang="ko-KR" dirty="0" err="1">
                <a:latin typeface="Buxton Sketch" panose="03080500000500000004" pitchFamily="66" charset="0"/>
              </a:rPr>
              <a:t>lebih</a:t>
            </a:r>
            <a:r>
              <a:rPr lang="en-US" altLang="ko-KR" dirty="0">
                <a:latin typeface="Buxton Sketch" panose="03080500000500000004" pitchFamily="66" charset="0"/>
              </a:rPr>
              <a:t> </a:t>
            </a:r>
            <a:r>
              <a:rPr lang="en-US" altLang="ko-KR" dirty="0" err="1">
                <a:latin typeface="Buxton Sketch" panose="03080500000500000004" pitchFamily="66" charset="0"/>
              </a:rPr>
              <a:t>besar</a:t>
            </a:r>
            <a:r>
              <a:rPr lang="en-US" altLang="ko-KR" dirty="0">
                <a:latin typeface="Buxton Sketch" panose="03080500000500000004" pitchFamily="66" charset="0"/>
              </a:rPr>
              <a:t> </a:t>
            </a:r>
            <a:r>
              <a:rPr lang="en-US" altLang="ko-KR" dirty="0" err="1">
                <a:latin typeface="Buxton Sketch" panose="03080500000500000004" pitchFamily="66" charset="0"/>
              </a:rPr>
              <a:t>daripada</a:t>
            </a:r>
            <a:r>
              <a:rPr lang="en-US" altLang="ko-KR" dirty="0">
                <a:latin typeface="Buxton Sketch" panose="03080500000500000004" pitchFamily="66" charset="0"/>
              </a:rPr>
              <a:t> </a:t>
            </a:r>
            <a:r>
              <a:rPr lang="en-US" altLang="ko-KR" dirty="0" err="1">
                <a:latin typeface="Buxton Sketch" panose="03080500000500000004" pitchFamily="66" charset="0"/>
              </a:rPr>
              <a:t>nilai</a:t>
            </a:r>
            <a:r>
              <a:rPr lang="en-US" altLang="ko-KR" dirty="0">
                <a:latin typeface="Buxton Sketch" panose="03080500000500000004" pitchFamily="66" charset="0"/>
              </a:rPr>
              <a:t> false </a:t>
            </a:r>
            <a:r>
              <a:rPr lang="en-US" altLang="ko-KR" dirty="0" err="1">
                <a:latin typeface="Buxton Sketch" panose="03080500000500000004" pitchFamily="66" charset="0"/>
              </a:rPr>
              <a:t>sehingga</a:t>
            </a:r>
            <a:r>
              <a:rPr lang="en-US" altLang="ko-KR" dirty="0">
                <a:latin typeface="Buxton Sketch" panose="03080500000500000004" pitchFamily="66" charset="0"/>
              </a:rPr>
              <a:t> model yang </a:t>
            </a:r>
            <a:r>
              <a:rPr lang="en-US" altLang="ko-KR" dirty="0" err="1">
                <a:latin typeface="Buxton Sketch" panose="03080500000500000004" pitchFamily="66" charset="0"/>
              </a:rPr>
              <a:t>digunakan</a:t>
            </a:r>
            <a:r>
              <a:rPr lang="en-US" altLang="ko-KR" dirty="0">
                <a:latin typeface="Buxton Sketch" panose="03080500000500000004" pitchFamily="66" charset="0"/>
              </a:rPr>
              <a:t> </a:t>
            </a:r>
            <a:r>
              <a:rPr lang="en-US" altLang="ko-KR" dirty="0" err="1">
                <a:latin typeface="Buxton Sketch" panose="03080500000500000004" pitchFamily="66" charset="0"/>
              </a:rPr>
              <a:t>cukup</a:t>
            </a:r>
            <a:r>
              <a:rPr lang="en-US" altLang="ko-KR" dirty="0">
                <a:latin typeface="Buxton Sketch" panose="03080500000500000004" pitchFamily="66" charset="0"/>
              </a:rPr>
              <a:t> </a:t>
            </a:r>
            <a:r>
              <a:rPr lang="en-US" altLang="ko-KR" dirty="0" err="1">
                <a:latin typeface="Buxton Sketch" panose="03080500000500000004" pitchFamily="66" charset="0"/>
              </a:rPr>
              <a:t>baik</a:t>
            </a:r>
            <a:r>
              <a:rPr lang="en-US" altLang="ko-KR" dirty="0">
                <a:latin typeface="Buxton Sketch" panose="03080500000500000004" pitchFamily="66" charset="0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6797" y="2197269"/>
            <a:ext cx="15121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Kode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program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Evaluasi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Model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6916" y="4127487"/>
            <a:ext cx="1709142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Kode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program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menghitung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nilai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evaluasi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98206"/>
            <a:ext cx="4638675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63" y="1563638"/>
            <a:ext cx="4285647" cy="2531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93" y="3520624"/>
            <a:ext cx="1704975" cy="419100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-108520" y="2724522"/>
            <a:ext cx="3131840" cy="86409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Buxton Sketch" panose="03080500000500000004" pitchFamily="66" charset="0"/>
              </a:rPr>
              <a:t>Dari </a:t>
            </a:r>
            <a:r>
              <a:rPr lang="en-US" altLang="ko-KR" dirty="0" err="1" smtClean="0">
                <a:latin typeface="Buxton Sketch" panose="03080500000500000004" pitchFamily="66" charset="0"/>
              </a:rPr>
              <a:t>hasil</a:t>
            </a:r>
            <a:r>
              <a:rPr lang="en-US" altLang="ko-KR" dirty="0" smtClean="0">
                <a:latin typeface="Buxton Sketch" panose="03080500000500000004" pitchFamily="66" charset="0"/>
              </a:rPr>
              <a:t> </a:t>
            </a:r>
            <a:r>
              <a:rPr lang="en-US" altLang="ko-KR" dirty="0" err="1" smtClean="0">
                <a:latin typeface="Buxton Sketch" panose="03080500000500000004" pitchFamily="66" charset="0"/>
              </a:rPr>
              <a:t>evaluasi</a:t>
            </a:r>
            <a:r>
              <a:rPr lang="en-US" altLang="ko-KR" dirty="0" smtClean="0">
                <a:latin typeface="Buxton Sketch" panose="03080500000500000004" pitchFamily="66" charset="0"/>
              </a:rPr>
              <a:t> model content based  </a:t>
            </a:r>
            <a:r>
              <a:rPr lang="en-US" altLang="ko-KR" dirty="0" err="1" smtClean="0">
                <a:latin typeface="Buxton Sketch" panose="03080500000500000004" pitchFamily="66" charset="0"/>
              </a:rPr>
              <a:t>diperoleh</a:t>
            </a:r>
            <a:r>
              <a:rPr lang="en-US" altLang="ko-KR" dirty="0" smtClean="0">
                <a:latin typeface="Buxton Sketch" panose="03080500000500000004" pitchFamily="66" charset="0"/>
              </a:rPr>
              <a:t> output </a:t>
            </a:r>
            <a:r>
              <a:rPr lang="en-US" altLang="ko-KR" dirty="0" err="1" smtClean="0">
                <a:latin typeface="Buxton Sketch" panose="03080500000500000004" pitchFamily="66" charset="0"/>
              </a:rPr>
              <a:t>berupa</a:t>
            </a:r>
            <a:r>
              <a:rPr lang="en-US" altLang="ko-KR" dirty="0" smtClean="0">
                <a:latin typeface="Buxton Sketch" panose="03080500000500000004" pitchFamily="66" charset="0"/>
              </a:rPr>
              <a:t> : </a:t>
            </a:r>
            <a:endParaRPr lang="en-US" altLang="ko-KR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3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Buxton Sketch" panose="03080500000500000004" pitchFamily="66" charset="0"/>
              </a:rPr>
              <a:t>Kesimpulan</a:t>
            </a:r>
            <a:r>
              <a:rPr lang="en-US" altLang="ko-KR" dirty="0" smtClean="0">
                <a:solidFill>
                  <a:schemeClr val="tx1"/>
                </a:solidFill>
                <a:latin typeface="Buxton Sketch" panose="03080500000500000004" pitchFamily="66" charset="0"/>
              </a:rPr>
              <a:t> &amp; Saran</a:t>
            </a:r>
            <a:endParaRPr lang="ko-KR" altLang="en-US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4" name="Frame 3"/>
          <p:cNvSpPr/>
          <p:nvPr/>
        </p:nvSpPr>
        <p:spPr>
          <a:xfrm>
            <a:off x="3059832" y="329977"/>
            <a:ext cx="2736304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1832511"/>
            <a:ext cx="2592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recommendation system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movie recommendation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content based filtering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menemukan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movie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kesamaan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dataset.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Kemiripan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Term Frequency (TF)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Inverse Document Frequency (IDF)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content based recommender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kepentingan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relatif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7661" y="1467247"/>
            <a:ext cx="167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1"/>
                </a:solidFill>
                <a:latin typeface="Arial Black" panose="020B0A04020102020204" pitchFamily="34" charset="0"/>
                <a:cs typeface="Arial" pitchFamily="34" charset="0"/>
              </a:rPr>
              <a:t>Kesimpulan</a:t>
            </a:r>
            <a:endParaRPr lang="ko-KR" altLang="en-US" b="1" dirty="0">
              <a:solidFill>
                <a:schemeClr val="accent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6084472" y="329977"/>
            <a:ext cx="2736000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868" y="1769692"/>
            <a:ext cx="2350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Pendekatan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content based filtering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mengandalkan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riwayat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item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pernah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rating.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Keterbatasan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meminta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rekomendasi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item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jenis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berbeda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item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pernah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rekomendasi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diharapkan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muncul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Dibutuhkan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mampu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memanfaatkan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rating user lain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memprediksi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item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mungkin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disukai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seorang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user.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4259" y="1467247"/>
            <a:ext cx="167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  <a:latin typeface="Arial Black" panose="020B0A04020102020204" pitchFamily="34" charset="0"/>
                <a:cs typeface="Arial" pitchFamily="34" charset="0"/>
              </a:rPr>
              <a:t>Saran</a:t>
            </a:r>
            <a:endParaRPr lang="ko-KR" altLang="en-US" b="1" dirty="0">
              <a:solidFill>
                <a:schemeClr val="accent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8264" y="553567"/>
            <a:ext cx="720080" cy="750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7944" y="553567"/>
            <a:ext cx="720080" cy="7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Britannic Bold" panose="020B0903060703020204" pitchFamily="34" charset="0"/>
                <a:ea typeface="Cambria" panose="02040503050406030204" pitchFamily="18" charset="0"/>
              </a:rPr>
              <a:t>Thank you</a:t>
            </a:r>
            <a:endParaRPr lang="ko-KR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60118"/>
            <a:ext cx="9144000" cy="715888"/>
          </a:xfrm>
        </p:spPr>
        <p:txBody>
          <a:bodyPr/>
          <a:lstStyle/>
          <a:p>
            <a:pPr lvl="0"/>
            <a:r>
              <a:rPr lang="en-US" altLang="ko-KR" sz="8000" dirty="0" smtClean="0">
                <a:sym typeface="Wingdings" panose="05000000000000000000" pitchFamily="2" charset="2"/>
              </a:rPr>
              <a:t>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32040" y="843558"/>
            <a:ext cx="3168352" cy="3456384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5"/>
                </a:solidFill>
                <a:latin typeface="Agency FB" panose="020B0503020202020204" pitchFamily="34" charset="0"/>
              </a:rPr>
              <a:t>Sistem</a:t>
            </a:r>
            <a:r>
              <a:rPr lang="en-US" altLang="ko-KR" dirty="0">
                <a:solidFill>
                  <a:schemeClr val="accent5"/>
                </a:solidFill>
                <a:latin typeface="Agency FB" panose="020B0503020202020204" pitchFamily="34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Agency FB" panose="020B0503020202020204" pitchFamily="34" charset="0"/>
              </a:rPr>
              <a:t>Rekomendasi</a:t>
            </a:r>
            <a:r>
              <a:rPr lang="en-US" altLang="ko-KR" dirty="0">
                <a:solidFill>
                  <a:schemeClr val="accent5"/>
                </a:solidFill>
                <a:latin typeface="Agency FB" panose="020B0503020202020204" pitchFamily="34" charset="0"/>
              </a:rPr>
              <a:t> Film </a:t>
            </a:r>
            <a:r>
              <a:rPr lang="en-US" altLang="ko-KR" dirty="0" err="1">
                <a:solidFill>
                  <a:schemeClr val="accent5"/>
                </a:solidFill>
                <a:latin typeface="Agency FB" panose="020B0503020202020204" pitchFamily="34" charset="0"/>
              </a:rPr>
              <a:t>Menggunakan</a:t>
            </a:r>
            <a:r>
              <a:rPr lang="en-US" altLang="ko-KR" dirty="0">
                <a:solidFill>
                  <a:schemeClr val="accent5"/>
                </a:solidFill>
                <a:latin typeface="Agency FB" panose="020B0503020202020204" pitchFamily="34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Agency FB" panose="020B0503020202020204" pitchFamily="34" charset="0"/>
              </a:rPr>
              <a:t>Pendekatan</a:t>
            </a:r>
            <a:r>
              <a:rPr lang="en-US" altLang="ko-KR" dirty="0">
                <a:solidFill>
                  <a:schemeClr val="accent5"/>
                </a:solidFill>
                <a:latin typeface="Agency FB" panose="020B0503020202020204" pitchFamily="34" charset="0"/>
              </a:rPr>
              <a:t> Content Based Filtering </a:t>
            </a:r>
            <a:endParaRPr lang="ko-KR" altLang="en-US" dirty="0">
              <a:solidFill>
                <a:schemeClr val="accent5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1547664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71800" y="267494"/>
            <a:ext cx="5645199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latin typeface="Buxton Sketch" panose="03080500000500000004" pitchFamily="66" charset="0"/>
                <a:cs typeface="Arial" pitchFamily="34" charset="0"/>
              </a:rPr>
              <a:t>Garis</a:t>
            </a:r>
            <a:r>
              <a:rPr lang="en-US" sz="3600" dirty="0" smtClean="0">
                <a:latin typeface="Buxton Sketch" panose="03080500000500000004" pitchFamily="66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Buxton Sketch" panose="03080500000500000004" pitchFamily="66" charset="0"/>
                <a:cs typeface="Arial" pitchFamily="34" charset="0"/>
              </a:rPr>
              <a:t>besar</a:t>
            </a:r>
            <a:endParaRPr lang="en-US" sz="3600" dirty="0">
              <a:latin typeface="Buxton Sketch" panose="03080500000500000004" pitchFamily="66" charset="0"/>
              <a:cs typeface="Arial" pitchFamily="34" charset="0"/>
            </a:endParaRPr>
          </a:p>
        </p:txBody>
      </p:sp>
      <p:sp>
        <p:nvSpPr>
          <p:cNvPr id="5" name="Right Triangle 4"/>
          <p:cNvSpPr/>
          <p:nvPr/>
        </p:nvSpPr>
        <p:spPr>
          <a:xfrm rot="10800000">
            <a:off x="8513376" y="0"/>
            <a:ext cx="627216" cy="19956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872383" y="1309516"/>
            <a:ext cx="5544616" cy="4348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884673" y="1968978"/>
            <a:ext cx="5544616" cy="3992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876621" y="4075691"/>
            <a:ext cx="5552668" cy="454560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864331" y="3542081"/>
            <a:ext cx="5544616" cy="38035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2961243" y="1217146"/>
            <a:ext cx="480273" cy="657994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Triangle 12"/>
          <p:cNvSpPr/>
          <p:nvPr/>
        </p:nvSpPr>
        <p:spPr>
          <a:xfrm rot="5400000">
            <a:off x="2947823" y="1885238"/>
            <a:ext cx="493272" cy="65338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Triangle 13"/>
          <p:cNvSpPr/>
          <p:nvPr/>
        </p:nvSpPr>
        <p:spPr>
          <a:xfrm rot="5400000">
            <a:off x="3000280" y="2473973"/>
            <a:ext cx="484285" cy="657926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Triangle 14"/>
          <p:cNvSpPr/>
          <p:nvPr/>
        </p:nvSpPr>
        <p:spPr>
          <a:xfrm rot="5400000">
            <a:off x="2988914" y="3404099"/>
            <a:ext cx="411090" cy="65338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34283" y="1275606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4283" y="1832556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3636" y="2511926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59944" y="1392862"/>
            <a:ext cx="4693990" cy="390939"/>
            <a:chOff x="782743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2743" y="3362835"/>
              <a:ext cx="2059657" cy="35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1"/>
                  </a:solidFill>
                  <a:latin typeface="Arial Black" panose="020B0A04020102020204" pitchFamily="34" charset="0"/>
                  <a:cs typeface="Arial" pitchFamily="34" charset="0"/>
                </a:rPr>
                <a:t>Latar</a:t>
              </a:r>
              <a:r>
                <a:rPr lang="en-US" altLang="ko-KR" sz="1200" b="1" dirty="0" smtClean="0">
                  <a:solidFill>
                    <a:schemeClr val="accent1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/>
                  </a:solidFill>
                  <a:latin typeface="Arial Black" panose="020B0A04020102020204" pitchFamily="34" charset="0"/>
                  <a:cs typeface="Arial" pitchFamily="34" charset="0"/>
                </a:rPr>
                <a:t>belakang</a:t>
              </a:r>
              <a:endParaRPr lang="ko-KR" altLang="en-US" sz="1200" b="1" dirty="0">
                <a:solidFill>
                  <a:schemeClr val="accent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54635" y="1993723"/>
            <a:ext cx="472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rPr>
              <a:t>Tujuan</a:t>
            </a:r>
            <a:endParaRPr lang="ko-KR" altLang="en-US" sz="1200" b="1" dirty="0">
              <a:solidFill>
                <a:schemeClr val="accent2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6381" y="2608095"/>
            <a:ext cx="4682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/>
                </a:solidFill>
                <a:latin typeface="Arial Black" panose="020B0A04020102020204" pitchFamily="34" charset="0"/>
                <a:cs typeface="Arial" pitchFamily="34" charset="0"/>
              </a:rPr>
              <a:t>   </a:t>
            </a:r>
            <a:r>
              <a:rPr lang="en-US" altLang="ko-KR" sz="1200" b="1" dirty="0" err="1" smtClean="0">
                <a:solidFill>
                  <a:schemeClr val="accent3"/>
                </a:solidFill>
                <a:latin typeface="Arial Black" panose="020B0A04020102020204" pitchFamily="34" charset="0"/>
                <a:cs typeface="Arial" pitchFamily="34" charset="0"/>
              </a:rPr>
              <a:t>Analisis</a:t>
            </a:r>
            <a:endParaRPr lang="ko-KR" altLang="en-US" sz="1200" b="1" dirty="0">
              <a:solidFill>
                <a:schemeClr val="accent3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71921" y="3598245"/>
            <a:ext cx="4737309" cy="778625"/>
            <a:chOff x="752314" y="3369836"/>
            <a:chExt cx="2097436" cy="487025"/>
          </a:xfrm>
        </p:grpSpPr>
        <p:sp>
          <p:nvSpPr>
            <p:cNvPr id="30" name="TextBox 29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2314" y="3369836"/>
              <a:ext cx="2097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4"/>
                  </a:solidFill>
                  <a:latin typeface="Arial Black" panose="020B0A04020102020204" pitchFamily="34" charset="0"/>
                  <a:cs typeface="Arial" pitchFamily="34" charset="0"/>
                </a:rPr>
                <a:t>Implementasi</a:t>
              </a:r>
              <a:endParaRPr lang="ko-KR" altLang="en-US" sz="1200" b="1" dirty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790"/>
            <a:ext cx="1683314" cy="175419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901255" y="2541435"/>
            <a:ext cx="5544616" cy="503839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ight Triangle 36"/>
          <p:cNvSpPr/>
          <p:nvPr/>
        </p:nvSpPr>
        <p:spPr>
          <a:xfrm rot="5400000">
            <a:off x="2982675" y="3985401"/>
            <a:ext cx="461666" cy="65338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719955" y="3457344"/>
            <a:ext cx="46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05801" y="4645368"/>
            <a:ext cx="5552668" cy="454560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ight Triangle 39"/>
          <p:cNvSpPr/>
          <p:nvPr/>
        </p:nvSpPr>
        <p:spPr>
          <a:xfrm rot="5400000">
            <a:off x="2997112" y="4559178"/>
            <a:ext cx="461666" cy="65338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745423" y="3966491"/>
            <a:ext cx="46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59181" y="4090166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Evaluasi</a:t>
            </a:r>
            <a:r>
              <a:rPr lang="en-US" altLang="ko-KR" sz="1200" b="1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 &amp; </a:t>
            </a:r>
            <a:r>
              <a:rPr lang="en-US" altLang="ko-KR" sz="1200" b="1" dirty="0" err="1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Pembahasan</a:t>
            </a:r>
            <a:r>
              <a:rPr lang="en-US" altLang="ko-KR" sz="1200" b="1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Hasil</a:t>
            </a:r>
            <a:r>
              <a:rPr lang="en-US" altLang="ko-KR" sz="1200" b="1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Eksperimen</a:t>
            </a:r>
            <a:endParaRPr lang="ko-KR" altLang="en-US" sz="1200" b="1" dirty="0">
              <a:solidFill>
                <a:schemeClr val="accent4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5288" y="4734148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Kesimpulan</a:t>
            </a:r>
            <a:r>
              <a:rPr lang="en-US" altLang="ko-KR" sz="1200" b="1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dan</a:t>
            </a:r>
            <a:r>
              <a:rPr lang="en-US" altLang="ko-KR" sz="1200" b="1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itchFamily="34" charset="0"/>
              </a:rPr>
              <a:t> Saran</a:t>
            </a:r>
            <a:endParaRPr lang="ko-KR" altLang="en-US" sz="1200" b="1" dirty="0">
              <a:solidFill>
                <a:schemeClr val="accent4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62207" y="3098674"/>
            <a:ext cx="5544616" cy="384180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ight Triangle 46"/>
          <p:cNvSpPr/>
          <p:nvPr/>
        </p:nvSpPr>
        <p:spPr>
          <a:xfrm rot="5400000">
            <a:off x="3005818" y="2997948"/>
            <a:ext cx="411090" cy="65338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787907" y="4610685"/>
            <a:ext cx="46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72447" y="3009820"/>
            <a:ext cx="46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386" y="3065827"/>
            <a:ext cx="10726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3"/>
                </a:solidFill>
                <a:latin typeface="Arial Black" panose="020B0A04020102020204" pitchFamily="34" charset="0"/>
                <a:cs typeface="Arial" pitchFamily="34" charset="0"/>
              </a:rPr>
              <a:t>Desain</a:t>
            </a:r>
            <a:endParaRPr lang="ko-KR" altLang="en-US" sz="1200" b="1" dirty="0">
              <a:solidFill>
                <a:schemeClr val="accent3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Buxton Sketch" panose="03080500000500000004" pitchFamily="66" charset="0"/>
              </a:rPr>
              <a:t>Latar</a:t>
            </a:r>
            <a:r>
              <a:rPr lang="en-US" altLang="ko-KR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Buxton Sketch" panose="03080500000500000004" pitchFamily="66" charset="0"/>
              </a:rPr>
              <a:t>belakang</a:t>
            </a:r>
            <a:endParaRPr lang="ko-KR" alt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3059832" y="329977"/>
            <a:ext cx="5832648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1563638"/>
            <a:ext cx="4844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2009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terdapat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503 film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diproduksi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sebanyak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759 film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diproduksi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2015 (British Film Institute, 2016).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hal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disimpulkan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bahwa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banyaknya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film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tersedia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di internet.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karena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dibutuhkan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memberikan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sesuai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keinginan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sering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mengurangi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jumlah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terlalu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banyak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rekomendasi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suatu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didesain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bagi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agar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memudahkan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menemukan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suatu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data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sesuai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profil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secara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cepat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rekomendasi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. . 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Content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Based Recommendation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dikenal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cara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memanfaatkan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item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direkomendasikan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kepada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user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berkaitan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riwayat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user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Proyek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pendekatan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content based filtering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karena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pendekatan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content based filtering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kemampuan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merekomendasikan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item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contoh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: film,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lagu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artikel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dll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)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sifatnya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baru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bagi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user,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karena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prinsip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kerjanya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diskripsi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content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dikandung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item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pernah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diberi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rating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tinggi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user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112" y="627534"/>
            <a:ext cx="720080" cy="7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9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latin typeface="Buxton Sketch" panose="03080500000500000004" pitchFamily="66" charset="0"/>
              </a:rPr>
              <a:t>Tujuan</a:t>
            </a:r>
            <a:endParaRPr lang="ko-KR" altLang="en-US" dirty="0">
              <a:latin typeface="Buxton Sketch" panose="030805000005000000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643758"/>
            <a:ext cx="727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Tujuan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diharapkan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pengerjaan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proyek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menghasilkan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rekomendasi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masyarakat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menyaksikan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film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genre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sesuai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profile.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35101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4800" dirty="0" err="1" smtClean="0">
                <a:latin typeface="Buxton Sketch" panose="03080500000500000004" pitchFamily="66" charset="0"/>
              </a:rPr>
              <a:t>Analisis</a:t>
            </a:r>
            <a:endParaRPr lang="ko-KR" altLang="en-US" sz="4800" dirty="0">
              <a:latin typeface="Buxton Sketch" panose="030805000005000000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11165"/>
            <a:ext cx="9144000" cy="4320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2400" dirty="0" err="1" smtClean="0">
                <a:latin typeface="Arial Black" panose="020B0A04020102020204" pitchFamily="34" charset="0"/>
              </a:rPr>
              <a:t>Analisis</a:t>
            </a:r>
            <a:r>
              <a:rPr lang="en-US" altLang="ko-KR" sz="2400" dirty="0" smtClean="0">
                <a:latin typeface="Arial Black" panose="020B0A04020102020204" pitchFamily="34" charset="0"/>
              </a:rPr>
              <a:t> Data</a:t>
            </a:r>
            <a:endParaRPr lang="en-US" altLang="ko-KR" sz="2400" dirty="0">
              <a:latin typeface="Arial Black" panose="020B0A04020102020204" pitchFamily="34" charset="0"/>
            </a:endParaRPr>
          </a:p>
        </p:txBody>
      </p:sp>
      <p:sp>
        <p:nvSpPr>
          <p:cNvPr id="9" name="Text Placeholder 17"/>
          <p:cNvSpPr txBox="1">
            <a:spLocks/>
          </p:cNvSpPr>
          <p:nvPr/>
        </p:nvSpPr>
        <p:spPr>
          <a:xfrm>
            <a:off x="3878504" y="3410369"/>
            <a:ext cx="2169688" cy="5718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Rata-rata rating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movie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 Placeholder 17"/>
          <p:cNvSpPr txBox="1">
            <a:spLocks/>
          </p:cNvSpPr>
          <p:nvPr/>
        </p:nvSpPr>
        <p:spPr>
          <a:xfrm>
            <a:off x="-1016" y="1829863"/>
            <a:ext cx="9145016" cy="5718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didapatkan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https://grouplens.org/datasets/movielens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/.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 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100836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movieId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title, genres,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rating,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timestamp.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dataset, 10 movie yang paling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rating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Placeholder 17"/>
          <p:cNvSpPr txBox="1">
            <a:spLocks/>
          </p:cNvSpPr>
          <p:nvPr/>
        </p:nvSpPr>
        <p:spPr>
          <a:xfrm>
            <a:off x="507995" y="4272377"/>
            <a:ext cx="2137101" cy="5718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Movie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rata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rating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terbanyak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859781"/>
            <a:ext cx="2736304" cy="1443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486880"/>
            <a:ext cx="1975867" cy="23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7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3518"/>
            <a:ext cx="9144000" cy="4320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2400" dirty="0" err="1" smtClean="0">
                <a:latin typeface="Arial Black" panose="020B0A04020102020204" pitchFamily="34" charset="0"/>
              </a:rPr>
              <a:t>Analisis</a:t>
            </a:r>
            <a:r>
              <a:rPr lang="en-US" altLang="ko-KR" sz="2400" dirty="0" smtClean="0">
                <a:latin typeface="Arial Black" panose="020B0A04020102020204" pitchFamily="34" charset="0"/>
              </a:rPr>
              <a:t> Data</a:t>
            </a:r>
            <a:endParaRPr lang="en-US" altLang="ko-KR" sz="2400" dirty="0">
              <a:latin typeface="Arial Black" panose="020B0A04020102020204" pitchFamily="34" charset="0"/>
            </a:endParaRPr>
          </a:p>
        </p:txBody>
      </p:sp>
      <p:sp>
        <p:nvSpPr>
          <p:cNvPr id="9" name="Text Placeholder 17"/>
          <p:cNvSpPr txBox="1">
            <a:spLocks/>
          </p:cNvSpPr>
          <p:nvPr/>
        </p:nvSpPr>
        <p:spPr>
          <a:xfrm>
            <a:off x="6156177" y="3660254"/>
            <a:ext cx="2169688" cy="5718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Movie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rata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rating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terendah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 l="33551" r="33551"/>
          <a:stretch>
            <a:fillRect/>
          </a:stretch>
        </p:blipFill>
        <p:spPr>
          <a:xfrm>
            <a:off x="395536" y="1650529"/>
            <a:ext cx="2376264" cy="1857325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20"/>
          </p:nvPr>
        </p:nvPicPr>
        <p:blipFill>
          <a:blip r:embed="rId3"/>
          <a:srcRect l="15296" r="15296"/>
          <a:stretch>
            <a:fillRect/>
          </a:stretch>
        </p:blipFill>
        <p:spPr>
          <a:xfrm>
            <a:off x="2987824" y="1650529"/>
            <a:ext cx="2448272" cy="1857325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15738" r="15738"/>
          <a:stretch>
            <a:fillRect/>
          </a:stretch>
        </p:blipFill>
        <p:spPr>
          <a:xfrm>
            <a:off x="5796135" y="1650529"/>
            <a:ext cx="2736305" cy="1896559"/>
          </a:xfrm>
          <a:prstGeom prst="rect">
            <a:avLst/>
          </a:prstGeom>
        </p:spPr>
      </p:pic>
      <p:sp>
        <p:nvSpPr>
          <p:cNvPr id="24" name="Text Placeholder 17"/>
          <p:cNvSpPr txBox="1">
            <a:spLocks/>
          </p:cNvSpPr>
          <p:nvPr/>
        </p:nvSpPr>
        <p:spPr>
          <a:xfrm>
            <a:off x="547936" y="3743960"/>
            <a:ext cx="1804936" cy="5718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Genre yang paling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 Placeholder 17"/>
          <p:cNvSpPr txBox="1">
            <a:spLocks/>
          </p:cNvSpPr>
          <p:nvPr/>
        </p:nvSpPr>
        <p:spPr>
          <a:xfrm>
            <a:off x="3143409" y="3547088"/>
            <a:ext cx="2137101" cy="5718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Movie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rata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rating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tertinggi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65164" y="633684"/>
            <a:ext cx="3595067" cy="576063"/>
          </a:xfrm>
        </p:spPr>
        <p:txBody>
          <a:bodyPr/>
          <a:lstStyle/>
          <a:p>
            <a:r>
              <a:rPr lang="en-US" altLang="ko-KR" sz="2800" dirty="0" err="1" smtClean="0">
                <a:solidFill>
                  <a:schemeClr val="tx1"/>
                </a:solidFill>
                <a:latin typeface="Buxton Sketch" panose="03080500000500000004" pitchFamily="66" charset="0"/>
              </a:rPr>
              <a:t>Analisis</a:t>
            </a:r>
            <a:r>
              <a:rPr lang="en-US" altLang="ko-KR" sz="2800" dirty="0" smtClean="0">
                <a:solidFill>
                  <a:schemeClr val="tx1"/>
                </a:solidFill>
                <a:latin typeface="Buxton Sketch" panose="03080500000500000004" pitchFamily="66" charset="0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Buxton Sketch" panose="03080500000500000004" pitchFamily="66" charset="0"/>
              </a:rPr>
              <a:t>Metode</a:t>
            </a:r>
            <a:endParaRPr lang="ko-KR" altLang="en-US" sz="2800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643758"/>
            <a:ext cx="7272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Metode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rekomendasi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movie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Content-based recommendation. Content-based recommendation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suatu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merekomendasikan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item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kepada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user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didasari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deskripsi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suatu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item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profil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ketertarikan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user. Content based filtering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bekerja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data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disediakan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user,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semakin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banyak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data yang di-input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rekomendasi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dihasilkan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lebih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akurat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4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520" y="-69114"/>
            <a:ext cx="9089522" cy="737930"/>
          </a:xfrm>
          <a:prstGeom prst="rect">
            <a:avLst/>
          </a:prstGeom>
        </p:spPr>
        <p:txBody>
          <a:bodyPr/>
          <a:lstStyle/>
          <a:p>
            <a:r>
              <a:rPr lang="en-US" altLang="ko-KR" sz="5400" dirty="0" err="1" smtClean="0">
                <a:latin typeface="Buxton Sketch" panose="03080500000500000004" pitchFamily="66" charset="0"/>
              </a:rPr>
              <a:t>Desain</a:t>
            </a:r>
            <a:endParaRPr lang="ko-KR" altLang="en-US" sz="5400" dirty="0">
              <a:latin typeface="Buxton Sketch" panose="03080500000500000004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07579" y="1326851"/>
            <a:ext cx="4714875" cy="3028950"/>
            <a:chOff x="800099" y="1247775"/>
            <a:chExt cx="4714875" cy="3028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4"/>
            <p:cNvSpPr/>
            <p:nvPr/>
          </p:nvSpPr>
          <p:spPr>
            <a:xfrm>
              <a:off x="800099" y="1247775"/>
              <a:ext cx="4714875" cy="3028950"/>
            </a:xfrm>
            <a:custGeom>
              <a:avLst/>
              <a:gdLst>
                <a:gd name="connsiteX0" fmla="*/ 0 w 4724400"/>
                <a:gd name="connsiteY0" fmla="*/ 3000375 h 3000375"/>
                <a:gd name="connsiteX1" fmla="*/ 28575 w 4724400"/>
                <a:gd name="connsiteY1" fmla="*/ 0 h 3000375"/>
                <a:gd name="connsiteX2" fmla="*/ 4724400 w 4724400"/>
                <a:gd name="connsiteY2" fmla="*/ 19050 h 3000375"/>
                <a:gd name="connsiteX3" fmla="*/ 2838450 w 4724400"/>
                <a:gd name="connsiteY3" fmla="*/ 1514475 h 3000375"/>
                <a:gd name="connsiteX0" fmla="*/ 0 w 4714875"/>
                <a:gd name="connsiteY0" fmla="*/ 3028950 h 3028950"/>
                <a:gd name="connsiteX1" fmla="*/ 28575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  <a:gd name="connsiteX0" fmla="*/ 0 w 4714875"/>
                <a:gd name="connsiteY0" fmla="*/ 3028950 h 3028950"/>
                <a:gd name="connsiteX1" fmla="*/ 0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5" h="3028950">
                  <a:moveTo>
                    <a:pt x="0" y="3028950"/>
                  </a:moveTo>
                  <a:lnTo>
                    <a:pt x="0" y="28575"/>
                  </a:lnTo>
                  <a:lnTo>
                    <a:pt x="4714875" y="0"/>
                  </a:lnTo>
                  <a:lnTo>
                    <a:pt x="2838450" y="1543050"/>
                  </a:lnTo>
                </a:path>
              </a:pathLst>
            </a:custGeom>
            <a:ln w="381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Isosceles Triangle 6"/>
            <p:cNvSpPr/>
            <p:nvPr/>
          </p:nvSpPr>
          <p:spPr>
            <a:xfrm rot="14109534">
              <a:off x="3397316" y="2717887"/>
              <a:ext cx="286380" cy="2468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3564869" y="1599792"/>
            <a:ext cx="4714875" cy="3028950"/>
            <a:chOff x="800099" y="1247775"/>
            <a:chExt cx="4714875" cy="3028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reeform 10"/>
            <p:cNvSpPr/>
            <p:nvPr/>
          </p:nvSpPr>
          <p:spPr>
            <a:xfrm>
              <a:off x="800099" y="1247775"/>
              <a:ext cx="4714875" cy="3028950"/>
            </a:xfrm>
            <a:custGeom>
              <a:avLst/>
              <a:gdLst>
                <a:gd name="connsiteX0" fmla="*/ 0 w 4724400"/>
                <a:gd name="connsiteY0" fmla="*/ 3000375 h 3000375"/>
                <a:gd name="connsiteX1" fmla="*/ 28575 w 4724400"/>
                <a:gd name="connsiteY1" fmla="*/ 0 h 3000375"/>
                <a:gd name="connsiteX2" fmla="*/ 4724400 w 4724400"/>
                <a:gd name="connsiteY2" fmla="*/ 19050 h 3000375"/>
                <a:gd name="connsiteX3" fmla="*/ 2838450 w 4724400"/>
                <a:gd name="connsiteY3" fmla="*/ 1514475 h 3000375"/>
                <a:gd name="connsiteX0" fmla="*/ 0 w 4714875"/>
                <a:gd name="connsiteY0" fmla="*/ 3028950 h 3028950"/>
                <a:gd name="connsiteX1" fmla="*/ 28575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  <a:gd name="connsiteX0" fmla="*/ 0 w 4714875"/>
                <a:gd name="connsiteY0" fmla="*/ 3028950 h 3028950"/>
                <a:gd name="connsiteX1" fmla="*/ 0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5" h="3028950">
                  <a:moveTo>
                    <a:pt x="0" y="3028950"/>
                  </a:moveTo>
                  <a:lnTo>
                    <a:pt x="0" y="28575"/>
                  </a:lnTo>
                  <a:lnTo>
                    <a:pt x="4714875" y="0"/>
                  </a:lnTo>
                  <a:lnTo>
                    <a:pt x="2838450" y="1543050"/>
                  </a:lnTo>
                </a:path>
              </a:pathLst>
            </a:cu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4109534">
              <a:off x="3397316" y="2717887"/>
              <a:ext cx="286380" cy="24687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79712" y="3935552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7339" y="1793175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78167" y="1409749"/>
            <a:ext cx="3249817" cy="1078025"/>
            <a:chOff x="5055467" y="1986718"/>
            <a:chExt cx="3524969" cy="1078025"/>
          </a:xfrm>
        </p:grpSpPr>
        <p:sp>
          <p:nvSpPr>
            <p:cNvPr id="17" name="TextBox 16"/>
            <p:cNvSpPr txBox="1"/>
            <p:nvPr/>
          </p:nvSpPr>
          <p:spPr>
            <a:xfrm>
              <a:off x="5076056" y="2418412"/>
              <a:ext cx="350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55467" y="1986718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Arsitektur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Desain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89870" y="913401"/>
            <a:ext cx="3255868" cy="2932517"/>
            <a:chOff x="5048904" y="-237106"/>
            <a:chExt cx="3531532" cy="2932517"/>
          </a:xfrm>
        </p:grpSpPr>
        <p:sp>
          <p:nvSpPr>
            <p:cNvPr id="20" name="TextBox 19"/>
            <p:cNvSpPr txBox="1"/>
            <p:nvPr/>
          </p:nvSpPr>
          <p:spPr>
            <a:xfrm>
              <a:off x="5076056" y="2418412"/>
              <a:ext cx="350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48904" y="-237106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Desain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Umum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Block Arc 14"/>
          <p:cNvSpPr/>
          <p:nvPr/>
        </p:nvSpPr>
        <p:spPr>
          <a:xfrm rot="16200000">
            <a:off x="6525656" y="1639833"/>
            <a:ext cx="614804" cy="61520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2134505" y="3426533"/>
            <a:ext cx="648788" cy="702290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14" y="1729022"/>
            <a:ext cx="3930194" cy="1633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026" y="1326851"/>
            <a:ext cx="1739889" cy="32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78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657</Words>
  <Application>Microsoft Office PowerPoint</Application>
  <PresentationFormat>On-screen Show (16:9)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 Unicode MS</vt:lpstr>
      <vt:lpstr>맑은 고딕</vt:lpstr>
      <vt:lpstr>Agency FB</vt:lpstr>
      <vt:lpstr>Arial</vt:lpstr>
      <vt:lpstr>Arial Black</vt:lpstr>
      <vt:lpstr>Britannic Bold</vt:lpstr>
      <vt:lpstr>Buxton Sketch</vt:lpstr>
      <vt:lpstr>Calibri</vt:lpstr>
      <vt:lpstr>Cambria</vt:lpstr>
      <vt:lpstr>Forte</vt:lpstr>
      <vt:lpstr>Franklin Gothic Book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ITD-STU</cp:lastModifiedBy>
  <cp:revision>100</cp:revision>
  <dcterms:created xsi:type="dcterms:W3CDTF">2016-12-05T23:26:54Z</dcterms:created>
  <dcterms:modified xsi:type="dcterms:W3CDTF">2021-01-03T17:15:54Z</dcterms:modified>
</cp:coreProperties>
</file>