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</p:sldMasterIdLst>
  <p:notesMasterIdLst>
    <p:notesMasterId r:id="rId18"/>
  </p:notesMasterIdLst>
  <p:handoutMasterIdLst>
    <p:handoutMasterId r:id="rId19"/>
  </p:handoutMasterIdLst>
  <p:sldIdLst>
    <p:sldId id="281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307" r:id="rId16"/>
    <p:sldId id="30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1740" autoAdjust="0"/>
  </p:normalViewPr>
  <p:slideViewPr>
    <p:cSldViewPr>
      <p:cViewPr varScale="1">
        <p:scale>
          <a:sx n="67" d="100"/>
          <a:sy n="67" d="100"/>
        </p:scale>
        <p:origin x="14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513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58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9EE4-EFBC-4385-B489-07A8233CC78D}" type="datetime1">
              <a:rPr lang="en-US" smtClean="0"/>
              <a:t>9/26/2021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
             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0AF1-3E95-4C15-AB07-5846E5D1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8BED2-7A3C-43AA-B0C9-C3FDFBC9B99A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3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E40C-B39D-47B3-AC42-EC98660BC24F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FDFB-CA6A-4236-9D06-3DA8B74BADD3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6CAE-2D3E-419F-80E5-5DBA3AF47C0A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9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C745-33B0-47BC-AD57-218DBB14CAF1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8C68-E156-41A1-82A8-B74F1003EFE0}" type="datetime1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49B1B-227C-4635-ABC6-6F362E2F227D}" type="datetime1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457F-F4CA-4F0D-B507-4250754D6F4F}" type="datetime1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981A7-52B1-4A1E-BED2-829F1E85C958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0AF1-3E95-4C15-AB07-5846E5D15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8969-67FB-48D5-AAD7-2956AD2778BC}" type="datetime1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0A92-63F4-4CBD-899C-6A874A3CDEBF}" type="datetime1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57200"/>
            <a:ext cx="8712968" cy="1116106"/>
          </a:xfrm>
        </p:spPr>
        <p:txBody>
          <a:bodyPr>
            <a:noAutofit/>
          </a:bodyPr>
          <a:lstStyle/>
          <a:p>
            <a:pPr algn="ctr"/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4000" b="1" dirty="0"/>
              <a:t>Digital Logic Gates and Boolean Algebra</a:t>
            </a:r>
          </a:p>
          <a:p>
            <a:pPr marL="0" indent="0" algn="ctr">
              <a:buNone/>
            </a:pPr>
            <a:r>
              <a:rPr lang="en-GB" sz="4000" b="1" dirty="0"/>
              <a:t>Part 1</a:t>
            </a:r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" y="1"/>
            <a:ext cx="9138240" cy="76470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5"/>
            <a:ext cx="9144000" cy="609329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OR truth table:</a:t>
            </a:r>
          </a:p>
          <a:p>
            <a:pPr lvl="1"/>
            <a:r>
              <a:rPr lang="en-US" sz="2900" b="1" dirty="0"/>
              <a:t>Output is low if all inputs are</a:t>
            </a:r>
          </a:p>
          <a:p>
            <a:pPr marL="342900" lvl="1" indent="0">
              <a:buNone/>
            </a:pPr>
            <a:r>
              <a:rPr lang="en-US" sz="2900" b="1" dirty="0"/>
              <a:t>  low.</a:t>
            </a:r>
          </a:p>
          <a:p>
            <a:pPr lvl="1"/>
            <a:r>
              <a:rPr lang="en-US" sz="2900" b="1" dirty="0"/>
              <a:t>Otherwise, output is high.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OR gate symbol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087860"/>
                  </p:ext>
                </p:extLst>
              </p:nvPr>
            </p:nvGraphicFramePr>
            <p:xfrm>
              <a:off x="5457854" y="871128"/>
              <a:ext cx="3024336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0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8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kern="12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  <m:r>
                                  <a:rPr lang="en-US" sz="3200" b="1" i="1" kern="12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⋁ </m:t>
                                </m:r>
                                <m:r>
                                  <a:rPr lang="en-US" sz="3200" b="1" i="1" kern="12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3200" b="1" i="1" kern="1200" dirty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087860"/>
                  </p:ext>
                </p:extLst>
              </p:nvPr>
            </p:nvGraphicFramePr>
            <p:xfrm>
              <a:off x="5457854" y="871128"/>
              <a:ext cx="3024336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05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6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8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54" t="-1053" r="-22614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124" t="-1053" r="-104734" b="-43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571" t="-1053" r="-1143" b="-43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18433"/>
            <a:ext cx="5112124" cy="18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271"/>
            <a:ext cx="9144000" cy="77697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NOR truth table:</a:t>
            </a:r>
          </a:p>
          <a:p>
            <a:pPr lvl="1"/>
            <a:r>
              <a:rPr lang="en-US" sz="2900" b="1" dirty="0"/>
              <a:t>Output is High if all inputs are</a:t>
            </a:r>
          </a:p>
          <a:p>
            <a:pPr marL="342900" lvl="1" indent="0">
              <a:buNone/>
            </a:pPr>
            <a:r>
              <a:rPr lang="en-US" sz="2900" b="1" dirty="0"/>
              <a:t>  low.</a:t>
            </a:r>
          </a:p>
          <a:p>
            <a:pPr lvl="1"/>
            <a:r>
              <a:rPr lang="en-US" sz="2900" b="1" dirty="0"/>
              <a:t>Otherwise, output is low.</a:t>
            </a: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NOR gate symbol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182165"/>
                  </p:ext>
                </p:extLst>
              </p:nvPr>
            </p:nvGraphicFramePr>
            <p:xfrm>
              <a:off x="5436096" y="1121577"/>
              <a:ext cx="3308722" cy="2961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80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3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71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⋁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182165"/>
                  </p:ext>
                </p:extLst>
              </p:nvPr>
            </p:nvGraphicFramePr>
            <p:xfrm>
              <a:off x="5436096" y="1121577"/>
              <a:ext cx="3308722" cy="2961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180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235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71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4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" t="-943" r="-226946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811" t="-943" r="-104865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854" t="-943" r="-1042" b="-390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808" y="4439519"/>
            <a:ext cx="4611672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82" y="2924944"/>
            <a:ext cx="4008850" cy="3873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8" y="21761"/>
            <a:ext cx="9119952" cy="81495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NOR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Simplified Circuit: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If either V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 or V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, or both, are high</a:t>
            </a:r>
            <a:r>
              <a:rPr lang="en-US" sz="3200" b="1" dirty="0"/>
              <a:t>, then transistor will conduct and produce a path to ground.  </a:t>
            </a:r>
          </a:p>
          <a:p>
            <a:pPr marL="228600" lvl="1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V</a:t>
            </a:r>
            <a:r>
              <a:rPr lang="en-US" sz="3200" b="1" baseline="-25000" dirty="0" err="1">
                <a:solidFill>
                  <a:srgbClr val="FF0000"/>
                </a:solidFill>
              </a:rPr>
              <a:t>out</a:t>
            </a:r>
            <a:r>
              <a:rPr lang="en-US" sz="3200" b="1" dirty="0">
                <a:solidFill>
                  <a:srgbClr val="FF0000"/>
                </a:solidFill>
              </a:rPr>
              <a:t> will be low (0)</a:t>
            </a:r>
            <a:r>
              <a:rPr lang="en-US" sz="3200" b="1" dirty="0"/>
              <a:t>.</a:t>
            </a:r>
          </a:p>
          <a:p>
            <a:pPr lvl="1"/>
            <a:endParaRPr lang="en-US" sz="3200" b="1" dirty="0"/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If both V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 and V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, are low</a:t>
            </a:r>
            <a:r>
              <a:rPr lang="en-US" sz="3200" b="1" dirty="0"/>
              <a:t>, then </a:t>
            </a:r>
          </a:p>
          <a:p>
            <a:pPr marL="228600" lvl="1" indent="0">
              <a:buNone/>
            </a:pPr>
            <a:r>
              <a:rPr lang="en-US" sz="3200" b="1" dirty="0"/>
              <a:t>both transistors resist, not allowing </a:t>
            </a:r>
          </a:p>
          <a:p>
            <a:pPr marL="228600" lvl="1" indent="0">
              <a:buNone/>
            </a:pPr>
            <a:r>
              <a:rPr lang="en-US" sz="3200" b="1" dirty="0"/>
              <a:t>electricity to ground.  </a:t>
            </a:r>
          </a:p>
          <a:p>
            <a:pPr marL="228600" lvl="1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V</a:t>
            </a:r>
            <a:r>
              <a:rPr lang="en-US" sz="3200" b="1" baseline="-25000" dirty="0" err="1">
                <a:solidFill>
                  <a:srgbClr val="FF0000"/>
                </a:solidFill>
              </a:rPr>
              <a:t>out</a:t>
            </a:r>
            <a:r>
              <a:rPr lang="en-US" sz="3200" b="1" dirty="0">
                <a:solidFill>
                  <a:srgbClr val="FF0000"/>
                </a:solidFill>
              </a:rPr>
              <a:t> will be high (1)</a:t>
            </a:r>
            <a:r>
              <a:rPr lang="en-US" sz="32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3"/>
            <a:ext cx="9144000" cy="97578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XOR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805264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 Exclusive-OR truth table:</a:t>
                </a:r>
              </a:p>
              <a:p>
                <a:pPr lvl="1"/>
                <a:r>
                  <a:rPr lang="en-US" sz="2800" b="1" dirty="0"/>
                  <a:t>Output is High if all inputs are</a:t>
                </a:r>
              </a:p>
              <a:p>
                <a:pPr marL="342900" lvl="1" indent="0">
                  <a:buNone/>
                </a:pPr>
                <a:r>
                  <a:rPr lang="en-US" sz="2800" b="1" dirty="0"/>
                  <a:t>  mismatched.</a:t>
                </a:r>
              </a:p>
              <a:p>
                <a:pPr lvl="1"/>
                <a:r>
                  <a:rPr lang="en-US" sz="2800" b="1" dirty="0"/>
                  <a:t>Otherwise, output is low.</a:t>
                </a:r>
              </a:p>
              <a:p>
                <a:pPr lvl="1"/>
                <a:endParaRPr lang="en-US" sz="2800" b="1" dirty="0"/>
              </a:p>
              <a:p>
                <a:pPr lvl="1"/>
                <a:r>
                  <a:rPr lang="en-US" sz="2800" b="1" dirty="0"/>
                  <a:t>XOR =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𝑨</m:t>
                    </m:r>
                    <m:r>
                      <a:rPr lang="en-US" sz="3200" b="1" i="1">
                        <a:latin typeface="Cambria Math"/>
                      </a:rPr>
                      <m:t> ⊕ </m:t>
                    </m:r>
                    <m:r>
                      <a:rPr lang="en-US" sz="3200" b="1" i="1"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latin typeface="Cambria Math"/>
                          </a:rPr>
                          <m:t>𝑨</m:t>
                        </m:r>
                      </m:e>
                    </m:bar>
                    <m:r>
                      <a:rPr lang="en-US" sz="3200" b="1" i="1" smtClean="0">
                        <a:latin typeface="Cambria Math"/>
                      </a:rPr>
                      <m:t>𝑩</m:t>
                    </m:r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latin typeface="Cambria Math"/>
                      </a:rPr>
                      <m:t>𝑨</m:t>
                    </m:r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latin typeface="Cambria Math"/>
                          </a:rPr>
                          <m:t>𝑩</m:t>
                        </m:r>
                      </m:e>
                    </m:bar>
                  </m:oMath>
                </a14:m>
                <a:endParaRPr lang="en-US" sz="3200" b="1" dirty="0"/>
              </a:p>
              <a:p>
                <a:pPr lvl="2"/>
                <a:r>
                  <a:rPr lang="en-US" sz="2800" b="1" dirty="0"/>
                  <a:t>Build this using AND, OR </a:t>
                </a:r>
              </a:p>
              <a:p>
                <a:pPr marL="457200" lvl="2" indent="0">
                  <a:buNone/>
                </a:pPr>
                <a:r>
                  <a:rPr lang="en-US" sz="2800" b="1" dirty="0"/>
                  <a:t>Gates?</a:t>
                </a:r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XOR gate symbol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805264"/>
              </a:xfrm>
              <a:blipFill>
                <a:blip r:embed="rId2"/>
                <a:stretch>
                  <a:fillRect l="-1533"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139712"/>
                  </p:ext>
                </p:extLst>
              </p:nvPr>
            </p:nvGraphicFramePr>
            <p:xfrm>
              <a:off x="5148064" y="1261975"/>
              <a:ext cx="388843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6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03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⊕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139712"/>
                  </p:ext>
                </p:extLst>
              </p:nvPr>
            </p:nvGraphicFramePr>
            <p:xfrm>
              <a:off x="5148064" y="1261975"/>
              <a:ext cx="3888432" cy="2590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64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32036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3716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08" t="-2353" r="-225381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1244" t="-2353" r="-104608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444" t="-2353" r="-889" b="-4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4652763"/>
            <a:ext cx="3312369" cy="1405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9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087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XNOR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1"/>
                <a:ext cx="9144000" cy="5949279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 Exclusive-NOR truth table:</a:t>
                </a:r>
              </a:p>
              <a:p>
                <a:pPr lvl="1"/>
                <a:r>
                  <a:rPr lang="en-US" sz="2800" b="1" dirty="0"/>
                  <a:t>Output is low if all inputs are</a:t>
                </a:r>
              </a:p>
              <a:p>
                <a:pPr marL="342900" lvl="1" indent="0">
                  <a:buNone/>
                </a:pPr>
                <a:r>
                  <a:rPr lang="en-US" sz="2800" b="1" dirty="0"/>
                  <a:t>  mismatched.</a:t>
                </a:r>
              </a:p>
              <a:p>
                <a:pPr lvl="1"/>
                <a:r>
                  <a:rPr lang="en-US" sz="2800" b="1" dirty="0"/>
                  <a:t>Otherwise, output is high.</a:t>
                </a:r>
              </a:p>
              <a:p>
                <a:pPr lvl="1"/>
                <a:endParaRPr lang="en-US" sz="2800" b="1" dirty="0"/>
              </a:p>
              <a:p>
                <a:pPr lvl="1"/>
                <a:endParaRPr lang="en-US" sz="2800" b="1" dirty="0"/>
              </a:p>
              <a:p>
                <a:pPr lvl="1"/>
                <a:r>
                  <a:rPr lang="en-US" sz="2800" b="1" dirty="0"/>
                  <a:t>XNOR =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𝑨</m:t>
                    </m:r>
                    <m:r>
                      <a:rPr lang="en-US" sz="3200" b="1" i="1">
                        <a:latin typeface="Cambria Math"/>
                      </a:rPr>
                      <m:t> ⊕ </m:t>
                    </m:r>
                    <m:r>
                      <a:rPr lang="en-US" sz="3200" b="1" i="1"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b="1" dirty="0"/>
                  <a:t> =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𝑨</m:t>
                    </m:r>
                    <m:r>
                      <a:rPr lang="en-US" sz="3200" b="1" i="1" smtClean="0">
                        <a:latin typeface="Cambria Math"/>
                      </a:rPr>
                      <m:t>𝑩</m:t>
                    </m:r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</m:e>
                    </m:bar>
                    <m:bar>
                      <m:barPr>
                        <m:pos m:val="top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1" i="1" smtClean="0">
                            <a:latin typeface="Cambria Math"/>
                          </a:rPr>
                          <m:t>𝑩</m:t>
                        </m:r>
                      </m:e>
                    </m:bar>
                  </m:oMath>
                </a14:m>
                <a:endParaRPr lang="en-US" sz="3200" b="1" dirty="0"/>
              </a:p>
              <a:p>
                <a:pPr lvl="2"/>
                <a:r>
                  <a:rPr lang="en-US" sz="2800" b="1" dirty="0"/>
                  <a:t>Build this using AND, OR </a:t>
                </a:r>
              </a:p>
              <a:p>
                <a:pPr marL="457200" lvl="2" indent="0">
                  <a:buNone/>
                </a:pPr>
                <a:r>
                  <a:rPr lang="en-US" sz="2800" b="1" dirty="0"/>
                  <a:t>Gates?</a:t>
                </a:r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r>
                  <a:rPr lang="en-US" sz="3200" b="1" dirty="0">
                    <a:solidFill>
                      <a:srgbClr val="FF0000"/>
                    </a:solidFill>
                  </a:rPr>
                  <a:t>XNOR gate symbol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1"/>
                <a:ext cx="9144000" cy="5949279"/>
              </a:xfrm>
              <a:blipFill>
                <a:blip r:embed="rId2"/>
                <a:stretch>
                  <a:fillRect l="-1533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568270"/>
                  </p:ext>
                </p:extLst>
              </p:nvPr>
            </p:nvGraphicFramePr>
            <p:xfrm>
              <a:off x="5364088" y="1052736"/>
              <a:ext cx="3672408" cy="2652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99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70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⊕</m:t>
                                    </m:r>
                                    <m: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1568270"/>
                  </p:ext>
                </p:extLst>
              </p:nvPr>
            </p:nvGraphicFramePr>
            <p:xfrm>
              <a:off x="5364088" y="1052736"/>
              <a:ext cx="3672408" cy="2652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2997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2470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29542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5795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38" t="-1053" r="-225806" b="-3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1220" t="-1053" r="-104878" b="-3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4038" t="-1053" r="-939" b="-38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91" y="5057766"/>
            <a:ext cx="3224718" cy="116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7744" y="3329362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8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Three Input AND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791608"/>
                  </p:ext>
                </p:extLst>
              </p:nvPr>
            </p:nvGraphicFramePr>
            <p:xfrm>
              <a:off x="1139788" y="1980113"/>
              <a:ext cx="6864424" cy="460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61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⋀ </m:t>
                                </m:r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⋀ </m:t>
                                </m:r>
                                <m:r>
                                  <a:rPr lang="en-US" sz="24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791608"/>
                  </p:ext>
                </p:extLst>
              </p:nvPr>
            </p:nvGraphicFramePr>
            <p:xfrm>
              <a:off x="1139788" y="1980113"/>
              <a:ext cx="6864424" cy="460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61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5" t="-9333" r="-709" b="-94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692696"/>
            <a:ext cx="4152900" cy="1266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2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Three Input 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095563"/>
                  </p:ext>
                </p:extLst>
              </p:nvPr>
            </p:nvGraphicFramePr>
            <p:xfrm>
              <a:off x="1139788" y="2606676"/>
              <a:ext cx="6864424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61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  <m:r>
                                  <a:rPr lang="en-US" sz="2400" b="1" i="1" kern="12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⋁</m:t>
                                </m:r>
                                <m:r>
                                  <a:rPr lang="en-US" sz="2400" b="1" i="1" kern="12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𝑩</m:t>
                                </m:r>
                                <m:r>
                                  <a:rPr lang="en-US" sz="2400" b="1" i="1" kern="120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⋁</m:t>
                                </m:r>
                                <m:r>
                                  <a:rPr lang="en-US" sz="2400" b="1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rgbClr val="FF0000"/>
                            </a:solidFill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095563"/>
                  </p:ext>
                </p:extLst>
              </p:nvPr>
            </p:nvGraphicFramePr>
            <p:xfrm>
              <a:off x="1139788" y="2606676"/>
              <a:ext cx="6864424" cy="4114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161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161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5" t="-9333" r="-709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5" y="980728"/>
            <a:ext cx="4095750" cy="1314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Boolean Algebra: named after mathematician George Boole (1815-1864).	</a:t>
            </a:r>
          </a:p>
          <a:p>
            <a:pPr lvl="1"/>
            <a:r>
              <a:rPr lang="en-US" sz="2800" b="1" dirty="0"/>
              <a:t>Base 2 algebra</a:t>
            </a:r>
          </a:p>
          <a:p>
            <a:pPr lvl="2"/>
            <a:r>
              <a:rPr lang="en-US" sz="2500" b="1" dirty="0"/>
              <a:t>All variables hold the literal value </a:t>
            </a:r>
            <a:r>
              <a:rPr lang="en-US" sz="2500" b="1" dirty="0">
                <a:solidFill>
                  <a:srgbClr val="FF0000"/>
                </a:solidFill>
              </a:rPr>
              <a:t>True (1)</a:t>
            </a:r>
            <a:r>
              <a:rPr lang="en-US" sz="2500" b="1" dirty="0"/>
              <a:t> or </a:t>
            </a:r>
            <a:r>
              <a:rPr lang="en-US" sz="2500" b="1" dirty="0">
                <a:solidFill>
                  <a:srgbClr val="FF0000"/>
                </a:solidFill>
              </a:rPr>
              <a:t>False (0)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A (5v) digital circuit can have one of two values:</a:t>
            </a:r>
          </a:p>
          <a:p>
            <a:pPr lvl="1"/>
            <a:r>
              <a:rPr lang="en-US" sz="2800" b="1" dirty="0"/>
              <a:t>Signal between 0 and 0.8 volt: </a:t>
            </a:r>
            <a:r>
              <a:rPr lang="en-US" sz="2800" b="1" dirty="0">
                <a:solidFill>
                  <a:srgbClr val="FF0000"/>
                </a:solidFill>
              </a:rPr>
              <a:t>0 value</a:t>
            </a:r>
          </a:p>
          <a:p>
            <a:pPr lvl="1"/>
            <a:r>
              <a:rPr lang="en-US" sz="2800" b="1" dirty="0"/>
              <a:t>Signal between 2 and 5 volts: </a:t>
            </a:r>
            <a:r>
              <a:rPr lang="en-US" sz="2800" b="1" dirty="0">
                <a:solidFill>
                  <a:srgbClr val="FF0000"/>
                </a:solidFill>
              </a:rPr>
              <a:t>1 value</a:t>
            </a:r>
          </a:p>
          <a:p>
            <a:pPr lvl="2"/>
            <a:r>
              <a:rPr lang="en-US" sz="2500" b="1" dirty="0"/>
              <a:t>Signal between 0.8 and 2 volts: </a:t>
            </a:r>
          </a:p>
          <a:p>
            <a:pPr lvl="3"/>
            <a:r>
              <a:rPr lang="en-US" sz="2350" b="1" dirty="0">
                <a:solidFill>
                  <a:srgbClr val="FF0000"/>
                </a:solidFill>
              </a:rPr>
              <a:t>undefined</a:t>
            </a:r>
            <a:r>
              <a:rPr lang="en-US" sz="2350" b="1" dirty="0"/>
              <a:t>, gate has no deterministic output.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Gates calculate various functions of one or more input values to generate an output.</a:t>
            </a:r>
          </a:p>
          <a:p>
            <a:pPr lvl="1"/>
            <a:r>
              <a:rPr lang="en-US" sz="2800" b="1" dirty="0"/>
              <a:t>NOT, AND, OR, XOR, etc.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Computers are made up of gates.</a:t>
            </a:r>
          </a:p>
          <a:p>
            <a:pPr lvl="1"/>
            <a:r>
              <a:rPr lang="en-US" sz="2800" b="1" dirty="0"/>
              <a:t>Performs all logical operations</a:t>
            </a:r>
          </a:p>
          <a:p>
            <a:pPr lvl="1"/>
            <a:r>
              <a:rPr lang="en-US" sz="2800" b="1" dirty="0"/>
              <a:t>Composed of connected transistors, resistors, capacitors, etc.</a:t>
            </a:r>
          </a:p>
          <a:p>
            <a:pPr lvl="2"/>
            <a:r>
              <a:rPr lang="en-US" sz="2800" b="1" dirty="0"/>
              <a:t>Digital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087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Combinational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Translates a set of N input variables (0 or 1) by a mapping function.</a:t>
            </a:r>
          </a:p>
          <a:p>
            <a:pPr lvl="1"/>
            <a:r>
              <a:rPr lang="en-US" sz="2400" b="1" dirty="0"/>
              <a:t>Uses Boolean operations to produce a set of M output variables   (0 or 1).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20" y="3140968"/>
            <a:ext cx="7876160" cy="257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0872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Boolean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Basic Operators</a:t>
            </a:r>
          </a:p>
          <a:p>
            <a:pPr lvl="1"/>
            <a:r>
              <a:rPr lang="en-US" sz="3200" dirty="0"/>
              <a:t>AND</a:t>
            </a:r>
          </a:p>
          <a:p>
            <a:pPr lvl="1"/>
            <a:r>
              <a:rPr lang="en-US" sz="3200" dirty="0"/>
              <a:t>OR</a:t>
            </a:r>
          </a:p>
          <a:p>
            <a:pPr lvl="1"/>
            <a:r>
              <a:rPr lang="en-US" sz="3200" dirty="0"/>
              <a:t>NOT</a:t>
            </a:r>
            <a:endParaRPr lang="en-US" sz="2000" dirty="0"/>
          </a:p>
          <a:p>
            <a:r>
              <a:rPr lang="en-US" sz="3600" b="1" dirty="0">
                <a:solidFill>
                  <a:srgbClr val="FF0000"/>
                </a:solidFill>
              </a:rPr>
              <a:t>Other Useful Operators</a:t>
            </a:r>
          </a:p>
          <a:p>
            <a:pPr lvl="1"/>
            <a:r>
              <a:rPr lang="en-US" sz="3200" dirty="0"/>
              <a:t>NAND</a:t>
            </a:r>
          </a:p>
          <a:p>
            <a:pPr lvl="1"/>
            <a:r>
              <a:rPr lang="en-US" sz="3200" dirty="0"/>
              <a:t>NOR</a:t>
            </a:r>
          </a:p>
          <a:p>
            <a:pPr lvl="1"/>
            <a:r>
              <a:rPr lang="en-US" sz="3200" dirty="0"/>
              <a:t>XOR</a:t>
            </a:r>
          </a:p>
          <a:p>
            <a:pPr lvl="1"/>
            <a:r>
              <a:rPr lang="en-US" sz="3200" dirty="0"/>
              <a:t>XNOR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165319"/>
            <a:ext cx="2483768" cy="369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NOT Operator (Inverter)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3"/>
            <a:ext cx="9144000" cy="602128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1 goes in, 0 comes out and vice versa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Circuit:</a:t>
            </a:r>
          </a:p>
          <a:p>
            <a:pPr lvl="1"/>
            <a:r>
              <a:rPr lang="en-US" sz="2800" b="1" dirty="0"/>
              <a:t>When input (V</a:t>
            </a:r>
            <a:r>
              <a:rPr lang="en-US" sz="2800" b="1" baseline="-25000" dirty="0"/>
              <a:t>in</a:t>
            </a:r>
            <a:r>
              <a:rPr lang="en-US" sz="2800" b="1" dirty="0"/>
              <a:t>) is low, transistor turns off </a:t>
            </a:r>
          </a:p>
          <a:p>
            <a:pPr marL="228600" lvl="1" indent="0">
              <a:buNone/>
            </a:pPr>
            <a:r>
              <a:rPr lang="en-US" sz="2800" b="1" dirty="0"/>
              <a:t>   (infinite resistance) which means output </a:t>
            </a:r>
          </a:p>
          <a:p>
            <a:pPr marL="228600" lvl="1" indent="0">
              <a:buNone/>
            </a:pPr>
            <a:r>
              <a:rPr lang="en-US" sz="2800" b="1" dirty="0"/>
              <a:t>    is V</a:t>
            </a:r>
            <a:r>
              <a:rPr lang="en-US" sz="2800" b="1" baseline="-25000" dirty="0"/>
              <a:t>cc</a:t>
            </a:r>
            <a:r>
              <a:rPr lang="en-US" sz="2800" b="1" dirty="0"/>
              <a:t> </a:t>
            </a:r>
          </a:p>
          <a:p>
            <a:pPr lvl="2"/>
            <a:r>
              <a:rPr lang="en-US" sz="2800" dirty="0"/>
              <a:t>(0 in = 1 out)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When V</a:t>
            </a:r>
            <a:r>
              <a:rPr lang="en-US" sz="2800" b="1" baseline="-25000" dirty="0"/>
              <a:t>in</a:t>
            </a:r>
            <a:r>
              <a:rPr lang="en-US" sz="2800" b="1" dirty="0"/>
              <a:t> is high, transistor acts like a wire </a:t>
            </a:r>
          </a:p>
          <a:p>
            <a:pPr marL="228600" lvl="1" indent="0">
              <a:buNone/>
            </a:pPr>
            <a:r>
              <a:rPr lang="en-US" sz="2800" b="1" dirty="0"/>
              <a:t>    to ground making V</a:t>
            </a:r>
            <a:r>
              <a:rPr lang="en-US" sz="2800" b="1" baseline="-25000" dirty="0"/>
              <a:t>cc</a:t>
            </a:r>
            <a:r>
              <a:rPr lang="en-US" sz="2800" b="1" dirty="0"/>
              <a:t> 0 volts. </a:t>
            </a:r>
          </a:p>
          <a:p>
            <a:pPr lvl="2"/>
            <a:r>
              <a:rPr lang="en-US" sz="2800" dirty="0"/>
              <a:t>(1 in = 0 out)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Instant switching of states?</a:t>
            </a:r>
          </a:p>
          <a:p>
            <a:pPr lvl="1"/>
            <a:r>
              <a:rPr lang="en-US" sz="3100" b="1" dirty="0"/>
              <a:t>Takes a few nanoseconds.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NOT Operator (Inverter)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NOT truth table:</a:t>
            </a:r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NOT gate symbol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149044"/>
                  </p:ext>
                </p:extLst>
              </p:nvPr>
            </p:nvGraphicFramePr>
            <p:xfrm>
              <a:off x="4644008" y="1124744"/>
              <a:ext cx="2736304" cy="17917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149044"/>
                  </p:ext>
                </p:extLst>
              </p:nvPr>
            </p:nvGraphicFramePr>
            <p:xfrm>
              <a:off x="4644008" y="1124744"/>
              <a:ext cx="2736304" cy="17917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81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6334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4" t="-962" r="-100889" b="-214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44" t="-962" r="-889" b="-2144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4077072"/>
            <a:ext cx="5976664" cy="172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AND truth table:</a:t>
            </a:r>
          </a:p>
          <a:p>
            <a:pPr lvl="1"/>
            <a:r>
              <a:rPr lang="en-US" sz="2900" b="1" dirty="0"/>
              <a:t>Output is High if all inputs are</a:t>
            </a:r>
          </a:p>
          <a:p>
            <a:pPr marL="342900" lvl="1" indent="0">
              <a:buNone/>
            </a:pPr>
            <a:r>
              <a:rPr lang="en-US" sz="2900" b="1" dirty="0"/>
              <a:t>  high.</a:t>
            </a:r>
          </a:p>
          <a:p>
            <a:pPr lvl="1"/>
            <a:r>
              <a:rPr lang="en-US" sz="2900" b="1" dirty="0"/>
              <a:t>Otherwise, output is low.</a:t>
            </a:r>
          </a:p>
          <a:p>
            <a:pPr marL="342900" lvl="1" indent="0">
              <a:buNone/>
            </a:pPr>
            <a:endParaRPr lang="en-US" sz="29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AND gate symbol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370267"/>
                  </p:ext>
                </p:extLst>
              </p:nvPr>
            </p:nvGraphicFramePr>
            <p:xfrm>
              <a:off x="5292080" y="1062955"/>
              <a:ext cx="345273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2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2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79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⋀ </m:t>
                                </m:r>
                                <m:r>
                                  <a:rPr lang="en-US" sz="3200" b="1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𝐁</m:t>
                                </m:r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9370267"/>
                  </p:ext>
                </p:extLst>
              </p:nvPr>
            </p:nvGraphicFramePr>
            <p:xfrm>
              <a:off x="5292080" y="1062955"/>
              <a:ext cx="3452738" cy="2895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2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2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79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1053" r="-227011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74" t="-1053" r="-104663" b="-43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00" t="-1053" r="-1000" b="-43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i="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79414"/>
            <a:ext cx="5261016" cy="194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1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" y="-5671"/>
            <a:ext cx="9143952" cy="77037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NAND truth table:</a:t>
            </a:r>
          </a:p>
          <a:p>
            <a:pPr lvl="1"/>
            <a:r>
              <a:rPr lang="en-US" sz="2900" b="1" dirty="0"/>
              <a:t>Output is Low if all inputs are</a:t>
            </a:r>
          </a:p>
          <a:p>
            <a:pPr marL="342900" lvl="1" indent="0">
              <a:buNone/>
            </a:pPr>
            <a:r>
              <a:rPr lang="en-US" sz="2900" b="1" dirty="0"/>
              <a:t>  high.</a:t>
            </a:r>
          </a:p>
          <a:p>
            <a:pPr lvl="1"/>
            <a:r>
              <a:rPr lang="en-US" sz="2900" b="1" dirty="0"/>
              <a:t>Otherwise, output is high.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NAND gate symbol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695764"/>
                  </p:ext>
                </p:extLst>
              </p:nvPr>
            </p:nvGraphicFramePr>
            <p:xfrm>
              <a:off x="5292080" y="1139266"/>
              <a:ext cx="3452738" cy="2961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2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2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79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𝑨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⋀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8695764"/>
                  </p:ext>
                </p:extLst>
              </p:nvPr>
            </p:nvGraphicFramePr>
            <p:xfrm>
              <a:off x="5292080" y="1139266"/>
              <a:ext cx="3452738" cy="29610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62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24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79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4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5" t="-943" r="-227011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674" t="-943" r="-104663" b="-3905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000" t="-943" r="-1000" b="-390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662" y="4562992"/>
            <a:ext cx="5023156" cy="1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195857"/>
            <a:ext cx="2555776" cy="4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6470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NAND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Simplified Circuit: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If V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 and V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are both high</a:t>
            </a:r>
            <a:r>
              <a:rPr lang="en-US" sz="3200" b="1" dirty="0"/>
              <a:t>, both transistors </a:t>
            </a:r>
          </a:p>
          <a:p>
            <a:pPr marL="228600" lvl="1" indent="0">
              <a:buNone/>
            </a:pPr>
            <a:r>
              <a:rPr lang="en-US" sz="3200" b="1" dirty="0"/>
              <a:t>will conduct and produce a path to ground.  </a:t>
            </a:r>
          </a:p>
          <a:p>
            <a:pPr marL="22860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V</a:t>
            </a:r>
            <a:r>
              <a:rPr lang="en-US" sz="3200" b="1" baseline="-25000" dirty="0">
                <a:solidFill>
                  <a:srgbClr val="FF0000"/>
                </a:solidFill>
              </a:rPr>
              <a:t>out</a:t>
            </a:r>
            <a:r>
              <a:rPr lang="en-US" sz="3200" b="1" dirty="0">
                <a:solidFill>
                  <a:srgbClr val="FF0000"/>
                </a:solidFill>
              </a:rPr>
              <a:t> will be low (0)</a:t>
            </a:r>
            <a:r>
              <a:rPr lang="en-US" sz="3200" b="1" dirty="0"/>
              <a:t>.</a:t>
            </a:r>
          </a:p>
          <a:p>
            <a:pPr lvl="1"/>
            <a:endParaRPr lang="en-US" sz="3200" b="1" dirty="0"/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If either V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 or V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, or both, are low</a:t>
            </a:r>
            <a:r>
              <a:rPr lang="en-US" sz="3200" b="1" dirty="0"/>
              <a:t>, the</a:t>
            </a:r>
          </a:p>
          <a:p>
            <a:pPr marL="228600" lvl="1" indent="0">
              <a:buNone/>
            </a:pPr>
            <a:r>
              <a:rPr lang="en-US" sz="3200" b="1" dirty="0"/>
              <a:t>corresponding transistor resists, not </a:t>
            </a:r>
          </a:p>
          <a:p>
            <a:pPr marL="228600" lvl="1" indent="0">
              <a:buNone/>
            </a:pPr>
            <a:r>
              <a:rPr lang="en-US" sz="3200" b="1" dirty="0"/>
              <a:t>allowing electricity to ground.  </a:t>
            </a:r>
          </a:p>
          <a:p>
            <a:pPr marL="228600" lvl="1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V</a:t>
            </a:r>
            <a:r>
              <a:rPr lang="en-US" sz="3200" b="1" baseline="-25000" dirty="0" err="1">
                <a:solidFill>
                  <a:srgbClr val="FF0000"/>
                </a:solidFill>
              </a:rPr>
              <a:t>out</a:t>
            </a:r>
            <a:r>
              <a:rPr lang="en-US" sz="3200" b="1" dirty="0">
                <a:solidFill>
                  <a:srgbClr val="FF0000"/>
                </a:solidFill>
              </a:rPr>
              <a:t> will be high (1)</a:t>
            </a:r>
            <a:r>
              <a:rPr lang="en-US" sz="32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10880</TotalTime>
  <Words>830</Words>
  <Application>Microsoft Office PowerPoint</Application>
  <PresentationFormat>On-screen Show (4:3)</PresentationFormat>
  <Paragraphs>320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Introduction</vt:lpstr>
      <vt:lpstr>Combinational Logic</vt:lpstr>
      <vt:lpstr>Boolean Operators</vt:lpstr>
      <vt:lpstr>NOT Operator (Inverter)</vt:lpstr>
      <vt:lpstr>NOT Operator (Inverter)</vt:lpstr>
      <vt:lpstr>AND Operator</vt:lpstr>
      <vt:lpstr>NAND Operator</vt:lpstr>
      <vt:lpstr>NAND Operator</vt:lpstr>
      <vt:lpstr>OR Operator</vt:lpstr>
      <vt:lpstr>NOR Operator</vt:lpstr>
      <vt:lpstr>NOR Operator</vt:lpstr>
      <vt:lpstr>XOR Operator</vt:lpstr>
      <vt:lpstr>XNOR Operator</vt:lpstr>
      <vt:lpstr>Three Input AND Gate</vt:lpstr>
      <vt:lpstr>Three Input Or Gate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Yang, Rong</cp:lastModifiedBy>
  <cp:revision>285</cp:revision>
  <dcterms:created xsi:type="dcterms:W3CDTF">2012-06-10T02:41:24Z</dcterms:created>
  <dcterms:modified xsi:type="dcterms:W3CDTF">2021-09-27T01:41:02Z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