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erriweather Light"/>
      <p:regular r:id="rId23"/>
      <p:bold r:id="rId24"/>
      <p:italic r:id="rId25"/>
      <p:boldItalic r:id="rId26"/>
    </p:embeddedFont>
    <p:embeddedFont>
      <p:font typeface="Montserrat"/>
      <p:regular r:id="rId27"/>
      <p:bold r:id="rId28"/>
      <p:italic r:id="rId29"/>
      <p:boldItalic r:id="rId30"/>
    </p:embeddedFont>
    <p:embeddedFont>
      <p:font typeface="Open Sans SemiBold"/>
      <p:regular r:id="rId31"/>
      <p:bold r:id="rId32"/>
      <p:italic r:id="rId33"/>
      <p:boldItalic r:id="rId34"/>
    </p:embeddedFont>
    <p:embeddedFont>
      <p:font typeface="Vidaloka"/>
      <p:regular r:id="rId35"/>
    </p:embeddedFont>
    <p:embeddedFont>
      <p:font typeface="Russo One"/>
      <p:regular r:id="rId36"/>
    </p:embeddedFont>
    <p:embeddedFont>
      <p:font typeface="Be Vietnam Pro SemiBold"/>
      <p:regular r:id="rId37"/>
      <p:bold r:id="rId38"/>
      <p:italic r:id="rId39"/>
      <p:boldItalic r:id="rId40"/>
    </p:embeddedFont>
    <p:embeddedFont>
      <p:font typeface="Mako"/>
      <p:regular r:id="rId41"/>
    </p:embeddedFont>
    <p:embeddedFont>
      <p:font typeface="Crimson Text"/>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BE37A96-689E-4FBF-9F2A-55509023128A}">
  <a:tblStyle styleId="{ABE37A96-689E-4FBF-9F2A-5550902312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BeVietnamProSemiBold-boldItalic.fntdata"/><Relationship Id="rId42" Type="http://schemas.openxmlformats.org/officeDocument/2006/relationships/font" Target="fonts/CrimsonText-regular.fntdata"/><Relationship Id="rId41" Type="http://schemas.openxmlformats.org/officeDocument/2006/relationships/font" Target="fonts/Mako-regular.fntdata"/><Relationship Id="rId44" Type="http://schemas.openxmlformats.org/officeDocument/2006/relationships/font" Target="fonts/CrimsonText-italic.fntdata"/><Relationship Id="rId43" Type="http://schemas.openxmlformats.org/officeDocument/2006/relationships/font" Target="fonts/CrimsonText-bold.fntdata"/><Relationship Id="rId46" Type="http://schemas.openxmlformats.org/officeDocument/2006/relationships/font" Target="fonts/OpenSans-regular.fntdata"/><Relationship Id="rId45" Type="http://schemas.openxmlformats.org/officeDocument/2006/relationships/font" Target="fonts/CrimsonText-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SemiBold-regular.fntdata"/><Relationship Id="rId30" Type="http://schemas.openxmlformats.org/officeDocument/2006/relationships/font" Target="fonts/Montserrat-boldItalic.fntdata"/><Relationship Id="rId33" Type="http://schemas.openxmlformats.org/officeDocument/2006/relationships/font" Target="fonts/OpenSansSemiBold-italic.fntdata"/><Relationship Id="rId32" Type="http://schemas.openxmlformats.org/officeDocument/2006/relationships/font" Target="fonts/OpenSansSemiBold-bold.fntdata"/><Relationship Id="rId35" Type="http://schemas.openxmlformats.org/officeDocument/2006/relationships/font" Target="fonts/Vidaloka-regular.fntdata"/><Relationship Id="rId34" Type="http://schemas.openxmlformats.org/officeDocument/2006/relationships/font" Target="fonts/OpenSansSemiBold-boldItalic.fntdata"/><Relationship Id="rId37" Type="http://schemas.openxmlformats.org/officeDocument/2006/relationships/font" Target="fonts/BeVietnamProSemiBold-regular.fntdata"/><Relationship Id="rId36" Type="http://schemas.openxmlformats.org/officeDocument/2006/relationships/font" Target="fonts/RussoOne-regular.fntdata"/><Relationship Id="rId39" Type="http://schemas.openxmlformats.org/officeDocument/2006/relationships/font" Target="fonts/BeVietnamProSemiBold-italic.fntdata"/><Relationship Id="rId38" Type="http://schemas.openxmlformats.org/officeDocument/2006/relationships/font" Target="fonts/BeVietnamPro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erriweatherLight-bold.fntdata"/><Relationship Id="rId23" Type="http://schemas.openxmlformats.org/officeDocument/2006/relationships/font" Target="fonts/MerriweatherLight-regular.fntdata"/><Relationship Id="rId26" Type="http://schemas.openxmlformats.org/officeDocument/2006/relationships/font" Target="fonts/MerriweatherLight-boldItalic.fntdata"/><Relationship Id="rId25" Type="http://schemas.openxmlformats.org/officeDocument/2006/relationships/font" Target="fonts/MerriweatherLight-italic.fntdata"/><Relationship Id="rId28" Type="http://schemas.openxmlformats.org/officeDocument/2006/relationships/font" Target="fonts/Montserrat-bold.fntdata"/><Relationship Id="rId27" Type="http://schemas.openxmlformats.org/officeDocument/2006/relationships/font" Target="fonts/Montserrat-regular.fntdata"/><Relationship Id="rId29"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5602af14c6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5602af14c6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5602af14c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5602af14c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25602af14c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25602af14c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5602af14c6_2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5602af14c6_2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25602af14c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25602af14c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07aaa41fe9_0_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07aaa41fe9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cc7554a049_0_8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cc7554a049_0_8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cf7a3c503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cf7a3c503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cf7a3c503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cf7a3c503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ef98fd3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2ef98fd3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cc7554a049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cc7554a049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cc7554a049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cc7554a049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07aaa41fe9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07aaa41fe9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57bbdae6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57bbdae6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5602af14c6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5602af14c6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cc7554a04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cc7554a04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2" name="Shape 132"/>
        <p:cNvGrpSpPr/>
        <p:nvPr/>
      </p:nvGrpSpPr>
      <p:grpSpPr>
        <a:xfrm>
          <a:off x="0" y="0"/>
          <a:ext cx="0" cy="0"/>
          <a:chOff x="0" y="0"/>
          <a:chExt cx="0" cy="0"/>
        </a:xfrm>
      </p:grpSpPr>
      <p:sp>
        <p:nvSpPr>
          <p:cNvPr id="133" name="Google Shape;133;p18"/>
          <p:cNvSpPr txBox="1"/>
          <p:nvPr>
            <p:ph type="title"/>
          </p:nvPr>
        </p:nvSpPr>
        <p:spPr>
          <a:xfrm>
            <a:off x="1994850" y="1482825"/>
            <a:ext cx="51543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34" name="Google Shape;134;p18"/>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37" name="Shape 137"/>
        <p:cNvGrpSpPr/>
        <p:nvPr/>
      </p:nvGrpSpPr>
      <p:grpSpPr>
        <a:xfrm>
          <a:off x="0" y="0"/>
          <a:ext cx="0" cy="0"/>
          <a:chOff x="0" y="0"/>
          <a:chExt cx="0" cy="0"/>
        </a:xfrm>
      </p:grpSpPr>
      <p:sp>
        <p:nvSpPr>
          <p:cNvPr id="138" name="Google Shape;138;p19"/>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39" name="Google Shape;139;p19"/>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0" name="Google Shape;140;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1" name="Google Shape;141;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3" name="Google Shape;143;p1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4" name="Google Shape;144;p1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5" name="Google Shape;145;p1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46" name="Shape 146"/>
        <p:cNvGrpSpPr/>
        <p:nvPr/>
      </p:nvGrpSpPr>
      <p:grpSpPr>
        <a:xfrm>
          <a:off x="0" y="0"/>
          <a:ext cx="0" cy="0"/>
          <a:chOff x="0" y="0"/>
          <a:chExt cx="0" cy="0"/>
        </a:xfrm>
      </p:grpSpPr>
      <p:sp>
        <p:nvSpPr>
          <p:cNvPr id="147" name="Google Shape;147;p20"/>
          <p:cNvSpPr txBox="1"/>
          <p:nvPr>
            <p:ph type="title"/>
          </p:nvPr>
        </p:nvSpPr>
        <p:spPr>
          <a:xfrm>
            <a:off x="1677925" y="2511803"/>
            <a:ext cx="3714900" cy="8058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8" name="Google Shape;148;p20"/>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49" name="Google Shape;149;p20"/>
          <p:cNvSpPr txBox="1"/>
          <p:nvPr>
            <p:ph idx="1" type="subTitle"/>
          </p:nvPr>
        </p:nvSpPr>
        <p:spPr>
          <a:xfrm>
            <a:off x="831625" y="3244000"/>
            <a:ext cx="4561200" cy="393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0" name="Google Shape;150;p20"/>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1" name="Google Shape;151;p20"/>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0"/>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3" name="Google Shape;153;p20"/>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366272"/>
            <a:ext cx="3714900" cy="818400"/>
          </a:xfrm>
          <a:prstGeom prst="rect">
            <a:avLst/>
          </a:prstGeom>
          <a:noFill/>
        </p:spPr>
        <p:txBody>
          <a:bodyPr anchorCtr="0" anchor="t" bIns="91425" lIns="91425" spcFirstLastPara="1" rIns="91425" wrap="square" tIns="91425">
            <a:noAutofit/>
          </a:bodyPr>
          <a:lstStyle>
            <a:lvl1pPr lvl="0" rtl="0">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076675"/>
            <a:ext cx="4561200" cy="39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54" name="Shape 154"/>
        <p:cNvGrpSpPr/>
        <p:nvPr/>
      </p:nvGrpSpPr>
      <p:grpSpPr>
        <a:xfrm>
          <a:off x="0" y="0"/>
          <a:ext cx="0" cy="0"/>
          <a:chOff x="0" y="0"/>
          <a:chExt cx="0" cy="0"/>
        </a:xfrm>
      </p:grpSpPr>
      <p:sp>
        <p:nvSpPr>
          <p:cNvPr id="155" name="Google Shape;155;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56" name="Google Shape;156;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59"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1" name="Google Shape;161;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2" name="Google Shape;162;p2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3" name="Google Shape;163;p2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4" name="Google Shape;164;p2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5" name="Google Shape;165;p22"/>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66" name="Google Shape;16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67" name="Shape 167"/>
        <p:cNvGrpSpPr/>
        <p:nvPr/>
      </p:nvGrpSpPr>
      <p:grpSpPr>
        <a:xfrm>
          <a:off x="0" y="0"/>
          <a:ext cx="0" cy="0"/>
          <a:chOff x="0" y="0"/>
          <a:chExt cx="0" cy="0"/>
        </a:xfrm>
      </p:grpSpPr>
      <p:sp>
        <p:nvSpPr>
          <p:cNvPr id="168" name="Google Shape;168;p23"/>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3"/>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0" name="Google Shape;170;p23"/>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1" name="Google Shape;171;p23"/>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2" name="Google Shape;172;p23"/>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3" name="Google Shape;173;p23"/>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4" name="Google Shape;174;p23"/>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5" name="Google Shape;175;p23"/>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3"/>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77" name="Google Shape;177;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8" name="Google Shape;178;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79"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1" name="Google Shape;181;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2" name="Google Shape;182;p2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3" name="Google Shape;183;p2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84" name="Google Shape;184;p24"/>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85" name="Shape 185"/>
        <p:cNvGrpSpPr/>
        <p:nvPr/>
      </p:nvGrpSpPr>
      <p:grpSpPr>
        <a:xfrm>
          <a:off x="0" y="0"/>
          <a:ext cx="0" cy="0"/>
          <a:chOff x="0" y="0"/>
          <a:chExt cx="0" cy="0"/>
        </a:xfrm>
      </p:grpSpPr>
      <p:sp>
        <p:nvSpPr>
          <p:cNvPr id="186" name="Google Shape;186;p25"/>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88" name="Google Shape;188;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9" name="Google Shape;189;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0" name="Google Shape;190;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1" name="Google Shape;191;p2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2" name="Shape 192"/>
        <p:cNvGrpSpPr/>
        <p:nvPr/>
      </p:nvGrpSpPr>
      <p:grpSpPr>
        <a:xfrm>
          <a:off x="0" y="0"/>
          <a:ext cx="0" cy="0"/>
          <a:chOff x="0" y="0"/>
          <a:chExt cx="0" cy="0"/>
        </a:xfrm>
      </p:grpSpPr>
      <p:sp>
        <p:nvSpPr>
          <p:cNvPr id="193" name="Google Shape;193;p26"/>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94" name="Google Shape;194;p26"/>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95" name="Google Shape;195;p26"/>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96" name="Google Shape;196;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7" name="Google Shape;197;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8" name="Google Shape;198;p26"/>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199" name="Shape 199"/>
        <p:cNvGrpSpPr/>
        <p:nvPr/>
      </p:nvGrpSpPr>
      <p:grpSpPr>
        <a:xfrm>
          <a:off x="0" y="0"/>
          <a:ext cx="0" cy="0"/>
          <a:chOff x="0" y="0"/>
          <a:chExt cx="0" cy="0"/>
        </a:xfrm>
      </p:grpSpPr>
      <p:sp>
        <p:nvSpPr>
          <p:cNvPr id="200" name="Google Shape;200;p27"/>
          <p:cNvSpPr txBox="1"/>
          <p:nvPr>
            <p:ph type="title"/>
          </p:nvPr>
        </p:nvSpPr>
        <p:spPr>
          <a:xfrm>
            <a:off x="4373850" y="944250"/>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1" name="Google Shape;201;p27"/>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2" name="Google Shape;202;p27"/>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3" name="Google Shape;203;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5" name="Google Shape;205;p2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6" name="Google Shape;206;p2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7" name="Google Shape;207;p2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08" name="Google Shape;208;p2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09" name="Shape 209"/>
        <p:cNvGrpSpPr/>
        <p:nvPr/>
      </p:nvGrpSpPr>
      <p:grpSpPr>
        <a:xfrm>
          <a:off x="0" y="0"/>
          <a:ext cx="0" cy="0"/>
          <a:chOff x="0" y="0"/>
          <a:chExt cx="0" cy="0"/>
        </a:xfrm>
      </p:grpSpPr>
      <p:sp>
        <p:nvSpPr>
          <p:cNvPr id="210" name="Google Shape;210;p28"/>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2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2" name="Google Shape;212;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3" name="Google Shape;213;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4" name="Google Shape;214;p2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15" name="Shape 215"/>
        <p:cNvGrpSpPr/>
        <p:nvPr/>
      </p:nvGrpSpPr>
      <p:grpSpPr>
        <a:xfrm>
          <a:off x="0" y="0"/>
          <a:ext cx="0" cy="0"/>
          <a:chOff x="0" y="0"/>
          <a:chExt cx="0" cy="0"/>
        </a:xfrm>
      </p:grpSpPr>
      <p:sp>
        <p:nvSpPr>
          <p:cNvPr id="216" name="Google Shape;216;p29"/>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1" name="Google Shape;221;p2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2" name="Google Shape;222;p29"/>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3" name="Google Shape;223;p29"/>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24" name="Shape 224"/>
        <p:cNvGrpSpPr/>
        <p:nvPr/>
      </p:nvGrpSpPr>
      <p:grpSpPr>
        <a:xfrm>
          <a:off x="0" y="0"/>
          <a:ext cx="0" cy="0"/>
          <a:chOff x="0" y="0"/>
          <a:chExt cx="0" cy="0"/>
        </a:xfrm>
      </p:grpSpPr>
      <p:sp>
        <p:nvSpPr>
          <p:cNvPr id="225" name="Google Shape;225;p30"/>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6" name="Google Shape;226;p30"/>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7" name="Google Shape;227;p30"/>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28" name="Google Shape;228;p30"/>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9" name="Google Shape;229;p30"/>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0" name="Google Shape;230;p30"/>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1" name="Google Shape;231;p30"/>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2" name="Google Shape;232;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3" name="Google Shape;233;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34" name="Shape 234"/>
        <p:cNvGrpSpPr/>
        <p:nvPr/>
      </p:nvGrpSpPr>
      <p:grpSpPr>
        <a:xfrm>
          <a:off x="0" y="0"/>
          <a:ext cx="0" cy="0"/>
          <a:chOff x="0" y="0"/>
          <a:chExt cx="0" cy="0"/>
        </a:xfrm>
      </p:grpSpPr>
      <p:sp>
        <p:nvSpPr>
          <p:cNvPr id="235" name="Google Shape;235;p31"/>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8" name="Google Shape;238;p31"/>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9" name="Google Shape;239;p31"/>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0" name="Google Shape;240;p31"/>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1" name="Google Shape;241;p31"/>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2" name="Google Shape;242;p31"/>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3" name="Google Shape;243;p31"/>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4" name="Google Shape;244;p31"/>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5" name="Google Shape;245;p31"/>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6" name="Google Shape;246;p31"/>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7" name="Google Shape;247;p31"/>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48" name="Google Shape;24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9" name="Google Shape;24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0" name="Google Shape;250;p3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1" name="Google Shape;251;p3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
  <p:cSld name="CUSTOM_32">
    <p:spTree>
      <p:nvGrpSpPr>
        <p:cNvPr id="252" name="Shape 252"/>
        <p:cNvGrpSpPr/>
        <p:nvPr/>
      </p:nvGrpSpPr>
      <p:grpSpPr>
        <a:xfrm>
          <a:off x="0" y="0"/>
          <a:ext cx="0" cy="0"/>
          <a:chOff x="0" y="0"/>
          <a:chExt cx="0" cy="0"/>
        </a:xfrm>
      </p:grpSpPr>
      <p:sp>
        <p:nvSpPr>
          <p:cNvPr id="253" name="Google Shape;253;p32"/>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4" name="Google Shape;254;p32"/>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5" name="Google Shape;255;p32"/>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6" name="Google Shape;256;p32"/>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7" name="Google Shape;257;p32"/>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58" name="Google Shape;258;p32"/>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9" name="Google Shape;259;p32"/>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2"/>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2"/>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2"/>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2"/>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2"/>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2"/>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66" name="Google Shape;266;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67" name="Google Shape;267;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68" name="Shape 268"/>
        <p:cNvGrpSpPr/>
        <p:nvPr/>
      </p:nvGrpSpPr>
      <p:grpSpPr>
        <a:xfrm>
          <a:off x="0" y="0"/>
          <a:ext cx="0" cy="0"/>
          <a:chOff x="0" y="0"/>
          <a:chExt cx="0" cy="0"/>
        </a:xfrm>
      </p:grpSpPr>
      <p:sp>
        <p:nvSpPr>
          <p:cNvPr id="269" name="Google Shape;26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2" name="Google Shape;27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3" name="Google Shape;27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4" name="Google Shape;27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5" name="Google Shape;275;p33"/>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3"/>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3"/>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3"/>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3"/>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0" name="Google Shape;280;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1" name="Google Shape;281;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2" name="Google Shape;282;p3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3" name="Google Shape;283;p3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84" name="Shape 284"/>
        <p:cNvGrpSpPr/>
        <p:nvPr/>
      </p:nvGrpSpPr>
      <p:grpSpPr>
        <a:xfrm>
          <a:off x="0" y="0"/>
          <a:ext cx="0" cy="0"/>
          <a:chOff x="0" y="0"/>
          <a:chExt cx="0" cy="0"/>
        </a:xfrm>
      </p:grpSpPr>
      <p:sp>
        <p:nvSpPr>
          <p:cNvPr id="285" name="Google Shape;285;p34"/>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0" name="Google Shape;290;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1" name="Google Shape;291;p3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2" name="Shape 292"/>
        <p:cNvGrpSpPr/>
        <p:nvPr/>
      </p:nvGrpSpPr>
      <p:grpSpPr>
        <a:xfrm>
          <a:off x="0" y="0"/>
          <a:ext cx="0" cy="0"/>
          <a:chOff x="0" y="0"/>
          <a:chExt cx="0" cy="0"/>
        </a:xfrm>
      </p:grpSpPr>
      <p:sp>
        <p:nvSpPr>
          <p:cNvPr id="293" name="Google Shape;293;p35"/>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4" name="Google Shape;294;p35"/>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5" name="Google Shape;295;p35"/>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6" name="Google Shape;296;p35"/>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7" name="Google Shape;297;p35"/>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98" name="Google Shape;298;p35"/>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99" name="Google Shape;299;p35"/>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5"/>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5"/>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2" name="Google Shape;30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3" name="Google Shape;30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04" name="Shape 304"/>
        <p:cNvGrpSpPr/>
        <p:nvPr/>
      </p:nvGrpSpPr>
      <p:grpSpPr>
        <a:xfrm>
          <a:off x="0" y="0"/>
          <a:ext cx="0" cy="0"/>
          <a:chOff x="0" y="0"/>
          <a:chExt cx="0" cy="0"/>
        </a:xfrm>
      </p:grpSpPr>
      <p:sp>
        <p:nvSpPr>
          <p:cNvPr id="305" name="Google Shape;305;p36"/>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8" name="Google Shape;308;p36"/>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9" name="Google Shape;309;p36"/>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0" name="Google Shape;310;p36"/>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1" name="Google Shape;311;p36"/>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2" name="Google Shape;312;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3" name="Google Shape;313;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4" name="Google Shape;314;p36"/>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15"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7" name="Google Shape;317;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8" name="Google Shape;318;p3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19" name="Google Shape;319;p3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0" name="Google Shape;320;p3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1" name="Google Shape;321;p3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2" name="Google Shape;322;p37"/>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3" name="Google Shape;323;p37"/>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4" name="Google Shape;324;p37"/>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5" name="Google Shape;325;p37"/>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6" name="Google Shape;326;p37"/>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7" name="Google Shape;327;p37"/>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28" name="Google Shape;328;p37"/>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29" name="Google Shape;329;p37"/>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7"/>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7"/>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35" name="Shape 335"/>
        <p:cNvGrpSpPr/>
        <p:nvPr/>
      </p:nvGrpSpPr>
      <p:grpSpPr>
        <a:xfrm>
          <a:off x="0" y="0"/>
          <a:ext cx="0" cy="0"/>
          <a:chOff x="0" y="0"/>
          <a:chExt cx="0" cy="0"/>
        </a:xfrm>
      </p:grpSpPr>
      <p:sp>
        <p:nvSpPr>
          <p:cNvPr id="336" name="Google Shape;336;p38"/>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7" name="Google Shape;337;p38"/>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38" name="Google Shape;338;p38"/>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39" name="Google Shape;339;p38"/>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0" name="Google Shape;340;p38"/>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1" name="Google Shape;341;p38"/>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2" name="Google Shape;342;p38"/>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3" name="Google Shape;343;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44" name="Google Shape;344;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45" name="Shape 345"/>
        <p:cNvGrpSpPr/>
        <p:nvPr/>
      </p:nvGrpSpPr>
      <p:grpSpPr>
        <a:xfrm>
          <a:off x="0" y="0"/>
          <a:ext cx="0" cy="0"/>
          <a:chOff x="0" y="0"/>
          <a:chExt cx="0" cy="0"/>
        </a:xfrm>
      </p:grpSpPr>
      <p:sp>
        <p:nvSpPr>
          <p:cNvPr id="346" name="Google Shape;346;p39"/>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48" name="Google Shape;348;p39"/>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9" name="Google Shape;349;p39"/>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0" name="Google Shape;350;p39"/>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1" name="Google Shape;351;p39"/>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2" name="Google Shape;352;p39"/>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39"/>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39"/>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55" name="Google Shape;355;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6" name="Google Shape;356;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57"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9" name="Google Shape;359;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0" name="Google Shape;360;p4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1" name="Google Shape;361;p4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2" name="Google Shape;362;p4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3" name="Google Shape;363;p4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64" name="Google Shape;364;p40"/>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5" name="Google Shape;365;p40"/>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6" name="Google Shape;366;p40"/>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67" name="Google Shape;367;p40"/>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8" name="Google Shape;368;p40"/>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69" name="Google Shape;369;p40"/>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0" name="Google Shape;370;p40"/>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1" name="Shape 371"/>
        <p:cNvGrpSpPr/>
        <p:nvPr/>
      </p:nvGrpSpPr>
      <p:grpSpPr>
        <a:xfrm>
          <a:off x="0" y="0"/>
          <a:ext cx="0" cy="0"/>
          <a:chOff x="0" y="0"/>
          <a:chExt cx="0" cy="0"/>
        </a:xfrm>
      </p:grpSpPr>
      <p:sp>
        <p:nvSpPr>
          <p:cNvPr id="372" name="Google Shape;372;p41"/>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6" name="Google Shape;376;p41"/>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78" name="Google Shape;378;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9" name="Google Shape;379;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0" name="Shape 380"/>
        <p:cNvGrpSpPr/>
        <p:nvPr/>
      </p:nvGrpSpPr>
      <p:grpSpPr>
        <a:xfrm>
          <a:off x="0" y="0"/>
          <a:ext cx="0" cy="0"/>
          <a:chOff x="0" y="0"/>
          <a:chExt cx="0" cy="0"/>
        </a:xfrm>
      </p:grpSpPr>
      <p:sp>
        <p:nvSpPr>
          <p:cNvPr id="381" name="Google Shape;381;p42"/>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2" name="Google Shape;382;p42"/>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3" name="Google Shape;383;p42"/>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4" name="Google Shape;384;p42"/>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5" name="Google Shape;385;p42"/>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6" name="Google Shape;386;p42"/>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7" name="Google Shape;387;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8" name="Google Shape;388;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9" name="Google Shape;389;p4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0" name="Google Shape;390;p4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1" name="Google Shape;391;p42"/>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2" name="Google Shape;392;p42"/>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395" name="Shape 395"/>
        <p:cNvGrpSpPr/>
        <p:nvPr/>
      </p:nvGrpSpPr>
      <p:grpSpPr>
        <a:xfrm>
          <a:off x="0" y="0"/>
          <a:ext cx="0" cy="0"/>
          <a:chOff x="0" y="0"/>
          <a:chExt cx="0" cy="0"/>
        </a:xfrm>
      </p:grpSpPr>
      <p:sp>
        <p:nvSpPr>
          <p:cNvPr id="396" name="Google Shape;396;p43"/>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7" name="Google Shape;397;p43"/>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398" name="Google Shape;398;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9" name="Google Shape;399;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0" name="Shape 400"/>
        <p:cNvGrpSpPr/>
        <p:nvPr/>
      </p:nvGrpSpPr>
      <p:grpSpPr>
        <a:xfrm>
          <a:off x="0" y="0"/>
          <a:ext cx="0" cy="0"/>
          <a:chOff x="0" y="0"/>
          <a:chExt cx="0" cy="0"/>
        </a:xfrm>
      </p:grpSpPr>
      <p:sp>
        <p:nvSpPr>
          <p:cNvPr id="401" name="Google Shape;401;p44"/>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2" name="Google Shape;402;p44"/>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3" name="Google Shape;403;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4" name="Google Shape;404;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05" name="Shape 405"/>
        <p:cNvGrpSpPr/>
        <p:nvPr/>
      </p:nvGrpSpPr>
      <p:grpSpPr>
        <a:xfrm>
          <a:off x="0" y="0"/>
          <a:ext cx="0" cy="0"/>
          <a:chOff x="0" y="0"/>
          <a:chExt cx="0" cy="0"/>
        </a:xfrm>
      </p:grpSpPr>
      <p:sp>
        <p:nvSpPr>
          <p:cNvPr id="406" name="Google Shape;406;p45"/>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07" name="Google Shape;407;p45"/>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08" name="Google Shape;408;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9" name="Google Shape;409;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3" name="Google Shape;413;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4" name="Google Shape;414;p4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5" name="Google Shape;415;p4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6" name="Google Shape;416;p4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17" name="Google Shape;417;p4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18" name="Google Shape;418;p46"/>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19" name="Google Shape;419;p46"/>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0" name="Google Shape;420;p46"/>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1" name="Shape 421"/>
        <p:cNvGrpSpPr/>
        <p:nvPr/>
      </p:nvGrpSpPr>
      <p:grpSpPr>
        <a:xfrm>
          <a:off x="0" y="0"/>
          <a:ext cx="0" cy="0"/>
          <a:chOff x="0" y="0"/>
          <a:chExt cx="0" cy="0"/>
        </a:xfrm>
      </p:grpSpPr>
      <p:sp>
        <p:nvSpPr>
          <p:cNvPr id="422" name="Google Shape;422;p47"/>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3" name="Google Shape;423;p47"/>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4" name="Google Shape;424;p47"/>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5" name="Google Shape;425;p47"/>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26" name="Google Shape;426;p47"/>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27" name="Google Shape;427;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8" name="Google Shape;428;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29" name="Shape 429"/>
        <p:cNvGrpSpPr/>
        <p:nvPr/>
      </p:nvGrpSpPr>
      <p:grpSpPr>
        <a:xfrm>
          <a:off x="0" y="0"/>
          <a:ext cx="0" cy="0"/>
          <a:chOff x="0" y="0"/>
          <a:chExt cx="0" cy="0"/>
        </a:xfrm>
      </p:grpSpPr>
      <p:sp>
        <p:nvSpPr>
          <p:cNvPr id="430" name="Google Shape;430;p48"/>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1" name="Google Shape;431;p48"/>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2" name="Google Shape;432;p48"/>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3" name="Google Shape;433;p48"/>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4" name="Google Shape;434;p48"/>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5" name="Google Shape;435;p48"/>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6" name="Google Shape;436;p48"/>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37" name="Google Shape;437;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8" name="Google Shape;438;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9" name="Google Shape;439;p4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0" name="Google Shape;440;p4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1" name="Shape 441"/>
        <p:cNvGrpSpPr/>
        <p:nvPr/>
      </p:nvGrpSpPr>
      <p:grpSpPr>
        <a:xfrm>
          <a:off x="0" y="0"/>
          <a:ext cx="0" cy="0"/>
          <a:chOff x="0" y="0"/>
          <a:chExt cx="0" cy="0"/>
        </a:xfrm>
      </p:grpSpPr>
      <p:sp>
        <p:nvSpPr>
          <p:cNvPr id="442" name="Google Shape;442;p49"/>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3" name="Google Shape;443;p49"/>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4" name="Google Shape;444;p49"/>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6" name="Google Shape;446;p49"/>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7" name="Google Shape;447;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8" name="Google Shape;448;p49"/>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9"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1" name="Google Shape;451;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2"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5" name="Google Shape;455;p51"/>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6" name="Google Shape;456;p51"/>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57"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9" name="Google Shape;459;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3" name="Google Shape;463;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4" name="Google Shape;464;p5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5" name="Google Shape;465;p5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6" name="Google Shape;466;p5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7" name="Google Shape;467;p5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theme" Target="../theme/theme1.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youtu.be/4uL0TnLiM9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4"/>
          <p:cNvSpPr txBox="1"/>
          <p:nvPr>
            <p:ph type="ctrTitle"/>
          </p:nvPr>
        </p:nvSpPr>
        <p:spPr>
          <a:xfrm>
            <a:off x="1978625" y="1359000"/>
            <a:ext cx="7064100" cy="618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t>CAR NUMBER PLATE RECOGNITION</a:t>
            </a:r>
            <a:endParaRPr sz="2800"/>
          </a:p>
        </p:txBody>
      </p:sp>
      <p:sp>
        <p:nvSpPr>
          <p:cNvPr id="473" name="Google Shape;473;p54"/>
          <p:cNvSpPr txBox="1"/>
          <p:nvPr>
            <p:ph idx="1" type="subTitle"/>
          </p:nvPr>
        </p:nvSpPr>
        <p:spPr>
          <a:xfrm>
            <a:off x="2202900" y="367675"/>
            <a:ext cx="6111300" cy="11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2500">
                <a:solidFill>
                  <a:schemeClr val="dk1"/>
                </a:solidFill>
              </a:rPr>
              <a:t>BITI 3313 IMAGE PROCESSING AND PATTERN RECOGNITION</a:t>
            </a:r>
            <a:endParaRPr sz="2500"/>
          </a:p>
        </p:txBody>
      </p:sp>
      <p:pic>
        <p:nvPicPr>
          <p:cNvPr id="474" name="Google Shape;474;p54"/>
          <p:cNvPicPr preferRelativeResize="0"/>
          <p:nvPr/>
        </p:nvPicPr>
        <p:blipFill rotWithShape="1">
          <a:blip r:embed="rId3">
            <a:alphaModFix/>
          </a:blip>
          <a:srcRect b="29394" l="23445" r="24220" t="19995"/>
          <a:stretch/>
        </p:blipFill>
        <p:spPr>
          <a:xfrm>
            <a:off x="0" y="218800"/>
            <a:ext cx="2571448" cy="1640935"/>
          </a:xfrm>
          <a:prstGeom prst="rect">
            <a:avLst/>
          </a:prstGeom>
          <a:noFill/>
          <a:ln>
            <a:noFill/>
          </a:ln>
        </p:spPr>
      </p:pic>
      <p:sp>
        <p:nvSpPr>
          <p:cNvPr id="475" name="Google Shape;475;p54"/>
          <p:cNvSpPr txBox="1"/>
          <p:nvPr>
            <p:ph idx="4294967295" type="subTitle"/>
          </p:nvPr>
        </p:nvSpPr>
        <p:spPr>
          <a:xfrm>
            <a:off x="3924125" y="2056800"/>
            <a:ext cx="339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GROUP PROJECT</a:t>
            </a:r>
            <a:endParaRPr/>
          </a:p>
        </p:txBody>
      </p:sp>
      <p:sp>
        <p:nvSpPr>
          <p:cNvPr id="476" name="Google Shape;476;p54"/>
          <p:cNvSpPr txBox="1"/>
          <p:nvPr>
            <p:ph idx="4294967295" type="subTitle"/>
          </p:nvPr>
        </p:nvSpPr>
        <p:spPr>
          <a:xfrm>
            <a:off x="1978625" y="2436700"/>
            <a:ext cx="3399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latin typeface="Be Vietnam Pro SemiBold"/>
                <a:ea typeface="Be Vietnam Pro SemiBold"/>
                <a:cs typeface="Be Vietnam Pro SemiBold"/>
                <a:sym typeface="Be Vietnam Pro SemiBold"/>
              </a:rPr>
              <a:t>GROUP MEMBERS:</a:t>
            </a:r>
            <a:endParaRPr sz="1600">
              <a:latin typeface="Be Vietnam Pro SemiBold"/>
              <a:ea typeface="Be Vietnam Pro SemiBold"/>
              <a:cs typeface="Be Vietnam Pro SemiBold"/>
              <a:sym typeface="Be Vietnam Pro SemiBold"/>
            </a:endParaRPr>
          </a:p>
        </p:txBody>
      </p:sp>
      <p:graphicFrame>
        <p:nvGraphicFramePr>
          <p:cNvPr id="477" name="Google Shape;477;p54"/>
          <p:cNvGraphicFramePr/>
          <p:nvPr/>
        </p:nvGraphicFramePr>
        <p:xfrm>
          <a:off x="1516350" y="3009400"/>
          <a:ext cx="3000000" cy="3000000"/>
        </p:xfrm>
        <a:graphic>
          <a:graphicData uri="http://schemas.openxmlformats.org/drawingml/2006/table">
            <a:tbl>
              <a:tblPr>
                <a:noFill/>
                <a:tableStyleId>{ABE37A96-689E-4FBF-9F2A-55509023128A}</a:tableStyleId>
              </a:tblPr>
              <a:tblGrid>
                <a:gridCol w="4655825"/>
                <a:gridCol w="1455475"/>
              </a:tblGrid>
              <a:tr h="363425">
                <a:tc>
                  <a:txBody>
                    <a:bodyPr/>
                    <a:lstStyle/>
                    <a:p>
                      <a:pPr indent="0" lvl="0" marL="0" rtl="0" algn="ctr">
                        <a:spcBef>
                          <a:spcPts val="0"/>
                        </a:spcBef>
                        <a:spcAft>
                          <a:spcPts val="0"/>
                        </a:spcAft>
                        <a:buNone/>
                      </a:pPr>
                      <a:r>
                        <a:rPr b="1" lang="en"/>
                        <a:t>NAME</a:t>
                      </a:r>
                      <a:endParaRPr b="1"/>
                    </a:p>
                  </a:txBody>
                  <a:tcPr marT="91425" marB="91425" marR="91425" marL="91425"/>
                </a:tc>
                <a:tc>
                  <a:txBody>
                    <a:bodyPr/>
                    <a:lstStyle/>
                    <a:p>
                      <a:pPr indent="0" lvl="0" marL="0" rtl="0" algn="ctr">
                        <a:spcBef>
                          <a:spcPts val="0"/>
                        </a:spcBef>
                        <a:spcAft>
                          <a:spcPts val="0"/>
                        </a:spcAft>
                        <a:buNone/>
                      </a:pPr>
                      <a:r>
                        <a:rPr b="1" lang="en"/>
                        <a:t>MATRIC NO</a:t>
                      </a:r>
                      <a:endParaRPr b="1"/>
                    </a:p>
                  </a:txBody>
                  <a:tcPr marT="91425" marB="91425" marR="91425" marL="91425"/>
                </a:tc>
              </a:tr>
              <a:tr h="363425">
                <a:tc>
                  <a:txBody>
                    <a:bodyPr/>
                    <a:lstStyle/>
                    <a:p>
                      <a:pPr indent="0" lvl="0" marL="0" rtl="0" algn="ctr">
                        <a:spcBef>
                          <a:spcPts val="0"/>
                        </a:spcBef>
                        <a:spcAft>
                          <a:spcPts val="0"/>
                        </a:spcAft>
                        <a:buNone/>
                      </a:pPr>
                      <a:r>
                        <a:rPr lang="en"/>
                        <a:t>AHNUSIYAA A/P SEKARAN</a:t>
                      </a:r>
                      <a:endParaRPr/>
                    </a:p>
                  </a:txBody>
                  <a:tcPr marT="91425" marB="91425" marR="91425" marL="91425"/>
                </a:tc>
                <a:tc>
                  <a:txBody>
                    <a:bodyPr/>
                    <a:lstStyle/>
                    <a:p>
                      <a:pPr indent="0" lvl="0" marL="0" rtl="0" algn="ctr">
                        <a:spcBef>
                          <a:spcPts val="0"/>
                        </a:spcBef>
                        <a:spcAft>
                          <a:spcPts val="0"/>
                        </a:spcAft>
                        <a:buNone/>
                      </a:pPr>
                      <a:r>
                        <a:rPr lang="en"/>
                        <a:t>B032210015</a:t>
                      </a:r>
                      <a:endParaRPr/>
                    </a:p>
                  </a:txBody>
                  <a:tcPr marT="91425" marB="91425" marR="91425" marL="91425"/>
                </a:tc>
              </a:tr>
              <a:tr h="363425">
                <a:tc>
                  <a:txBody>
                    <a:bodyPr/>
                    <a:lstStyle/>
                    <a:p>
                      <a:pPr indent="0" lvl="0" marL="0" rtl="0" algn="ctr">
                        <a:spcBef>
                          <a:spcPts val="0"/>
                        </a:spcBef>
                        <a:spcAft>
                          <a:spcPts val="0"/>
                        </a:spcAft>
                        <a:buNone/>
                      </a:pPr>
                      <a:r>
                        <a:rPr lang="en"/>
                        <a:t>RASHMIKA A/P KATHIRAVAN</a:t>
                      </a:r>
                      <a:endParaRPr/>
                    </a:p>
                  </a:txBody>
                  <a:tcPr marT="91425" marB="91425" marR="91425" marL="91425"/>
                </a:tc>
                <a:tc>
                  <a:txBody>
                    <a:bodyPr/>
                    <a:lstStyle/>
                    <a:p>
                      <a:pPr indent="0" lvl="0" marL="0" marR="88900" rtl="0" algn="ctr">
                        <a:lnSpc>
                          <a:spcPct val="115000"/>
                        </a:lnSpc>
                        <a:spcBef>
                          <a:spcPts val="1200"/>
                        </a:spcBef>
                        <a:spcAft>
                          <a:spcPts val="0"/>
                        </a:spcAft>
                        <a:buClr>
                          <a:schemeClr val="dk1"/>
                        </a:buClr>
                        <a:buSzPts val="1100"/>
                        <a:buFont typeface="Arial"/>
                        <a:buNone/>
                      </a:pPr>
                      <a:r>
                        <a:rPr lang="en">
                          <a:solidFill>
                            <a:schemeClr val="dk1"/>
                          </a:solidFill>
                        </a:rPr>
                        <a:t>  B0321110121</a:t>
                      </a:r>
                      <a:endParaRPr/>
                    </a:p>
                  </a:txBody>
                  <a:tcPr marT="91425" marB="91425" marR="91425" marL="91425"/>
                </a:tc>
              </a:tr>
              <a:tr h="318825">
                <a:tc>
                  <a:txBody>
                    <a:bodyPr/>
                    <a:lstStyle/>
                    <a:p>
                      <a:pPr indent="0" lvl="0" marL="0" rtl="0" algn="ctr">
                        <a:spcBef>
                          <a:spcPts val="0"/>
                        </a:spcBef>
                        <a:spcAft>
                          <a:spcPts val="0"/>
                        </a:spcAft>
                        <a:buNone/>
                      </a:pPr>
                      <a:r>
                        <a:rPr lang="en"/>
                        <a:t>MUHAMMAD SHAHRIZAD BIN MOHD SHAMSUDI</a:t>
                      </a:r>
                      <a:endParaRPr/>
                    </a:p>
                  </a:txBody>
                  <a:tcPr marT="91425" marB="91425" marR="91425" marL="91425"/>
                </a:tc>
                <a:tc>
                  <a:txBody>
                    <a:bodyPr/>
                    <a:lstStyle/>
                    <a:p>
                      <a:pPr indent="0" lvl="0" marL="0" marR="88900" rtl="0" algn="ctr">
                        <a:lnSpc>
                          <a:spcPct val="115000"/>
                        </a:lnSpc>
                        <a:spcBef>
                          <a:spcPts val="1200"/>
                        </a:spcBef>
                        <a:spcAft>
                          <a:spcPts val="0"/>
                        </a:spcAft>
                        <a:buNone/>
                      </a:pPr>
                      <a:r>
                        <a:rPr lang="en">
                          <a:solidFill>
                            <a:schemeClr val="dk1"/>
                          </a:solidFill>
                        </a:rPr>
                        <a:t>B032110172</a:t>
                      </a:r>
                      <a:endParaRPr>
                        <a:solidFill>
                          <a:schemeClr val="dk1"/>
                        </a:solidFill>
                      </a:endParaRPr>
                    </a:p>
                  </a:txBody>
                  <a:tcPr marT="91425" marB="91425" marR="91425" marL="91425"/>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3"/>
          <p:cNvSpPr txBox="1"/>
          <p:nvPr>
            <p:ph type="title"/>
          </p:nvPr>
        </p:nvSpPr>
        <p:spPr>
          <a:xfrm>
            <a:off x="713225" y="368825"/>
            <a:ext cx="665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Codes (script)</a:t>
            </a:r>
            <a:endParaRPr/>
          </a:p>
        </p:txBody>
      </p:sp>
      <p:pic>
        <p:nvPicPr>
          <p:cNvPr id="531" name="Google Shape;531;p63"/>
          <p:cNvPicPr preferRelativeResize="0"/>
          <p:nvPr/>
        </p:nvPicPr>
        <p:blipFill>
          <a:blip r:embed="rId3">
            <a:alphaModFix/>
          </a:blip>
          <a:stretch>
            <a:fillRect/>
          </a:stretch>
        </p:blipFill>
        <p:spPr>
          <a:xfrm>
            <a:off x="829900" y="1077050"/>
            <a:ext cx="7744200" cy="3555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4"/>
          <p:cNvSpPr txBox="1"/>
          <p:nvPr>
            <p:ph type="title"/>
          </p:nvPr>
        </p:nvSpPr>
        <p:spPr>
          <a:xfrm>
            <a:off x="713225" y="368825"/>
            <a:ext cx="665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Codes (script)</a:t>
            </a:r>
            <a:endParaRPr/>
          </a:p>
        </p:txBody>
      </p:sp>
      <p:pic>
        <p:nvPicPr>
          <p:cNvPr id="537" name="Google Shape;537;p64"/>
          <p:cNvPicPr preferRelativeResize="0"/>
          <p:nvPr/>
        </p:nvPicPr>
        <p:blipFill>
          <a:blip r:embed="rId3">
            <a:alphaModFix/>
          </a:blip>
          <a:stretch>
            <a:fillRect/>
          </a:stretch>
        </p:blipFill>
        <p:spPr>
          <a:xfrm>
            <a:off x="925125" y="1369900"/>
            <a:ext cx="7867650" cy="281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5"/>
          <p:cNvSpPr txBox="1"/>
          <p:nvPr>
            <p:ph type="title"/>
          </p:nvPr>
        </p:nvSpPr>
        <p:spPr>
          <a:xfrm>
            <a:off x="713225" y="368825"/>
            <a:ext cx="665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Codes (script)</a:t>
            </a:r>
            <a:endParaRPr/>
          </a:p>
        </p:txBody>
      </p:sp>
      <p:pic>
        <p:nvPicPr>
          <p:cNvPr id="543" name="Google Shape;543;p65"/>
          <p:cNvPicPr preferRelativeResize="0"/>
          <p:nvPr/>
        </p:nvPicPr>
        <p:blipFill>
          <a:blip r:embed="rId3">
            <a:alphaModFix/>
          </a:blip>
          <a:stretch>
            <a:fillRect/>
          </a:stretch>
        </p:blipFill>
        <p:spPr>
          <a:xfrm>
            <a:off x="958926" y="1274000"/>
            <a:ext cx="6581874" cy="276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6"/>
          <p:cNvSpPr txBox="1"/>
          <p:nvPr>
            <p:ph type="title"/>
          </p:nvPr>
        </p:nvSpPr>
        <p:spPr>
          <a:xfrm>
            <a:off x="713225" y="368825"/>
            <a:ext cx="665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1</a:t>
            </a:r>
            <a:endParaRPr/>
          </a:p>
        </p:txBody>
      </p:sp>
      <p:pic>
        <p:nvPicPr>
          <p:cNvPr id="549" name="Google Shape;549;p66"/>
          <p:cNvPicPr preferRelativeResize="0"/>
          <p:nvPr/>
        </p:nvPicPr>
        <p:blipFill>
          <a:blip r:embed="rId3">
            <a:alphaModFix/>
          </a:blip>
          <a:stretch>
            <a:fillRect/>
          </a:stretch>
        </p:blipFill>
        <p:spPr>
          <a:xfrm>
            <a:off x="5210475" y="569150"/>
            <a:ext cx="3453499" cy="2579200"/>
          </a:xfrm>
          <a:prstGeom prst="rect">
            <a:avLst/>
          </a:prstGeom>
          <a:noFill/>
          <a:ln>
            <a:noFill/>
          </a:ln>
        </p:spPr>
      </p:pic>
      <p:pic>
        <p:nvPicPr>
          <p:cNvPr id="550" name="Google Shape;550;p66"/>
          <p:cNvPicPr preferRelativeResize="0"/>
          <p:nvPr/>
        </p:nvPicPr>
        <p:blipFill>
          <a:blip r:embed="rId4">
            <a:alphaModFix/>
          </a:blip>
          <a:stretch>
            <a:fillRect/>
          </a:stretch>
        </p:blipFill>
        <p:spPr>
          <a:xfrm>
            <a:off x="3850900" y="3224550"/>
            <a:ext cx="5054676" cy="1327900"/>
          </a:xfrm>
          <a:prstGeom prst="rect">
            <a:avLst/>
          </a:prstGeom>
          <a:noFill/>
          <a:ln>
            <a:noFill/>
          </a:ln>
        </p:spPr>
      </p:pic>
      <p:sp>
        <p:nvSpPr>
          <p:cNvPr id="551" name="Google Shape;551;p66"/>
          <p:cNvSpPr txBox="1"/>
          <p:nvPr>
            <p:ph idx="4" type="subTitle"/>
          </p:nvPr>
        </p:nvSpPr>
        <p:spPr>
          <a:xfrm>
            <a:off x="548700" y="1203325"/>
            <a:ext cx="3729600" cy="353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lnSpc>
                <a:spcPct val="150000"/>
              </a:lnSpc>
              <a:spcBef>
                <a:spcPts val="0"/>
              </a:spcBef>
              <a:spcAft>
                <a:spcPts val="0"/>
              </a:spcAft>
              <a:buNone/>
            </a:pPr>
            <a:r>
              <a:rPr lang="en"/>
              <a:t>The output displays the original image with green rectangles highlighting the potential number plate regions. Additionally, a separate figure shows the cropped and </a:t>
            </a:r>
            <a:r>
              <a:rPr lang="en"/>
              <a:t>extracted</a:t>
            </a:r>
            <a:r>
              <a:rPr lang="en"/>
              <a:t> </a:t>
            </a:r>
            <a:r>
              <a:rPr lang="en"/>
              <a:t>number</a:t>
            </a:r>
            <a:r>
              <a:rPr lang="en"/>
              <a:t> plate region. This output </a:t>
            </a:r>
            <a:r>
              <a:rPr lang="en"/>
              <a:t>allows</a:t>
            </a:r>
            <a:r>
              <a:rPr lang="en"/>
              <a:t> you to visually inspect the detected number plate and access the accuracy of the detection </a:t>
            </a:r>
            <a:r>
              <a:rPr lang="en"/>
              <a:t>algorithm.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67"/>
          <p:cNvSpPr txBox="1"/>
          <p:nvPr>
            <p:ph type="title"/>
          </p:nvPr>
        </p:nvSpPr>
        <p:spPr>
          <a:xfrm>
            <a:off x="713225" y="368825"/>
            <a:ext cx="665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2</a:t>
            </a:r>
            <a:endParaRPr/>
          </a:p>
        </p:txBody>
      </p:sp>
      <p:pic>
        <p:nvPicPr>
          <p:cNvPr id="557" name="Google Shape;557;p67"/>
          <p:cNvPicPr preferRelativeResize="0"/>
          <p:nvPr/>
        </p:nvPicPr>
        <p:blipFill>
          <a:blip r:embed="rId3">
            <a:alphaModFix/>
          </a:blip>
          <a:stretch>
            <a:fillRect/>
          </a:stretch>
        </p:blipFill>
        <p:spPr>
          <a:xfrm>
            <a:off x="789175" y="1181050"/>
            <a:ext cx="4650124" cy="2649451"/>
          </a:xfrm>
          <a:prstGeom prst="rect">
            <a:avLst/>
          </a:prstGeom>
          <a:noFill/>
          <a:ln>
            <a:noFill/>
          </a:ln>
        </p:spPr>
      </p:pic>
      <p:pic>
        <p:nvPicPr>
          <p:cNvPr id="558" name="Google Shape;558;p67"/>
          <p:cNvPicPr preferRelativeResize="0"/>
          <p:nvPr/>
        </p:nvPicPr>
        <p:blipFill>
          <a:blip r:embed="rId4">
            <a:alphaModFix/>
          </a:blip>
          <a:stretch>
            <a:fillRect/>
          </a:stretch>
        </p:blipFill>
        <p:spPr>
          <a:xfrm>
            <a:off x="4456981" y="3530725"/>
            <a:ext cx="4122720" cy="1172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8"/>
          <p:cNvSpPr txBox="1"/>
          <p:nvPr>
            <p:ph idx="4" type="subTitle"/>
          </p:nvPr>
        </p:nvSpPr>
        <p:spPr>
          <a:xfrm>
            <a:off x="557750" y="1304775"/>
            <a:ext cx="7625700" cy="2004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2"/>
              </a:buClr>
              <a:buSzPts val="1100"/>
              <a:buFont typeface="Arial"/>
              <a:buNone/>
            </a:pPr>
            <a:r>
              <a:rPr lang="en">
                <a:latin typeface="Arial"/>
                <a:ea typeface="Arial"/>
                <a:cs typeface="Arial"/>
                <a:sym typeface="Arial"/>
              </a:rPr>
              <a:t>The number plate detection algorithm presented in this report offers an automated and efficient approach to identify and extract number plates from images. By utilizing image processing techniques, it accurately locates number plates in various environments. The algorithm's strengths lie in its edge detection, morphological operations, and connected component analysis, enabling the filtering and visualization of number plate candidates. </a:t>
            </a:r>
            <a:endParaRPr>
              <a:latin typeface="Arial"/>
              <a:ea typeface="Arial"/>
              <a:cs typeface="Arial"/>
              <a:sym typeface="Arial"/>
            </a:endParaRPr>
          </a:p>
          <a:p>
            <a:pPr indent="0" lvl="0" marL="0" rtl="0" algn="just">
              <a:spcBef>
                <a:spcPts val="0"/>
              </a:spcBef>
              <a:spcAft>
                <a:spcPts val="0"/>
              </a:spcAft>
              <a:buClr>
                <a:schemeClr val="dk2"/>
              </a:buClr>
              <a:buSzPts val="1100"/>
              <a:buFont typeface="Arial"/>
              <a:buNone/>
            </a:pPr>
            <a:r>
              <a:t/>
            </a:r>
            <a:endParaRPr>
              <a:latin typeface="Arial"/>
              <a:ea typeface="Arial"/>
              <a:cs typeface="Arial"/>
              <a:sym typeface="Arial"/>
            </a:endParaRPr>
          </a:p>
          <a:p>
            <a:pPr indent="0" lvl="0" marL="0" rtl="0" algn="just">
              <a:spcBef>
                <a:spcPts val="0"/>
              </a:spcBef>
              <a:spcAft>
                <a:spcPts val="0"/>
              </a:spcAft>
              <a:buClr>
                <a:schemeClr val="dk2"/>
              </a:buClr>
              <a:buSzPts val="1100"/>
              <a:buFont typeface="Arial"/>
              <a:buNone/>
            </a:pPr>
            <a:r>
              <a:rPr lang="en">
                <a:latin typeface="Arial"/>
                <a:ea typeface="Arial"/>
                <a:cs typeface="Arial"/>
                <a:sym typeface="Arial"/>
              </a:rPr>
              <a:t>However, challenges such as image quality and variations in number plate designs should be addressed for improved performance. Future developments, including the integration of machine learning, hold promise for enhancing accuracy and robustness.Overall, the algorithm provides a foundation for streamlining applications that require precise vehicle identification and tracking.</a:t>
            </a:r>
            <a:endParaRPr>
              <a:latin typeface="Arial"/>
              <a:ea typeface="Arial"/>
              <a:cs typeface="Arial"/>
              <a:sym typeface="Arial"/>
            </a:endParaRPr>
          </a:p>
        </p:txBody>
      </p:sp>
      <p:sp>
        <p:nvSpPr>
          <p:cNvPr id="564" name="Google Shape;564;p68"/>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64"/>
                                        </p:tgtEl>
                                        <p:attrNameLst>
                                          <p:attrName>style.visibility</p:attrName>
                                        </p:attrNameLst>
                                      </p:cBhvr>
                                      <p:to>
                                        <p:strVal val="visible"/>
                                      </p:to>
                                    </p:set>
                                    <p:anim calcmode="lin" valueType="num">
                                      <p:cBhvr additive="base">
                                        <p:cTn dur="1000"/>
                                        <p:tgtEl>
                                          <p:spTgt spid="56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563"/>
                                        </p:tgtEl>
                                        <p:attrNameLst>
                                          <p:attrName>style.visibility</p:attrName>
                                        </p:attrNameLst>
                                      </p:cBhvr>
                                      <p:to>
                                        <p:strVal val="visible"/>
                                      </p:to>
                                    </p:set>
                                    <p:anim calcmode="lin" valueType="num">
                                      <p:cBhvr additive="base">
                                        <p:cTn dur="1000"/>
                                        <p:tgtEl>
                                          <p:spTgt spid="5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9"/>
          <p:cNvSpPr txBox="1"/>
          <p:nvPr>
            <p:ph idx="1" type="subTitle"/>
          </p:nvPr>
        </p:nvSpPr>
        <p:spPr>
          <a:xfrm>
            <a:off x="799875" y="1306350"/>
            <a:ext cx="8013300" cy="28890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SzPts val="1400"/>
              <a:buFont typeface="Merriweather"/>
              <a:buChar char="●"/>
            </a:pPr>
            <a:r>
              <a:rPr lang="en"/>
              <a:t>‘Automatic vehicle number plate detection and recognition using image processing’ (2017) International Journal of Advance Engineering and Research Development, 4(10). doi:10.21090/ijaerd.74192.</a:t>
            </a:r>
            <a:endParaRPr/>
          </a:p>
          <a:p>
            <a:pPr indent="-317500" lvl="0" marL="457200" rtl="0" algn="just">
              <a:spcBef>
                <a:spcPts val="1000"/>
              </a:spcBef>
              <a:spcAft>
                <a:spcPts val="0"/>
              </a:spcAft>
              <a:buSzPts val="1400"/>
              <a:buFont typeface="Merriweather"/>
              <a:buChar char="●"/>
            </a:pPr>
            <a:r>
              <a:rPr lang="en"/>
              <a:t>Anish, T.P. and Prathap, P.M.J. (1970) Automated Vehicle Number Recognition Scheme using neural networks, SpringerLink. Available at: https://link.springer.com/chapter/10.1007/978-3-031-12638-3_23</a:t>
            </a:r>
            <a:endParaRPr/>
          </a:p>
          <a:p>
            <a:pPr indent="-317500" lvl="0" marL="457200" rtl="0" algn="just">
              <a:spcBef>
                <a:spcPts val="1000"/>
              </a:spcBef>
              <a:spcAft>
                <a:spcPts val="0"/>
              </a:spcAft>
              <a:buSzPts val="1400"/>
              <a:buFont typeface="Merriweather"/>
              <a:buChar char="●"/>
            </a:pPr>
            <a:r>
              <a:rPr lang="en"/>
              <a:t>Rahman, Md.A. (2017) Automatic Vehicle Number Plate Detection &amp;amp; Recognition, Academia.edu. Available at: https://www.academia.edu/33603141/Automatic_Vehicle_Number_Plate_Detection_and_Recognition</a:t>
            </a:r>
            <a:endParaRPr/>
          </a:p>
          <a:p>
            <a:pPr indent="0" lvl="0" marL="457200" rtl="0" algn="just">
              <a:spcBef>
                <a:spcPts val="1000"/>
              </a:spcBef>
              <a:spcAft>
                <a:spcPts val="1000"/>
              </a:spcAft>
              <a:buNone/>
            </a:pPr>
            <a:r>
              <a:t/>
            </a:r>
            <a:endParaRPr/>
          </a:p>
        </p:txBody>
      </p:sp>
      <p:sp>
        <p:nvSpPr>
          <p:cNvPr id="570" name="Google Shape;570;p69"/>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of references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70"/>
          <p:cNvSpPr txBox="1"/>
          <p:nvPr>
            <p:ph type="title"/>
          </p:nvPr>
        </p:nvSpPr>
        <p:spPr>
          <a:xfrm>
            <a:off x="2488938" y="1085575"/>
            <a:ext cx="4391100" cy="1810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youuu!!</a:t>
            </a:r>
            <a:endParaRPr/>
          </a:p>
        </p:txBody>
      </p:sp>
      <p:pic>
        <p:nvPicPr>
          <p:cNvPr id="576" name="Google Shape;576;p70"/>
          <p:cNvPicPr preferRelativeResize="0"/>
          <p:nvPr/>
        </p:nvPicPr>
        <p:blipFill>
          <a:blip r:embed="rId3">
            <a:alphaModFix/>
          </a:blip>
          <a:stretch>
            <a:fillRect/>
          </a:stretch>
        </p:blipFill>
        <p:spPr>
          <a:xfrm>
            <a:off x="2488975" y="3448675"/>
            <a:ext cx="4391025" cy="885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5"/>
          <p:cNvSpPr txBox="1"/>
          <p:nvPr>
            <p:ph type="title"/>
          </p:nvPr>
        </p:nvSpPr>
        <p:spPr>
          <a:xfrm>
            <a:off x="523075" y="1262250"/>
            <a:ext cx="7729800" cy="2030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100"/>
              <a:t>Video presentation link:</a:t>
            </a:r>
            <a:endParaRPr sz="3100"/>
          </a:p>
          <a:p>
            <a:pPr indent="0" lvl="0" marL="0" rtl="0" algn="ctr">
              <a:spcBef>
                <a:spcPts val="0"/>
              </a:spcBef>
              <a:spcAft>
                <a:spcPts val="0"/>
              </a:spcAft>
              <a:buNone/>
            </a:pPr>
            <a:r>
              <a:t/>
            </a:r>
            <a:endParaRPr sz="3100"/>
          </a:p>
          <a:p>
            <a:pPr indent="0" lvl="0" marL="0" rtl="0" algn="ctr">
              <a:spcBef>
                <a:spcPts val="0"/>
              </a:spcBef>
              <a:spcAft>
                <a:spcPts val="0"/>
              </a:spcAft>
              <a:buNone/>
            </a:pPr>
            <a:r>
              <a:rPr lang="en" sz="3100" u="sng">
                <a:solidFill>
                  <a:schemeClr val="hlink"/>
                </a:solidFill>
                <a:hlinkClick r:id="rId3"/>
              </a:rPr>
              <a:t>https://youtu.be/4uL0TnLiM9w</a:t>
            </a:r>
            <a:endParaRPr sz="3100"/>
          </a:p>
          <a:p>
            <a:pPr indent="0" lvl="0" marL="0" rtl="0" algn="ctr">
              <a:spcBef>
                <a:spcPts val="0"/>
              </a:spcBef>
              <a:spcAft>
                <a:spcPts val="0"/>
              </a:spcAft>
              <a:buNone/>
            </a:pPr>
            <a:r>
              <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ph type="title"/>
          </p:nvPr>
        </p:nvSpPr>
        <p:spPr>
          <a:xfrm>
            <a:off x="2714550" y="2061481"/>
            <a:ext cx="4188600" cy="22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Background</a:t>
            </a:r>
            <a:endParaRPr/>
          </a:p>
        </p:txBody>
      </p:sp>
      <p:sp>
        <p:nvSpPr>
          <p:cNvPr id="488" name="Google Shape;488;p56"/>
          <p:cNvSpPr txBox="1"/>
          <p:nvPr>
            <p:ph idx="2" type="title"/>
          </p:nvPr>
        </p:nvSpPr>
        <p:spPr>
          <a:xfrm>
            <a:off x="3746550" y="1034363"/>
            <a:ext cx="1650900" cy="9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7"/>
          <p:cNvSpPr txBox="1"/>
          <p:nvPr>
            <p:ph type="title"/>
          </p:nvPr>
        </p:nvSpPr>
        <p:spPr>
          <a:xfrm>
            <a:off x="2345475" y="336975"/>
            <a:ext cx="6327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600"/>
              <a:t>Problem Background</a:t>
            </a:r>
            <a:endParaRPr sz="3600"/>
          </a:p>
        </p:txBody>
      </p:sp>
      <p:sp>
        <p:nvSpPr>
          <p:cNvPr id="494" name="Google Shape;494;p57"/>
          <p:cNvSpPr txBox="1"/>
          <p:nvPr>
            <p:ph idx="4" type="subTitle"/>
          </p:nvPr>
        </p:nvSpPr>
        <p:spPr>
          <a:xfrm>
            <a:off x="1217775" y="1110375"/>
            <a:ext cx="7203300" cy="390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Car number plate detection </a:t>
            </a:r>
            <a:r>
              <a:rPr lang="en"/>
              <a:t>involves</a:t>
            </a:r>
            <a:r>
              <a:rPr lang="en"/>
              <a:t> automating the process of locating and extracting number plates from </a:t>
            </a:r>
            <a:r>
              <a:rPr lang="en"/>
              <a:t>the</a:t>
            </a:r>
            <a:r>
              <a:rPr lang="en"/>
              <a:t> car images. This is </a:t>
            </a:r>
            <a:r>
              <a:rPr lang="en"/>
              <a:t>common</a:t>
            </a:r>
            <a:r>
              <a:rPr lang="en"/>
              <a:t> problem in the field of computer vision and has </a:t>
            </a:r>
            <a:r>
              <a:rPr lang="en"/>
              <a:t>various</a:t>
            </a:r>
            <a:r>
              <a:rPr lang="en"/>
              <a:t> application such as automated toll collection and parking management. </a:t>
            </a:r>
            <a:endParaRPr/>
          </a:p>
          <a:p>
            <a:pPr indent="0" lvl="0" marL="457200" rtl="0" algn="l">
              <a:spcBef>
                <a:spcPts val="0"/>
              </a:spcBef>
              <a:spcAft>
                <a:spcPts val="0"/>
              </a:spcAft>
              <a:buNone/>
            </a:pPr>
            <a:r>
              <a:rPr lang="en"/>
              <a:t> </a:t>
            </a:r>
            <a:endParaRPr/>
          </a:p>
          <a:p>
            <a:pPr indent="-317500" lvl="0" marL="457200" rtl="0" algn="l">
              <a:spcBef>
                <a:spcPts val="0"/>
              </a:spcBef>
              <a:spcAft>
                <a:spcPts val="0"/>
              </a:spcAft>
              <a:buSzPts val="1400"/>
              <a:buAutoNum type="arabicPeriod"/>
            </a:pPr>
            <a:r>
              <a:rPr lang="en"/>
              <a:t>Number plate detection </a:t>
            </a:r>
            <a:r>
              <a:rPr lang="en"/>
              <a:t>relied</a:t>
            </a:r>
            <a:r>
              <a:rPr lang="en"/>
              <a:t> on manual inspection by human</a:t>
            </a:r>
            <a:endParaRPr/>
          </a:p>
          <a:p>
            <a:pPr indent="0" lvl="0" marL="457200" rtl="0" algn="l">
              <a:spcBef>
                <a:spcPts val="0"/>
              </a:spcBef>
              <a:spcAft>
                <a:spcPts val="0"/>
              </a:spcAft>
              <a:buNone/>
            </a:pPr>
            <a:r>
              <a:rPr lang="en"/>
              <a:t>operators. With advancement in image processing techniques and computer vision algorithms, it has become possible to develop automated systems that can accurately locate and extract number plate from car images.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en"/>
              <a:t>The objective of the project are:</a:t>
            </a:r>
            <a:endParaRPr/>
          </a:p>
          <a:p>
            <a:pPr indent="-317500" lvl="0" marL="914400" rtl="0" algn="l">
              <a:spcBef>
                <a:spcPts val="0"/>
              </a:spcBef>
              <a:spcAft>
                <a:spcPts val="0"/>
              </a:spcAft>
              <a:buSzPts val="1400"/>
              <a:buChar char="●"/>
            </a:pPr>
            <a:r>
              <a:rPr lang="en"/>
              <a:t>Develop</a:t>
            </a:r>
            <a:r>
              <a:rPr lang="en"/>
              <a:t> an automated system  that can accurately locate and extract the number plate from car images. </a:t>
            </a:r>
            <a:endParaRPr/>
          </a:p>
          <a:p>
            <a:pPr indent="-317500" lvl="0" marL="914400" rtl="0" algn="l">
              <a:spcBef>
                <a:spcPts val="0"/>
              </a:spcBef>
              <a:spcAft>
                <a:spcPts val="0"/>
              </a:spcAft>
              <a:buSzPts val="1400"/>
              <a:buChar char="●"/>
            </a:pPr>
            <a:r>
              <a:rPr lang="en"/>
              <a:t>To </a:t>
            </a:r>
            <a:r>
              <a:rPr lang="en"/>
              <a:t>provide</a:t>
            </a:r>
            <a:r>
              <a:rPr lang="en"/>
              <a:t> an automated solution for accurately and </a:t>
            </a:r>
            <a:r>
              <a:rPr lang="en"/>
              <a:t>efficiently</a:t>
            </a:r>
            <a:r>
              <a:rPr lang="en"/>
              <a:t> detecting car number plates.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8"/>
          <p:cNvSpPr txBox="1"/>
          <p:nvPr>
            <p:ph type="title"/>
          </p:nvPr>
        </p:nvSpPr>
        <p:spPr>
          <a:xfrm>
            <a:off x="4956100" y="2467375"/>
            <a:ext cx="3308400" cy="64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p>
        </p:txBody>
      </p:sp>
      <p:sp>
        <p:nvSpPr>
          <p:cNvPr id="500" name="Google Shape;500;p58"/>
          <p:cNvSpPr txBox="1"/>
          <p:nvPr>
            <p:ph idx="2" type="title"/>
          </p:nvPr>
        </p:nvSpPr>
        <p:spPr>
          <a:xfrm>
            <a:off x="4956100" y="1402325"/>
            <a:ext cx="1650900" cy="97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9"/>
          <p:cNvSpPr txBox="1"/>
          <p:nvPr>
            <p:ph type="title"/>
          </p:nvPr>
        </p:nvSpPr>
        <p:spPr>
          <a:xfrm>
            <a:off x="3321725" y="483144"/>
            <a:ext cx="3123000" cy="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Methodology</a:t>
            </a:r>
            <a:endParaRPr/>
          </a:p>
        </p:txBody>
      </p:sp>
      <p:sp>
        <p:nvSpPr>
          <p:cNvPr id="506" name="Google Shape;506;p59"/>
          <p:cNvSpPr txBox="1"/>
          <p:nvPr>
            <p:ph idx="1" type="subTitle"/>
          </p:nvPr>
        </p:nvSpPr>
        <p:spPr>
          <a:xfrm>
            <a:off x="2507350" y="1183350"/>
            <a:ext cx="6295800" cy="3358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t>Browse and select image: The user is prompted to browse and select an image file. </a:t>
            </a:r>
            <a:endParaRPr/>
          </a:p>
          <a:p>
            <a:pPr indent="-317500" lvl="0" marL="457200" rtl="0" algn="l">
              <a:spcBef>
                <a:spcPts val="0"/>
              </a:spcBef>
              <a:spcAft>
                <a:spcPts val="0"/>
              </a:spcAft>
              <a:buSzPts val="1400"/>
              <a:buAutoNum type="arabicPeriod"/>
            </a:pPr>
            <a:r>
              <a:rPr lang="en"/>
              <a:t>Read and convert:  The selected image file is read using the </a:t>
            </a:r>
            <a:r>
              <a:rPr b="1" lang="en"/>
              <a:t>‘imread’ </a:t>
            </a:r>
            <a:r>
              <a:rPr lang="en"/>
              <a:t>function</a:t>
            </a:r>
            <a:r>
              <a:rPr lang="en"/>
              <a:t> and converted to grayscale using the </a:t>
            </a:r>
            <a:r>
              <a:rPr b="1" lang="en"/>
              <a:t>‘rgb2gray’ </a:t>
            </a:r>
            <a:r>
              <a:rPr lang="en"/>
              <a:t>function. </a:t>
            </a:r>
            <a:endParaRPr/>
          </a:p>
          <a:p>
            <a:pPr indent="-317500" lvl="0" marL="457200" rtl="0" algn="l">
              <a:spcBef>
                <a:spcPts val="0"/>
              </a:spcBef>
              <a:spcAft>
                <a:spcPts val="0"/>
              </a:spcAft>
              <a:buSzPts val="1400"/>
              <a:buAutoNum type="arabicPeriod"/>
            </a:pPr>
            <a:r>
              <a:rPr lang="en"/>
              <a:t>Edge Detection: The sobel operator is applied to the grayscale image to detect using the </a:t>
            </a:r>
            <a:r>
              <a:rPr b="1" lang="en"/>
              <a:t>‘edge’ </a:t>
            </a:r>
            <a:r>
              <a:rPr lang="en"/>
              <a:t>function.</a:t>
            </a:r>
            <a:endParaRPr/>
          </a:p>
          <a:p>
            <a:pPr indent="-317500" lvl="0" marL="457200" rtl="0" algn="l">
              <a:spcBef>
                <a:spcPts val="0"/>
              </a:spcBef>
              <a:spcAft>
                <a:spcPts val="0"/>
              </a:spcAft>
              <a:buSzPts val="1400"/>
              <a:buAutoNum type="arabicPeriod"/>
            </a:pPr>
            <a:r>
              <a:rPr lang="en"/>
              <a:t>Morphological Operations: The detected edges are enhanced using morphological dilation. A rectangular structuring element is created using the </a:t>
            </a:r>
            <a:r>
              <a:rPr b="1" lang="en"/>
              <a:t>‘strel’</a:t>
            </a:r>
            <a:r>
              <a:rPr lang="en"/>
              <a:t> function and the </a:t>
            </a:r>
            <a:r>
              <a:rPr b="1" lang="en"/>
              <a:t>‘imdilate’</a:t>
            </a:r>
            <a:r>
              <a:rPr lang="en"/>
              <a:t> </a:t>
            </a:r>
            <a:r>
              <a:rPr lang="en"/>
              <a:t>function</a:t>
            </a:r>
            <a:r>
              <a:rPr lang="en"/>
              <a:t> is used to perform dilation on the edge image. </a:t>
            </a:r>
            <a:endParaRPr/>
          </a:p>
          <a:p>
            <a:pPr indent="-317500" lvl="0" marL="457200" rtl="0" algn="l">
              <a:spcBef>
                <a:spcPts val="0"/>
              </a:spcBef>
              <a:spcAft>
                <a:spcPts val="0"/>
              </a:spcAft>
              <a:buSzPts val="1400"/>
              <a:buAutoNum type="arabicPeriod"/>
            </a:pPr>
            <a:r>
              <a:rPr lang="en"/>
              <a:t>Connected Component Analysis: Connected component analysis is performed on the dilated image using the </a:t>
            </a:r>
            <a:r>
              <a:rPr b="1" lang="en"/>
              <a:t>‘bwconncom’</a:t>
            </a:r>
            <a:r>
              <a:rPr lang="en"/>
              <a:t> function. This step </a:t>
            </a:r>
            <a:r>
              <a:rPr lang="en"/>
              <a:t>identifies</a:t>
            </a:r>
            <a:r>
              <a:rPr lang="en"/>
              <a:t> distinct regions or connected component in the image. </a:t>
            </a:r>
            <a:endParaRPr/>
          </a:p>
        </p:txBody>
      </p:sp>
      <p:pic>
        <p:nvPicPr>
          <p:cNvPr id="507" name="Google Shape;507;p59"/>
          <p:cNvPicPr preferRelativeResize="0"/>
          <p:nvPr/>
        </p:nvPicPr>
        <p:blipFill rotWithShape="1">
          <a:blip r:embed="rId3">
            <a:alphaModFix/>
          </a:blip>
          <a:srcRect b="0" l="17776" r="11402" t="0"/>
          <a:stretch/>
        </p:blipFill>
        <p:spPr>
          <a:xfrm>
            <a:off x="317400" y="166275"/>
            <a:ext cx="1744500" cy="4627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0"/>
          <p:cNvSpPr txBox="1"/>
          <p:nvPr>
            <p:ph type="title"/>
          </p:nvPr>
        </p:nvSpPr>
        <p:spPr>
          <a:xfrm>
            <a:off x="3321725" y="483144"/>
            <a:ext cx="3123000" cy="78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Methodology</a:t>
            </a:r>
            <a:endParaRPr/>
          </a:p>
        </p:txBody>
      </p:sp>
      <p:sp>
        <p:nvSpPr>
          <p:cNvPr id="513" name="Google Shape;513;p60"/>
          <p:cNvSpPr txBox="1"/>
          <p:nvPr>
            <p:ph idx="1" type="subTitle"/>
          </p:nvPr>
        </p:nvSpPr>
        <p:spPr>
          <a:xfrm>
            <a:off x="1363625" y="1114450"/>
            <a:ext cx="7039200" cy="359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6.  Filter Candidate Regions: The candidate regions obtained from the connected component analysis are filtered based on their aspect ratio and size. Regions with aspect ratios between 2 and 5 are considered valid.. Filtering is </a:t>
            </a:r>
            <a:r>
              <a:rPr lang="en"/>
              <a:t>performed</a:t>
            </a:r>
            <a:r>
              <a:rPr lang="en"/>
              <a:t> using logical indexing. </a:t>
            </a:r>
            <a:endParaRPr/>
          </a:p>
          <a:p>
            <a:pPr indent="0" lvl="0" marL="0" rtl="0" algn="l">
              <a:spcBef>
                <a:spcPts val="1000"/>
              </a:spcBef>
              <a:spcAft>
                <a:spcPts val="0"/>
              </a:spcAft>
              <a:buNone/>
            </a:pPr>
            <a:r>
              <a:rPr lang="en"/>
              <a:t>7. Display Candidate Regions: The valid candidate regions, representing potential number plates, are displayed on the original image. Green rectangles are dawn around the</a:t>
            </a:r>
            <a:r>
              <a:rPr b="1" lang="en"/>
              <a:t> ‘rectangle’</a:t>
            </a:r>
            <a:r>
              <a:rPr lang="en"/>
              <a:t> function. </a:t>
            </a:r>
            <a:endParaRPr/>
          </a:p>
          <a:p>
            <a:pPr indent="0" lvl="0" marL="0" rtl="0" algn="l">
              <a:spcBef>
                <a:spcPts val="1000"/>
              </a:spcBef>
              <a:spcAft>
                <a:spcPts val="0"/>
              </a:spcAft>
              <a:buNone/>
            </a:pPr>
            <a:r>
              <a:rPr lang="en"/>
              <a:t>8. Extract Number Plate Region: The region with the maximum area among the valid candidate regions is selected as the number plate region. The maximum area is determined using the </a:t>
            </a:r>
            <a:r>
              <a:rPr b="1" lang="en"/>
              <a:t>‘max’</a:t>
            </a:r>
            <a:r>
              <a:rPr lang="en"/>
              <a:t> function. </a:t>
            </a:r>
            <a:endParaRPr/>
          </a:p>
          <a:p>
            <a:pPr indent="0" lvl="0" marL="0" rtl="0" algn="l">
              <a:spcBef>
                <a:spcPts val="1000"/>
              </a:spcBef>
              <a:spcAft>
                <a:spcPts val="0"/>
              </a:spcAft>
              <a:buNone/>
            </a:pPr>
            <a:r>
              <a:rPr lang="en"/>
              <a:t>9. Crop Number Plate: The number plate region is cropped from the original image using the</a:t>
            </a:r>
            <a:r>
              <a:rPr b="1" lang="en"/>
              <a:t> ‘imcrop’</a:t>
            </a:r>
            <a:r>
              <a:rPr lang="en"/>
              <a:t> function. </a:t>
            </a:r>
            <a:endParaRPr/>
          </a:p>
          <a:p>
            <a:pPr indent="0" lvl="0" marL="0" rtl="0" algn="l">
              <a:spcBef>
                <a:spcPts val="1000"/>
              </a:spcBef>
              <a:spcAft>
                <a:spcPts val="1000"/>
              </a:spcAft>
              <a:buNone/>
            </a:pPr>
            <a:r>
              <a:rPr lang="en"/>
              <a:t>10. Display Cropped Number Plate: The cropped number plate is displayed in a separate figure.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1"/>
          <p:cNvSpPr txBox="1"/>
          <p:nvPr>
            <p:ph type="title"/>
          </p:nvPr>
        </p:nvSpPr>
        <p:spPr>
          <a:xfrm>
            <a:off x="4348975" y="2380625"/>
            <a:ext cx="3308400" cy="648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Program Codes</a:t>
            </a:r>
            <a:endParaRPr/>
          </a:p>
        </p:txBody>
      </p:sp>
      <p:sp>
        <p:nvSpPr>
          <p:cNvPr id="519" name="Google Shape;519;p61"/>
          <p:cNvSpPr txBox="1"/>
          <p:nvPr>
            <p:ph idx="2" type="title"/>
          </p:nvPr>
        </p:nvSpPr>
        <p:spPr>
          <a:xfrm>
            <a:off x="4956100" y="1402325"/>
            <a:ext cx="1650900" cy="97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Program Codes (function)</a:t>
            </a:r>
            <a:endParaRPr/>
          </a:p>
        </p:txBody>
      </p:sp>
      <p:pic>
        <p:nvPicPr>
          <p:cNvPr id="525" name="Google Shape;525;p62"/>
          <p:cNvPicPr preferRelativeResize="0"/>
          <p:nvPr/>
        </p:nvPicPr>
        <p:blipFill>
          <a:blip r:embed="rId3">
            <a:alphaModFix/>
          </a:blip>
          <a:stretch>
            <a:fillRect/>
          </a:stretch>
        </p:blipFill>
        <p:spPr>
          <a:xfrm>
            <a:off x="557325" y="1557375"/>
            <a:ext cx="8029350" cy="191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