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311" r:id="rId8"/>
    <p:sldId id="260" r:id="rId9"/>
    <p:sldId id="259" r:id="rId10"/>
    <p:sldId id="268" r:id="rId11"/>
    <p:sldId id="269" r:id="rId12"/>
    <p:sldId id="261" r:id="rId13"/>
    <p:sldId id="262" r:id="rId14"/>
    <p:sldId id="263" r:id="rId15"/>
    <p:sldId id="264" r:id="rId16"/>
    <p:sldId id="265" r:id="rId17"/>
    <p:sldId id="266" r:id="rId18"/>
    <p:sldId id="312" r:id="rId19"/>
    <p:sldId id="313" r:id="rId20"/>
    <p:sldId id="314" r:id="rId21"/>
    <p:sldId id="315" r:id="rId22"/>
    <p:sldId id="267" r:id="rId23"/>
    <p:sldId id="270" r:id="rId24"/>
    <p:sldId id="271" r:id="rId25"/>
    <p:sldId id="272" r:id="rId26"/>
    <p:sldId id="273" r:id="rId27"/>
    <p:sldId id="275" r:id="rId28"/>
    <p:sldId id="274" r:id="rId29"/>
    <p:sldId id="286" r:id="rId30"/>
    <p:sldId id="276" r:id="rId31"/>
    <p:sldId id="277" r:id="rId32"/>
    <p:sldId id="299" r:id="rId33"/>
    <p:sldId id="278" r:id="rId34"/>
    <p:sldId id="279" r:id="rId35"/>
    <p:sldId id="323" r:id="rId36"/>
    <p:sldId id="282" r:id="rId37"/>
    <p:sldId id="284" r:id="rId38"/>
    <p:sldId id="285" r:id="rId39"/>
    <p:sldId id="316" r:id="rId40"/>
    <p:sldId id="280" r:id="rId41"/>
    <p:sldId id="283" r:id="rId42"/>
    <p:sldId id="281" r:id="rId43"/>
    <p:sldId id="298" r:id="rId44"/>
    <p:sldId id="310" r:id="rId45"/>
    <p:sldId id="324" r:id="rId46"/>
    <p:sldId id="287" r:id="rId47"/>
    <p:sldId id="302" r:id="rId48"/>
    <p:sldId id="288" r:id="rId49"/>
    <p:sldId id="289" r:id="rId50"/>
    <p:sldId id="295" r:id="rId51"/>
    <p:sldId id="290" r:id="rId52"/>
    <p:sldId id="303" r:id="rId53"/>
    <p:sldId id="292" r:id="rId54"/>
    <p:sldId id="293" r:id="rId55"/>
    <p:sldId id="300" r:id="rId56"/>
    <p:sldId id="304" r:id="rId57"/>
    <p:sldId id="301" r:id="rId58"/>
    <p:sldId id="305" r:id="rId59"/>
    <p:sldId id="306" r:id="rId60"/>
    <p:sldId id="307" r:id="rId61"/>
    <p:sldId id="368" r:id="rId62"/>
    <p:sldId id="291" r:id="rId63"/>
    <p:sldId id="296" r:id="rId64"/>
    <p:sldId id="297" r:id="rId65"/>
    <p:sldId id="294" r:id="rId66"/>
    <p:sldId id="325" r:id="rId67"/>
    <p:sldId id="317" r:id="rId68"/>
    <p:sldId id="318" r:id="rId69"/>
    <p:sldId id="320" r:id="rId70"/>
    <p:sldId id="321" r:id="rId71"/>
    <p:sldId id="322" r:id="rId72"/>
    <p:sldId id="309" r:id="rId73"/>
    <p:sldId id="308" r:id="rId74"/>
    <p:sldId id="319" r:id="rId75"/>
    <p:sldId id="326" r:id="rId76"/>
    <p:sldId id="327" r:id="rId77"/>
    <p:sldId id="369" r:id="rId78"/>
    <p:sldId id="370" r:id="rId79"/>
    <p:sldId id="328" r:id="rId80"/>
    <p:sldId id="329" r:id="rId81"/>
    <p:sldId id="330" r:id="rId82"/>
    <p:sldId id="331" r:id="rId83"/>
    <p:sldId id="332" r:id="rId84"/>
    <p:sldId id="333" r:id="rId85"/>
    <p:sldId id="335" r:id="rId86"/>
    <p:sldId id="334" r:id="rId87"/>
    <p:sldId id="336" r:id="rId88"/>
    <p:sldId id="337" r:id="rId89"/>
    <p:sldId id="338" r:id="rId90"/>
    <p:sldId id="339" r:id="rId91"/>
    <p:sldId id="346" r:id="rId92"/>
    <p:sldId id="345" r:id="rId93"/>
    <p:sldId id="340" r:id="rId94"/>
    <p:sldId id="341" r:id="rId95"/>
    <p:sldId id="342" r:id="rId96"/>
    <p:sldId id="344" r:id="rId97"/>
    <p:sldId id="343" r:id="rId98"/>
    <p:sldId id="347" r:id="rId99"/>
    <p:sldId id="348" r:id="rId100"/>
    <p:sldId id="349" r:id="rId101"/>
    <p:sldId id="385" r:id="rId102"/>
    <p:sldId id="350" r:id="rId103"/>
    <p:sldId id="351" r:id="rId104"/>
    <p:sldId id="352" r:id="rId105"/>
    <p:sldId id="353" r:id="rId106"/>
    <p:sldId id="359" r:id="rId107"/>
    <p:sldId id="363" r:id="rId108"/>
    <p:sldId id="362" r:id="rId109"/>
    <p:sldId id="354" r:id="rId110"/>
    <p:sldId id="355" r:id="rId111"/>
    <p:sldId id="356" r:id="rId112"/>
    <p:sldId id="357" r:id="rId113"/>
    <p:sldId id="358" r:id="rId114"/>
    <p:sldId id="361" r:id="rId115"/>
    <p:sldId id="364" r:id="rId116"/>
    <p:sldId id="367" r:id="rId117"/>
    <p:sldId id="360" r:id="rId118"/>
    <p:sldId id="365" r:id="rId119"/>
    <p:sldId id="366" r:id="rId120"/>
    <p:sldId id="404" r:id="rId121"/>
    <p:sldId id="371" r:id="rId122"/>
    <p:sldId id="372" r:id="rId123"/>
    <p:sldId id="374" r:id="rId124"/>
    <p:sldId id="388" r:id="rId125"/>
    <p:sldId id="395" r:id="rId126"/>
    <p:sldId id="389" r:id="rId127"/>
    <p:sldId id="394" r:id="rId128"/>
    <p:sldId id="390" r:id="rId129"/>
    <p:sldId id="396" r:id="rId130"/>
    <p:sldId id="391" r:id="rId131"/>
    <p:sldId id="397" r:id="rId132"/>
    <p:sldId id="398" r:id="rId133"/>
    <p:sldId id="399" r:id="rId134"/>
    <p:sldId id="373" r:id="rId135"/>
    <p:sldId id="379" r:id="rId136"/>
    <p:sldId id="380" r:id="rId137"/>
    <p:sldId id="375" r:id="rId138"/>
    <p:sldId id="376" r:id="rId139"/>
    <p:sldId id="377" r:id="rId140"/>
    <p:sldId id="378" r:id="rId141"/>
    <p:sldId id="381" r:id="rId142"/>
    <p:sldId id="382" r:id="rId143"/>
    <p:sldId id="405" r:id="rId144"/>
    <p:sldId id="406" r:id="rId145"/>
    <p:sldId id="407" r:id="rId146"/>
    <p:sldId id="383" r:id="rId147"/>
    <p:sldId id="400" r:id="rId148"/>
    <p:sldId id="386" r:id="rId149"/>
    <p:sldId id="387" r:id="rId150"/>
    <p:sldId id="393" r:id="rId151"/>
    <p:sldId id="392" r:id="rId152"/>
    <p:sldId id="401" r:id="rId153"/>
    <p:sldId id="402" r:id="rId154"/>
    <p:sldId id="403" r:id="rId15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8" y="5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38" Type="http://schemas.openxmlformats.org/officeDocument/2006/relationships/slide" Target="slides/slide134.xml"/><Relationship Id="rId154" Type="http://schemas.openxmlformats.org/officeDocument/2006/relationships/slide" Target="slides/slide150.xml"/><Relationship Id="rId159" Type="http://schemas.openxmlformats.org/officeDocument/2006/relationships/tableStyles" Target="tableStyle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slide" Target="slides/slide140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60" Type="http://schemas.microsoft.com/office/2015/10/relationships/revisionInfo" Target="revisionInfo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55" Type="http://schemas.openxmlformats.org/officeDocument/2006/relationships/slide" Target="slides/slide15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53" Type="http://schemas.openxmlformats.org/officeDocument/2006/relationships/slide" Target="slides/slide149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51" Type="http://schemas.openxmlformats.org/officeDocument/2006/relationships/slide" Target="slides/slide147.xml"/><Relationship Id="rId156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vainmik.HALLINTO\AppData\Local\Microsoft\Windows\Temporary Internet Files\Content.IE5\573STRHT\MP900438505[1]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16"/>
          <a:stretch/>
        </p:blipFill>
        <p:spPr bwMode="auto">
          <a:xfrm>
            <a:off x="5378892" y="1713695"/>
            <a:ext cx="6840337" cy="475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orakulmio 11"/>
          <p:cNvSpPr/>
          <p:nvPr/>
        </p:nvSpPr>
        <p:spPr>
          <a:xfrm>
            <a:off x="1" y="1373893"/>
            <a:ext cx="12186791" cy="5098091"/>
          </a:xfrm>
          <a:prstGeom prst="rect">
            <a:avLst/>
          </a:prstGeom>
          <a:gradFill flip="none" rotWithShape="1">
            <a:gsLst>
              <a:gs pos="42000">
                <a:schemeClr val="bg1">
                  <a:lumMod val="34000"/>
                  <a:lumOff val="66000"/>
                </a:schemeClr>
              </a:gs>
              <a:gs pos="100000">
                <a:schemeClr val="bg1">
                  <a:alpha val="8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800"/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8482-4B44-4EBD-BA21-1CC9C81B609D}" type="datetimeFigureOut">
              <a:rPr lang="fi-FI" smtClean="0"/>
              <a:t>2.10.2017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45C7-278E-424D-91A4-F7A028BA93DC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WordPictureWatermark3" descr="kaikki_kirjelomakeet vedos_ 1"/>
          <p:cNvPicPr>
            <a:picLocks noChangeAspect="1" noChangeArrowheads="1"/>
          </p:cNvPicPr>
          <p:nvPr/>
        </p:nvPicPr>
        <p:blipFill>
          <a:blip r:embed="rId4" cstate="print"/>
          <a:srcRect t="2209" b="87547"/>
          <a:stretch>
            <a:fillRect/>
          </a:stretch>
        </p:blipFill>
        <p:spPr bwMode="auto">
          <a:xfrm>
            <a:off x="0" y="428605"/>
            <a:ext cx="12192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orakulmio 8"/>
          <p:cNvSpPr/>
          <p:nvPr/>
        </p:nvSpPr>
        <p:spPr>
          <a:xfrm>
            <a:off x="0" y="0"/>
            <a:ext cx="12192000" cy="285728"/>
          </a:xfrm>
          <a:prstGeom prst="rect">
            <a:avLst/>
          </a:prstGeom>
          <a:solidFill>
            <a:srgbClr val="5C0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8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50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8482-4B44-4EBD-BA21-1CC9C81B609D}" type="datetimeFigureOut">
              <a:rPr lang="fi-FI" smtClean="0"/>
              <a:t>2.10.2017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45C7-278E-424D-91A4-F7A028BA93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555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8482-4B44-4EBD-BA21-1CC9C81B609D}" type="datetimeFigureOut">
              <a:rPr lang="fi-FI" smtClean="0"/>
              <a:t>2.10.2017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45C7-278E-424D-91A4-F7A028BA93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5122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inmik.HALLINTO\AppData\Local\Microsoft\Windows\Temporary Internet Files\Content.IE5\573STRHT\MP900438505[1]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16" y="-27384"/>
            <a:ext cx="6840337" cy="6519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-1" y="-27384"/>
            <a:ext cx="12186791" cy="6519604"/>
          </a:xfrm>
          <a:prstGeom prst="rect">
            <a:avLst/>
          </a:prstGeom>
          <a:gradFill flip="none" rotWithShape="1">
            <a:gsLst>
              <a:gs pos="42000">
                <a:schemeClr val="bg1">
                  <a:lumMod val="34000"/>
                  <a:lumOff val="66000"/>
                </a:schemeClr>
              </a:gs>
              <a:gs pos="100000">
                <a:schemeClr val="bg1">
                  <a:alpha val="8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80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10109" y="274638"/>
            <a:ext cx="10972291" cy="1322063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8482-4B44-4EBD-BA21-1CC9C81B609D}" type="datetimeFigureOut">
              <a:rPr lang="fi-FI" smtClean="0"/>
              <a:t>2.10.2017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45C7-278E-424D-91A4-F7A028BA93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797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8482-4B44-4EBD-BA21-1CC9C81B609D}" type="datetimeFigureOut">
              <a:rPr lang="fi-FI" smtClean="0"/>
              <a:t>2.10.2017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45C7-278E-424D-91A4-F7A028BA93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160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8482-4B44-4EBD-BA21-1CC9C81B609D}" type="datetimeFigureOut">
              <a:rPr lang="fi-FI" smtClean="0"/>
              <a:t>2.10.2017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45C7-278E-424D-91A4-F7A028BA93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700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8482-4B44-4EBD-BA21-1CC9C81B609D}" type="datetimeFigureOut">
              <a:rPr lang="fi-FI" smtClean="0"/>
              <a:t>2.10.2017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45C7-278E-424D-91A4-F7A028BA93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871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8482-4B44-4EBD-BA21-1CC9C81B609D}" type="datetimeFigureOut">
              <a:rPr lang="fi-FI" smtClean="0"/>
              <a:t>2.10.2017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45C7-278E-424D-91A4-F7A028BA93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8643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8482-4B44-4EBD-BA21-1CC9C81B609D}" type="datetimeFigureOut">
              <a:rPr lang="fi-FI" smtClean="0"/>
              <a:t>2.10.2017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45C7-278E-424D-91A4-F7A028BA93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957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8482-4B44-4EBD-BA21-1CC9C81B609D}" type="datetimeFigureOut">
              <a:rPr lang="fi-FI" smtClean="0"/>
              <a:t>2.10.2017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45C7-278E-424D-91A4-F7A028BA93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699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8482-4B44-4EBD-BA21-1CC9C81B609D}" type="datetimeFigureOut">
              <a:rPr lang="fi-FI" smtClean="0"/>
              <a:t>2.10.2017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45C7-278E-424D-91A4-F7A028BA93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315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68482-4B44-4EBD-BA21-1CC9C81B609D}" type="datetimeFigureOut">
              <a:rPr lang="fi-FI" smtClean="0"/>
              <a:t>2.10.2017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C45C7-278E-424D-91A4-F7A028BA93DC}" type="slidenum">
              <a:rPr lang="fi-FI" smtClean="0"/>
              <a:t>‹#›</a:t>
            </a:fld>
            <a:endParaRPr lang="fi-FI"/>
          </a:p>
        </p:txBody>
      </p:sp>
      <p:sp>
        <p:nvSpPr>
          <p:cNvPr id="7" name="Suorakulmio 6"/>
          <p:cNvSpPr/>
          <p:nvPr/>
        </p:nvSpPr>
        <p:spPr>
          <a:xfrm>
            <a:off x="0" y="6500834"/>
            <a:ext cx="12192000" cy="357166"/>
          </a:xfrm>
          <a:prstGeom prst="rect">
            <a:avLst/>
          </a:prstGeom>
          <a:solidFill>
            <a:srgbClr val="5C0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800" dirty="0" err="1">
                <a:latin typeface="Gill Sans MT" pitchFamily="34" charset="0"/>
              </a:rPr>
              <a:t>www.timali.fi</a:t>
            </a:r>
            <a:endParaRPr lang="fi-FI" sz="18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94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ss64.com/ps/syntax-regex.html" TargetMode="External"/><Relationship Id="rId2" Type="http://schemas.openxmlformats.org/officeDocument/2006/relationships/hyperlink" Target="https://technet.microsoft.com/en-us/library/2007.11.powershell.aspx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Windows </a:t>
            </a:r>
            <a:r>
              <a:rPr lang="fi-FI" dirty="0" err="1"/>
              <a:t>PowerShell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Pääkäyttötoimien automatisointi</a:t>
            </a:r>
          </a:p>
        </p:txBody>
      </p:sp>
    </p:spTree>
    <p:extLst>
      <p:ext uri="{BB962C8B-B14F-4D97-AF65-F5344CB8AC3E}">
        <p14:creationId xmlns:p14="http://schemas.microsoft.com/office/powerpoint/2010/main" val="38766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Komentosovelmien</a:t>
            </a:r>
            <a:r>
              <a:rPr lang="fi-FI" dirty="0"/>
              <a:t> listaaminen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Järjestelmään asennetut </a:t>
            </a:r>
            <a:r>
              <a:rPr lang="fi-FI" dirty="0" err="1"/>
              <a:t>komentosovelmat</a:t>
            </a:r>
            <a:r>
              <a:rPr lang="fi-FI" dirty="0"/>
              <a:t> saadaan selville joko </a:t>
            </a:r>
            <a:r>
              <a:rPr lang="fi-FI" dirty="0" err="1"/>
              <a:t>ISE:n</a:t>
            </a:r>
            <a:r>
              <a:rPr lang="fi-FI" dirty="0"/>
              <a:t> </a:t>
            </a:r>
            <a:r>
              <a:rPr lang="fi-FI" dirty="0" err="1"/>
              <a:t>Commands</a:t>
            </a:r>
            <a:r>
              <a:rPr lang="fi-FI" dirty="0"/>
              <a:t>-ruudusta tai sopivilla komennoilla</a:t>
            </a:r>
          </a:p>
          <a:p>
            <a:pPr marL="457200" lvl="1" indent="0">
              <a:buNone/>
            </a:pP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Get-Command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Get-Command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Get-Command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NetTCPIP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dirty="0" err="1">
                <a:cs typeface="Courier New" panose="02070309020205020404" pitchFamily="49" charset="0"/>
              </a:rPr>
              <a:t>Modulit</a:t>
            </a:r>
            <a:r>
              <a:rPr lang="fi-FI" dirty="0">
                <a:cs typeface="Courier New" panose="02070309020205020404" pitchFamily="49" charset="0"/>
              </a:rPr>
              <a:t> saadaan listattua esim. seuraavasti</a:t>
            </a:r>
          </a:p>
          <a:p>
            <a:pPr marL="457200" lvl="1" indent="0">
              <a:buNone/>
            </a:pP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Get-Module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Get-Module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ListAvailable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1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Melkein kuin SQL-kielessä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Objektien valinta niiden ominaisuuden perusteella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$Käyttäjä</a:t>
            </a:r>
            <a:r>
              <a:rPr lang="fi-FI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Get-ADUser</a:t>
            </a:r>
            <a:r>
              <a:rPr lang="fi-FI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Filter</a:t>
            </a:r>
            <a:r>
              <a:rPr lang="fi-FI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endParaRPr lang="fi-FI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Käyttäjä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SamAccountName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-match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vainio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lvl="1"/>
            <a:r>
              <a:rPr lang="fi-FI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fi-FI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-Object</a:t>
            </a:r>
            <a:r>
              <a:rPr lang="fi-FI" sz="2400" dirty="0"/>
              <a:t>-komennon alias </a:t>
            </a:r>
            <a:r>
              <a:rPr lang="fi-FI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fi-FI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i-FI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fi-FI" sz="2400" dirty="0"/>
              <a:t> on viittaus yksittäiseen objektijoukon alkioon</a:t>
            </a:r>
          </a:p>
          <a:p>
            <a:pPr lvl="1"/>
            <a:r>
              <a:rPr lang="fi-FI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i-FI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fi-FI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400" dirty="0"/>
              <a:t>on sisältää-vertailuoperaattori</a:t>
            </a:r>
          </a:p>
          <a:p>
            <a:r>
              <a:rPr lang="fi-FI" dirty="0"/>
              <a:t>Ominaisuuksien valinta ehdot täyttävän arvon perusteella</a:t>
            </a:r>
          </a:p>
          <a:p>
            <a:pPr marL="0" indent="0">
              <a:buNone/>
            </a:pPr>
            <a:r>
              <a:rPr lang="fi-FI" dirty="0"/>
              <a:t> </a:t>
            </a:r>
            <a:r>
              <a:rPr lang="fi-FI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$tulos2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Käyttäjä</a:t>
            </a:r>
            <a:r>
              <a:rPr lang="fi-FI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fi-FI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match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20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admin</a:t>
            </a:r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  <a:p>
            <a:pPr lvl="1"/>
            <a:r>
              <a:rPr lang="fi-FI" sz="2400" dirty="0"/>
              <a:t>Saadaan kaikista objekteista ehdot täyttävä ominaisuus tulosjoukkoon</a:t>
            </a:r>
          </a:p>
          <a:p>
            <a:pPr marL="0" indent="0">
              <a:buNone/>
            </a:pP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9242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Aliaksia</a:t>
            </a:r>
            <a:r>
              <a:rPr lang="fi-FI" dirty="0"/>
              <a:t> käyttämällä varatut sanat ovat lähes samoja kuin SQL-kielessä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SQL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fi-FI" i="1" dirty="0">
                <a:latin typeface="Courier New" panose="02070309020205020404" pitchFamily="49" charset="0"/>
                <a:cs typeface="Courier New" panose="02070309020205020404" pitchFamily="49" charset="0"/>
              </a:rPr>
              <a:t>sarake1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i-FI" i="1" dirty="0">
                <a:latin typeface="Courier New" panose="02070309020205020404" pitchFamily="49" charset="0"/>
                <a:cs typeface="Courier New" panose="02070309020205020404" pitchFamily="49" charset="0"/>
              </a:rPr>
              <a:t>sarake2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fi-FI" i="1" dirty="0">
                <a:latin typeface="Courier New" panose="02070309020205020404" pitchFamily="49" charset="0"/>
                <a:cs typeface="Courier New" panose="02070309020205020404" pitchFamily="49" charset="0"/>
              </a:rPr>
              <a:t>taulu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fi-FI" i="1" dirty="0">
                <a:latin typeface="Courier New" panose="02070309020205020404" pitchFamily="49" charset="0"/>
                <a:cs typeface="Courier New" panose="02070309020205020404" pitchFamily="49" charset="0"/>
              </a:rPr>
              <a:t>sarake1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i-FI" i="1" dirty="0">
                <a:latin typeface="Courier New" panose="02070309020205020404" pitchFamily="49" charset="0"/>
                <a:cs typeface="Courier New" panose="02070309020205020404" pitchFamily="49" charset="0"/>
              </a:rPr>
              <a:t>arvo</a:t>
            </a:r>
            <a:br>
              <a:rPr lang="fi-FI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i-FI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WHERE sarake1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arvo%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fi-FI" i="1" dirty="0">
                <a:latin typeface="Courier New" panose="02070309020205020404" pitchFamily="49" charset="0"/>
                <a:cs typeface="Courier New" panose="02070309020205020404" pitchFamily="49" charset="0"/>
              </a:rPr>
              <a:t>sarake1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 err="1"/>
              <a:t>PowerShell</a:t>
            </a:r>
            <a:endParaRPr lang="fi-FI" dirty="0"/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fi-FI" i="1" dirty="0">
                <a:latin typeface="Courier New" panose="02070309020205020404" pitchFamily="49" charset="0"/>
                <a:cs typeface="Courier New" panose="02070309020205020404" pitchFamily="49" charset="0"/>
              </a:rPr>
              <a:t>Objektimuuttuja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{$_.</a:t>
            </a:r>
            <a:r>
              <a:rPr lang="fi-FI" i="1" dirty="0">
                <a:latin typeface="Courier New" panose="02070309020205020404" pitchFamily="49" charset="0"/>
                <a:cs typeface="Courier New" panose="02070309020205020404" pitchFamily="49" charset="0"/>
              </a:rPr>
              <a:t>ominaisuus1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i="1" dirty="0">
                <a:latin typeface="Courier New" panose="02070309020205020404" pitchFamily="49" charset="0"/>
                <a:cs typeface="Courier New" panose="02070309020205020404" pitchFamily="49" charset="0"/>
              </a:rPr>
              <a:t>arvo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} | Select </a:t>
            </a:r>
            <a:r>
              <a:rPr lang="fi-FI" i="1" dirty="0">
                <a:latin typeface="Courier New" panose="02070309020205020404" pitchFamily="49" charset="0"/>
                <a:cs typeface="Courier New" panose="02070309020205020404" pitchFamily="49" charset="0"/>
              </a:rPr>
              <a:t>ominaisuus1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i-FI" i="1" dirty="0">
                <a:latin typeface="Courier New" panose="02070309020205020404" pitchFamily="49" charset="0"/>
                <a:cs typeface="Courier New" panose="02070309020205020404" pitchFamily="49" charset="0"/>
              </a:rPr>
              <a:t>ominaisuus2</a:t>
            </a:r>
          </a:p>
          <a:p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fi-FI">
                <a:latin typeface="Courier New" panose="02070309020205020404" pitchFamily="49" charset="0"/>
                <a:cs typeface="Courier New" panose="02070309020205020404" pitchFamily="49" charset="0"/>
              </a:rPr>
              <a:t>{$_.</a:t>
            </a:r>
            <a:r>
              <a:rPr lang="fi-FI" i="1" dirty="0">
                <a:latin typeface="Courier New" panose="02070309020205020404" pitchFamily="49" charset="0"/>
                <a:cs typeface="Courier New" panose="02070309020205020404" pitchFamily="49" charset="0"/>
              </a:rPr>
              <a:t>ominaisuus1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i="1" dirty="0">
                <a:latin typeface="Courier New" panose="02070309020205020404" pitchFamily="49" charset="0"/>
                <a:cs typeface="Courier New" panose="02070309020205020404" pitchFamily="49" charset="0"/>
              </a:rPr>
              <a:t>arvo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*}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-Object </a:t>
            </a:r>
            <a:r>
              <a:rPr lang="fi-FI" i="1" dirty="0">
                <a:latin typeface="Courier New" panose="02070309020205020404" pitchFamily="49" charset="0"/>
                <a:cs typeface="Courier New" panose="02070309020205020404" pitchFamily="49" charset="0"/>
              </a:rPr>
              <a:t>ominaisuus1</a:t>
            </a:r>
          </a:p>
        </p:txBody>
      </p:sp>
    </p:spTree>
    <p:extLst>
      <p:ext uri="{BB962C8B-B14F-4D97-AF65-F5344CB8AC3E}">
        <p14:creationId xmlns:p14="http://schemas.microsoft.com/office/powerpoint/2010/main" val="14167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Vertailu- ja hakuoperaattorit</a:t>
            </a:r>
          </a:p>
        </p:txBody>
      </p:sp>
      <p:sp>
        <p:nvSpPr>
          <p:cNvPr id="8" name="Sisällön paikkamerkki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     -</a:t>
            </a:r>
            <a:r>
              <a:rPr lang="en-US" dirty="0" err="1"/>
              <a:t>eq</a:t>
            </a:r>
            <a:r>
              <a:rPr lang="en-US" dirty="0"/>
              <a:t> : equal to =</a:t>
            </a:r>
          </a:p>
          <a:p>
            <a:r>
              <a:rPr lang="en-US" dirty="0"/>
              <a:t>      -ne : not </a:t>
            </a:r>
            <a:r>
              <a:rPr lang="en-US" dirty="0" err="1"/>
              <a:t>equalt</a:t>
            </a:r>
            <a:r>
              <a:rPr lang="en-US" dirty="0"/>
              <a:t> to ≠</a:t>
            </a:r>
          </a:p>
          <a:p>
            <a:r>
              <a:rPr lang="en-US" dirty="0"/>
              <a:t>      -</a:t>
            </a:r>
            <a:r>
              <a:rPr lang="en-US" dirty="0" err="1"/>
              <a:t>gt</a:t>
            </a:r>
            <a:r>
              <a:rPr lang="en-US" dirty="0"/>
              <a:t> : greater than &gt;</a:t>
            </a:r>
          </a:p>
          <a:p>
            <a:r>
              <a:rPr lang="en-US" dirty="0"/>
              <a:t>      -</a:t>
            </a:r>
            <a:r>
              <a:rPr lang="en-US" dirty="0" err="1"/>
              <a:t>ge</a:t>
            </a:r>
            <a:r>
              <a:rPr lang="en-US" dirty="0"/>
              <a:t> : greater than or equal to ≥ </a:t>
            </a:r>
          </a:p>
          <a:p>
            <a:r>
              <a:rPr lang="en-US" dirty="0"/>
              <a:t>      -</a:t>
            </a:r>
            <a:r>
              <a:rPr lang="en-US" dirty="0" err="1"/>
              <a:t>lt</a:t>
            </a:r>
            <a:r>
              <a:rPr lang="en-US" dirty="0"/>
              <a:t> : less than &lt;</a:t>
            </a:r>
          </a:p>
          <a:p>
            <a:r>
              <a:rPr lang="en-US" dirty="0"/>
              <a:t>      -le : less than or equal to ≤</a:t>
            </a:r>
          </a:p>
          <a:p>
            <a:r>
              <a:rPr lang="en-US" dirty="0"/>
              <a:t>      -Like : </a:t>
            </a:r>
            <a:r>
              <a:rPr lang="en-US" dirty="0" err="1"/>
              <a:t>sisältää</a:t>
            </a:r>
            <a:r>
              <a:rPr lang="en-US" dirty="0"/>
              <a:t> </a:t>
            </a:r>
            <a:r>
              <a:rPr lang="en-US" dirty="0" err="1"/>
              <a:t>merkkijonon</a:t>
            </a:r>
            <a:r>
              <a:rPr lang="en-US" dirty="0"/>
              <a:t>, </a:t>
            </a:r>
            <a:r>
              <a:rPr lang="en-US" dirty="0" err="1"/>
              <a:t>vaatii</a:t>
            </a:r>
            <a:r>
              <a:rPr lang="en-US" dirty="0"/>
              <a:t> </a:t>
            </a:r>
            <a:r>
              <a:rPr lang="en-US" dirty="0" err="1"/>
              <a:t>jokerimerkin</a:t>
            </a:r>
            <a:endParaRPr lang="en-US" dirty="0"/>
          </a:p>
          <a:p>
            <a:r>
              <a:rPr lang="en-US" dirty="0"/>
              <a:t>      -</a:t>
            </a:r>
            <a:r>
              <a:rPr lang="en-US" dirty="0" err="1"/>
              <a:t>NotLike</a:t>
            </a:r>
            <a:r>
              <a:rPr lang="en-US" dirty="0"/>
              <a:t> :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sisällä</a:t>
            </a:r>
            <a:r>
              <a:rPr lang="en-US" dirty="0"/>
              <a:t> </a:t>
            </a:r>
            <a:r>
              <a:rPr lang="en-US" dirty="0" err="1"/>
              <a:t>merkkijonoa</a:t>
            </a:r>
            <a:r>
              <a:rPr lang="en-US" dirty="0"/>
              <a:t>, </a:t>
            </a:r>
            <a:r>
              <a:rPr lang="en-US" dirty="0" err="1"/>
              <a:t>vaatii</a:t>
            </a:r>
            <a:r>
              <a:rPr lang="en-US" dirty="0"/>
              <a:t> </a:t>
            </a:r>
            <a:r>
              <a:rPr lang="en-US" dirty="0" err="1"/>
              <a:t>jokerimerkin</a:t>
            </a:r>
            <a:endParaRPr lang="en-US" dirty="0"/>
          </a:p>
          <a:p>
            <a:r>
              <a:rPr lang="en-US" dirty="0"/>
              <a:t>      -Match : </a:t>
            </a:r>
            <a:r>
              <a:rPr lang="en-US" dirty="0" err="1"/>
              <a:t>sisältää</a:t>
            </a:r>
            <a:r>
              <a:rPr lang="en-US" dirty="0"/>
              <a:t> </a:t>
            </a:r>
            <a:r>
              <a:rPr lang="en-US" dirty="0" err="1"/>
              <a:t>merkkijonon</a:t>
            </a:r>
            <a:r>
              <a:rPr lang="en-US" dirty="0"/>
              <a:t>,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käytetä</a:t>
            </a:r>
            <a:r>
              <a:rPr lang="en-US" dirty="0"/>
              <a:t> </a:t>
            </a:r>
            <a:r>
              <a:rPr lang="en-US" dirty="0" err="1"/>
              <a:t>jokerimerkkiä</a:t>
            </a:r>
            <a:endParaRPr lang="en-US" dirty="0"/>
          </a:p>
          <a:p>
            <a:r>
              <a:rPr lang="en-US" dirty="0"/>
              <a:t>      -</a:t>
            </a:r>
            <a:r>
              <a:rPr lang="en-US" dirty="0" err="1"/>
              <a:t>NotMatch</a:t>
            </a:r>
            <a:r>
              <a:rPr lang="en-US" dirty="0"/>
              <a:t> :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sisällä</a:t>
            </a:r>
            <a:r>
              <a:rPr lang="en-US" dirty="0"/>
              <a:t> </a:t>
            </a:r>
            <a:r>
              <a:rPr lang="en-US" dirty="0" err="1"/>
              <a:t>merkkijonoa</a:t>
            </a:r>
            <a:r>
              <a:rPr lang="en-US" dirty="0"/>
              <a:t>,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käytetä</a:t>
            </a:r>
            <a:r>
              <a:rPr lang="en-US" dirty="0"/>
              <a:t> </a:t>
            </a:r>
            <a:r>
              <a:rPr lang="en-US" dirty="0" err="1"/>
              <a:t>jokerimerkkiä</a:t>
            </a:r>
            <a:endParaRPr lang="en-US" dirty="0"/>
          </a:p>
          <a:p>
            <a:r>
              <a:rPr lang="en-US" dirty="0"/>
              <a:t>      -Contains :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sisältää</a:t>
            </a:r>
            <a:r>
              <a:rPr lang="en-US" dirty="0"/>
              <a:t> </a:t>
            </a:r>
            <a:r>
              <a:rPr lang="en-US" dirty="0" err="1"/>
              <a:t>merkkijonon</a:t>
            </a:r>
            <a:r>
              <a:rPr lang="en-US" dirty="0"/>
              <a:t> </a:t>
            </a:r>
            <a:r>
              <a:rPr lang="en-US" dirty="0" err="1"/>
              <a:t>mukaisen</a:t>
            </a:r>
            <a:r>
              <a:rPr lang="en-US" dirty="0"/>
              <a:t> </a:t>
            </a:r>
            <a:r>
              <a:rPr lang="en-US" dirty="0" err="1"/>
              <a:t>jäsenen</a:t>
            </a:r>
            <a:endParaRPr lang="en-US" dirty="0"/>
          </a:p>
          <a:p>
            <a:r>
              <a:rPr lang="en-US" dirty="0"/>
              <a:t>      -</a:t>
            </a:r>
            <a:r>
              <a:rPr lang="en-US" dirty="0" err="1"/>
              <a:t>NotContains</a:t>
            </a:r>
            <a:r>
              <a:rPr lang="en-US" dirty="0"/>
              <a:t> :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sisällä</a:t>
            </a:r>
            <a:r>
              <a:rPr lang="en-US" dirty="0"/>
              <a:t> </a:t>
            </a:r>
            <a:r>
              <a:rPr lang="en-US" dirty="0" err="1"/>
              <a:t>merkkijonon</a:t>
            </a:r>
            <a:r>
              <a:rPr lang="en-US" dirty="0"/>
              <a:t> </a:t>
            </a:r>
            <a:r>
              <a:rPr lang="en-US" dirty="0" err="1"/>
              <a:t>mukaista</a:t>
            </a:r>
            <a:r>
              <a:rPr lang="en-US" dirty="0"/>
              <a:t> </a:t>
            </a:r>
            <a:r>
              <a:rPr lang="en-US" dirty="0" err="1"/>
              <a:t>jäsentä</a:t>
            </a:r>
            <a:endParaRPr lang="en-US" dirty="0"/>
          </a:p>
          <a:p>
            <a:r>
              <a:rPr lang="en-US" dirty="0"/>
              <a:t>      -In : on </a:t>
            </a:r>
            <a:r>
              <a:rPr lang="en-US" dirty="0" err="1"/>
              <a:t>listan</a:t>
            </a:r>
            <a:r>
              <a:rPr lang="en-US" dirty="0"/>
              <a:t> </a:t>
            </a:r>
            <a:r>
              <a:rPr lang="en-US" dirty="0" err="1"/>
              <a:t>jäsenenenä</a:t>
            </a:r>
            <a:endParaRPr lang="en-US" dirty="0"/>
          </a:p>
          <a:p>
            <a:r>
              <a:rPr lang="en-US" dirty="0"/>
              <a:t>      -</a:t>
            </a:r>
            <a:r>
              <a:rPr lang="en-US" dirty="0" err="1"/>
              <a:t>NotIn</a:t>
            </a:r>
            <a:r>
              <a:rPr lang="en-US" dirty="0"/>
              <a:t> :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sisälly</a:t>
            </a:r>
            <a:r>
              <a:rPr lang="en-US" dirty="0"/>
              <a:t> </a:t>
            </a:r>
            <a:r>
              <a:rPr lang="en-US" dirty="0" err="1"/>
              <a:t>listaan</a:t>
            </a:r>
            <a:endParaRPr lang="en-US" dirty="0"/>
          </a:p>
          <a:p>
            <a:r>
              <a:rPr lang="en-US" dirty="0"/>
              <a:t>      -Replace : </a:t>
            </a:r>
            <a:r>
              <a:rPr lang="en-US" dirty="0" err="1"/>
              <a:t>korvaa</a:t>
            </a:r>
            <a:r>
              <a:rPr lang="en-US" dirty="0"/>
              <a:t> </a:t>
            </a:r>
            <a:r>
              <a:rPr lang="en-US" dirty="0" err="1"/>
              <a:t>arvon</a:t>
            </a:r>
            <a:r>
              <a:rPr lang="en-US" dirty="0"/>
              <a:t> </a:t>
            </a:r>
            <a:r>
              <a:rPr lang="en-US" dirty="0" err="1"/>
              <a:t>toisella</a:t>
            </a:r>
            <a:r>
              <a:rPr lang="en-US" dirty="0"/>
              <a:t> </a:t>
            </a:r>
            <a:r>
              <a:rPr lang="en-US" dirty="0" err="1"/>
              <a:t>arvolla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031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Esittely- ja työfunktio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i-FI" dirty="0"/>
              <a:t> </a:t>
            </a:r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GetEthernetNICinfoBuilder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Varsinainen työfunktio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Haetaan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Ethernet-verkkokortien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 MAC-osoite- ja ID-indeksitiedot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$NIC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Get-WmiObject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Win32_NetworkAdapter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AdapterType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Match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Ethernet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$Index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NIC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DeviceID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Tallennetaan kortin ID-indeksi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Haetaan näillä ID-indekseillä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varustettujan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 korttien IP-osoitetiedot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IPAddress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Get-WmiObject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Win32_NetworkAdapterConfiguration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Index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$Index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EthNIC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TypeName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psobject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EthNIC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Computer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EthNIC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Card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NIC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EthNIC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MAC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NIC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MACAddress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EthNIC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IP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IPAddress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IPAddress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EthNIC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DHCP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IPAddress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DHCPEnabled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EthNIC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Speed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(((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NIC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Speed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1000000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-as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)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 Mbps"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EthNIC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Get-EthernetNICInfo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Esittelyfunktio 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CmdletBinding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Laajennettuparametrimäärittely 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(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Mandatory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ValueFromPipelineByPropertyName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parametri on määritelty merkkijonovektoriksi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)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008B"/>
                </a:solidFill>
                <a:latin typeface="Lucida Console" panose="020B0609040504020204" pitchFamily="49" charset="0"/>
              </a:rPr>
              <a:t>BEGIN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{}</a:t>
            </a:r>
          </a:p>
          <a:p>
            <a:pPr marL="0" indent="0">
              <a:buNone/>
            </a:pP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$Kone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GetEthernetNICinfoBuilder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$Kone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kutsutaan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työfuntiota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008B"/>
                </a:solidFill>
                <a:latin typeface="Lucida Console" panose="020B0609040504020204" pitchFamily="49" charset="0"/>
              </a:rPr>
              <a:t>END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{}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fi-FI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 rotWithShape="1">
          <a:blip r:embed="rId2"/>
          <a:srcRect t="-1010"/>
          <a:stretch/>
        </p:blipFill>
        <p:spPr>
          <a:xfrm>
            <a:off x="6286500" y="3967843"/>
            <a:ext cx="5295900" cy="19723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5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AS </a:t>
            </a:r>
            <a:r>
              <a:rPr lang="fi-FI"/>
              <a:t>ja IS: </a:t>
            </a:r>
            <a:r>
              <a:rPr lang="fi-FI" dirty="0"/>
              <a:t>työkalut </a:t>
            </a:r>
            <a:r>
              <a:rPr lang="fi-FI"/>
              <a:t>tietotyyppien käsittelyyn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$Muuttuja -as [tietotyyppi]</a:t>
            </a:r>
          </a:p>
          <a:p>
            <a:pPr lvl="1"/>
            <a:r>
              <a:rPr lang="fi-FI" dirty="0"/>
              <a:t>Muuttaa muuttujan arvon toiseen tietotyyppiin, esim. numeron merkkijonoksi</a:t>
            </a:r>
          </a:p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$Muuttuja -is [tietotyyppi]</a:t>
            </a:r>
          </a:p>
          <a:p>
            <a:pPr lvl="1"/>
            <a:r>
              <a:rPr lang="fi-FI" dirty="0"/>
              <a:t>Tutkii, onko muuttuja haluttua tietotyyppiä</a:t>
            </a:r>
          </a:p>
          <a:p>
            <a:pPr lvl="1"/>
            <a:r>
              <a:rPr lang="fi-FI" dirty="0"/>
              <a:t>Palauttaa totuusarvon</a:t>
            </a:r>
          </a:p>
          <a:p>
            <a:r>
              <a:rPr lang="fi-FI" dirty="0"/>
              <a:t>$? </a:t>
            </a:r>
          </a:p>
          <a:p>
            <a:pPr lvl="1"/>
            <a:r>
              <a:rPr lang="fi-FI" dirty="0"/>
              <a:t>Kertoo tapahtuiko virhe (</a:t>
            </a:r>
            <a:r>
              <a:rPr lang="fi-FI" dirty="0" err="1"/>
              <a:t>True</a:t>
            </a:r>
            <a:r>
              <a:rPr lang="fi-FI" dirty="0"/>
              <a:t> tai </a:t>
            </a:r>
            <a:r>
              <a:rPr lang="fi-FI" dirty="0" err="1"/>
              <a:t>False</a:t>
            </a:r>
            <a:r>
              <a:rPr lang="fi-F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4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Harjoitus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Kokeile oman ’</a:t>
            </a:r>
            <a:r>
              <a:rPr lang="fi-FI" dirty="0" err="1"/>
              <a:t>komentosovelman</a:t>
            </a:r>
            <a:r>
              <a:rPr lang="fi-FI" dirty="0"/>
              <a:t>’ luomista edellisen esimerkin mukaan</a:t>
            </a:r>
          </a:p>
          <a:p>
            <a:r>
              <a:rPr lang="fi-FI" dirty="0"/>
              <a:t>Mitä tapahtuu, jos koneessa on useampia fyysisiä </a:t>
            </a:r>
            <a:r>
              <a:rPr lang="fi-FI" dirty="0" err="1"/>
              <a:t>Ethernet</a:t>
            </a:r>
            <a:r>
              <a:rPr lang="fi-FI" dirty="0"/>
              <a:t>-verkkokortteja?</a:t>
            </a:r>
          </a:p>
          <a:p>
            <a:r>
              <a:rPr lang="fi-FI" dirty="0"/>
              <a:t>Miten ongelma olisi korjattavissa</a:t>
            </a:r>
          </a:p>
          <a:p>
            <a:r>
              <a:rPr lang="fi-FI" dirty="0"/>
              <a:t>Miksi tulosteessa  koneen IP-osoitteen ympärillä on aaltosulkeet?</a:t>
            </a:r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1" y="461948"/>
            <a:ext cx="1091293" cy="94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Ohjelmointirakenteet</a:t>
            </a:r>
          </a:p>
        </p:txBody>
      </p:sp>
      <p:sp>
        <p:nvSpPr>
          <p:cNvPr id="3" name="Vuokaavio: Prosessi 2"/>
          <p:cNvSpPr/>
          <p:nvPr/>
        </p:nvSpPr>
        <p:spPr>
          <a:xfrm>
            <a:off x="5005137" y="1886552"/>
            <a:ext cx="2088682" cy="1260909"/>
          </a:xfrm>
          <a:prstGeom prst="flowChart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Vuokaaviosymboli: Valinta 3"/>
          <p:cNvSpPr/>
          <p:nvPr/>
        </p:nvSpPr>
        <p:spPr>
          <a:xfrm>
            <a:off x="5123849" y="3878981"/>
            <a:ext cx="1848051" cy="1251284"/>
          </a:xfrm>
          <a:prstGeom prst="flowChartDecisi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" name="Kulmayhdysviiva 5"/>
          <p:cNvCxnSpPr>
            <a:stCxn id="4" idx="1"/>
            <a:endCxn id="3" idx="1"/>
          </p:cNvCxnSpPr>
          <p:nvPr/>
        </p:nvCxnSpPr>
        <p:spPr>
          <a:xfrm rot="10800000">
            <a:off x="5005137" y="2517007"/>
            <a:ext cx="118712" cy="1987616"/>
          </a:xfrm>
          <a:prstGeom prst="bentConnector3">
            <a:avLst>
              <a:gd name="adj1" fmla="val 29256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uora nuoliyhdysviiva 7"/>
          <p:cNvCxnSpPr>
            <a:stCxn id="3" idx="2"/>
            <a:endCxn id="4" idx="0"/>
          </p:cNvCxnSpPr>
          <p:nvPr/>
        </p:nvCxnSpPr>
        <p:spPr>
          <a:xfrm flipH="1">
            <a:off x="6047875" y="3147461"/>
            <a:ext cx="1603" cy="731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uora nuoliyhdysviiva 9"/>
          <p:cNvCxnSpPr>
            <a:stCxn id="4" idx="2"/>
          </p:cNvCxnSpPr>
          <p:nvPr/>
        </p:nvCxnSpPr>
        <p:spPr>
          <a:xfrm flipH="1">
            <a:off x="6047874" y="5130265"/>
            <a:ext cx="1" cy="952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94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IF-rakenne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If (totuustesti)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komentoA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komentoB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KomentoC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i-FI" dirty="0" err="1"/>
              <a:t>Elseif</a:t>
            </a:r>
            <a:r>
              <a:rPr lang="fi-FI" dirty="0"/>
              <a:t>-lauseita voi olla useita tai ei yhtään</a:t>
            </a:r>
          </a:p>
          <a:p>
            <a:r>
              <a:rPr lang="fi-FI" dirty="0"/>
              <a:t>Else lause ei ole pakollinen</a:t>
            </a:r>
          </a:p>
        </p:txBody>
      </p:sp>
    </p:spTree>
    <p:extLst>
      <p:ext uri="{BB962C8B-B14F-4D97-AF65-F5344CB8AC3E}">
        <p14:creationId xmlns:p14="http://schemas.microsoft.com/office/powerpoint/2010/main" val="14700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Switch</a:t>
            </a:r>
            <a:r>
              <a:rPr lang="fi-FI" dirty="0"/>
              <a:t>-rakenne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(ominaisuus)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arvoA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komentoA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arvoB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komentoB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i-FI" dirty="0"/>
              <a:t>Vaihtoehtoisia arvoja voi olla useita</a:t>
            </a:r>
          </a:p>
          <a:p>
            <a:r>
              <a:rPr lang="fi-FI" dirty="0"/>
              <a:t>Komennon jälkeen voidaan poistua rakenteesta käyttämällä </a:t>
            </a:r>
            <a:r>
              <a:rPr lang="fi-FI" dirty="0" err="1"/>
              <a:t>break</a:t>
            </a:r>
            <a:r>
              <a:rPr lang="fi-FI" dirty="0"/>
              <a:t>-komentoa</a:t>
            </a:r>
          </a:p>
          <a:p>
            <a:r>
              <a:rPr lang="fi-FI" dirty="0" err="1"/>
              <a:t>Switch</a:t>
            </a:r>
            <a:r>
              <a:rPr lang="fi-FI" dirty="0"/>
              <a:t> -</a:t>
            </a:r>
            <a:r>
              <a:rPr lang="fi-FI" dirty="0" err="1"/>
              <a:t>wildcard</a:t>
            </a:r>
            <a:r>
              <a:rPr lang="fi-FI" dirty="0"/>
              <a:t> mahdollistaa jokerimerkin käyttämisen, esim. 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($käyttäjä)</a:t>
            </a:r>
            <a:b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*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{ 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8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For-silmukka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fi-FI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 ($i = 0; $i -</a:t>
            </a:r>
            <a:r>
              <a:rPr lang="fi-FI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fi-FI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42; $i++)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Komento	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i-FI" dirty="0">
                <a:cs typeface="Courier New" panose="02070309020205020404" pitchFamily="49" charset="0"/>
              </a:rPr>
              <a:t>Laskurin loppuarvo määritellään vertailuoperaattorilla</a:t>
            </a:r>
          </a:p>
          <a:p>
            <a:pPr lvl="1"/>
            <a:r>
              <a:rPr lang="fi-FI" dirty="0" err="1">
                <a:cs typeface="Courier New" panose="02070309020205020404" pitchFamily="49" charset="0"/>
              </a:rPr>
              <a:t>lt</a:t>
            </a:r>
            <a:r>
              <a:rPr lang="fi-FI" dirty="0">
                <a:cs typeface="Courier New" panose="02070309020205020404" pitchFamily="49" charset="0"/>
              </a:rPr>
              <a:t> (&lt;)</a:t>
            </a:r>
          </a:p>
          <a:p>
            <a:pPr lvl="1"/>
            <a:r>
              <a:rPr lang="fi-FI" dirty="0" err="1">
                <a:cs typeface="Courier New" panose="02070309020205020404" pitchFamily="49" charset="0"/>
              </a:rPr>
              <a:t>lte</a:t>
            </a:r>
            <a:r>
              <a:rPr lang="fi-FI" dirty="0">
                <a:cs typeface="Courier New" panose="02070309020205020404" pitchFamily="49" charset="0"/>
              </a:rPr>
              <a:t> (≤)</a:t>
            </a:r>
          </a:p>
          <a:p>
            <a:pPr lvl="1"/>
            <a:endParaRPr lang="fi-FI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8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Syntaksista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Komennot (</a:t>
            </a:r>
            <a:r>
              <a:rPr lang="fi-FI" dirty="0" err="1"/>
              <a:t>komentosovelmat</a:t>
            </a:r>
            <a:r>
              <a:rPr lang="fi-FI" dirty="0"/>
              <a:t>) kaksiosaisia</a:t>
            </a:r>
          </a:p>
          <a:p>
            <a:r>
              <a:rPr lang="fi-FI" dirty="0"/>
              <a:t>Parametrit UNIX-tyyppisiä, mutta nimet pitkiä</a:t>
            </a:r>
          </a:p>
          <a:p>
            <a:pPr lvl="1"/>
            <a:r>
              <a:rPr lang="fi-FI" dirty="0" err="1"/>
              <a:t>IntelliSense:n</a:t>
            </a:r>
            <a:r>
              <a:rPr lang="fi-FI" dirty="0"/>
              <a:t> ennustava syöttö helpottaa parametrien lisäämistä</a:t>
            </a:r>
          </a:p>
          <a:p>
            <a:pPr lvl="1"/>
            <a:r>
              <a:rPr lang="fi-FI" dirty="0" err="1"/>
              <a:t>Command</a:t>
            </a:r>
            <a:r>
              <a:rPr lang="fi-FI" dirty="0"/>
              <a:t>-ruudussa ohjeet käytöstä, pakolliset parametrit merkitty tähdellä (*)</a:t>
            </a:r>
          </a:p>
          <a:p>
            <a:r>
              <a:rPr lang="fi-FI" dirty="0"/>
              <a:t>Putkitusmerkkinä |</a:t>
            </a:r>
          </a:p>
          <a:p>
            <a:r>
              <a:rPr lang="fi-FI" dirty="0"/>
              <a:t>Muuttujat alkavat $-merkillä</a:t>
            </a:r>
          </a:p>
          <a:p>
            <a:r>
              <a:rPr lang="fi-FI" dirty="0"/>
              <a:t>Ulkoisten ohjelmien suoritus &amp;-merkillä</a:t>
            </a:r>
          </a:p>
        </p:txBody>
      </p:sp>
    </p:spTree>
    <p:extLst>
      <p:ext uri="{BB962C8B-B14F-4D97-AF65-F5344CB8AC3E}">
        <p14:creationId xmlns:p14="http://schemas.microsoft.com/office/powerpoint/2010/main" val="33415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ForEach</a:t>
            </a:r>
            <a:r>
              <a:rPr lang="fi-FI" dirty="0"/>
              <a:t>-silmukka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($objekti in $objektit)</a:t>
            </a:r>
            <a:b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Komento	</a:t>
            </a:r>
            <a:b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i-FI" dirty="0">
                <a:cs typeface="Courier New" panose="02070309020205020404" pitchFamily="49" charset="0"/>
              </a:rPr>
              <a:t>Tai </a:t>
            </a:r>
            <a:r>
              <a:rPr lang="fi-FI" dirty="0" err="1">
                <a:cs typeface="Courier New" panose="02070309020205020404" pitchFamily="49" charset="0"/>
              </a:rPr>
              <a:t>komentosovelmana</a:t>
            </a:r>
            <a:endParaRPr lang="fi-FI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Tulosjoukko | 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-Object</a:t>
            </a:r>
            <a:b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{Komento $_.ominaisuus}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i-FI" dirty="0">
                <a:cs typeface="Courier New" panose="02070309020205020404" pitchFamily="49" charset="0"/>
              </a:rPr>
              <a:t>Käsittelyssä olevan yksittäisen objektin sisältävä muuttuja ($objekti) luodaan vasta silmukkaa käytettäessä</a:t>
            </a:r>
          </a:p>
          <a:p>
            <a:r>
              <a:rPr lang="fi-FI" dirty="0">
                <a:cs typeface="Courier New" panose="02070309020205020404" pitchFamily="49" charset="0"/>
              </a:rPr>
              <a:t>Kaikki objektit sisältävä muuttuja ($objektit) luodaan ennen silmukan käyttämistä</a:t>
            </a:r>
          </a:p>
        </p:txBody>
      </p:sp>
    </p:spTree>
    <p:extLst>
      <p:ext uri="{BB962C8B-B14F-4D97-AF65-F5344CB8AC3E}">
        <p14:creationId xmlns:p14="http://schemas.microsoft.com/office/powerpoint/2010/main" val="25241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Tallennus </a:t>
            </a:r>
            <a:r>
              <a:rPr lang="fi-FI" dirty="0" err="1"/>
              <a:t>komentosovelmaa</a:t>
            </a:r>
            <a:r>
              <a:rPr lang="fi-FI" dirty="0"/>
              <a:t> muistuttavaksi funktioksi,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Työfunktiot voivat olla ongelmallisia, jollei niitä saada yksityisiksi  (</a:t>
            </a:r>
            <a:r>
              <a:rPr lang="fi-FI" dirty="0" err="1"/>
              <a:t>private</a:t>
            </a:r>
            <a:r>
              <a:rPr lang="fi-FI" dirty="0"/>
              <a:t>).</a:t>
            </a:r>
          </a:p>
          <a:p>
            <a:pPr lvl="1"/>
            <a:r>
              <a:rPr lang="fi-FI" dirty="0"/>
              <a:t>Julkiset (</a:t>
            </a:r>
            <a:r>
              <a:rPr lang="fi-FI" dirty="0" err="1"/>
              <a:t>public</a:t>
            </a:r>
            <a:r>
              <a:rPr lang="fi-FI" dirty="0"/>
              <a:t>) funktiot näkyvät käyttäjälle </a:t>
            </a:r>
            <a:r>
              <a:rPr lang="fi-FI" dirty="0" err="1"/>
              <a:t>modulin</a:t>
            </a:r>
            <a:r>
              <a:rPr lang="fi-FI" dirty="0"/>
              <a:t> latauksen jälkeen.</a:t>
            </a:r>
          </a:p>
          <a:p>
            <a:pPr lvl="1"/>
            <a:r>
              <a:rPr lang="fi-FI" dirty="0"/>
              <a:t>Työfunktion voi määritellä myös esittelyfunktion sisälle, jolloin se ei näy käyttäjille heidän tarkastellessaan </a:t>
            </a:r>
            <a:r>
              <a:rPr lang="fi-FI" dirty="0" err="1"/>
              <a:t>modulin</a:t>
            </a:r>
            <a:r>
              <a:rPr lang="fi-FI" dirty="0"/>
              <a:t> komentoja (funktioita)</a:t>
            </a:r>
          </a:p>
          <a:p>
            <a:pPr lvl="1"/>
            <a:r>
              <a:rPr lang="fi-FI" dirty="0"/>
              <a:t>Muitakin tapoja on, mutta ne vaativat PS-ympäristön muokkaamista, </a:t>
            </a:r>
            <a:r>
              <a:rPr lang="fi-FI" dirty="0" err="1"/>
              <a:t>modulien</a:t>
            </a:r>
            <a:r>
              <a:rPr lang="fi-FI" dirty="0"/>
              <a:t> versiokohtaisten vienti- ja manifestointikomentojen tuntemista. Varmuutta funktion oikeasta näkyvyydestä eri versioissa luotujen komentojen kanssa työskenneltäessä ei ole.</a:t>
            </a:r>
          </a:p>
        </p:txBody>
      </p:sp>
    </p:spTree>
    <p:extLst>
      <p:ext uri="{BB962C8B-B14F-4D97-AF65-F5344CB8AC3E}">
        <p14:creationId xmlns:p14="http://schemas.microsoft.com/office/powerpoint/2010/main" val="11446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Funktion sisälle rakennetut funktiot ovat yksityisiä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73768" y="1523999"/>
            <a:ext cx="10972800" cy="473050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i-FI" dirty="0"/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Funktio, joka noutaa verkkokortin perustiedot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paramaetrina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 annetusta koneesta tai joukosta koneita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Get-EthernetNICInfo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Esittelyfunktio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CmdletBinding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Laajennettuparametrimäärittely 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Mandatory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ValueFromPipelineByPropertyName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parametri on määritelty merkkijonovektoriksi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008B"/>
                </a:solidFill>
                <a:latin typeface="Lucida Console" panose="020B0609040504020204" pitchFamily="49" charset="0"/>
              </a:rPr>
              <a:t>BEGIN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GetEthernetNICinfoBuilder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Varsinainen työfunktio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Haetaan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Ethernet-verkkokortien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 MAC-osoite- ja ID-indeksitiedot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$NIC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Get-WmiObject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Win32_NetworkAdapter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AdapterType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Match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Ethernet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$Index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NIC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DeviceID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Tallennetaan kortin ID-indeksi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Haetaan näillä ID-indekseillä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varustettujan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 korttien IP-osoitetiedot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IPAddress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Get-WmiObject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Win32_NetworkAdapterConfiguration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Index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$Index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EthNIC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TypeName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psobject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EthNIC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Computer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EthNIC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Card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NIC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EthNIC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MAC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NIC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MACAddress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EthNIC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IP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IPAddress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IPAddress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EthNIC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DHCP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IPAddress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DHCPEnabled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EthNIC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Speed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(((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NIC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Speed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1000000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-as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)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 Mbps"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EthNIC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pPr marL="0" indent="0">
              <a:buNone/>
            </a:pP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$Kone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GetEthernetNICinfoBuilder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$Kone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kutsutaan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työfuntiota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008B"/>
                </a:solidFill>
                <a:latin typeface="Lucida Console" panose="020B0609040504020204" pitchFamily="49" charset="0"/>
              </a:rPr>
              <a:t>END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{}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fi-FI" dirty="0"/>
          </a:p>
        </p:txBody>
      </p:sp>
      <p:sp>
        <p:nvSpPr>
          <p:cNvPr id="4" name="Suorakulmio 3"/>
          <p:cNvSpPr/>
          <p:nvPr/>
        </p:nvSpPr>
        <p:spPr>
          <a:xfrm>
            <a:off x="882316" y="2839452"/>
            <a:ext cx="8710863" cy="21965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kstiruutu 9"/>
          <p:cNvSpPr txBox="1"/>
          <p:nvPr/>
        </p:nvSpPr>
        <p:spPr>
          <a:xfrm>
            <a:off x="8566484" y="2269821"/>
            <a:ext cx="1122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600" b="1" dirty="0">
                <a:solidFill>
                  <a:schemeClr val="accent3"/>
                </a:solidFill>
              </a:rPr>
              <a:t>Yksityinen funktio</a:t>
            </a:r>
          </a:p>
        </p:txBody>
      </p:sp>
      <p:sp>
        <p:nvSpPr>
          <p:cNvPr id="11" name="Suorakulmio 10"/>
          <p:cNvSpPr/>
          <p:nvPr/>
        </p:nvSpPr>
        <p:spPr>
          <a:xfrm>
            <a:off x="609600" y="1395663"/>
            <a:ext cx="9593179" cy="5037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Tekstiruutu 17"/>
          <p:cNvSpPr txBox="1"/>
          <p:nvPr/>
        </p:nvSpPr>
        <p:spPr>
          <a:xfrm>
            <a:off x="10202779" y="1596701"/>
            <a:ext cx="1122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b="1" dirty="0" err="1">
                <a:solidFill>
                  <a:schemeClr val="accent2"/>
                </a:solidFill>
              </a:rPr>
              <a:t>Jukinen</a:t>
            </a:r>
            <a:r>
              <a:rPr lang="fi-FI" sz="1600" b="1" dirty="0">
                <a:solidFill>
                  <a:schemeClr val="accent2"/>
                </a:solidFill>
              </a:rPr>
              <a:t> funktio</a:t>
            </a:r>
          </a:p>
        </p:txBody>
      </p:sp>
    </p:spTree>
    <p:extLst>
      <p:ext uri="{BB962C8B-B14F-4D97-AF65-F5344CB8AC3E}">
        <p14:creationId xmlns:p14="http://schemas.microsoft.com/office/powerpoint/2010/main" val="413161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Parametrin arvoluettelo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i-FI" sz="6400" dirty="0"/>
              <a:t>Tarvittaessa funktion parametrille voidaan määritellä sallitut arvot, jotka tulevat näkyviin parametrin määrittelyn jälkeen</a:t>
            </a:r>
          </a:p>
          <a:p>
            <a:r>
              <a:rPr lang="fi-FI" dirty="0"/>
              <a:t> </a:t>
            </a:r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Get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-Info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CmdletBinding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Laajennettuparametrimäärittely 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Mandatory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ValueFromPipelineByPropertyName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parametri on määritelty merkkijonovektoriksi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Mandatory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ValidateSet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'Win32_Processor'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'Win32_PhysicalMemory'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'Win32_BIOS'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Sallitut arvot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$Luokka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'Win32_Processor'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#parametrin oletusarvo on Win32_Processor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008B"/>
                </a:solidFill>
                <a:latin typeface="Lucida Console" panose="020B0609040504020204" pitchFamily="49" charset="0"/>
              </a:rPr>
              <a:t>BEGIN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$Kone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Luokka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Kone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008B"/>
                </a:solidFill>
                <a:latin typeface="Lucida Console" panose="020B0609040504020204" pitchFamily="49" charset="0"/>
              </a:rPr>
              <a:t>END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{}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-Info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localhost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-Luokka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Win32_Processor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#testaus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035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Modulin</a:t>
            </a:r>
            <a:r>
              <a:rPr lang="fi-FI" dirty="0"/>
              <a:t> luominen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i-FI" dirty="0"/>
              <a:t>Kerää jonkin asiakokonaisuuden suorittamisessa tarvittavat komennot funktioina yhteen </a:t>
            </a:r>
            <a:r>
              <a:rPr lang="fi-FI" dirty="0" err="1"/>
              <a:t>PowerShell-skriptitiedostoon</a:t>
            </a:r>
            <a:r>
              <a:rPr lang="fi-FI" dirty="0"/>
              <a:t>.</a:t>
            </a:r>
          </a:p>
          <a:p>
            <a:r>
              <a:rPr lang="fi-FI" dirty="0"/>
              <a:t>Tallenna tiedosto kuvaavalla nimellä joko PS-ympäristön </a:t>
            </a:r>
            <a:r>
              <a:rPr lang="fi-FI" dirty="0" err="1"/>
              <a:t>PSModulePath</a:t>
            </a:r>
            <a:r>
              <a:rPr lang="fi-FI" dirty="0"/>
              <a:t>-muuttujan mukaiseen polkuun tai luo oma kansio esimerkiksi </a:t>
            </a:r>
            <a:r>
              <a:rPr lang="fi-FI" dirty="0" err="1"/>
              <a:t>Documents</a:t>
            </a:r>
            <a:r>
              <a:rPr lang="fi-FI" dirty="0"/>
              <a:t>-kansion alikansioksi, josta </a:t>
            </a:r>
            <a:r>
              <a:rPr lang="fi-FI" dirty="0" err="1"/>
              <a:t>modulit</a:t>
            </a:r>
            <a:r>
              <a:rPr lang="fi-FI" dirty="0"/>
              <a:t> ladataan (Import-</a:t>
            </a:r>
            <a:r>
              <a:rPr lang="fi-FI" dirty="0" err="1"/>
              <a:t>Module</a:t>
            </a:r>
            <a:r>
              <a:rPr lang="fi-FI" dirty="0"/>
              <a:t>) tarvittaessa</a:t>
            </a:r>
          </a:p>
          <a:p>
            <a:pPr lvl="1"/>
            <a:r>
              <a:rPr lang="fi-FI" dirty="0" err="1"/>
              <a:t>Powershell</a:t>
            </a:r>
            <a:r>
              <a:rPr lang="fi-FI" dirty="0"/>
              <a:t> osaa hakea </a:t>
            </a:r>
            <a:r>
              <a:rPr lang="fi-FI" dirty="0" err="1"/>
              <a:t>modulia</a:t>
            </a:r>
            <a:r>
              <a:rPr lang="fi-FI" dirty="0"/>
              <a:t> käyttäjän polusta: …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WindowsPowershell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Modules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ModulinNimi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i-FI" dirty="0">
                <a:cs typeface="Courier New" panose="02070309020205020404" pitchFamily="49" charset="0"/>
              </a:rPr>
              <a:t>Tiedosto tallennetaan </a:t>
            </a:r>
            <a:r>
              <a:rPr lang="fi-FI" dirty="0" err="1">
                <a:cs typeface="Courier New" panose="02070309020205020404" pitchFamily="49" charset="0"/>
              </a:rPr>
              <a:t>moduliksi</a:t>
            </a:r>
            <a:r>
              <a:rPr lang="fi-FI" dirty="0">
                <a:cs typeface="Courier New" panose="02070309020205020404" pitchFamily="49" charset="0"/>
              </a:rPr>
              <a:t>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.psm1-</a:t>
            </a:r>
            <a:r>
              <a:rPr lang="fi-FI" dirty="0">
                <a:cs typeface="Courier New" panose="02070309020205020404" pitchFamily="49" charset="0"/>
              </a:rPr>
              <a:t>päätteellä</a:t>
            </a:r>
          </a:p>
        </p:txBody>
      </p:sp>
    </p:spTree>
    <p:extLst>
      <p:ext uri="{BB962C8B-B14F-4D97-AF65-F5344CB8AC3E}">
        <p14:creationId xmlns:p14="http://schemas.microsoft.com/office/powerpoint/2010/main" val="5677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Moduli</a:t>
            </a:r>
            <a:r>
              <a:rPr lang="fi-FI" dirty="0"/>
              <a:t> ja sen </a:t>
            </a:r>
            <a:r>
              <a:rPr lang="fi-FI" dirty="0" err="1"/>
              <a:t>komentosovelmat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7903" y="1847238"/>
            <a:ext cx="5554004" cy="32621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Kuva 4"/>
          <p:cNvPicPr>
            <a:picLocks noChangeAspect="1"/>
          </p:cNvPicPr>
          <p:nvPr/>
        </p:nvPicPr>
        <p:blipFill rotWithShape="1">
          <a:blip r:embed="rId3"/>
          <a:srcRect b="-12181"/>
          <a:stretch/>
        </p:blipFill>
        <p:spPr>
          <a:xfrm>
            <a:off x="166444" y="1847240"/>
            <a:ext cx="5484079" cy="32621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609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Oma </a:t>
            </a:r>
            <a:r>
              <a:rPr lang="fi-FI" dirty="0" err="1"/>
              <a:t>komentosovelma</a:t>
            </a:r>
            <a:r>
              <a:rPr lang="fi-FI" dirty="0"/>
              <a:t> ISE-editorissa</a:t>
            </a:r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t="3850" r="49136" b="58168"/>
          <a:stretch/>
        </p:blipFill>
        <p:spPr>
          <a:xfrm>
            <a:off x="2008553" y="1867878"/>
            <a:ext cx="7956063" cy="40697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090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Harjoitus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Luo </a:t>
            </a:r>
            <a:r>
              <a:rPr lang="fi-FI" dirty="0" err="1" smtClean="0"/>
              <a:t>komentosovelma</a:t>
            </a:r>
            <a:r>
              <a:rPr lang="fi-FI" dirty="0" smtClean="0"/>
              <a:t>, joka dokumentoi käyttäjäryhmät ja niiden jäsenet.</a:t>
            </a:r>
            <a:endParaRPr lang="fi-FI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1" y="461948"/>
            <a:ext cx="1091293" cy="94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1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Mallivastaus ryhmien dokumentointiharjoitukseen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800" dirty="0">
                <a:latin typeface="Lucida Console" panose="020B0609040504020204" pitchFamily="49" charset="0"/>
              </a:rPr>
              <a:t> </a:t>
            </a:r>
            <a:r>
              <a:rPr lang="fi-FI" sz="8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Get-ADUserGroupDocument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Julkinen funktio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funktiomääritysten alku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8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CmdletBinding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Laajennettuparametrimäärittely 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parametriluettelon alku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Pakollinen parametri, ei putkituksen tukea, koska vain yksi tiedosto, johon tallennetaan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8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Mandatory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8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8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ValueFromPipelineByPropertyName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8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$Tiedosto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parametri on määritelty merkkijonoksi  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parametriluettelon loppu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800" dirty="0">
                <a:solidFill>
                  <a:srgbClr val="00008B"/>
                </a:solidFill>
                <a:latin typeface="Lucida Console" panose="020B0609040504020204" pitchFamily="49" charset="0"/>
              </a:rPr>
              <a:t>BEGIN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Aloituslohko, jossa työfunktio määritellään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{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Begin-lohkon alku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8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AdkäyttäjäRyhmä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Työfunktion määrittely, yksityinen (</a:t>
            </a:r>
            <a:r>
              <a:rPr lang="fi-FI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private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)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{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työfunktiomääritysten alku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Haetaan kaikki </a:t>
            </a:r>
            <a:r>
              <a:rPr lang="fi-FI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AD:n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 ryhmät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KaikkiRyhmät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Get-ADGroup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Filter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Määritellään vektori tulosobjektin tallentamiseen ja alustetaan se tyhjäksi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$Tulosvektori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@()</a:t>
            </a: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Käydään ryhmät yksitellen läpi: ulompi silmukka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8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$Ryhmä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KaikkiRyhmät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{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ulomman silmukan alku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Haetaan  kaikki ryhmän jäsenobjektit muuttujaan $Jäsenet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$Jäsenet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Get-ADGroupMember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Ryhmä</a:t>
            </a:r>
            <a:r>
              <a:rPr lang="fi-FI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SamAccountName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Käydään kaikki jäsenet yksitellen läpi ja muodostetaan uudet </a:t>
            </a:r>
            <a:r>
              <a:rPr lang="fi-FI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objetit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: sisempi silmukka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fi-FI" sz="8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$Jäsen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$Jäsenet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{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sisemmän silmukan alku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Luodaan uusi </a:t>
            </a:r>
            <a:r>
              <a:rPr lang="fi-FI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PSObjekti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 $Tulosobjekti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TypeName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PSObject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Lisätään objektiin ominaisuutena Ryhmä ja annetaan sille arvoksi Ryhmäobjektin </a:t>
            </a:r>
            <a:r>
              <a:rPr lang="fi-FI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SamAccountName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Name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8A2BE2"/>
                </a:solidFill>
                <a:latin typeface="Lucida Console" panose="020B0609040504020204" pitchFamily="49" charset="0"/>
              </a:rPr>
              <a:t>Ryhmä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Ryhmä</a:t>
            </a:r>
            <a:r>
              <a:rPr lang="fi-FI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SamAccountName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Lisätään objektiin ominaisuuksiksi jäsenten tietoja objektimuuttujasta $Jäsen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Name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8A2BE2"/>
                </a:solidFill>
                <a:latin typeface="Lucida Console" panose="020B0609040504020204" pitchFamily="49" charset="0"/>
              </a:rPr>
              <a:t>Tunnus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Jäsen</a:t>
            </a:r>
            <a:r>
              <a:rPr lang="fi-FI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Name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8A2BE2"/>
                </a:solidFill>
                <a:latin typeface="Lucida Console" panose="020B0609040504020204" pitchFamily="49" charset="0"/>
              </a:rPr>
              <a:t>Tyyppi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Jäsen</a:t>
            </a:r>
            <a:r>
              <a:rPr lang="fi-FI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ObjectClass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62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Jatkuu…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Jos jäsen on käyttäjä, lisätään sähköpostiosoite objektiin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fi-FI" sz="8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Jäsen</a:t>
            </a:r>
            <a:r>
              <a:rPr lang="fi-FI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ObjectClass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fi-FI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user</a:t>
            </a: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{</a:t>
            </a: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$Käyttäjä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Get-ADUser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Jäsen</a:t>
            </a:r>
            <a:r>
              <a:rPr lang="fi-FI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SamAccountName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Properties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EmailAddress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$Sähköposti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Käyttäjä</a:t>
            </a:r>
            <a:r>
              <a:rPr lang="fi-FI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EmailAddress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}</a:t>
            </a: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fi-FI" sz="8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{</a:t>
            </a: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$Sähköposti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"N/A"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}</a:t>
            </a: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Name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Sposti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$Sähköposti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$Tulosvektori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Lisätään tulosobjekti tulosvektoriin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}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sisemmän silmukan loppu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}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ulomman silmukan loppu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$Tulosvektori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palautetaan työfunktion muodostama objekti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työfunktiomääritysten loppu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}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Begin-lohkon loppu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</a:p>
          <a:p>
            <a:pPr lvl="0"/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800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Työlohko, jossa työfunktiota kutsutaan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Kutsutaan työfunktiota ja putkitetaan tulos julkisen funktion parametrina annettuun tiedostoon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AdkäyttäjäRyhmä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Export-Csv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$Tiedosto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Encoding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Unicode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Delimiter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pPr lvl="0"/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800" dirty="0">
                <a:solidFill>
                  <a:srgbClr val="00008B"/>
                </a:solidFill>
                <a:latin typeface="Lucida Console" panose="020B0609040504020204" pitchFamily="49" charset="0"/>
              </a:rPr>
              <a:t>END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{} 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Lopetuslohko (tyhjä, voitaisiin käyttää esim. ruudulle tulostettaviin ilmoituksiin)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funktiomäärityksen loppu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fi-FI" sz="800" dirty="0">
                <a:solidFill>
                  <a:srgbClr val="006400"/>
                </a:solidFill>
                <a:latin typeface="Lucida Console" panose="020B0609040504020204" pitchFamily="49" charset="0"/>
              </a:rPr>
              <a:t># Testaus, joka poistetaan tallennettaessa funktiota </a:t>
            </a:r>
            <a:r>
              <a:rPr lang="fi-FI" sz="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komentosovelmaksi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fi-FI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Get-ADUserGroupDocument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-Tiedosto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"C:\Users\Administrator\Documents\ADRDoc.txt"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/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301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Esimerkki PS-</a:t>
            </a:r>
            <a:r>
              <a:rPr lang="fi-FI" dirty="0" err="1"/>
              <a:t>skriptistä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96" y="2191109"/>
            <a:ext cx="11093104" cy="31572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804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Hyvä ohjelmointitapa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Kommentointi, </a:t>
            </a:r>
            <a:r>
              <a:rPr lang="en-US" dirty="0"/>
              <a:t>syötteen tarkistus, </a:t>
            </a:r>
            <a:r>
              <a:rPr lang="fi-FI" dirty="0"/>
              <a:t>virheenkäsittely ja lokitiedostot</a:t>
            </a:r>
          </a:p>
        </p:txBody>
      </p:sp>
    </p:spTree>
    <p:extLst>
      <p:ext uri="{BB962C8B-B14F-4D97-AF65-F5344CB8AC3E}">
        <p14:creationId xmlns:p14="http://schemas.microsoft.com/office/powerpoint/2010/main" val="6953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="" xmlns:a16="http://schemas.microsoft.com/office/drawing/2014/main" id="{02F9AB3A-583B-6348-869D-D1FB307B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Syötteen tarkistus</a:t>
            </a:r>
            <a:endParaRPr lang="fi-FI"/>
          </a:p>
        </p:txBody>
      </p:sp>
      <p:sp>
        <p:nvSpPr>
          <p:cNvPr id="3" name="Tekstin paikkamerkki 2">
            <a:extLst>
              <a:ext uri="{FF2B5EF4-FFF2-40B4-BE49-F238E27FC236}">
                <a16:creationId xmlns="" xmlns:a16="http://schemas.microsoft.com/office/drawing/2014/main" id="{16D0C71A-0DBF-CE4C-BB79-792333F32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Onko tietotyyppi oikea?</a:t>
            </a:r>
          </a:p>
          <a:p>
            <a:r>
              <a:rPr lang="en-US"/>
              <a:t>Ovatko parametrien arvot oikealla alueella (luvut)?</a:t>
            </a:r>
          </a:p>
          <a:p>
            <a:r>
              <a:rPr lang="en-US"/>
              <a:t>Sisältääkö syöte kiellettyjä merkkejä (merkkijonot)?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58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="" xmlns:a16="http://schemas.microsoft.com/office/drawing/2014/main" id="{B93C2A90-B897-4CCD-83AF-17F12AAF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Powershell</a:t>
            </a:r>
            <a:r>
              <a:rPr lang="fi-FI" dirty="0"/>
              <a:t> tietotyypit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="" xmlns:a16="http://schemas.microsoft.com/office/drawing/2014/main" id="{400A347F-45ED-4AA0-9FCC-3BAB8326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mtClean="0"/>
              <a:t> [</a:t>
            </a:r>
            <a:r>
              <a:rPr lang="en-US" dirty="0"/>
              <a:t>string]    	Unicode-</a:t>
            </a:r>
            <a:r>
              <a:rPr lang="en-US" dirty="0" err="1"/>
              <a:t>merkkijono</a:t>
            </a:r>
            <a:endParaRPr lang="en-US" dirty="0"/>
          </a:p>
          <a:p>
            <a:r>
              <a:rPr lang="en-US" dirty="0"/>
              <a:t> [char]      	Unicode </a:t>
            </a:r>
            <a:r>
              <a:rPr lang="en-US" dirty="0" err="1"/>
              <a:t>merkki</a:t>
            </a:r>
            <a:r>
              <a:rPr lang="en-US" dirty="0"/>
              <a:t> 16-bit</a:t>
            </a:r>
          </a:p>
          <a:p>
            <a:r>
              <a:rPr lang="en-US" dirty="0"/>
              <a:t> [byte]      	</a:t>
            </a:r>
            <a:r>
              <a:rPr lang="en-US" dirty="0" err="1"/>
              <a:t>Merkki</a:t>
            </a:r>
            <a:r>
              <a:rPr lang="en-US" dirty="0"/>
              <a:t> 8-bit</a:t>
            </a:r>
          </a:p>
          <a:p>
            <a:r>
              <a:rPr lang="en-US" dirty="0"/>
              <a:t> [</a:t>
            </a:r>
            <a:r>
              <a:rPr lang="en-US" dirty="0" err="1"/>
              <a:t>int</a:t>
            </a:r>
            <a:r>
              <a:rPr lang="en-US" dirty="0"/>
              <a:t>]         	32-bit </a:t>
            </a:r>
            <a:r>
              <a:rPr lang="en-US" dirty="0" err="1"/>
              <a:t>etumerkillinen</a:t>
            </a:r>
            <a:r>
              <a:rPr lang="en-US" dirty="0"/>
              <a:t> </a:t>
            </a:r>
            <a:r>
              <a:rPr lang="en-US" dirty="0" err="1"/>
              <a:t>kokonaisluku</a:t>
            </a:r>
            <a:endParaRPr lang="en-US" dirty="0"/>
          </a:p>
          <a:p>
            <a:r>
              <a:rPr lang="en-US" dirty="0"/>
              <a:t> [long]      	64-bit </a:t>
            </a:r>
            <a:r>
              <a:rPr lang="en-US" dirty="0" err="1"/>
              <a:t>etumerkillinen</a:t>
            </a:r>
            <a:r>
              <a:rPr lang="en-US" dirty="0"/>
              <a:t> </a:t>
            </a:r>
            <a:r>
              <a:rPr lang="en-US" dirty="0" err="1"/>
              <a:t>kokonaisluku</a:t>
            </a:r>
            <a:endParaRPr lang="en-US" dirty="0"/>
          </a:p>
          <a:p>
            <a:endParaRPr lang="en-US" dirty="0"/>
          </a:p>
          <a:p>
            <a:r>
              <a:rPr lang="en-US" dirty="0"/>
              <a:t> [bool]      	</a:t>
            </a:r>
            <a:r>
              <a:rPr lang="en-US" dirty="0" err="1"/>
              <a:t>Totuusarvo</a:t>
            </a:r>
            <a:endParaRPr lang="en-US" dirty="0"/>
          </a:p>
          <a:p>
            <a:endParaRPr lang="en-US" dirty="0"/>
          </a:p>
          <a:p>
            <a:r>
              <a:rPr lang="en-US" dirty="0"/>
              <a:t> [decimal]   	128-bit </a:t>
            </a:r>
            <a:r>
              <a:rPr lang="en-US" dirty="0" err="1"/>
              <a:t>desimaaliluku</a:t>
            </a:r>
            <a:endParaRPr lang="en-US" dirty="0"/>
          </a:p>
          <a:p>
            <a:r>
              <a:rPr lang="en-US" dirty="0"/>
              <a:t> [single] 	32-bit </a:t>
            </a:r>
            <a:r>
              <a:rPr lang="en-US" dirty="0" err="1"/>
              <a:t>liukuluku</a:t>
            </a:r>
            <a:endParaRPr lang="en-US" dirty="0"/>
          </a:p>
          <a:p>
            <a:r>
              <a:rPr lang="en-US" dirty="0"/>
              <a:t> [double] 	64-bit </a:t>
            </a:r>
            <a:r>
              <a:rPr lang="en-US" dirty="0" err="1"/>
              <a:t>liukuluku</a:t>
            </a:r>
            <a:endParaRPr lang="en-US" dirty="0"/>
          </a:p>
          <a:p>
            <a:r>
              <a:rPr lang="en-US" dirty="0"/>
              <a:t> [</a:t>
            </a:r>
            <a:r>
              <a:rPr lang="en-US" dirty="0" err="1"/>
              <a:t>DateTime</a:t>
            </a:r>
            <a:r>
              <a:rPr lang="en-US" dirty="0"/>
              <a:t>]  	</a:t>
            </a:r>
            <a:r>
              <a:rPr lang="en-US" dirty="0" err="1"/>
              <a:t>Päivämäärä-aika</a:t>
            </a:r>
            <a:endParaRPr lang="en-US" dirty="0"/>
          </a:p>
          <a:p>
            <a:endParaRPr lang="en-US" dirty="0"/>
          </a:p>
          <a:p>
            <a:r>
              <a:rPr lang="en-US" dirty="0"/>
              <a:t> [xml]       	Xml-</a:t>
            </a:r>
            <a:r>
              <a:rPr lang="en-US" dirty="0" err="1"/>
              <a:t>objekti</a:t>
            </a:r>
            <a:endParaRPr lang="en-US" dirty="0"/>
          </a:p>
          <a:p>
            <a:r>
              <a:rPr lang="en-US" dirty="0"/>
              <a:t> [array]    	</a:t>
            </a:r>
            <a:r>
              <a:rPr lang="en-US" dirty="0" err="1"/>
              <a:t>Vektori</a:t>
            </a:r>
            <a:endParaRPr lang="en-US" dirty="0"/>
          </a:p>
          <a:p>
            <a:r>
              <a:rPr lang="en-US" dirty="0"/>
              <a:t> [</a:t>
            </a:r>
            <a:r>
              <a:rPr lang="en-US" dirty="0" err="1"/>
              <a:t>hashtable</a:t>
            </a:r>
            <a:r>
              <a:rPr lang="en-US" dirty="0"/>
              <a:t>] 	</a:t>
            </a:r>
            <a:r>
              <a:rPr lang="en-US" dirty="0" err="1"/>
              <a:t>Hajautustaulu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947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="" xmlns:a16="http://schemas.microsoft.com/office/drawing/2014/main" id="{D284A553-76E0-F147-A81E-7415E6E8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Tietotyypin</a:t>
            </a:r>
            <a:r>
              <a:rPr lang="en-US" dirty="0"/>
              <a:t> </a:t>
            </a:r>
            <a:r>
              <a:rPr lang="en-US" dirty="0" err="1"/>
              <a:t>tarkistus</a:t>
            </a:r>
            <a:r>
              <a:rPr lang="en-US" dirty="0"/>
              <a:t> if-</a:t>
            </a:r>
            <a:r>
              <a:rPr lang="en-US" dirty="0" err="1"/>
              <a:t>rakenteella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="" xmlns:a16="http://schemas.microsoft.com/office/drawing/2014/main" id="{61127DAB-DC1A-F54A-A507-1F5482D0F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i-FI" dirty="0"/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Esimerkki tietotyypin tarkistuksesta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$Parametri1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hippopotamus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$Parametri2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00080"/>
                </a:solidFill>
                <a:latin typeface="Lucida Console" panose="020B0609040504020204" pitchFamily="49" charset="0"/>
              </a:rPr>
              <a:t>55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Tarkistetaan onko ensimmäinen parametri merkkijono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$Parametri1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Write-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Warning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"tietotyyppi on oikea"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Write-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Error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"tietotyyppi on väärä"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Tarkistetaan onko toinen parametri kokonaisluku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$Parametri2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Write-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Warning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"tietotyyppi on oikea"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Write-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Error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"tietotyyppi on väärä" </a:t>
            </a:r>
          </a:p>
          <a:p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275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="" xmlns:a16="http://schemas.microsoft.com/office/drawing/2014/main" id="{1E029771-B7BC-4FDD-AC6C-F557951A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Tietotyypin tarkistus parametrimäärittelyn avulla</a:t>
            </a:r>
            <a:br>
              <a:rPr lang="fi-FI" dirty="0"/>
            </a:br>
            <a:r>
              <a:rPr lang="fi-FI" dirty="0"/>
              <a:t>(väärä tietotyyppi generoi virheen)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="" xmlns:a16="http://schemas.microsoft.com/office/drawing/2014/main" id="{F44DA0A9-E73A-4A9E-84E8-3AF3CB63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/>
              <a:t>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CmdletBinding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Laajennettuparametrimäärittely 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parametriluettelon alku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Ensimmäinen pakollinen parametri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Mandatory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it-IT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it-IT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it-IT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it-IT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it-IT" dirty="0">
                <a:solidFill>
                  <a:srgbClr val="FF4500"/>
                </a:solidFill>
                <a:latin typeface="Lucida Console" panose="020B0609040504020204" pitchFamily="49" charset="0"/>
              </a:rPr>
              <a:t>$Parametri1</a:t>
            </a:r>
            <a:r>
              <a:rPr lang="it-IT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it-IT" dirty="0">
                <a:solidFill>
                  <a:srgbClr val="006400"/>
                </a:solidFill>
                <a:latin typeface="Lucida Console" panose="020B0609040504020204" pitchFamily="49" charset="0"/>
              </a:rPr>
              <a:t># parametri on merkkijono </a:t>
            </a:r>
            <a:endParaRPr lang="it-IT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Toinen pakollinen parametri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	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Mandatory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$Parametri2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parametri on kokonaisluku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parametriluettelon loppu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921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="" xmlns:a16="http://schemas.microsoft.com/office/drawing/2014/main" id="{B16BFED7-1181-764F-8C66-BC065424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Arvoalueen</a:t>
            </a:r>
            <a:r>
              <a:rPr lang="en-US" dirty="0"/>
              <a:t> </a:t>
            </a:r>
            <a:r>
              <a:rPr lang="en-US" dirty="0" err="1"/>
              <a:t>tarkistus</a:t>
            </a:r>
            <a:r>
              <a:rPr lang="en-US" dirty="0"/>
              <a:t> if-</a:t>
            </a:r>
            <a:r>
              <a:rPr lang="en-US" dirty="0" err="1"/>
              <a:t>rakenteella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="" xmlns:a16="http://schemas.microsoft.com/office/drawing/2014/main" id="{F59A865B-E551-9741-AC2F-CB9C56FEB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000" dirty="0"/>
              <a:t> </a:t>
            </a:r>
            <a:r>
              <a:rPr lang="fi-FI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$Parametri1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44</a:t>
            </a: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000" dirty="0">
                <a:solidFill>
                  <a:srgbClr val="006400"/>
                </a:solidFill>
                <a:latin typeface="Lucida Console" panose="020B0609040504020204" pitchFamily="49" charset="0"/>
              </a:rPr>
              <a:t># Tarkistetaan, onko parametrin arvo välillä 10 - 50</a:t>
            </a: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it-IT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it-IT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it-IT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$Parametri1</a:t>
            </a:r>
            <a:r>
              <a:rPr lang="it-IT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it-IT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-ge</a:t>
            </a:r>
            <a:r>
              <a:rPr lang="it-IT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it-IT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it-IT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it-IT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-and</a:t>
            </a:r>
            <a:r>
              <a:rPr lang="it-IT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it-IT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$Parametri1</a:t>
            </a:r>
            <a:r>
              <a:rPr lang="it-IT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it-IT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-le</a:t>
            </a:r>
            <a:r>
              <a:rPr lang="it-IT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it-IT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50</a:t>
            </a:r>
            <a:r>
              <a:rPr lang="it-IT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</a:t>
            </a:r>
            <a:r>
              <a:rPr lang="fi-FI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Warning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"parametrin arvo on oikealla alueella"</a:t>
            </a: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fi-FI" sz="2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</a:t>
            </a:r>
            <a:r>
              <a:rPr lang="fi-FI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Error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"parametrin arvo ei ole sallitulla alueella”</a:t>
            </a:r>
          </a:p>
          <a:p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}</a:t>
            </a: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8163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="" xmlns:a16="http://schemas.microsoft.com/office/drawing/2014/main" id="{337DE957-F78E-4758-B76E-FF8D6121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Arvoalueen tarkistus parametrimäärittelyn avulla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="" xmlns:a16="http://schemas.microsoft.com/office/drawing/2014/main" id="{4778B4EE-D372-4D15-A6D5-24D0DED2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CmdletBinding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(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Mandatory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ValidateRange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dirty="0">
                <a:solidFill>
                  <a:srgbClr val="800080"/>
                </a:solidFill>
                <a:latin typeface="Lucida Console" panose="020B0609040504020204" pitchFamily="49" charset="0"/>
              </a:rPr>
              <a:t>255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IPOktetti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)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119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="" xmlns:a16="http://schemas.microsoft.com/office/drawing/2014/main" id="{AF6A19DD-B67A-CD40-8999-7C6B28C2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Merkkijonojen</a:t>
            </a:r>
            <a:r>
              <a:rPr lang="en-US" dirty="0"/>
              <a:t> </a:t>
            </a:r>
            <a:r>
              <a:rPr lang="en-US" dirty="0" err="1"/>
              <a:t>sisällön</a:t>
            </a:r>
            <a:r>
              <a:rPr lang="en-US" dirty="0"/>
              <a:t> </a:t>
            </a:r>
            <a:r>
              <a:rPr lang="en-US" dirty="0" err="1"/>
              <a:t>tarkistus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="" xmlns:a16="http://schemas.microsoft.com/office/drawing/2014/main" id="{B44AE83C-A098-AB4B-A80B-20402DB90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/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$Käyttäjätunnus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kaaleppi.mähönen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Selvitetään onko muuttujassa muita kuin sallittuja merkkejä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$Käyttäjätunnus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notmatch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"^[a-z0-9_.-]*$"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Write-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Warning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"Käyttäjätunnuksessa on kiellettyjä merkkejä"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Write-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Warning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"Käyttäjätunnus on oikein muodostettu"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223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="" xmlns:a16="http://schemas.microsoft.com/office/drawing/2014/main" id="{A270CB96-8DD8-493F-BF29-EAA635FA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Merkkijonon sisällön tarkistus parametrimäärittelyssä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="" xmlns:a16="http://schemas.microsoft.com/office/drawing/2014/main" id="{B3D3BA45-991A-4C22-A7D0-074E2AB20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000" dirty="0"/>
              <a:t> 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20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CmdletBinding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2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(</a:t>
            </a:r>
          </a:p>
          <a:p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20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20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ValidatePattern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"^[a-z]+\.[a-z]+@</a:t>
            </a:r>
            <a:r>
              <a:rPr lang="fi-FI" sz="20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firma.intra</a:t>
            </a:r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$"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2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$Sähköpostiosoite</a:t>
            </a: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) </a:t>
            </a:r>
          </a:p>
          <a:p>
            <a:pPr marL="0" indent="0">
              <a:buNone/>
            </a:pP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Merkkijonomäärittelyissä käytettävät merkinnät (</a:t>
            </a:r>
            <a:r>
              <a:rPr lang="fi-FI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Regular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Expressions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):</a:t>
            </a:r>
          </a:p>
          <a:p>
            <a:pPr marL="457200" indent="-457200">
              <a:buFont typeface="+mj-lt"/>
              <a:buAutoNum type="arabicPeriod"/>
            </a:pPr>
            <a:r>
              <a:rPr lang="fi-FI" sz="2000" dirty="0" err="1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Technet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-artikkeli</a:t>
            </a: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  <a:hlinkClick r:id="rId3"/>
              </a:rPr>
              <a:t>SS64</a:t>
            </a: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30904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="" xmlns:a16="http://schemas.microsoft.com/office/drawing/2014/main" id="{9661D488-584F-486E-A2E6-FBE0D901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Sallittujen arvojen tarkistus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="" xmlns:a16="http://schemas.microsoft.com/office/drawing/2014/main" id="{3365A738-B33F-4AEB-979A-AA6C933C6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$Osasto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"Tietohallinto"</a:t>
            </a: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SallitutOsastot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"Taloushallinto"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"Tietohallinto"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"Markkinointi"</a:t>
            </a: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$Osasto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-iin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SallitutOsastot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</a:t>
            </a:r>
            <a:r>
              <a:rPr lang="fi-FI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Warning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"Osasto on sallittujen osastojen luettelossa"</a:t>
            </a: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fi-FI" sz="2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</a:t>
            </a:r>
            <a:r>
              <a:rPr lang="fi-FI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Warning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"Osasto ei kuulu sallittuihin osastoihin"</a:t>
            </a: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33778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Komentojen suoritus on joustavaa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Edellisen esimerkin taulukkomuotoilu olisi voitu myös tehdä sisäkkäisillä komennoilla sulkeita käyttäen</a:t>
            </a:r>
          </a:p>
          <a:p>
            <a:pPr marL="0" indent="0">
              <a:buNone/>
            </a:pPr>
            <a:r>
              <a:rPr lang="fi-FI" dirty="0"/>
              <a:t> 	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Format-Table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-InputObject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dirty="0">
                <a:solidFill>
                  <a:prstClr val="black"/>
                </a:solidFill>
              </a:rPr>
              <a:t>Tai muuttujaa käyttäen </a:t>
            </a:r>
          </a:p>
          <a:p>
            <a:pPr marL="400050" lvl="1" indent="0">
              <a:buNone/>
            </a:pP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$komento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00050" lvl="1" indent="0">
              <a:buNone/>
            </a:pP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Format-Table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-InputObject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$komento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080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="" xmlns:a16="http://schemas.microsoft.com/office/drawing/2014/main" id="{6837472B-3A6F-4FEE-A18F-ADFC5B2F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Sallittujen arvojen tarkistus parametrimäärittelyssä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="" xmlns:a16="http://schemas.microsoft.com/office/drawing/2014/main" id="{B198C4D8-505C-469F-89FD-AE2161245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20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CmdletBinding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006400"/>
                </a:solidFill>
                <a:latin typeface="Lucida Console" panose="020B0609040504020204" pitchFamily="49" charset="0"/>
              </a:rPr>
              <a:t># Laajennettuparametrimäärittely </a:t>
            </a: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20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Mandatory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	[</a:t>
            </a:r>
            <a:r>
              <a:rPr lang="fi-FI" sz="20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ValidateSet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r>
              <a:rPr lang="fi-FI" sz="20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Myynti”</a:t>
            </a:r>
            <a:r>
              <a:rPr lang="fi-FI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20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”Tuotanto</a:t>
            </a:r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 ”Logistiikka”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fi-FI" sz="2000" dirty="0">
              <a:solidFill>
                <a:srgbClr val="A9A9A9"/>
              </a:solidFill>
              <a:latin typeface="Lucida Console" panose="020B0609040504020204" pitchFamily="49" charset="0"/>
            </a:endParaRPr>
          </a:p>
          <a:p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	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2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$Osasto</a:t>
            </a: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41413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Virheenkäsittely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10109" y="1357924"/>
            <a:ext cx="10972800" cy="4525963"/>
          </a:xfrm>
        </p:spPr>
        <p:txBody>
          <a:bodyPr>
            <a:noAutofit/>
          </a:bodyPr>
          <a:lstStyle/>
          <a:p>
            <a:r>
              <a:rPr lang="fi-FI" sz="1100" dirty="0"/>
              <a:t> </a:t>
            </a:r>
            <a:r>
              <a:rPr lang="fi-FI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# Esimerkki virheenkäsittelyn perusrutiinista</a:t>
            </a:r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>
                <a:solidFill>
                  <a:srgbClr val="FF4500"/>
                </a:solidFill>
                <a:latin typeface="Lucida Console" panose="020B0609040504020204" pitchFamily="49" charset="0"/>
              </a:rPr>
              <a:t>$Käyttäjä</a:t>
            </a:r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1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"olematon"</a:t>
            </a:r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fi-FI" sz="11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Try</a:t>
            </a:r>
            <a:r>
              <a:rPr lang="fi-FI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-lohkoon sijoitetaan toiminto, joka halutaan suorittaa</a:t>
            </a:r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Try</a:t>
            </a:r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# Haetaan käyttäjän tiedot, virhetilanteessa lopetetaan</a:t>
            </a:r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1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Käyttäjä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ErrorAction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8A2BE2"/>
                </a:solidFill>
                <a:latin typeface="Lucida Console" panose="020B0609040504020204" pitchFamily="49" charset="0"/>
              </a:rPr>
              <a:t>Stop</a:t>
            </a: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100" dirty="0">
                <a:solidFill>
                  <a:srgbClr val="FF4500"/>
                </a:solidFill>
                <a:latin typeface="Lucida Console" panose="020B0609040504020204" pitchFamily="49" charset="0"/>
              </a:rPr>
              <a:t>$Tila</a:t>
            </a:r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1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"onnistui"</a:t>
            </a:r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fi-FI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fi-FI" sz="11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Catch</a:t>
            </a:r>
            <a:r>
              <a:rPr lang="fi-FI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-lohkoon sijoitetaan virheen tapahduttua suoritettavat toiminnot</a:t>
            </a:r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Catch</a:t>
            </a:r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# Tallennetaan komennon virheviesti muuttujaan virhevektorin viimeisestä virheestä ($_)</a:t>
            </a:r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100" dirty="0">
                <a:solidFill>
                  <a:srgbClr val="FF4500"/>
                </a:solidFill>
                <a:latin typeface="Lucida Console" panose="020B0609040504020204" pitchFamily="49" charset="0"/>
              </a:rPr>
              <a:t>$Virheilmoitus</a:t>
            </a:r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1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1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fi-FI" sz="11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Exception</a:t>
            </a:r>
            <a:r>
              <a:rPr lang="fi-FI" sz="11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Message</a:t>
            </a:r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# Annetaan virheilmoitus ja muutetaan teksti punaiseksi</a:t>
            </a:r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</a:t>
            </a:r>
            <a:r>
              <a:rPr lang="fi-FI" sz="1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Error</a:t>
            </a:r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100" dirty="0">
                <a:solidFill>
                  <a:srgbClr val="000080"/>
                </a:solidFill>
                <a:latin typeface="Lucida Console" panose="020B0609040504020204" pitchFamily="49" charset="0"/>
              </a:rPr>
              <a:t>-Message</a:t>
            </a:r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100" dirty="0">
                <a:solidFill>
                  <a:srgbClr val="FF4500"/>
                </a:solidFill>
                <a:latin typeface="Lucida Console" panose="020B0609040504020204" pitchFamily="49" charset="0"/>
              </a:rPr>
              <a:t>$Virheilmoitus</a:t>
            </a:r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100" dirty="0">
                <a:solidFill>
                  <a:srgbClr val="FF4500"/>
                </a:solidFill>
                <a:latin typeface="Lucida Console" panose="020B0609040504020204" pitchFamily="49" charset="0"/>
              </a:rPr>
              <a:t>$Tila</a:t>
            </a:r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1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"epäonnistui"</a:t>
            </a:r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1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fi-FI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fi-FI" sz="11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Finally</a:t>
            </a:r>
            <a:r>
              <a:rPr lang="fi-FI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 lohko suoritetaan molemmissa tapauksissa</a:t>
            </a:r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Finally</a:t>
            </a:r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# Kirjoitetaan viesti oranssilla tekstillä</a:t>
            </a:r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</a:t>
            </a:r>
            <a:r>
              <a:rPr lang="fi-FI" sz="11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Warning</a:t>
            </a:r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"Operaatio </a:t>
            </a:r>
            <a:r>
              <a:rPr lang="fi-FI" sz="1100" dirty="0">
                <a:solidFill>
                  <a:srgbClr val="FF4500"/>
                </a:solidFill>
                <a:latin typeface="Lucida Console" panose="020B0609040504020204" pitchFamily="49" charset="0"/>
              </a:rPr>
              <a:t>$Tila</a:t>
            </a:r>
            <a:r>
              <a:rPr lang="fi-FI" sz="11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fi-FI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28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Ulkoisten ohjelmien virheiden käsittely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i-FI" dirty="0"/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Ulkoisen ohjelman suorituksen onnistumisen testaaminen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$Lähdetiedosto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"C:\Users\vainmik\Documents\huuhaa.shx"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$Kohdetiedosto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"E:\"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&amp;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xcopy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$Lähdetiedosto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$Kohdetiedosto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Luetaan paluukoodi ja katsotaan onko se 0 (ei virhettä)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$LASTEXITCODE sisältää saman tiedon kuin %ERRORLEVEL%-ympäristömuuttuja komentotulkissa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$LASTEXITCODE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Write-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Warning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"Tiedosto kopioitiin 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onnistueesti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Tulostetaan virheilmoitus ja ohjelman virhekoodi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Write-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Error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"Tapahtui virhe, koodi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$LASTEXITCODE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86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Virheiden piilottaminen käyttäjältä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sz="2800" dirty="0">
                <a:latin typeface="Lucida Console" panose="020B0609040504020204" pitchFamily="49" charset="0"/>
              </a:rPr>
              <a:t>Punaiset virheilmoitukset voidaan ottaa pois kaikista toiminnoista kiinteää virhemuuttujaa käyttämällä.</a:t>
            </a:r>
          </a:p>
          <a:p>
            <a:r>
              <a:rPr lang="fi-FI" sz="2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2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ErrorActionPreference</a:t>
            </a:r>
            <a:r>
              <a:rPr lang="fi-FI" sz="2800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fi-FI" sz="2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silentlycontinue</a:t>
            </a:r>
            <a:r>
              <a:rPr lang="fi-FI" sz="2800" dirty="0">
                <a:solidFill>
                  <a:srgbClr val="8B0000"/>
                </a:solidFill>
                <a:latin typeface="Lucida Console" panose="020B0609040504020204" pitchFamily="49" charset="0"/>
              </a:rPr>
              <a:t>'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309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Vahvistus vaarallisille toiminnoille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Laajennetun parametrimäärittelyn mukainen toiminnon vahvistus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$Käyttäjä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Read-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Host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Prompt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"Anna Poistettavan käyttäjän tunnus"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Remove-ADUser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$Käyttäjä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Confirm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6091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Vahvistus ilman laajennettua parametrimäärittelyä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/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Esimerkki jatkoluvan saamisesta käyttäjältä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$Käyttäjä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Read-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Host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Prompt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"Anna Poistettavan käyttäjän tunnus"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$Lupa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Read-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Host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Prompt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"Haluatko jatkaa? (k/e)"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Lupa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"k"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Lupa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"K"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Remove-ADUser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$Käyttäjä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Write-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Warning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Käyttä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jä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 poisto keskeytettiin"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exit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Poistutaan skriptin suorituksesta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600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Sovelluksen oma lokitiedosto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/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Sovelluksen omaan lokitiedostoon kirjoittaminen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Luodaan ISO-aikaleima 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$Aikaleima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Format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o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$Selitys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"Käyttäjät Dokumentoitu"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Luodaan lokimerkinnän rivi `t on sarkaimen (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tab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) sekvenssimerkintä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$Lokimerkintä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$Aikaleima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 `t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$Selitys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Kirjoitetaan lokiin vanhojen merkintöjen perään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$Lokimerkintä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File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C:\Users\Administrator\Documents\AutoDoc.log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Append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4449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Windows-lokien käyttö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/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Windows-lokien käyttäminen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Sovelluksen rekisteröiminen Sovelluslokiin (tehdään vain kerran)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$Sovellus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AutoDoc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EventLog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LogName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Application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Source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$Sovellus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Kirjoitetaan Windows Application -lokiin </a:t>
            </a: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$Lokiteksti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"Käyttäjät dokumentoitu"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Kaikki käytetyt parametrit ovat pakollisia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EventId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max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 65535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Write-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EventLog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LogName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Application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Source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$Sovellus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EventId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00080"/>
                </a:solidFill>
                <a:latin typeface="Lucida Console" panose="020B0609040504020204" pitchFamily="49" charset="0"/>
              </a:rPr>
              <a:t>12345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-Message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$Lokiteksti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Valinnaisista parametreista kannattaa käyttää -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EntryType-parmetria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 kertomaan vakavuusasteesta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322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Automaatiota ja valvontaa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ScheduledTasks</a:t>
            </a:r>
            <a:r>
              <a:rPr lang="fi-FI" dirty="0" smtClean="0"/>
              <a:t>-, Job-, </a:t>
            </a:r>
            <a:r>
              <a:rPr lang="fi-FI" dirty="0" err="1" smtClean="0"/>
              <a:t>Get-EventLog</a:t>
            </a:r>
            <a:r>
              <a:rPr lang="fi-FI" dirty="0" smtClean="0"/>
              <a:t>- ja </a:t>
            </a:r>
            <a:r>
              <a:rPr lang="fi-FI" dirty="0" err="1" smtClean="0"/>
              <a:t>Get</a:t>
            </a:r>
            <a:r>
              <a:rPr lang="fi-FI" dirty="0" smtClean="0"/>
              <a:t>-</a:t>
            </a:r>
            <a:r>
              <a:rPr lang="fi-FI" dirty="0" err="1" smtClean="0"/>
              <a:t>Counter</a:t>
            </a:r>
            <a:r>
              <a:rPr lang="fi-FI" dirty="0" smtClean="0"/>
              <a:t>-komennot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967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Skriptin suoritus </a:t>
            </a:r>
            <a:r>
              <a:rPr lang="fi-FI" dirty="0" err="1"/>
              <a:t>Scheduler</a:t>
            </a:r>
            <a:r>
              <a:rPr lang="fi-FI" dirty="0"/>
              <a:t>-ohjelmalla</a:t>
            </a:r>
          </a:p>
        </p:txBody>
      </p:sp>
      <p:sp>
        <p:nvSpPr>
          <p:cNvPr id="5" name="Sisällön paikkamerkki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i-FI" dirty="0"/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Ajettavan skriptin nimi ja polku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$Skripti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"C:\Users\vainmik\Documents\DokumentoiMuutokset.ps1"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PowerShell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-ohjelman polku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PSPolku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"C:\Windows\System32\WindowsPowerShell\v1.0\powershell.exe"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Määritellään suoritettava toiminto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$Toiminto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ScheduledTaskAction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Execute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PSPolku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Argument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"-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NonInteractive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 -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NoLogo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 -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NoProfile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 -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File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$Skripti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Määritellään ajoaikataulu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Käynnistys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ScheduledTaskTrigger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DaysOfWeek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Saturday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"22:00"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Määritellään uusi työ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scheduler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-ohjelman työjonoon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Työ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ScheduledTask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Toiminto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-Trigger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Käynnistys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-Settings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ScheduledTaskSettingsSet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Rekisteröidään työ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scheduler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-ohjelmaan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$Työ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Register-ScheduledTask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TaskName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MuutosDokumentointi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-User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mika.vainioadm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Password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"Q2werty"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797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Muuttujat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Muuttujat alkavat $-merkillä</a:t>
            </a:r>
          </a:p>
          <a:p>
            <a:r>
              <a:rPr lang="fi-FI" dirty="0"/>
              <a:t>Välilyöntejä sisältävät muuttujanimet pantava aaltosulkeisiin</a:t>
            </a:r>
            <a:br>
              <a:rPr lang="fi-FI" dirty="0"/>
            </a:br>
            <a:r>
              <a:rPr lang="fi-FI" dirty="0"/>
              <a:t>esim.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${Hallinnon tunnukset}</a:t>
            </a:r>
          </a:p>
          <a:p>
            <a:r>
              <a:rPr lang="fi-FI" dirty="0"/>
              <a:t>Muuttujien tietotyyppejä ei tarvitse määritellä, koska ne ovat aina objekteja</a:t>
            </a:r>
          </a:p>
          <a:p>
            <a:r>
              <a:rPr lang="fi-FI" dirty="0"/>
              <a:t>Tarpeen vaatiessa tietotyyppi voidaan määritellä hakasulkeiden avulla esim.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]$teksti = ”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Hippopotamus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236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Skriptin suoritus tausta-ajona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i-FI" dirty="0" smtClean="0"/>
              <a:t>Jotkut toiminnot voivat kestää kauan, jolloin ne kannattaa suorittaa tausta-ajona.</a:t>
            </a:r>
          </a:p>
          <a:p>
            <a:r>
              <a:rPr lang="fi-FI" dirty="0" smtClean="0"/>
              <a:t>Seuraavassa esimerkissä luetaan tapahtumalokin tietoja tausta-ajona</a:t>
            </a:r>
          </a:p>
          <a:p>
            <a:r>
              <a:rPr lang="fi-FI" dirty="0"/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Määritellään työ suoritettavaksi taustalla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Taustalla luetaan järjestelmälokin tiedot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TaustaAjo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Start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-Job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Get-EventLog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Log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} 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876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Lokitapahtumien lukeminen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Tausta-ajon valmistumista voi selvitellä komennolla </a:t>
            </a:r>
            <a:br>
              <a:rPr lang="fi-FI" dirty="0"/>
            </a:br>
            <a:r>
              <a:rPr lang="fi-FI" dirty="0"/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TaustaAjo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JobStateInfo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State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fi-FI" dirty="0" smtClean="0"/>
              <a:t>Kun tila on </a:t>
            </a:r>
            <a:r>
              <a:rPr lang="fi-FI" dirty="0" err="1" smtClean="0"/>
              <a:t>Completed</a:t>
            </a:r>
            <a:r>
              <a:rPr lang="fi-FI" dirty="0" smtClean="0"/>
              <a:t>, voidaan palauttaa tausta-ajon tulokset</a:t>
            </a:r>
          </a:p>
          <a:p>
            <a:r>
              <a:rPr lang="fi-FI" dirty="0"/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$Lokitiedot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Receive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-Job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-Job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TaustaAjo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$Lokitiedot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GridView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4557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Performance Monitorin laskurien lukeminen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/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Käytössä olevien laskurien selvittäminen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$Laskurit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Get-Counter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ListSet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$Laskurit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GridView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Esimerkki vapaan levytilan laskurin lukemisesta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VapaaLevytila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Get-Counter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-Counter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"\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LogicalDisk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(*)\% Free Space"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Näytetään mitatut arvot taulukkomuodossa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VapaaLevytila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CounterSamples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GridView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2606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Kohti perinteistä olio-ohjelmointia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Powershell</a:t>
            </a:r>
            <a:r>
              <a:rPr lang="fi-FI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10873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>
            <a:extLst>
              <a:ext uri="{FF2B5EF4-FFF2-40B4-BE49-F238E27FC236}">
                <a16:creationId xmlns="" xmlns:a16="http://schemas.microsoft.com/office/drawing/2014/main" id="{2EF89A39-2807-4F3E-99A5-623EDCF4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Selvitä ensin PowerShell-versio</a:t>
            </a:r>
          </a:p>
        </p:txBody>
      </p:sp>
      <p:pic>
        <p:nvPicPr>
          <p:cNvPr id="7" name="Sisällön paikkamerkki 6" descr="Näyttöleike">
            <a:extLst>
              <a:ext uri="{FF2B5EF4-FFF2-40B4-BE49-F238E27FC236}">
                <a16:creationId xmlns="" xmlns:a16="http://schemas.microsoft.com/office/drawing/2014/main" id="{F3E1F57B-69E6-4CD5-B1EB-DD560D8B1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45"/>
          <a:stretch/>
        </p:blipFill>
        <p:spPr>
          <a:xfrm>
            <a:off x="3085680" y="1719743"/>
            <a:ext cx="6020640" cy="41010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Ellipsi 7">
            <a:extLst>
              <a:ext uri="{FF2B5EF4-FFF2-40B4-BE49-F238E27FC236}">
                <a16:creationId xmlns="" xmlns:a16="http://schemas.microsoft.com/office/drawing/2014/main" id="{7CF54091-2240-4A23-9D87-D0BA36323CA3}"/>
              </a:ext>
            </a:extLst>
          </p:cNvPr>
          <p:cNvSpPr/>
          <p:nvPr/>
        </p:nvSpPr>
        <p:spPr>
          <a:xfrm>
            <a:off x="3355596" y="3187816"/>
            <a:ext cx="562062" cy="56206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55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Luokan ja sen ominaisuuksien määrittely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 </a:t>
            </a:r>
            <a:r>
              <a:rPr lang="fi-FI" dirty="0">
                <a:solidFill>
                  <a:srgbClr val="00008B"/>
                </a:solidFill>
                <a:latin typeface="Lucida Console" panose="020B0609040504020204" pitchFamily="49" charset="0"/>
              </a:rPr>
              <a:t>Class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UserGroupDocument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UserName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GroupName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Type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}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171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Olion luominen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/>
              <a:t> </a:t>
            </a:r>
            <a:r>
              <a:rPr lang="fi-FI" dirty="0">
                <a:solidFill>
                  <a:srgbClr val="00008B"/>
                </a:solidFill>
                <a:latin typeface="Lucida Console" panose="020B0609040504020204" pitchFamily="49" charset="0"/>
              </a:rPr>
              <a:t>Class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UserGroupDocument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UserName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GroupName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Type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Luodaan tyhjä olio (objekti)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oletusmuodostimella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NewUserGroupDoc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UserGroupDocument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New()</a:t>
            </a: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Määritellään ominaisuuksien arvot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NewUserGroupDoc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Administrator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NewUserGroupDoc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GroupName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"Domain 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Admins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NewUserGroupDoc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Type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"User" </a:t>
            </a:r>
          </a:p>
          <a:p>
            <a:endParaRPr lang="fi-FI" dirty="0"/>
          </a:p>
        </p:txBody>
      </p:sp>
      <p:pic>
        <p:nvPicPr>
          <p:cNvPr id="5" name="Kuva 4" descr="Näyttöleike">
            <a:extLst>
              <a:ext uri="{FF2B5EF4-FFF2-40B4-BE49-F238E27FC236}">
                <a16:creationId xmlns="" xmlns:a16="http://schemas.microsoft.com/office/drawing/2014/main" id="{6C95E52E-5061-463E-83AA-5D5DB7D46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1" t="-7302" b="42104"/>
          <a:stretch/>
        </p:blipFill>
        <p:spPr>
          <a:xfrm>
            <a:off x="7961154" y="5176008"/>
            <a:ext cx="3847750" cy="13254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35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="" xmlns:a16="http://schemas.microsoft.com/office/drawing/2014/main" id="{ACD43041-0659-C74D-B1B7-A081A08C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39" y="-77199"/>
            <a:ext cx="10972291" cy="1322063"/>
          </a:xfrm>
        </p:spPr>
        <p:txBody>
          <a:bodyPr/>
          <a:lstStyle/>
          <a:p>
            <a:r>
              <a:rPr lang="en-US" dirty="0" err="1"/>
              <a:t>Erilaiset</a:t>
            </a:r>
            <a:r>
              <a:rPr lang="en-US" dirty="0"/>
              <a:t> </a:t>
            </a:r>
            <a:r>
              <a:rPr lang="en-US" dirty="0" err="1"/>
              <a:t>muodostimet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="" xmlns:a16="http://schemas.microsoft.com/office/drawing/2014/main" id="{6BD7674E-A5EA-9741-AD89-FEB235E65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180"/>
            <a:ext cx="10972800" cy="4525963"/>
          </a:xfrm>
        </p:spPr>
        <p:txBody>
          <a:bodyPr>
            <a:noAutofit/>
          </a:bodyPr>
          <a:lstStyle/>
          <a:p>
            <a:r>
              <a:rPr lang="fi-FI" sz="1050" dirty="0"/>
              <a:t> </a:t>
            </a:r>
            <a:r>
              <a:rPr lang="fi-FI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Class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UserGroupDocument</a:t>
            </a:r>
            <a:endParaRPr lang="fi-FI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UserName</a:t>
            </a:r>
            <a:endParaRPr lang="fi-FI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GroupName</a:t>
            </a:r>
            <a:endParaRPr lang="fi-FI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Type</a:t>
            </a:r>
            <a:endParaRPr lang="fi-FI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050" dirty="0">
                <a:solidFill>
                  <a:srgbClr val="006400"/>
                </a:solidFill>
                <a:latin typeface="Lucida Console" panose="020B0609040504020204" pitchFamily="49" charset="0"/>
              </a:rPr>
              <a:t># Muodostin kaikilla parametreilla</a:t>
            </a:r>
            <a:endParaRPr lang="fi-FI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UserGroupDocument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UserName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GroupName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Type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1050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fi-FI" sz="105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this</a:t>
            </a:r>
            <a:r>
              <a:rPr lang="fi-FI" sz="1050" dirty="0">
                <a:solidFill>
                  <a:srgbClr val="006400"/>
                </a:solidFill>
                <a:latin typeface="Lucida Console" panose="020B0609040504020204" pitchFamily="49" charset="0"/>
              </a:rPr>
              <a:t> on viittaus luokasta luotavaan olioon</a:t>
            </a:r>
            <a:endParaRPr lang="fi-FI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fi-FI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UserName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UserName</a:t>
            </a:r>
            <a:endParaRPr lang="fi-FI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fi-FI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GroupName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GroupName</a:t>
            </a:r>
            <a:endParaRPr lang="fi-FI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fi-FI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Type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Type</a:t>
            </a:r>
            <a:endParaRPr lang="fi-FI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050" dirty="0">
                <a:solidFill>
                  <a:srgbClr val="006400"/>
                </a:solidFill>
                <a:latin typeface="Lucida Console" panose="020B0609040504020204" pitchFamily="49" charset="0"/>
              </a:rPr>
              <a:t># Muodostin kahdella parametrilla</a:t>
            </a:r>
            <a:endParaRPr lang="fi-FI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UserGroupDocument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UserName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GroupName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fi-FI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UserName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UserName</a:t>
            </a:r>
            <a:endParaRPr lang="fi-FI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fi-FI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GroupName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GroupName</a:t>
            </a:r>
            <a:endParaRPr lang="fi-FI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UudetDokumentit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@() </a:t>
            </a:r>
            <a:r>
              <a:rPr lang="fi-FI" sz="1050" dirty="0">
                <a:solidFill>
                  <a:srgbClr val="006400"/>
                </a:solidFill>
                <a:latin typeface="Lucida Console" panose="020B0609040504020204" pitchFamily="49" charset="0"/>
              </a:rPr>
              <a:t># Vektorimuuttuja uusille objekteille</a:t>
            </a:r>
            <a:endParaRPr lang="fi-FI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50" dirty="0">
                <a:solidFill>
                  <a:srgbClr val="006400"/>
                </a:solidFill>
                <a:latin typeface="Lucida Console" panose="020B0609040504020204" pitchFamily="49" charset="0"/>
              </a:rPr>
              <a:t># Luodaan uusi olio kahdella ja kolmella parametrilla ja lisätään vektoriin</a:t>
            </a:r>
            <a:endParaRPr lang="fi-FI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$Hakala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UserGroupDocument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fi-FI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new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sz="105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105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hakamikadm</a:t>
            </a:r>
            <a:r>
              <a:rPr lang="fi-FI" sz="105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1050" dirty="0">
                <a:solidFill>
                  <a:srgbClr val="8B0000"/>
                </a:solidFill>
                <a:latin typeface="Lucida Console" panose="020B0609040504020204" pitchFamily="49" charset="0"/>
              </a:rPr>
              <a:t>"Domain </a:t>
            </a:r>
            <a:r>
              <a:rPr lang="fi-FI" sz="105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Admins</a:t>
            </a:r>
            <a:r>
              <a:rPr lang="fi-FI" sz="105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UudetDokumentit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$Hakala</a:t>
            </a:r>
            <a:endParaRPr lang="fi-FI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$Vainio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UserGroupDocument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fi-FI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new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sz="105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105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mika.vainio"</a:t>
            </a:r>
            <a:r>
              <a:rPr lang="fi-FI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105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"Tietohallinto"</a:t>
            </a:r>
            <a:r>
              <a:rPr lang="fi-FI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105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"User</a:t>
            </a:r>
            <a:r>
              <a:rPr lang="fi-FI" sz="105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UudetDokumentit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$Vainio</a:t>
            </a:r>
            <a:endParaRPr lang="fi-FI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UudetDokumentit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fi-FI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GridView</a:t>
            </a:r>
            <a:r>
              <a:rPr lang="fi-FI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fi-FI" sz="105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Kuva 5">
            <a:extLst>
              <a:ext uri="{FF2B5EF4-FFF2-40B4-BE49-F238E27FC236}">
                <a16:creationId xmlns="" xmlns:a16="http://schemas.microsoft.com/office/drawing/2014/main" id="{9A52C8DF-C2B7-48EB-9531-902991D5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585" y="2314750"/>
            <a:ext cx="4257675" cy="26479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5813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="" xmlns:a16="http://schemas.microsoft.com/office/drawing/2014/main" id="{E4C492C5-C7B2-9144-BC50-5DAB12A8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Metodin</a:t>
            </a:r>
            <a:r>
              <a:rPr lang="en-US" dirty="0"/>
              <a:t> </a:t>
            </a:r>
            <a:r>
              <a:rPr lang="en-US" dirty="0" err="1"/>
              <a:t>määritteleminen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="" xmlns:a16="http://schemas.microsoft.com/office/drawing/2014/main" id="{555A478C-2191-6845-8387-684F2827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i-FI" dirty="0"/>
              <a:t> </a:t>
            </a:r>
            <a:r>
              <a:rPr lang="fi-FI" dirty="0">
                <a:solidFill>
                  <a:srgbClr val="00008B"/>
                </a:solidFill>
                <a:latin typeface="Lucida Console" panose="020B0609040504020204" pitchFamily="49" charset="0"/>
              </a:rPr>
              <a:t>Class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UserGroupDocument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UserName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GroupName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Type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Muodostin kaikilla parametreilla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UserGroupDocument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UserName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GroupName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Type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this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 on viittaus luokasta luotavaan olioon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UserName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GroupName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GroupName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Type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Type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Metodi ominaisuuksien tiedostoon tallentamiseen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UserGroupDocument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SaveToFile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$Käyttäjä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UserName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$Ryhmä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GroupName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$Tyyppi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Type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$Rivi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$Käyttäjä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 `t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$Ryhmä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 `t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$Tyyppi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InputObject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Rivi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FilePath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$Path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NewDoc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UserGroupDocument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new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"jakke.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jayna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Tietohallinto"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"User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$Tiedosto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"C:\Users\Mika\Documents\AutoDoc.txt"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NewDoc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SaveToFile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$Tiedosto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endParaRPr lang="fi-FI" dirty="0"/>
          </a:p>
        </p:txBody>
      </p:sp>
      <p:pic>
        <p:nvPicPr>
          <p:cNvPr id="5" name="Kuva 4" descr="AutoDoc – Muistio">
            <a:extLst>
              <a:ext uri="{FF2B5EF4-FFF2-40B4-BE49-F238E27FC236}">
                <a16:creationId xmlns="" xmlns:a16="http://schemas.microsoft.com/office/drawing/2014/main" id="{49590176-0A25-4E60-A738-B44441D22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7" y="2314137"/>
            <a:ext cx="5696745" cy="251495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7538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="" xmlns:a16="http://schemas.microsoft.com/office/drawing/2014/main" id="{A90F606E-6B07-47BB-8695-3BA85031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Luokan ominaisuudet ja metodit olion jäseninä</a:t>
            </a:r>
          </a:p>
        </p:txBody>
      </p:sp>
      <p:pic>
        <p:nvPicPr>
          <p:cNvPr id="4" name="Sisällön paikkamerkki 3">
            <a:extLst>
              <a:ext uri="{FF2B5EF4-FFF2-40B4-BE49-F238E27FC236}">
                <a16:creationId xmlns="" xmlns:a16="http://schemas.microsoft.com/office/drawing/2014/main" id="{28D05BAD-5A69-4F71-9CC5-BB630123D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078" y="2014676"/>
            <a:ext cx="6696075" cy="34956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1255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Ojektit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Komentosovelmat</a:t>
            </a:r>
            <a:r>
              <a:rPr lang="fi-FI" dirty="0"/>
              <a:t> käsittelevät ja palauttavat objekteja</a:t>
            </a:r>
          </a:p>
          <a:p>
            <a:r>
              <a:rPr lang="fi-FI" dirty="0"/>
              <a:t>Objektilla on yksi tai useampia ominaisuuksia (</a:t>
            </a:r>
            <a:r>
              <a:rPr lang="fi-FI" dirty="0" err="1"/>
              <a:t>property</a:t>
            </a:r>
            <a:r>
              <a:rPr lang="fi-FI" dirty="0"/>
              <a:t>)</a:t>
            </a:r>
          </a:p>
          <a:p>
            <a:r>
              <a:rPr lang="fi-FI" dirty="0"/>
              <a:t>Objektilla voi lisäksi olla metodeja (</a:t>
            </a:r>
            <a:r>
              <a:rPr lang="fi-FI" dirty="0" err="1"/>
              <a:t>method</a:t>
            </a:r>
            <a:r>
              <a:rPr lang="fi-FI" dirty="0"/>
              <a:t>)</a:t>
            </a:r>
          </a:p>
          <a:p>
            <a:r>
              <a:rPr lang="fi-FI" dirty="0"/>
              <a:t>Objektin sisältämät ominaisuudet ja metodit selvitetään putkittamalla objekti </a:t>
            </a:r>
            <a:r>
              <a:rPr lang="fi-FI" dirty="0" err="1"/>
              <a:t>Get-Member</a:t>
            </a:r>
            <a:r>
              <a:rPr lang="fi-FI" dirty="0"/>
              <a:t> komennolle</a:t>
            </a:r>
          </a:p>
        </p:txBody>
      </p:sp>
    </p:spTree>
    <p:extLst>
      <p:ext uri="{BB962C8B-B14F-4D97-AF65-F5344CB8AC3E}">
        <p14:creationId xmlns:p14="http://schemas.microsoft.com/office/powerpoint/2010/main" val="42753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="" xmlns:a16="http://schemas.microsoft.com/office/drawing/2014/main" id="{0DF79EB1-0314-47CE-83B3-EEC31779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Staattinen metodi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="" xmlns:a16="http://schemas.microsoft.com/office/drawing/2014/main" id="{37502EAC-67B5-4F5F-9FDA-676C113C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sz="1200" dirty="0"/>
              <a:t> </a:t>
            </a:r>
            <a:r>
              <a:rPr lang="fi-FI" sz="12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class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Documentation</a:t>
            </a:r>
            <a:endParaRPr lang="fi-FI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DocumentName</a:t>
            </a:r>
            <a:endParaRPr lang="fi-FI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$Version</a:t>
            </a:r>
            <a:endParaRPr lang="fi-FI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$Status</a:t>
            </a:r>
            <a:endParaRPr lang="fi-FI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 Muodostin kaikilla parametreilla</a:t>
            </a:r>
            <a:endParaRPr lang="fi-FI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Documentation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DocumentName</a:t>
            </a:r>
            <a:r>
              <a:rPr lang="fi-FI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Version</a:t>
            </a:r>
            <a:r>
              <a:rPr lang="fi-FI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$Status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fi-FI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this</a:t>
            </a:r>
            <a:r>
              <a:rPr lang="fi-FI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on viittaus luokasta luotavaan olioon</a:t>
            </a:r>
            <a:endParaRPr lang="fi-FI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fi-FI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DocumentName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DocumentName</a:t>
            </a:r>
            <a:endParaRPr lang="fi-FI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fi-FI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Version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$Version</a:t>
            </a:r>
            <a:endParaRPr lang="fi-FI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fi-FI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Status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$Status</a:t>
            </a:r>
            <a:endParaRPr lang="fi-FI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 Staattinen metodi aikaleiman muodostamiseen</a:t>
            </a:r>
            <a:endParaRPr lang="fi-FI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 Voidaan käyttää oliota luomatta</a:t>
            </a:r>
            <a:endParaRPr lang="fi-FI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static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GetTimeStamp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TimeStamp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-Format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o</a:t>
            </a:r>
            <a:endParaRPr lang="fi-FI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12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TimeStamp</a:t>
            </a:r>
            <a:endParaRPr lang="fi-FI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fi-FI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 Kutsutaan staattista metodia</a:t>
            </a:r>
            <a:endParaRPr lang="fi-FI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$Aikaleima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Documentation</a:t>
            </a:r>
            <a:r>
              <a:rPr lang="fi-FI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fi-FI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GetTimeStamp</a:t>
            </a:r>
            <a:r>
              <a:rPr lang="fi-FI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  <a:p>
            <a:pPr marL="0" indent="0">
              <a:buNone/>
            </a:pPr>
            <a:endParaRPr lang="fi-FI" sz="1200" dirty="0"/>
          </a:p>
        </p:txBody>
      </p:sp>
      <p:pic>
        <p:nvPicPr>
          <p:cNvPr id="4" name="Kuva 3">
            <a:extLst>
              <a:ext uri="{FF2B5EF4-FFF2-40B4-BE49-F238E27FC236}">
                <a16:creationId xmlns="" xmlns:a16="http://schemas.microsoft.com/office/drawing/2014/main" id="{52962904-A11F-4BF8-994C-D827F026C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051" t="-6219" r="-4337" b="-1"/>
          <a:stretch/>
        </p:blipFill>
        <p:spPr>
          <a:xfrm>
            <a:off x="6375632" y="2466363"/>
            <a:ext cx="4664279" cy="24686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697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>
            <a:extLst>
              <a:ext uri="{FF2B5EF4-FFF2-40B4-BE49-F238E27FC236}">
                <a16:creationId xmlns="" xmlns:a16="http://schemas.microsoft.com/office/drawing/2014/main" id="{9372043F-7D81-498D-9B5B-D7D676F2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Metodit lisäävät koodin monimutkaisuutta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="" xmlns:a16="http://schemas.microsoft.com/office/drawing/2014/main" id="{5304B661-0B48-410C-8AAB-77A6E0579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fi-FI" sz="1000" dirty="0"/>
              <a:t> </a:t>
            </a:r>
            <a:r>
              <a:rPr lang="fi-FI" sz="1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class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Documentation</a:t>
            </a:r>
            <a:endParaRPr lang="fi-FI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1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DocumentName</a:t>
            </a:r>
            <a:endParaRPr lang="fi-FI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1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MajorVersion</a:t>
            </a:r>
            <a:endParaRPr lang="fi-FI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1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MinorVersion</a:t>
            </a:r>
            <a:endParaRPr lang="fi-FI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1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$Version</a:t>
            </a:r>
            <a:endParaRPr lang="fi-FI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1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$Status</a:t>
            </a:r>
            <a:endParaRPr lang="fi-FI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1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TimeStamp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Documentation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1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DocumentName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MajorVersion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MinorVersion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$Status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fi-FI" sz="1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DocumentName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DocumentName</a:t>
            </a:r>
            <a:endParaRPr lang="fi-FI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fi-FI" sz="1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MajorVersion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MajorVersion</a:t>
            </a:r>
            <a:endParaRPr lang="fi-FI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fi-FI" sz="1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MinorVersion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MinorVersion</a:t>
            </a:r>
            <a:endParaRPr lang="fi-FI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fi-FI" sz="1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Status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$Status</a:t>
            </a:r>
            <a:endParaRPr lang="fi-FI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1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static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GetTimeStamp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$Aikaleima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>
                <a:solidFill>
                  <a:srgbClr val="000080"/>
                </a:solidFill>
                <a:latin typeface="Lucida Console" panose="020B0609040504020204" pitchFamily="49" charset="0"/>
              </a:rPr>
              <a:t>-Format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>
                <a:solidFill>
                  <a:srgbClr val="8A2BE2"/>
                </a:solidFill>
                <a:latin typeface="Lucida Console" panose="020B0609040504020204" pitchFamily="49" charset="0"/>
              </a:rPr>
              <a:t>o</a:t>
            </a:r>
            <a:endParaRPr lang="fi-FI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1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$Aikaleima</a:t>
            </a:r>
            <a:endParaRPr lang="fi-FI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000" dirty="0">
                <a:solidFill>
                  <a:srgbClr val="006400"/>
                </a:solidFill>
                <a:latin typeface="Lucida Console" panose="020B0609040504020204" pitchFamily="49" charset="0"/>
              </a:rPr>
              <a:t># Metodi versionumeron muodostamiseen</a:t>
            </a:r>
            <a:endParaRPr lang="fi-FI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1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FullVersion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en-US" sz="1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en-US" sz="1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MajorVersion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B0000"/>
                </a:solidFill>
                <a:latin typeface="Lucida Console" panose="020B0609040504020204" pitchFamily="49" charset="0"/>
              </a:rPr>
              <a:t>"."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en-US" sz="1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MinorVersion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1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fi-FI" sz="1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Version</a:t>
            </a:r>
            <a:endParaRPr lang="fi-FI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$Dokumentti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1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Documentation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fi-FI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new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sz="1000" dirty="0">
                <a:solidFill>
                  <a:srgbClr val="8B0000"/>
                </a:solidFill>
                <a:latin typeface="Lucida Console" panose="020B0609040504020204" pitchFamily="49" charset="0"/>
              </a:rPr>
              <a:t>"Verkkokaavio"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10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1000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1000" dirty="0">
                <a:solidFill>
                  <a:srgbClr val="8B0000"/>
                </a:solidFill>
                <a:latin typeface="Lucida Console" panose="020B0609040504020204" pitchFamily="49" charset="0"/>
              </a:rPr>
              <a:t>"Luonnos"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Dokumentti</a:t>
            </a:r>
            <a:r>
              <a:rPr lang="fi-FI" sz="1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Version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Dokumentti</a:t>
            </a:r>
            <a:r>
              <a:rPr lang="fi-FI" sz="1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FullVersion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Dokumentti</a:t>
            </a:r>
            <a:r>
              <a:rPr lang="fi-FI" sz="1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TimeStamp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1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Documentation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fi-FI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GetTimeStamp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fi-FI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$Dokumentti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fi-FI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GridView</a:t>
            </a:r>
            <a:r>
              <a:rPr lang="fi-FI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fi-FI" sz="10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Sisällön paikkamerkki 4">
            <a:extLst>
              <a:ext uri="{FF2B5EF4-FFF2-40B4-BE49-F238E27FC236}">
                <a16:creationId xmlns="" xmlns:a16="http://schemas.microsoft.com/office/drawing/2014/main" id="{2381A388-FB16-4FFB-81D3-86E86F9500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i-FI" sz="800" dirty="0"/>
              <a:t> </a:t>
            </a:r>
            <a:r>
              <a:rPr lang="fi-FI" sz="8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class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Documentation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DocumentName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MajorVersion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MinorVersion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$Version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$Status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TimeStamp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Documentation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DocumentName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MajorVersion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MinorVersion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$Status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        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fi-FI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DocumentName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DocumentName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fi-FI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MajorVersion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MajorVersion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fi-FI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MinorVersion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MinorVersion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fi-FI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Status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$Status</a:t>
            </a:r>
            <a:endParaRPr lang="fi-FI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fi-FI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Version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MajorVersion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"."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MajorVersion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this</a:t>
            </a:r>
            <a:r>
              <a:rPr lang="en-US" sz="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TimeStamp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-Format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A2BE2"/>
                </a:solidFill>
                <a:latin typeface="Lucida Console" panose="020B0609040504020204" pitchFamily="49" charset="0"/>
              </a:rPr>
              <a:t>o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$Dokumentti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sz="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Documentation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fi-FI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new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"Verkkokaavio"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8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800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"Luonnos"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sz="800" dirty="0">
                <a:solidFill>
                  <a:srgbClr val="FF4500"/>
                </a:solidFill>
                <a:latin typeface="Lucida Console" panose="020B0609040504020204" pitchFamily="49" charset="0"/>
              </a:rPr>
              <a:t>$Dokumentti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fi-FI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GridView</a:t>
            </a:r>
            <a:r>
              <a:rPr lang="fi-FI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fi-FI" sz="800" dirty="0"/>
          </a:p>
        </p:txBody>
      </p:sp>
      <p:sp>
        <p:nvSpPr>
          <p:cNvPr id="6" name="Suorakulmio: Pyöristetyt kulmat 5">
            <a:extLst>
              <a:ext uri="{FF2B5EF4-FFF2-40B4-BE49-F238E27FC236}">
                <a16:creationId xmlns="" xmlns:a16="http://schemas.microsoft.com/office/drawing/2014/main" id="{D928FFBF-7A72-4F8E-ADD1-15822B26D6BA}"/>
              </a:ext>
            </a:extLst>
          </p:cNvPr>
          <p:cNvSpPr/>
          <p:nvPr/>
        </p:nvSpPr>
        <p:spPr>
          <a:xfrm rot="20601593">
            <a:off x="9261655" y="4999837"/>
            <a:ext cx="1870745" cy="61632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Sama olio ilman metodeja</a:t>
            </a:r>
          </a:p>
        </p:txBody>
      </p:sp>
    </p:spTree>
    <p:extLst>
      <p:ext uri="{BB962C8B-B14F-4D97-AF65-F5344CB8AC3E}">
        <p14:creationId xmlns:p14="http://schemas.microsoft.com/office/powerpoint/2010/main" val="137397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Yksittäisen ominaisuuden käyttö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sz="2800" dirty="0"/>
              <a:t> </a:t>
            </a:r>
            <a:r>
              <a:rPr lang="fi-FI" sz="2800" dirty="0">
                <a:solidFill>
                  <a:srgbClr val="FF4500"/>
                </a:solidFill>
                <a:latin typeface="Lucida Console" panose="020B0609040504020204" pitchFamily="49" charset="0"/>
              </a:rPr>
              <a:t>$Käyttäjä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Get-ADUser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Administrator</a:t>
            </a:r>
            <a:endParaRPr lang="fi-FI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sz="2800" dirty="0">
                <a:solidFill>
                  <a:srgbClr val="FF4500"/>
                </a:solidFill>
                <a:latin typeface="Lucida Console" panose="020B0609040504020204" pitchFamily="49" charset="0"/>
              </a:rPr>
              <a:t>$Sid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2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Käyttäjä</a:t>
            </a:r>
            <a:r>
              <a:rPr lang="fi-FI" sz="2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2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SID</a:t>
            </a:r>
            <a:endParaRPr lang="fi-FI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sz="2800" dirty="0">
                <a:solidFill>
                  <a:srgbClr val="FF4500"/>
                </a:solidFill>
                <a:latin typeface="Lucida Console" panose="020B0609040504020204" pitchFamily="49" charset="0"/>
              </a:rPr>
              <a:t>$Sid </a:t>
            </a:r>
          </a:p>
          <a:p>
            <a:endParaRPr lang="fi-FI" sz="2800" dirty="0">
              <a:solidFill>
                <a:srgbClr val="FF45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i-FI" sz="2800" dirty="0">
              <a:solidFill>
                <a:srgbClr val="FF45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ekstiruutu 3"/>
          <p:cNvSpPr txBox="1"/>
          <p:nvPr/>
        </p:nvSpPr>
        <p:spPr>
          <a:xfrm>
            <a:off x="2334986" y="3380014"/>
            <a:ext cx="1690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000" dirty="0"/>
              <a:t>Objekti</a:t>
            </a:r>
          </a:p>
        </p:txBody>
      </p:sp>
      <p:sp>
        <p:nvSpPr>
          <p:cNvPr id="5" name="Tekstiruutu 4"/>
          <p:cNvSpPr txBox="1"/>
          <p:nvPr/>
        </p:nvSpPr>
        <p:spPr>
          <a:xfrm>
            <a:off x="4784583" y="3380014"/>
            <a:ext cx="2622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000" dirty="0"/>
              <a:t>Ominaisuus</a:t>
            </a:r>
          </a:p>
        </p:txBody>
      </p:sp>
      <p:cxnSp>
        <p:nvCxnSpPr>
          <p:cNvPr id="7" name="Suora nuoliyhdysviiva 6"/>
          <p:cNvCxnSpPr>
            <a:stCxn id="4" idx="0"/>
          </p:cNvCxnSpPr>
          <p:nvPr/>
        </p:nvCxnSpPr>
        <p:spPr>
          <a:xfrm flipV="1">
            <a:off x="3180282" y="2612571"/>
            <a:ext cx="379347" cy="767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uora nuoliyhdysviiva 8"/>
          <p:cNvCxnSpPr>
            <a:stCxn id="5" idx="0"/>
          </p:cNvCxnSpPr>
          <p:nvPr/>
        </p:nvCxnSpPr>
        <p:spPr>
          <a:xfrm flipH="1" flipV="1">
            <a:off x="5176157" y="2612571"/>
            <a:ext cx="919843" cy="767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Ellipsi 9"/>
          <p:cNvSpPr/>
          <p:nvPr/>
        </p:nvSpPr>
        <p:spPr>
          <a:xfrm>
            <a:off x="4155621" y="2383971"/>
            <a:ext cx="212271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06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Objektin metodit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$Käyttäjä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Get-ADUser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Administrator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Käyttäjä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Contains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Admin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fi-FI" dirty="0"/>
          </a:p>
        </p:txBody>
      </p:sp>
      <p:sp>
        <p:nvSpPr>
          <p:cNvPr id="4" name="Tekstiruutu 3"/>
          <p:cNvSpPr txBox="1"/>
          <p:nvPr/>
        </p:nvSpPr>
        <p:spPr>
          <a:xfrm>
            <a:off x="1126672" y="3967842"/>
            <a:ext cx="1690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000" dirty="0"/>
              <a:t>Objekti</a:t>
            </a:r>
          </a:p>
        </p:txBody>
      </p:sp>
      <p:sp>
        <p:nvSpPr>
          <p:cNvPr id="5" name="Tekstiruutu 4"/>
          <p:cNvSpPr txBox="1"/>
          <p:nvPr/>
        </p:nvSpPr>
        <p:spPr>
          <a:xfrm>
            <a:off x="3576269" y="3967842"/>
            <a:ext cx="2622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000" dirty="0"/>
              <a:t>Ominaisuus</a:t>
            </a:r>
          </a:p>
        </p:txBody>
      </p:sp>
      <p:cxnSp>
        <p:nvCxnSpPr>
          <p:cNvPr id="6" name="Suora nuoliyhdysviiva 5"/>
          <p:cNvCxnSpPr>
            <a:stCxn id="4" idx="0"/>
          </p:cNvCxnSpPr>
          <p:nvPr/>
        </p:nvCxnSpPr>
        <p:spPr>
          <a:xfrm flipV="1">
            <a:off x="1971968" y="3200399"/>
            <a:ext cx="379347" cy="767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uora nuoliyhdysviiva 6"/>
          <p:cNvCxnSpPr>
            <a:stCxn id="5" idx="0"/>
          </p:cNvCxnSpPr>
          <p:nvPr/>
        </p:nvCxnSpPr>
        <p:spPr>
          <a:xfrm flipH="1" flipV="1">
            <a:off x="3967843" y="3200399"/>
            <a:ext cx="919843" cy="767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Ellipsi 7"/>
          <p:cNvSpPr/>
          <p:nvPr/>
        </p:nvSpPr>
        <p:spPr>
          <a:xfrm>
            <a:off x="3270089" y="2955470"/>
            <a:ext cx="212271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Ellipsi 8"/>
          <p:cNvSpPr/>
          <p:nvPr/>
        </p:nvSpPr>
        <p:spPr>
          <a:xfrm>
            <a:off x="4494146" y="2955470"/>
            <a:ext cx="212271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kstiruutu 9"/>
          <p:cNvSpPr txBox="1"/>
          <p:nvPr/>
        </p:nvSpPr>
        <p:spPr>
          <a:xfrm>
            <a:off x="6660640" y="4735285"/>
            <a:ext cx="1699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4000" dirty="0"/>
              <a:t>Metodi</a:t>
            </a:r>
          </a:p>
        </p:txBody>
      </p:sp>
      <p:cxnSp>
        <p:nvCxnSpPr>
          <p:cNvPr id="11" name="Suora nuoliyhdysviiva 10"/>
          <p:cNvCxnSpPr>
            <a:stCxn id="10" idx="0"/>
          </p:cNvCxnSpPr>
          <p:nvPr/>
        </p:nvCxnSpPr>
        <p:spPr>
          <a:xfrm flipH="1" flipV="1">
            <a:off x="5934971" y="3200401"/>
            <a:ext cx="1575550" cy="1534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2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Muut metodit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Objektiin kuuluvien metodien lisäksi voidaan käyttää monissa tapauksissa myös </a:t>
            </a:r>
            <a:r>
              <a:rPr lang="fi-FI" dirty="0" err="1"/>
              <a:t>skriptimetodeja</a:t>
            </a:r>
            <a:r>
              <a:rPr lang="fi-FI" dirty="0"/>
              <a:t> tai koodimetodeja</a:t>
            </a:r>
          </a:p>
          <a:p>
            <a:r>
              <a:rPr lang="fi-FI" dirty="0"/>
              <a:t>Niiden käyttö on aina selvitettävä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Get-Member</a:t>
            </a:r>
            <a:r>
              <a:rPr lang="fi-FI" dirty="0"/>
              <a:t> -komennolla</a:t>
            </a:r>
          </a:p>
          <a:p>
            <a:pPr lvl="1"/>
            <a:r>
              <a:rPr lang="fi-FI" dirty="0"/>
              <a:t>Sille voidaan antaa parametrina haettavan metodin tyyppi </a:t>
            </a:r>
            <a:br>
              <a:rPr lang="fi-FI" dirty="0"/>
            </a:br>
            <a:r>
              <a:rPr lang="fi-FI" dirty="0"/>
              <a:t>käyttämällä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MemberType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/>
              <a:t>-parametria</a:t>
            </a:r>
          </a:p>
          <a:p>
            <a:r>
              <a:rPr lang="fi-FI" dirty="0" err="1"/>
              <a:t>Skirpti</a:t>
            </a:r>
            <a:r>
              <a:rPr lang="fi-FI" dirty="0"/>
              <a:t>- ja </a:t>
            </a:r>
            <a:r>
              <a:rPr lang="fi-FI" dirty="0" err="1"/>
              <a:t>koodimetodeaja</a:t>
            </a:r>
            <a:r>
              <a:rPr lang="fi-FI" dirty="0"/>
              <a:t> käytetään lähinnä WMI-objektien käsittelyssä</a:t>
            </a:r>
          </a:p>
        </p:txBody>
      </p:sp>
    </p:spTree>
    <p:extLst>
      <p:ext uri="{BB962C8B-B14F-4D97-AF65-F5344CB8AC3E}">
        <p14:creationId xmlns:p14="http://schemas.microsoft.com/office/powerpoint/2010/main" val="27373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Lisää muuttujista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Muuttuja voi sisältää useita pilkulla erotettuja objekteja, esim.</a:t>
            </a:r>
            <a:br>
              <a:rPr lang="fi-FI" dirty="0"/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$koneet = ’DC1’, ’FSRV1’, ’FSRV3’</a:t>
            </a:r>
          </a:p>
          <a:p>
            <a:r>
              <a:rPr lang="fi-FI" dirty="0">
                <a:cs typeface="Courier New" panose="02070309020205020404" pitchFamily="49" charset="0"/>
              </a:rPr>
              <a:t>Listan jäseneen voidaan viitata indeksillä:</a:t>
            </a:r>
            <a:br>
              <a:rPr lang="fi-FI" dirty="0"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$koneet[0] </a:t>
            </a:r>
            <a:r>
              <a:rPr lang="fi-FI" dirty="0">
                <a:cs typeface="Courier New" panose="02070309020205020404" pitchFamily="49" charset="0"/>
              </a:rPr>
              <a:t>viittaa ensimmäiseen koneeseen DC1</a:t>
            </a:r>
          </a:p>
          <a:p>
            <a:r>
              <a:rPr lang="fi-FI" dirty="0">
                <a:cs typeface="Courier New" panose="02070309020205020404" pitchFamily="49" charset="0"/>
              </a:rPr>
              <a:t>Listamuuttujalla (listaobjektilla) on ominaisuus, joka sisältää jäsenten lukumäärän: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koneet.count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i-FI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5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PowerShell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Pääkäyttäjän komentojen suoritusympäristö (</a:t>
            </a:r>
            <a:r>
              <a:rPr lang="fi-FI" dirty="0" err="1"/>
              <a:t>command</a:t>
            </a:r>
            <a:r>
              <a:rPr lang="fi-FI" dirty="0"/>
              <a:t> </a:t>
            </a:r>
            <a:r>
              <a:rPr lang="fi-FI" dirty="0" err="1"/>
              <a:t>shell</a:t>
            </a:r>
            <a:r>
              <a:rPr lang="fi-FI" dirty="0"/>
              <a:t>)</a:t>
            </a:r>
          </a:p>
          <a:p>
            <a:r>
              <a:rPr lang="fi-FI" dirty="0"/>
              <a:t>Perustuu pieniin </a:t>
            </a:r>
            <a:r>
              <a:rPr lang="fi-FI" dirty="0" err="1"/>
              <a:t>komentosovelmiin</a:t>
            </a:r>
            <a:r>
              <a:rPr lang="fi-FI" dirty="0"/>
              <a:t> (</a:t>
            </a:r>
            <a:r>
              <a:rPr lang="fi-FI" dirty="0" err="1"/>
              <a:t>commandlet</a:t>
            </a:r>
            <a:r>
              <a:rPr lang="fi-FI" dirty="0"/>
              <a:t>), joilla voidaan tehdä hallintatoimia</a:t>
            </a:r>
          </a:p>
          <a:p>
            <a:pPr lvl="1"/>
            <a:r>
              <a:rPr lang="fi-FI" dirty="0"/>
              <a:t>Paikallisessa koneessa</a:t>
            </a:r>
          </a:p>
          <a:p>
            <a:pPr lvl="1"/>
            <a:r>
              <a:rPr lang="fi-FI" dirty="0"/>
              <a:t>Etäjärjestelmissä</a:t>
            </a:r>
          </a:p>
          <a:p>
            <a:r>
              <a:rPr lang="fi-FI" dirty="0" err="1"/>
              <a:t>Komentosovelmat</a:t>
            </a:r>
            <a:r>
              <a:rPr lang="fi-FI" dirty="0"/>
              <a:t> on järjestetty </a:t>
            </a:r>
            <a:r>
              <a:rPr lang="fi-FI" dirty="0" err="1"/>
              <a:t>moduleihin</a:t>
            </a:r>
            <a:r>
              <a:rPr lang="fi-FI" dirty="0"/>
              <a:t> käyttöjärjestelmän ja eri palvelinsovellusten hallitsemiseksi</a:t>
            </a:r>
          </a:p>
          <a:p>
            <a:r>
              <a:rPr lang="fi-FI" dirty="0"/>
              <a:t>Käytetään joko suoraan tai ISE-kehitysympäristön (</a:t>
            </a:r>
            <a:r>
              <a:rPr lang="fi-FI" dirty="0" err="1"/>
              <a:t>Integrated</a:t>
            </a:r>
            <a:r>
              <a:rPr lang="fi-FI" dirty="0"/>
              <a:t> Scripting </a:t>
            </a:r>
            <a:r>
              <a:rPr lang="fi-FI" dirty="0" err="1"/>
              <a:t>Enviroment</a:t>
            </a:r>
            <a:r>
              <a:rPr lang="fi-FI" dirty="0"/>
              <a:t>) avulla</a:t>
            </a:r>
          </a:p>
        </p:txBody>
      </p:sp>
    </p:spTree>
    <p:extLst>
      <p:ext uri="{BB962C8B-B14F-4D97-AF65-F5344CB8AC3E}">
        <p14:creationId xmlns:p14="http://schemas.microsoft.com/office/powerpoint/2010/main" val="22566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Powershell</a:t>
            </a:r>
            <a:r>
              <a:rPr lang="fi-FI" dirty="0"/>
              <a:t> etäjärjestelmissä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Komentoyhteyden luominen omasta työasemasta etäjärjestelmään</a:t>
            </a:r>
          </a:p>
        </p:txBody>
      </p:sp>
    </p:spTree>
    <p:extLst>
      <p:ext uri="{BB962C8B-B14F-4D97-AF65-F5344CB8AC3E}">
        <p14:creationId xmlns:p14="http://schemas.microsoft.com/office/powerpoint/2010/main" val="119067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1-1-etäyhteyden avaaminen ja sulkeminen</a:t>
            </a:r>
          </a:p>
        </p:txBody>
      </p:sp>
      <p:sp>
        <p:nvSpPr>
          <p:cNvPr id="5" name="Sisällön paikkamerkk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Yhteys muodostetaan sillä tunnuksella, jolla olet kirjautunut paikalliseen työasemaan</a:t>
            </a:r>
          </a:p>
          <a:p>
            <a:r>
              <a:rPr lang="fi-FI" dirty="0"/>
              <a:t>Edellyttää etäyhteyksien sallimista kohdejärjestelmässä</a:t>
            </a:r>
          </a:p>
          <a:p>
            <a:r>
              <a:rPr lang="fi-FI" dirty="0"/>
              <a:t>Yhteys muodostetaan seuraavasti:</a:t>
            </a:r>
          </a:p>
          <a:p>
            <a:pPr marL="0" indent="0">
              <a:buNone/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	Enter-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PSSession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DC1</a:t>
            </a:r>
          </a:p>
          <a:p>
            <a:r>
              <a:rPr lang="fi-FI" dirty="0">
                <a:cs typeface="Courier New" panose="02070309020205020404" pitchFamily="49" charset="0"/>
              </a:rPr>
              <a:t>Yhteys puretaan vastaavasti</a:t>
            </a:r>
          </a:p>
          <a:p>
            <a:pPr marL="0" indent="0">
              <a:buNone/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Exit-PSSession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Komennon suorittaminen useammassa etäjärjestelmässä samanaikaisesti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Sama komento voidaan ajaa useammassa laitteessa rinnakkain yhdellä kerralla:</a:t>
            </a:r>
          </a:p>
          <a:p>
            <a:pPr marL="0" indent="0">
              <a:buNone/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Invoke-Command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SRV1, SRV2</a:t>
            </a:r>
          </a:p>
          <a:p>
            <a:pPr marL="0" indent="0">
              <a:buNone/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fi-FI" i="1" dirty="0">
                <a:latin typeface="Courier New" panose="02070309020205020404" pitchFamily="49" charset="0"/>
                <a:cs typeface="Courier New" panose="02070309020205020404" pitchFamily="49" charset="0"/>
              </a:rPr>
              <a:t>suoritettavakomento}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Komennon suorittaminen useammassa etäjärjestelmässä peräkkäin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Jos komentoa ei ole tarpeen suorittaa samanaikaisesti, voi käyttää seuraavaa tapaa: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Komento parametrit </a:t>
            </a:r>
            <a:r>
              <a:rPr lang="fi-FI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fi-FI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fi-FI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SRV1, SRV2</a:t>
            </a:r>
          </a:p>
          <a:p>
            <a:r>
              <a:rPr lang="fi-FI" sz="2800" dirty="0">
                <a:cs typeface="Courier New" panose="02070309020205020404" pitchFamily="49" charset="0"/>
              </a:rPr>
              <a:t>Kaikki komennot eivät tue </a:t>
            </a:r>
            <a:r>
              <a:rPr lang="fi-FI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i-FI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computerName</a:t>
            </a:r>
            <a:r>
              <a:rPr lang="fi-FI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800" dirty="0">
                <a:cs typeface="Courier New" panose="02070309020205020404" pitchFamily="49" charset="0"/>
              </a:rPr>
              <a:t>-parametria, joten tämä ohje ei ole yleispätevä</a:t>
            </a:r>
          </a:p>
          <a:p>
            <a:pPr lvl="1"/>
            <a:r>
              <a:rPr lang="fi-FI" sz="2400" dirty="0"/>
              <a:t>Parametrina voi olla myös esim. </a:t>
            </a:r>
            <a:r>
              <a:rPr lang="fi-FI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i-FI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fi-FI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i-FI" sz="2400" dirty="0">
                <a:cs typeface="Courier New" panose="02070309020205020404" pitchFamily="49" charset="0"/>
              </a:rPr>
              <a:t>Parametri käyttömahdollisuus kannattaa aina selvittää </a:t>
            </a:r>
            <a:r>
              <a:rPr lang="fi-FI" sz="2400">
                <a:cs typeface="Courier New" panose="02070309020205020404" pitchFamily="49" charset="0"/>
              </a:rPr>
              <a:t>komennon ohjeesta</a:t>
            </a:r>
            <a:endParaRPr lang="fi-FI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Activedirectory:n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-komennot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Helppoa hakemistopalvelun dokumentointia</a:t>
            </a:r>
          </a:p>
        </p:txBody>
      </p:sp>
    </p:spTree>
    <p:extLst>
      <p:ext uri="{BB962C8B-B14F-4D97-AF65-F5344CB8AC3E}">
        <p14:creationId xmlns:p14="http://schemas.microsoft.com/office/powerpoint/2010/main" val="277244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Puuttuvien </a:t>
            </a:r>
            <a:r>
              <a:rPr lang="fi-FI" dirty="0" err="1"/>
              <a:t>modulien</a:t>
            </a:r>
            <a:r>
              <a:rPr lang="fi-FI" dirty="0"/>
              <a:t> lataaminen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Jos järjestelmässä ei ole sopivaa </a:t>
            </a:r>
            <a:r>
              <a:rPr lang="fi-FI" dirty="0" err="1"/>
              <a:t>modulia</a:t>
            </a:r>
            <a:r>
              <a:rPr lang="fi-FI" dirty="0"/>
              <a:t>, se on ladattava</a:t>
            </a:r>
          </a:p>
          <a:p>
            <a:r>
              <a:rPr lang="fi-FI" dirty="0"/>
              <a:t>Työasemakäyttöjärjestelmissä ei ole valmiina esim. </a:t>
            </a:r>
            <a:r>
              <a:rPr lang="fi-FI" dirty="0" err="1"/>
              <a:t>AD:n</a:t>
            </a:r>
            <a:r>
              <a:rPr lang="fi-FI" dirty="0"/>
              <a:t> vaatimia </a:t>
            </a:r>
            <a:r>
              <a:rPr lang="fi-FI" dirty="0" err="1"/>
              <a:t>moduleita</a:t>
            </a:r>
            <a:r>
              <a:rPr lang="fi-FI" dirty="0"/>
              <a:t>, mutta ne saadaan asentamalla tarvittavat pääkäyttötyökalut (Remote Server </a:t>
            </a:r>
            <a:r>
              <a:rPr lang="fi-FI" dirty="0" err="1"/>
              <a:t>Administration</a:t>
            </a:r>
            <a:r>
              <a:rPr lang="fi-FI" dirty="0"/>
              <a:t> Tools)</a:t>
            </a:r>
          </a:p>
          <a:p>
            <a:r>
              <a:rPr lang="fi-FI" dirty="0"/>
              <a:t>Kun </a:t>
            </a:r>
            <a:r>
              <a:rPr lang="fi-FI" dirty="0" err="1"/>
              <a:t>modulit</a:t>
            </a:r>
            <a:r>
              <a:rPr lang="fi-FI" dirty="0"/>
              <a:t> löytyvät koneen tiedostojärjestelmästä, ne otetaan käyttöön:</a:t>
            </a:r>
          </a:p>
          <a:p>
            <a:pPr marL="0" indent="0">
              <a:buNone/>
            </a:pP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	Import-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Modulinnimi</a:t>
            </a:r>
            <a:endParaRPr lang="fi-FI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dirty="0">
                <a:cs typeface="Courier New" panose="02070309020205020404" pitchFamily="49" charset="0"/>
              </a:rPr>
              <a:t>Esim.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Import-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ActiveDirectory</a:t>
            </a:r>
            <a:endParaRPr lang="fi-FI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Windows Remote Server </a:t>
            </a:r>
            <a:r>
              <a:rPr lang="fi-FI" dirty="0" err="1"/>
              <a:t>Administration</a:t>
            </a:r>
            <a:r>
              <a:rPr lang="fi-FI" dirty="0"/>
              <a:t> Tools</a:t>
            </a:r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90822">
            <a:off x="3225674" y="1891439"/>
            <a:ext cx="5371249" cy="42347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516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Modulien</a:t>
            </a:r>
            <a:r>
              <a:rPr lang="fi-FI" dirty="0"/>
              <a:t> lataaminen </a:t>
            </a:r>
            <a:r>
              <a:rPr lang="fi-FI" dirty="0" err="1"/>
              <a:t>ISE:n</a:t>
            </a:r>
            <a:r>
              <a:rPr lang="fi-FI" dirty="0"/>
              <a:t> kautta</a:t>
            </a:r>
          </a:p>
        </p:txBody>
      </p:sp>
      <p:pic>
        <p:nvPicPr>
          <p:cNvPr id="3" name="Kuva 2"/>
          <p:cNvPicPr>
            <a:picLocks noChangeAspect="1"/>
          </p:cNvPicPr>
          <p:nvPr/>
        </p:nvPicPr>
        <p:blipFill rotWithShape="1">
          <a:blip r:embed="rId2"/>
          <a:srcRect b="34580"/>
          <a:stretch/>
        </p:blipFill>
        <p:spPr>
          <a:xfrm>
            <a:off x="1219200" y="1417638"/>
            <a:ext cx="9753600" cy="4785610"/>
          </a:xfrm>
          <a:prstGeom prst="rect">
            <a:avLst/>
          </a:prstGeom>
        </p:spPr>
      </p:pic>
      <p:sp>
        <p:nvSpPr>
          <p:cNvPr id="4" name="Suorakulmio 3"/>
          <p:cNvSpPr/>
          <p:nvPr/>
        </p:nvSpPr>
        <p:spPr>
          <a:xfrm>
            <a:off x="8694295" y="4062334"/>
            <a:ext cx="2173574" cy="10343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27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Käyttäjätilien dokumentointi Excel-yhteensopivaan </a:t>
            </a:r>
            <a:r>
              <a:rPr lang="fi-FI" dirty="0" err="1"/>
              <a:t>csv</a:t>
            </a:r>
            <a:r>
              <a:rPr lang="fi-FI" dirty="0"/>
              <a:t>-tiedostoon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Get-ADUser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Filter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Export-Csv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Delimiter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8B0000"/>
                </a:solidFill>
                <a:latin typeface="Lucida Console" panose="020B0609040504020204" pitchFamily="49" charset="0"/>
              </a:rPr>
              <a:t>";”</a:t>
            </a:r>
            <a:br>
              <a:rPr lang="fi-FI" sz="2800" dirty="0">
                <a:solidFill>
                  <a:srgbClr val="8B0000"/>
                </a:solidFill>
                <a:latin typeface="Lucida Console" panose="020B0609040504020204" pitchFamily="49" charset="0"/>
              </a:rPr>
            </a:b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└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8A2BE2"/>
                </a:solidFill>
                <a:latin typeface="Lucida Console" panose="020B0609040504020204" pitchFamily="49" charset="0"/>
              </a:rPr>
              <a:t>C:\Users\mikav.adm\Documents\Käyttäjät.txt</a:t>
            </a:r>
            <a:br>
              <a:rPr lang="fi-FI" sz="2800" dirty="0">
                <a:solidFill>
                  <a:srgbClr val="8A2BE2"/>
                </a:solidFill>
                <a:latin typeface="Lucida Console" panose="020B0609040504020204" pitchFamily="49" charset="0"/>
              </a:rPr>
            </a:br>
            <a:r>
              <a:rPr lang="fi-FI" sz="2800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  <a:r>
              <a:rPr lang="fi-FI" sz="2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└</a:t>
            </a:r>
            <a:r>
              <a:rPr lang="fi-FI" sz="2800" dirty="0"/>
              <a:t> </a:t>
            </a:r>
            <a:r>
              <a:rPr lang="fi-FI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Encoding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Unicode</a:t>
            </a:r>
            <a:r>
              <a:rPr lang="fi-FI" sz="2800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fi-FI" sz="2800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fi-FI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i-FI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fi-FI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800" dirty="0"/>
              <a:t>on pakollinen parametri. Jos sen arvoksi annetaan tähti (*), saadaan kaikkien käyttäjätilien tiedot</a:t>
            </a:r>
          </a:p>
          <a:p>
            <a:r>
              <a:rPr lang="fi-FI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i-FI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fi-FI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lang="fi-FI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800" dirty="0">
                <a:cs typeface="Courier New" panose="02070309020205020404" pitchFamily="49" charset="0"/>
              </a:rPr>
              <a:t>-parametrilla saadaan skandinaaviset merkit näkymään oikein taulukkolaskentaohjelmassa</a:t>
            </a:r>
            <a:endParaRPr lang="fi-FI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51454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Käyttäjän kaikkien tietojen listaus</a:t>
            </a:r>
            <a:br>
              <a:rPr lang="fi-FI" dirty="0"/>
            </a:b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Get-ADUser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Filter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Properties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* 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870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ISE-editori</a:t>
            </a:r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5" r="-704"/>
          <a:stretch/>
        </p:blipFill>
        <p:spPr>
          <a:xfrm>
            <a:off x="1475117" y="1417638"/>
            <a:ext cx="8721725" cy="47323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663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Käyttäjäryhmien dokumentointi 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Get-ADGroup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Filter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Export-Csv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Delimiter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fi-FI" sz="2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└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8A2BE2"/>
                </a:solidFill>
                <a:latin typeface="Lucida Console" panose="020B0609040504020204" pitchFamily="49" charset="0"/>
              </a:rPr>
              <a:t>C:\Users\mikav.adm\Documents\KRyhmät.txt 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523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Ryhmäjäsenyyksien dokumentointi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Yksittäisen ryhmän dokumentointi:</a:t>
            </a:r>
          </a:p>
          <a:p>
            <a:pPr marL="0" indent="0">
              <a:buNone/>
            </a:pPr>
            <a:r>
              <a:rPr lang="fi-FI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Get-ADGroupMember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400" dirty="0">
                <a:solidFill>
                  <a:srgbClr val="8B0000"/>
                </a:solidFill>
                <a:latin typeface="Lucida Console" panose="020B0609040504020204" pitchFamily="49" charset="0"/>
              </a:rPr>
              <a:t>'Domain </a:t>
            </a:r>
            <a:r>
              <a:rPr lang="fi-FI" sz="24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Admins</a:t>
            </a:r>
            <a:r>
              <a:rPr lang="fi-FI" sz="24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Recursive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b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fi-FI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└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Export-Csv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Delimiter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400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b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fi-FI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└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400" dirty="0">
                <a:solidFill>
                  <a:srgbClr val="8A2BE2"/>
                </a:solidFill>
                <a:latin typeface="Lucida Console" panose="020B0609040504020204" pitchFamily="49" charset="0"/>
              </a:rPr>
              <a:t>C:\Users\mikav.adm\Documents\Pääkäyttäjät.txt </a:t>
            </a:r>
          </a:p>
          <a:p>
            <a:r>
              <a:rPr lang="fi-FI" dirty="0"/>
              <a:t>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fi-FI" dirty="0"/>
              <a:t>-parametri purkaa ryhmät niiden käyttäjiksi</a:t>
            </a:r>
          </a:p>
          <a:p>
            <a:r>
              <a:rPr lang="fi-FI" dirty="0"/>
              <a:t>Kaikkien ryhmien automatisoitu dokumentointi vaatii jo ”ohjelmointia”. Seuraavissa dioissa lähdetään hakemaan ratkaisua tietojen keräämiseksi.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465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Harjoituksia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Luo CSV-tiedoston avulla Excel-taulukko, josta löytyvät kaikki käyttäjätilit</a:t>
            </a:r>
          </a:p>
          <a:p>
            <a:r>
              <a:rPr lang="fi-FI" dirty="0"/>
              <a:t>Luo CSV-tiedoston avulla Excel-taulukko, josta löytyvät kaikki käyttäjäryhmät</a:t>
            </a:r>
          </a:p>
          <a:p>
            <a:r>
              <a:rPr lang="fi-FI" dirty="0"/>
              <a:t>Luo CSV-tiedoston avulla Excel-taulukko, josta löytyvät kaikki </a:t>
            </a:r>
            <a:r>
              <a:rPr lang="fi-FI" dirty="0" err="1"/>
              <a:t>DomainAdmins</a:t>
            </a:r>
            <a:r>
              <a:rPr lang="fi-FI" dirty="0"/>
              <a:t>-ryhmän jäsenet</a:t>
            </a:r>
          </a:p>
          <a:p>
            <a:pPr lvl="1"/>
            <a:r>
              <a:rPr lang="fi-FI" dirty="0"/>
              <a:t>Ryhmään kuuluvat muut ryhmät ja jäsenet</a:t>
            </a:r>
          </a:p>
          <a:p>
            <a:pPr lvl="1"/>
            <a:r>
              <a:rPr lang="fi-FI" dirty="0"/>
              <a:t>Pelkästään käyttäjät, muut ryhmät purettuina käyttäjiksi</a:t>
            </a:r>
          </a:p>
          <a:p>
            <a:endParaRPr lang="fi-FI" dirty="0"/>
          </a:p>
          <a:p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1" y="461948"/>
            <a:ext cx="1091293" cy="94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Putkittaminen onnistuu, mutta tulosjoukko ei kerro mihin ryhmään käyttäjä kuuluu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ADGroup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ADGroupMember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-Recursive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Export-Csv 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i-FI" sz="2000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 rotWithShape="1">
          <a:blip r:embed="rId2"/>
          <a:srcRect l="-2008" t="-3526" r="-2610" b="51473"/>
          <a:stretch/>
        </p:blipFill>
        <p:spPr>
          <a:xfrm>
            <a:off x="1798821" y="2731424"/>
            <a:ext cx="7809874" cy="22635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808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Ratkaisuna </a:t>
            </a:r>
            <a:r>
              <a:rPr lang="fi-FI" dirty="0" err="1"/>
              <a:t>Foreach</a:t>
            </a:r>
            <a:r>
              <a:rPr lang="fi-FI" dirty="0"/>
              <a:t>-silmukka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i-FI" dirty="0"/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Luodaan objektimuuttuja tallentamaan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AD:n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 kaikki ryhmät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Ryhmat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Get-ADGroup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Filter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Käsitellään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Ryhmat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-muuttujan kaikki objektit yksi kerrallaan 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FOR EACH -rakenteen avulla.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Yksittäistä objektia varten otetaan käyttöön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Ryhma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-muuttuja 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Ryhma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Ryhmat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Poimitaan objektin Nimi laajennusparametrin -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Expand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 avulla muuttujaan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Rnimi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Laajennus poistaa objektin syntaksiin kuuluvat ylimääräiset merkit, jolloin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Ryhmän nimeä voidaan käyttää tämän jälkeen CSV-tiedoston nimenä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Rnimi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InputObject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Ryhma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-Expand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Haetaan käsittelyssä olevan ryhmän jäsenet ja tallennetaan CSV-tiedostoon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Get-ADGroupMember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Ryhma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Export-Csv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C:\Users\mikav.adm\Documents\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$Rnimi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.txt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965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CSV-tiedosto Excel-taulukkona</a:t>
            </a:r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816" t="-9087"/>
          <a:stretch/>
        </p:blipFill>
        <p:spPr>
          <a:xfrm>
            <a:off x="414198" y="2608289"/>
            <a:ext cx="11433302" cy="24874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821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Käyttäjäkohtaiset ryhmäjäsenyydet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Ryhmät, joihin käyttäjä kuuluu saadaan selville </a:t>
            </a:r>
          </a:p>
          <a:p>
            <a:r>
              <a:rPr lang="en-US" sz="2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Käyttäjä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8A2BE2"/>
                </a:solidFill>
                <a:latin typeface="Lucida Console" panose="020B0609040504020204" pitchFamily="49" charset="0"/>
              </a:rPr>
              <a:t>Administrator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b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-Properties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MemberOf</a:t>
            </a:r>
            <a:endParaRPr lang="en-US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800" dirty="0">
                <a:solidFill>
                  <a:srgbClr val="FF4500"/>
                </a:solidFill>
                <a:latin typeface="Lucida Console" panose="020B0609040504020204" pitchFamily="49" charset="0"/>
              </a:rPr>
              <a:t>$Ryhmät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2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Käyttäjä</a:t>
            </a:r>
            <a:r>
              <a:rPr lang="fi-FI" sz="2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2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MemberOf</a:t>
            </a:r>
            <a:endParaRPr lang="fi-FI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800" dirty="0">
                <a:solidFill>
                  <a:srgbClr val="FF4500"/>
                </a:solidFill>
                <a:latin typeface="Lucida Console" panose="020B0609040504020204" pitchFamily="49" charset="0"/>
              </a:rPr>
              <a:t>$Ryhmät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820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Objektin ominaisuudet ja metodit 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Objektin rakenteen saa selville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lang="fi-FI" dirty="0"/>
              <a:t>-komennolla (alias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</a:t>
            </a:r>
            <a:r>
              <a:rPr lang="fi-FI" dirty="0"/>
              <a:t>), esim. Ryhmä-objektin rakenne saadaan seuraavasti</a:t>
            </a:r>
          </a:p>
          <a:p>
            <a:pPr marL="0" indent="0">
              <a:buNone/>
            </a:pP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Get-ADGroup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Filter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fi-FI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 rotWithShape="1">
          <a:blip r:embed="rId2"/>
          <a:srcRect t="49436" r="23975" b="9170"/>
          <a:stretch/>
        </p:blipFill>
        <p:spPr>
          <a:xfrm>
            <a:off x="1983698" y="3372786"/>
            <a:ext cx="7415134" cy="302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Get-ADGroupMember</a:t>
            </a:r>
            <a:r>
              <a:rPr lang="fi-FI" dirty="0"/>
              <a:t> –komennon käyttö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Ryhmä voidaan määritellä jonakin seuraavista:</a:t>
            </a:r>
          </a:p>
          <a:p>
            <a:pPr lvl="1"/>
            <a:r>
              <a:rPr lang="en-US" dirty="0"/>
              <a:t>distinguished name (DN), GUID, security identifier (SID), tai Security Accounts Manager (SAM) account name</a:t>
            </a:r>
          </a:p>
          <a:p>
            <a:pPr lvl="1"/>
            <a:r>
              <a:rPr lang="en-US" dirty="0"/>
              <a:t>Kun </a:t>
            </a:r>
            <a:r>
              <a:rPr lang="en-US" dirty="0" err="1"/>
              <a:t>käytät</a:t>
            </a:r>
            <a:r>
              <a:rPr lang="en-US" dirty="0"/>
              <a:t> </a:t>
            </a:r>
            <a:r>
              <a:rPr lang="en-US" dirty="0" err="1"/>
              <a:t>näitä</a:t>
            </a:r>
            <a:r>
              <a:rPr lang="en-US" dirty="0"/>
              <a:t> </a:t>
            </a:r>
            <a:r>
              <a:rPr lang="en-US" dirty="0" err="1"/>
              <a:t>vaihtoehtoja</a:t>
            </a:r>
            <a:r>
              <a:rPr lang="en-US" dirty="0"/>
              <a:t>, </a:t>
            </a:r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–identity</a:t>
            </a:r>
          </a:p>
          <a:p>
            <a:r>
              <a:rPr lang="en-US" dirty="0">
                <a:cs typeface="Courier New" panose="02070309020205020404" pitchFamily="49" charset="0"/>
              </a:rPr>
              <a:t>-Recursive –</a:t>
            </a:r>
            <a:r>
              <a:rPr lang="en-US" dirty="0" err="1">
                <a:cs typeface="Courier New" panose="02070309020205020404" pitchFamily="49" charset="0"/>
              </a:rPr>
              <a:t>parametria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käytettäessä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ryhmään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kuuluvat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toiset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ryhmät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puretaan</a:t>
            </a:r>
            <a:r>
              <a:rPr lang="en-US" dirty="0">
                <a:cs typeface="Courier New" panose="02070309020205020404" pitchFamily="49" charset="0"/>
              </a:rPr>
              <a:t> ja </a:t>
            </a:r>
            <a:r>
              <a:rPr lang="en-US" dirty="0" err="1">
                <a:cs typeface="Courier New" panose="02070309020205020404" pitchFamily="49" charset="0"/>
              </a:rPr>
              <a:t>tuloksena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saadaan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käyttäjä</a:t>
            </a:r>
            <a:r>
              <a:rPr lang="en-US" dirty="0">
                <a:cs typeface="Courier New" panose="02070309020205020404" pitchFamily="49" charset="0"/>
              </a:rPr>
              <a:t>- tai </a:t>
            </a:r>
            <a:r>
              <a:rPr lang="en-US" dirty="0" err="1">
                <a:cs typeface="Courier New" panose="02070309020205020404" pitchFamily="49" charset="0"/>
              </a:rPr>
              <a:t>konelista</a:t>
            </a:r>
            <a:r>
              <a:rPr lang="en-US" dirty="0">
                <a:cs typeface="Courier New" panose="02070309020205020404" pitchFamily="49" charset="0"/>
              </a:rPr>
              <a:t>.</a:t>
            </a:r>
            <a:endParaRPr lang="fi-FI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Ryhmien pelkkien nimien listaaminen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Lista saadaan muodostettua seuraavasti: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ADGroup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8A2BE2"/>
                </a:solidFill>
                <a:latin typeface="Lucida Console" panose="020B0609040504020204" pitchFamily="49" charset="0"/>
              </a:rPr>
              <a:t>Name 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3099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Komennon parametrit</a:t>
            </a:r>
          </a:p>
        </p:txBody>
      </p:sp>
      <p:pic>
        <p:nvPicPr>
          <p:cNvPr id="3" name="Kuva 2"/>
          <p:cNvPicPr>
            <a:picLocks noChangeAspect="1"/>
          </p:cNvPicPr>
          <p:nvPr/>
        </p:nvPicPr>
        <p:blipFill rotWithShape="1">
          <a:blip r:embed="rId2"/>
          <a:srcRect t="-1" b="43820"/>
          <a:stretch/>
        </p:blipFill>
        <p:spPr>
          <a:xfrm>
            <a:off x="224518" y="1191306"/>
            <a:ext cx="4133850" cy="5046208"/>
          </a:xfrm>
          <a:prstGeom prst="rect">
            <a:avLst/>
          </a:prstGeom>
        </p:spPr>
      </p:pic>
      <p:pic>
        <p:nvPicPr>
          <p:cNvPr id="4" name="Kuva 3"/>
          <p:cNvPicPr>
            <a:picLocks noChangeAspect="1"/>
          </p:cNvPicPr>
          <p:nvPr/>
        </p:nvPicPr>
        <p:blipFill rotWithShape="1">
          <a:blip r:embed="rId2"/>
          <a:srcRect t="51825" b="1"/>
          <a:stretch/>
        </p:blipFill>
        <p:spPr>
          <a:xfrm>
            <a:off x="7448550" y="1779815"/>
            <a:ext cx="4133850" cy="4327071"/>
          </a:xfrm>
          <a:prstGeom prst="rect">
            <a:avLst/>
          </a:prstGeom>
        </p:spPr>
      </p:pic>
      <p:sp>
        <p:nvSpPr>
          <p:cNvPr id="5" name="Pyöristetty suorakulmio 4"/>
          <p:cNvSpPr/>
          <p:nvPr/>
        </p:nvSpPr>
        <p:spPr>
          <a:xfrm>
            <a:off x="224518" y="3681752"/>
            <a:ext cx="1734911" cy="302419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" name="Suora yhdysviiva 6"/>
          <p:cNvCxnSpPr>
            <a:stCxn id="5" idx="3"/>
            <a:endCxn id="8" idx="1"/>
          </p:cNvCxnSpPr>
          <p:nvPr/>
        </p:nvCxnSpPr>
        <p:spPr>
          <a:xfrm flipV="1">
            <a:off x="1959429" y="2810885"/>
            <a:ext cx="2938130" cy="1022077"/>
          </a:xfrm>
          <a:prstGeom prst="line">
            <a:avLst/>
          </a:prstGeom>
          <a:ln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kstiruutu 7"/>
          <p:cNvSpPr txBox="1"/>
          <p:nvPr/>
        </p:nvSpPr>
        <p:spPr>
          <a:xfrm>
            <a:off x="4897559" y="2487719"/>
            <a:ext cx="2383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dirty="0"/>
              <a:t>Vaihtoehtoiset</a:t>
            </a:r>
          </a:p>
          <a:p>
            <a:pPr algn="ctr"/>
            <a:r>
              <a:rPr lang="fi-FI" dirty="0"/>
              <a:t>tavat käyttää komentoa</a:t>
            </a:r>
          </a:p>
        </p:txBody>
      </p:sp>
      <p:sp>
        <p:nvSpPr>
          <p:cNvPr id="11" name="Ellipsi 10"/>
          <p:cNvSpPr/>
          <p:nvPr/>
        </p:nvSpPr>
        <p:spPr>
          <a:xfrm>
            <a:off x="685799" y="4016827"/>
            <a:ext cx="163285" cy="1632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" name="Suora yhdysviiva 11"/>
          <p:cNvCxnSpPr>
            <a:endCxn id="14" idx="1"/>
          </p:cNvCxnSpPr>
          <p:nvPr/>
        </p:nvCxnSpPr>
        <p:spPr>
          <a:xfrm flipV="1">
            <a:off x="849084" y="3766001"/>
            <a:ext cx="4264882" cy="359088"/>
          </a:xfrm>
          <a:prstGeom prst="line">
            <a:avLst/>
          </a:prstGeom>
          <a:ln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kstiruutu 13"/>
          <p:cNvSpPr txBox="1"/>
          <p:nvPr/>
        </p:nvSpPr>
        <p:spPr>
          <a:xfrm>
            <a:off x="5113966" y="3581335"/>
            <a:ext cx="21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dirty="0"/>
              <a:t>Pakollinen parametri</a:t>
            </a:r>
          </a:p>
        </p:txBody>
      </p:sp>
      <p:cxnSp>
        <p:nvCxnSpPr>
          <p:cNvPr id="15" name="Suora yhdysviiva 14"/>
          <p:cNvCxnSpPr/>
          <p:nvPr/>
        </p:nvCxnSpPr>
        <p:spPr>
          <a:xfrm flipV="1">
            <a:off x="2184628" y="1852073"/>
            <a:ext cx="2857500" cy="135932"/>
          </a:xfrm>
          <a:prstGeom prst="line">
            <a:avLst/>
          </a:prstGeom>
          <a:ln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kstiruutu 16"/>
          <p:cNvSpPr txBox="1"/>
          <p:nvPr/>
        </p:nvSpPr>
        <p:spPr>
          <a:xfrm>
            <a:off x="5059016" y="165008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dirty="0"/>
              <a:t>Komentohaku</a:t>
            </a:r>
          </a:p>
        </p:txBody>
      </p:sp>
      <p:sp>
        <p:nvSpPr>
          <p:cNvPr id="19" name="Pyöristetty suorakulmio 18"/>
          <p:cNvSpPr/>
          <p:nvPr/>
        </p:nvSpPr>
        <p:spPr>
          <a:xfrm>
            <a:off x="7448550" y="5404757"/>
            <a:ext cx="4133850" cy="35922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" name="Suora yhdysviiva 19"/>
          <p:cNvCxnSpPr>
            <a:endCxn id="24" idx="3"/>
          </p:cNvCxnSpPr>
          <p:nvPr/>
        </p:nvCxnSpPr>
        <p:spPr>
          <a:xfrm flipH="1" flipV="1">
            <a:off x="6841201" y="4861812"/>
            <a:ext cx="607349" cy="722559"/>
          </a:xfrm>
          <a:prstGeom prst="line">
            <a:avLst/>
          </a:prstGeom>
          <a:ln>
            <a:head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kstiruutu 23"/>
          <p:cNvSpPr txBox="1"/>
          <p:nvPr/>
        </p:nvSpPr>
        <p:spPr>
          <a:xfrm>
            <a:off x="4699204" y="4400147"/>
            <a:ext cx="2141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dirty="0"/>
              <a:t>Kaikkien komentojen</a:t>
            </a:r>
          </a:p>
          <a:p>
            <a:pPr algn="ctr"/>
            <a:r>
              <a:rPr lang="fi-FI" dirty="0"/>
              <a:t>käytössä olevat</a:t>
            </a:r>
          </a:p>
          <a:p>
            <a:pPr algn="ctr"/>
            <a:r>
              <a:rPr lang="fi-FI" dirty="0"/>
              <a:t>yhteiset parametrit</a:t>
            </a:r>
          </a:p>
        </p:txBody>
      </p:sp>
    </p:spTree>
    <p:extLst>
      <p:ext uri="{BB962C8B-B14F-4D97-AF65-F5344CB8AC3E}">
        <p14:creationId xmlns:p14="http://schemas.microsoft.com/office/powerpoint/2010/main" val="12274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Tulosten rajaaminen yhteen organisaatioyksikköön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Get-ADUser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Filter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SearchBase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"OU=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Tietohallinto,DC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=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virtahepo,DC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=intra"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b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SearchScope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Subtree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976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Tietoja voi hakea taulukkonäkymästä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dirty="0"/>
              <a:t>Objekteja hakevan komennon tulosteen voi putkittaa </a:t>
            </a:r>
            <a:r>
              <a:rPr lang="fi-FI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Out-</a:t>
            </a:r>
            <a:r>
              <a:rPr lang="fi-FI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GridView</a:t>
            </a:r>
            <a:r>
              <a:rPr lang="fi-FI" sz="2400" dirty="0"/>
              <a:t> -komennolle, jolloin saadaan suodatettava taulukkonäkymä</a:t>
            </a:r>
            <a:br>
              <a:rPr lang="fi-FI" sz="2400" dirty="0"/>
            </a:br>
            <a:endParaRPr lang="fi-FI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 rotWithShape="1">
          <a:blip r:embed="rId2"/>
          <a:srcRect t="-5769"/>
          <a:stretch/>
        </p:blipFill>
        <p:spPr>
          <a:xfrm>
            <a:off x="609600" y="2890157"/>
            <a:ext cx="10810875" cy="30727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822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Harjoituksia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Tee Excel-työkirja kaikista käyttäjäryhmistä ja niiden jäsenistä</a:t>
            </a:r>
          </a:p>
          <a:p>
            <a:r>
              <a:rPr lang="fi-FI" dirty="0"/>
              <a:t>Luo graafisessa käyttöliittymässä organisaatioyksikkö Tuotekehitys ja luo siihen joitakin käyttäjätunnuksia</a:t>
            </a:r>
          </a:p>
          <a:p>
            <a:r>
              <a:rPr lang="fi-FI" dirty="0"/>
              <a:t>Listaa Tuotekehitys-organisaatioyksikön käyttäjät taulukkonäkymään (</a:t>
            </a:r>
            <a:r>
              <a:rPr lang="fi-FI" dirty="0" err="1"/>
              <a:t>Gridview</a:t>
            </a:r>
            <a:r>
              <a:rPr lang="fi-FI" dirty="0"/>
              <a:t>)</a:t>
            </a:r>
          </a:p>
          <a:p>
            <a:endParaRPr lang="fi-FI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1" y="461948"/>
            <a:ext cx="1091293" cy="94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Activedirentory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-komennot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Käyttäjien ja ryhmien lisääminen hakemistopalveluun</a:t>
            </a:r>
          </a:p>
        </p:txBody>
      </p:sp>
    </p:spTree>
    <p:extLst>
      <p:ext uri="{BB962C8B-B14F-4D97-AF65-F5344CB8AC3E}">
        <p14:creationId xmlns:p14="http://schemas.microsoft.com/office/powerpoint/2010/main" val="151950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Vanhat esimerkit eivät päde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Sisällön paikkamerkki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 err="1"/>
              <a:t>PowerShell</a:t>
            </a:r>
            <a:r>
              <a:rPr lang="fi-FI" dirty="0"/>
              <a:t> on jatkuvan kehitystyön alla</a:t>
            </a:r>
          </a:p>
          <a:p>
            <a:r>
              <a:rPr lang="fi-FI" dirty="0"/>
              <a:t>Palvelinkäyttöjärjestelmistä julkaistaan uusia versioita</a:t>
            </a:r>
          </a:p>
          <a:p>
            <a:r>
              <a:rPr lang="fi-FI" dirty="0"/>
              <a:t>Kirjallisuudessa ja Internetissä on paljon esimerkkejä, jotka eivät toimi enää nykyisellä alustalla</a:t>
            </a:r>
          </a:p>
          <a:p>
            <a:pPr lvl="1"/>
            <a:r>
              <a:rPr lang="fi-FI" dirty="0"/>
              <a:t>Tilanne on sama myös Microsoftin </a:t>
            </a:r>
            <a:r>
              <a:rPr lang="fi-FI" dirty="0" err="1"/>
              <a:t>Technet-</a:t>
            </a:r>
            <a:r>
              <a:rPr lang="fi-FI" dirty="0"/>
              <a:t> ja MSDN-sivustoilla</a:t>
            </a:r>
          </a:p>
        </p:txBody>
      </p:sp>
      <p:grpSp>
        <p:nvGrpSpPr>
          <p:cNvPr id="12" name="Ryhmä 11"/>
          <p:cNvGrpSpPr/>
          <p:nvPr/>
        </p:nvGrpSpPr>
        <p:grpSpPr>
          <a:xfrm>
            <a:off x="1878227" y="2660822"/>
            <a:ext cx="2454876" cy="1914413"/>
            <a:chOff x="716692" y="2627870"/>
            <a:chExt cx="2454876" cy="1914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Tasakylkinen kolmio 7"/>
            <p:cNvSpPr/>
            <p:nvPr/>
          </p:nvSpPr>
          <p:spPr>
            <a:xfrm>
              <a:off x="716692" y="2627870"/>
              <a:ext cx="2454876" cy="190294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" name="Tasakylkinen kolmio 8"/>
            <p:cNvSpPr/>
            <p:nvPr/>
          </p:nvSpPr>
          <p:spPr>
            <a:xfrm>
              <a:off x="1033432" y="2976580"/>
              <a:ext cx="1821397" cy="137299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8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kstiruutu 10"/>
            <p:cNvSpPr txBox="1"/>
            <p:nvPr/>
          </p:nvSpPr>
          <p:spPr>
            <a:xfrm>
              <a:off x="1652132" y="2972623"/>
              <a:ext cx="585417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i-FI" sz="960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16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Käyttäjätilin luominen</a:t>
            </a:r>
          </a:p>
        </p:txBody>
      </p:sp>
      <p:sp>
        <p:nvSpPr>
          <p:cNvPr id="5" name="Sisällön paikkamerkk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Suoraan </a:t>
            </a:r>
            <a:r>
              <a:rPr lang="fi-FI" dirty="0" err="1"/>
              <a:t>komentosovelmalla</a:t>
            </a:r>
            <a:r>
              <a:rPr lang="fi-FI" dirty="0"/>
              <a:t>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New-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ADUser</a:t>
            </a:r>
            <a:r>
              <a:rPr lang="fi-FI" dirty="0"/>
              <a:t> käyttäen parametreja</a:t>
            </a:r>
          </a:p>
          <a:p>
            <a:r>
              <a:rPr lang="fi-FI" dirty="0"/>
              <a:t>Putkittamalla käyttäjätiedot sisältävä CSV-tiedosto </a:t>
            </a:r>
            <a:br>
              <a:rPr lang="fi-FI" dirty="0"/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New-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ADUser</a:t>
            </a:r>
            <a:r>
              <a:rPr lang="fi-FI" dirty="0"/>
              <a:t> -komennolle</a:t>
            </a:r>
          </a:p>
          <a:p>
            <a:r>
              <a:rPr lang="fi-FI" dirty="0"/>
              <a:t>Käyttämällä toista käyttäjätiliä mallineena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/>
              <a:t>-parametrin avulla</a:t>
            </a:r>
          </a:p>
        </p:txBody>
      </p:sp>
    </p:spTree>
    <p:extLst>
      <p:ext uri="{BB962C8B-B14F-4D97-AF65-F5344CB8AC3E}">
        <p14:creationId xmlns:p14="http://schemas.microsoft.com/office/powerpoint/2010/main" val="26275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Käyttäjätilin luominen parametrien avulla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i-FI" dirty="0"/>
              <a:t>Tekstityypin arvot kirjoittamalla ne vakiomerkkijonona parametrin nimen perään</a:t>
            </a:r>
          </a:p>
          <a:p>
            <a:pPr lvl="1"/>
            <a:r>
              <a:rPr lang="fi-FI" dirty="0"/>
              <a:t> Lainausmerkit (”)  tarvitaan nimen yhteydessä, jollei käytetä muuttujia</a:t>
            </a:r>
          </a:p>
          <a:p>
            <a:pPr lvl="1"/>
            <a:r>
              <a:rPr lang="fi-FI" dirty="0"/>
              <a:t>Useimmat muut parametrit tulevat ilman lainausmerkkejä</a:t>
            </a:r>
          </a:p>
          <a:p>
            <a:pPr lvl="1"/>
            <a:r>
              <a:rPr lang="fi-FI" dirty="0"/>
              <a:t>Helpointa muodostaa komento käyttämällä komentoruudun parametrikenttiä</a:t>
            </a:r>
          </a:p>
          <a:p>
            <a:r>
              <a:rPr lang="fi-FI" dirty="0"/>
              <a:t>Valintaruutujen arvot annetaan totuusarvoina</a:t>
            </a:r>
          </a:p>
          <a:p>
            <a:pPr lvl="1"/>
            <a:r>
              <a:rPr lang="fi-FI" dirty="0"/>
              <a:t>$</a:t>
            </a:r>
            <a:r>
              <a:rPr lang="fi-FI" dirty="0" err="1"/>
              <a:t>False</a:t>
            </a:r>
            <a:r>
              <a:rPr lang="fi-FI" dirty="0"/>
              <a:t> tai 0</a:t>
            </a:r>
          </a:p>
          <a:p>
            <a:pPr lvl="1"/>
            <a:r>
              <a:rPr lang="fi-FI" dirty="0"/>
              <a:t>$</a:t>
            </a:r>
            <a:r>
              <a:rPr lang="fi-FI" dirty="0" err="1"/>
              <a:t>True</a:t>
            </a:r>
            <a:r>
              <a:rPr lang="fi-FI" dirty="0"/>
              <a:t> tai 1</a:t>
            </a:r>
          </a:p>
        </p:txBody>
      </p:sp>
    </p:spTree>
    <p:extLst>
      <p:ext uri="{BB962C8B-B14F-4D97-AF65-F5344CB8AC3E}">
        <p14:creationId xmlns:p14="http://schemas.microsoft.com/office/powerpoint/2010/main" val="35417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Käyttäjän lisääminen parametreja käyttämällä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i-FI" dirty="0"/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#PS-skripti käyttäjän luomiseksi AD-hakemistoon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$Salasana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ConvertTo-SecureString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"Q2werty"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b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AsPlainText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Force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#Salasanaa ei voi antaa selväkielisenä merkkijonona, vaan se on salattava ensin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"Jakke Jäynä"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AccountPassword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$Salasana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ChangePasswordAtLogon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Description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Tietorurvatestaaja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DisplayName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"Jakke Jäynä"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b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Enabled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GivenName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Jakke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SamAccountName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jakke.jayna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Surname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Jäynä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UserPrincipalName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jakke.jayna@virtahepo.intra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72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Käyttäjätilin luominen CSV-tiedostosta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Tilin luonnissa pakollisia ominaisuuksia ovat</a:t>
            </a:r>
          </a:p>
          <a:p>
            <a:pPr lvl="1"/>
            <a:r>
              <a:rPr lang="fi-FI" dirty="0" err="1"/>
              <a:t>SAMAccountName</a:t>
            </a:r>
            <a:endParaRPr lang="fi-FI" dirty="0"/>
          </a:p>
          <a:p>
            <a:pPr lvl="1"/>
            <a:r>
              <a:rPr lang="fi-FI" dirty="0" err="1"/>
              <a:t>Name</a:t>
            </a:r>
            <a:endParaRPr lang="fi-FI" dirty="0"/>
          </a:p>
          <a:p>
            <a:r>
              <a:rPr lang="fi-FI" dirty="0"/>
              <a:t>CSV-tiedostossa tarvitaan parametreja vastaavat sarakeotsikot</a:t>
            </a:r>
          </a:p>
          <a:p>
            <a:r>
              <a:rPr lang="fi-FI" dirty="0"/>
              <a:t>Tiedoston voi rakentaa Excel-taulukkona ja tallentaa sen CSV-muotoon</a:t>
            </a:r>
          </a:p>
          <a:p>
            <a:pPr lvl="1"/>
            <a:r>
              <a:rPr lang="fi-FI" dirty="0"/>
              <a:t>Oikeat otsikot voi luoda käyttämällä </a:t>
            </a:r>
            <a:r>
              <a:rPr lang="fi-FI" dirty="0" err="1"/>
              <a:t>Get</a:t>
            </a:r>
            <a:r>
              <a:rPr lang="fi-FI" dirty="0"/>
              <a:t>-</a:t>
            </a:r>
            <a:r>
              <a:rPr lang="fi-FI" dirty="0" err="1"/>
              <a:t>ADUser</a:t>
            </a:r>
            <a:r>
              <a:rPr lang="fi-FI" dirty="0"/>
              <a:t>-komentoa joka putkitetaan </a:t>
            </a:r>
            <a:r>
              <a:rPr lang="fi-FI" dirty="0" err="1"/>
              <a:t>Export</a:t>
            </a:r>
            <a:r>
              <a:rPr lang="fi-FI" dirty="0"/>
              <a:t>-</a:t>
            </a:r>
            <a:r>
              <a:rPr lang="fi-FI" dirty="0" err="1"/>
              <a:t>Csv</a:t>
            </a:r>
            <a:r>
              <a:rPr lang="fi-FI" dirty="0"/>
              <a:t>-komennolle</a:t>
            </a:r>
          </a:p>
        </p:txBody>
      </p:sp>
    </p:spTree>
    <p:extLst>
      <p:ext uri="{BB962C8B-B14F-4D97-AF65-F5344CB8AC3E}">
        <p14:creationId xmlns:p14="http://schemas.microsoft.com/office/powerpoint/2010/main" val="4409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Excel-taulukko käyttäjistä</a:t>
            </a:r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01" t="-26245" r="-1" b="-9148"/>
          <a:stretch/>
        </p:blipFill>
        <p:spPr>
          <a:xfrm>
            <a:off x="610109" y="1853513"/>
            <a:ext cx="11104605" cy="10379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Kuva 7"/>
          <p:cNvPicPr>
            <a:picLocks noChangeAspect="1"/>
          </p:cNvPicPr>
          <p:nvPr/>
        </p:nvPicPr>
        <p:blipFill rotWithShape="1">
          <a:blip r:embed="rId3"/>
          <a:srcRect l="-994" t="-8053"/>
          <a:stretch/>
        </p:blipFill>
        <p:spPr>
          <a:xfrm rot="227334">
            <a:off x="321276" y="4481385"/>
            <a:ext cx="11530516" cy="8548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Ellipsi 6"/>
          <p:cNvSpPr/>
          <p:nvPr/>
        </p:nvSpPr>
        <p:spPr>
          <a:xfrm rot="21369079">
            <a:off x="8566318" y="4271033"/>
            <a:ext cx="1260389" cy="477794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Nuoli oikealle 5"/>
          <p:cNvSpPr/>
          <p:nvPr/>
        </p:nvSpPr>
        <p:spPr>
          <a:xfrm rot="5055174">
            <a:off x="5241113" y="3270656"/>
            <a:ext cx="1634395" cy="77478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797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Aliakset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Joillekin </a:t>
            </a:r>
            <a:r>
              <a:rPr lang="fi-FI" dirty="0" err="1"/>
              <a:t>komentosovelmille</a:t>
            </a:r>
            <a:r>
              <a:rPr lang="fi-FI" dirty="0"/>
              <a:t> on tehty </a:t>
            </a:r>
            <a:r>
              <a:rPr lang="fi-FI" dirty="0" err="1"/>
              <a:t>aliakset</a:t>
            </a:r>
            <a:endParaRPr lang="fi-FI" dirty="0"/>
          </a:p>
          <a:p>
            <a:pPr lvl="1"/>
            <a:r>
              <a:rPr lang="fi-FI" dirty="0"/>
              <a:t>Voidaan käyttää komentotulkista tuttuja komentoja, kuten CD, DIR, COPY jne. </a:t>
            </a:r>
          </a:p>
          <a:p>
            <a:pPr lvl="1"/>
            <a:r>
              <a:rPr lang="fi-FI" dirty="0"/>
              <a:t>Käyttöjärjestelmän komennot eivät ole käytettävissä, mutta vastaavan työn tekevälle </a:t>
            </a:r>
            <a:r>
              <a:rPr lang="fi-FI" dirty="0" err="1"/>
              <a:t>komentosovelmalle</a:t>
            </a:r>
            <a:r>
              <a:rPr lang="fi-FI" dirty="0"/>
              <a:t> voidaan tarvittaessa luoda alias</a:t>
            </a:r>
          </a:p>
          <a:p>
            <a:r>
              <a:rPr lang="fi-FI" dirty="0"/>
              <a:t>Käytössä olevat </a:t>
            </a:r>
            <a:r>
              <a:rPr lang="fi-FI" dirty="0" err="1"/>
              <a:t>aliakset</a:t>
            </a:r>
            <a:r>
              <a:rPr lang="fi-FI" dirty="0"/>
              <a:t> saadaan selville komennolla</a:t>
            </a:r>
            <a:br>
              <a:rPr lang="fi-FI" dirty="0"/>
            </a:b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-Alias</a:t>
            </a:r>
            <a:endParaRPr lang="fi-FI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Tilien luonti CSV-tiedostosta, jossa on parametrien nimistä poikkeavat otsikot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Jos CSV-tiedoston sarakeotsikko ei vastaa parametrin nimeä, sarake ohitetaan</a:t>
            </a:r>
          </a:p>
          <a:p>
            <a:pPr lvl="1"/>
            <a:r>
              <a:rPr lang="fi-FI" dirty="0"/>
              <a:t>Tiedostossa voi olla muitakin, kuin luonnissa tarvittavia sarakkeita</a:t>
            </a:r>
          </a:p>
          <a:p>
            <a:r>
              <a:rPr lang="fi-FI" dirty="0"/>
              <a:t>Taulukkolaskentaohjelmalla voi luoda laskettuja sarakkeita, joita käytetään käyttäjätilin luontiin</a:t>
            </a:r>
          </a:p>
          <a:p>
            <a:pPr lvl="1"/>
            <a:r>
              <a:rPr lang="fi-FI" dirty="0"/>
              <a:t>Esim. luodaan sarake </a:t>
            </a:r>
            <a:r>
              <a:rPr lang="fi-FI" dirty="0" err="1"/>
              <a:t>samAccountName</a:t>
            </a:r>
            <a:r>
              <a:rPr lang="fi-FI" dirty="0"/>
              <a:t>, jonka arvot luodaan kaavan avulla muista sarakkeista</a:t>
            </a:r>
          </a:p>
          <a:p>
            <a:r>
              <a:rPr lang="fi-FI" dirty="0"/>
              <a:t>Sarakkeita voidaan nimetä uudelleen PS-</a:t>
            </a:r>
            <a:r>
              <a:rPr lang="fi-FI" dirty="0" err="1"/>
              <a:t>skriptissä</a:t>
            </a:r>
            <a:r>
              <a:rPr lang="fi-FI" dirty="0"/>
              <a:t> käyttämällä Select-Object-komentoa</a:t>
            </a:r>
          </a:p>
        </p:txBody>
      </p:sp>
    </p:spTree>
    <p:extLst>
      <p:ext uri="{BB962C8B-B14F-4D97-AF65-F5344CB8AC3E}">
        <p14:creationId xmlns:p14="http://schemas.microsoft.com/office/powerpoint/2010/main" val="42942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Select-Object-komennon käyttö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Csv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C:\Listat\Projekti1.csv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b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</a:br>
            <a:r>
              <a:rPr lang="fi-FI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└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@{l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’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SamAccountName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; 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└ 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e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Ktunnus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}}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b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fi-FI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└ 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@{l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Name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; e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Nimi}} </a:t>
            </a:r>
          </a:p>
          <a:p>
            <a:pPr lvl="1"/>
            <a:r>
              <a:rPr lang="fi-FI" dirty="0"/>
              <a:t>l = otsikko (</a:t>
            </a:r>
            <a:r>
              <a:rPr lang="fi-FI" dirty="0" err="1"/>
              <a:t>label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e = arvo (</a:t>
            </a:r>
            <a:r>
              <a:rPr lang="fi-FI" dirty="0" err="1"/>
              <a:t>entry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@  ilmaisee, että kyseessä on hajautustaulu (</a:t>
            </a:r>
            <a:r>
              <a:rPr lang="fi-FI" dirty="0" err="1"/>
              <a:t>hash</a:t>
            </a:r>
            <a:r>
              <a:rPr lang="fi-FI" dirty="0"/>
              <a:t> </a:t>
            </a:r>
            <a:r>
              <a:rPr lang="fi-FI" dirty="0" err="1"/>
              <a:t>table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$_ = viittaus taulukon käsiteltävään riviin</a:t>
            </a:r>
          </a:p>
        </p:txBody>
      </p:sp>
    </p:spTree>
    <p:extLst>
      <p:ext uri="{BB962C8B-B14F-4D97-AF65-F5344CB8AC3E}">
        <p14:creationId xmlns:p14="http://schemas.microsoft.com/office/powerpoint/2010/main" val="37885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Salasana-asetukset estävät lähes aina suoran käyttäjien luonnin CSV-tiedostosta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Oletussalasanapolitiikka vaatii yleensä:</a:t>
            </a:r>
          </a:p>
          <a:p>
            <a:pPr lvl="1"/>
            <a:r>
              <a:rPr lang="fi-FI" dirty="0"/>
              <a:t>Käyttäjillä on oltava salasana</a:t>
            </a:r>
          </a:p>
          <a:p>
            <a:pPr lvl="1"/>
            <a:r>
              <a:rPr lang="fi-FI" dirty="0"/>
              <a:t>Salasanan on oltava ennalta arvaamaton</a:t>
            </a:r>
          </a:p>
          <a:p>
            <a:pPr lvl="1"/>
            <a:r>
              <a:rPr lang="fi-FI" dirty="0"/>
              <a:t>Salasanoja ei saa käyttää selväkielisessä muodossa</a:t>
            </a:r>
          </a:p>
          <a:p>
            <a:r>
              <a:rPr lang="fi-FI" dirty="0"/>
              <a:t>Salasanaa ei saada suoraan CSV-tiedostoon salakirjoitetussa </a:t>
            </a:r>
            <a:r>
              <a:rPr lang="fi-FI" dirty="0" err="1"/>
              <a:t>muodosssa</a:t>
            </a:r>
            <a:endParaRPr lang="fi-FI" dirty="0"/>
          </a:p>
          <a:p>
            <a:endParaRPr lang="fi-FI" dirty="0"/>
          </a:p>
          <a:p>
            <a:pPr marL="0" indent="0">
              <a:buNone/>
            </a:pPr>
            <a:r>
              <a:rPr lang="fi-FI" sz="1800" dirty="0"/>
              <a:t> </a:t>
            </a:r>
            <a:r>
              <a:rPr lang="fi-FI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fi-FI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Csv</a:t>
            </a:r>
            <a:r>
              <a:rPr lang="fi-FI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C:\Users\Administrator\Documents\Tietohallinto.csv</a:t>
            </a:r>
            <a:r>
              <a:rPr lang="fi-FI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fi-FI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fi-FI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fi-FI" dirty="0"/>
          </a:p>
        </p:txBody>
      </p:sp>
      <p:cxnSp>
        <p:nvCxnSpPr>
          <p:cNvPr id="5" name="Suora yhdysviiva 4"/>
          <p:cNvCxnSpPr/>
          <p:nvPr/>
        </p:nvCxnSpPr>
        <p:spPr>
          <a:xfrm>
            <a:off x="783771" y="5257800"/>
            <a:ext cx="10254343" cy="5388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uora yhdysviiva 5"/>
          <p:cNvCxnSpPr/>
          <p:nvPr/>
        </p:nvCxnSpPr>
        <p:spPr>
          <a:xfrm flipV="1">
            <a:off x="783771" y="5254300"/>
            <a:ext cx="10254343" cy="5423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3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Lisättävät käyttäjät Excel-muodossa</a:t>
            </a:r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40" y="3510641"/>
            <a:ext cx="11856110" cy="734786"/>
          </a:xfrm>
          <a:prstGeom prst="rect">
            <a:avLst/>
          </a:prstGeom>
        </p:spPr>
      </p:pic>
      <p:sp>
        <p:nvSpPr>
          <p:cNvPr id="7" name="Nuoli oikealle 6"/>
          <p:cNvSpPr/>
          <p:nvPr/>
        </p:nvSpPr>
        <p:spPr>
          <a:xfrm rot="18535656">
            <a:off x="8948058" y="4261754"/>
            <a:ext cx="587828" cy="31024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Tekstiruutu 7"/>
          <p:cNvSpPr txBox="1"/>
          <p:nvPr/>
        </p:nvSpPr>
        <p:spPr>
          <a:xfrm>
            <a:off x="7463536" y="4775655"/>
            <a:ext cx="3556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Muutettava salattuun muotoon </a:t>
            </a:r>
            <a:br>
              <a:rPr lang="fi-FI" dirty="0"/>
            </a:br>
            <a:r>
              <a:rPr lang="fi-FI" dirty="0" err="1"/>
              <a:t>ConvertTo</a:t>
            </a:r>
            <a:r>
              <a:rPr lang="fi-FI" dirty="0"/>
              <a:t>-</a:t>
            </a:r>
            <a:r>
              <a:rPr lang="fi-FI" dirty="0" err="1"/>
              <a:t>SecureString</a:t>
            </a:r>
            <a:r>
              <a:rPr lang="fi-FI" dirty="0"/>
              <a:t>-komennolla</a:t>
            </a:r>
          </a:p>
        </p:txBody>
      </p:sp>
      <p:sp>
        <p:nvSpPr>
          <p:cNvPr id="9" name="Pyöristetty suorakulmio 8"/>
          <p:cNvSpPr/>
          <p:nvPr/>
        </p:nvSpPr>
        <p:spPr>
          <a:xfrm>
            <a:off x="176540" y="3510641"/>
            <a:ext cx="3628017" cy="2449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Pyöristetty suorakulmio 9"/>
          <p:cNvSpPr/>
          <p:nvPr/>
        </p:nvSpPr>
        <p:spPr>
          <a:xfrm>
            <a:off x="8936619" y="3494312"/>
            <a:ext cx="3096031" cy="2612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Tekstiruutu 10"/>
          <p:cNvSpPr txBox="1"/>
          <p:nvPr/>
        </p:nvSpPr>
        <p:spPr>
          <a:xfrm>
            <a:off x="4735286" y="1860532"/>
            <a:ext cx="3511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Muutettava sarakkeiden nimet</a:t>
            </a:r>
          </a:p>
          <a:p>
            <a:r>
              <a:rPr lang="fi-FI" dirty="0"/>
              <a:t>New-</a:t>
            </a:r>
            <a:r>
              <a:rPr lang="fi-FI" dirty="0" err="1"/>
              <a:t>ADUser</a:t>
            </a:r>
            <a:r>
              <a:rPr lang="fi-FI" dirty="0"/>
              <a:t>-komennon tuntemiksi</a:t>
            </a:r>
          </a:p>
          <a:p>
            <a:r>
              <a:rPr lang="fi-FI" dirty="0"/>
              <a:t>objektien ominaisuuksien nimiksi</a:t>
            </a:r>
          </a:p>
        </p:txBody>
      </p:sp>
      <p:cxnSp>
        <p:nvCxnSpPr>
          <p:cNvPr id="15" name="Kulmayhdysviiva 14"/>
          <p:cNvCxnSpPr>
            <a:stCxn id="9" idx="0"/>
            <a:endCxn id="11" idx="2"/>
          </p:cNvCxnSpPr>
          <p:nvPr/>
        </p:nvCxnSpPr>
        <p:spPr>
          <a:xfrm rot="5400000" flipH="1" flipV="1">
            <a:off x="3877349" y="897063"/>
            <a:ext cx="726779" cy="4500378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Kulmayhdysviiva 16"/>
          <p:cNvCxnSpPr>
            <a:stCxn id="10" idx="0"/>
            <a:endCxn id="11" idx="2"/>
          </p:cNvCxnSpPr>
          <p:nvPr/>
        </p:nvCxnSpPr>
        <p:spPr>
          <a:xfrm rot="16200000" flipV="1">
            <a:off x="8132556" y="1142233"/>
            <a:ext cx="710450" cy="3993708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Ratkaisuna salasanojen kryptaaminen hajautustaulun avulla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i-FI" dirty="0"/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Määritellään muuttuja CSV-tiedostosta saatavien käyttäjäobjektien ominaisuuksien tallentamiseen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Suomalaisilla maa-asetuksilla Excelin tekemän CSV-tiedoston erotinmerkkinä on ;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Koodaus pitää olla järjestelmän oletus, jotta skandinaaviset merkit saadaan tulemaan mukaan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$Lisättävät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Csv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C:\Users\Administrator\Documents\PR1Tunnukset.csv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Delimiter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";”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/>
            </a:r>
            <a:b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Encoding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Default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Muutetaan sarakeotsikot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New_ADUser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-komennon vaatimaan muotoon hajautustaulun avulla ja salataan salasana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$Siirtomuoto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$Lisättävät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@{l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’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GivenName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; e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Etunimi}}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@{l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’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Surname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; e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Sukunimi}}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@{l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’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Name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; e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Kokonimi}}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@{l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’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AccountPassword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; e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ConvertTo-SecureString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Salasana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AsPlainText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Force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}}</a:t>
            </a: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$Siirtomuoto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734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Hajautustaulun sisältämien objektien ominaisuudet</a:t>
            </a:r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091" t="-2999" r="-842" b="-2910"/>
          <a:stretch/>
        </p:blipFill>
        <p:spPr>
          <a:xfrm>
            <a:off x="489857" y="2122714"/>
            <a:ext cx="11185072" cy="34779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371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Käyttäjien luominen yhtä salasanaa käyttämällä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/>
              <a:t>Jos käyttäjillä saa olla kaikilla sama salasana, se voidaan antaa New-</a:t>
            </a:r>
            <a:r>
              <a:rPr lang="fi-FI" dirty="0" err="1"/>
              <a:t>ADUser</a:t>
            </a:r>
            <a:r>
              <a:rPr lang="fi-FI" dirty="0"/>
              <a:t>-komennon parametrina</a:t>
            </a: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$Lisättävät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Csv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C:\Users\Administrator\Documents\PR1Tunnukset.csv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Delimiter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Encoding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Default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Muutetaan sarakeotsikot New-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ADUser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-komennon vaatimaan muotoon hajautustaulun avulla ja salataan salasana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$Siirtomuoto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$Lisättävät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@{l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’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GivenName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; e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Etunimi}}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@{l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’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Surname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; e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Sukunimi}}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@{l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’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Name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; e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Kokonimi}}</a:t>
            </a: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$Siirtomuoto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AccountPassword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ConvertTo-SecureString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"Q2werty"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AsPlainText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Force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 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983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Uudet käyttäjätilit ovat oletuksena pois käytöstä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Jos tili halutaan käyttöön luonnin yhteydessä, taulukkoon tai luontikomentoon lisätään parametri 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lvl="1"/>
            <a:r>
              <a:rPr lang="fi-FI" dirty="0">
                <a:cs typeface="Courier New" panose="02070309020205020404" pitchFamily="49" charset="0"/>
              </a:rPr>
              <a:t>Taulukkoon, josta CSV-tiedosto muodostetaan voi myös luoda sarakkeen </a:t>
            </a:r>
            <a:r>
              <a:rPr lang="fi-FI" dirty="0" err="1">
                <a:cs typeface="Courier New" panose="02070309020205020404" pitchFamily="49" charset="0"/>
              </a:rPr>
              <a:t>Enabled</a:t>
            </a:r>
            <a:r>
              <a:rPr lang="fi-FI" dirty="0">
                <a:cs typeface="Courier New" panose="02070309020205020404" pitchFamily="49" charset="0"/>
              </a:rPr>
              <a:t>, jonka arvoksi tulee teksti </a:t>
            </a:r>
            <a:r>
              <a:rPr lang="fi-FI" dirty="0" err="1">
                <a:cs typeface="Courier New" panose="02070309020205020404" pitchFamily="49" charset="0"/>
              </a:rPr>
              <a:t>True</a:t>
            </a:r>
            <a:endParaRPr lang="fi-FI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34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Luonti CSV-tiedostosta, jossa on oikeat otsikot</a:t>
            </a:r>
          </a:p>
        </p:txBody>
      </p:sp>
      <p:sp>
        <p:nvSpPr>
          <p:cNvPr id="3" name="Suorakulmio 2"/>
          <p:cNvSpPr/>
          <p:nvPr/>
        </p:nvSpPr>
        <p:spPr>
          <a:xfrm>
            <a:off x="798786" y="1417638"/>
            <a:ext cx="107836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/>
              <a:t> </a:t>
            </a:r>
            <a:r>
              <a:rPr lang="fi-FI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fi-FI" sz="2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Skripti</a:t>
            </a:r>
            <a:r>
              <a:rPr lang="fi-FI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 Excelissä luodun AD-käyttäjälistan lisäämiseen</a:t>
            </a:r>
            <a:endParaRPr lang="fi-FI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# Luodaan käyttäjälle salattu ensimmäinen salasana ja tallennetaan se muuttujaan </a:t>
            </a:r>
            <a:endParaRPr lang="fi-FI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salasana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ConvertTo-SecureString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Lucida Console" panose="020B0609040504020204" pitchFamily="49" charset="0"/>
              </a:rPr>
              <a:t>"Q2werty"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2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AsPlainText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#Luetaan </a:t>
            </a:r>
            <a:r>
              <a:rPr lang="fi-FI" sz="2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käyttätiedot</a:t>
            </a:r>
            <a:r>
              <a:rPr lang="fi-FI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 sisältävä CSV-tiedosto muuttujaan</a:t>
            </a:r>
            <a:endParaRPr lang="fi-FI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$lista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fi-FI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Csv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Delimiter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400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Encoding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Default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400" dirty="0">
                <a:solidFill>
                  <a:srgbClr val="8A2BE2"/>
                </a:solidFill>
                <a:latin typeface="Lucida Console" panose="020B0609040504020204" pitchFamily="49" charset="0"/>
              </a:rPr>
              <a:t>C:\Users\Administrator\Documents\Henkilökuntalista.csv</a:t>
            </a:r>
            <a:endParaRPr lang="fi-FI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# Putkitetaan listan tiedot käyttäjienluontikomennolle ja aktivoidaan käyttäjätilit</a:t>
            </a:r>
            <a:endParaRPr lang="fi-FI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lista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2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AccountPassword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salasana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-Enabled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Lucida Console" panose="020B0609040504020204" pitchFamily="49" charset="0"/>
              </a:rPr>
              <a:t>1 </a:t>
            </a:r>
          </a:p>
        </p:txBody>
      </p:sp>
      <p:sp>
        <p:nvSpPr>
          <p:cNvPr id="5" name="Pyöristetty suorakulmio 4"/>
          <p:cNvSpPr/>
          <p:nvPr/>
        </p:nvSpPr>
        <p:spPr>
          <a:xfrm rot="20846035">
            <a:off x="10157989" y="5785165"/>
            <a:ext cx="1928388" cy="443620"/>
          </a:xfrm>
          <a:prstGeom prst="round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>
                <a:solidFill>
                  <a:srgbClr val="FF0000"/>
                </a:solidFill>
                <a:latin typeface="Stencil" panose="040409050D0802020404" pitchFamily="82" charset="0"/>
                <a:cs typeface="MV Boli" panose="02000500030200090000" pitchFamily="2" charset="0"/>
              </a:rPr>
              <a:t>HELPOIN TAPA</a:t>
            </a:r>
            <a:endParaRPr lang="fi-FI" dirty="0">
              <a:solidFill>
                <a:srgbClr val="FF0000"/>
              </a:solidFill>
              <a:latin typeface="Stencil" panose="040409050D0802020404" pitchFamily="8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9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Käyttäjän luominen mallineen avulla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Luo tili, jota käytetään mallineena</a:t>
            </a:r>
          </a:p>
          <a:p>
            <a:pPr lvl="1"/>
            <a:r>
              <a:rPr lang="fi-FI" dirty="0"/>
              <a:t>Tilin käyttäminen muuhun tarkoitukseen kannattaa estää </a:t>
            </a:r>
            <a:r>
              <a:rPr lang="fi-FI" dirty="0" err="1"/>
              <a:t>Account</a:t>
            </a:r>
            <a:r>
              <a:rPr lang="fi-FI" dirty="0"/>
              <a:t> is </a:t>
            </a:r>
            <a:r>
              <a:rPr lang="fi-FI" dirty="0" err="1"/>
              <a:t>disabled</a:t>
            </a:r>
            <a:r>
              <a:rPr lang="fi-FI" dirty="0"/>
              <a:t> -asetuksella</a:t>
            </a:r>
          </a:p>
          <a:p>
            <a:r>
              <a:rPr lang="fi-FI" dirty="0"/>
              <a:t>Tuo käyttäjäobjekti -</a:t>
            </a:r>
            <a:r>
              <a:rPr lang="fi-FI" dirty="0" err="1"/>
              <a:t>instance</a:t>
            </a:r>
            <a:r>
              <a:rPr lang="fi-FI" dirty="0"/>
              <a:t> -parametrin arvoksi </a:t>
            </a:r>
            <a:r>
              <a:rPr lang="fi-FI" dirty="0" err="1"/>
              <a:t>Get-ADUser-komennnolla</a:t>
            </a:r>
            <a:endParaRPr lang="fi-FI" dirty="0"/>
          </a:p>
          <a:p>
            <a:r>
              <a:rPr lang="fi-FI" dirty="0"/>
              <a:t>Huom. mallineella luodaan lähinnä vanhanaikaisia (</a:t>
            </a:r>
            <a:r>
              <a:rPr lang="fi-FI" dirty="0" err="1"/>
              <a:t>pre</a:t>
            </a:r>
            <a:r>
              <a:rPr lang="fi-FI" dirty="0"/>
              <a:t> Windows 2000) käyttäjätunnuksia tai ns. yhteiskäyttötunnuksia, joita tulisi välttää tietoturvasyistä</a:t>
            </a:r>
          </a:p>
        </p:txBody>
      </p:sp>
    </p:spTree>
    <p:extLst>
      <p:ext uri="{BB962C8B-B14F-4D97-AF65-F5344CB8AC3E}">
        <p14:creationId xmlns:p14="http://schemas.microsoft.com/office/powerpoint/2010/main" val="4913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PSDrive</a:t>
            </a:r>
            <a:r>
              <a:rPr lang="fi-FI" dirty="0"/>
              <a:t> </a:t>
            </a:r>
            <a:r>
              <a:rPr lang="fi-FI" dirty="0" err="1"/>
              <a:t>providers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Tiedostojärjestelmä, rekisteri sekä muut tarvittavat ympäristöt näkyvät suoraan </a:t>
            </a:r>
            <a:r>
              <a:rPr lang="fi-FI" dirty="0" err="1"/>
              <a:t>PowerShell</a:t>
            </a:r>
            <a:r>
              <a:rPr lang="fi-FI" dirty="0"/>
              <a:t>-käyttöliittymässä ’levyasemina’</a:t>
            </a:r>
          </a:p>
          <a:p>
            <a:r>
              <a:rPr lang="fi-FI" dirty="0"/>
              <a:t>Liikkuminen ja käyttö tapahtuvat samoilla komennoilla tai niihin tehtyjen </a:t>
            </a:r>
            <a:r>
              <a:rPr lang="fi-FI" dirty="0" err="1"/>
              <a:t>aliasten</a:t>
            </a:r>
            <a:r>
              <a:rPr lang="fi-FI" dirty="0"/>
              <a:t> avulla</a:t>
            </a:r>
          </a:p>
          <a:p>
            <a:endParaRPr lang="fi-FI" dirty="0"/>
          </a:p>
          <a:p>
            <a:endParaRPr lang="fi-FI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19" y="3864425"/>
            <a:ext cx="7867447" cy="22617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417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Mallineen käyttö</a:t>
            </a:r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134"/>
          <a:stretch/>
        </p:blipFill>
        <p:spPr>
          <a:xfrm>
            <a:off x="229566" y="1534886"/>
            <a:ext cx="11733376" cy="15571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Kuv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16" y="4131809"/>
            <a:ext cx="11588826" cy="14035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747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ADUser</a:t>
            </a:r>
            <a:r>
              <a:rPr lang="fi-FI" dirty="0"/>
              <a:t>-objektien hakeminen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i-FI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$Malline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Get-ADUser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filter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fi-FI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Name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4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fi-FI" sz="24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Admin</a:t>
            </a:r>
            <a:r>
              <a:rPr lang="fi-FI" sz="2400" dirty="0">
                <a:solidFill>
                  <a:srgbClr val="8B0000"/>
                </a:solidFill>
                <a:latin typeface="Lucida Console" panose="020B0609040504020204" pitchFamily="49" charset="0"/>
              </a:rPr>
              <a:t> Malli'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r>
              <a:rPr lang="fi-FI" dirty="0"/>
              <a:t>Objektin haussa on käytetty suodatusta, joka mahdollistaa haun objektin eri ominaisuuksien perusteella. Esimerkissä on käytetty pakolliseksi merkittyä </a:t>
            </a:r>
            <a:r>
              <a:rPr lang="fi-FI" dirty="0" err="1"/>
              <a:t>filter</a:t>
            </a:r>
            <a:r>
              <a:rPr lang="fi-FI" dirty="0"/>
              <a:t>-parametria, jonka arvoksi on annettu Nimi-ominaisuuden arvo vertailuoperaattorilla </a:t>
            </a:r>
            <a:r>
              <a:rPr lang="fi-FI" dirty="0" err="1"/>
              <a:t>eq</a:t>
            </a:r>
            <a:r>
              <a:rPr lang="fi-FI" dirty="0"/>
              <a:t> (</a:t>
            </a:r>
            <a:r>
              <a:rPr lang="fi-FI" dirty="0" err="1"/>
              <a:t>equal</a:t>
            </a:r>
            <a:r>
              <a:rPr lang="fi-FI" dirty="0"/>
              <a:t> to)</a:t>
            </a:r>
          </a:p>
          <a:p>
            <a:pPr marL="0" indent="0">
              <a:buNone/>
            </a:pPr>
            <a:r>
              <a:rPr lang="fi-FI" sz="2400" dirty="0"/>
              <a:t> </a:t>
            </a:r>
            <a:r>
              <a:rPr lang="fi-FI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$Malline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Get-ADUser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fi-FI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24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admin.malli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</a:p>
          <a:p>
            <a:r>
              <a:rPr lang="fi-FI" dirty="0"/>
              <a:t>Objektia voi hakea myös käyttämällä -Identity-parametria, jonka arvoksi annetaan </a:t>
            </a:r>
            <a:r>
              <a:rPr lang="fi-FI" dirty="0" err="1"/>
              <a:t>samAccountName</a:t>
            </a:r>
            <a:r>
              <a:rPr lang="fi-FI" dirty="0"/>
              <a:t>-ominaisuuden arvo. Tällöin ei tarvitse käyttää muutoin pakollista </a:t>
            </a:r>
            <a:r>
              <a:rPr lang="fi-FI" dirty="0" err="1"/>
              <a:t>filter</a:t>
            </a:r>
            <a:r>
              <a:rPr lang="fi-FI" dirty="0"/>
              <a:t>-parametria</a:t>
            </a:r>
          </a:p>
          <a:p>
            <a:pPr marL="0" indent="0">
              <a:buNone/>
            </a:pPr>
            <a:endParaRPr lang="fi-FI" dirty="0">
              <a:solidFill>
                <a:srgbClr val="8B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366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Käyttäjän luominen organisaatioyksikköön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09600" y="1600201"/>
            <a:ext cx="1121228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fi-FI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Name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8B0000"/>
                </a:solidFill>
                <a:latin typeface="Lucida Console" panose="020B0609040504020204" pitchFamily="49" charset="0"/>
              </a:rPr>
              <a:t>"Pasi Pääkäyttäjä"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AccountPassword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FF4500"/>
                </a:solidFill>
                <a:latin typeface="Lucida Console" panose="020B0609040504020204" pitchFamily="49" charset="0"/>
              </a:rPr>
              <a:t>$Salasana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ChangePasswordAtLogon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Description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8A2BE2"/>
                </a:solidFill>
                <a:latin typeface="Lucida Console" panose="020B0609040504020204" pitchFamily="49" charset="0"/>
              </a:rPr>
              <a:t>Windows-pääkäyttäjä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b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fi-FI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DisplayName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8B0000"/>
                </a:solidFill>
                <a:latin typeface="Lucida Console" panose="020B0609040504020204" pitchFamily="49" charset="0"/>
              </a:rPr>
              <a:t>"Pasi Pääkäyttäjä"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Enabled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b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fi-FI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GivenName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8A2BE2"/>
                </a:solidFill>
                <a:latin typeface="Lucida Console" panose="020B0609040504020204" pitchFamily="49" charset="0"/>
              </a:rPr>
              <a:t>Pasi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/>
            </a:r>
            <a:b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fi-FI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SamAccountName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pasi.paakayttaja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b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fi-FI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Surname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8A2BE2"/>
                </a:solidFill>
                <a:latin typeface="Lucida Console" panose="020B0609040504020204" pitchFamily="49" charset="0"/>
              </a:rPr>
              <a:t>Pääkäyttäjä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b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fi-FI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UserPrincipalName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pasi.paakayttaja@virtahepo.intra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Path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8B0000"/>
                </a:solidFill>
                <a:latin typeface="Lucida Console" panose="020B0609040504020204" pitchFamily="49" charset="0"/>
              </a:rPr>
              <a:t>"OU=</a:t>
            </a:r>
            <a:r>
              <a:rPr lang="fi-FI" sz="2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Tietohallinto,DC</a:t>
            </a:r>
            <a:r>
              <a:rPr lang="fi-FI" sz="2800" dirty="0">
                <a:solidFill>
                  <a:srgbClr val="8B0000"/>
                </a:solidFill>
                <a:latin typeface="Lucida Console" panose="020B0609040504020204" pitchFamily="49" charset="0"/>
              </a:rPr>
              <a:t>=</a:t>
            </a:r>
            <a:r>
              <a:rPr lang="fi-FI" sz="2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virtahepo,DC</a:t>
            </a:r>
            <a:r>
              <a:rPr lang="fi-FI" sz="2800" dirty="0">
                <a:solidFill>
                  <a:srgbClr val="8B0000"/>
                </a:solidFill>
                <a:latin typeface="Lucida Console" panose="020B0609040504020204" pitchFamily="49" charset="0"/>
              </a:rPr>
              <a:t>=intra" 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Pyöristetty suorakulmio 3"/>
          <p:cNvSpPr/>
          <p:nvPr/>
        </p:nvSpPr>
        <p:spPr>
          <a:xfrm>
            <a:off x="609600" y="5078187"/>
            <a:ext cx="10531928" cy="473528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66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Harjoituksia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Luo graafisessa käyttöliittymässä organisaatioyksikkö </a:t>
            </a:r>
            <a:r>
              <a:rPr lang="fi-FI" dirty="0" err="1"/>
              <a:t>Zirkon</a:t>
            </a:r>
            <a:endParaRPr lang="fi-FI" dirty="0"/>
          </a:p>
          <a:p>
            <a:r>
              <a:rPr lang="fi-FI" dirty="0"/>
              <a:t>Luo Excel-työkirjan </a:t>
            </a:r>
            <a:r>
              <a:rPr lang="fi-FI" dirty="0" err="1"/>
              <a:t>ZirkonProjekti</a:t>
            </a:r>
            <a:r>
              <a:rPr lang="fi-FI" dirty="0"/>
              <a:t> avulla uudet käyttäjät tekemääsi organisaatioyksikköön</a:t>
            </a:r>
          </a:p>
          <a:p>
            <a:pPr lvl="1"/>
            <a:r>
              <a:rPr lang="fi-FI" dirty="0"/>
              <a:t>Käyttäjätilit luodaan </a:t>
            </a:r>
            <a:r>
              <a:rPr lang="fi-FI" dirty="0" err="1"/>
              <a:t>Zirkon</a:t>
            </a:r>
            <a:r>
              <a:rPr lang="fi-FI" dirty="0"/>
              <a:t>-organisaatioyksikköön, ei </a:t>
            </a:r>
            <a:r>
              <a:rPr lang="fi-FI" dirty="0" err="1"/>
              <a:t>Users</a:t>
            </a:r>
            <a:r>
              <a:rPr lang="fi-FI" dirty="0"/>
              <a:t>-kansioon</a:t>
            </a:r>
          </a:p>
          <a:p>
            <a:pPr lvl="1"/>
            <a:r>
              <a:rPr lang="fi-FI" dirty="0"/>
              <a:t>Luo Excel-kaavat taulukkoon </a:t>
            </a:r>
            <a:r>
              <a:rPr lang="fi-FI" dirty="0" err="1"/>
              <a:t>Name</a:t>
            </a:r>
            <a:r>
              <a:rPr lang="fi-FI" dirty="0"/>
              <a:t> -, </a:t>
            </a:r>
            <a:r>
              <a:rPr lang="fi-FI" dirty="0" err="1"/>
              <a:t>SamAccountName</a:t>
            </a:r>
            <a:r>
              <a:rPr lang="fi-FI" dirty="0"/>
              <a:t>- ja </a:t>
            </a:r>
            <a:r>
              <a:rPr lang="fi-FI" dirty="0" err="1"/>
              <a:t>UserPrincipalName</a:t>
            </a:r>
            <a:r>
              <a:rPr lang="fi-FI" dirty="0"/>
              <a:t>-sarakkeeseen</a:t>
            </a:r>
          </a:p>
          <a:p>
            <a:pPr lvl="1"/>
            <a:r>
              <a:rPr lang="fi-FI" dirty="0"/>
              <a:t>Käyttäjillä on kaikilla yhteinen salasana Vaihda01, joka pitää vaihtaa ensimmäisellä kirjautumiskerralla</a:t>
            </a:r>
          </a:p>
          <a:p>
            <a:pPr lvl="1"/>
            <a:r>
              <a:rPr lang="fi-FI" dirty="0"/>
              <a:t>Tilin pitää olla aktiivinen luomisen jälkeen</a:t>
            </a:r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1" y="461948"/>
            <a:ext cx="1091293" cy="94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Muita </a:t>
            </a:r>
            <a:r>
              <a:rPr lang="fi-FI" dirty="0" err="1"/>
              <a:t>AD:n</a:t>
            </a:r>
            <a:r>
              <a:rPr lang="fi-FI" dirty="0"/>
              <a:t> luontikomentoja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New-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ADGroup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New-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ADOrganizationalUnit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New-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ADServiceAccount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New-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ADObject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Ryhmän luominen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800" dirty="0"/>
              <a:t> </a:t>
            </a:r>
            <a:r>
              <a:rPr lang="fi-FI" sz="2800" dirty="0">
                <a:solidFill>
                  <a:srgbClr val="006400"/>
                </a:solidFill>
                <a:latin typeface="Lucida Console" panose="020B0609040504020204" pitchFamily="49" charset="0"/>
              </a:rPr>
              <a:t># Ryhmän laajuus (</a:t>
            </a:r>
            <a:r>
              <a:rPr lang="fi-FI" sz="2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Scope</a:t>
            </a:r>
            <a:r>
              <a:rPr lang="fi-FI" sz="2800" dirty="0">
                <a:solidFill>
                  <a:srgbClr val="006400"/>
                </a:solidFill>
                <a:latin typeface="Lucida Console" panose="020B0609040504020204" pitchFamily="49" charset="0"/>
              </a:rPr>
              <a:t>) ja nimi ovat pakollisia parametreja</a:t>
            </a:r>
            <a:endParaRPr lang="fi-FI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ADGroup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2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GroupScope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8A2BE2"/>
                </a:solidFill>
                <a:latin typeface="Lucida Console" panose="020B0609040504020204" pitchFamily="49" charset="0"/>
              </a:rPr>
              <a:t>Global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8A2BE2"/>
                </a:solidFill>
                <a:latin typeface="Lucida Console" panose="020B0609040504020204" pitchFamily="49" charset="0"/>
              </a:rPr>
              <a:t>Projekti1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912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Käyttäjän lisääminen ryhmään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 </a:t>
            </a:r>
            <a:r>
              <a:rPr lang="fi-FI" sz="2800" dirty="0">
                <a:solidFill>
                  <a:srgbClr val="006400"/>
                </a:solidFill>
                <a:latin typeface="Lucida Console" panose="020B0609040504020204" pitchFamily="49" charset="0"/>
              </a:rPr>
              <a:t>#Ryhmän nimi ja käyttäjien tunnukset ovat pakollisia tietoja</a:t>
            </a:r>
            <a:endParaRPr lang="fi-FI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Add-ADGroupMember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>
                <a:solidFill>
                  <a:srgbClr val="8A2BE2"/>
                </a:solidFill>
                <a:latin typeface="Lucida Console" panose="020B0609040504020204" pitchFamily="49" charset="0"/>
              </a:rPr>
              <a:t>Projekti1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b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fi-FI" sz="2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Members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jakke.jayna</a:t>
            </a:r>
            <a:r>
              <a:rPr lang="fi-FI" sz="2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kalle.kekkelberg</a:t>
            </a:r>
            <a:r>
              <a:rPr lang="fi-FI" sz="2800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559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Käyttäjien lisääminen useampaan ryhmään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Add-GroupMember</a:t>
            </a:r>
            <a:r>
              <a:rPr lang="fi-FI" dirty="0"/>
              <a:t> käsittelee yhtä ryhmäobjektia kerrallaan ja haluaa lisätä käyttäjäobjekteja</a:t>
            </a:r>
          </a:p>
          <a:p>
            <a:r>
              <a:rPr lang="fi-FI" dirty="0"/>
              <a:t>Mahdollista luomalla CSV-tiedosto, jossa on sarakkeet käyttäjätunnuksille ja ryhmille</a:t>
            </a:r>
          </a:p>
          <a:p>
            <a:r>
              <a:rPr lang="fi-FI" dirty="0"/>
              <a:t>Taulukko käydään läpi </a:t>
            </a:r>
            <a:r>
              <a:rPr lang="fi-FI" dirty="0" err="1"/>
              <a:t>ForEach</a:t>
            </a:r>
            <a:r>
              <a:rPr lang="fi-FI" dirty="0"/>
              <a:t>-silmukassa</a:t>
            </a:r>
          </a:p>
        </p:txBody>
      </p:sp>
    </p:spTree>
    <p:extLst>
      <p:ext uri="{BB962C8B-B14F-4D97-AF65-F5344CB8AC3E}">
        <p14:creationId xmlns:p14="http://schemas.microsoft.com/office/powerpoint/2010/main" val="28720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Useita käyttäjiä moneen ryhmään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Tuodaan ryhmät ja käyttäjätunnukset sisältävä tiedosto muuttujaan $Tiedosto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Tiedoston sarakkeet on nimetty valmiiksi oikein: Group ja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SamAccountName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$Tiedosto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Csv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C:\Users\Administrator\Documents\RyhmatJaJasenet.csv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Delimiter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Encoding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Default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Käydään tiedosto riveittäin läpi, $Käyttäjä-muuttujasta löytyvät rivin tiedot objektina.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Sarakkeet ovat objektin ominaisuuksina Group ja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SamAccountName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SamAccountName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-ominaisuutta käyttämällä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Get-ADUser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 ei vaadi muita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paramereja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 käyttäjäobjektin hakemiseksi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$Rivi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$Tiedosto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Add-ADGroupMember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Rivi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Group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Rivi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SamAccountName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082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Monimutkaiset tehtävät </a:t>
            </a:r>
            <a:r>
              <a:rPr lang="fi-FI" dirty="0" err="1"/>
              <a:t>skripteiksi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Luo </a:t>
            </a:r>
            <a:r>
              <a:rPr lang="fi-FI" dirty="0" err="1"/>
              <a:t>skriptit</a:t>
            </a:r>
            <a:r>
              <a:rPr lang="fi-FI" dirty="0"/>
              <a:t> ISE-ympäristössä ja tallenna ne kuvaavilla nimillä</a:t>
            </a:r>
          </a:p>
          <a:p>
            <a:r>
              <a:rPr lang="fi-FI" dirty="0"/>
              <a:t>Omatekoisia </a:t>
            </a:r>
            <a:r>
              <a:rPr lang="fi-FI" dirty="0" err="1"/>
              <a:t>skriptejä</a:t>
            </a:r>
            <a:r>
              <a:rPr lang="fi-FI" dirty="0"/>
              <a:t> ei oletuksena voi suorittaa, koska niissä ei ole sähköistä allekirjoitusta</a:t>
            </a:r>
          </a:p>
          <a:p>
            <a:r>
              <a:rPr lang="fi-FI" dirty="0"/>
              <a:t>Suoritusta hallitaan ryhmäkäytännöillä, joita voi muuttaa PS-</a:t>
            </a:r>
            <a:r>
              <a:rPr lang="fi-FI" dirty="0" err="1"/>
              <a:t>komenoilla</a:t>
            </a:r>
            <a:endParaRPr lang="fi-FI" dirty="0"/>
          </a:p>
          <a:p>
            <a:pPr lvl="1"/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Set-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ExecutionPolicy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Unrestricted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i-FI" dirty="0">
                <a:cs typeface="Courier New" panose="02070309020205020404" pitchFamily="49" charset="0"/>
              </a:rPr>
              <a:t>Kaikki, myös netistä ladatut </a:t>
            </a:r>
            <a:r>
              <a:rPr lang="fi-FI" dirty="0" err="1">
                <a:cs typeface="Courier New" panose="02070309020205020404" pitchFamily="49" charset="0"/>
              </a:rPr>
              <a:t>skriptit</a:t>
            </a:r>
            <a:r>
              <a:rPr lang="fi-FI" dirty="0">
                <a:cs typeface="Courier New" panose="02070309020205020404" pitchFamily="49" charset="0"/>
              </a:rPr>
              <a:t> suoritetaan</a:t>
            </a:r>
          </a:p>
          <a:p>
            <a:pPr lvl="1"/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Set-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ExecutionPolicy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RemoteSigned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i-FI" dirty="0">
                <a:cs typeface="Courier New" panose="02070309020205020404" pitchFamily="49" charset="0"/>
              </a:rPr>
              <a:t>Paikalliset ja netistä ladatut allekirjoitetut </a:t>
            </a:r>
            <a:r>
              <a:rPr lang="fi-FI" dirty="0" err="1">
                <a:cs typeface="Courier New" panose="02070309020205020404" pitchFamily="49" charset="0"/>
              </a:rPr>
              <a:t>skriptit</a:t>
            </a:r>
            <a:r>
              <a:rPr lang="fi-FI" dirty="0">
                <a:cs typeface="Courier New" panose="02070309020205020404" pitchFamily="49" charset="0"/>
              </a:rPr>
              <a:t> suoritetaan</a:t>
            </a:r>
          </a:p>
          <a:p>
            <a:pPr lvl="1"/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Set-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ExecutionPolicy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AllSigned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i-FI" dirty="0">
                <a:cs typeface="Courier New" panose="02070309020205020404" pitchFamily="49" charset="0"/>
              </a:rPr>
              <a:t>Ainoastaan sähköisesti allekirjoitetut </a:t>
            </a:r>
            <a:r>
              <a:rPr lang="fi-FI" dirty="0" err="1">
                <a:cs typeface="Courier New" panose="02070309020205020404" pitchFamily="49" charset="0"/>
              </a:rPr>
              <a:t>skriptit</a:t>
            </a:r>
            <a:r>
              <a:rPr lang="fi-FI" dirty="0">
                <a:cs typeface="Courier New" panose="02070309020205020404" pitchFamily="49" charset="0"/>
              </a:rPr>
              <a:t> suoritetaan</a:t>
            </a:r>
          </a:p>
          <a:p>
            <a:pPr lvl="1"/>
            <a:endParaRPr lang="fi-FI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9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Esimerkki </a:t>
            </a:r>
            <a:r>
              <a:rPr lang="fi-FI" dirty="0" err="1"/>
              <a:t>aliaksien</a:t>
            </a:r>
            <a:r>
              <a:rPr lang="fi-FI" dirty="0"/>
              <a:t> ’levyasemasta’</a:t>
            </a:r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27" y="1429157"/>
            <a:ext cx="6176853" cy="46586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603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Parametrien kysyminen Read-</a:t>
            </a:r>
            <a:r>
              <a:rPr lang="fi-FI" dirty="0" err="1"/>
              <a:t>Host</a:t>
            </a:r>
            <a:r>
              <a:rPr lang="fi-FI" dirty="0"/>
              <a:t> 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 rotWithShape="1">
          <a:blip r:embed="rId2"/>
          <a:srcRect t="-2883"/>
          <a:stretch/>
        </p:blipFill>
        <p:spPr>
          <a:xfrm>
            <a:off x="338137" y="1747157"/>
            <a:ext cx="11515725" cy="45372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677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Confirm</a:t>
            </a:r>
            <a:r>
              <a:rPr lang="fi-FI" dirty="0"/>
              <a:t>- ja </a:t>
            </a:r>
            <a:r>
              <a:rPr lang="fi-FI" dirty="0" err="1"/>
              <a:t>WhatIf</a:t>
            </a:r>
            <a:r>
              <a:rPr lang="fi-FI" dirty="0"/>
              <a:t>-parametrien käyttö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Omia </a:t>
            </a:r>
            <a:r>
              <a:rPr lang="fi-FI" dirty="0" err="1"/>
              <a:t>skriptejä</a:t>
            </a:r>
            <a:r>
              <a:rPr lang="fi-FI" dirty="0"/>
              <a:t> luotaessa ja testattaessa voi tapahtua suuria vahinkoja. Niiden estämiseksi voi käyttää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Confirm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/>
              <a:t>ja </a:t>
            </a:r>
            <a:br>
              <a:rPr lang="fi-FI" dirty="0"/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WhatiIf</a:t>
            </a:r>
            <a:r>
              <a:rPr lang="fi-FI" dirty="0"/>
              <a:t> parametreja</a:t>
            </a:r>
          </a:p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Confirm</a:t>
            </a:r>
            <a:r>
              <a:rPr lang="fi-FI" dirty="0"/>
              <a:t> vaatii käyttäjää vahvistamaan annetun komennon suorituksen tai hylkäämään sen</a:t>
            </a:r>
          </a:p>
          <a:p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WhatIf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/>
              <a:t>näyttää, mitä komennon suorittaminen saisi aikaan, mutta ei todellisuudessa suorita komentoa</a:t>
            </a:r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947" y="5161869"/>
            <a:ext cx="4743450" cy="11715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5796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PassThru</a:t>
            </a:r>
            <a:r>
              <a:rPr lang="fi-FI" dirty="0"/>
              <a:t>-parametri mahdollistaa käynnistys- ja luontioperaatioiden tallennuksen muuttujaan</a:t>
            </a:r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526" b="1"/>
          <a:stretch/>
        </p:blipFill>
        <p:spPr>
          <a:xfrm>
            <a:off x="1247060" y="1763486"/>
            <a:ext cx="9991793" cy="46402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8789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Muita </a:t>
            </a:r>
            <a:r>
              <a:rPr lang="fi-FI" dirty="0" err="1"/>
              <a:t>AD:n</a:t>
            </a:r>
            <a:r>
              <a:rPr lang="fi-FI" dirty="0"/>
              <a:t> hallintaan liittyviä </a:t>
            </a:r>
            <a:r>
              <a:rPr lang="fi-FI" dirty="0" err="1"/>
              <a:t>komentosovelmia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Objektien poistot: </a:t>
            </a:r>
            <a:r>
              <a:rPr lang="fi-FI" dirty="0" err="1"/>
              <a:t>Remove</a:t>
            </a:r>
            <a:endParaRPr lang="fi-FI" dirty="0"/>
          </a:p>
          <a:p>
            <a:r>
              <a:rPr lang="fi-FI" dirty="0"/>
              <a:t>Asetusten muutokset: Set</a:t>
            </a:r>
          </a:p>
          <a:p>
            <a:r>
              <a:rPr lang="fi-FI" dirty="0"/>
              <a:t>Tutustu </a:t>
            </a:r>
            <a:r>
              <a:rPr lang="fi-FI" dirty="0" err="1"/>
              <a:t>ActiveDirectory</a:t>
            </a:r>
            <a:r>
              <a:rPr lang="fi-FI" dirty="0"/>
              <a:t> -</a:t>
            </a:r>
            <a:r>
              <a:rPr lang="fi-FI" dirty="0" err="1"/>
              <a:t>modulin</a:t>
            </a:r>
            <a:r>
              <a:rPr lang="fi-FI" dirty="0"/>
              <a:t> </a:t>
            </a:r>
            <a:r>
              <a:rPr lang="fi-FI" dirty="0" err="1"/>
              <a:t>komentosovelmiin</a:t>
            </a:r>
            <a:r>
              <a:rPr lang="fi-FI" dirty="0"/>
              <a:t> testiympäristössä, älä kokeile tuotantoympäristössä </a:t>
            </a:r>
            <a:r>
              <a:rPr lang="fi-FI" dirty="0" err="1"/>
              <a:t>sovelmia</a:t>
            </a:r>
            <a:r>
              <a:rPr lang="fi-FI" dirty="0"/>
              <a:t>, joita et ole aiemmin käyttänyt.</a:t>
            </a:r>
          </a:p>
        </p:txBody>
      </p:sp>
    </p:spTree>
    <p:extLst>
      <p:ext uri="{BB962C8B-B14F-4D97-AF65-F5344CB8AC3E}">
        <p14:creationId xmlns:p14="http://schemas.microsoft.com/office/powerpoint/2010/main" val="15573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Harjoituksia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Poista AD-käyttäjätunnuksia taulukon perusteella</a:t>
            </a:r>
          </a:p>
          <a:p>
            <a:pPr lvl="1"/>
            <a:r>
              <a:rPr lang="fi-FI" dirty="0"/>
              <a:t>Selvitä Microsoftin ohjeistuksesta, miten käyttäjän poistokomento toimii.</a:t>
            </a:r>
          </a:p>
          <a:p>
            <a:pPr lvl="1"/>
            <a:r>
              <a:rPr lang="fi-FI" dirty="0"/>
              <a:t>Mitä parametreja se käyttää?</a:t>
            </a:r>
          </a:p>
          <a:p>
            <a:pPr lvl="1"/>
            <a:r>
              <a:rPr lang="fi-FI" dirty="0"/>
              <a:t>Mitä tietoja voit käyttää parametrien arvoina</a:t>
            </a:r>
          </a:p>
          <a:p>
            <a:pPr lvl="1"/>
            <a:r>
              <a:rPr lang="fi-FI" dirty="0"/>
              <a:t>Miten putkituskomennon käyttöä on rajoitettu?</a:t>
            </a:r>
          </a:p>
          <a:p>
            <a:pPr lvl="1"/>
            <a:r>
              <a:rPr lang="fi-FI" dirty="0"/>
              <a:t>Luo skripti, joka mahdollistaa taulukon lukemisen ja käyttäjän poistamisen yhden tiedon perusteella.</a:t>
            </a:r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1" y="461948"/>
            <a:ext cx="1091293" cy="94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Edellisen tehtävän mallivastaus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09600" y="1600201"/>
            <a:ext cx="8628993" cy="4525963"/>
          </a:xfrm>
        </p:spPr>
        <p:txBody>
          <a:bodyPr>
            <a:normAutofit/>
          </a:bodyPr>
          <a:lstStyle/>
          <a:p>
            <a:r>
              <a:rPr lang="fi-FI" sz="2000" dirty="0"/>
              <a:t> </a:t>
            </a:r>
            <a:r>
              <a:rPr lang="fi-FI" sz="2000" dirty="0">
                <a:solidFill>
                  <a:srgbClr val="006400"/>
                </a:solidFill>
                <a:latin typeface="Lucida Console" panose="020B0609040504020204" pitchFamily="49" charset="0"/>
              </a:rPr>
              <a:t># Poistetaan CSV-tiedostoon kirjatut käyttäjät </a:t>
            </a:r>
            <a:r>
              <a:rPr lang="fi-FI" sz="20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AD:sta</a:t>
            </a: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$tiedosto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fi-FI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Csv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0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Delimiter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20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Encoding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Default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"C:\Users\Administrator\Downloads\Poista.csv"</a:t>
            </a: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$rivi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$tiedosto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fi-FI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Remove-ADUser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rivi</a:t>
            </a:r>
            <a:r>
              <a:rPr lang="fi-FI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SamAccountName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	     	Confirm:</a:t>
            </a:r>
            <a:r>
              <a:rPr lang="fi-FI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006400"/>
                </a:solidFill>
                <a:latin typeface="Lucida Console" panose="020B0609040504020204" pitchFamily="49" charset="0"/>
              </a:rPr>
              <a:t># ei vahvistusta poistolle</a:t>
            </a:r>
            <a:endParaRPr lang="fi-FI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fi-FI" sz="2000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 rotWithShape="1">
          <a:blip r:embed="rId2"/>
          <a:srcRect l="-4594" t="-5721" r="-3140" b="-7720"/>
          <a:stretch/>
        </p:blipFill>
        <p:spPr>
          <a:xfrm>
            <a:off x="7525407" y="4267200"/>
            <a:ext cx="4214647" cy="20074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212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Omat </a:t>
            </a:r>
            <a:r>
              <a:rPr lang="fi-FI" dirty="0" err="1"/>
              <a:t>komentosovelmat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Paremetreja</a:t>
            </a:r>
            <a:r>
              <a:rPr lang="fi-FI" dirty="0"/>
              <a:t> käyttävät ja putkitusta tukevat </a:t>
            </a:r>
            <a:r>
              <a:rPr lang="fi-FI" dirty="0" err="1"/>
              <a:t>skriptit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465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Objektit ja putkittaminen</a:t>
            </a:r>
          </a:p>
        </p:txBody>
      </p:sp>
      <p:sp>
        <p:nvSpPr>
          <p:cNvPr id="3" name="Pyöristetty suorakulmio 2"/>
          <p:cNvSpPr/>
          <p:nvPr/>
        </p:nvSpPr>
        <p:spPr>
          <a:xfrm>
            <a:off x="2481944" y="2228850"/>
            <a:ext cx="1952390" cy="155121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/>
              <a:t>Komento 1</a:t>
            </a:r>
          </a:p>
        </p:txBody>
      </p:sp>
      <p:cxnSp>
        <p:nvCxnSpPr>
          <p:cNvPr id="6" name="Suora nuoliyhdysviiva 5"/>
          <p:cNvCxnSpPr/>
          <p:nvPr/>
        </p:nvCxnSpPr>
        <p:spPr>
          <a:xfrm>
            <a:off x="1910443" y="3020786"/>
            <a:ext cx="571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uora nuoliyhdysviiva 6"/>
          <p:cNvCxnSpPr/>
          <p:nvPr/>
        </p:nvCxnSpPr>
        <p:spPr>
          <a:xfrm>
            <a:off x="4434334" y="3004457"/>
            <a:ext cx="29788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Ellipsi 3"/>
          <p:cNvSpPr/>
          <p:nvPr/>
        </p:nvSpPr>
        <p:spPr>
          <a:xfrm>
            <a:off x="5319595" y="2400300"/>
            <a:ext cx="1208314" cy="120831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Objekti 1</a:t>
            </a:r>
          </a:p>
        </p:txBody>
      </p:sp>
      <p:sp>
        <p:nvSpPr>
          <p:cNvPr id="9" name="Pyöristetty suorakulmio 8"/>
          <p:cNvSpPr/>
          <p:nvPr/>
        </p:nvSpPr>
        <p:spPr>
          <a:xfrm>
            <a:off x="7413171" y="2228849"/>
            <a:ext cx="1952390" cy="155121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/>
              <a:t>Komento 2</a:t>
            </a:r>
          </a:p>
        </p:txBody>
      </p:sp>
      <p:sp>
        <p:nvSpPr>
          <p:cNvPr id="10" name="Ellipsi 9"/>
          <p:cNvSpPr/>
          <p:nvPr/>
        </p:nvSpPr>
        <p:spPr>
          <a:xfrm>
            <a:off x="10374086" y="2400299"/>
            <a:ext cx="1208314" cy="120831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Objekti 2</a:t>
            </a:r>
          </a:p>
        </p:txBody>
      </p:sp>
      <p:cxnSp>
        <p:nvCxnSpPr>
          <p:cNvPr id="11" name="Suora nuoliyhdysviiva 10"/>
          <p:cNvCxnSpPr>
            <a:endCxn id="10" idx="2"/>
          </p:cNvCxnSpPr>
          <p:nvPr/>
        </p:nvCxnSpPr>
        <p:spPr>
          <a:xfrm flipV="1">
            <a:off x="9365561" y="3004456"/>
            <a:ext cx="1008525" cy="16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kstiruutu 13"/>
          <p:cNvSpPr txBox="1"/>
          <p:nvPr/>
        </p:nvSpPr>
        <p:spPr>
          <a:xfrm>
            <a:off x="589677" y="2630983"/>
            <a:ext cx="1180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Parametrit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Arvo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Objekti</a:t>
            </a:r>
          </a:p>
        </p:txBody>
      </p:sp>
      <p:sp>
        <p:nvSpPr>
          <p:cNvPr id="15" name="Tekstiruutu 14"/>
          <p:cNvSpPr txBox="1"/>
          <p:nvPr/>
        </p:nvSpPr>
        <p:spPr>
          <a:xfrm>
            <a:off x="1907748" y="309264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Input</a:t>
            </a:r>
          </a:p>
        </p:txBody>
      </p:sp>
      <p:sp>
        <p:nvSpPr>
          <p:cNvPr id="16" name="Tekstiruutu 15"/>
          <p:cNvSpPr txBox="1"/>
          <p:nvPr/>
        </p:nvSpPr>
        <p:spPr>
          <a:xfrm>
            <a:off x="6771090" y="309264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Input</a:t>
            </a:r>
          </a:p>
        </p:txBody>
      </p:sp>
      <p:sp>
        <p:nvSpPr>
          <p:cNvPr id="17" name="Tekstiruutu 16"/>
          <p:cNvSpPr txBox="1"/>
          <p:nvPr/>
        </p:nvSpPr>
        <p:spPr>
          <a:xfrm>
            <a:off x="4429889" y="309264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Output</a:t>
            </a:r>
          </a:p>
        </p:txBody>
      </p:sp>
      <p:sp>
        <p:nvSpPr>
          <p:cNvPr id="18" name="Tekstiruutu 17"/>
          <p:cNvSpPr txBox="1"/>
          <p:nvPr/>
        </p:nvSpPr>
        <p:spPr>
          <a:xfrm>
            <a:off x="9368130" y="309264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Output</a:t>
            </a:r>
          </a:p>
        </p:txBody>
      </p:sp>
      <p:sp>
        <p:nvSpPr>
          <p:cNvPr id="19" name="Tekstiruutu 18"/>
          <p:cNvSpPr txBox="1"/>
          <p:nvPr/>
        </p:nvSpPr>
        <p:spPr>
          <a:xfrm>
            <a:off x="881743" y="5078186"/>
            <a:ext cx="9890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Komento1 -parametri Arvo | Komento2</a:t>
            </a:r>
          </a:p>
        </p:txBody>
      </p:sp>
    </p:spTree>
    <p:extLst>
      <p:ext uri="{BB962C8B-B14F-4D97-AF65-F5344CB8AC3E}">
        <p14:creationId xmlns:p14="http://schemas.microsoft.com/office/powerpoint/2010/main" val="30111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81051" y="144012"/>
            <a:ext cx="10972800" cy="1143000"/>
          </a:xfrm>
        </p:spPr>
        <p:txBody>
          <a:bodyPr/>
          <a:lstStyle/>
          <a:p>
            <a:r>
              <a:rPr lang="fi-FI" dirty="0" err="1"/>
              <a:t>Komentosovelman</a:t>
            </a:r>
            <a:r>
              <a:rPr lang="fi-FI" dirty="0"/>
              <a:t> rakenteet</a:t>
            </a:r>
          </a:p>
        </p:txBody>
      </p:sp>
      <p:sp>
        <p:nvSpPr>
          <p:cNvPr id="3" name="Pyöristetty suorakulmio 2"/>
          <p:cNvSpPr/>
          <p:nvPr/>
        </p:nvSpPr>
        <p:spPr>
          <a:xfrm>
            <a:off x="7149194" y="1287012"/>
            <a:ext cx="4457700" cy="4882243"/>
          </a:xfrm>
          <a:prstGeom prst="roundRect">
            <a:avLst>
              <a:gd name="adj" fmla="val 457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Suorakulmio 3"/>
          <p:cNvSpPr/>
          <p:nvPr/>
        </p:nvSpPr>
        <p:spPr>
          <a:xfrm>
            <a:off x="7345137" y="1569725"/>
            <a:ext cx="4065814" cy="4359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ctr"/>
          <a:lstStyle/>
          <a:p>
            <a:pPr algn="ctr"/>
            <a:endParaRPr lang="fi-FI" dirty="0"/>
          </a:p>
        </p:txBody>
      </p:sp>
      <p:sp>
        <p:nvSpPr>
          <p:cNvPr id="5" name="Suorakulmio 4"/>
          <p:cNvSpPr/>
          <p:nvPr/>
        </p:nvSpPr>
        <p:spPr>
          <a:xfrm>
            <a:off x="8115626" y="2746845"/>
            <a:ext cx="2556923" cy="1767652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Varsinaiset toiminnot suorittava funktio</a:t>
            </a:r>
          </a:p>
        </p:txBody>
      </p:sp>
      <p:grpSp>
        <p:nvGrpSpPr>
          <p:cNvPr id="12" name="Ryhmä 11"/>
          <p:cNvGrpSpPr/>
          <p:nvPr/>
        </p:nvGrpSpPr>
        <p:grpSpPr>
          <a:xfrm>
            <a:off x="413658" y="1287012"/>
            <a:ext cx="4457700" cy="4882243"/>
            <a:chOff x="7296151" y="1417638"/>
            <a:chExt cx="4457700" cy="4882243"/>
          </a:xfrm>
        </p:grpSpPr>
        <p:sp>
          <p:nvSpPr>
            <p:cNvPr id="8" name="Pyöristetty suorakulmio 7"/>
            <p:cNvSpPr/>
            <p:nvPr/>
          </p:nvSpPr>
          <p:spPr>
            <a:xfrm>
              <a:off x="7296151" y="1417638"/>
              <a:ext cx="4457700" cy="4882243"/>
            </a:xfrm>
            <a:prstGeom prst="roundRect">
              <a:avLst>
                <a:gd name="adj" fmla="val 4579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0" name="Suorakulmio 9"/>
            <p:cNvSpPr/>
            <p:nvPr/>
          </p:nvSpPr>
          <p:spPr>
            <a:xfrm>
              <a:off x="7492094" y="1681843"/>
              <a:ext cx="4065814" cy="43597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dirty="0"/>
                <a:t>Varsinaiset toiminnot suorittava funktio, jossa myös parametrit esitellään suoraan</a:t>
              </a:r>
            </a:p>
          </p:txBody>
        </p:sp>
      </p:grpSp>
      <p:sp>
        <p:nvSpPr>
          <p:cNvPr id="7" name="Tekstiruutu 6"/>
          <p:cNvSpPr txBox="1"/>
          <p:nvPr/>
        </p:nvSpPr>
        <p:spPr>
          <a:xfrm>
            <a:off x="7920388" y="1783681"/>
            <a:ext cx="2922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Komennon parametrien ja toiminnan esittelyfunktio</a:t>
            </a:r>
          </a:p>
        </p:txBody>
      </p:sp>
      <p:sp>
        <p:nvSpPr>
          <p:cNvPr id="9" name="Tekstiruutu 8"/>
          <p:cNvSpPr txBox="1"/>
          <p:nvPr/>
        </p:nvSpPr>
        <p:spPr>
          <a:xfrm rot="20016916">
            <a:off x="2528343" y="236788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accent2"/>
                </a:solidFill>
                <a:latin typeface="Stencil" panose="040409050D0802020404" pitchFamily="82" charset="0"/>
              </a:rPr>
              <a:t>Julkinen</a:t>
            </a:r>
          </a:p>
        </p:txBody>
      </p:sp>
      <p:sp>
        <p:nvSpPr>
          <p:cNvPr id="13" name="Tekstiruutu 12"/>
          <p:cNvSpPr txBox="1"/>
          <p:nvPr/>
        </p:nvSpPr>
        <p:spPr>
          <a:xfrm rot="20016916">
            <a:off x="9233318" y="5025789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accent2"/>
                </a:solidFill>
                <a:latin typeface="Stencil" panose="040409050D0802020404" pitchFamily="82" charset="0"/>
              </a:rPr>
              <a:t>Julkinen</a:t>
            </a:r>
          </a:p>
        </p:txBody>
      </p:sp>
      <p:sp>
        <p:nvSpPr>
          <p:cNvPr id="14" name="Tekstiruutu 13"/>
          <p:cNvSpPr txBox="1"/>
          <p:nvPr/>
        </p:nvSpPr>
        <p:spPr>
          <a:xfrm>
            <a:off x="8551784" y="404988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solidFill>
                  <a:schemeClr val="accent3"/>
                </a:solidFill>
                <a:latin typeface="Stencil" panose="040409050D0802020404" pitchFamily="82" charset="0"/>
              </a:rPr>
              <a:t>Yksityinen</a:t>
            </a:r>
          </a:p>
        </p:txBody>
      </p:sp>
    </p:spTree>
    <p:extLst>
      <p:ext uri="{BB962C8B-B14F-4D97-AF65-F5344CB8AC3E}">
        <p14:creationId xmlns:p14="http://schemas.microsoft.com/office/powerpoint/2010/main" val="369821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fi-FI" dirty="0"/>
              <a:t>Komennon tulosten näyttäminen</a:t>
            </a:r>
          </a:p>
        </p:txBody>
      </p:sp>
      <p:sp>
        <p:nvSpPr>
          <p:cNvPr id="4" name="Pyöristetty suorakulmio 3"/>
          <p:cNvSpPr/>
          <p:nvPr/>
        </p:nvSpPr>
        <p:spPr>
          <a:xfrm>
            <a:off x="3976508" y="1926771"/>
            <a:ext cx="1959428" cy="101237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/>
              <a:t>Out-</a:t>
            </a:r>
            <a:r>
              <a:rPr lang="fi-FI" sz="2400" dirty="0" err="1"/>
              <a:t>Default</a:t>
            </a:r>
            <a:endParaRPr lang="fi-FI" sz="2400" dirty="0"/>
          </a:p>
        </p:txBody>
      </p:sp>
      <p:sp>
        <p:nvSpPr>
          <p:cNvPr id="5" name="Pyöristetty suorakulmio 4"/>
          <p:cNvSpPr/>
          <p:nvPr/>
        </p:nvSpPr>
        <p:spPr>
          <a:xfrm>
            <a:off x="6735533" y="1926771"/>
            <a:ext cx="1959428" cy="101237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/>
              <a:t>Out-</a:t>
            </a:r>
            <a:r>
              <a:rPr lang="fi-FI" sz="2400" dirty="0" err="1"/>
              <a:t>Host</a:t>
            </a:r>
            <a:endParaRPr lang="fi-FI" sz="2400" dirty="0"/>
          </a:p>
        </p:txBody>
      </p:sp>
      <p:cxnSp>
        <p:nvCxnSpPr>
          <p:cNvPr id="7" name="Suora nuoliyhdysviiva 6"/>
          <p:cNvCxnSpPr>
            <a:stCxn id="3" idx="3"/>
            <a:endCxn id="4" idx="1"/>
          </p:cNvCxnSpPr>
          <p:nvPr/>
        </p:nvCxnSpPr>
        <p:spPr>
          <a:xfrm>
            <a:off x="2220685" y="2432957"/>
            <a:ext cx="17558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Kuva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498" y="1873825"/>
            <a:ext cx="2185988" cy="10989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13" name="Suora nuoliyhdysviiva 12"/>
          <p:cNvCxnSpPr>
            <a:stCxn id="4" idx="3"/>
            <a:endCxn id="5" idx="1"/>
          </p:cNvCxnSpPr>
          <p:nvPr/>
        </p:nvCxnSpPr>
        <p:spPr>
          <a:xfrm>
            <a:off x="5935936" y="2432957"/>
            <a:ext cx="7995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uora nuoliyhdysviiva 14"/>
          <p:cNvCxnSpPr>
            <a:stCxn id="5" idx="3"/>
            <a:endCxn id="10" idx="1"/>
          </p:cNvCxnSpPr>
          <p:nvPr/>
        </p:nvCxnSpPr>
        <p:spPr>
          <a:xfrm flipV="1">
            <a:off x="8694961" y="2423319"/>
            <a:ext cx="838537" cy="9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kstiruutu 20"/>
          <p:cNvSpPr txBox="1"/>
          <p:nvPr/>
        </p:nvSpPr>
        <p:spPr>
          <a:xfrm>
            <a:off x="2247945" y="2569811"/>
            <a:ext cx="14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Write-Output</a:t>
            </a:r>
          </a:p>
        </p:txBody>
      </p:sp>
      <p:pic>
        <p:nvPicPr>
          <p:cNvPr id="23" name="Kuva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498" y="3533196"/>
            <a:ext cx="2185988" cy="10989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25" name="Kulmayhdysviiva 24"/>
          <p:cNvCxnSpPr>
            <a:endCxn id="23" idx="1"/>
          </p:cNvCxnSpPr>
          <p:nvPr/>
        </p:nvCxnSpPr>
        <p:spPr>
          <a:xfrm>
            <a:off x="1629452" y="2930590"/>
            <a:ext cx="7904046" cy="1152100"/>
          </a:xfrm>
          <a:prstGeom prst="bentConnector3">
            <a:avLst>
              <a:gd name="adj1" fmla="val 42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kstiruutu 26"/>
          <p:cNvSpPr txBox="1"/>
          <p:nvPr/>
        </p:nvSpPr>
        <p:spPr>
          <a:xfrm>
            <a:off x="1617282" y="4158540"/>
            <a:ext cx="120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Write-</a:t>
            </a:r>
            <a:r>
              <a:rPr lang="fi-FI" dirty="0" err="1"/>
              <a:t>Host</a:t>
            </a:r>
            <a:endParaRPr lang="fi-FI" dirty="0"/>
          </a:p>
        </p:txBody>
      </p:sp>
      <p:sp>
        <p:nvSpPr>
          <p:cNvPr id="28" name="Pyöristetty suorakulmio 27"/>
          <p:cNvSpPr/>
          <p:nvPr/>
        </p:nvSpPr>
        <p:spPr>
          <a:xfrm>
            <a:off x="3829042" y="1417638"/>
            <a:ext cx="5045529" cy="1978705"/>
          </a:xfrm>
          <a:prstGeom prst="roundRect">
            <a:avLst>
              <a:gd name="adj" fmla="val 7590"/>
            </a:avLst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Tekstiruutu 34"/>
          <p:cNvSpPr txBox="1"/>
          <p:nvPr/>
        </p:nvSpPr>
        <p:spPr>
          <a:xfrm>
            <a:off x="3829042" y="3048608"/>
            <a:ext cx="79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rgbClr val="7030A0"/>
                </a:solidFill>
              </a:rPr>
              <a:t>Oletus</a:t>
            </a:r>
          </a:p>
        </p:txBody>
      </p:sp>
      <p:pic>
        <p:nvPicPr>
          <p:cNvPr id="37" name="Kuva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498" y="4875440"/>
            <a:ext cx="2232507" cy="10844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0" name="Pyöristetty suorakulmio 39"/>
          <p:cNvSpPr/>
          <p:nvPr/>
        </p:nvSpPr>
        <p:spPr>
          <a:xfrm>
            <a:off x="5372092" y="4911499"/>
            <a:ext cx="1959428" cy="10123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/>
              <a:t>Out-</a:t>
            </a:r>
            <a:r>
              <a:rPr lang="fi-FI" sz="2000" dirty="0" err="1"/>
              <a:t>GridView</a:t>
            </a:r>
            <a:endParaRPr lang="fi-FI" sz="2000" dirty="0"/>
          </a:p>
        </p:txBody>
      </p:sp>
      <p:cxnSp>
        <p:nvCxnSpPr>
          <p:cNvPr id="42" name="Kulmayhdysviiva 41"/>
          <p:cNvCxnSpPr>
            <a:stCxn id="3" idx="2"/>
            <a:endCxn id="40" idx="1"/>
          </p:cNvCxnSpPr>
          <p:nvPr/>
        </p:nvCxnSpPr>
        <p:spPr>
          <a:xfrm rot="16200000" flipH="1">
            <a:off x="2067260" y="2112853"/>
            <a:ext cx="2478542" cy="41311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uora nuoliyhdysviiva 43"/>
          <p:cNvCxnSpPr>
            <a:endCxn id="37" idx="1"/>
          </p:cNvCxnSpPr>
          <p:nvPr/>
        </p:nvCxnSpPr>
        <p:spPr>
          <a:xfrm>
            <a:off x="7331520" y="5417685"/>
            <a:ext cx="22019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kstiruutu 46"/>
          <p:cNvSpPr txBox="1"/>
          <p:nvPr/>
        </p:nvSpPr>
        <p:spPr>
          <a:xfrm>
            <a:off x="1240970" y="5486112"/>
            <a:ext cx="294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Write-Output | Out-</a:t>
            </a:r>
            <a:r>
              <a:rPr lang="fi-FI" dirty="0" err="1"/>
              <a:t>GridView</a:t>
            </a:r>
            <a:endParaRPr lang="fi-FI" dirty="0"/>
          </a:p>
        </p:txBody>
      </p:sp>
      <p:sp>
        <p:nvSpPr>
          <p:cNvPr id="3" name="Pyöristetty suorakulmio 2"/>
          <p:cNvSpPr/>
          <p:nvPr/>
        </p:nvSpPr>
        <p:spPr>
          <a:xfrm>
            <a:off x="261257" y="1926771"/>
            <a:ext cx="1959428" cy="10123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/>
              <a:t>Komento</a:t>
            </a:r>
          </a:p>
        </p:txBody>
      </p:sp>
    </p:spTree>
    <p:extLst>
      <p:ext uri="{BB962C8B-B14F-4D97-AF65-F5344CB8AC3E}">
        <p14:creationId xmlns:p14="http://schemas.microsoft.com/office/powerpoint/2010/main" val="37483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Aliaksista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Yleisimmistä komentotulkin (</a:t>
            </a:r>
            <a:r>
              <a:rPr lang="fi-FI" dirty="0" err="1"/>
              <a:t>cmd</a:t>
            </a:r>
            <a:r>
              <a:rPr lang="fi-FI" dirty="0"/>
              <a:t>) komennoista on luotu </a:t>
            </a:r>
            <a:r>
              <a:rPr lang="fi-FI" dirty="0" err="1"/>
              <a:t>aliakset</a:t>
            </a:r>
            <a:r>
              <a:rPr lang="fi-FI" dirty="0"/>
              <a:t> niitä vastaaville </a:t>
            </a:r>
            <a:r>
              <a:rPr lang="fi-FI" dirty="0" err="1"/>
              <a:t>komentosovelmille</a:t>
            </a:r>
            <a:endParaRPr lang="fi-FI" dirty="0"/>
          </a:p>
          <a:p>
            <a:r>
              <a:rPr lang="fi-FI" dirty="0"/>
              <a:t>Käytetyimmät UNIX-komennot toimivat myös </a:t>
            </a:r>
            <a:r>
              <a:rPr lang="fi-FI" dirty="0" err="1"/>
              <a:t>aliaksina</a:t>
            </a:r>
            <a:r>
              <a:rPr lang="fi-FI" dirty="0"/>
              <a:t> vastaavia toimintoja suorittaville </a:t>
            </a:r>
            <a:r>
              <a:rPr lang="fi-FI" dirty="0" err="1"/>
              <a:t>komentosovelmille</a:t>
            </a:r>
            <a:r>
              <a:rPr lang="fi-FI" dirty="0"/>
              <a:t/>
            </a:r>
            <a:br>
              <a:rPr lang="fi-FI" dirty="0"/>
            </a:br>
            <a:r>
              <a:rPr lang="fi-FI" dirty="0"/>
              <a:t>esim.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cat C:\Users\Vainmik\Käyttäjät.txt</a:t>
            </a:r>
            <a:b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dirty="0">
                <a:cs typeface="Courier New" panose="02070309020205020404" pitchFamily="49" charset="0"/>
              </a:rPr>
              <a:t>tulostaa näytölle tiedoston sisällön</a:t>
            </a:r>
          </a:p>
          <a:p>
            <a:r>
              <a:rPr lang="fi-FI" dirty="0">
                <a:cs typeface="Courier New" panose="02070309020205020404" pitchFamily="49" charset="0"/>
              </a:rPr>
              <a:t>Käytönaikaisen </a:t>
            </a:r>
            <a:r>
              <a:rPr lang="fi-FI" dirty="0" err="1">
                <a:cs typeface="Courier New" panose="02070309020205020404" pitchFamily="49" charset="0"/>
              </a:rPr>
              <a:t>aliaksen</a:t>
            </a:r>
            <a:r>
              <a:rPr lang="fi-FI" dirty="0">
                <a:cs typeface="Courier New" panose="02070309020205020404" pitchFamily="49" charset="0"/>
              </a:rPr>
              <a:t> voi luoda New-Alias-komennolla</a:t>
            </a:r>
            <a:br>
              <a:rPr lang="fi-FI" dirty="0">
                <a:cs typeface="Courier New" panose="02070309020205020404" pitchFamily="49" charset="0"/>
              </a:rPr>
            </a:b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New-Alias 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Get-NetIPAddress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94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fi-FI" dirty="0"/>
              <a:t>Komennon tulosten näyttäminen 2</a:t>
            </a:r>
          </a:p>
        </p:txBody>
      </p:sp>
      <p:sp>
        <p:nvSpPr>
          <p:cNvPr id="21" name="Tekstiruutu 20"/>
          <p:cNvSpPr txBox="1"/>
          <p:nvPr/>
        </p:nvSpPr>
        <p:spPr>
          <a:xfrm>
            <a:off x="2247945" y="2569811"/>
            <a:ext cx="18585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Write-</a:t>
            </a:r>
            <a:r>
              <a:rPr lang="fi-FI" dirty="0" err="1"/>
              <a:t>Verbose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Write-</a:t>
            </a:r>
            <a:r>
              <a:rPr lang="fi-FI" dirty="0" err="1"/>
              <a:t>Warning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Write-</a:t>
            </a:r>
            <a:r>
              <a:rPr lang="fi-FI" dirty="0" err="1"/>
              <a:t>Debug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Write-</a:t>
            </a:r>
            <a:r>
              <a:rPr lang="fi-FI" dirty="0" err="1"/>
              <a:t>Error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</p:txBody>
      </p:sp>
      <p:sp>
        <p:nvSpPr>
          <p:cNvPr id="40" name="Pyöristetty suorakulmio 39"/>
          <p:cNvSpPr/>
          <p:nvPr/>
        </p:nvSpPr>
        <p:spPr>
          <a:xfrm>
            <a:off x="5159815" y="3664921"/>
            <a:ext cx="1959428" cy="10123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/>
              <a:t>Out-</a:t>
            </a:r>
            <a:r>
              <a:rPr lang="fi-FI" sz="2000" dirty="0" err="1"/>
              <a:t>File</a:t>
            </a:r>
            <a:endParaRPr lang="fi-FI" sz="2000" dirty="0"/>
          </a:p>
        </p:txBody>
      </p:sp>
      <p:cxnSp>
        <p:nvCxnSpPr>
          <p:cNvPr id="42" name="Kulmayhdysviiva 41"/>
          <p:cNvCxnSpPr>
            <a:stCxn id="3" idx="2"/>
            <a:endCxn id="40" idx="1"/>
          </p:cNvCxnSpPr>
          <p:nvPr/>
        </p:nvCxnSpPr>
        <p:spPr>
          <a:xfrm rot="16200000" flipH="1">
            <a:off x="2584411" y="1595703"/>
            <a:ext cx="1231964" cy="3918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kstiruutu 46"/>
          <p:cNvSpPr txBox="1"/>
          <p:nvPr/>
        </p:nvSpPr>
        <p:spPr>
          <a:xfrm>
            <a:off x="1240970" y="4288978"/>
            <a:ext cx="240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Write-Output | Out-</a:t>
            </a:r>
            <a:r>
              <a:rPr lang="fi-FI" dirty="0" err="1"/>
              <a:t>File</a:t>
            </a:r>
            <a:endParaRPr lang="fi-FI" dirty="0"/>
          </a:p>
        </p:txBody>
      </p:sp>
      <p:sp>
        <p:nvSpPr>
          <p:cNvPr id="3" name="Pyöristetty suorakulmio 2"/>
          <p:cNvSpPr/>
          <p:nvPr/>
        </p:nvSpPr>
        <p:spPr>
          <a:xfrm>
            <a:off x="261257" y="1926771"/>
            <a:ext cx="1959428" cy="10123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/>
              <a:t>Komento</a:t>
            </a:r>
          </a:p>
        </p:txBody>
      </p:sp>
      <p:pic>
        <p:nvPicPr>
          <p:cNvPr id="8" name="Kuva 7"/>
          <p:cNvPicPr>
            <a:picLocks noChangeAspect="1"/>
          </p:cNvPicPr>
          <p:nvPr/>
        </p:nvPicPr>
        <p:blipFill rotWithShape="1">
          <a:blip r:embed="rId2"/>
          <a:srcRect r="40143" b="37382"/>
          <a:stretch/>
        </p:blipFill>
        <p:spPr>
          <a:xfrm>
            <a:off x="8631446" y="1744570"/>
            <a:ext cx="3088040" cy="14147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7" name="Suora nuoliyhdysviiva 6"/>
          <p:cNvCxnSpPr>
            <a:stCxn id="3" idx="3"/>
            <a:endCxn id="8" idx="1"/>
          </p:cNvCxnSpPr>
          <p:nvPr/>
        </p:nvCxnSpPr>
        <p:spPr>
          <a:xfrm>
            <a:off x="2220685" y="2432957"/>
            <a:ext cx="6410761" cy="18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6" name="Kuva 15"/>
          <p:cNvPicPr>
            <a:picLocks noChangeAspect="1"/>
          </p:cNvPicPr>
          <p:nvPr/>
        </p:nvPicPr>
        <p:blipFill rotWithShape="1">
          <a:blip r:embed="rId3"/>
          <a:srcRect l="-1217" t="-1180" r="-931" b="14558"/>
          <a:stretch/>
        </p:blipFill>
        <p:spPr>
          <a:xfrm>
            <a:off x="8631446" y="3420521"/>
            <a:ext cx="3088040" cy="13837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44" name="Suora nuoliyhdysviiva 43"/>
          <p:cNvCxnSpPr>
            <a:stCxn id="40" idx="3"/>
          </p:cNvCxnSpPr>
          <p:nvPr/>
        </p:nvCxnSpPr>
        <p:spPr>
          <a:xfrm>
            <a:off x="7119243" y="4171107"/>
            <a:ext cx="1512203" cy="16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7" name="Kuva 16"/>
          <p:cNvPicPr>
            <a:picLocks noChangeAspect="1"/>
          </p:cNvPicPr>
          <p:nvPr/>
        </p:nvPicPr>
        <p:blipFill rotWithShape="1">
          <a:blip r:embed="rId4"/>
          <a:srcRect t="-2929"/>
          <a:stretch/>
        </p:blipFill>
        <p:spPr>
          <a:xfrm>
            <a:off x="8656098" y="5029200"/>
            <a:ext cx="3063388" cy="12736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0" name="Pyöristetty suorakulmio 29"/>
          <p:cNvSpPr/>
          <p:nvPr/>
        </p:nvSpPr>
        <p:spPr>
          <a:xfrm>
            <a:off x="6288448" y="5165658"/>
            <a:ext cx="1959428" cy="10123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/>
              <a:t>Out-</a:t>
            </a:r>
            <a:r>
              <a:rPr lang="fi-FI" sz="2000" dirty="0" err="1"/>
              <a:t>File</a:t>
            </a:r>
            <a:endParaRPr lang="fi-FI" sz="2000" dirty="0"/>
          </a:p>
        </p:txBody>
      </p:sp>
      <p:sp>
        <p:nvSpPr>
          <p:cNvPr id="31" name="Pyöristetty suorakulmio 30"/>
          <p:cNvSpPr/>
          <p:nvPr/>
        </p:nvSpPr>
        <p:spPr>
          <a:xfrm>
            <a:off x="4072166" y="5165658"/>
            <a:ext cx="1959428" cy="10123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 err="1"/>
              <a:t>ConvertTo</a:t>
            </a:r>
            <a:r>
              <a:rPr lang="fi-FI" sz="2000" dirty="0"/>
              <a:t>-Html</a:t>
            </a:r>
          </a:p>
        </p:txBody>
      </p:sp>
      <p:cxnSp>
        <p:nvCxnSpPr>
          <p:cNvPr id="20" name="Kulmayhdysviiva 19"/>
          <p:cNvCxnSpPr/>
          <p:nvPr/>
        </p:nvCxnSpPr>
        <p:spPr>
          <a:xfrm>
            <a:off x="584707" y="2946853"/>
            <a:ext cx="3465255" cy="2757649"/>
          </a:xfrm>
          <a:prstGeom prst="bentConnector3">
            <a:avLst>
              <a:gd name="adj1" fmla="val 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uora nuoliyhdysviiva 23"/>
          <p:cNvCxnSpPr>
            <a:stCxn id="31" idx="3"/>
            <a:endCxn id="30" idx="1"/>
          </p:cNvCxnSpPr>
          <p:nvPr/>
        </p:nvCxnSpPr>
        <p:spPr>
          <a:xfrm>
            <a:off x="6031594" y="5671844"/>
            <a:ext cx="2568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kstiruutu 35"/>
          <p:cNvSpPr txBox="1"/>
          <p:nvPr/>
        </p:nvSpPr>
        <p:spPr>
          <a:xfrm>
            <a:off x="506189" y="5806465"/>
            <a:ext cx="357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err="1"/>
              <a:t>Write-Output|ConvertTo-Html|Out-File</a:t>
            </a:r>
            <a:endParaRPr lang="fi-FI" sz="1600" dirty="0"/>
          </a:p>
        </p:txBody>
      </p:sp>
      <p:cxnSp>
        <p:nvCxnSpPr>
          <p:cNvPr id="38" name="Suora nuoliyhdysviiva 37"/>
          <p:cNvCxnSpPr>
            <a:stCxn id="30" idx="3"/>
            <a:endCxn id="17" idx="1"/>
          </p:cNvCxnSpPr>
          <p:nvPr/>
        </p:nvCxnSpPr>
        <p:spPr>
          <a:xfrm flipV="1">
            <a:off x="8247876" y="5666015"/>
            <a:ext cx="408222" cy="5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92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/>
          <p:cNvPicPr>
            <a:picLocks noChangeAspect="1"/>
          </p:cNvPicPr>
          <p:nvPr/>
        </p:nvPicPr>
        <p:blipFill rotWithShape="1">
          <a:blip r:embed="rId2"/>
          <a:srcRect l="-983" t="-2075" r="11999" b="-2995"/>
          <a:stretch/>
        </p:blipFill>
        <p:spPr>
          <a:xfrm>
            <a:off x="6694714" y="1959428"/>
            <a:ext cx="5110844" cy="37229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Funktio</a:t>
            </a:r>
          </a:p>
        </p:txBody>
      </p:sp>
      <p:pic>
        <p:nvPicPr>
          <p:cNvPr id="3" name="Kuva 2"/>
          <p:cNvPicPr>
            <a:picLocks noChangeAspect="1"/>
          </p:cNvPicPr>
          <p:nvPr/>
        </p:nvPicPr>
        <p:blipFill rotWithShape="1">
          <a:blip r:embed="rId3"/>
          <a:srcRect t="-6289" b="-1"/>
          <a:stretch/>
        </p:blipFill>
        <p:spPr>
          <a:xfrm>
            <a:off x="403452" y="1959428"/>
            <a:ext cx="6839955" cy="24492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159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Funktion suoritus parametria käyttäen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i-FI" dirty="0"/>
              <a:t> </a:t>
            </a:r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Get-OwnADUserInfo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#funktion nimi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funktion määrittelyt alkavat tästä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(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funktion parametrien määritys alkaa tästä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$Tunnus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fi-FI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Administrator</a:t>
            </a:r>
            <a:r>
              <a:rPr lang="fi-FI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parametri ja sen oletusarvo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)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parametrien määritys päättyy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Funktion varsinaiset toiminnot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$Tulokset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Get-ADUser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$Tunnus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Funktion tulosten palautuksen määritys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$Tulokset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funktion määrittely päättyy tähän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Get-OwnADUserInfo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-Tunnus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jakke.jayna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#suoritus -Tunnus-parametrilla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222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Nykyaikainen tapa määritellä parametrit</a:t>
            </a:r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32" y="3557587"/>
            <a:ext cx="6115050" cy="27146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Kuva 2"/>
          <p:cNvPicPr>
            <a:picLocks noChangeAspect="1"/>
          </p:cNvPicPr>
          <p:nvPr/>
        </p:nvPicPr>
        <p:blipFill rotWithShape="1">
          <a:blip r:embed="rId3"/>
          <a:srcRect t="-6171" b="-1"/>
          <a:stretch/>
        </p:blipFill>
        <p:spPr>
          <a:xfrm>
            <a:off x="332014" y="2106386"/>
            <a:ext cx="8078004" cy="26452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cxnSp>
        <p:nvCxnSpPr>
          <p:cNvPr id="6" name="Kaareva yhdysviiva 5"/>
          <p:cNvCxnSpPr>
            <a:stCxn id="3" idx="2"/>
          </p:cNvCxnSpPr>
          <p:nvPr/>
        </p:nvCxnSpPr>
        <p:spPr>
          <a:xfrm rot="16200000" flipH="1">
            <a:off x="4561995" y="4560634"/>
            <a:ext cx="832758" cy="1214716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9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Funktion suoritus ilman pakollista parametria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i-FI" dirty="0"/>
              <a:t> </a:t>
            </a:r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Get-OwnADUserInfo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#funktion nimi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funktion määrittelyt alkavat tästä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CmdletBinding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laajennetun parametrimäärittelyn direktiivi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(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funktion parametrien määritys alkaa tästä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i-FI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Mandatory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True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Position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pakollinen ja ensimmäinen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$Tunnus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)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parametrien määritys päättyy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Funktion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varsinnaiset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toiminno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$Tulokset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Get-ADUser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$Tunnus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Funktion tulosten palautuksen määritys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$Tulokset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funktion määrittely päättyy tähän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Get-OwnADUserInfo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Komento ilman pakollista parametria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71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Parametrien tyyppimäärittelyt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Mandatory</a:t>
            </a:r>
            <a:r>
              <a:rPr lang="fi-FI" dirty="0"/>
              <a:t> = $</a:t>
            </a:r>
            <a:r>
              <a:rPr lang="fi-FI" dirty="0" err="1"/>
              <a:t>True</a:t>
            </a:r>
            <a:endParaRPr lang="fi-FI" dirty="0"/>
          </a:p>
          <a:p>
            <a:pPr lvl="1"/>
            <a:r>
              <a:rPr lang="fi-FI" dirty="0"/>
              <a:t>Jos pakollista parametria ei anneta, se kysytään käyttäjältä</a:t>
            </a:r>
          </a:p>
          <a:p>
            <a:r>
              <a:rPr lang="fi-FI" dirty="0"/>
              <a:t>Position = 1</a:t>
            </a:r>
          </a:p>
          <a:p>
            <a:pPr lvl="1"/>
            <a:r>
              <a:rPr lang="fi-FI" dirty="0"/>
              <a:t>Parametri voidaan antaa ensimmäisenä parametrina ilman nimeä</a:t>
            </a:r>
          </a:p>
          <a:p>
            <a:pPr lvl="1"/>
            <a:r>
              <a:rPr lang="fi-FI" dirty="0"/>
              <a:t>Esim.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Get-OwnADUserInfo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jakke.jayna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dirty="0" err="1"/>
              <a:t>CmdletBinding</a:t>
            </a:r>
            <a:r>
              <a:rPr lang="fi-FI" dirty="0"/>
              <a:t>-direktiivi tuo myös kaikkien komentojen yhteiset parametrit (</a:t>
            </a:r>
            <a:r>
              <a:rPr lang="fi-FI" dirty="0" err="1"/>
              <a:t>Common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) funktiossa käytettäviksi</a:t>
            </a:r>
          </a:p>
        </p:txBody>
      </p:sp>
    </p:spTree>
    <p:extLst>
      <p:ext uri="{BB962C8B-B14F-4D97-AF65-F5344CB8AC3E}">
        <p14:creationId xmlns:p14="http://schemas.microsoft.com/office/powerpoint/2010/main" val="17085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Omien objektien luominen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Skripteissä</a:t>
            </a:r>
            <a:r>
              <a:rPr lang="fi-FI" dirty="0"/>
              <a:t> ja funktioissa tietoja haetaan yleensä useista eri objekteista, mutta tulokset halutaan antaa yhtenä objektina putkituksen mahdollistamiseksi</a:t>
            </a:r>
          </a:p>
          <a:p>
            <a:r>
              <a:rPr lang="fi-FI" dirty="0"/>
              <a:t>Omat objektit ovat ns. muistio-objekteja. Esim. hajautustaulut luovat tämän tyypin objekteja.</a:t>
            </a:r>
          </a:p>
          <a:p>
            <a:r>
              <a:rPr lang="fi-FI" dirty="0"/>
              <a:t>Objekteja ei kannata luoda omiin sovelluksiin hajautustaulujen avulla, vaan muodostaa uusi objekti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New-Object</a:t>
            </a:r>
            <a:r>
              <a:rPr lang="fi-FI" dirty="0"/>
              <a:t>-komennolla</a:t>
            </a:r>
          </a:p>
        </p:txBody>
      </p:sp>
    </p:spTree>
    <p:extLst>
      <p:ext uri="{BB962C8B-B14F-4D97-AF65-F5344CB8AC3E}">
        <p14:creationId xmlns:p14="http://schemas.microsoft.com/office/powerpoint/2010/main" val="21507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Tiedot kahdesta objektista uuteen objektiin</a:t>
            </a:r>
          </a:p>
        </p:txBody>
      </p:sp>
      <p:sp>
        <p:nvSpPr>
          <p:cNvPr id="4" name="Ellipsi 3"/>
          <p:cNvSpPr/>
          <p:nvPr/>
        </p:nvSpPr>
        <p:spPr>
          <a:xfrm>
            <a:off x="1502228" y="1306274"/>
            <a:ext cx="1828800" cy="1828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ADDomain</a:t>
            </a:r>
            <a:endParaRPr lang="fi-FI" dirty="0"/>
          </a:p>
        </p:txBody>
      </p:sp>
      <p:sp>
        <p:nvSpPr>
          <p:cNvPr id="5" name="Ellipsi 4"/>
          <p:cNvSpPr/>
          <p:nvPr/>
        </p:nvSpPr>
        <p:spPr>
          <a:xfrm>
            <a:off x="1502228" y="3840160"/>
            <a:ext cx="1828800" cy="1828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ADDomainPass-wordPolicy</a:t>
            </a:r>
            <a:endParaRPr lang="fi-FI" sz="1200" dirty="0"/>
          </a:p>
        </p:txBody>
      </p:sp>
      <p:sp>
        <p:nvSpPr>
          <p:cNvPr id="6" name="Pyöristetty suorakulmio 5"/>
          <p:cNvSpPr/>
          <p:nvPr/>
        </p:nvSpPr>
        <p:spPr>
          <a:xfrm>
            <a:off x="4474029" y="2220686"/>
            <a:ext cx="3282042" cy="2533874"/>
          </a:xfrm>
          <a:prstGeom prst="roundRect">
            <a:avLst>
              <a:gd name="adj" fmla="val 829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 err="1"/>
              <a:t>Get-ADDomainAndPWpolicy</a:t>
            </a:r>
            <a:endParaRPr lang="fi-FI" sz="2000" dirty="0"/>
          </a:p>
        </p:txBody>
      </p:sp>
      <p:sp>
        <p:nvSpPr>
          <p:cNvPr id="7" name="Ellipsi 6"/>
          <p:cNvSpPr/>
          <p:nvPr/>
        </p:nvSpPr>
        <p:spPr>
          <a:xfrm>
            <a:off x="8605157" y="2573223"/>
            <a:ext cx="1828800" cy="1828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600" dirty="0"/>
              <a:t>Toimialue ja salasana-käytäntö</a:t>
            </a:r>
          </a:p>
        </p:txBody>
      </p:sp>
      <p:cxnSp>
        <p:nvCxnSpPr>
          <p:cNvPr id="9" name="Kulmayhdysviiva 8"/>
          <p:cNvCxnSpPr>
            <a:stCxn id="4" idx="6"/>
            <a:endCxn id="6" idx="1"/>
          </p:cNvCxnSpPr>
          <p:nvPr/>
        </p:nvCxnSpPr>
        <p:spPr>
          <a:xfrm>
            <a:off x="3331028" y="2220674"/>
            <a:ext cx="1143001" cy="12669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Kulmayhdysviiva 10"/>
          <p:cNvCxnSpPr>
            <a:stCxn id="5" idx="6"/>
            <a:endCxn id="6" idx="1"/>
          </p:cNvCxnSpPr>
          <p:nvPr/>
        </p:nvCxnSpPr>
        <p:spPr>
          <a:xfrm flipV="1">
            <a:off x="3331028" y="3487623"/>
            <a:ext cx="1143001" cy="126693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uora nuoliyhdysviiva 12"/>
          <p:cNvCxnSpPr>
            <a:stCxn id="6" idx="3"/>
            <a:endCxn id="7" idx="2"/>
          </p:cNvCxnSpPr>
          <p:nvPr/>
        </p:nvCxnSpPr>
        <p:spPr>
          <a:xfrm>
            <a:off x="7756071" y="3487623"/>
            <a:ext cx="8490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3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Esimerkki kahdesta objektista muodostetusta uudesta objektista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i-FI" dirty="0"/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$Toimialue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Get-ADDomain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Muuttuja Toimialueobjektin tallentamiseen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SalasanaPolitiikka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Get-ADDefaultDomainPasswordPolicy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Muuttuja salasanapolitiikan tallentamiseen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Luodaan uusi objekti tietojen palauttamiseen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TypeName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PsObject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Lisätään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syöteobjetien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 halutut ominaisuudet tulosobjektiin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Metsä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Toimialue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Forest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IfMaster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Toimialue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InfrastructureMaster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MonimutkaisetVaaditaan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SalasanaPolitiikka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ComplexityEnabled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Minimipituus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SalasanaPolitiikka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MinPasswordLength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537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Tiedot monesta objektista yhteen uuteen objektiin</a:t>
            </a:r>
          </a:p>
        </p:txBody>
      </p:sp>
      <p:sp>
        <p:nvSpPr>
          <p:cNvPr id="4" name="Ellipsi 3"/>
          <p:cNvSpPr/>
          <p:nvPr/>
        </p:nvSpPr>
        <p:spPr>
          <a:xfrm>
            <a:off x="1502228" y="1306274"/>
            <a:ext cx="1828800" cy="1828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ADGroup</a:t>
            </a:r>
            <a:endParaRPr lang="fi-FI" dirty="0"/>
          </a:p>
        </p:txBody>
      </p:sp>
      <p:sp>
        <p:nvSpPr>
          <p:cNvPr id="5" name="Ellipsi 4"/>
          <p:cNvSpPr/>
          <p:nvPr/>
        </p:nvSpPr>
        <p:spPr>
          <a:xfrm>
            <a:off x="1502228" y="3840160"/>
            <a:ext cx="1828800" cy="1828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ADGroupMember</a:t>
            </a:r>
            <a:endParaRPr lang="fi-FI" sz="1200" dirty="0"/>
          </a:p>
        </p:txBody>
      </p:sp>
      <p:sp>
        <p:nvSpPr>
          <p:cNvPr id="6" name="Pyöristetty suorakulmio 5"/>
          <p:cNvSpPr/>
          <p:nvPr/>
        </p:nvSpPr>
        <p:spPr>
          <a:xfrm>
            <a:off x="4474029" y="2220686"/>
            <a:ext cx="3282042" cy="2533874"/>
          </a:xfrm>
          <a:prstGeom prst="roundRect">
            <a:avLst>
              <a:gd name="adj" fmla="val 829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 err="1"/>
              <a:t>Get-ADGroupAndMembers</a:t>
            </a:r>
            <a:endParaRPr lang="fi-FI" sz="2000" dirty="0"/>
          </a:p>
        </p:txBody>
      </p:sp>
      <p:sp>
        <p:nvSpPr>
          <p:cNvPr id="7" name="Ellipsi 6"/>
          <p:cNvSpPr/>
          <p:nvPr/>
        </p:nvSpPr>
        <p:spPr>
          <a:xfrm>
            <a:off x="8605157" y="2573223"/>
            <a:ext cx="1828800" cy="1828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600" dirty="0"/>
              <a:t>Ryhmät ja niiden jäsenet</a:t>
            </a:r>
          </a:p>
        </p:txBody>
      </p:sp>
      <p:cxnSp>
        <p:nvCxnSpPr>
          <p:cNvPr id="9" name="Kulmayhdysviiva 8"/>
          <p:cNvCxnSpPr>
            <a:stCxn id="4" idx="6"/>
            <a:endCxn id="6" idx="1"/>
          </p:cNvCxnSpPr>
          <p:nvPr/>
        </p:nvCxnSpPr>
        <p:spPr>
          <a:xfrm>
            <a:off x="3331028" y="2220674"/>
            <a:ext cx="1143001" cy="12669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Kulmayhdysviiva 10"/>
          <p:cNvCxnSpPr>
            <a:stCxn id="5" idx="6"/>
            <a:endCxn id="6" idx="1"/>
          </p:cNvCxnSpPr>
          <p:nvPr/>
        </p:nvCxnSpPr>
        <p:spPr>
          <a:xfrm flipV="1">
            <a:off x="3331028" y="3487623"/>
            <a:ext cx="1143001" cy="126693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uora nuoliyhdysviiva 12"/>
          <p:cNvCxnSpPr>
            <a:stCxn id="6" idx="3"/>
            <a:endCxn id="7" idx="2"/>
          </p:cNvCxnSpPr>
          <p:nvPr/>
        </p:nvCxnSpPr>
        <p:spPr>
          <a:xfrm>
            <a:off x="7756071" y="3487623"/>
            <a:ext cx="8490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Ellipsi 11"/>
          <p:cNvSpPr>
            <a:spLocks noChangeAspect="1"/>
          </p:cNvSpPr>
          <p:nvPr/>
        </p:nvSpPr>
        <p:spPr>
          <a:xfrm>
            <a:off x="1159329" y="3840160"/>
            <a:ext cx="1920240" cy="19202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ADGroupMember</a:t>
            </a:r>
            <a:endParaRPr lang="fi-FI" sz="1200" dirty="0"/>
          </a:p>
        </p:txBody>
      </p:sp>
      <p:sp>
        <p:nvSpPr>
          <p:cNvPr id="14" name="Ellipsi 13"/>
          <p:cNvSpPr>
            <a:spLocks noChangeAspect="1"/>
          </p:cNvSpPr>
          <p:nvPr/>
        </p:nvSpPr>
        <p:spPr>
          <a:xfrm>
            <a:off x="707012" y="3840160"/>
            <a:ext cx="2011680" cy="20116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ADGroupMember</a:t>
            </a:r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35789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Komentosovelmat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/>
              <a:t>Yhtenäinen kaksiosainen nimeämiskäytäntö</a:t>
            </a:r>
          </a:p>
          <a:p>
            <a:pPr lvl="1"/>
            <a:r>
              <a:rPr lang="fi-FI" dirty="0"/>
              <a:t>Alkuosa: mitä tehdään</a:t>
            </a:r>
          </a:p>
          <a:p>
            <a:pPr lvl="1"/>
            <a:r>
              <a:rPr lang="fi-FI" dirty="0"/>
              <a:t>Loppuosa: mille käyttöjärjestelmän objektille se tehdään</a:t>
            </a:r>
          </a:p>
          <a:p>
            <a:pPr lvl="1"/>
            <a:r>
              <a:rPr lang="fi-FI" dirty="0"/>
              <a:t>Esim.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Get-NetIPAddress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Remove-NetIPAddress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, New-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NetIPAddress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dirty="0" err="1"/>
              <a:t>Sovelmat</a:t>
            </a:r>
            <a:r>
              <a:rPr lang="fi-FI" dirty="0"/>
              <a:t> käsittelevät pääasiassa objekteja ja palauttavat niitä</a:t>
            </a:r>
          </a:p>
          <a:p>
            <a:r>
              <a:rPr lang="fi-FI" dirty="0"/>
              <a:t>Ohjelmointirakenteiden käyttäminen mahdollista, mutta käytännössä harvinaista</a:t>
            </a:r>
          </a:p>
          <a:p>
            <a:r>
              <a:rPr lang="fi-FI" dirty="0"/>
              <a:t>PS-</a:t>
            </a:r>
            <a:r>
              <a:rPr lang="fi-FI" dirty="0" err="1"/>
              <a:t>skriptit</a:t>
            </a:r>
            <a:r>
              <a:rPr lang="fi-FI" dirty="0"/>
              <a:t> toteutetaan pääsääntöisesti putkittamalla komento-</a:t>
            </a:r>
            <a:r>
              <a:rPr lang="fi-FI" dirty="0" err="1"/>
              <a:t>sovelman</a:t>
            </a:r>
            <a:r>
              <a:rPr lang="fi-FI" dirty="0"/>
              <a:t> tulos toisen </a:t>
            </a:r>
            <a:r>
              <a:rPr lang="fi-FI" dirty="0" err="1"/>
              <a:t>sovelman</a:t>
            </a:r>
            <a:r>
              <a:rPr lang="fi-FI" dirty="0"/>
              <a:t> syötteeksi</a:t>
            </a:r>
          </a:p>
        </p:txBody>
      </p:sp>
    </p:spTree>
    <p:extLst>
      <p:ext uri="{BB962C8B-B14F-4D97-AF65-F5344CB8AC3E}">
        <p14:creationId xmlns:p14="http://schemas.microsoft.com/office/powerpoint/2010/main" val="231670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Alkutoimet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Get</a:t>
            </a:r>
            <a:r>
              <a:rPr lang="fi-FI" dirty="0"/>
              <a:t>-</a:t>
            </a:r>
            <a:r>
              <a:rPr lang="fi-FI" dirty="0" err="1"/>
              <a:t>ADGroup</a:t>
            </a:r>
            <a:r>
              <a:rPr lang="fi-FI" dirty="0"/>
              <a:t>-objektin ominaisuudet</a:t>
            </a:r>
          </a:p>
        </p:txBody>
      </p:sp>
      <p:pic>
        <p:nvPicPr>
          <p:cNvPr id="7" name="Sisällön paikkamerkki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2216600"/>
            <a:ext cx="5386388" cy="38678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 err="1"/>
              <a:t>Get</a:t>
            </a:r>
            <a:r>
              <a:rPr lang="fi-FI" dirty="0"/>
              <a:t>-</a:t>
            </a:r>
            <a:r>
              <a:rPr lang="fi-FI" dirty="0" err="1"/>
              <a:t>ADGroupMember</a:t>
            </a:r>
            <a:r>
              <a:rPr lang="fi-FI" dirty="0"/>
              <a:t>-objektin omin.</a:t>
            </a:r>
          </a:p>
        </p:txBody>
      </p:sp>
      <p:pic>
        <p:nvPicPr>
          <p:cNvPr id="8" name="Sisällön paikkamerkki 7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-1" b="-23088"/>
          <a:stretch/>
        </p:blipFill>
        <p:spPr>
          <a:xfrm>
            <a:off x="6192838" y="2234675"/>
            <a:ext cx="5389562" cy="38722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589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Esimerkki useasta eri objektista muodostetusta uudesta </a:t>
            </a:r>
            <a:r>
              <a:rPr lang="fi-FI" dirty="0" err="1"/>
              <a:t>objketista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i-FI" dirty="0"/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Haetaan täsmälleen yksi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AD:n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 ryhmäobjekti muuttujaan $Ryhmä 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Ryhmä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"Domain Admins"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Haetaan  kaikki ryhmän jäsenobjektit muuttujaan $Jäsenet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Jäsenet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ADGroupMember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"Domain Admins"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Luodaan uusi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PSObjekti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 $Tulosobjekti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TypeName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PSObject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Lisätään objektiin ominaisuutena Ryhmä ja annetaan sille arvoksi Ryhmäobjektin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SamAccountName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Ryhmä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Ryhmä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SamAccountName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Lisätään objektiin Käyttäjiä-ominaisuudeksi jäsenten määrä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objektkimuuttujasta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 $Jäsenet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Käyttäjiä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Jäsenet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08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Harjoitus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Kokeile edellisen esimerkin skriptiä</a:t>
            </a:r>
          </a:p>
          <a:p>
            <a:r>
              <a:rPr lang="fi-FI" dirty="0"/>
              <a:t>Kokeile skriptin muuttamista siten, että $Tulosobjekti-muuttujaan lisätään ominaisuus Käyttäjät, jonka arvoksi tulee $</a:t>
            </a:r>
            <a:r>
              <a:rPr lang="fi-FI" dirty="0" err="1"/>
              <a:t>Jäsenet.Name</a:t>
            </a:r>
            <a:endParaRPr lang="fi-FI" dirty="0"/>
          </a:p>
          <a:p>
            <a:pPr lvl="1"/>
            <a:r>
              <a:rPr lang="fi-FI" dirty="0"/>
              <a:t>Mitä tapahtui?</a:t>
            </a:r>
          </a:p>
          <a:p>
            <a:pPr lvl="1"/>
            <a:r>
              <a:rPr lang="fi-FI" dirty="0"/>
              <a:t>Miksi?</a:t>
            </a:r>
          </a:p>
          <a:p>
            <a:r>
              <a:rPr lang="fi-FI" dirty="0"/>
              <a:t>Luo edellisestä </a:t>
            </a:r>
            <a:r>
              <a:rPr lang="fi-FI" dirty="0" err="1"/>
              <a:t>skriptistä</a:t>
            </a:r>
            <a:r>
              <a:rPr lang="fi-FI" dirty="0"/>
              <a:t> funktio, joka saa -Ryhmä-parametrina ryhmän nimen</a:t>
            </a:r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1" y="461948"/>
            <a:ext cx="1091293" cy="94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2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Tiedot objekteista uusiin objekteihin</a:t>
            </a:r>
          </a:p>
        </p:txBody>
      </p:sp>
      <p:sp>
        <p:nvSpPr>
          <p:cNvPr id="4" name="Ellipsi 3"/>
          <p:cNvSpPr/>
          <p:nvPr/>
        </p:nvSpPr>
        <p:spPr>
          <a:xfrm>
            <a:off x="1502228" y="1306274"/>
            <a:ext cx="1828800" cy="1828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ADGroup</a:t>
            </a:r>
            <a:endParaRPr lang="fi-FI" dirty="0"/>
          </a:p>
        </p:txBody>
      </p:sp>
      <p:sp>
        <p:nvSpPr>
          <p:cNvPr id="5" name="Ellipsi 4"/>
          <p:cNvSpPr/>
          <p:nvPr/>
        </p:nvSpPr>
        <p:spPr>
          <a:xfrm>
            <a:off x="1502228" y="3840160"/>
            <a:ext cx="1828800" cy="1828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ADGroupMember</a:t>
            </a:r>
            <a:endParaRPr lang="fi-FI" sz="1200" dirty="0"/>
          </a:p>
        </p:txBody>
      </p:sp>
      <p:sp>
        <p:nvSpPr>
          <p:cNvPr id="6" name="Pyöristetty suorakulmio 5"/>
          <p:cNvSpPr/>
          <p:nvPr/>
        </p:nvSpPr>
        <p:spPr>
          <a:xfrm>
            <a:off x="4474029" y="2220686"/>
            <a:ext cx="3282042" cy="2533874"/>
          </a:xfrm>
          <a:prstGeom prst="roundRect">
            <a:avLst>
              <a:gd name="adj" fmla="val 829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 err="1"/>
              <a:t>Get-ADGroupAndMembers</a:t>
            </a:r>
            <a:endParaRPr lang="fi-FI" sz="2000" dirty="0"/>
          </a:p>
        </p:txBody>
      </p:sp>
      <p:sp>
        <p:nvSpPr>
          <p:cNvPr id="7" name="Ellipsi 6"/>
          <p:cNvSpPr/>
          <p:nvPr/>
        </p:nvSpPr>
        <p:spPr>
          <a:xfrm>
            <a:off x="8605157" y="2573223"/>
            <a:ext cx="1828800" cy="1828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600" dirty="0"/>
              <a:t>Ryhmät ja niiden jäsenet</a:t>
            </a:r>
          </a:p>
        </p:txBody>
      </p:sp>
      <p:cxnSp>
        <p:nvCxnSpPr>
          <p:cNvPr id="9" name="Kulmayhdysviiva 8"/>
          <p:cNvCxnSpPr>
            <a:stCxn id="4" idx="6"/>
            <a:endCxn id="6" idx="1"/>
          </p:cNvCxnSpPr>
          <p:nvPr/>
        </p:nvCxnSpPr>
        <p:spPr>
          <a:xfrm>
            <a:off x="3331028" y="2220674"/>
            <a:ext cx="1143001" cy="12669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Kulmayhdysviiva 10"/>
          <p:cNvCxnSpPr>
            <a:stCxn id="5" idx="6"/>
            <a:endCxn id="6" idx="1"/>
          </p:cNvCxnSpPr>
          <p:nvPr/>
        </p:nvCxnSpPr>
        <p:spPr>
          <a:xfrm flipV="1">
            <a:off x="3331028" y="3487623"/>
            <a:ext cx="1143001" cy="126693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uora nuoliyhdysviiva 12"/>
          <p:cNvCxnSpPr>
            <a:stCxn id="6" idx="3"/>
            <a:endCxn id="7" idx="2"/>
          </p:cNvCxnSpPr>
          <p:nvPr/>
        </p:nvCxnSpPr>
        <p:spPr>
          <a:xfrm>
            <a:off x="7756071" y="3487623"/>
            <a:ext cx="8490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Ellipsi 11"/>
          <p:cNvSpPr>
            <a:spLocks noChangeAspect="1"/>
          </p:cNvSpPr>
          <p:nvPr/>
        </p:nvSpPr>
        <p:spPr>
          <a:xfrm>
            <a:off x="898073" y="3840160"/>
            <a:ext cx="1828800" cy="19202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ADGroupMember</a:t>
            </a:r>
            <a:endParaRPr lang="fi-FI" sz="1200" dirty="0"/>
          </a:p>
        </p:txBody>
      </p:sp>
      <p:sp>
        <p:nvSpPr>
          <p:cNvPr id="14" name="Ellipsi 13"/>
          <p:cNvSpPr>
            <a:spLocks noChangeAspect="1"/>
          </p:cNvSpPr>
          <p:nvPr/>
        </p:nvSpPr>
        <p:spPr>
          <a:xfrm>
            <a:off x="285749" y="3840160"/>
            <a:ext cx="2011680" cy="20116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ADGroupMember</a:t>
            </a:r>
            <a:endParaRPr lang="fi-FI" sz="1200" dirty="0"/>
          </a:p>
        </p:txBody>
      </p:sp>
      <p:sp>
        <p:nvSpPr>
          <p:cNvPr id="15" name="Ellipsi 14"/>
          <p:cNvSpPr>
            <a:spLocks noChangeAspect="1"/>
          </p:cNvSpPr>
          <p:nvPr/>
        </p:nvSpPr>
        <p:spPr>
          <a:xfrm>
            <a:off x="9209313" y="2573223"/>
            <a:ext cx="1828800" cy="19202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600" dirty="0"/>
              <a:t>Ryhmät ja niiden jäsenet</a:t>
            </a:r>
          </a:p>
        </p:txBody>
      </p:sp>
      <p:sp>
        <p:nvSpPr>
          <p:cNvPr id="16" name="Ellipsi 15"/>
          <p:cNvSpPr>
            <a:spLocks noChangeAspect="1"/>
          </p:cNvSpPr>
          <p:nvPr/>
        </p:nvSpPr>
        <p:spPr>
          <a:xfrm>
            <a:off x="9821635" y="2573223"/>
            <a:ext cx="2011680" cy="20116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600" dirty="0"/>
              <a:t>Ryhmät ja niiden jäsenet</a:t>
            </a:r>
          </a:p>
        </p:txBody>
      </p:sp>
    </p:spTree>
    <p:extLst>
      <p:ext uri="{BB962C8B-B14F-4D97-AF65-F5344CB8AC3E}">
        <p14:creationId xmlns:p14="http://schemas.microsoft.com/office/powerpoint/2010/main" val="21059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Esimerkki useamman objektin muodostamisesta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i-FI" dirty="0"/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Haetaan täsmälleen yksi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AD:n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 ryhmäobjekti muuttujaan $Ryhmä 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Ryhmä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"Domain Admins"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Haetaan  kaikki ryhmän jäsenobjektit muuttujaan $Jäsenet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Jäsenet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ADGroupMember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"Domain Admins"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Määritellään vektori tulosobjektin tallentamiseen ja alustetaan se tyhjäksi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$Tulosvektori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@()</a:t>
            </a:r>
          </a:p>
          <a:p>
            <a:r>
              <a:rPr lang="fi-FI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$Jäsen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$Jäsenet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Luodaan uusi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PSObjekti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 $Tulosobjekti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TypeName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PSObject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Lisätään objektiin ominaisuutena Ryhmä ja annetaan sille arvoksi Ryhmäobjektin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SamAccountName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Ryhmä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Ryhmä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SamAccountName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Lisätään objektiin käyttäjätunnus </a:t>
            </a:r>
            <a:r>
              <a:rPr lang="fi-FI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objektkimuuttujasta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 $Jäsen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8A2BE2"/>
                </a:solidFill>
                <a:latin typeface="Lucida Console" panose="020B0609040504020204" pitchFamily="49" charset="0"/>
              </a:rPr>
              <a:t>Tunnus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Jäsen</a:t>
            </a:r>
            <a:r>
              <a:rPr lang="fi-FI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$Tulosvektori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6400"/>
                </a:solidFill>
                <a:latin typeface="Lucida Console" panose="020B0609040504020204" pitchFamily="49" charset="0"/>
              </a:rPr>
              <a:t># Lisätään tulosobjekti tulosvektoriin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FF4500"/>
                </a:solidFill>
                <a:latin typeface="Lucida Console" panose="020B0609040504020204" pitchFamily="49" charset="0"/>
              </a:rPr>
              <a:t>$Tulosvektori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fi-FI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GridView</a:t>
            </a:r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fi-FI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Kaikien</a:t>
            </a:r>
            <a:r>
              <a:rPr lang="fi-FI" dirty="0"/>
              <a:t> ryhmien kaikki käyttäjät uusiin objekteihin</a:t>
            </a:r>
          </a:p>
        </p:txBody>
      </p:sp>
      <p:sp>
        <p:nvSpPr>
          <p:cNvPr id="5" name="Ellipsi 4"/>
          <p:cNvSpPr/>
          <p:nvPr/>
        </p:nvSpPr>
        <p:spPr>
          <a:xfrm>
            <a:off x="1502228" y="3840160"/>
            <a:ext cx="1828800" cy="1828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ADGroupMember</a:t>
            </a:r>
            <a:endParaRPr lang="fi-FI" sz="1200" dirty="0"/>
          </a:p>
        </p:txBody>
      </p:sp>
      <p:sp>
        <p:nvSpPr>
          <p:cNvPr id="6" name="Pyöristetty suorakulmio 5"/>
          <p:cNvSpPr/>
          <p:nvPr/>
        </p:nvSpPr>
        <p:spPr>
          <a:xfrm>
            <a:off x="4474029" y="2220686"/>
            <a:ext cx="3282042" cy="2533874"/>
          </a:xfrm>
          <a:prstGeom prst="roundRect">
            <a:avLst>
              <a:gd name="adj" fmla="val 829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 err="1"/>
              <a:t>Get-ADGroupsAndMembers</a:t>
            </a:r>
            <a:endParaRPr lang="fi-FI" sz="2000" dirty="0"/>
          </a:p>
        </p:txBody>
      </p:sp>
      <p:sp>
        <p:nvSpPr>
          <p:cNvPr id="7" name="Ellipsi 6"/>
          <p:cNvSpPr/>
          <p:nvPr/>
        </p:nvSpPr>
        <p:spPr>
          <a:xfrm>
            <a:off x="8605157" y="2573223"/>
            <a:ext cx="1828800" cy="1828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600" dirty="0"/>
              <a:t>Ryhmät ja niiden jäsenet</a:t>
            </a:r>
          </a:p>
        </p:txBody>
      </p:sp>
      <p:cxnSp>
        <p:nvCxnSpPr>
          <p:cNvPr id="9" name="Kulmayhdysviiva 8"/>
          <p:cNvCxnSpPr>
            <a:stCxn id="4" idx="6"/>
            <a:endCxn id="6" idx="1"/>
          </p:cNvCxnSpPr>
          <p:nvPr/>
        </p:nvCxnSpPr>
        <p:spPr>
          <a:xfrm>
            <a:off x="3331028" y="2220674"/>
            <a:ext cx="1143001" cy="12669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Kulmayhdysviiva 10"/>
          <p:cNvCxnSpPr>
            <a:stCxn id="5" idx="6"/>
            <a:endCxn id="6" idx="1"/>
          </p:cNvCxnSpPr>
          <p:nvPr/>
        </p:nvCxnSpPr>
        <p:spPr>
          <a:xfrm flipV="1">
            <a:off x="3331028" y="3487623"/>
            <a:ext cx="1143001" cy="126693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uora nuoliyhdysviiva 12"/>
          <p:cNvCxnSpPr>
            <a:stCxn id="6" idx="3"/>
            <a:endCxn id="7" idx="2"/>
          </p:cNvCxnSpPr>
          <p:nvPr/>
        </p:nvCxnSpPr>
        <p:spPr>
          <a:xfrm>
            <a:off x="7756071" y="3487623"/>
            <a:ext cx="8490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Ellipsi 11"/>
          <p:cNvSpPr>
            <a:spLocks noChangeAspect="1"/>
          </p:cNvSpPr>
          <p:nvPr/>
        </p:nvSpPr>
        <p:spPr>
          <a:xfrm>
            <a:off x="898073" y="3840160"/>
            <a:ext cx="1828800" cy="19202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ADGroupMember</a:t>
            </a:r>
            <a:endParaRPr lang="fi-FI" sz="1200" dirty="0"/>
          </a:p>
        </p:txBody>
      </p:sp>
      <p:sp>
        <p:nvSpPr>
          <p:cNvPr id="14" name="Ellipsi 13"/>
          <p:cNvSpPr>
            <a:spLocks noChangeAspect="1"/>
          </p:cNvSpPr>
          <p:nvPr/>
        </p:nvSpPr>
        <p:spPr>
          <a:xfrm>
            <a:off x="285749" y="3840160"/>
            <a:ext cx="2011680" cy="20116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ADGroupMember</a:t>
            </a:r>
            <a:endParaRPr lang="fi-FI" sz="1200" dirty="0"/>
          </a:p>
        </p:txBody>
      </p:sp>
      <p:sp>
        <p:nvSpPr>
          <p:cNvPr id="15" name="Ellipsi 14"/>
          <p:cNvSpPr>
            <a:spLocks noChangeAspect="1"/>
          </p:cNvSpPr>
          <p:nvPr/>
        </p:nvSpPr>
        <p:spPr>
          <a:xfrm>
            <a:off x="9209313" y="2573223"/>
            <a:ext cx="1828800" cy="19202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600" dirty="0"/>
              <a:t>Ryhmät ja niiden jäsenet</a:t>
            </a:r>
          </a:p>
        </p:txBody>
      </p:sp>
      <p:sp>
        <p:nvSpPr>
          <p:cNvPr id="16" name="Ellipsi 15"/>
          <p:cNvSpPr>
            <a:spLocks noChangeAspect="1"/>
          </p:cNvSpPr>
          <p:nvPr/>
        </p:nvSpPr>
        <p:spPr>
          <a:xfrm>
            <a:off x="9821635" y="2573223"/>
            <a:ext cx="2011680" cy="20116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600" dirty="0"/>
              <a:t>Ryhmät ja niiden jäsenet</a:t>
            </a:r>
          </a:p>
        </p:txBody>
      </p:sp>
      <p:grpSp>
        <p:nvGrpSpPr>
          <p:cNvPr id="8" name="Ryhmä 9"/>
          <p:cNvGrpSpPr/>
          <p:nvPr/>
        </p:nvGrpSpPr>
        <p:grpSpPr>
          <a:xfrm>
            <a:off x="391455" y="1306274"/>
            <a:ext cx="2939573" cy="2027320"/>
            <a:chOff x="391455" y="1306274"/>
            <a:chExt cx="2939573" cy="2027320"/>
          </a:xfrm>
        </p:grpSpPr>
        <p:sp>
          <p:nvSpPr>
            <p:cNvPr id="4" name="Ellipsi 18"/>
            <p:cNvSpPr/>
            <p:nvPr/>
          </p:nvSpPr>
          <p:spPr>
            <a:xfrm>
              <a:off x="1502228" y="1306274"/>
              <a:ext cx="1828800" cy="1828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dirty="0" err="1"/>
                <a:t>ADGroup</a:t>
              </a:r>
              <a:endParaRPr lang="fi-FI" dirty="0"/>
            </a:p>
          </p:txBody>
        </p:sp>
        <p:sp>
          <p:nvSpPr>
            <p:cNvPr id="17" name="Ellipsi 19"/>
            <p:cNvSpPr>
              <a:spLocks noChangeAspect="1"/>
            </p:cNvSpPr>
            <p:nvPr/>
          </p:nvSpPr>
          <p:spPr>
            <a:xfrm>
              <a:off x="1004208" y="1306274"/>
              <a:ext cx="1920240" cy="19202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dirty="0" err="1"/>
                <a:t>ADGroup</a:t>
              </a:r>
              <a:endParaRPr lang="fi-FI" dirty="0"/>
            </a:p>
          </p:txBody>
        </p:sp>
        <p:sp>
          <p:nvSpPr>
            <p:cNvPr id="18" name="Ellipsi 20"/>
            <p:cNvSpPr>
              <a:spLocks noChangeAspect="1"/>
            </p:cNvSpPr>
            <p:nvPr/>
          </p:nvSpPr>
          <p:spPr>
            <a:xfrm>
              <a:off x="391455" y="1321914"/>
              <a:ext cx="2011680" cy="201168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dirty="0" err="1"/>
                <a:t>ADGroup</a:t>
              </a:r>
              <a:endParaRPr lang="fi-FI" dirty="0"/>
            </a:p>
          </p:txBody>
        </p:sp>
      </p:grpSp>
      <p:grpSp>
        <p:nvGrpSpPr>
          <p:cNvPr id="3" name="Ryhmä 7"/>
          <p:cNvGrpSpPr/>
          <p:nvPr/>
        </p:nvGrpSpPr>
        <p:grpSpPr>
          <a:xfrm>
            <a:off x="391455" y="1306274"/>
            <a:ext cx="2939573" cy="2027320"/>
            <a:chOff x="391455" y="1306274"/>
            <a:chExt cx="2939573" cy="2027320"/>
          </a:xfrm>
        </p:grpSpPr>
        <p:sp>
          <p:nvSpPr>
            <p:cNvPr id="22" name="Ellipsi 3"/>
            <p:cNvSpPr/>
            <p:nvPr/>
          </p:nvSpPr>
          <p:spPr>
            <a:xfrm>
              <a:off x="1502228" y="1306274"/>
              <a:ext cx="1828800" cy="1828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dirty="0" err="1"/>
                <a:t>ADGroup</a:t>
              </a:r>
              <a:endParaRPr lang="fi-FI" dirty="0"/>
            </a:p>
          </p:txBody>
        </p:sp>
        <p:sp>
          <p:nvSpPr>
            <p:cNvPr id="23" name="Ellipsi 16"/>
            <p:cNvSpPr>
              <a:spLocks noChangeAspect="1"/>
            </p:cNvSpPr>
            <p:nvPr/>
          </p:nvSpPr>
          <p:spPr>
            <a:xfrm>
              <a:off x="1004208" y="1306274"/>
              <a:ext cx="1920240" cy="19202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dirty="0" err="1"/>
                <a:t>ADGroup</a:t>
              </a:r>
              <a:endParaRPr lang="fi-FI" dirty="0"/>
            </a:p>
          </p:txBody>
        </p:sp>
        <p:sp>
          <p:nvSpPr>
            <p:cNvPr id="24" name="Ellipsi 17"/>
            <p:cNvSpPr>
              <a:spLocks noChangeAspect="1"/>
            </p:cNvSpPr>
            <p:nvPr/>
          </p:nvSpPr>
          <p:spPr>
            <a:xfrm>
              <a:off x="391455" y="1321914"/>
              <a:ext cx="2011680" cy="201168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dirty="0" err="1"/>
                <a:t>ADGroup</a:t>
              </a:r>
              <a:endParaRPr lang="fi-FI" dirty="0"/>
            </a:p>
          </p:txBody>
        </p:sp>
      </p:grpSp>
    </p:spTree>
    <p:extLst>
      <p:ext uri="{BB962C8B-B14F-4D97-AF65-F5344CB8AC3E}">
        <p14:creationId xmlns:p14="http://schemas.microsoft.com/office/powerpoint/2010/main" val="385035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Objektien muodostamiseen tarvittava skripti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i-FI" dirty="0"/>
              <a:t> </a:t>
            </a:r>
            <a:r>
              <a:rPr lang="fi-FI" sz="4800" dirty="0">
                <a:solidFill>
                  <a:srgbClr val="006400"/>
                </a:solidFill>
                <a:latin typeface="Lucida Console" panose="020B0609040504020204" pitchFamily="49" charset="0"/>
              </a:rPr>
              <a:t># Haetaan kaikki </a:t>
            </a:r>
            <a:r>
              <a:rPr lang="fi-FI" sz="4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AD:n</a:t>
            </a:r>
            <a:r>
              <a:rPr lang="fi-FI" sz="4800" dirty="0">
                <a:solidFill>
                  <a:srgbClr val="006400"/>
                </a:solidFill>
                <a:latin typeface="Lucida Console" panose="020B0609040504020204" pitchFamily="49" charset="0"/>
              </a:rPr>
              <a:t> ryhmät</a:t>
            </a:r>
            <a:endParaRPr lang="fi-FI" sz="4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4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4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KaikkiRyhmät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Get-ADGroup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4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Filter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endParaRPr lang="fi-FI" sz="4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4800" dirty="0">
                <a:solidFill>
                  <a:srgbClr val="006400"/>
                </a:solidFill>
                <a:latin typeface="Lucida Console" panose="020B0609040504020204" pitchFamily="49" charset="0"/>
              </a:rPr>
              <a:t># Määritellään vektori tulosobjektin tallentamiseen ja alustetaan se tyhjäksi</a:t>
            </a:r>
            <a:endParaRPr lang="fi-FI" sz="4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4800" dirty="0">
                <a:solidFill>
                  <a:srgbClr val="FF4500"/>
                </a:solidFill>
                <a:latin typeface="Lucida Console" panose="020B0609040504020204" pitchFamily="49" charset="0"/>
              </a:rPr>
              <a:t>$Tulosvektori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@()</a:t>
            </a:r>
          </a:p>
          <a:p>
            <a:r>
              <a:rPr lang="fi-FI" sz="4800" dirty="0">
                <a:solidFill>
                  <a:srgbClr val="006400"/>
                </a:solidFill>
                <a:latin typeface="Lucida Console" panose="020B0609040504020204" pitchFamily="49" charset="0"/>
              </a:rPr>
              <a:t># Käydään ryhmät yksitellen läpi: ulompi silmukka</a:t>
            </a:r>
            <a:endParaRPr lang="fi-FI" sz="4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48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sz="4800" dirty="0">
                <a:solidFill>
                  <a:srgbClr val="FF4500"/>
                </a:solidFill>
                <a:latin typeface="Lucida Console" panose="020B0609040504020204" pitchFamily="49" charset="0"/>
              </a:rPr>
              <a:t>$Ryhmä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4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KaikkiRyhmät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i-FI" sz="4800" dirty="0">
                <a:solidFill>
                  <a:srgbClr val="006400"/>
                </a:solidFill>
                <a:latin typeface="Lucida Console" panose="020B0609040504020204" pitchFamily="49" charset="0"/>
              </a:rPr>
              <a:t># Haetaan  kaikki ryhmän jäsenobjektit muuttujaan $Jäsenet</a:t>
            </a:r>
            <a:endParaRPr lang="fi-FI" sz="4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4800" dirty="0">
                <a:solidFill>
                  <a:srgbClr val="FF4500"/>
                </a:solidFill>
                <a:latin typeface="Lucida Console" panose="020B0609040504020204" pitchFamily="49" charset="0"/>
              </a:rPr>
              <a:t>$Jäsenet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Get-ADGroupMember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4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Ryhmä</a:t>
            </a:r>
            <a:r>
              <a:rPr lang="fi-FI" sz="4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4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SamAccountName</a:t>
            </a:r>
            <a:endParaRPr lang="fi-FI" sz="4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4800" dirty="0">
                <a:solidFill>
                  <a:srgbClr val="006400"/>
                </a:solidFill>
                <a:latin typeface="Lucida Console" panose="020B0609040504020204" pitchFamily="49" charset="0"/>
              </a:rPr>
              <a:t># Käydään kaikki jäsenet yksitellen läpi ja muodostetaan uudet </a:t>
            </a:r>
            <a:r>
              <a:rPr lang="fi-FI" sz="4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objetit</a:t>
            </a:r>
            <a:r>
              <a:rPr lang="fi-FI" sz="4800" dirty="0">
                <a:solidFill>
                  <a:srgbClr val="006400"/>
                </a:solidFill>
                <a:latin typeface="Lucida Console" panose="020B0609040504020204" pitchFamily="49" charset="0"/>
              </a:rPr>
              <a:t>: sisempi silmukka</a:t>
            </a:r>
            <a:endParaRPr lang="fi-FI" sz="4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48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i-FI" sz="4800" dirty="0">
                <a:solidFill>
                  <a:srgbClr val="FF4500"/>
                </a:solidFill>
                <a:latin typeface="Lucida Console" panose="020B0609040504020204" pitchFamily="49" charset="0"/>
              </a:rPr>
              <a:t>$Jäsen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FF4500"/>
                </a:solidFill>
                <a:latin typeface="Lucida Console" panose="020B0609040504020204" pitchFamily="49" charset="0"/>
              </a:rPr>
              <a:t>$Jäsenet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4800" dirty="0">
                <a:solidFill>
                  <a:srgbClr val="006400"/>
                </a:solidFill>
                <a:latin typeface="Lucida Console" panose="020B0609040504020204" pitchFamily="49" charset="0"/>
              </a:rPr>
              <a:t># Luodaan uusi </a:t>
            </a:r>
            <a:r>
              <a:rPr lang="fi-FI" sz="4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PSObjekti</a:t>
            </a:r>
            <a:r>
              <a:rPr lang="fi-FI" sz="4800" dirty="0">
                <a:solidFill>
                  <a:srgbClr val="006400"/>
                </a:solidFill>
                <a:latin typeface="Lucida Console" panose="020B0609040504020204" pitchFamily="49" charset="0"/>
              </a:rPr>
              <a:t> $Tulosobjekti</a:t>
            </a:r>
            <a:endParaRPr lang="fi-FI" sz="4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4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4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4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TypeName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PSObject</a:t>
            </a:r>
            <a:endParaRPr lang="fi-FI" sz="4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4800" dirty="0">
                <a:solidFill>
                  <a:srgbClr val="006400"/>
                </a:solidFill>
                <a:latin typeface="Lucida Console" panose="020B0609040504020204" pitchFamily="49" charset="0"/>
              </a:rPr>
              <a:t># Lisätään objektiin ominaisuutena Ryhmä ja annetaan sille arvoksi Ryhmäobjektin </a:t>
            </a:r>
            <a:r>
              <a:rPr lang="fi-FI" sz="4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SamAccountName</a:t>
            </a:r>
            <a:endParaRPr lang="fi-FI" sz="4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4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4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4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4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Name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8A2BE2"/>
                </a:solidFill>
                <a:latin typeface="Lucida Console" panose="020B0609040504020204" pitchFamily="49" charset="0"/>
              </a:rPr>
              <a:t>Ryhmä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sz="4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4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Ryhmä</a:t>
            </a:r>
            <a:r>
              <a:rPr lang="fi-FI" sz="4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4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SamAccountName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4800" dirty="0">
                <a:solidFill>
                  <a:srgbClr val="006400"/>
                </a:solidFill>
                <a:latin typeface="Lucida Console" panose="020B0609040504020204" pitchFamily="49" charset="0"/>
              </a:rPr>
              <a:t># Lisätään objektiin ominaisuuksiksi jäsenten tietoja objektimuuttujasta $Jäsen</a:t>
            </a:r>
            <a:endParaRPr lang="fi-FI" sz="4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4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4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4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4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Name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8A2BE2"/>
                </a:solidFill>
                <a:latin typeface="Lucida Console" panose="020B0609040504020204" pitchFamily="49" charset="0"/>
              </a:rPr>
              <a:t>Tunnus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sz="4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4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Jäsen</a:t>
            </a:r>
            <a:r>
              <a:rPr lang="fi-FI" sz="4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4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4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4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4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i-FI" sz="4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Name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8A2BE2"/>
                </a:solidFill>
                <a:latin typeface="Lucida Console" panose="020B0609040504020204" pitchFamily="49" charset="0"/>
              </a:rPr>
              <a:t>Tyyppi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i-FI" sz="4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4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Jäsen</a:t>
            </a:r>
            <a:r>
              <a:rPr lang="fi-FI" sz="4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i-FI" sz="4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ObjectClass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i-FI" sz="4800" dirty="0">
                <a:solidFill>
                  <a:srgbClr val="FF4500"/>
                </a:solidFill>
                <a:latin typeface="Lucida Console" panose="020B0609040504020204" pitchFamily="49" charset="0"/>
              </a:rPr>
              <a:t>$Tulosvektori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i-FI" sz="4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TulosObjekti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006400"/>
                </a:solidFill>
                <a:latin typeface="Lucida Console" panose="020B0609040504020204" pitchFamily="49" charset="0"/>
              </a:rPr>
              <a:t># Lisätään tulosobjekti tulosvektoriin</a:t>
            </a:r>
            <a:endParaRPr lang="fi-FI" sz="4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fi-FI" sz="4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FF4500"/>
                </a:solidFill>
                <a:latin typeface="Lucida Console" panose="020B0609040504020204" pitchFamily="49" charset="0"/>
              </a:rPr>
              <a:t>$Tulosvektori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sz="4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4800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fi-FI" sz="4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GridView</a:t>
            </a:r>
            <a:endParaRPr lang="fi-FI" sz="48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Lopputulos</a:t>
            </a:r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986" t="-1967" r="-1552" b="1"/>
          <a:stretch/>
        </p:blipFill>
        <p:spPr>
          <a:xfrm rot="313487">
            <a:off x="2820202" y="1779580"/>
            <a:ext cx="7132320" cy="43452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895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Ominaisuuksien määrittely vektorina</a:t>
            </a:r>
            <a:br>
              <a:rPr lang="fi-FI" dirty="0"/>
            </a:br>
            <a:r>
              <a:rPr lang="fi-FI" dirty="0"/>
              <a:t>(assosiatiivinen vektori tai hajautustaulu)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000" dirty="0"/>
              <a:t> </a:t>
            </a:r>
            <a:r>
              <a:rPr lang="fi-FI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$Ominaisuudet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"Group"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"Domain </a:t>
            </a:r>
            <a:r>
              <a:rPr lang="fi-FI" sz="20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Admins</a:t>
            </a:r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20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MemberName</a:t>
            </a:r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"Jakke Jäynä"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20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MemberType</a:t>
            </a:r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"User"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Objekti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sz="20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TypeName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PSObject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–Prop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Ominaisuudet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i-FI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$Objekti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i-FI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fi-FI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GridView</a:t>
            </a:r>
            <a:r>
              <a:rPr lang="fi-FI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fi-FI" sz="2000" dirty="0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243" y="3863182"/>
            <a:ext cx="4829175" cy="20288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783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Objektien ja ominaisuuksien suodatus</a:t>
            </a:r>
          </a:p>
        </p:txBody>
      </p:sp>
      <p:grpSp>
        <p:nvGrpSpPr>
          <p:cNvPr id="12" name="Ryhmä 11"/>
          <p:cNvGrpSpPr/>
          <p:nvPr/>
        </p:nvGrpSpPr>
        <p:grpSpPr>
          <a:xfrm>
            <a:off x="4312111" y="1980999"/>
            <a:ext cx="3282042" cy="2533874"/>
            <a:chOff x="5486399" y="1973179"/>
            <a:chExt cx="3282042" cy="2533874"/>
          </a:xfrm>
        </p:grpSpPr>
        <p:sp>
          <p:nvSpPr>
            <p:cNvPr id="7" name="Pyöristetty suorakulmio 6"/>
            <p:cNvSpPr/>
            <p:nvPr/>
          </p:nvSpPr>
          <p:spPr>
            <a:xfrm>
              <a:off x="5486399" y="1973179"/>
              <a:ext cx="3282042" cy="2533874"/>
            </a:xfrm>
            <a:prstGeom prst="roundRect">
              <a:avLst>
                <a:gd name="adj" fmla="val 829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2000" dirty="0"/>
            </a:p>
          </p:txBody>
        </p:sp>
        <p:sp>
          <p:nvSpPr>
            <p:cNvPr id="6" name="Puolivapaa piirto 5"/>
            <p:cNvSpPr/>
            <p:nvPr/>
          </p:nvSpPr>
          <p:spPr>
            <a:xfrm>
              <a:off x="6511403" y="2575973"/>
              <a:ext cx="1232033" cy="1328286"/>
            </a:xfrm>
            <a:custGeom>
              <a:avLst/>
              <a:gdLst>
                <a:gd name="connsiteX0" fmla="*/ 0 w 1232033"/>
                <a:gd name="connsiteY0" fmla="*/ 0 h 2425566"/>
                <a:gd name="connsiteX1" fmla="*/ 1232033 w 1232033"/>
                <a:gd name="connsiteY1" fmla="*/ 19251 h 2425566"/>
                <a:gd name="connsiteX2" fmla="*/ 750770 w 1232033"/>
                <a:gd name="connsiteY2" fmla="*/ 981777 h 2425566"/>
                <a:gd name="connsiteX3" fmla="*/ 731520 w 1232033"/>
                <a:gd name="connsiteY3" fmla="*/ 2425566 h 2425566"/>
                <a:gd name="connsiteX4" fmla="*/ 452387 w 1232033"/>
                <a:gd name="connsiteY4" fmla="*/ 2425566 h 2425566"/>
                <a:gd name="connsiteX5" fmla="*/ 442762 w 1232033"/>
                <a:gd name="connsiteY5" fmla="*/ 991402 h 2425566"/>
                <a:gd name="connsiteX6" fmla="*/ 0 w 1232033"/>
                <a:gd name="connsiteY6" fmla="*/ 0 h 242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033" h="2425566">
                  <a:moveTo>
                    <a:pt x="0" y="0"/>
                  </a:moveTo>
                  <a:lnTo>
                    <a:pt x="1232033" y="19251"/>
                  </a:lnTo>
                  <a:lnTo>
                    <a:pt x="750770" y="981777"/>
                  </a:lnTo>
                  <a:lnTo>
                    <a:pt x="731520" y="2425566"/>
                  </a:lnTo>
                  <a:lnTo>
                    <a:pt x="452387" y="2425566"/>
                  </a:lnTo>
                  <a:cubicBezTo>
                    <a:pt x="449179" y="1947511"/>
                    <a:pt x="445970" y="1469457"/>
                    <a:pt x="442762" y="991402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sp>
        <p:nvSpPr>
          <p:cNvPr id="9" name="Ellipsi 8"/>
          <p:cNvSpPr/>
          <p:nvPr/>
        </p:nvSpPr>
        <p:spPr>
          <a:xfrm>
            <a:off x="1559980" y="2332331"/>
            <a:ext cx="1828800" cy="1828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ADGroup</a:t>
            </a:r>
            <a:endParaRPr lang="fi-FI" dirty="0"/>
          </a:p>
        </p:txBody>
      </p:sp>
      <p:sp>
        <p:nvSpPr>
          <p:cNvPr id="10" name="Ellipsi 9"/>
          <p:cNvSpPr>
            <a:spLocks noChangeAspect="1"/>
          </p:cNvSpPr>
          <p:nvPr/>
        </p:nvSpPr>
        <p:spPr>
          <a:xfrm>
            <a:off x="1061960" y="2332331"/>
            <a:ext cx="1920240" cy="19202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ADGroup</a:t>
            </a:r>
            <a:endParaRPr lang="fi-FI" dirty="0"/>
          </a:p>
        </p:txBody>
      </p:sp>
      <p:sp>
        <p:nvSpPr>
          <p:cNvPr id="11" name="Ellipsi 10"/>
          <p:cNvSpPr>
            <a:spLocks noChangeAspect="1"/>
          </p:cNvSpPr>
          <p:nvPr/>
        </p:nvSpPr>
        <p:spPr>
          <a:xfrm>
            <a:off x="449207" y="2347971"/>
            <a:ext cx="2011680" cy="20116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ADGroup</a:t>
            </a:r>
            <a:endParaRPr lang="fi-FI" dirty="0"/>
          </a:p>
        </p:txBody>
      </p:sp>
      <p:grpSp>
        <p:nvGrpSpPr>
          <p:cNvPr id="15" name="Ryhmä 14"/>
          <p:cNvGrpSpPr/>
          <p:nvPr/>
        </p:nvGrpSpPr>
        <p:grpSpPr>
          <a:xfrm>
            <a:off x="8589599" y="2199986"/>
            <a:ext cx="2897893" cy="2011680"/>
            <a:chOff x="7501944" y="2242096"/>
            <a:chExt cx="2897893" cy="2011680"/>
          </a:xfrm>
        </p:grpSpPr>
        <p:sp>
          <p:nvSpPr>
            <p:cNvPr id="14" name="Ellipsi 13"/>
            <p:cNvSpPr>
              <a:spLocks noChangeAspect="1"/>
            </p:cNvSpPr>
            <p:nvPr/>
          </p:nvSpPr>
          <p:spPr>
            <a:xfrm>
              <a:off x="7501944" y="2333536"/>
              <a:ext cx="1920240" cy="19202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dirty="0" err="1"/>
                <a:t>ADGroup</a:t>
              </a:r>
              <a:endParaRPr lang="fi-FI" dirty="0"/>
            </a:p>
          </p:txBody>
        </p:sp>
        <p:sp>
          <p:nvSpPr>
            <p:cNvPr id="13" name="Ellipsi 12"/>
            <p:cNvSpPr>
              <a:spLocks noChangeAspect="1"/>
            </p:cNvSpPr>
            <p:nvPr/>
          </p:nvSpPr>
          <p:spPr>
            <a:xfrm>
              <a:off x="8388157" y="2242096"/>
              <a:ext cx="2011680" cy="201168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dirty="0" err="1"/>
                <a:t>ADGroup</a:t>
              </a:r>
              <a:endParaRPr lang="fi-FI" dirty="0"/>
            </a:p>
          </p:txBody>
        </p:sp>
      </p:grpSp>
      <p:sp>
        <p:nvSpPr>
          <p:cNvPr id="16" name="Vuokaaviosymboli: Rajoitin 15"/>
          <p:cNvSpPr/>
          <p:nvPr/>
        </p:nvSpPr>
        <p:spPr>
          <a:xfrm>
            <a:off x="6246795" y="5284270"/>
            <a:ext cx="2117559" cy="288758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SamAccountName</a:t>
            </a:r>
            <a:endParaRPr lang="fi-FI" dirty="0"/>
          </a:p>
        </p:txBody>
      </p:sp>
      <p:sp>
        <p:nvSpPr>
          <p:cNvPr id="19" name="Vuokaaviosymboli: Rajoitin 18"/>
          <p:cNvSpPr>
            <a:spLocks noChangeAspect="1"/>
          </p:cNvSpPr>
          <p:nvPr/>
        </p:nvSpPr>
        <p:spPr>
          <a:xfrm>
            <a:off x="7305574" y="5245769"/>
            <a:ext cx="2682233" cy="365759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SamAccountName</a:t>
            </a:r>
            <a:endParaRPr lang="fi-FI" dirty="0"/>
          </a:p>
        </p:txBody>
      </p:sp>
      <p:cxnSp>
        <p:nvCxnSpPr>
          <p:cNvPr id="21" name="Suora nuoliyhdysviiva 20"/>
          <p:cNvCxnSpPr>
            <a:stCxn id="9" idx="6"/>
            <a:endCxn id="7" idx="1"/>
          </p:cNvCxnSpPr>
          <p:nvPr/>
        </p:nvCxnSpPr>
        <p:spPr>
          <a:xfrm>
            <a:off x="3388780" y="3246731"/>
            <a:ext cx="923331" cy="1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uora nuoliyhdysviiva 21"/>
          <p:cNvCxnSpPr>
            <a:stCxn id="7" idx="3"/>
            <a:endCxn id="14" idx="2"/>
          </p:cNvCxnSpPr>
          <p:nvPr/>
        </p:nvCxnSpPr>
        <p:spPr>
          <a:xfrm>
            <a:off x="7594153" y="3247936"/>
            <a:ext cx="995446" cy="3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Kulmayhdysviiva 27"/>
          <p:cNvCxnSpPr>
            <a:endCxn id="16" idx="1"/>
          </p:cNvCxnSpPr>
          <p:nvPr/>
        </p:nvCxnSpPr>
        <p:spPr>
          <a:xfrm rot="16200000" flipH="1">
            <a:off x="5643075" y="4824929"/>
            <a:ext cx="913776" cy="2936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2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ma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ali" id="{6FE1ABE1-E819-4F33-A852-0D534B453817}" vid="{1C86B780-8A34-4A14-B099-6CB2DF842FE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C7FB8D6619B61F409EBBC87CCB1E3905" ma:contentTypeVersion="0" ma:contentTypeDescription="Luo uusi asiakirja." ma:contentTypeScope="" ma:versionID="9c573db310d45b2852e807c9240d00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e0100cabb18a25d4bc9820569b44e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E607C7-29EE-4129-A10C-E0F7C0716E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C3A00D-C266-4757-B123-0AD566B3FD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AD81A1-0914-46A7-9B06-750A46E618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Timali</Template>
  <TotalTime>31132</TotalTime>
  <Words>6706</Words>
  <Application>Microsoft Office PowerPoint</Application>
  <PresentationFormat>Laajakuva</PresentationFormat>
  <Paragraphs>1212</Paragraphs>
  <Slides>151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8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151</vt:i4>
      </vt:variant>
    </vt:vector>
  </HeadingPairs>
  <TitlesOfParts>
    <vt:vector size="160" baseType="lpstr">
      <vt:lpstr>Arial</vt:lpstr>
      <vt:lpstr>Berlin Sans FB Demi</vt:lpstr>
      <vt:lpstr>Calibri</vt:lpstr>
      <vt:lpstr>Courier New</vt:lpstr>
      <vt:lpstr>Gill Sans MT</vt:lpstr>
      <vt:lpstr>Lucida Console</vt:lpstr>
      <vt:lpstr>MV Boli</vt:lpstr>
      <vt:lpstr>Stencil</vt:lpstr>
      <vt:lpstr>Timali</vt:lpstr>
      <vt:lpstr>Windows PowerShell</vt:lpstr>
      <vt:lpstr>PowerShell</vt:lpstr>
      <vt:lpstr>ISE-editori</vt:lpstr>
      <vt:lpstr>Komennon parametrit</vt:lpstr>
      <vt:lpstr>Aliakset</vt:lpstr>
      <vt:lpstr>PSDrive providers</vt:lpstr>
      <vt:lpstr>Esimerkki aliaksien ’levyasemasta’</vt:lpstr>
      <vt:lpstr>Aliaksista</vt:lpstr>
      <vt:lpstr>Komentosovelmat</vt:lpstr>
      <vt:lpstr>Komentosovelmien listaaminen</vt:lpstr>
      <vt:lpstr>Syntaksista</vt:lpstr>
      <vt:lpstr>Esimerkki PS-skriptistä</vt:lpstr>
      <vt:lpstr>Komentojen suoritus on joustavaa</vt:lpstr>
      <vt:lpstr>Muuttujat</vt:lpstr>
      <vt:lpstr>Ojektit</vt:lpstr>
      <vt:lpstr>Yksittäisen ominaisuuden käyttö</vt:lpstr>
      <vt:lpstr>Objektin metodit</vt:lpstr>
      <vt:lpstr>Muut metodit</vt:lpstr>
      <vt:lpstr>Lisää muuttujista</vt:lpstr>
      <vt:lpstr>Powershell etäjärjestelmissä</vt:lpstr>
      <vt:lpstr>1-1-etäyhteyden avaaminen ja sulkeminen</vt:lpstr>
      <vt:lpstr>Komennon suorittaminen useammassa etäjärjestelmässä samanaikaisesti</vt:lpstr>
      <vt:lpstr>Komennon suorittaminen useammassa etäjärjestelmässä peräkkäin</vt:lpstr>
      <vt:lpstr>Activedirectory:n get-komennot</vt:lpstr>
      <vt:lpstr>Puuttuvien modulien lataaminen</vt:lpstr>
      <vt:lpstr>Windows Remote Server Administration Tools</vt:lpstr>
      <vt:lpstr>Modulien lataaminen ISE:n kautta</vt:lpstr>
      <vt:lpstr>Käyttäjätilien dokumentointi Excel-yhteensopivaan csv-tiedostoon</vt:lpstr>
      <vt:lpstr>Käyttäjän kaikkien tietojen listaus </vt:lpstr>
      <vt:lpstr>Käyttäjäryhmien dokumentointi </vt:lpstr>
      <vt:lpstr>Ryhmäjäsenyyksien dokumentointi</vt:lpstr>
      <vt:lpstr>Harjoituksia</vt:lpstr>
      <vt:lpstr>Putkittaminen onnistuu, mutta tulosjoukko ei kerro mihin ryhmään käyttäjä kuuluu</vt:lpstr>
      <vt:lpstr>Ratkaisuna Foreach-silmukka</vt:lpstr>
      <vt:lpstr>CSV-tiedosto Excel-taulukkona</vt:lpstr>
      <vt:lpstr>Käyttäjäkohtaiset ryhmäjäsenyydet</vt:lpstr>
      <vt:lpstr>Objektin ominaisuudet ja metodit </vt:lpstr>
      <vt:lpstr>Get-ADGroupMember –komennon käyttö</vt:lpstr>
      <vt:lpstr>Ryhmien pelkkien nimien listaaminen</vt:lpstr>
      <vt:lpstr>Tulosten rajaaminen yhteen organisaatioyksikköön</vt:lpstr>
      <vt:lpstr>Tietoja voi hakea taulukkonäkymästä</vt:lpstr>
      <vt:lpstr>Harjoituksia</vt:lpstr>
      <vt:lpstr>Activedirentory new-komennot</vt:lpstr>
      <vt:lpstr>Vanhat esimerkit eivät päde</vt:lpstr>
      <vt:lpstr>Käyttäjätilin luominen</vt:lpstr>
      <vt:lpstr>Käyttäjätilin luominen parametrien avulla</vt:lpstr>
      <vt:lpstr>Käyttäjän lisääminen parametreja käyttämällä</vt:lpstr>
      <vt:lpstr>Käyttäjätilin luominen CSV-tiedostosta</vt:lpstr>
      <vt:lpstr>Excel-taulukko käyttäjistä</vt:lpstr>
      <vt:lpstr>Tilien luonti CSV-tiedostosta, jossa on parametrien nimistä poikkeavat otsikot</vt:lpstr>
      <vt:lpstr>Select-Object-komennon käyttö</vt:lpstr>
      <vt:lpstr>Salasana-asetukset estävät lähes aina suoran käyttäjien luonnin CSV-tiedostosta</vt:lpstr>
      <vt:lpstr>Lisättävät käyttäjät Excel-muodossa</vt:lpstr>
      <vt:lpstr>Ratkaisuna salasanojen kryptaaminen hajautustaulun avulla</vt:lpstr>
      <vt:lpstr>Hajautustaulun sisältämien objektien ominaisuudet</vt:lpstr>
      <vt:lpstr>Käyttäjien luominen yhtä salasanaa käyttämällä</vt:lpstr>
      <vt:lpstr>Uudet käyttäjätilit ovat oletuksena pois käytöstä</vt:lpstr>
      <vt:lpstr>Luonti CSV-tiedostosta, jossa on oikeat otsikot</vt:lpstr>
      <vt:lpstr>Käyttäjän luominen mallineen avulla</vt:lpstr>
      <vt:lpstr>Mallineen käyttö</vt:lpstr>
      <vt:lpstr>ADUser-objektien hakeminen</vt:lpstr>
      <vt:lpstr>Käyttäjän luominen organisaatioyksikköön</vt:lpstr>
      <vt:lpstr>Harjoituksia</vt:lpstr>
      <vt:lpstr>Muita AD:n luontikomentoja</vt:lpstr>
      <vt:lpstr>Ryhmän luominen</vt:lpstr>
      <vt:lpstr>Käyttäjän lisääminen ryhmään</vt:lpstr>
      <vt:lpstr>Käyttäjien lisääminen useampaan ryhmään</vt:lpstr>
      <vt:lpstr>Useita käyttäjiä moneen ryhmään</vt:lpstr>
      <vt:lpstr>Monimutkaiset tehtävät skripteiksi</vt:lpstr>
      <vt:lpstr>Parametrien kysyminen Read-Host </vt:lpstr>
      <vt:lpstr>Confirm- ja WhatIf-parametrien käyttö</vt:lpstr>
      <vt:lpstr>PassThru-parametri mahdollistaa käynnistys- ja luontioperaatioiden tallennuksen muuttujaan</vt:lpstr>
      <vt:lpstr>Muita AD:n hallintaan liittyviä komentosovelmia</vt:lpstr>
      <vt:lpstr>Harjoituksia</vt:lpstr>
      <vt:lpstr>Edellisen tehtävän mallivastaus</vt:lpstr>
      <vt:lpstr>Omat komentosovelmat</vt:lpstr>
      <vt:lpstr>Objektit ja putkittaminen</vt:lpstr>
      <vt:lpstr>Komentosovelman rakenteet</vt:lpstr>
      <vt:lpstr>Komennon tulosten näyttäminen</vt:lpstr>
      <vt:lpstr>Komennon tulosten näyttäminen 2</vt:lpstr>
      <vt:lpstr>Funktio</vt:lpstr>
      <vt:lpstr>Funktion suoritus parametria käyttäen</vt:lpstr>
      <vt:lpstr>Nykyaikainen tapa määritellä parametrit</vt:lpstr>
      <vt:lpstr>Funktion suoritus ilman pakollista parametria</vt:lpstr>
      <vt:lpstr>Parametrien tyyppimäärittelyt</vt:lpstr>
      <vt:lpstr>Omien objektien luominen</vt:lpstr>
      <vt:lpstr>Tiedot kahdesta objektista uuteen objektiin</vt:lpstr>
      <vt:lpstr>Esimerkki kahdesta objektista muodostetusta uudesta objektista</vt:lpstr>
      <vt:lpstr>Tiedot monesta objektista yhteen uuteen objektiin</vt:lpstr>
      <vt:lpstr>Alkutoimet</vt:lpstr>
      <vt:lpstr>Esimerkki useasta eri objektista muodostetusta uudesta objketista</vt:lpstr>
      <vt:lpstr>Harjoitus</vt:lpstr>
      <vt:lpstr>Tiedot objekteista uusiin objekteihin</vt:lpstr>
      <vt:lpstr>Esimerkki useamman objektin muodostamisesta</vt:lpstr>
      <vt:lpstr>Kaikien ryhmien kaikki käyttäjät uusiin objekteihin</vt:lpstr>
      <vt:lpstr>Objektien muodostamiseen tarvittava skripti</vt:lpstr>
      <vt:lpstr>Lopputulos</vt:lpstr>
      <vt:lpstr>Ominaisuuksien määrittely vektorina (assosiatiivinen vektori tai hajautustaulu)</vt:lpstr>
      <vt:lpstr>Objektien ja ominaisuuksien suodatus</vt:lpstr>
      <vt:lpstr>Melkein kuin SQL-kielessä</vt:lpstr>
      <vt:lpstr>Aliaksia käyttämällä varatut sanat ovat lähes samoja kuin SQL-kielessä</vt:lpstr>
      <vt:lpstr>Vertailu- ja hakuoperaattorit</vt:lpstr>
      <vt:lpstr>Esittely- ja työfunktio</vt:lpstr>
      <vt:lpstr>AS ja IS: työkalut tietotyyppien käsittelyyn</vt:lpstr>
      <vt:lpstr>Harjoitus</vt:lpstr>
      <vt:lpstr>Ohjelmointirakenteet</vt:lpstr>
      <vt:lpstr>IF-rakenne</vt:lpstr>
      <vt:lpstr>Switch-rakenne</vt:lpstr>
      <vt:lpstr>For-silmukka</vt:lpstr>
      <vt:lpstr>ForEach-silmukka</vt:lpstr>
      <vt:lpstr>Tallennus komentosovelmaa muistuttavaksi funktioksi,</vt:lpstr>
      <vt:lpstr>Funktion sisälle rakennetut funktiot ovat yksityisiä</vt:lpstr>
      <vt:lpstr>Parametrin arvoluettelo</vt:lpstr>
      <vt:lpstr>Modulin luominen</vt:lpstr>
      <vt:lpstr>Moduli ja sen komentosovelmat</vt:lpstr>
      <vt:lpstr>Oma komentosovelma ISE-editorissa</vt:lpstr>
      <vt:lpstr>Harjoitus</vt:lpstr>
      <vt:lpstr>Mallivastaus ryhmien dokumentointiharjoitukseen</vt:lpstr>
      <vt:lpstr>Jatkuu…</vt:lpstr>
      <vt:lpstr>Hyvä ohjelmointitapa</vt:lpstr>
      <vt:lpstr>Syötteen tarkistus</vt:lpstr>
      <vt:lpstr>Powershell tietotyypit</vt:lpstr>
      <vt:lpstr>Tietotyypin tarkistus if-rakenteella</vt:lpstr>
      <vt:lpstr>Tietotyypin tarkistus parametrimäärittelyn avulla (väärä tietotyyppi generoi virheen)</vt:lpstr>
      <vt:lpstr>Arvoalueen tarkistus if-rakenteella</vt:lpstr>
      <vt:lpstr>Arvoalueen tarkistus parametrimäärittelyn avulla</vt:lpstr>
      <vt:lpstr>Merkkijonojen sisällön tarkistus</vt:lpstr>
      <vt:lpstr>Merkkijonon sisällön tarkistus parametrimäärittelyssä</vt:lpstr>
      <vt:lpstr>Sallittujen arvojen tarkistus</vt:lpstr>
      <vt:lpstr>Sallittujen arvojen tarkistus parametrimäärittelyssä</vt:lpstr>
      <vt:lpstr>Virheenkäsittely</vt:lpstr>
      <vt:lpstr>Ulkoisten ohjelmien virheiden käsittely</vt:lpstr>
      <vt:lpstr>Virheiden piilottaminen käyttäjältä</vt:lpstr>
      <vt:lpstr>Vahvistus vaarallisille toiminnoille</vt:lpstr>
      <vt:lpstr>Vahvistus ilman laajennettua parametrimäärittelyä</vt:lpstr>
      <vt:lpstr>Sovelluksen oma lokitiedosto</vt:lpstr>
      <vt:lpstr>Windows-lokien käyttö</vt:lpstr>
      <vt:lpstr>Automaatiota ja valvontaa</vt:lpstr>
      <vt:lpstr>Skriptin suoritus Scheduler-ohjelmalla</vt:lpstr>
      <vt:lpstr>Skriptin suoritus tausta-ajona</vt:lpstr>
      <vt:lpstr>Lokitapahtumien lukeminen</vt:lpstr>
      <vt:lpstr>Performance Monitorin laskurien lukeminen</vt:lpstr>
      <vt:lpstr>Kohti perinteistä olio-ohjelmointia</vt:lpstr>
      <vt:lpstr>Selvitä ensin PowerShell-versio</vt:lpstr>
      <vt:lpstr>Luokan ja sen ominaisuuksien määrittely</vt:lpstr>
      <vt:lpstr>Olion luominen</vt:lpstr>
      <vt:lpstr>Erilaiset muodostimet</vt:lpstr>
      <vt:lpstr>Metodin määritteleminen</vt:lpstr>
      <vt:lpstr>Luokan ominaisuudet ja metodit olion jäseninä</vt:lpstr>
      <vt:lpstr>Staattinen metodi</vt:lpstr>
      <vt:lpstr>Metodit lisäävät koodin monimutkaisuutta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</dc:title>
  <dc:creator>Vainio Mika</dc:creator>
  <cp:lastModifiedBy>Vainio Mika</cp:lastModifiedBy>
  <cp:revision>293</cp:revision>
  <dcterms:created xsi:type="dcterms:W3CDTF">2015-09-02T13:53:33Z</dcterms:created>
  <dcterms:modified xsi:type="dcterms:W3CDTF">2017-10-02T10:04:57Z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0x010100C7FB8D6619B61F409EBBC87CCB1E3905</vt:lpwstr>
  </property>
</Properties>
</file>