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handoutMasterIdLst>
    <p:handoutMasterId r:id="rId19"/>
  </p:handoutMasterIdLst>
  <p:sldIdLst>
    <p:sldId id="256" r:id="rId5"/>
    <p:sldId id="418" r:id="rId6"/>
    <p:sldId id="419" r:id="rId7"/>
    <p:sldId id="420" r:id="rId8"/>
    <p:sldId id="421" r:id="rId9"/>
    <p:sldId id="450" r:id="rId10"/>
    <p:sldId id="422" r:id="rId11"/>
    <p:sldId id="451" r:id="rId12"/>
    <p:sldId id="424" r:id="rId13"/>
    <p:sldId id="425" r:id="rId14"/>
    <p:sldId id="426" r:id="rId15"/>
    <p:sldId id="434" r:id="rId16"/>
    <p:sldId id="4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1"/>
    <a:srgbClr val="254071"/>
    <a:srgbClr val="2F528F"/>
    <a:srgbClr val="294657"/>
    <a:srgbClr val="1B87C7"/>
    <a:srgbClr val="2C96D4"/>
    <a:srgbClr val="DBEFF6"/>
    <a:srgbClr val="41B3E6"/>
    <a:srgbClr val="58BFEC"/>
    <a:srgbClr val="FBA5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6517"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71658-52F6-47BA-8E58-6E3A15BC9B4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860451-1028-443A-BCFE-6EB04D6D7E35}">
      <dgm:prSet/>
      <dgm:spPr/>
      <dgm:t>
        <a:bodyPr/>
        <a:lstStyle/>
        <a:p>
          <a:r>
            <a:rPr lang="en-GB" dirty="0"/>
            <a:t>Insufficient  Quantity of Training Data</a:t>
          </a:r>
          <a:endParaRPr lang="en-US" dirty="0"/>
        </a:p>
      </dgm:t>
    </dgm:pt>
    <dgm:pt modelId="{F0617749-12E3-468D-B985-10BEFB8A6E2E}" type="parTrans" cxnId="{BCDD0678-D230-4AC2-970C-E0303DE6F29E}">
      <dgm:prSet/>
      <dgm:spPr/>
      <dgm:t>
        <a:bodyPr/>
        <a:lstStyle/>
        <a:p>
          <a:endParaRPr lang="en-US"/>
        </a:p>
      </dgm:t>
    </dgm:pt>
    <dgm:pt modelId="{059373F5-D499-445A-9FCD-0F4DC4E9169B}" type="sibTrans" cxnId="{BCDD0678-D230-4AC2-970C-E0303DE6F29E}">
      <dgm:prSet/>
      <dgm:spPr/>
      <dgm:t>
        <a:bodyPr/>
        <a:lstStyle/>
        <a:p>
          <a:endParaRPr lang="en-US"/>
        </a:p>
      </dgm:t>
    </dgm:pt>
    <dgm:pt modelId="{9962D83A-9754-4FDD-9DA3-CD31D23DF07A}">
      <dgm:prSet/>
      <dgm:spPr/>
      <dgm:t>
        <a:bodyPr/>
        <a:lstStyle/>
        <a:p>
          <a:r>
            <a:rPr lang="fi-FI" dirty="0"/>
            <a:t>Non-</a:t>
          </a:r>
          <a:r>
            <a:rPr lang="fi-FI" dirty="0" err="1"/>
            <a:t>representative</a:t>
          </a:r>
          <a:r>
            <a:rPr lang="fi-FI" dirty="0"/>
            <a:t> Training Data</a:t>
          </a:r>
          <a:endParaRPr lang="en-US" dirty="0"/>
        </a:p>
      </dgm:t>
    </dgm:pt>
    <dgm:pt modelId="{99E8E58C-4538-4729-936C-D1DAFA6ED0C8}" type="parTrans" cxnId="{098C6DE9-EC25-4E4C-98F5-B4432377BED4}">
      <dgm:prSet/>
      <dgm:spPr/>
      <dgm:t>
        <a:bodyPr/>
        <a:lstStyle/>
        <a:p>
          <a:endParaRPr lang="en-US"/>
        </a:p>
      </dgm:t>
    </dgm:pt>
    <dgm:pt modelId="{577F1AB6-4F17-46C6-9CB7-6D0B8665C864}" type="sibTrans" cxnId="{098C6DE9-EC25-4E4C-98F5-B4432377BED4}">
      <dgm:prSet/>
      <dgm:spPr/>
      <dgm:t>
        <a:bodyPr/>
        <a:lstStyle/>
        <a:p>
          <a:endParaRPr lang="en-US"/>
        </a:p>
      </dgm:t>
    </dgm:pt>
    <dgm:pt modelId="{1B478083-376B-42CC-867C-A2519C235C48}">
      <dgm:prSet/>
      <dgm:spPr/>
      <dgm:t>
        <a:bodyPr/>
        <a:lstStyle/>
        <a:p>
          <a:r>
            <a:rPr lang="fi-FI"/>
            <a:t>Poor-Quality Data</a:t>
          </a:r>
          <a:endParaRPr lang="en-US"/>
        </a:p>
      </dgm:t>
    </dgm:pt>
    <dgm:pt modelId="{4E83C871-D771-47A1-99AA-3062638E8909}" type="parTrans" cxnId="{19CA6E8B-3EAA-4E6D-8786-6F8E03D761D0}">
      <dgm:prSet/>
      <dgm:spPr/>
      <dgm:t>
        <a:bodyPr/>
        <a:lstStyle/>
        <a:p>
          <a:endParaRPr lang="en-US"/>
        </a:p>
      </dgm:t>
    </dgm:pt>
    <dgm:pt modelId="{F6C8BEFA-7855-478A-B0CC-6096C71F1E09}" type="sibTrans" cxnId="{19CA6E8B-3EAA-4E6D-8786-6F8E03D761D0}">
      <dgm:prSet/>
      <dgm:spPr/>
      <dgm:t>
        <a:bodyPr/>
        <a:lstStyle/>
        <a:p>
          <a:endParaRPr lang="en-US"/>
        </a:p>
      </dgm:t>
    </dgm:pt>
    <dgm:pt modelId="{51B6C553-C628-417D-AE4B-2077CE5E8116}">
      <dgm:prSet/>
      <dgm:spPr/>
      <dgm:t>
        <a:bodyPr/>
        <a:lstStyle/>
        <a:p>
          <a:r>
            <a:rPr lang="fi-FI"/>
            <a:t>Irrelevant Features</a:t>
          </a:r>
          <a:endParaRPr lang="en-US"/>
        </a:p>
      </dgm:t>
    </dgm:pt>
    <dgm:pt modelId="{2D431AD7-C78B-452F-9C7C-9B77CB4E6869}" type="parTrans" cxnId="{D70CE0BF-2D9A-4745-A123-B8FFFA376EEC}">
      <dgm:prSet/>
      <dgm:spPr/>
      <dgm:t>
        <a:bodyPr/>
        <a:lstStyle/>
        <a:p>
          <a:endParaRPr lang="en-US"/>
        </a:p>
      </dgm:t>
    </dgm:pt>
    <dgm:pt modelId="{93083CEA-D304-4257-9C9E-D4E50ADB627C}" type="sibTrans" cxnId="{D70CE0BF-2D9A-4745-A123-B8FFFA376EEC}">
      <dgm:prSet/>
      <dgm:spPr/>
      <dgm:t>
        <a:bodyPr/>
        <a:lstStyle/>
        <a:p>
          <a:endParaRPr lang="en-US"/>
        </a:p>
      </dgm:t>
    </dgm:pt>
    <dgm:pt modelId="{41CA5CDC-C2E4-49EA-8581-FEC4912BC215}">
      <dgm:prSet/>
      <dgm:spPr/>
      <dgm:t>
        <a:bodyPr/>
        <a:lstStyle/>
        <a:p>
          <a:r>
            <a:rPr lang="fi-FI" dirty="0" err="1"/>
            <a:t>Overfitting</a:t>
          </a:r>
          <a:r>
            <a:rPr lang="fi-FI" dirty="0"/>
            <a:t>  </a:t>
          </a:r>
          <a:r>
            <a:rPr lang="fi-FI" dirty="0" err="1"/>
            <a:t>the</a:t>
          </a:r>
          <a:r>
            <a:rPr lang="fi-FI" dirty="0"/>
            <a:t> Training Data</a:t>
          </a:r>
          <a:endParaRPr lang="en-US" dirty="0"/>
        </a:p>
      </dgm:t>
    </dgm:pt>
    <dgm:pt modelId="{05DD3264-5546-4368-B96B-578FEAD310F0}" type="parTrans" cxnId="{CAB268CA-63D5-4B19-B0B9-76284361C3B6}">
      <dgm:prSet/>
      <dgm:spPr/>
      <dgm:t>
        <a:bodyPr/>
        <a:lstStyle/>
        <a:p>
          <a:endParaRPr lang="en-US"/>
        </a:p>
      </dgm:t>
    </dgm:pt>
    <dgm:pt modelId="{998284B8-9498-4485-8678-9D25BA74EAF0}" type="sibTrans" cxnId="{CAB268CA-63D5-4B19-B0B9-76284361C3B6}">
      <dgm:prSet/>
      <dgm:spPr/>
      <dgm:t>
        <a:bodyPr/>
        <a:lstStyle/>
        <a:p>
          <a:endParaRPr lang="en-US"/>
        </a:p>
      </dgm:t>
    </dgm:pt>
    <dgm:pt modelId="{9EC63BDF-6471-49E1-B46F-1C4BFBF3AED6}">
      <dgm:prSet/>
      <dgm:spPr/>
      <dgm:t>
        <a:bodyPr/>
        <a:lstStyle/>
        <a:p>
          <a:r>
            <a:rPr lang="fi-FI"/>
            <a:t>Underfitting  the Training Data</a:t>
          </a:r>
          <a:endParaRPr lang="en-US"/>
        </a:p>
      </dgm:t>
    </dgm:pt>
    <dgm:pt modelId="{81889D33-D52A-4B45-8CF1-8AB291DC0648}" type="parTrans" cxnId="{0D4CAB87-3B0C-4F2A-805D-3617C5BA1BA2}">
      <dgm:prSet/>
      <dgm:spPr/>
      <dgm:t>
        <a:bodyPr/>
        <a:lstStyle/>
        <a:p>
          <a:endParaRPr lang="en-US"/>
        </a:p>
      </dgm:t>
    </dgm:pt>
    <dgm:pt modelId="{A6B3A217-48B6-4F4E-AC5B-F93C16391966}" type="sibTrans" cxnId="{0D4CAB87-3B0C-4F2A-805D-3617C5BA1BA2}">
      <dgm:prSet/>
      <dgm:spPr/>
      <dgm:t>
        <a:bodyPr/>
        <a:lstStyle/>
        <a:p>
          <a:endParaRPr lang="en-US"/>
        </a:p>
      </dgm:t>
    </dgm:pt>
    <dgm:pt modelId="{076FA710-7AB0-4378-9DD0-118AD37D5E83}" type="pres">
      <dgm:prSet presAssocID="{71971658-52F6-47BA-8E58-6E3A15BC9B48}" presName="linear" presStyleCnt="0">
        <dgm:presLayoutVars>
          <dgm:animLvl val="lvl"/>
          <dgm:resizeHandles val="exact"/>
        </dgm:presLayoutVars>
      </dgm:prSet>
      <dgm:spPr/>
    </dgm:pt>
    <dgm:pt modelId="{A7F7C71B-E36F-453E-9CD6-66C69D670581}" type="pres">
      <dgm:prSet presAssocID="{AC860451-1028-443A-BCFE-6EB04D6D7E35}" presName="parentText" presStyleLbl="node1" presStyleIdx="0" presStyleCnt="6">
        <dgm:presLayoutVars>
          <dgm:chMax val="0"/>
          <dgm:bulletEnabled val="1"/>
        </dgm:presLayoutVars>
      </dgm:prSet>
      <dgm:spPr/>
    </dgm:pt>
    <dgm:pt modelId="{D5C1EE59-AE14-4C37-8A0B-58C4E6D399E2}" type="pres">
      <dgm:prSet presAssocID="{059373F5-D499-445A-9FCD-0F4DC4E9169B}" presName="spacer" presStyleCnt="0"/>
      <dgm:spPr/>
    </dgm:pt>
    <dgm:pt modelId="{4C35CE67-2D0D-4950-B55E-552EB239C031}" type="pres">
      <dgm:prSet presAssocID="{9962D83A-9754-4FDD-9DA3-CD31D23DF07A}" presName="parentText" presStyleLbl="node1" presStyleIdx="1" presStyleCnt="6">
        <dgm:presLayoutVars>
          <dgm:chMax val="0"/>
          <dgm:bulletEnabled val="1"/>
        </dgm:presLayoutVars>
      </dgm:prSet>
      <dgm:spPr/>
    </dgm:pt>
    <dgm:pt modelId="{60B778D6-18DD-4ED5-937F-F655FC3B1D54}" type="pres">
      <dgm:prSet presAssocID="{577F1AB6-4F17-46C6-9CB7-6D0B8665C864}" presName="spacer" presStyleCnt="0"/>
      <dgm:spPr/>
    </dgm:pt>
    <dgm:pt modelId="{5ABD2455-4579-4C78-9516-96B2202D430F}" type="pres">
      <dgm:prSet presAssocID="{1B478083-376B-42CC-867C-A2519C235C48}" presName="parentText" presStyleLbl="node1" presStyleIdx="2" presStyleCnt="6">
        <dgm:presLayoutVars>
          <dgm:chMax val="0"/>
          <dgm:bulletEnabled val="1"/>
        </dgm:presLayoutVars>
      </dgm:prSet>
      <dgm:spPr/>
    </dgm:pt>
    <dgm:pt modelId="{A24E9177-B562-4F0B-B2B7-506BD85D35AC}" type="pres">
      <dgm:prSet presAssocID="{F6C8BEFA-7855-478A-B0CC-6096C71F1E09}" presName="spacer" presStyleCnt="0"/>
      <dgm:spPr/>
    </dgm:pt>
    <dgm:pt modelId="{CB8C68E3-7BFE-4A3E-97E2-F0E074ECD5A9}" type="pres">
      <dgm:prSet presAssocID="{51B6C553-C628-417D-AE4B-2077CE5E8116}" presName="parentText" presStyleLbl="node1" presStyleIdx="3" presStyleCnt="6">
        <dgm:presLayoutVars>
          <dgm:chMax val="0"/>
          <dgm:bulletEnabled val="1"/>
        </dgm:presLayoutVars>
      </dgm:prSet>
      <dgm:spPr/>
    </dgm:pt>
    <dgm:pt modelId="{BD2C8FDC-6F08-4CAD-B9C0-5F601517E47A}" type="pres">
      <dgm:prSet presAssocID="{93083CEA-D304-4257-9C9E-D4E50ADB627C}" presName="spacer" presStyleCnt="0"/>
      <dgm:spPr/>
    </dgm:pt>
    <dgm:pt modelId="{B1FB1BE7-3E6E-4612-812F-E1CC65FBDCE5}" type="pres">
      <dgm:prSet presAssocID="{41CA5CDC-C2E4-49EA-8581-FEC4912BC215}" presName="parentText" presStyleLbl="node1" presStyleIdx="4" presStyleCnt="6">
        <dgm:presLayoutVars>
          <dgm:chMax val="0"/>
          <dgm:bulletEnabled val="1"/>
        </dgm:presLayoutVars>
      </dgm:prSet>
      <dgm:spPr/>
    </dgm:pt>
    <dgm:pt modelId="{96589B5B-01FC-4A8A-A082-0D0B7226C3AC}" type="pres">
      <dgm:prSet presAssocID="{998284B8-9498-4485-8678-9D25BA74EAF0}" presName="spacer" presStyleCnt="0"/>
      <dgm:spPr/>
    </dgm:pt>
    <dgm:pt modelId="{8003E396-6501-4B4C-B98B-3A266C3E3CDD}" type="pres">
      <dgm:prSet presAssocID="{9EC63BDF-6471-49E1-B46F-1C4BFBF3AED6}" presName="parentText" presStyleLbl="node1" presStyleIdx="5" presStyleCnt="6">
        <dgm:presLayoutVars>
          <dgm:chMax val="0"/>
          <dgm:bulletEnabled val="1"/>
        </dgm:presLayoutVars>
      </dgm:prSet>
      <dgm:spPr/>
    </dgm:pt>
  </dgm:ptLst>
  <dgm:cxnLst>
    <dgm:cxn modelId="{F44F0315-CC0C-4AF2-9E89-4D67EC359F5D}" type="presOf" srcId="{71971658-52F6-47BA-8E58-6E3A15BC9B48}" destId="{076FA710-7AB0-4378-9DD0-118AD37D5E83}" srcOrd="0" destOrd="0" presId="urn:microsoft.com/office/officeart/2005/8/layout/vList2"/>
    <dgm:cxn modelId="{E4CE8642-B77F-45A0-B47C-30901AA1BF53}" type="presOf" srcId="{41CA5CDC-C2E4-49EA-8581-FEC4912BC215}" destId="{B1FB1BE7-3E6E-4612-812F-E1CC65FBDCE5}" srcOrd="0" destOrd="0" presId="urn:microsoft.com/office/officeart/2005/8/layout/vList2"/>
    <dgm:cxn modelId="{AE562E56-C6D1-49A7-8979-0787E54A18CF}" type="presOf" srcId="{AC860451-1028-443A-BCFE-6EB04D6D7E35}" destId="{A7F7C71B-E36F-453E-9CD6-66C69D670581}" srcOrd="0" destOrd="0" presId="urn:microsoft.com/office/officeart/2005/8/layout/vList2"/>
    <dgm:cxn modelId="{BCDD0678-D230-4AC2-970C-E0303DE6F29E}" srcId="{71971658-52F6-47BA-8E58-6E3A15BC9B48}" destId="{AC860451-1028-443A-BCFE-6EB04D6D7E35}" srcOrd="0" destOrd="0" parTransId="{F0617749-12E3-468D-B985-10BEFB8A6E2E}" sibTransId="{059373F5-D499-445A-9FCD-0F4DC4E9169B}"/>
    <dgm:cxn modelId="{0D4CAB87-3B0C-4F2A-805D-3617C5BA1BA2}" srcId="{71971658-52F6-47BA-8E58-6E3A15BC9B48}" destId="{9EC63BDF-6471-49E1-B46F-1C4BFBF3AED6}" srcOrd="5" destOrd="0" parTransId="{81889D33-D52A-4B45-8CF1-8AB291DC0648}" sibTransId="{A6B3A217-48B6-4F4E-AC5B-F93C16391966}"/>
    <dgm:cxn modelId="{19CA6E8B-3EAA-4E6D-8786-6F8E03D761D0}" srcId="{71971658-52F6-47BA-8E58-6E3A15BC9B48}" destId="{1B478083-376B-42CC-867C-A2519C235C48}" srcOrd="2" destOrd="0" parTransId="{4E83C871-D771-47A1-99AA-3062638E8909}" sibTransId="{F6C8BEFA-7855-478A-B0CC-6096C71F1E09}"/>
    <dgm:cxn modelId="{1067F88D-4A7B-4079-834E-162684E49E44}" type="presOf" srcId="{9962D83A-9754-4FDD-9DA3-CD31D23DF07A}" destId="{4C35CE67-2D0D-4950-B55E-552EB239C031}" srcOrd="0" destOrd="0" presId="urn:microsoft.com/office/officeart/2005/8/layout/vList2"/>
    <dgm:cxn modelId="{EF3FDF95-B626-40B3-A46C-DE2BF8114DEC}" type="presOf" srcId="{51B6C553-C628-417D-AE4B-2077CE5E8116}" destId="{CB8C68E3-7BFE-4A3E-97E2-F0E074ECD5A9}" srcOrd="0" destOrd="0" presId="urn:microsoft.com/office/officeart/2005/8/layout/vList2"/>
    <dgm:cxn modelId="{D70CE0BF-2D9A-4745-A123-B8FFFA376EEC}" srcId="{71971658-52F6-47BA-8E58-6E3A15BC9B48}" destId="{51B6C553-C628-417D-AE4B-2077CE5E8116}" srcOrd="3" destOrd="0" parTransId="{2D431AD7-C78B-452F-9C7C-9B77CB4E6869}" sibTransId="{93083CEA-D304-4257-9C9E-D4E50ADB627C}"/>
    <dgm:cxn modelId="{CAB268CA-63D5-4B19-B0B9-76284361C3B6}" srcId="{71971658-52F6-47BA-8E58-6E3A15BC9B48}" destId="{41CA5CDC-C2E4-49EA-8581-FEC4912BC215}" srcOrd="4" destOrd="0" parTransId="{05DD3264-5546-4368-B96B-578FEAD310F0}" sibTransId="{998284B8-9498-4485-8678-9D25BA74EAF0}"/>
    <dgm:cxn modelId="{785A14E8-A952-4C61-8DFC-D99540F583D5}" type="presOf" srcId="{9EC63BDF-6471-49E1-B46F-1C4BFBF3AED6}" destId="{8003E396-6501-4B4C-B98B-3A266C3E3CDD}" srcOrd="0" destOrd="0" presId="urn:microsoft.com/office/officeart/2005/8/layout/vList2"/>
    <dgm:cxn modelId="{098C6DE9-EC25-4E4C-98F5-B4432377BED4}" srcId="{71971658-52F6-47BA-8E58-6E3A15BC9B48}" destId="{9962D83A-9754-4FDD-9DA3-CD31D23DF07A}" srcOrd="1" destOrd="0" parTransId="{99E8E58C-4538-4729-936C-D1DAFA6ED0C8}" sibTransId="{577F1AB6-4F17-46C6-9CB7-6D0B8665C864}"/>
    <dgm:cxn modelId="{433156EB-DBCE-448E-A6F3-E86E32631A87}" type="presOf" srcId="{1B478083-376B-42CC-867C-A2519C235C48}" destId="{5ABD2455-4579-4C78-9516-96B2202D430F}" srcOrd="0" destOrd="0" presId="urn:microsoft.com/office/officeart/2005/8/layout/vList2"/>
    <dgm:cxn modelId="{ABEEE690-4CDA-4FD7-BD56-619004B7D7B9}" type="presParOf" srcId="{076FA710-7AB0-4378-9DD0-118AD37D5E83}" destId="{A7F7C71B-E36F-453E-9CD6-66C69D670581}" srcOrd="0" destOrd="0" presId="urn:microsoft.com/office/officeart/2005/8/layout/vList2"/>
    <dgm:cxn modelId="{C39CA503-7B01-47A8-B11A-BF72C0AB21B1}" type="presParOf" srcId="{076FA710-7AB0-4378-9DD0-118AD37D5E83}" destId="{D5C1EE59-AE14-4C37-8A0B-58C4E6D399E2}" srcOrd="1" destOrd="0" presId="urn:microsoft.com/office/officeart/2005/8/layout/vList2"/>
    <dgm:cxn modelId="{8C50FD0D-B4A0-42B5-851A-CB27811B1555}" type="presParOf" srcId="{076FA710-7AB0-4378-9DD0-118AD37D5E83}" destId="{4C35CE67-2D0D-4950-B55E-552EB239C031}" srcOrd="2" destOrd="0" presId="urn:microsoft.com/office/officeart/2005/8/layout/vList2"/>
    <dgm:cxn modelId="{DBEF3DD7-D9FC-407B-ACCD-7AEFB317485B}" type="presParOf" srcId="{076FA710-7AB0-4378-9DD0-118AD37D5E83}" destId="{60B778D6-18DD-4ED5-937F-F655FC3B1D54}" srcOrd="3" destOrd="0" presId="urn:microsoft.com/office/officeart/2005/8/layout/vList2"/>
    <dgm:cxn modelId="{33D44A91-8D6B-440E-8151-FC8C4D9DDA7C}" type="presParOf" srcId="{076FA710-7AB0-4378-9DD0-118AD37D5E83}" destId="{5ABD2455-4579-4C78-9516-96B2202D430F}" srcOrd="4" destOrd="0" presId="urn:microsoft.com/office/officeart/2005/8/layout/vList2"/>
    <dgm:cxn modelId="{651BF9DA-1419-449A-A45F-599788B53852}" type="presParOf" srcId="{076FA710-7AB0-4378-9DD0-118AD37D5E83}" destId="{A24E9177-B562-4F0B-B2B7-506BD85D35AC}" srcOrd="5" destOrd="0" presId="urn:microsoft.com/office/officeart/2005/8/layout/vList2"/>
    <dgm:cxn modelId="{0FE7403E-F33C-4DAA-BB4C-D7F8E1E2239D}" type="presParOf" srcId="{076FA710-7AB0-4378-9DD0-118AD37D5E83}" destId="{CB8C68E3-7BFE-4A3E-97E2-F0E074ECD5A9}" srcOrd="6" destOrd="0" presId="urn:microsoft.com/office/officeart/2005/8/layout/vList2"/>
    <dgm:cxn modelId="{7F0A1D54-189F-4D26-A6C4-89DC83006B34}" type="presParOf" srcId="{076FA710-7AB0-4378-9DD0-118AD37D5E83}" destId="{BD2C8FDC-6F08-4CAD-B9C0-5F601517E47A}" srcOrd="7" destOrd="0" presId="urn:microsoft.com/office/officeart/2005/8/layout/vList2"/>
    <dgm:cxn modelId="{E582AA3B-BD6F-46EA-80A1-32287D32A504}" type="presParOf" srcId="{076FA710-7AB0-4378-9DD0-118AD37D5E83}" destId="{B1FB1BE7-3E6E-4612-812F-E1CC65FBDCE5}" srcOrd="8" destOrd="0" presId="urn:microsoft.com/office/officeart/2005/8/layout/vList2"/>
    <dgm:cxn modelId="{E559D687-5E53-4541-B1A6-CC90B384930E}" type="presParOf" srcId="{076FA710-7AB0-4378-9DD0-118AD37D5E83}" destId="{96589B5B-01FC-4A8A-A082-0D0B7226C3AC}" srcOrd="9" destOrd="0" presId="urn:microsoft.com/office/officeart/2005/8/layout/vList2"/>
    <dgm:cxn modelId="{308690D1-1B67-44B2-8BCF-A1F78546B780}" type="presParOf" srcId="{076FA710-7AB0-4378-9DD0-118AD37D5E83}" destId="{8003E396-6501-4B4C-B98B-3A266C3E3CD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F482C-3AAF-4142-A843-E37104BA270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74AC7DD-A3B4-409E-9658-E0BDA34E71F6}">
      <dgm:prSet/>
      <dgm:spPr/>
      <dgm:t>
        <a:bodyPr/>
        <a:lstStyle/>
        <a:p>
          <a:pPr>
            <a:defRPr cap="all"/>
          </a:pPr>
          <a:r>
            <a:rPr lang="en-GB"/>
            <a:t>Your system will only be capable of learning if the training data contains enough relevant features and not too many irrelevant ones.</a:t>
          </a:r>
          <a:endParaRPr lang="en-US"/>
        </a:p>
      </dgm:t>
    </dgm:pt>
    <dgm:pt modelId="{918C7A16-A5F4-4502-A584-15887733FAF7}" type="parTrans" cxnId="{83E5BA5A-4B0B-4170-A466-D90E59F8DB56}">
      <dgm:prSet/>
      <dgm:spPr/>
      <dgm:t>
        <a:bodyPr/>
        <a:lstStyle/>
        <a:p>
          <a:endParaRPr lang="en-US"/>
        </a:p>
      </dgm:t>
    </dgm:pt>
    <dgm:pt modelId="{725D5033-D770-4D2B-8669-19EEB947CA66}" type="sibTrans" cxnId="{83E5BA5A-4B0B-4170-A466-D90E59F8DB56}">
      <dgm:prSet/>
      <dgm:spPr/>
      <dgm:t>
        <a:bodyPr/>
        <a:lstStyle/>
        <a:p>
          <a:endParaRPr lang="en-US"/>
        </a:p>
      </dgm:t>
    </dgm:pt>
    <dgm:pt modelId="{5E874C26-2965-48D5-A8AC-1C5B9B94CB91}">
      <dgm:prSet/>
      <dgm:spPr/>
      <dgm:t>
        <a:bodyPr/>
        <a:lstStyle/>
        <a:p>
          <a:pPr>
            <a:defRPr cap="all"/>
          </a:pPr>
          <a:r>
            <a:rPr lang="fi-FI"/>
            <a:t>Garbage in, garbage out</a:t>
          </a:r>
          <a:endParaRPr lang="en-US"/>
        </a:p>
      </dgm:t>
    </dgm:pt>
    <dgm:pt modelId="{2A9DD5DD-91A0-4101-9BF9-4436178EDF59}" type="parTrans" cxnId="{930472FD-2327-4B60-9231-06A20CB7B8A0}">
      <dgm:prSet/>
      <dgm:spPr/>
      <dgm:t>
        <a:bodyPr/>
        <a:lstStyle/>
        <a:p>
          <a:endParaRPr lang="en-US"/>
        </a:p>
      </dgm:t>
    </dgm:pt>
    <dgm:pt modelId="{067AC126-082D-4425-A084-7A57BE3470F5}" type="sibTrans" cxnId="{930472FD-2327-4B60-9231-06A20CB7B8A0}">
      <dgm:prSet/>
      <dgm:spPr/>
      <dgm:t>
        <a:bodyPr/>
        <a:lstStyle/>
        <a:p>
          <a:endParaRPr lang="en-US"/>
        </a:p>
      </dgm:t>
    </dgm:pt>
    <dgm:pt modelId="{9306CA8B-DE5A-4190-85F6-27329FE90582}">
      <dgm:prSet/>
      <dgm:spPr/>
      <dgm:t>
        <a:bodyPr/>
        <a:lstStyle/>
        <a:p>
          <a:pPr>
            <a:defRPr cap="all"/>
          </a:pPr>
          <a:r>
            <a:rPr lang="fi-FI"/>
            <a:t>Solution =&gt; Feature engineering</a:t>
          </a:r>
          <a:endParaRPr lang="en-US"/>
        </a:p>
      </dgm:t>
    </dgm:pt>
    <dgm:pt modelId="{6B79C712-F6D8-4A4A-80E9-4BA2FB9D7DD4}" type="parTrans" cxnId="{4729FB59-33CB-4A47-A439-C02498F26AA1}">
      <dgm:prSet/>
      <dgm:spPr/>
      <dgm:t>
        <a:bodyPr/>
        <a:lstStyle/>
        <a:p>
          <a:endParaRPr lang="en-US"/>
        </a:p>
      </dgm:t>
    </dgm:pt>
    <dgm:pt modelId="{456D0802-2950-4641-BDF1-91DCEAA481B1}" type="sibTrans" cxnId="{4729FB59-33CB-4A47-A439-C02498F26AA1}">
      <dgm:prSet/>
      <dgm:spPr/>
      <dgm:t>
        <a:bodyPr/>
        <a:lstStyle/>
        <a:p>
          <a:endParaRPr lang="en-US"/>
        </a:p>
      </dgm:t>
    </dgm:pt>
    <dgm:pt modelId="{A1DE2551-AA52-43B0-A2EB-7841234D012E}" type="pres">
      <dgm:prSet presAssocID="{461F482C-3AAF-4142-A843-E37104BA2703}" presName="diagram" presStyleCnt="0">
        <dgm:presLayoutVars>
          <dgm:dir/>
          <dgm:resizeHandles val="exact"/>
        </dgm:presLayoutVars>
      </dgm:prSet>
      <dgm:spPr/>
    </dgm:pt>
    <dgm:pt modelId="{7E6ABB37-AB64-47FF-861D-B423CB1061A1}" type="pres">
      <dgm:prSet presAssocID="{F74AC7DD-A3B4-409E-9658-E0BDA34E71F6}" presName="node" presStyleLbl="node1" presStyleIdx="0" presStyleCnt="3">
        <dgm:presLayoutVars>
          <dgm:bulletEnabled val="1"/>
        </dgm:presLayoutVars>
      </dgm:prSet>
      <dgm:spPr/>
    </dgm:pt>
    <dgm:pt modelId="{A605CB70-89AF-4AC7-BF10-DF2D046F4BAA}" type="pres">
      <dgm:prSet presAssocID="{725D5033-D770-4D2B-8669-19EEB947CA66}" presName="sibTrans" presStyleCnt="0"/>
      <dgm:spPr/>
    </dgm:pt>
    <dgm:pt modelId="{F1A68224-3F19-4244-8EAD-0012B1FFFD42}" type="pres">
      <dgm:prSet presAssocID="{5E874C26-2965-48D5-A8AC-1C5B9B94CB91}" presName="node" presStyleLbl="node1" presStyleIdx="1" presStyleCnt="3">
        <dgm:presLayoutVars>
          <dgm:bulletEnabled val="1"/>
        </dgm:presLayoutVars>
      </dgm:prSet>
      <dgm:spPr/>
    </dgm:pt>
    <dgm:pt modelId="{C29E736D-0686-468D-83E9-E15C997D4DA8}" type="pres">
      <dgm:prSet presAssocID="{067AC126-082D-4425-A084-7A57BE3470F5}" presName="sibTrans" presStyleCnt="0"/>
      <dgm:spPr/>
    </dgm:pt>
    <dgm:pt modelId="{3AA4AC47-A4BC-4ED6-9334-A505FE4AC592}" type="pres">
      <dgm:prSet presAssocID="{9306CA8B-DE5A-4190-85F6-27329FE90582}" presName="node" presStyleLbl="node1" presStyleIdx="2" presStyleCnt="3">
        <dgm:presLayoutVars>
          <dgm:bulletEnabled val="1"/>
        </dgm:presLayoutVars>
      </dgm:prSet>
      <dgm:spPr/>
    </dgm:pt>
  </dgm:ptLst>
  <dgm:cxnLst>
    <dgm:cxn modelId="{50378336-0EF7-4F57-97C9-E8FF7D5B4802}" type="presOf" srcId="{9306CA8B-DE5A-4190-85F6-27329FE90582}" destId="{3AA4AC47-A4BC-4ED6-9334-A505FE4AC592}" srcOrd="0" destOrd="0" presId="urn:microsoft.com/office/officeart/2005/8/layout/default"/>
    <dgm:cxn modelId="{097C5B39-7086-4290-A90D-D15FEE2599EF}" type="presOf" srcId="{461F482C-3AAF-4142-A843-E37104BA2703}" destId="{A1DE2551-AA52-43B0-A2EB-7841234D012E}" srcOrd="0" destOrd="0" presId="urn:microsoft.com/office/officeart/2005/8/layout/default"/>
    <dgm:cxn modelId="{25382975-1FBE-4A21-B2C6-7A21CE95804A}" type="presOf" srcId="{5E874C26-2965-48D5-A8AC-1C5B9B94CB91}" destId="{F1A68224-3F19-4244-8EAD-0012B1FFFD42}" srcOrd="0" destOrd="0" presId="urn:microsoft.com/office/officeart/2005/8/layout/default"/>
    <dgm:cxn modelId="{4729FB59-33CB-4A47-A439-C02498F26AA1}" srcId="{461F482C-3AAF-4142-A843-E37104BA2703}" destId="{9306CA8B-DE5A-4190-85F6-27329FE90582}" srcOrd="2" destOrd="0" parTransId="{6B79C712-F6D8-4A4A-80E9-4BA2FB9D7DD4}" sibTransId="{456D0802-2950-4641-BDF1-91DCEAA481B1}"/>
    <dgm:cxn modelId="{3078987A-9AD2-4497-8E40-7D87B602BA77}" type="presOf" srcId="{F74AC7DD-A3B4-409E-9658-E0BDA34E71F6}" destId="{7E6ABB37-AB64-47FF-861D-B423CB1061A1}" srcOrd="0" destOrd="0" presId="urn:microsoft.com/office/officeart/2005/8/layout/default"/>
    <dgm:cxn modelId="{83E5BA5A-4B0B-4170-A466-D90E59F8DB56}" srcId="{461F482C-3AAF-4142-A843-E37104BA2703}" destId="{F74AC7DD-A3B4-409E-9658-E0BDA34E71F6}" srcOrd="0" destOrd="0" parTransId="{918C7A16-A5F4-4502-A584-15887733FAF7}" sibTransId="{725D5033-D770-4D2B-8669-19EEB947CA66}"/>
    <dgm:cxn modelId="{930472FD-2327-4B60-9231-06A20CB7B8A0}" srcId="{461F482C-3AAF-4142-A843-E37104BA2703}" destId="{5E874C26-2965-48D5-A8AC-1C5B9B94CB91}" srcOrd="1" destOrd="0" parTransId="{2A9DD5DD-91A0-4101-9BF9-4436178EDF59}" sibTransId="{067AC126-082D-4425-A084-7A57BE3470F5}"/>
    <dgm:cxn modelId="{479FBDAD-534E-462D-9F99-7010838BEF8E}" type="presParOf" srcId="{A1DE2551-AA52-43B0-A2EB-7841234D012E}" destId="{7E6ABB37-AB64-47FF-861D-B423CB1061A1}" srcOrd="0" destOrd="0" presId="urn:microsoft.com/office/officeart/2005/8/layout/default"/>
    <dgm:cxn modelId="{A0120969-48F4-4A8E-88EC-DE746CD68F83}" type="presParOf" srcId="{A1DE2551-AA52-43B0-A2EB-7841234D012E}" destId="{A605CB70-89AF-4AC7-BF10-DF2D046F4BAA}" srcOrd="1" destOrd="0" presId="urn:microsoft.com/office/officeart/2005/8/layout/default"/>
    <dgm:cxn modelId="{891BD914-DB92-48A9-B160-A5E7404A52BA}" type="presParOf" srcId="{A1DE2551-AA52-43B0-A2EB-7841234D012E}" destId="{F1A68224-3F19-4244-8EAD-0012B1FFFD42}" srcOrd="2" destOrd="0" presId="urn:microsoft.com/office/officeart/2005/8/layout/default"/>
    <dgm:cxn modelId="{A92DFCEE-5225-4D05-9B59-B510F592FBDB}" type="presParOf" srcId="{A1DE2551-AA52-43B0-A2EB-7841234D012E}" destId="{C29E736D-0686-468D-83E9-E15C997D4DA8}" srcOrd="3" destOrd="0" presId="urn:microsoft.com/office/officeart/2005/8/layout/default"/>
    <dgm:cxn modelId="{BBFF84A3-392E-4ABF-AC07-82EE8C3D10D7}" type="presParOf" srcId="{A1DE2551-AA52-43B0-A2EB-7841234D012E}" destId="{3AA4AC47-A4BC-4ED6-9334-A505FE4AC59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298575-727B-4729-87D4-B34B248612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0B97EA9-82C7-4BA8-ADE4-A77853DC291A}">
      <dgm:prSet/>
      <dgm:spPr/>
      <dgm:t>
        <a:bodyPr/>
        <a:lstStyle/>
        <a:p>
          <a:r>
            <a:rPr lang="en-GB" dirty="0"/>
            <a:t>Underfitting  is the opposite of overfitting: it occurs when your model is too simple to learn the underlying structure of the data.</a:t>
          </a:r>
        </a:p>
        <a:p>
          <a:r>
            <a:rPr lang="en-GB" dirty="0"/>
            <a:t>It means that the training accuracy is not good enough.</a:t>
          </a:r>
          <a:endParaRPr lang="en-US" dirty="0"/>
        </a:p>
      </dgm:t>
    </dgm:pt>
    <dgm:pt modelId="{1301D2F0-9BB3-4CD1-A7F3-405FC8D65742}" type="parTrans" cxnId="{0C0265E1-66A4-464B-B586-F372E5DE0C92}">
      <dgm:prSet/>
      <dgm:spPr/>
      <dgm:t>
        <a:bodyPr/>
        <a:lstStyle/>
        <a:p>
          <a:endParaRPr lang="en-US"/>
        </a:p>
      </dgm:t>
    </dgm:pt>
    <dgm:pt modelId="{C8E86955-ABA5-428B-931D-66116C15EEB3}" type="sibTrans" cxnId="{0C0265E1-66A4-464B-B586-F372E5DE0C92}">
      <dgm:prSet/>
      <dgm:spPr/>
      <dgm:t>
        <a:bodyPr/>
        <a:lstStyle/>
        <a:p>
          <a:endParaRPr lang="en-US"/>
        </a:p>
      </dgm:t>
    </dgm:pt>
    <dgm:pt modelId="{03E84803-3E4D-4112-BE25-2D77A561ED7C}">
      <dgm:prSet/>
      <dgm:spPr/>
      <dgm:t>
        <a:bodyPr/>
        <a:lstStyle/>
        <a:p>
          <a:r>
            <a:rPr lang="en-GB"/>
            <a:t>Here are the main options for fixing this problem: </a:t>
          </a:r>
          <a:endParaRPr lang="en-US"/>
        </a:p>
      </dgm:t>
    </dgm:pt>
    <dgm:pt modelId="{CEBBA4D5-DCD6-46D8-9EF7-B18BB5B833E1}" type="parTrans" cxnId="{4E99274B-D072-474D-95B4-EF13011B689E}">
      <dgm:prSet/>
      <dgm:spPr/>
      <dgm:t>
        <a:bodyPr/>
        <a:lstStyle/>
        <a:p>
          <a:endParaRPr lang="en-US"/>
        </a:p>
      </dgm:t>
    </dgm:pt>
    <dgm:pt modelId="{AB67450F-35B3-4C7A-BE61-0CC44E8451C5}" type="sibTrans" cxnId="{4E99274B-D072-474D-95B4-EF13011B689E}">
      <dgm:prSet/>
      <dgm:spPr/>
      <dgm:t>
        <a:bodyPr/>
        <a:lstStyle/>
        <a:p>
          <a:endParaRPr lang="en-US"/>
        </a:p>
      </dgm:t>
    </dgm:pt>
    <dgm:pt modelId="{B26B5F05-C249-4D36-9DFC-97B34AB52E0F}">
      <dgm:prSet/>
      <dgm:spPr/>
      <dgm:t>
        <a:bodyPr/>
        <a:lstStyle/>
        <a:p>
          <a:r>
            <a:rPr lang="en-GB"/>
            <a:t>Select a more powerful model, with more parameters. </a:t>
          </a:r>
          <a:endParaRPr lang="en-US"/>
        </a:p>
      </dgm:t>
    </dgm:pt>
    <dgm:pt modelId="{C9A5E8ED-035E-4003-9085-5A45BCB4174C}" type="parTrans" cxnId="{8575AF8A-E76D-41F5-AD43-2467CED8B666}">
      <dgm:prSet/>
      <dgm:spPr/>
      <dgm:t>
        <a:bodyPr/>
        <a:lstStyle/>
        <a:p>
          <a:endParaRPr lang="en-US"/>
        </a:p>
      </dgm:t>
    </dgm:pt>
    <dgm:pt modelId="{24A65807-4E3F-49DC-8868-8937D4EFEEB1}" type="sibTrans" cxnId="{8575AF8A-E76D-41F5-AD43-2467CED8B666}">
      <dgm:prSet/>
      <dgm:spPr/>
      <dgm:t>
        <a:bodyPr/>
        <a:lstStyle/>
        <a:p>
          <a:endParaRPr lang="en-US"/>
        </a:p>
      </dgm:t>
    </dgm:pt>
    <dgm:pt modelId="{558C1C46-F4A3-47D3-BF00-C0DFDD8CE6C2}">
      <dgm:prSet/>
      <dgm:spPr/>
      <dgm:t>
        <a:bodyPr/>
        <a:lstStyle/>
        <a:p>
          <a:r>
            <a:rPr lang="en-GB"/>
            <a:t>Feed better features to the learning algorithm (feature engineering). </a:t>
          </a:r>
          <a:endParaRPr lang="en-US"/>
        </a:p>
      </dgm:t>
    </dgm:pt>
    <dgm:pt modelId="{96C66D06-5110-4670-A9C5-0D7140CB6BEB}" type="parTrans" cxnId="{5B297F64-B773-4E2B-B360-291E74B1E0DA}">
      <dgm:prSet/>
      <dgm:spPr/>
      <dgm:t>
        <a:bodyPr/>
        <a:lstStyle/>
        <a:p>
          <a:endParaRPr lang="en-US"/>
        </a:p>
      </dgm:t>
    </dgm:pt>
    <dgm:pt modelId="{D50CCA41-109F-4E26-96D3-C3726B0E541A}" type="sibTrans" cxnId="{5B297F64-B773-4E2B-B360-291E74B1E0DA}">
      <dgm:prSet/>
      <dgm:spPr/>
      <dgm:t>
        <a:bodyPr/>
        <a:lstStyle/>
        <a:p>
          <a:endParaRPr lang="en-US"/>
        </a:p>
      </dgm:t>
    </dgm:pt>
    <dgm:pt modelId="{95255FA5-2A72-460A-95AD-FA1825B9D3AA}">
      <dgm:prSet/>
      <dgm:spPr/>
      <dgm:t>
        <a:bodyPr/>
        <a:lstStyle/>
        <a:p>
          <a:r>
            <a:rPr lang="en-GB"/>
            <a:t>Reduce the constraints on the model (e.g., reduce the regularization hyperparameter).</a:t>
          </a:r>
          <a:endParaRPr lang="en-US"/>
        </a:p>
      </dgm:t>
    </dgm:pt>
    <dgm:pt modelId="{2E557B65-5E9C-49B6-97C1-A5631CBC6EF5}" type="parTrans" cxnId="{EAFEFB39-BFAB-4655-8924-54E0AC89208D}">
      <dgm:prSet/>
      <dgm:spPr/>
      <dgm:t>
        <a:bodyPr/>
        <a:lstStyle/>
        <a:p>
          <a:endParaRPr lang="en-US"/>
        </a:p>
      </dgm:t>
    </dgm:pt>
    <dgm:pt modelId="{2D3F7374-E1F7-483C-9BBD-DBD962B1056D}" type="sibTrans" cxnId="{EAFEFB39-BFAB-4655-8924-54E0AC89208D}">
      <dgm:prSet/>
      <dgm:spPr/>
      <dgm:t>
        <a:bodyPr/>
        <a:lstStyle/>
        <a:p>
          <a:endParaRPr lang="en-US"/>
        </a:p>
      </dgm:t>
    </dgm:pt>
    <dgm:pt modelId="{31874DB4-F900-4962-8CA7-2DFAAD1E2050}" type="pres">
      <dgm:prSet presAssocID="{F7298575-727B-4729-87D4-B34B24861258}" presName="vert0" presStyleCnt="0">
        <dgm:presLayoutVars>
          <dgm:dir/>
          <dgm:animOne val="branch"/>
          <dgm:animLvl val="lvl"/>
        </dgm:presLayoutVars>
      </dgm:prSet>
      <dgm:spPr/>
    </dgm:pt>
    <dgm:pt modelId="{59FFDB66-BE75-4123-ABE8-78E51B974F5B}" type="pres">
      <dgm:prSet presAssocID="{90B97EA9-82C7-4BA8-ADE4-A77853DC291A}" presName="thickLine" presStyleLbl="alignNode1" presStyleIdx="0" presStyleCnt="2"/>
      <dgm:spPr/>
    </dgm:pt>
    <dgm:pt modelId="{5318B2D7-BE90-4241-96F1-2C13E8605BCF}" type="pres">
      <dgm:prSet presAssocID="{90B97EA9-82C7-4BA8-ADE4-A77853DC291A}" presName="horz1" presStyleCnt="0"/>
      <dgm:spPr/>
    </dgm:pt>
    <dgm:pt modelId="{7D0FB4DE-FD05-4BF8-88E7-DDD4E4B5432C}" type="pres">
      <dgm:prSet presAssocID="{90B97EA9-82C7-4BA8-ADE4-A77853DC291A}" presName="tx1" presStyleLbl="revTx" presStyleIdx="0" presStyleCnt="5" custScaleX="500000"/>
      <dgm:spPr/>
    </dgm:pt>
    <dgm:pt modelId="{0B4FFDE1-1BF1-4BC5-97E1-CAF671883891}" type="pres">
      <dgm:prSet presAssocID="{90B97EA9-82C7-4BA8-ADE4-A77853DC291A}" presName="vert1" presStyleCnt="0"/>
      <dgm:spPr/>
    </dgm:pt>
    <dgm:pt modelId="{A2A09C9C-16A7-4239-B8AE-4A5C33F85255}" type="pres">
      <dgm:prSet presAssocID="{03E84803-3E4D-4112-BE25-2D77A561ED7C}" presName="thickLine" presStyleLbl="alignNode1" presStyleIdx="1" presStyleCnt="2"/>
      <dgm:spPr/>
    </dgm:pt>
    <dgm:pt modelId="{6203391C-DF7F-42C4-A198-1FBB42A77E87}" type="pres">
      <dgm:prSet presAssocID="{03E84803-3E4D-4112-BE25-2D77A561ED7C}" presName="horz1" presStyleCnt="0"/>
      <dgm:spPr/>
    </dgm:pt>
    <dgm:pt modelId="{FB2097A4-CC4C-4808-8871-6C91D4CB1698}" type="pres">
      <dgm:prSet presAssocID="{03E84803-3E4D-4112-BE25-2D77A561ED7C}" presName="tx1" presStyleLbl="revTx" presStyleIdx="1" presStyleCnt="5"/>
      <dgm:spPr/>
    </dgm:pt>
    <dgm:pt modelId="{CA91E8FC-EDB9-4524-8DDA-689A98DB9472}" type="pres">
      <dgm:prSet presAssocID="{03E84803-3E4D-4112-BE25-2D77A561ED7C}" presName="vert1" presStyleCnt="0"/>
      <dgm:spPr/>
    </dgm:pt>
    <dgm:pt modelId="{8F87A666-AFE8-4EE8-8242-E9EDD431C750}" type="pres">
      <dgm:prSet presAssocID="{B26B5F05-C249-4D36-9DFC-97B34AB52E0F}" presName="vertSpace2a" presStyleCnt="0"/>
      <dgm:spPr/>
    </dgm:pt>
    <dgm:pt modelId="{B4B230EA-25D4-4594-94D1-1B072FD728C2}" type="pres">
      <dgm:prSet presAssocID="{B26B5F05-C249-4D36-9DFC-97B34AB52E0F}" presName="horz2" presStyleCnt="0"/>
      <dgm:spPr/>
    </dgm:pt>
    <dgm:pt modelId="{EBC7ADF8-454B-48C7-938C-46B8571A2333}" type="pres">
      <dgm:prSet presAssocID="{B26B5F05-C249-4D36-9DFC-97B34AB52E0F}" presName="horzSpace2" presStyleCnt="0"/>
      <dgm:spPr/>
    </dgm:pt>
    <dgm:pt modelId="{F34A3606-D204-461A-A6D8-EBDECF2873C9}" type="pres">
      <dgm:prSet presAssocID="{B26B5F05-C249-4D36-9DFC-97B34AB52E0F}" presName="tx2" presStyleLbl="revTx" presStyleIdx="2" presStyleCnt="5"/>
      <dgm:spPr/>
    </dgm:pt>
    <dgm:pt modelId="{D752BBE4-E6B8-4932-8480-4C224963D7FC}" type="pres">
      <dgm:prSet presAssocID="{B26B5F05-C249-4D36-9DFC-97B34AB52E0F}" presName="vert2" presStyleCnt="0"/>
      <dgm:spPr/>
    </dgm:pt>
    <dgm:pt modelId="{4A522F3D-347D-4D4E-ACA8-A0F4EF284957}" type="pres">
      <dgm:prSet presAssocID="{B26B5F05-C249-4D36-9DFC-97B34AB52E0F}" presName="thinLine2b" presStyleLbl="callout" presStyleIdx="0" presStyleCnt="3"/>
      <dgm:spPr/>
    </dgm:pt>
    <dgm:pt modelId="{B638F2E8-E61C-4782-BDFA-C27B2E89B9FB}" type="pres">
      <dgm:prSet presAssocID="{B26B5F05-C249-4D36-9DFC-97B34AB52E0F}" presName="vertSpace2b" presStyleCnt="0"/>
      <dgm:spPr/>
    </dgm:pt>
    <dgm:pt modelId="{FE83AA5E-AF81-4620-9584-284292E35458}" type="pres">
      <dgm:prSet presAssocID="{558C1C46-F4A3-47D3-BF00-C0DFDD8CE6C2}" presName="horz2" presStyleCnt="0"/>
      <dgm:spPr/>
    </dgm:pt>
    <dgm:pt modelId="{4BDAA8B9-59DB-437A-B4A5-32D3195DD563}" type="pres">
      <dgm:prSet presAssocID="{558C1C46-F4A3-47D3-BF00-C0DFDD8CE6C2}" presName="horzSpace2" presStyleCnt="0"/>
      <dgm:spPr/>
    </dgm:pt>
    <dgm:pt modelId="{9986EE06-AA38-4B05-A6D5-CF6EB1C0A86E}" type="pres">
      <dgm:prSet presAssocID="{558C1C46-F4A3-47D3-BF00-C0DFDD8CE6C2}" presName="tx2" presStyleLbl="revTx" presStyleIdx="3" presStyleCnt="5"/>
      <dgm:spPr/>
    </dgm:pt>
    <dgm:pt modelId="{517F4085-2D7B-408F-B2FB-4571555851A8}" type="pres">
      <dgm:prSet presAssocID="{558C1C46-F4A3-47D3-BF00-C0DFDD8CE6C2}" presName="vert2" presStyleCnt="0"/>
      <dgm:spPr/>
    </dgm:pt>
    <dgm:pt modelId="{1463C7F3-7F10-425E-8547-1FD62633A0E6}" type="pres">
      <dgm:prSet presAssocID="{558C1C46-F4A3-47D3-BF00-C0DFDD8CE6C2}" presName="thinLine2b" presStyleLbl="callout" presStyleIdx="1" presStyleCnt="3"/>
      <dgm:spPr/>
    </dgm:pt>
    <dgm:pt modelId="{B29D563D-C4FF-4328-B9C9-8578C8731188}" type="pres">
      <dgm:prSet presAssocID="{558C1C46-F4A3-47D3-BF00-C0DFDD8CE6C2}" presName="vertSpace2b" presStyleCnt="0"/>
      <dgm:spPr/>
    </dgm:pt>
    <dgm:pt modelId="{7C040D1B-70DC-4C36-AC42-A0751C5D22C6}" type="pres">
      <dgm:prSet presAssocID="{95255FA5-2A72-460A-95AD-FA1825B9D3AA}" presName="horz2" presStyleCnt="0"/>
      <dgm:spPr/>
    </dgm:pt>
    <dgm:pt modelId="{FB9D7C7D-016F-4FF7-B9D7-931BA9BE957D}" type="pres">
      <dgm:prSet presAssocID="{95255FA5-2A72-460A-95AD-FA1825B9D3AA}" presName="horzSpace2" presStyleCnt="0"/>
      <dgm:spPr/>
    </dgm:pt>
    <dgm:pt modelId="{7B832614-6498-405E-B299-CB9270CC7DDE}" type="pres">
      <dgm:prSet presAssocID="{95255FA5-2A72-460A-95AD-FA1825B9D3AA}" presName="tx2" presStyleLbl="revTx" presStyleIdx="4" presStyleCnt="5"/>
      <dgm:spPr/>
    </dgm:pt>
    <dgm:pt modelId="{516DF62F-BE51-42CD-9724-C314238BE86D}" type="pres">
      <dgm:prSet presAssocID="{95255FA5-2A72-460A-95AD-FA1825B9D3AA}" presName="vert2" presStyleCnt="0"/>
      <dgm:spPr/>
    </dgm:pt>
    <dgm:pt modelId="{A1E9CB38-528A-40B9-8ABD-5A1626A70BFE}" type="pres">
      <dgm:prSet presAssocID="{95255FA5-2A72-460A-95AD-FA1825B9D3AA}" presName="thinLine2b" presStyleLbl="callout" presStyleIdx="2" presStyleCnt="3"/>
      <dgm:spPr/>
    </dgm:pt>
    <dgm:pt modelId="{451C5D7D-7C53-461E-BF03-11A1F7836F0D}" type="pres">
      <dgm:prSet presAssocID="{95255FA5-2A72-460A-95AD-FA1825B9D3AA}" presName="vertSpace2b" presStyleCnt="0"/>
      <dgm:spPr/>
    </dgm:pt>
  </dgm:ptLst>
  <dgm:cxnLst>
    <dgm:cxn modelId="{D1EC1E25-29B1-43CB-BB1E-E4363954776F}" type="presOf" srcId="{90B97EA9-82C7-4BA8-ADE4-A77853DC291A}" destId="{7D0FB4DE-FD05-4BF8-88E7-DDD4E4B5432C}" srcOrd="0" destOrd="0" presId="urn:microsoft.com/office/officeart/2008/layout/LinedList"/>
    <dgm:cxn modelId="{EAFEFB39-BFAB-4655-8924-54E0AC89208D}" srcId="{03E84803-3E4D-4112-BE25-2D77A561ED7C}" destId="{95255FA5-2A72-460A-95AD-FA1825B9D3AA}" srcOrd="2" destOrd="0" parTransId="{2E557B65-5E9C-49B6-97C1-A5631CBC6EF5}" sibTransId="{2D3F7374-E1F7-483C-9BBD-DBD962B1056D}"/>
    <dgm:cxn modelId="{79010C3B-F6E0-4724-819A-50A2F5F1E172}" type="presOf" srcId="{95255FA5-2A72-460A-95AD-FA1825B9D3AA}" destId="{7B832614-6498-405E-B299-CB9270CC7DDE}" srcOrd="0" destOrd="0" presId="urn:microsoft.com/office/officeart/2008/layout/LinedList"/>
    <dgm:cxn modelId="{5B297F64-B773-4E2B-B360-291E74B1E0DA}" srcId="{03E84803-3E4D-4112-BE25-2D77A561ED7C}" destId="{558C1C46-F4A3-47D3-BF00-C0DFDD8CE6C2}" srcOrd="1" destOrd="0" parTransId="{96C66D06-5110-4670-A9C5-0D7140CB6BEB}" sibTransId="{D50CCA41-109F-4E26-96D3-C3726B0E541A}"/>
    <dgm:cxn modelId="{4E99274B-D072-474D-95B4-EF13011B689E}" srcId="{F7298575-727B-4729-87D4-B34B24861258}" destId="{03E84803-3E4D-4112-BE25-2D77A561ED7C}" srcOrd="1" destOrd="0" parTransId="{CEBBA4D5-DCD6-46D8-9EF7-B18BB5B833E1}" sibTransId="{AB67450F-35B3-4C7A-BE61-0CC44E8451C5}"/>
    <dgm:cxn modelId="{FBF33B6F-18DC-43F7-9B57-2A0FDDA5C716}" type="presOf" srcId="{B26B5F05-C249-4D36-9DFC-97B34AB52E0F}" destId="{F34A3606-D204-461A-A6D8-EBDECF2873C9}" srcOrd="0" destOrd="0" presId="urn:microsoft.com/office/officeart/2008/layout/LinedList"/>
    <dgm:cxn modelId="{8575AF8A-E76D-41F5-AD43-2467CED8B666}" srcId="{03E84803-3E4D-4112-BE25-2D77A561ED7C}" destId="{B26B5F05-C249-4D36-9DFC-97B34AB52E0F}" srcOrd="0" destOrd="0" parTransId="{C9A5E8ED-035E-4003-9085-5A45BCB4174C}" sibTransId="{24A65807-4E3F-49DC-8868-8937D4EFEEB1}"/>
    <dgm:cxn modelId="{97E0DEAA-FBEF-4BBC-BA51-48F5C407393D}" type="presOf" srcId="{03E84803-3E4D-4112-BE25-2D77A561ED7C}" destId="{FB2097A4-CC4C-4808-8871-6C91D4CB1698}" srcOrd="0" destOrd="0" presId="urn:microsoft.com/office/officeart/2008/layout/LinedList"/>
    <dgm:cxn modelId="{D87892AE-5CF2-4767-9EF4-8969C868D739}" type="presOf" srcId="{F7298575-727B-4729-87D4-B34B24861258}" destId="{31874DB4-F900-4962-8CA7-2DFAAD1E2050}" srcOrd="0" destOrd="0" presId="urn:microsoft.com/office/officeart/2008/layout/LinedList"/>
    <dgm:cxn modelId="{B01983DA-18CD-4486-9C30-ED209BD63046}" type="presOf" srcId="{558C1C46-F4A3-47D3-BF00-C0DFDD8CE6C2}" destId="{9986EE06-AA38-4B05-A6D5-CF6EB1C0A86E}" srcOrd="0" destOrd="0" presId="urn:microsoft.com/office/officeart/2008/layout/LinedList"/>
    <dgm:cxn modelId="{0C0265E1-66A4-464B-B586-F372E5DE0C92}" srcId="{F7298575-727B-4729-87D4-B34B24861258}" destId="{90B97EA9-82C7-4BA8-ADE4-A77853DC291A}" srcOrd="0" destOrd="0" parTransId="{1301D2F0-9BB3-4CD1-A7F3-405FC8D65742}" sibTransId="{C8E86955-ABA5-428B-931D-66116C15EEB3}"/>
    <dgm:cxn modelId="{EB132B0D-5B5D-4F40-A09B-F13E72F36D17}" type="presParOf" srcId="{31874DB4-F900-4962-8CA7-2DFAAD1E2050}" destId="{59FFDB66-BE75-4123-ABE8-78E51B974F5B}" srcOrd="0" destOrd="0" presId="urn:microsoft.com/office/officeart/2008/layout/LinedList"/>
    <dgm:cxn modelId="{6D50AB12-E619-45D3-AB79-AF8AA2F29622}" type="presParOf" srcId="{31874DB4-F900-4962-8CA7-2DFAAD1E2050}" destId="{5318B2D7-BE90-4241-96F1-2C13E8605BCF}" srcOrd="1" destOrd="0" presId="urn:microsoft.com/office/officeart/2008/layout/LinedList"/>
    <dgm:cxn modelId="{88E3905B-1640-4478-B105-52EF0070FE28}" type="presParOf" srcId="{5318B2D7-BE90-4241-96F1-2C13E8605BCF}" destId="{7D0FB4DE-FD05-4BF8-88E7-DDD4E4B5432C}" srcOrd="0" destOrd="0" presId="urn:microsoft.com/office/officeart/2008/layout/LinedList"/>
    <dgm:cxn modelId="{1D357558-67D5-4C8E-BD93-7A06DF0CE539}" type="presParOf" srcId="{5318B2D7-BE90-4241-96F1-2C13E8605BCF}" destId="{0B4FFDE1-1BF1-4BC5-97E1-CAF671883891}" srcOrd="1" destOrd="0" presId="urn:microsoft.com/office/officeart/2008/layout/LinedList"/>
    <dgm:cxn modelId="{DEF165A0-8222-4A1E-BE10-98FD22F75714}" type="presParOf" srcId="{31874DB4-F900-4962-8CA7-2DFAAD1E2050}" destId="{A2A09C9C-16A7-4239-B8AE-4A5C33F85255}" srcOrd="2" destOrd="0" presId="urn:microsoft.com/office/officeart/2008/layout/LinedList"/>
    <dgm:cxn modelId="{BA8AF943-5A9A-4F5B-8525-187467120C8C}" type="presParOf" srcId="{31874DB4-F900-4962-8CA7-2DFAAD1E2050}" destId="{6203391C-DF7F-42C4-A198-1FBB42A77E87}" srcOrd="3" destOrd="0" presId="urn:microsoft.com/office/officeart/2008/layout/LinedList"/>
    <dgm:cxn modelId="{195C8AFB-B1EE-49B4-A867-6079B91085F7}" type="presParOf" srcId="{6203391C-DF7F-42C4-A198-1FBB42A77E87}" destId="{FB2097A4-CC4C-4808-8871-6C91D4CB1698}" srcOrd="0" destOrd="0" presId="urn:microsoft.com/office/officeart/2008/layout/LinedList"/>
    <dgm:cxn modelId="{56F3EE70-2278-4A5A-8768-1DE79C21EE43}" type="presParOf" srcId="{6203391C-DF7F-42C4-A198-1FBB42A77E87}" destId="{CA91E8FC-EDB9-4524-8DDA-689A98DB9472}" srcOrd="1" destOrd="0" presId="urn:microsoft.com/office/officeart/2008/layout/LinedList"/>
    <dgm:cxn modelId="{5E354F31-276E-4444-BD3A-312F17D2122B}" type="presParOf" srcId="{CA91E8FC-EDB9-4524-8DDA-689A98DB9472}" destId="{8F87A666-AFE8-4EE8-8242-E9EDD431C750}" srcOrd="0" destOrd="0" presId="urn:microsoft.com/office/officeart/2008/layout/LinedList"/>
    <dgm:cxn modelId="{48561E55-3085-4B1A-AF68-D0625C902D89}" type="presParOf" srcId="{CA91E8FC-EDB9-4524-8DDA-689A98DB9472}" destId="{B4B230EA-25D4-4594-94D1-1B072FD728C2}" srcOrd="1" destOrd="0" presId="urn:microsoft.com/office/officeart/2008/layout/LinedList"/>
    <dgm:cxn modelId="{4501FDA9-73F1-41F4-9592-F298F90EA561}" type="presParOf" srcId="{B4B230EA-25D4-4594-94D1-1B072FD728C2}" destId="{EBC7ADF8-454B-48C7-938C-46B8571A2333}" srcOrd="0" destOrd="0" presId="urn:microsoft.com/office/officeart/2008/layout/LinedList"/>
    <dgm:cxn modelId="{FB4B576E-F5FC-4800-9471-BD399C20A15F}" type="presParOf" srcId="{B4B230EA-25D4-4594-94D1-1B072FD728C2}" destId="{F34A3606-D204-461A-A6D8-EBDECF2873C9}" srcOrd="1" destOrd="0" presId="urn:microsoft.com/office/officeart/2008/layout/LinedList"/>
    <dgm:cxn modelId="{0A19B1D2-C541-42E5-B76A-898AB59DA95E}" type="presParOf" srcId="{B4B230EA-25D4-4594-94D1-1B072FD728C2}" destId="{D752BBE4-E6B8-4932-8480-4C224963D7FC}" srcOrd="2" destOrd="0" presId="urn:microsoft.com/office/officeart/2008/layout/LinedList"/>
    <dgm:cxn modelId="{BCD672FC-25AD-487F-8780-DEA1420FC2C5}" type="presParOf" srcId="{CA91E8FC-EDB9-4524-8DDA-689A98DB9472}" destId="{4A522F3D-347D-4D4E-ACA8-A0F4EF284957}" srcOrd="2" destOrd="0" presId="urn:microsoft.com/office/officeart/2008/layout/LinedList"/>
    <dgm:cxn modelId="{1630F538-9F8A-44B0-B3F7-6A02EC1DC6FD}" type="presParOf" srcId="{CA91E8FC-EDB9-4524-8DDA-689A98DB9472}" destId="{B638F2E8-E61C-4782-BDFA-C27B2E89B9FB}" srcOrd="3" destOrd="0" presId="urn:microsoft.com/office/officeart/2008/layout/LinedList"/>
    <dgm:cxn modelId="{E211A648-80AC-42D6-BC27-33FAC76AB6BA}" type="presParOf" srcId="{CA91E8FC-EDB9-4524-8DDA-689A98DB9472}" destId="{FE83AA5E-AF81-4620-9584-284292E35458}" srcOrd="4" destOrd="0" presId="urn:microsoft.com/office/officeart/2008/layout/LinedList"/>
    <dgm:cxn modelId="{C4441E5D-B4B0-4CC5-AA57-C053B6877E89}" type="presParOf" srcId="{FE83AA5E-AF81-4620-9584-284292E35458}" destId="{4BDAA8B9-59DB-437A-B4A5-32D3195DD563}" srcOrd="0" destOrd="0" presId="urn:microsoft.com/office/officeart/2008/layout/LinedList"/>
    <dgm:cxn modelId="{2BF04A88-8C17-4D20-AD34-3A4FE1023BAD}" type="presParOf" srcId="{FE83AA5E-AF81-4620-9584-284292E35458}" destId="{9986EE06-AA38-4B05-A6D5-CF6EB1C0A86E}" srcOrd="1" destOrd="0" presId="urn:microsoft.com/office/officeart/2008/layout/LinedList"/>
    <dgm:cxn modelId="{0D24A5A4-3778-4015-B5C6-F4163B441F9B}" type="presParOf" srcId="{FE83AA5E-AF81-4620-9584-284292E35458}" destId="{517F4085-2D7B-408F-B2FB-4571555851A8}" srcOrd="2" destOrd="0" presId="urn:microsoft.com/office/officeart/2008/layout/LinedList"/>
    <dgm:cxn modelId="{47111137-B315-4F55-93E3-E5A2B1DB8A88}" type="presParOf" srcId="{CA91E8FC-EDB9-4524-8DDA-689A98DB9472}" destId="{1463C7F3-7F10-425E-8547-1FD62633A0E6}" srcOrd="5" destOrd="0" presId="urn:microsoft.com/office/officeart/2008/layout/LinedList"/>
    <dgm:cxn modelId="{18CF6563-AD6E-48AB-B967-F752DB98C635}" type="presParOf" srcId="{CA91E8FC-EDB9-4524-8DDA-689A98DB9472}" destId="{B29D563D-C4FF-4328-B9C9-8578C8731188}" srcOrd="6" destOrd="0" presId="urn:microsoft.com/office/officeart/2008/layout/LinedList"/>
    <dgm:cxn modelId="{C67184D3-CEE3-4618-8521-C42A0573D68F}" type="presParOf" srcId="{CA91E8FC-EDB9-4524-8DDA-689A98DB9472}" destId="{7C040D1B-70DC-4C36-AC42-A0751C5D22C6}" srcOrd="7" destOrd="0" presId="urn:microsoft.com/office/officeart/2008/layout/LinedList"/>
    <dgm:cxn modelId="{E3E03B79-6DF6-41F6-BF52-66829C0939A9}" type="presParOf" srcId="{7C040D1B-70DC-4C36-AC42-A0751C5D22C6}" destId="{FB9D7C7D-016F-4FF7-B9D7-931BA9BE957D}" srcOrd="0" destOrd="0" presId="urn:microsoft.com/office/officeart/2008/layout/LinedList"/>
    <dgm:cxn modelId="{0F68833C-B87E-4862-BDE8-07223585042B}" type="presParOf" srcId="{7C040D1B-70DC-4C36-AC42-A0751C5D22C6}" destId="{7B832614-6498-405E-B299-CB9270CC7DDE}" srcOrd="1" destOrd="0" presId="urn:microsoft.com/office/officeart/2008/layout/LinedList"/>
    <dgm:cxn modelId="{9878F69A-0601-4C7E-A65F-98B6BD043B35}" type="presParOf" srcId="{7C040D1B-70DC-4C36-AC42-A0751C5D22C6}" destId="{516DF62F-BE51-42CD-9724-C314238BE86D}" srcOrd="2" destOrd="0" presId="urn:microsoft.com/office/officeart/2008/layout/LinedList"/>
    <dgm:cxn modelId="{7485C198-4BAA-4894-B207-D1F7CFDE6AA3}" type="presParOf" srcId="{CA91E8FC-EDB9-4524-8DDA-689A98DB9472}" destId="{A1E9CB38-528A-40B9-8ABD-5A1626A70BFE}" srcOrd="8" destOrd="0" presId="urn:microsoft.com/office/officeart/2008/layout/LinedList"/>
    <dgm:cxn modelId="{EE91DF07-8C5D-4AC9-BEFF-E26174CDD082}" type="presParOf" srcId="{CA91E8FC-EDB9-4524-8DDA-689A98DB9472}" destId="{451C5D7D-7C53-461E-BF03-11A1F7836F0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7C71B-E36F-453E-9CD6-66C69D670581}">
      <dsp:nvSpPr>
        <dsp:cNvPr id="0" name=""/>
        <dsp:cNvSpPr/>
      </dsp:nvSpPr>
      <dsp:spPr>
        <a:xfrm>
          <a:off x="0" y="377693"/>
          <a:ext cx="626364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Insufficient  Quantity of Training Data</a:t>
          </a:r>
          <a:endParaRPr lang="en-US" sz="3000" kern="1200" dirty="0"/>
        </a:p>
      </dsp:txBody>
      <dsp:txXfrm>
        <a:off x="35125" y="412818"/>
        <a:ext cx="6193390" cy="649299"/>
      </dsp:txXfrm>
    </dsp:sp>
    <dsp:sp modelId="{4C35CE67-2D0D-4950-B55E-552EB239C031}">
      <dsp:nvSpPr>
        <dsp:cNvPr id="0" name=""/>
        <dsp:cNvSpPr/>
      </dsp:nvSpPr>
      <dsp:spPr>
        <a:xfrm>
          <a:off x="0" y="1183643"/>
          <a:ext cx="6263640" cy="71954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i-FI" sz="3000" kern="1200" dirty="0"/>
            <a:t>Non-</a:t>
          </a:r>
          <a:r>
            <a:rPr lang="fi-FI" sz="3000" kern="1200" dirty="0" err="1"/>
            <a:t>representative</a:t>
          </a:r>
          <a:r>
            <a:rPr lang="fi-FI" sz="3000" kern="1200" dirty="0"/>
            <a:t> Training Data</a:t>
          </a:r>
          <a:endParaRPr lang="en-US" sz="3000" kern="1200" dirty="0"/>
        </a:p>
      </dsp:txBody>
      <dsp:txXfrm>
        <a:off x="35125" y="1218768"/>
        <a:ext cx="6193390" cy="649299"/>
      </dsp:txXfrm>
    </dsp:sp>
    <dsp:sp modelId="{5ABD2455-4579-4C78-9516-96B2202D430F}">
      <dsp:nvSpPr>
        <dsp:cNvPr id="0" name=""/>
        <dsp:cNvSpPr/>
      </dsp:nvSpPr>
      <dsp:spPr>
        <a:xfrm>
          <a:off x="0" y="1989593"/>
          <a:ext cx="6263640" cy="71954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i-FI" sz="3000" kern="1200"/>
            <a:t>Poor-Quality Data</a:t>
          </a:r>
          <a:endParaRPr lang="en-US" sz="3000" kern="1200"/>
        </a:p>
      </dsp:txBody>
      <dsp:txXfrm>
        <a:off x="35125" y="2024718"/>
        <a:ext cx="6193390" cy="649299"/>
      </dsp:txXfrm>
    </dsp:sp>
    <dsp:sp modelId="{CB8C68E3-7BFE-4A3E-97E2-F0E074ECD5A9}">
      <dsp:nvSpPr>
        <dsp:cNvPr id="0" name=""/>
        <dsp:cNvSpPr/>
      </dsp:nvSpPr>
      <dsp:spPr>
        <a:xfrm>
          <a:off x="0" y="2795543"/>
          <a:ext cx="6263640" cy="71954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i-FI" sz="3000" kern="1200"/>
            <a:t>Irrelevant Features</a:t>
          </a:r>
          <a:endParaRPr lang="en-US" sz="3000" kern="1200"/>
        </a:p>
      </dsp:txBody>
      <dsp:txXfrm>
        <a:off x="35125" y="2830668"/>
        <a:ext cx="6193390" cy="649299"/>
      </dsp:txXfrm>
    </dsp:sp>
    <dsp:sp modelId="{B1FB1BE7-3E6E-4612-812F-E1CC65FBDCE5}">
      <dsp:nvSpPr>
        <dsp:cNvPr id="0" name=""/>
        <dsp:cNvSpPr/>
      </dsp:nvSpPr>
      <dsp:spPr>
        <a:xfrm>
          <a:off x="0" y="3601493"/>
          <a:ext cx="6263640" cy="71954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i-FI" sz="3000" kern="1200" dirty="0" err="1"/>
            <a:t>Overfitting</a:t>
          </a:r>
          <a:r>
            <a:rPr lang="fi-FI" sz="3000" kern="1200" dirty="0"/>
            <a:t>  </a:t>
          </a:r>
          <a:r>
            <a:rPr lang="fi-FI" sz="3000" kern="1200" dirty="0" err="1"/>
            <a:t>the</a:t>
          </a:r>
          <a:r>
            <a:rPr lang="fi-FI" sz="3000" kern="1200" dirty="0"/>
            <a:t> Training Data</a:t>
          </a:r>
          <a:endParaRPr lang="en-US" sz="3000" kern="1200" dirty="0"/>
        </a:p>
      </dsp:txBody>
      <dsp:txXfrm>
        <a:off x="35125" y="3636618"/>
        <a:ext cx="6193390" cy="649299"/>
      </dsp:txXfrm>
    </dsp:sp>
    <dsp:sp modelId="{8003E396-6501-4B4C-B98B-3A266C3E3CDD}">
      <dsp:nvSpPr>
        <dsp:cNvPr id="0" name=""/>
        <dsp:cNvSpPr/>
      </dsp:nvSpPr>
      <dsp:spPr>
        <a:xfrm>
          <a:off x="0" y="4407443"/>
          <a:ext cx="6263640"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i-FI" sz="3000" kern="1200"/>
            <a:t>Underfitting  the Training Data</a:t>
          </a:r>
          <a:endParaRPr lang="en-US" sz="3000" kern="1200"/>
        </a:p>
      </dsp:txBody>
      <dsp:txXfrm>
        <a:off x="35125" y="4442568"/>
        <a:ext cx="6193390"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BB37-AB64-47FF-861D-B423CB1061A1}">
      <dsp:nvSpPr>
        <dsp:cNvPr id="0" name=""/>
        <dsp:cNvSpPr/>
      </dsp:nvSpPr>
      <dsp:spPr>
        <a:xfrm>
          <a:off x="0" y="820218"/>
          <a:ext cx="3414946" cy="20489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n-GB" sz="2100" kern="1200"/>
            <a:t>Your system will only be capable of learning if the training data contains enough relevant features and not too many irrelevant ones.</a:t>
          </a:r>
          <a:endParaRPr lang="en-US" sz="2100" kern="1200"/>
        </a:p>
      </dsp:txBody>
      <dsp:txXfrm>
        <a:off x="0" y="820218"/>
        <a:ext cx="3414946" cy="2048967"/>
      </dsp:txXfrm>
    </dsp:sp>
    <dsp:sp modelId="{F1A68224-3F19-4244-8EAD-0012B1FFFD42}">
      <dsp:nvSpPr>
        <dsp:cNvPr id="0" name=""/>
        <dsp:cNvSpPr/>
      </dsp:nvSpPr>
      <dsp:spPr>
        <a:xfrm>
          <a:off x="3756441" y="820218"/>
          <a:ext cx="3414946" cy="204896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fi-FI" sz="2100" kern="1200"/>
            <a:t>Garbage in, garbage out</a:t>
          </a:r>
          <a:endParaRPr lang="en-US" sz="2100" kern="1200"/>
        </a:p>
      </dsp:txBody>
      <dsp:txXfrm>
        <a:off x="3756441" y="820218"/>
        <a:ext cx="3414946" cy="2048967"/>
      </dsp:txXfrm>
    </dsp:sp>
    <dsp:sp modelId="{3AA4AC47-A4BC-4ED6-9334-A505FE4AC592}">
      <dsp:nvSpPr>
        <dsp:cNvPr id="0" name=""/>
        <dsp:cNvSpPr/>
      </dsp:nvSpPr>
      <dsp:spPr>
        <a:xfrm>
          <a:off x="7512882" y="820218"/>
          <a:ext cx="3414946" cy="204896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fi-FI" sz="2100" kern="1200"/>
            <a:t>Solution =&gt; Feature engineering</a:t>
          </a:r>
          <a:endParaRPr lang="en-US" sz="2100" kern="1200"/>
        </a:p>
      </dsp:txBody>
      <dsp:txXfrm>
        <a:off x="7512882" y="820218"/>
        <a:ext cx="3414946" cy="2048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FDB66-BE75-4123-ABE8-78E51B974F5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FB4DE-FD05-4BF8-88E7-DDD4E4B5432C}">
      <dsp:nvSpPr>
        <dsp:cNvPr id="0" name=""/>
        <dsp:cNvSpPr/>
      </dsp:nvSpPr>
      <dsp:spPr>
        <a:xfrm>
          <a:off x="0" y="0"/>
          <a:ext cx="10515600" cy="193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Underfitting  is the opposite of overfitting: it occurs when your model is too simple to learn the underlying structure of the data.</a:t>
          </a:r>
        </a:p>
        <a:p>
          <a:pPr marL="0" lvl="0" indent="0" algn="l" defTabSz="1155700">
            <a:lnSpc>
              <a:spcPct val="90000"/>
            </a:lnSpc>
            <a:spcBef>
              <a:spcPct val="0"/>
            </a:spcBef>
            <a:spcAft>
              <a:spcPct val="35000"/>
            </a:spcAft>
            <a:buNone/>
          </a:pPr>
          <a:r>
            <a:rPr lang="en-GB" sz="2600" kern="1200" dirty="0"/>
            <a:t>It means that the training accuracy is not good enough.</a:t>
          </a:r>
          <a:endParaRPr lang="en-US" sz="2600" kern="1200" dirty="0"/>
        </a:p>
      </dsp:txBody>
      <dsp:txXfrm>
        <a:off x="0" y="0"/>
        <a:ext cx="10515600" cy="1933575"/>
      </dsp:txXfrm>
    </dsp:sp>
    <dsp:sp modelId="{A2A09C9C-16A7-4239-B8AE-4A5C33F85255}">
      <dsp:nvSpPr>
        <dsp:cNvPr id="0" name=""/>
        <dsp:cNvSpPr/>
      </dsp:nvSpPr>
      <dsp:spPr>
        <a:xfrm>
          <a:off x="0" y="193357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097A4-CC4C-4808-8871-6C91D4CB1698}">
      <dsp:nvSpPr>
        <dsp:cNvPr id="0" name=""/>
        <dsp:cNvSpPr/>
      </dsp:nvSpPr>
      <dsp:spPr>
        <a:xfrm>
          <a:off x="0" y="1933575"/>
          <a:ext cx="2103120" cy="193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Here are the main options for fixing this problem: </a:t>
          </a:r>
          <a:endParaRPr lang="en-US" sz="2600" kern="1200"/>
        </a:p>
      </dsp:txBody>
      <dsp:txXfrm>
        <a:off x="0" y="1933575"/>
        <a:ext cx="2103120" cy="1933575"/>
      </dsp:txXfrm>
    </dsp:sp>
    <dsp:sp modelId="{F34A3606-D204-461A-A6D8-EBDECF2873C9}">
      <dsp:nvSpPr>
        <dsp:cNvPr id="0" name=""/>
        <dsp:cNvSpPr/>
      </dsp:nvSpPr>
      <dsp:spPr>
        <a:xfrm>
          <a:off x="2260854" y="1963787"/>
          <a:ext cx="8254746" cy="60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Select a more powerful model, with more parameters. </a:t>
          </a:r>
          <a:endParaRPr lang="en-US" sz="1800" kern="1200"/>
        </a:p>
      </dsp:txBody>
      <dsp:txXfrm>
        <a:off x="2260854" y="1963787"/>
        <a:ext cx="8254746" cy="604242"/>
      </dsp:txXfrm>
    </dsp:sp>
    <dsp:sp modelId="{4A522F3D-347D-4D4E-ACA8-A0F4EF284957}">
      <dsp:nvSpPr>
        <dsp:cNvPr id="0" name=""/>
        <dsp:cNvSpPr/>
      </dsp:nvSpPr>
      <dsp:spPr>
        <a:xfrm>
          <a:off x="2103120" y="2568029"/>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6EE06-AA38-4B05-A6D5-CF6EB1C0A86E}">
      <dsp:nvSpPr>
        <dsp:cNvPr id="0" name=""/>
        <dsp:cNvSpPr/>
      </dsp:nvSpPr>
      <dsp:spPr>
        <a:xfrm>
          <a:off x="2260854" y="2598241"/>
          <a:ext cx="8254746" cy="60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Feed better features to the learning algorithm (feature engineering). </a:t>
          </a:r>
          <a:endParaRPr lang="en-US" sz="1800" kern="1200"/>
        </a:p>
      </dsp:txBody>
      <dsp:txXfrm>
        <a:off x="2260854" y="2598241"/>
        <a:ext cx="8254746" cy="604242"/>
      </dsp:txXfrm>
    </dsp:sp>
    <dsp:sp modelId="{1463C7F3-7F10-425E-8547-1FD62633A0E6}">
      <dsp:nvSpPr>
        <dsp:cNvPr id="0" name=""/>
        <dsp:cNvSpPr/>
      </dsp:nvSpPr>
      <dsp:spPr>
        <a:xfrm>
          <a:off x="2103120" y="320248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32614-6498-405E-B299-CB9270CC7DDE}">
      <dsp:nvSpPr>
        <dsp:cNvPr id="0" name=""/>
        <dsp:cNvSpPr/>
      </dsp:nvSpPr>
      <dsp:spPr>
        <a:xfrm>
          <a:off x="2260854" y="3232695"/>
          <a:ext cx="8254746" cy="60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Reduce the constraints on the model (e.g., reduce the regularization hyperparameter).</a:t>
          </a:r>
          <a:endParaRPr lang="en-US" sz="1800" kern="1200"/>
        </a:p>
      </dsp:txBody>
      <dsp:txXfrm>
        <a:off x="2260854" y="3232695"/>
        <a:ext cx="8254746" cy="604242"/>
      </dsp:txXfrm>
    </dsp:sp>
    <dsp:sp modelId="{A1E9CB38-528A-40B9-8ABD-5A1626A70BFE}">
      <dsp:nvSpPr>
        <dsp:cNvPr id="0" name=""/>
        <dsp:cNvSpPr/>
      </dsp:nvSpPr>
      <dsp:spPr>
        <a:xfrm>
          <a:off x="2103120" y="383693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4303C-10E8-960B-0C81-52B245245F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a:extLst>
              <a:ext uri="{FF2B5EF4-FFF2-40B4-BE49-F238E27FC236}">
                <a16:creationId xmlns:a16="http://schemas.microsoft.com/office/drawing/2014/main" id="{164284F2-C59E-975D-2607-58B5F74182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CA650-D5C2-409B-94DC-E953261CC7D9}" type="datetimeFigureOut">
              <a:rPr lang="fi-FI" smtClean="0"/>
              <a:t>8.10.2023</a:t>
            </a:fld>
            <a:endParaRPr lang="fi-FI"/>
          </a:p>
        </p:txBody>
      </p:sp>
      <p:sp>
        <p:nvSpPr>
          <p:cNvPr id="4" name="Footer Placeholder 3">
            <a:extLst>
              <a:ext uri="{FF2B5EF4-FFF2-40B4-BE49-F238E27FC236}">
                <a16:creationId xmlns:a16="http://schemas.microsoft.com/office/drawing/2014/main" id="{5A61A96D-6E7A-411F-4FF5-7A723ECF51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DA5032E0-A92B-73D0-B8CE-BDF54B36F5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FF9C74-E545-4C17-9211-970AE4028B71}" type="slidenum">
              <a:rPr lang="fi-FI" smtClean="0"/>
              <a:t>‹#›</a:t>
            </a:fld>
            <a:endParaRPr lang="fi-FI"/>
          </a:p>
        </p:txBody>
      </p:sp>
    </p:spTree>
    <p:extLst>
      <p:ext uri="{BB962C8B-B14F-4D97-AF65-F5344CB8AC3E}">
        <p14:creationId xmlns:p14="http://schemas.microsoft.com/office/powerpoint/2010/main" val="3966548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8C82B-6DFA-4929-9433-FA0324205594}"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8BBEB-0416-449C-9579-06B186F39D58}" type="slidenum">
              <a:rPr lang="en-US" smtClean="0"/>
              <a:t>‹#›</a:t>
            </a:fld>
            <a:endParaRPr lang="en-US"/>
          </a:p>
        </p:txBody>
      </p:sp>
    </p:spTree>
    <p:extLst>
      <p:ext uri="{BB962C8B-B14F-4D97-AF65-F5344CB8AC3E}">
        <p14:creationId xmlns:p14="http://schemas.microsoft.com/office/powerpoint/2010/main" val="2898679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6D2FECEE-BC6F-BB9D-6A6D-AE4DC6A5D447}"/>
              </a:ext>
            </a:extLst>
          </p:cNvPr>
          <p:cNvSpPr>
            <a:spLocks noGrp="1"/>
          </p:cNvSpPr>
          <p:nvPr>
            <p:ph type="sldNum" sz="quarter" idx="5"/>
          </p:nvPr>
        </p:nvSpPr>
        <p:spPr/>
        <p:txBody>
          <a:bodyPr/>
          <a:lstStyle/>
          <a:p>
            <a:fld id="{9818BBEB-0416-449C-9579-06B186F39D58}" type="slidenum">
              <a:rPr lang="en-US" smtClean="0"/>
              <a:t>1</a:t>
            </a:fld>
            <a:endParaRPr lang="en-US"/>
          </a:p>
        </p:txBody>
      </p:sp>
    </p:spTree>
    <p:extLst>
      <p:ext uri="{BB962C8B-B14F-4D97-AF65-F5344CB8AC3E}">
        <p14:creationId xmlns:p14="http://schemas.microsoft.com/office/powerpoint/2010/main" val="314073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9818BBEB-0416-449C-9579-06B186F39D58}" type="slidenum">
              <a:rPr lang="en-US" smtClean="0"/>
              <a:t>3</a:t>
            </a:fld>
            <a:endParaRPr lang="en-US"/>
          </a:p>
        </p:txBody>
      </p:sp>
    </p:spTree>
    <p:extLst>
      <p:ext uri="{BB962C8B-B14F-4D97-AF65-F5344CB8AC3E}">
        <p14:creationId xmlns:p14="http://schemas.microsoft.com/office/powerpoint/2010/main" val="149354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9818BBEB-0416-449C-9579-06B186F39D58}" type="slidenum">
              <a:rPr lang="en-US" smtClean="0"/>
              <a:t>13</a:t>
            </a:fld>
            <a:endParaRPr lang="en-US"/>
          </a:p>
        </p:txBody>
      </p:sp>
    </p:spTree>
    <p:extLst>
      <p:ext uri="{BB962C8B-B14F-4D97-AF65-F5344CB8AC3E}">
        <p14:creationId xmlns:p14="http://schemas.microsoft.com/office/powerpoint/2010/main" val="429398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3F80-B2CD-4870-8419-42C489A2C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BE8BF-92D1-43B7-A0B0-FF211D8F2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58F444-5DB9-4AEE-BE44-6846127F6FB6}"/>
              </a:ext>
            </a:extLst>
          </p:cNvPr>
          <p:cNvSpPr>
            <a:spLocks noGrp="1"/>
          </p:cNvSpPr>
          <p:nvPr>
            <p:ph type="dt" sz="half" idx="10"/>
          </p:nvPr>
        </p:nvSpPr>
        <p:spPr/>
        <p:txBody>
          <a:bodyPr/>
          <a:lstStyle/>
          <a:p>
            <a:endParaRPr lang="sv-FI"/>
          </a:p>
        </p:txBody>
      </p:sp>
      <p:sp>
        <p:nvSpPr>
          <p:cNvPr id="5" name="Footer Placeholder 4">
            <a:extLst>
              <a:ext uri="{FF2B5EF4-FFF2-40B4-BE49-F238E27FC236}">
                <a16:creationId xmlns:a16="http://schemas.microsoft.com/office/drawing/2014/main" id="{2511EB8F-6C5B-4E54-B09B-3F28B6622C27}"/>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786F3075-1CF5-41C3-A777-5E4CC3FF7067}"/>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136030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D70-E6DE-4F21-A4F2-055923224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4D0BA-8FA6-4AB8-9F4F-3B44CD7BE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E770-F22F-43A4-88FD-5B8C12C5D4AC}"/>
              </a:ext>
            </a:extLst>
          </p:cNvPr>
          <p:cNvSpPr>
            <a:spLocks noGrp="1"/>
          </p:cNvSpPr>
          <p:nvPr>
            <p:ph type="dt" sz="half" idx="10"/>
          </p:nvPr>
        </p:nvSpPr>
        <p:spPr/>
        <p:txBody>
          <a:bodyPr/>
          <a:lstStyle/>
          <a:p>
            <a:endParaRPr lang="sv-FI"/>
          </a:p>
        </p:txBody>
      </p:sp>
      <p:sp>
        <p:nvSpPr>
          <p:cNvPr id="5" name="Footer Placeholder 4">
            <a:extLst>
              <a:ext uri="{FF2B5EF4-FFF2-40B4-BE49-F238E27FC236}">
                <a16:creationId xmlns:a16="http://schemas.microsoft.com/office/drawing/2014/main" id="{BABC310D-13EC-4001-9FC1-2D9DA5BE2DF8}"/>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193E394E-A51D-47FA-BA16-5DF643F51A04}"/>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142445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AB9A7-B5E1-45F9-9278-067A3DC156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2C370-CE38-43C6-A292-C350B74B2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05EB-DD26-4BD5-87C4-CD5F62D170DE}"/>
              </a:ext>
            </a:extLst>
          </p:cNvPr>
          <p:cNvSpPr>
            <a:spLocks noGrp="1"/>
          </p:cNvSpPr>
          <p:nvPr>
            <p:ph type="dt" sz="half" idx="10"/>
          </p:nvPr>
        </p:nvSpPr>
        <p:spPr/>
        <p:txBody>
          <a:bodyPr/>
          <a:lstStyle/>
          <a:p>
            <a:endParaRPr lang="sv-FI"/>
          </a:p>
        </p:txBody>
      </p:sp>
      <p:sp>
        <p:nvSpPr>
          <p:cNvPr id="5" name="Footer Placeholder 4">
            <a:extLst>
              <a:ext uri="{FF2B5EF4-FFF2-40B4-BE49-F238E27FC236}">
                <a16:creationId xmlns:a16="http://schemas.microsoft.com/office/drawing/2014/main" id="{ACDDCA27-0208-45FD-8F2F-02293CB6F03F}"/>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1C2F9DFE-1176-4F09-A45C-C84438A149FF}"/>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385072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nehållsslide">
    <p:spTree>
      <p:nvGrpSpPr>
        <p:cNvPr id="1" name=""/>
        <p:cNvGrpSpPr/>
        <p:nvPr/>
      </p:nvGrpSpPr>
      <p:grpSpPr>
        <a:xfrm>
          <a:off x="0" y="0"/>
          <a:ext cx="0" cy="0"/>
          <a:chOff x="0" y="0"/>
          <a:chExt cx="0" cy="0"/>
        </a:xfrm>
      </p:grpSpPr>
      <p:cxnSp>
        <p:nvCxnSpPr>
          <p:cNvPr id="11" name="Straight Connector 10"/>
          <p:cNvCxnSpPr/>
          <p:nvPr userDrawn="1"/>
        </p:nvCxnSpPr>
        <p:spPr>
          <a:xfrm>
            <a:off x="860236" y="6414647"/>
            <a:ext cx="0" cy="35191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lvl1pPr>
              <a:defRPr baseline="0"/>
            </a:lvl1pPr>
          </a:lstStyle>
          <a:p>
            <a:endParaRPr lang="en-US" noProof="0" dirty="0"/>
          </a:p>
        </p:txBody>
      </p:sp>
      <p:sp>
        <p:nvSpPr>
          <p:cNvPr id="21" name="Text Placeholder 20"/>
          <p:cNvSpPr>
            <a:spLocks noGrp="1"/>
          </p:cNvSpPr>
          <p:nvPr>
            <p:ph type="body" sz="quarter" idx="10"/>
          </p:nvPr>
        </p:nvSpPr>
        <p:spPr>
          <a:xfrm>
            <a:off x="838200" y="1971675"/>
            <a:ext cx="10515600" cy="3867150"/>
          </a:xfrm>
        </p:spPr>
        <p:txBody>
          <a:bodyPr/>
          <a:lstStyle>
            <a:lvl1pPr marL="0" indent="0">
              <a:buNone/>
              <a:defRPr/>
            </a:lvl1pPr>
            <a:lvl2pPr>
              <a:defRPr/>
            </a:lvl2pPr>
            <a:lvl3pPr>
              <a:defRPr baseline="0"/>
            </a:lvl3pPr>
            <a:lvl4pPr>
              <a:defRPr baseline="0"/>
            </a:lvl4pPr>
            <a:lvl5pPr>
              <a:defRPr/>
            </a:lvl5pPr>
          </a:lstStyle>
          <a:p>
            <a:pPr lvl="0"/>
            <a:endParaRPr lang="en-US" noProof="0" dirty="0"/>
          </a:p>
        </p:txBody>
      </p:sp>
    </p:spTree>
    <p:extLst>
      <p:ext uri="{BB962C8B-B14F-4D97-AF65-F5344CB8AC3E}">
        <p14:creationId xmlns:p14="http://schemas.microsoft.com/office/powerpoint/2010/main" val="116722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8B39-1E91-4CD6-BA17-A0994712C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AE4D5-AF75-4C9B-9396-C01C9B33FD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50FDB-ADBA-47DA-BDC0-FADAD64E6986}"/>
              </a:ext>
            </a:extLst>
          </p:cNvPr>
          <p:cNvSpPr>
            <a:spLocks noGrp="1"/>
          </p:cNvSpPr>
          <p:nvPr>
            <p:ph type="dt" sz="half" idx="10"/>
          </p:nvPr>
        </p:nvSpPr>
        <p:spPr/>
        <p:txBody>
          <a:bodyPr/>
          <a:lstStyle/>
          <a:p>
            <a:endParaRPr lang="sv-FI"/>
          </a:p>
        </p:txBody>
      </p:sp>
      <p:sp>
        <p:nvSpPr>
          <p:cNvPr id="5" name="Footer Placeholder 4">
            <a:extLst>
              <a:ext uri="{FF2B5EF4-FFF2-40B4-BE49-F238E27FC236}">
                <a16:creationId xmlns:a16="http://schemas.microsoft.com/office/drawing/2014/main" id="{F8B4079B-53DA-497D-AE1F-1468038ACB49}"/>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64298883-4BF9-4C71-A3AA-00E2BB0E8838}"/>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143305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7633-D0BB-4AE8-9A0B-68CE73BD3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DCCEB-2D64-4C4C-8917-343A4EF05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96568-E9C1-45B6-B98C-3A33391FBFB3}"/>
              </a:ext>
            </a:extLst>
          </p:cNvPr>
          <p:cNvSpPr>
            <a:spLocks noGrp="1"/>
          </p:cNvSpPr>
          <p:nvPr>
            <p:ph type="dt" sz="half" idx="10"/>
          </p:nvPr>
        </p:nvSpPr>
        <p:spPr/>
        <p:txBody>
          <a:bodyPr/>
          <a:lstStyle/>
          <a:p>
            <a:endParaRPr lang="sv-FI"/>
          </a:p>
        </p:txBody>
      </p:sp>
      <p:sp>
        <p:nvSpPr>
          <p:cNvPr id="5" name="Footer Placeholder 4">
            <a:extLst>
              <a:ext uri="{FF2B5EF4-FFF2-40B4-BE49-F238E27FC236}">
                <a16:creationId xmlns:a16="http://schemas.microsoft.com/office/drawing/2014/main" id="{4BB4DCE3-A6D5-460E-97D9-3656F3ECAC2D}"/>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49178194-1C7D-40E7-87E1-10C9DF7EC991}"/>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59124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2F45-C5DD-4C07-82A2-5B5962CB4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3C7A1-EEA2-4361-95A8-F1918A84E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93065-AA63-4EEF-A085-0CD7C0790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566923-B47E-4948-A025-1F4FA69013D7}"/>
              </a:ext>
            </a:extLst>
          </p:cNvPr>
          <p:cNvSpPr>
            <a:spLocks noGrp="1"/>
          </p:cNvSpPr>
          <p:nvPr>
            <p:ph type="dt" sz="half" idx="10"/>
          </p:nvPr>
        </p:nvSpPr>
        <p:spPr/>
        <p:txBody>
          <a:bodyPr/>
          <a:lstStyle/>
          <a:p>
            <a:endParaRPr lang="sv-FI"/>
          </a:p>
        </p:txBody>
      </p:sp>
      <p:sp>
        <p:nvSpPr>
          <p:cNvPr id="6" name="Footer Placeholder 5">
            <a:extLst>
              <a:ext uri="{FF2B5EF4-FFF2-40B4-BE49-F238E27FC236}">
                <a16:creationId xmlns:a16="http://schemas.microsoft.com/office/drawing/2014/main" id="{FC197565-C4AF-4324-9018-DBFF379B4001}"/>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E29CD4CE-5B74-4556-890C-CDEEE2095876}"/>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364517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9868-E076-4CB2-A4AE-EF30F7A9CD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A6D3E-F516-4D15-9843-60AC14665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FDA5A-F506-41A3-90C3-4650329B6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A8E57A-3933-4364-9374-4FFD34CA9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4000B-53C8-45D1-B531-FDFCDBEFA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2CA66-0715-4D52-835D-ECC4CDD8217B}"/>
              </a:ext>
            </a:extLst>
          </p:cNvPr>
          <p:cNvSpPr>
            <a:spLocks noGrp="1"/>
          </p:cNvSpPr>
          <p:nvPr>
            <p:ph type="dt" sz="half" idx="10"/>
          </p:nvPr>
        </p:nvSpPr>
        <p:spPr/>
        <p:txBody>
          <a:bodyPr/>
          <a:lstStyle/>
          <a:p>
            <a:endParaRPr lang="sv-FI"/>
          </a:p>
        </p:txBody>
      </p:sp>
      <p:sp>
        <p:nvSpPr>
          <p:cNvPr id="8" name="Footer Placeholder 7">
            <a:extLst>
              <a:ext uri="{FF2B5EF4-FFF2-40B4-BE49-F238E27FC236}">
                <a16:creationId xmlns:a16="http://schemas.microsoft.com/office/drawing/2014/main" id="{FEC1E6D4-7909-4079-97D0-BE878ABAEDBF}"/>
              </a:ext>
            </a:extLst>
          </p:cNvPr>
          <p:cNvSpPr>
            <a:spLocks noGrp="1"/>
          </p:cNvSpPr>
          <p:nvPr>
            <p:ph type="ftr" sz="quarter" idx="11"/>
          </p:nvPr>
        </p:nvSpPr>
        <p:spPr/>
        <p:txBody>
          <a:bodyPr/>
          <a:lstStyle/>
          <a:p>
            <a:endParaRPr lang="sv-FI"/>
          </a:p>
        </p:txBody>
      </p:sp>
      <p:sp>
        <p:nvSpPr>
          <p:cNvPr id="9" name="Slide Number Placeholder 8">
            <a:extLst>
              <a:ext uri="{FF2B5EF4-FFF2-40B4-BE49-F238E27FC236}">
                <a16:creationId xmlns:a16="http://schemas.microsoft.com/office/drawing/2014/main" id="{044E8246-9440-4227-817C-4D1FB00751E2}"/>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9117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2EDB-6DE3-4C5A-9D75-EE3539F34F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4D6523-A4AD-43FB-8173-EF1E72CD6222}"/>
              </a:ext>
            </a:extLst>
          </p:cNvPr>
          <p:cNvSpPr>
            <a:spLocks noGrp="1"/>
          </p:cNvSpPr>
          <p:nvPr>
            <p:ph type="dt" sz="half" idx="10"/>
          </p:nvPr>
        </p:nvSpPr>
        <p:spPr/>
        <p:txBody>
          <a:bodyPr/>
          <a:lstStyle/>
          <a:p>
            <a:endParaRPr lang="sv-FI"/>
          </a:p>
        </p:txBody>
      </p:sp>
      <p:sp>
        <p:nvSpPr>
          <p:cNvPr id="4" name="Footer Placeholder 3">
            <a:extLst>
              <a:ext uri="{FF2B5EF4-FFF2-40B4-BE49-F238E27FC236}">
                <a16:creationId xmlns:a16="http://schemas.microsoft.com/office/drawing/2014/main" id="{344E0505-EDAA-4A6A-B831-F9BD1B202A4D}"/>
              </a:ext>
            </a:extLst>
          </p:cNvPr>
          <p:cNvSpPr>
            <a:spLocks noGrp="1"/>
          </p:cNvSpPr>
          <p:nvPr>
            <p:ph type="ftr" sz="quarter" idx="11"/>
          </p:nvPr>
        </p:nvSpPr>
        <p:spPr/>
        <p:txBody>
          <a:bodyPr/>
          <a:lstStyle/>
          <a:p>
            <a:endParaRPr lang="sv-FI"/>
          </a:p>
        </p:txBody>
      </p:sp>
      <p:sp>
        <p:nvSpPr>
          <p:cNvPr id="5" name="Slide Number Placeholder 4">
            <a:extLst>
              <a:ext uri="{FF2B5EF4-FFF2-40B4-BE49-F238E27FC236}">
                <a16:creationId xmlns:a16="http://schemas.microsoft.com/office/drawing/2014/main" id="{E6BF0620-88E8-4704-83D3-4AB5BBFA5DE5}"/>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20768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1D6B9-A005-4ED6-A24D-6EBD9A789C8B}"/>
              </a:ext>
            </a:extLst>
          </p:cNvPr>
          <p:cNvSpPr>
            <a:spLocks noGrp="1"/>
          </p:cNvSpPr>
          <p:nvPr>
            <p:ph type="dt" sz="half" idx="10"/>
          </p:nvPr>
        </p:nvSpPr>
        <p:spPr/>
        <p:txBody>
          <a:bodyPr/>
          <a:lstStyle/>
          <a:p>
            <a:endParaRPr lang="sv-FI"/>
          </a:p>
        </p:txBody>
      </p:sp>
      <p:sp>
        <p:nvSpPr>
          <p:cNvPr id="3" name="Footer Placeholder 2">
            <a:extLst>
              <a:ext uri="{FF2B5EF4-FFF2-40B4-BE49-F238E27FC236}">
                <a16:creationId xmlns:a16="http://schemas.microsoft.com/office/drawing/2014/main" id="{905EE1F3-70A8-41E7-A8CF-133891149757}"/>
              </a:ext>
            </a:extLst>
          </p:cNvPr>
          <p:cNvSpPr>
            <a:spLocks noGrp="1"/>
          </p:cNvSpPr>
          <p:nvPr>
            <p:ph type="ftr" sz="quarter" idx="11"/>
          </p:nvPr>
        </p:nvSpPr>
        <p:spPr/>
        <p:txBody>
          <a:bodyPr/>
          <a:lstStyle/>
          <a:p>
            <a:endParaRPr lang="sv-FI"/>
          </a:p>
        </p:txBody>
      </p:sp>
      <p:sp>
        <p:nvSpPr>
          <p:cNvPr id="4" name="Slide Number Placeholder 3">
            <a:extLst>
              <a:ext uri="{FF2B5EF4-FFF2-40B4-BE49-F238E27FC236}">
                <a16:creationId xmlns:a16="http://schemas.microsoft.com/office/drawing/2014/main" id="{6C9B8C2B-556B-43C2-BD6D-5E450CDE2984}"/>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119519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E8BB-6211-4A79-9029-3AEA62B8E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66573A-E762-458C-B097-A2FC1D2DA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410D5-1F63-4276-8175-247AFFD2C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B2E69-E464-4489-A1B7-09C73C9FC893}"/>
              </a:ext>
            </a:extLst>
          </p:cNvPr>
          <p:cNvSpPr>
            <a:spLocks noGrp="1"/>
          </p:cNvSpPr>
          <p:nvPr>
            <p:ph type="dt" sz="half" idx="10"/>
          </p:nvPr>
        </p:nvSpPr>
        <p:spPr/>
        <p:txBody>
          <a:bodyPr/>
          <a:lstStyle/>
          <a:p>
            <a:endParaRPr lang="sv-FI"/>
          </a:p>
        </p:txBody>
      </p:sp>
      <p:sp>
        <p:nvSpPr>
          <p:cNvPr id="6" name="Footer Placeholder 5">
            <a:extLst>
              <a:ext uri="{FF2B5EF4-FFF2-40B4-BE49-F238E27FC236}">
                <a16:creationId xmlns:a16="http://schemas.microsoft.com/office/drawing/2014/main" id="{E1E7A2B1-C84B-49A3-9D47-52C3DC666F99}"/>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62DB72A9-F6BA-46F2-B4B3-76E4918498CE}"/>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338296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9930-F2B7-4105-8207-5D0F32DB5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3252C7-1241-46B9-8D80-25993D06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05A3C-F94F-45E3-953D-1BA586FBC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E3E15-7902-4872-BA03-2FFCBC172825}"/>
              </a:ext>
            </a:extLst>
          </p:cNvPr>
          <p:cNvSpPr>
            <a:spLocks noGrp="1"/>
          </p:cNvSpPr>
          <p:nvPr>
            <p:ph type="dt" sz="half" idx="10"/>
          </p:nvPr>
        </p:nvSpPr>
        <p:spPr/>
        <p:txBody>
          <a:bodyPr/>
          <a:lstStyle/>
          <a:p>
            <a:endParaRPr lang="sv-FI"/>
          </a:p>
        </p:txBody>
      </p:sp>
      <p:sp>
        <p:nvSpPr>
          <p:cNvPr id="6" name="Footer Placeholder 5">
            <a:extLst>
              <a:ext uri="{FF2B5EF4-FFF2-40B4-BE49-F238E27FC236}">
                <a16:creationId xmlns:a16="http://schemas.microsoft.com/office/drawing/2014/main" id="{28B5AD9B-C148-467B-9174-999120F1FB7B}"/>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4D562BE3-D9C9-41D2-97E8-A78A5BE9CCD2}"/>
              </a:ext>
            </a:extLst>
          </p:cNvPr>
          <p:cNvSpPr>
            <a:spLocks noGrp="1"/>
          </p:cNvSpPr>
          <p:nvPr>
            <p:ph type="sldNum" sz="quarter" idx="12"/>
          </p:nvPr>
        </p:nvSpPr>
        <p:spPr/>
        <p:txBody>
          <a:bodyPr/>
          <a:lstStyle/>
          <a:p>
            <a:fld id="{EE839FC0-18DB-40DF-95C5-4A6269A15E17}" type="slidenum">
              <a:rPr lang="sv-FI" smtClean="0"/>
              <a:t>‹#›</a:t>
            </a:fld>
            <a:endParaRPr lang="sv-FI"/>
          </a:p>
        </p:txBody>
      </p:sp>
    </p:spTree>
    <p:extLst>
      <p:ext uri="{BB962C8B-B14F-4D97-AF65-F5344CB8AC3E}">
        <p14:creationId xmlns:p14="http://schemas.microsoft.com/office/powerpoint/2010/main" val="113122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613F8-93D9-4C6E-858E-5D0373D4B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5F7BE-5D60-4ACF-9C98-CEF2B93A9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0A0D0-5CB0-45D0-9B80-A14996B76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sv-FI"/>
          </a:p>
        </p:txBody>
      </p:sp>
      <p:sp>
        <p:nvSpPr>
          <p:cNvPr id="5" name="Footer Placeholder 4">
            <a:extLst>
              <a:ext uri="{FF2B5EF4-FFF2-40B4-BE49-F238E27FC236}">
                <a16:creationId xmlns:a16="http://schemas.microsoft.com/office/drawing/2014/main" id="{7381CA31-BDD5-47F9-A790-593744DAE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FI"/>
          </a:p>
        </p:txBody>
      </p:sp>
      <p:sp>
        <p:nvSpPr>
          <p:cNvPr id="6" name="Slide Number Placeholder 5">
            <a:extLst>
              <a:ext uri="{FF2B5EF4-FFF2-40B4-BE49-F238E27FC236}">
                <a16:creationId xmlns:a16="http://schemas.microsoft.com/office/drawing/2014/main" id="{644CE5FF-FD2D-4CDF-B79D-7E775C2CC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39FC0-18DB-40DF-95C5-4A6269A15E17}" type="slidenum">
              <a:rPr lang="sv-FI" smtClean="0"/>
              <a:t>‹#›</a:t>
            </a:fld>
            <a:endParaRPr lang="sv-FI"/>
          </a:p>
        </p:txBody>
      </p:sp>
    </p:spTree>
    <p:extLst>
      <p:ext uri="{BB962C8B-B14F-4D97-AF65-F5344CB8AC3E}">
        <p14:creationId xmlns:p14="http://schemas.microsoft.com/office/powerpoint/2010/main" val="1564042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olnaz.sahebi@turkuamk.f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rivery.io/blog/big-data-statistics-how-much-data-is-there-in-the-worl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deeplearning.ai/courses/machine-learning-specializati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129C6-213E-4F4F-B3F0-FB565891E51F}"/>
              </a:ext>
            </a:extLst>
          </p:cNvPr>
          <p:cNvSpPr>
            <a:spLocks noGrp="1"/>
          </p:cNvSpPr>
          <p:nvPr>
            <p:ph type="ctrTitle"/>
          </p:nvPr>
        </p:nvSpPr>
        <p:spPr>
          <a:xfrm>
            <a:off x="1127208" y="857251"/>
            <a:ext cx="4747280" cy="3098061"/>
          </a:xfrm>
        </p:spPr>
        <p:txBody>
          <a:bodyPr vert="horz" lIns="91440" tIns="45720" rIns="91440" bIns="45720" rtlCol="0" anchor="b">
            <a:normAutofit/>
          </a:bodyPr>
          <a:lstStyle/>
          <a:p>
            <a:pPr algn="l"/>
            <a:r>
              <a:rPr lang="en-US" sz="4800" kern="1200" dirty="0">
                <a:solidFill>
                  <a:srgbClr val="FFFFFF"/>
                </a:solidFill>
                <a:latin typeface="+mj-lt"/>
                <a:ea typeface="+mj-ea"/>
                <a:cs typeface="+mj-cs"/>
              </a:rPr>
              <a:t>An Intro to Machine Learning</a:t>
            </a:r>
          </a:p>
        </p:txBody>
      </p:sp>
      <p:sp>
        <p:nvSpPr>
          <p:cNvPr id="96" name="Rectangle 95">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10C8DE-FDF6-498E-A9E1-6F1B4858BF08}"/>
              </a:ext>
            </a:extLst>
          </p:cNvPr>
          <p:cNvSpPr>
            <a:spLocks noGrp="1"/>
          </p:cNvSpPr>
          <p:nvPr>
            <p:ph type="subTitle" idx="1"/>
          </p:nvPr>
        </p:nvSpPr>
        <p:spPr>
          <a:xfrm>
            <a:off x="1127208" y="5131681"/>
            <a:ext cx="2921934" cy="1244483"/>
          </a:xfrm>
        </p:spPr>
        <p:txBody>
          <a:bodyPr vert="horz" lIns="91440" tIns="45720" rIns="91440" bIns="45720" rtlCol="0" anchor="t">
            <a:normAutofit/>
          </a:bodyPr>
          <a:lstStyle/>
          <a:p>
            <a:pPr algn="l"/>
            <a:r>
              <a:rPr lang="en-US" kern="1200" dirty="0">
                <a:solidFill>
                  <a:srgbClr val="FFFFFF"/>
                </a:solidFill>
                <a:latin typeface="+mn-lt"/>
                <a:ea typeface="+mn-ea"/>
                <a:cs typeface="+mn-cs"/>
              </a:rPr>
              <a:t>Golnaz Sahebi</a:t>
            </a:r>
          </a:p>
          <a:p>
            <a:pPr algn="l"/>
            <a:r>
              <a:rPr lang="en-US" sz="1800" kern="1200" dirty="0">
                <a:solidFill>
                  <a:srgbClr val="FFFFFF"/>
                </a:solidFill>
                <a:latin typeface="+mn-lt"/>
                <a:ea typeface="+mn-ea"/>
                <a:cs typeface="+mn-cs"/>
                <a:hlinkClick r:id="rId3"/>
              </a:rPr>
              <a:t>golnaz.sahebi@turkuamk.fi</a:t>
            </a:r>
            <a:endParaRPr lang="en-US" sz="1800" kern="1200" dirty="0">
              <a:solidFill>
                <a:srgbClr val="FFFFFF"/>
              </a:solidFill>
              <a:latin typeface="+mn-lt"/>
              <a:ea typeface="+mn-ea"/>
              <a:cs typeface="+mn-cs"/>
            </a:endParaRPr>
          </a:p>
        </p:txBody>
      </p:sp>
      <p:sp>
        <p:nvSpPr>
          <p:cNvPr id="98" name="Oval 97">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9B726837-EA46-4D55-534F-FF409B315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0559" y="2399422"/>
            <a:ext cx="3737164" cy="2073443"/>
          </a:xfrm>
          <a:prstGeom prst="rect">
            <a:avLst/>
          </a:prstGeom>
        </p:spPr>
      </p:pic>
      <p:sp>
        <p:nvSpPr>
          <p:cNvPr id="4" name="Slide Number Placeholder 3">
            <a:extLst>
              <a:ext uri="{FF2B5EF4-FFF2-40B4-BE49-F238E27FC236}">
                <a16:creationId xmlns:a16="http://schemas.microsoft.com/office/drawing/2014/main" id="{366961DB-E5CA-0459-20CF-6D00400542AE}"/>
              </a:ext>
            </a:extLst>
          </p:cNvPr>
          <p:cNvSpPr>
            <a:spLocks noGrp="1"/>
          </p:cNvSpPr>
          <p:nvPr>
            <p:ph type="sldNum" sz="quarter" idx="12"/>
          </p:nvPr>
        </p:nvSpPr>
        <p:spPr>
          <a:xfrm>
            <a:off x="11704320" y="6451600"/>
            <a:ext cx="444500" cy="365125"/>
          </a:xfrm>
        </p:spPr>
        <p:txBody>
          <a:bodyPr vert="horz" lIns="91440" tIns="45720" rIns="91440" bIns="45720" rtlCol="0" anchor="ctr">
            <a:normAutofit/>
          </a:bodyPr>
          <a:lstStyle/>
          <a:p>
            <a:pPr>
              <a:spcAft>
                <a:spcPts val="600"/>
              </a:spcAft>
            </a:pPr>
            <a:fld id="{EE839FC0-18DB-40DF-95C5-4A6269A15E17}" type="slidenum">
              <a:rPr lang="en-US" sz="1100">
                <a:solidFill>
                  <a:srgbClr val="FFFFFF"/>
                </a:solidFill>
              </a:rPr>
              <a:pPr>
                <a:spcAft>
                  <a:spcPts val="600"/>
                </a:spcAft>
              </a:pPr>
              <a:t>1</a:t>
            </a:fld>
            <a:endParaRPr lang="en-US" sz="1100">
              <a:solidFill>
                <a:srgbClr val="FFFFFF"/>
              </a:solidFill>
            </a:endParaRPr>
          </a:p>
        </p:txBody>
      </p:sp>
      <p:sp>
        <p:nvSpPr>
          <p:cNvPr id="7" name="TextBox 6">
            <a:extLst>
              <a:ext uri="{FF2B5EF4-FFF2-40B4-BE49-F238E27FC236}">
                <a16:creationId xmlns:a16="http://schemas.microsoft.com/office/drawing/2014/main" id="{96309D3C-B291-63F7-0BAA-79C5F677F494}"/>
              </a:ext>
            </a:extLst>
          </p:cNvPr>
          <p:cNvSpPr txBox="1"/>
          <p:nvPr/>
        </p:nvSpPr>
        <p:spPr>
          <a:xfrm>
            <a:off x="1127207" y="5976056"/>
            <a:ext cx="704039" cy="400110"/>
          </a:xfrm>
          <a:prstGeom prst="rect">
            <a:avLst/>
          </a:prstGeom>
          <a:noFill/>
        </p:spPr>
        <p:txBody>
          <a:bodyPr wrap="none" rtlCol="0">
            <a:spAutoFit/>
          </a:bodyPr>
          <a:lstStyle/>
          <a:p>
            <a:r>
              <a:rPr lang="en-US" sz="2000" dirty="0">
                <a:solidFill>
                  <a:schemeClr val="bg1"/>
                </a:solidFill>
              </a:rPr>
              <a:t>2023</a:t>
            </a:r>
            <a:endParaRPr lang="fi-FI" sz="2000" dirty="0">
              <a:solidFill>
                <a:schemeClr val="bg1"/>
              </a:solidFill>
            </a:endParaRPr>
          </a:p>
        </p:txBody>
      </p:sp>
    </p:spTree>
    <p:extLst>
      <p:ext uri="{BB962C8B-B14F-4D97-AF65-F5344CB8AC3E}">
        <p14:creationId xmlns:p14="http://schemas.microsoft.com/office/powerpoint/2010/main" val="110803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8B980-5036-A19F-B4D9-CF5F15A816C6}"/>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Regularization</a:t>
            </a:r>
          </a:p>
        </p:txBody>
      </p:sp>
      <p:pic>
        <p:nvPicPr>
          <p:cNvPr id="5" name="Picture 4">
            <a:extLst>
              <a:ext uri="{FF2B5EF4-FFF2-40B4-BE49-F238E27FC236}">
                <a16:creationId xmlns:a16="http://schemas.microsoft.com/office/drawing/2014/main" id="{09CAF62E-A106-2AE5-3F64-1ECB4DBCC68F}"/>
              </a:ext>
            </a:extLst>
          </p:cNvPr>
          <p:cNvPicPr>
            <a:picLocks noChangeAspect="1"/>
          </p:cNvPicPr>
          <p:nvPr/>
        </p:nvPicPr>
        <p:blipFill>
          <a:blip r:embed="rId2"/>
          <a:stretch>
            <a:fillRect/>
          </a:stretch>
        </p:blipFill>
        <p:spPr>
          <a:xfrm>
            <a:off x="1940256" y="545307"/>
            <a:ext cx="8311487" cy="2929798"/>
          </a:xfrm>
          <a:prstGeom prst="rect">
            <a:avLst/>
          </a:prstGeom>
        </p:spPr>
      </p:pic>
      <p:sp>
        <p:nvSpPr>
          <p:cNvPr id="3" name="Text Placeholder 2">
            <a:extLst>
              <a:ext uri="{FF2B5EF4-FFF2-40B4-BE49-F238E27FC236}">
                <a16:creationId xmlns:a16="http://schemas.microsoft.com/office/drawing/2014/main" id="{07301CCC-A08C-5235-948A-91F345652918}"/>
              </a:ext>
            </a:extLst>
          </p:cNvPr>
          <p:cNvSpPr>
            <a:spLocks noGrp="1"/>
          </p:cNvSpPr>
          <p:nvPr>
            <p:ph type="body" sz="quarter" idx="10"/>
          </p:nvPr>
        </p:nvSpPr>
        <p:spPr>
          <a:xfrm>
            <a:off x="990601" y="3833198"/>
            <a:ext cx="10417628" cy="1433203"/>
          </a:xfrm>
        </p:spPr>
        <p:txBody>
          <a:bodyPr vert="horz" lIns="91440" tIns="45720" rIns="91440" bIns="45720" rtlCol="0" anchor="ctr">
            <a:normAutofit/>
          </a:bodyPr>
          <a:lstStyle/>
          <a:p>
            <a:pPr indent="-228600">
              <a:buFont typeface="Arial" panose="020B0604020202020204" pitchFamily="34" charset="0"/>
              <a:buChar char="•"/>
            </a:pPr>
            <a:r>
              <a:rPr lang="en-US" sz="2000" dirty="0"/>
              <a:t>Constraining  a model to make it simpler and reduce the risk of overfitting is called regularization</a:t>
            </a:r>
          </a:p>
          <a:p>
            <a:pPr indent="-228600">
              <a:buFont typeface="Arial" panose="020B0604020202020204" pitchFamily="34" charset="0"/>
              <a:buChar char="•"/>
            </a:pPr>
            <a:r>
              <a:rPr lang="en-US" sz="2000" dirty="0"/>
              <a:t>The  amount of regularization to apply during learning can be controlled by a hyperparameter</a:t>
            </a:r>
          </a:p>
        </p:txBody>
      </p:sp>
    </p:spTree>
    <p:extLst>
      <p:ext uri="{BB962C8B-B14F-4D97-AF65-F5344CB8AC3E}">
        <p14:creationId xmlns:p14="http://schemas.microsoft.com/office/powerpoint/2010/main" val="221491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D161-0683-428A-23EF-F3CA971407BE}"/>
              </a:ext>
            </a:extLst>
          </p:cNvPr>
          <p:cNvSpPr>
            <a:spLocks noGrp="1"/>
          </p:cNvSpPr>
          <p:nvPr>
            <p:ph type="title"/>
          </p:nvPr>
        </p:nvSpPr>
        <p:spPr/>
        <p:txBody>
          <a:bodyPr/>
          <a:lstStyle/>
          <a:p>
            <a:r>
              <a:rPr lang="fi-FI" dirty="0" err="1"/>
              <a:t>Underfitting</a:t>
            </a:r>
            <a:r>
              <a:rPr lang="fi-FI" dirty="0"/>
              <a:t>  </a:t>
            </a:r>
            <a:r>
              <a:rPr lang="fi-FI" dirty="0" err="1"/>
              <a:t>the</a:t>
            </a:r>
            <a:r>
              <a:rPr lang="fi-FI" dirty="0"/>
              <a:t> Training Data</a:t>
            </a:r>
          </a:p>
        </p:txBody>
      </p:sp>
      <p:graphicFrame>
        <p:nvGraphicFramePr>
          <p:cNvPr id="6" name="Text Placeholder 2">
            <a:extLst>
              <a:ext uri="{FF2B5EF4-FFF2-40B4-BE49-F238E27FC236}">
                <a16:creationId xmlns:a16="http://schemas.microsoft.com/office/drawing/2014/main" id="{2B0E22E3-4895-CF37-9544-4EBA9073764B}"/>
              </a:ext>
            </a:extLst>
          </p:cNvPr>
          <p:cNvGraphicFramePr/>
          <p:nvPr/>
        </p:nvGraphicFramePr>
        <p:xfrm>
          <a:off x="838200" y="1971675"/>
          <a:ext cx="10515600" cy="3867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75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129DE-7547-4F25-9B8B-119A6EFC8A39}"/>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Underfitting vs. Overfitting</a:t>
            </a:r>
          </a:p>
        </p:txBody>
      </p:sp>
      <p:pic>
        <p:nvPicPr>
          <p:cNvPr id="1026" name="Picture 2" descr="Model Fit: Underfitting vs. Overfitting - Amazon Machine Learning">
            <a:extLst>
              <a:ext uri="{FF2B5EF4-FFF2-40B4-BE49-F238E27FC236}">
                <a16:creationId xmlns:a16="http://schemas.microsoft.com/office/drawing/2014/main" id="{846621C9-4BBC-3DFC-6514-D25AA43DCF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893" y="762618"/>
            <a:ext cx="11207544" cy="339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7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46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ACB8-4A19-A7E5-36BF-46E5FC924136}"/>
              </a:ext>
            </a:extLst>
          </p:cNvPr>
          <p:cNvSpPr>
            <a:spLocks noGrp="1"/>
          </p:cNvSpPr>
          <p:nvPr>
            <p:ph type="title"/>
          </p:nvPr>
        </p:nvSpPr>
        <p:spPr/>
        <p:txBody>
          <a:bodyPr/>
          <a:lstStyle/>
          <a:p>
            <a:r>
              <a:rPr lang="en-US" dirty="0">
                <a:solidFill>
                  <a:schemeClr val="bg1"/>
                </a:solidFill>
              </a:rPr>
              <a:t>References</a:t>
            </a:r>
            <a:endParaRPr lang="fi-FI" dirty="0">
              <a:solidFill>
                <a:schemeClr val="bg1"/>
              </a:solidFill>
            </a:endParaRPr>
          </a:p>
        </p:txBody>
      </p:sp>
      <p:sp>
        <p:nvSpPr>
          <p:cNvPr id="3" name="Text Placeholder 2">
            <a:extLst>
              <a:ext uri="{FF2B5EF4-FFF2-40B4-BE49-F238E27FC236}">
                <a16:creationId xmlns:a16="http://schemas.microsoft.com/office/drawing/2014/main" id="{98B0C709-4536-961F-32C8-D228161049ED}"/>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solidFill>
                  <a:schemeClr val="bg1"/>
                </a:solidFill>
              </a:rPr>
              <a:t>Hands-On Machine Learning with Scikit-Learn, </a:t>
            </a:r>
            <a:r>
              <a:rPr lang="en-US" dirty="0" err="1">
                <a:solidFill>
                  <a:schemeClr val="bg1"/>
                </a:solidFill>
              </a:rPr>
              <a:t>Keras</a:t>
            </a:r>
            <a:r>
              <a:rPr lang="en-US" dirty="0">
                <a:solidFill>
                  <a:schemeClr val="bg1"/>
                </a:solidFill>
              </a:rPr>
              <a:t>, and TensorFlow by </a:t>
            </a:r>
            <a:r>
              <a:rPr lang="en-US" dirty="0" err="1">
                <a:solidFill>
                  <a:schemeClr val="bg1"/>
                </a:solidFill>
              </a:rPr>
              <a:t>Aurélien</a:t>
            </a:r>
            <a:r>
              <a:rPr lang="en-US" dirty="0">
                <a:solidFill>
                  <a:schemeClr val="bg1"/>
                </a:solidFill>
              </a:rPr>
              <a:t> </a:t>
            </a:r>
            <a:r>
              <a:rPr lang="en-US" dirty="0" err="1">
                <a:solidFill>
                  <a:schemeClr val="bg1"/>
                </a:solidFill>
              </a:rPr>
              <a:t>Géron</a:t>
            </a:r>
            <a:r>
              <a:rPr lang="en-US" dirty="0">
                <a:solidFill>
                  <a:schemeClr val="bg1"/>
                </a:solidFill>
              </a:rPr>
              <a:t>, Copyright © 2019 </a:t>
            </a:r>
            <a:r>
              <a:rPr lang="en-US" dirty="0" err="1">
                <a:solidFill>
                  <a:schemeClr val="bg1"/>
                </a:solidFill>
              </a:rPr>
              <a:t>Kiwisoft</a:t>
            </a:r>
            <a:r>
              <a:rPr lang="en-US" dirty="0">
                <a:solidFill>
                  <a:schemeClr val="bg1"/>
                </a:solidFill>
              </a:rPr>
              <a:t> S.A.S. All rights reserved.</a:t>
            </a:r>
          </a:p>
          <a:p>
            <a:pPr marL="457200" indent="-457200">
              <a:buFont typeface="Arial" panose="020B0604020202020204" pitchFamily="34" charset="0"/>
              <a:buChar char="•"/>
            </a:pPr>
            <a:r>
              <a:rPr lang="en-US" dirty="0">
                <a:solidFill>
                  <a:schemeClr val="bg1"/>
                </a:solidFill>
                <a:hlinkClick r:id="rId3">
                  <a:extLst>
                    <a:ext uri="{A12FA001-AC4F-418D-AE19-62706E023703}">
                      <ahyp:hlinkClr xmlns:ahyp="http://schemas.microsoft.com/office/drawing/2018/hyperlinkcolor" val="tx"/>
                    </a:ext>
                  </a:extLst>
                </a:hlinkClick>
              </a:rPr>
              <a:t>https://rivery.io/blog/big-data-statistics-how-much-data-is-there-in-the-world/</a:t>
            </a:r>
            <a:endParaRPr lang="en-US" dirty="0">
              <a:solidFill>
                <a:schemeClr val="bg1"/>
              </a:solidFill>
            </a:endParaRPr>
          </a:p>
          <a:p>
            <a:pPr marL="457200" indent="-457200">
              <a:buFont typeface="Arial" panose="020B0604020202020204" pitchFamily="34" charset="0"/>
              <a:buChar char="•"/>
            </a:pPr>
            <a:r>
              <a:rPr lang="en-US" dirty="0">
                <a:solidFill>
                  <a:schemeClr val="bg1"/>
                </a:solidFill>
                <a:hlinkClick r:id="rId4">
                  <a:extLst>
                    <a:ext uri="{A12FA001-AC4F-418D-AE19-62706E023703}">
                      <ahyp:hlinkClr xmlns:ahyp="http://schemas.microsoft.com/office/drawing/2018/hyperlinkcolor" val="tx"/>
                    </a:ext>
                  </a:extLst>
                </a:hlinkClick>
              </a:rPr>
              <a:t>https://www.deeplearning.ai/courses/machine-learning-specialization/</a:t>
            </a:r>
            <a:endParaRPr lang="en-US" dirty="0">
              <a:solidFill>
                <a:schemeClr val="bg1"/>
              </a:solidFill>
            </a:endParaRP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endParaRPr lang="fi-FI" dirty="0">
              <a:solidFill>
                <a:schemeClr val="bg1"/>
              </a:solidFill>
            </a:endParaRPr>
          </a:p>
        </p:txBody>
      </p:sp>
    </p:spTree>
    <p:extLst>
      <p:ext uri="{BB962C8B-B14F-4D97-AF65-F5344CB8AC3E}">
        <p14:creationId xmlns:p14="http://schemas.microsoft.com/office/powerpoint/2010/main" val="49152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407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CEC4-5063-881B-A791-F0B78ED4041E}"/>
              </a:ext>
            </a:extLst>
          </p:cNvPr>
          <p:cNvSpPr>
            <a:spLocks noGrp="1"/>
          </p:cNvSpPr>
          <p:nvPr>
            <p:ph type="title"/>
          </p:nvPr>
        </p:nvSpPr>
        <p:spPr>
          <a:xfrm>
            <a:off x="524741" y="620392"/>
            <a:ext cx="3808268" cy="3070259"/>
          </a:xfrm>
        </p:spPr>
        <p:txBody>
          <a:bodyPr vert="horz" lIns="91440" tIns="45720" rIns="91440" bIns="45720" rtlCol="0" anchor="ctr">
            <a:normAutofit fontScale="90000"/>
          </a:bodyPr>
          <a:lstStyle/>
          <a:p>
            <a:r>
              <a:rPr lang="en-US" sz="6000" kern="1200" dirty="0">
                <a:solidFill>
                  <a:schemeClr val="bg1"/>
                </a:solidFill>
                <a:latin typeface="+mj-lt"/>
                <a:ea typeface="+mj-ea"/>
                <a:cs typeface="+mj-cs"/>
              </a:rPr>
              <a:t>Main Challenges of Machine Learning</a:t>
            </a:r>
          </a:p>
        </p:txBody>
      </p:sp>
      <p:graphicFrame>
        <p:nvGraphicFramePr>
          <p:cNvPr id="5" name="Text Placeholder 2">
            <a:extLst>
              <a:ext uri="{FF2B5EF4-FFF2-40B4-BE49-F238E27FC236}">
                <a16:creationId xmlns:a16="http://schemas.microsoft.com/office/drawing/2014/main" id="{03B8E5DB-2CDA-0848-BD6A-80C8469E2F76}"/>
              </a:ext>
            </a:extLst>
          </p:cNvPr>
          <p:cNvGraphicFramePr/>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5A69F27-57C7-1DCA-F0EE-CCC9F5D03564}"/>
              </a:ext>
            </a:extLst>
          </p:cNvPr>
          <p:cNvSpPr txBox="1"/>
          <p:nvPr/>
        </p:nvSpPr>
        <p:spPr>
          <a:xfrm>
            <a:off x="539724" y="4924751"/>
            <a:ext cx="4307698" cy="1477328"/>
          </a:xfrm>
          <a:prstGeom prst="rect">
            <a:avLst/>
          </a:prstGeom>
          <a:noFill/>
        </p:spPr>
        <p:txBody>
          <a:bodyPr wrap="square">
            <a:spAutoFit/>
          </a:bodyPr>
          <a:lstStyle/>
          <a:p>
            <a:r>
              <a:rPr lang="fi-FI" dirty="0" err="1">
                <a:solidFill>
                  <a:schemeClr val="bg1"/>
                </a:solidFill>
              </a:rPr>
              <a:t>Since</a:t>
            </a:r>
            <a:r>
              <a:rPr lang="fi-FI" dirty="0">
                <a:solidFill>
                  <a:schemeClr val="bg1"/>
                </a:solidFill>
              </a:rPr>
              <a:t> </a:t>
            </a:r>
            <a:r>
              <a:rPr lang="fi-FI" dirty="0" err="1">
                <a:solidFill>
                  <a:schemeClr val="bg1"/>
                </a:solidFill>
              </a:rPr>
              <a:t>your</a:t>
            </a:r>
            <a:r>
              <a:rPr lang="fi-FI" dirty="0">
                <a:solidFill>
                  <a:schemeClr val="bg1"/>
                </a:solidFill>
              </a:rPr>
              <a:t> main </a:t>
            </a:r>
            <a:r>
              <a:rPr lang="fi-FI" dirty="0" err="1">
                <a:solidFill>
                  <a:schemeClr val="bg1"/>
                </a:solidFill>
              </a:rPr>
              <a:t>task</a:t>
            </a:r>
            <a:r>
              <a:rPr lang="fi-FI" dirty="0">
                <a:solidFill>
                  <a:schemeClr val="bg1"/>
                </a:solidFill>
              </a:rPr>
              <a:t> is to </a:t>
            </a:r>
            <a:r>
              <a:rPr lang="fi-FI" dirty="0" err="1">
                <a:solidFill>
                  <a:schemeClr val="bg1"/>
                </a:solidFill>
              </a:rPr>
              <a:t>select</a:t>
            </a:r>
            <a:r>
              <a:rPr lang="fi-FI" dirty="0">
                <a:solidFill>
                  <a:schemeClr val="bg1"/>
                </a:solidFill>
              </a:rPr>
              <a:t> a </a:t>
            </a:r>
            <a:r>
              <a:rPr lang="fi-FI" dirty="0" err="1">
                <a:solidFill>
                  <a:schemeClr val="bg1"/>
                </a:solidFill>
              </a:rPr>
              <a:t>learning</a:t>
            </a:r>
            <a:r>
              <a:rPr lang="fi-FI" dirty="0">
                <a:solidFill>
                  <a:schemeClr val="bg1"/>
                </a:solidFill>
              </a:rPr>
              <a:t> </a:t>
            </a:r>
            <a:r>
              <a:rPr lang="fi-FI" dirty="0" err="1">
                <a:solidFill>
                  <a:schemeClr val="bg1"/>
                </a:solidFill>
              </a:rPr>
              <a:t>algorithm</a:t>
            </a:r>
            <a:r>
              <a:rPr lang="fi-FI" dirty="0">
                <a:solidFill>
                  <a:schemeClr val="bg1"/>
                </a:solidFill>
              </a:rPr>
              <a:t> and </a:t>
            </a:r>
            <a:r>
              <a:rPr lang="fi-FI" dirty="0" err="1">
                <a:solidFill>
                  <a:schemeClr val="bg1"/>
                </a:solidFill>
              </a:rPr>
              <a:t>train</a:t>
            </a:r>
            <a:r>
              <a:rPr lang="fi-FI" dirty="0">
                <a:solidFill>
                  <a:schemeClr val="bg1"/>
                </a:solidFill>
              </a:rPr>
              <a:t> it on some data, </a:t>
            </a:r>
            <a:r>
              <a:rPr lang="fi-FI" dirty="0" err="1">
                <a:solidFill>
                  <a:schemeClr val="bg1"/>
                </a:solidFill>
              </a:rPr>
              <a:t>the</a:t>
            </a:r>
            <a:r>
              <a:rPr lang="fi-FI" dirty="0">
                <a:solidFill>
                  <a:schemeClr val="bg1"/>
                </a:solidFill>
              </a:rPr>
              <a:t> </a:t>
            </a:r>
            <a:r>
              <a:rPr lang="fi-FI" dirty="0" err="1">
                <a:solidFill>
                  <a:schemeClr val="bg1"/>
                </a:solidFill>
              </a:rPr>
              <a:t>two</a:t>
            </a:r>
            <a:r>
              <a:rPr lang="fi-FI" dirty="0">
                <a:solidFill>
                  <a:schemeClr val="bg1"/>
                </a:solidFill>
              </a:rPr>
              <a:t> </a:t>
            </a:r>
            <a:r>
              <a:rPr lang="fi-FI" dirty="0" err="1">
                <a:solidFill>
                  <a:schemeClr val="bg1"/>
                </a:solidFill>
              </a:rPr>
              <a:t>things</a:t>
            </a:r>
            <a:r>
              <a:rPr lang="fi-FI" dirty="0">
                <a:solidFill>
                  <a:schemeClr val="bg1"/>
                </a:solidFill>
              </a:rPr>
              <a:t> </a:t>
            </a:r>
            <a:r>
              <a:rPr lang="fi-FI" dirty="0" err="1">
                <a:solidFill>
                  <a:schemeClr val="bg1"/>
                </a:solidFill>
              </a:rPr>
              <a:t>that</a:t>
            </a:r>
            <a:r>
              <a:rPr lang="fi-FI" dirty="0">
                <a:solidFill>
                  <a:schemeClr val="bg1"/>
                </a:solidFill>
              </a:rPr>
              <a:t> </a:t>
            </a:r>
            <a:r>
              <a:rPr lang="fi-FI" dirty="0" err="1">
                <a:solidFill>
                  <a:schemeClr val="bg1"/>
                </a:solidFill>
              </a:rPr>
              <a:t>can</a:t>
            </a:r>
            <a:r>
              <a:rPr lang="fi-FI" dirty="0">
                <a:solidFill>
                  <a:schemeClr val="bg1"/>
                </a:solidFill>
              </a:rPr>
              <a:t> go </a:t>
            </a:r>
            <a:r>
              <a:rPr lang="fi-FI" dirty="0" err="1">
                <a:solidFill>
                  <a:schemeClr val="bg1"/>
                </a:solidFill>
              </a:rPr>
              <a:t>wrong</a:t>
            </a:r>
            <a:r>
              <a:rPr lang="fi-FI" dirty="0">
                <a:solidFill>
                  <a:schemeClr val="bg1"/>
                </a:solidFill>
              </a:rPr>
              <a:t> </a:t>
            </a:r>
            <a:r>
              <a:rPr lang="fi-FI" dirty="0" err="1">
                <a:solidFill>
                  <a:schemeClr val="bg1"/>
                </a:solidFill>
              </a:rPr>
              <a:t>are</a:t>
            </a:r>
            <a:r>
              <a:rPr lang="fi-FI" dirty="0">
                <a:solidFill>
                  <a:schemeClr val="bg1"/>
                </a:solidFill>
              </a:rPr>
              <a:t> “</a:t>
            </a:r>
            <a:r>
              <a:rPr lang="fi-FI" dirty="0" err="1">
                <a:solidFill>
                  <a:schemeClr val="bg1"/>
                </a:solidFill>
              </a:rPr>
              <a:t>bad</a:t>
            </a:r>
            <a:r>
              <a:rPr lang="fi-FI" dirty="0">
                <a:solidFill>
                  <a:schemeClr val="bg1"/>
                </a:solidFill>
              </a:rPr>
              <a:t> </a:t>
            </a:r>
            <a:r>
              <a:rPr lang="fi-FI" dirty="0" err="1">
                <a:solidFill>
                  <a:schemeClr val="bg1"/>
                </a:solidFill>
              </a:rPr>
              <a:t>algorithm</a:t>
            </a:r>
            <a:r>
              <a:rPr lang="fi-FI" dirty="0">
                <a:solidFill>
                  <a:schemeClr val="bg1"/>
                </a:solidFill>
              </a:rPr>
              <a:t>” and “</a:t>
            </a:r>
            <a:r>
              <a:rPr lang="fi-FI" dirty="0" err="1">
                <a:solidFill>
                  <a:schemeClr val="bg1"/>
                </a:solidFill>
              </a:rPr>
              <a:t>bad</a:t>
            </a:r>
            <a:r>
              <a:rPr lang="fi-FI" dirty="0">
                <a:solidFill>
                  <a:schemeClr val="bg1"/>
                </a:solidFill>
              </a:rPr>
              <a:t> data.” </a:t>
            </a:r>
            <a:r>
              <a:rPr lang="fi-FI" dirty="0" err="1">
                <a:solidFill>
                  <a:schemeClr val="bg1"/>
                </a:solidFill>
              </a:rPr>
              <a:t>Let’s</a:t>
            </a:r>
            <a:r>
              <a:rPr lang="fi-FI" dirty="0">
                <a:solidFill>
                  <a:schemeClr val="bg1"/>
                </a:solidFill>
              </a:rPr>
              <a:t> </a:t>
            </a:r>
            <a:r>
              <a:rPr lang="fi-FI" dirty="0" err="1">
                <a:solidFill>
                  <a:schemeClr val="bg1"/>
                </a:solidFill>
              </a:rPr>
              <a:t>start</a:t>
            </a:r>
            <a:r>
              <a:rPr lang="fi-FI" dirty="0">
                <a:solidFill>
                  <a:schemeClr val="bg1"/>
                </a:solidFill>
              </a:rPr>
              <a:t> with </a:t>
            </a:r>
            <a:r>
              <a:rPr lang="fi-FI" dirty="0" err="1">
                <a:solidFill>
                  <a:schemeClr val="bg1"/>
                </a:solidFill>
              </a:rPr>
              <a:t>examples</a:t>
            </a:r>
            <a:r>
              <a:rPr lang="fi-FI" dirty="0">
                <a:solidFill>
                  <a:schemeClr val="bg1"/>
                </a:solidFill>
              </a:rPr>
              <a:t> of </a:t>
            </a:r>
            <a:r>
              <a:rPr lang="fi-FI" dirty="0" err="1">
                <a:solidFill>
                  <a:schemeClr val="bg1"/>
                </a:solidFill>
              </a:rPr>
              <a:t>bad</a:t>
            </a:r>
            <a:r>
              <a:rPr lang="fi-FI" dirty="0">
                <a:solidFill>
                  <a:schemeClr val="bg1"/>
                </a:solidFill>
              </a:rPr>
              <a:t> data.</a:t>
            </a:r>
          </a:p>
        </p:txBody>
      </p:sp>
    </p:spTree>
    <p:extLst>
      <p:ext uri="{BB962C8B-B14F-4D97-AF65-F5344CB8AC3E}">
        <p14:creationId xmlns:p14="http://schemas.microsoft.com/office/powerpoint/2010/main" val="148909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40FF-D48F-9A35-D3CC-1C5F3816B350}"/>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Insufficient  Quantity of Training Data</a:t>
            </a:r>
          </a:p>
        </p:txBody>
      </p:sp>
      <p:sp>
        <p:nvSpPr>
          <p:cNvPr id="3" name="Text Placeholder 2">
            <a:extLst>
              <a:ext uri="{FF2B5EF4-FFF2-40B4-BE49-F238E27FC236}">
                <a16:creationId xmlns:a16="http://schemas.microsoft.com/office/drawing/2014/main" id="{6EF4B13A-BB55-34B6-9BB7-5F4D263C8902}"/>
              </a:ext>
            </a:extLst>
          </p:cNvPr>
          <p:cNvSpPr>
            <a:spLocks noGrp="1"/>
          </p:cNvSpPr>
          <p:nvPr>
            <p:ph type="body" sz="quarter" idx="10"/>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dirty="0"/>
              <a:t>For very simple problems you typically need thousands of examples, and for complex problems such as image or speech recognition you may need millions of examples.</a:t>
            </a:r>
          </a:p>
          <a:p>
            <a:pPr indent="-2286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1A49520E-8316-45B4-2484-897F4341D2FF}"/>
              </a:ext>
            </a:extLst>
          </p:cNvPr>
          <p:cNvPicPr>
            <a:picLocks noChangeAspect="1"/>
          </p:cNvPicPr>
          <p:nvPr/>
        </p:nvPicPr>
        <p:blipFill rotWithShape="1">
          <a:blip r:embed="rId3"/>
          <a:srcRect l="5628" r="4735" b="2"/>
          <a:stretch/>
        </p:blipFill>
        <p:spPr>
          <a:xfrm>
            <a:off x="6030686" y="799352"/>
            <a:ext cx="5372512" cy="5259296"/>
          </a:xfrm>
          <a:prstGeom prst="rect">
            <a:avLst/>
          </a:prstGeom>
        </p:spPr>
      </p:pic>
      <p:sp>
        <p:nvSpPr>
          <p:cNvPr id="4" name="TextBox 3">
            <a:extLst>
              <a:ext uri="{FF2B5EF4-FFF2-40B4-BE49-F238E27FC236}">
                <a16:creationId xmlns:a16="http://schemas.microsoft.com/office/drawing/2014/main" id="{3EBAE9CC-6A5F-FD33-CFF5-E7D786A2B8AB}"/>
              </a:ext>
            </a:extLst>
          </p:cNvPr>
          <p:cNvSpPr txBox="1"/>
          <p:nvPr/>
        </p:nvSpPr>
        <p:spPr>
          <a:xfrm rot="16200000">
            <a:off x="5232910" y="3457208"/>
            <a:ext cx="1387624" cy="338554"/>
          </a:xfrm>
          <a:prstGeom prst="rect">
            <a:avLst/>
          </a:prstGeom>
          <a:noFill/>
        </p:spPr>
        <p:txBody>
          <a:bodyPr wrap="none" rtlCol="0">
            <a:spAutoFit/>
          </a:bodyPr>
          <a:lstStyle/>
          <a:p>
            <a:r>
              <a:rPr lang="en-US" sz="1600" dirty="0">
                <a:solidFill>
                  <a:schemeClr val="bg2">
                    <a:lumMod val="75000"/>
                  </a:schemeClr>
                </a:solidFill>
                <a:latin typeface="Cambria Math" panose="02040503050406030204" pitchFamily="18" charset="0"/>
                <a:ea typeface="Cambria Math" panose="02040503050406030204" pitchFamily="18" charset="0"/>
              </a:rPr>
              <a:t>Test Accuracy</a:t>
            </a:r>
            <a:endParaRPr lang="fi-FI" sz="1600" dirty="0">
              <a:solidFill>
                <a:schemeClr val="bg2">
                  <a:lumMod val="75000"/>
                </a:schemeClr>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02803BE2-90EA-024C-BB1C-89665AE95AE1}"/>
              </a:ext>
            </a:extLst>
          </p:cNvPr>
          <p:cNvSpPr txBox="1"/>
          <p:nvPr/>
        </p:nvSpPr>
        <p:spPr>
          <a:xfrm>
            <a:off x="6721620" y="6310090"/>
            <a:ext cx="3990644" cy="369332"/>
          </a:xfrm>
          <a:prstGeom prst="rect">
            <a:avLst/>
          </a:prstGeom>
          <a:noFill/>
        </p:spPr>
        <p:txBody>
          <a:bodyPr wrap="none" rtlCol="0">
            <a:spAutoFit/>
          </a:bodyPr>
          <a:lstStyle/>
          <a:p>
            <a:r>
              <a:rPr lang="en-US" dirty="0"/>
              <a:t>The importance of data versus algorithm</a:t>
            </a:r>
            <a:endParaRPr lang="fi-FI" dirty="0"/>
          </a:p>
        </p:txBody>
      </p:sp>
    </p:spTree>
    <p:extLst>
      <p:ext uri="{BB962C8B-B14F-4D97-AF65-F5344CB8AC3E}">
        <p14:creationId xmlns:p14="http://schemas.microsoft.com/office/powerpoint/2010/main" val="247132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787E-8EAF-FEFF-E8EB-A7B84631461B}"/>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3400" kern="1200" dirty="0">
                <a:solidFill>
                  <a:schemeClr val="tx1"/>
                </a:solidFill>
                <a:latin typeface="+mj-lt"/>
                <a:ea typeface="+mj-ea"/>
                <a:cs typeface="+mj-cs"/>
              </a:rPr>
              <a:t>Non-representative Training Data</a:t>
            </a:r>
          </a:p>
        </p:txBody>
      </p:sp>
      <p:sp>
        <p:nvSpPr>
          <p:cNvPr id="3" name="Text Placeholder 2">
            <a:extLst>
              <a:ext uri="{FF2B5EF4-FFF2-40B4-BE49-F238E27FC236}">
                <a16:creationId xmlns:a16="http://schemas.microsoft.com/office/drawing/2014/main" id="{E6DE1F6A-3E02-F97D-2F72-A1BC3742D8AF}"/>
              </a:ext>
            </a:extLst>
          </p:cNvPr>
          <p:cNvSpPr>
            <a:spLocks noGrp="1"/>
          </p:cNvSpPr>
          <p:nvPr>
            <p:ph type="body" sz="quarter" idx="10"/>
          </p:nvPr>
        </p:nvSpPr>
        <p:spPr>
          <a:xfrm>
            <a:off x="4654295" y="502920"/>
            <a:ext cx="6894576" cy="1463040"/>
          </a:xfrm>
        </p:spPr>
        <p:txBody>
          <a:bodyPr vert="horz" lIns="91440" tIns="45720" rIns="91440" bIns="45720" rtlCol="0" anchor="ctr">
            <a:normAutofit fontScale="92500"/>
          </a:bodyPr>
          <a:lstStyle/>
          <a:p>
            <a:r>
              <a:rPr lang="en-US" sz="2000" dirty="0"/>
              <a:t>If you train a linear model on the new data (containing red points), you get the solid line, while the old model is represented by the dotted line. As you can see, not only does adding a few missing countries significantly alter the model, but it makes it clear that such a simple linear model is probably never going to work well</a:t>
            </a:r>
          </a:p>
        </p:txBody>
      </p:sp>
      <p:pic>
        <p:nvPicPr>
          <p:cNvPr id="5" name="Picture 4">
            <a:extLst>
              <a:ext uri="{FF2B5EF4-FFF2-40B4-BE49-F238E27FC236}">
                <a16:creationId xmlns:a16="http://schemas.microsoft.com/office/drawing/2014/main" id="{E3D22729-55A1-6591-29E7-E8C3181AAF29}"/>
              </a:ext>
            </a:extLst>
          </p:cNvPr>
          <p:cNvPicPr>
            <a:picLocks noChangeAspect="1"/>
          </p:cNvPicPr>
          <p:nvPr/>
        </p:nvPicPr>
        <p:blipFill>
          <a:blip r:embed="rId2"/>
          <a:stretch>
            <a:fillRect/>
          </a:stretch>
        </p:blipFill>
        <p:spPr>
          <a:xfrm>
            <a:off x="630936" y="2319031"/>
            <a:ext cx="10917936" cy="3903161"/>
          </a:xfrm>
          <a:prstGeom prst="rect">
            <a:avLst/>
          </a:prstGeom>
        </p:spPr>
      </p:pic>
    </p:spTree>
    <p:extLst>
      <p:ext uri="{BB962C8B-B14F-4D97-AF65-F5344CB8AC3E}">
        <p14:creationId xmlns:p14="http://schemas.microsoft.com/office/powerpoint/2010/main" val="243455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30">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y is Data Quality Important?">
            <a:extLst>
              <a:ext uri="{FF2B5EF4-FFF2-40B4-BE49-F238E27FC236}">
                <a16:creationId xmlns:a16="http://schemas.microsoft.com/office/drawing/2014/main" id="{4922BC78-136C-C514-9144-2AEE2183DE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8" r="-1" b="-1"/>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1032">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034" name="Freeform: Shape 1033">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037" name="Freeform: Shape 1036">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1387C253-C704-F89B-B0BB-DA844E49BB02}"/>
              </a:ext>
            </a:extLst>
          </p:cNvPr>
          <p:cNvSpPr>
            <a:spLocks noGrp="1"/>
          </p:cNvSpPr>
          <p:nvPr>
            <p:ph type="title"/>
          </p:nvPr>
        </p:nvSpPr>
        <p:spPr>
          <a:xfrm>
            <a:off x="804672" y="4551037"/>
            <a:ext cx="5021782" cy="1509931"/>
          </a:xfrm>
        </p:spPr>
        <p:txBody>
          <a:bodyPr vert="horz" lIns="91440" tIns="45720" rIns="91440" bIns="45720" rtlCol="0" anchor="ctr">
            <a:normAutofit/>
          </a:bodyPr>
          <a:lstStyle/>
          <a:p>
            <a:r>
              <a:rPr lang="en-US" sz="3600">
                <a:solidFill>
                  <a:schemeClr val="tx2"/>
                </a:solidFill>
              </a:rPr>
              <a:t>Poor-Quality Data</a:t>
            </a:r>
          </a:p>
        </p:txBody>
      </p:sp>
      <p:sp>
        <p:nvSpPr>
          <p:cNvPr id="3" name="Text Placeholder 2">
            <a:extLst>
              <a:ext uri="{FF2B5EF4-FFF2-40B4-BE49-F238E27FC236}">
                <a16:creationId xmlns:a16="http://schemas.microsoft.com/office/drawing/2014/main" id="{EF38D728-B912-59DA-2BAE-CAF23FF26CDA}"/>
              </a:ext>
            </a:extLst>
          </p:cNvPr>
          <p:cNvSpPr>
            <a:spLocks noGrp="1"/>
          </p:cNvSpPr>
          <p:nvPr>
            <p:ph type="body" sz="quarter" idx="10"/>
          </p:nvPr>
        </p:nvSpPr>
        <p:spPr>
          <a:xfrm>
            <a:off x="6470247" y="4551037"/>
            <a:ext cx="4926411" cy="1509935"/>
          </a:xfrm>
        </p:spPr>
        <p:txBody>
          <a:bodyPr vert="horz" lIns="91440" tIns="45720" rIns="91440" bIns="45720" rtlCol="0" anchor="ctr">
            <a:normAutofit/>
          </a:bodyPr>
          <a:lstStyle/>
          <a:p>
            <a:pPr indent="-228600">
              <a:buFont typeface="Arial" panose="020B0604020202020204" pitchFamily="34" charset="0"/>
              <a:buChar char="•"/>
            </a:pPr>
            <a:r>
              <a:rPr lang="en-US" sz="1800" dirty="0">
                <a:solidFill>
                  <a:schemeClr val="tx2"/>
                </a:solidFill>
              </a:rPr>
              <a:t>Obviously, if your training data is full of errors, outliers, and noise (e.g., due to poor quality measurements), it will make it harder for the system to detect the underlying patterns, so your system is less likely to perform well</a:t>
            </a:r>
          </a:p>
        </p:txBody>
      </p:sp>
    </p:spTree>
    <p:extLst>
      <p:ext uri="{BB962C8B-B14F-4D97-AF65-F5344CB8AC3E}">
        <p14:creationId xmlns:p14="http://schemas.microsoft.com/office/powerpoint/2010/main" val="42415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217E0-885C-5375-0286-BF9445D74ECB}"/>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Irrelevant Features</a:t>
            </a:r>
          </a:p>
        </p:txBody>
      </p:sp>
      <p:graphicFrame>
        <p:nvGraphicFramePr>
          <p:cNvPr id="5" name="Text Placeholder 2">
            <a:extLst>
              <a:ext uri="{FF2B5EF4-FFF2-40B4-BE49-F238E27FC236}">
                <a16:creationId xmlns:a16="http://schemas.microsoft.com/office/drawing/2014/main" id="{4F67DDCE-08FE-97E6-98E9-B955DCBE7FC5}"/>
              </a:ext>
            </a:extLst>
          </p:cNvPr>
          <p:cNvGraphicFramePr/>
          <p:nvPr>
            <p:extLst>
              <p:ext uri="{D42A27DB-BD31-4B8C-83A1-F6EECF244321}">
                <p14:modId xmlns:p14="http://schemas.microsoft.com/office/powerpoint/2010/main" val="277077994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217E0-885C-5375-0286-BF9445D74ECB}"/>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Features Engineering</a:t>
            </a:r>
          </a:p>
        </p:txBody>
      </p:sp>
      <p:sp>
        <p:nvSpPr>
          <p:cNvPr id="4" name="TextBox 3">
            <a:extLst>
              <a:ext uri="{FF2B5EF4-FFF2-40B4-BE49-F238E27FC236}">
                <a16:creationId xmlns:a16="http://schemas.microsoft.com/office/drawing/2014/main" id="{6E983ADE-A21C-8D6C-9EAE-E19EB13A4829}"/>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a:lnSpc>
                <a:spcPct val="90000"/>
              </a:lnSpc>
              <a:spcAft>
                <a:spcPts val="600"/>
              </a:spcAft>
            </a:pPr>
            <a:r>
              <a:rPr lang="en-US" sz="2000" b="0" i="0" dirty="0">
                <a:effectLst/>
              </a:rPr>
              <a:t>Feature engineering is a machine learning technique that leverages data to create new variables that aren’t in the training set. It can produce new features for both supervised and unsupervised learning, with the goal of </a:t>
            </a:r>
            <a:r>
              <a:rPr lang="en-US" sz="2000" b="1" i="0" dirty="0">
                <a:effectLst/>
              </a:rPr>
              <a:t>simplifying and speeding up data transformations</a:t>
            </a:r>
            <a:r>
              <a:rPr lang="en-US" sz="2000" b="0" i="0" dirty="0">
                <a:effectLst/>
              </a:rPr>
              <a:t> while also </a:t>
            </a:r>
            <a:r>
              <a:rPr lang="en-US" sz="2000" b="1" i="0" dirty="0">
                <a:effectLst/>
              </a:rPr>
              <a:t>enhancing model accuracy</a:t>
            </a:r>
            <a:r>
              <a:rPr lang="en-US" sz="2000" b="0" i="0" dirty="0">
                <a:effectLst/>
              </a:rPr>
              <a:t>.</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Feature engineering consists of various process such as: </a:t>
            </a:r>
          </a:p>
          <a:p>
            <a:pPr marL="800100" lvl="1" indent="-228600">
              <a:lnSpc>
                <a:spcPct val="90000"/>
              </a:lnSpc>
              <a:spcAft>
                <a:spcPts val="600"/>
              </a:spcAft>
              <a:buFont typeface="Arial" panose="020B0604020202020204" pitchFamily="34" charset="0"/>
              <a:buChar char="•"/>
            </a:pPr>
            <a:r>
              <a:rPr lang="en-US" sz="2000" i="0" dirty="0">
                <a:effectLst/>
              </a:rPr>
              <a:t>Feature Creation</a:t>
            </a:r>
          </a:p>
          <a:p>
            <a:pPr marL="800100" lvl="1" indent="-228600">
              <a:lnSpc>
                <a:spcPct val="90000"/>
              </a:lnSpc>
              <a:spcAft>
                <a:spcPts val="600"/>
              </a:spcAft>
              <a:buFont typeface="Arial" panose="020B0604020202020204" pitchFamily="34" charset="0"/>
              <a:buChar char="•"/>
            </a:pPr>
            <a:r>
              <a:rPr lang="en-US" sz="2000" dirty="0"/>
              <a:t>Feature Selection</a:t>
            </a:r>
          </a:p>
          <a:p>
            <a:pPr marL="800100" lvl="1" indent="-228600">
              <a:lnSpc>
                <a:spcPct val="90000"/>
              </a:lnSpc>
              <a:spcAft>
                <a:spcPts val="600"/>
              </a:spcAft>
              <a:buFont typeface="Arial" panose="020B0604020202020204" pitchFamily="34" charset="0"/>
              <a:buChar char="•"/>
            </a:pPr>
            <a:r>
              <a:rPr lang="en-US" sz="2000" i="0" dirty="0">
                <a:effectLst/>
              </a:rPr>
              <a:t>Transformations</a:t>
            </a:r>
          </a:p>
          <a:p>
            <a:pPr marL="800100" lvl="1" indent="-228600">
              <a:lnSpc>
                <a:spcPct val="90000"/>
              </a:lnSpc>
              <a:spcAft>
                <a:spcPts val="600"/>
              </a:spcAft>
              <a:buFont typeface="Arial" panose="020B0604020202020204" pitchFamily="34" charset="0"/>
              <a:buChar char="•"/>
            </a:pPr>
            <a:r>
              <a:rPr lang="en-US" sz="2000" i="0" dirty="0">
                <a:effectLst/>
              </a:rPr>
              <a:t>Feature Extraction</a:t>
            </a:r>
          </a:p>
          <a:p>
            <a:pPr marL="800100" lvl="1" indent="-228600">
              <a:lnSpc>
                <a:spcPct val="90000"/>
              </a:lnSpc>
              <a:spcAft>
                <a:spcPts val="600"/>
              </a:spcAft>
              <a:buFont typeface="Arial" panose="020B0604020202020204" pitchFamily="34" charset="0"/>
              <a:buChar char="•"/>
            </a:pPr>
            <a:r>
              <a:rPr lang="en-US" sz="2000" i="0" dirty="0">
                <a:effectLst/>
              </a:rPr>
              <a:t>Exploratory Data Analysis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7177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3C32099E-2890-9A78-2A70-B12F52239C95}"/>
              </a:ext>
            </a:extLst>
          </p:cNvPr>
          <p:cNvSpPr txBox="1">
            <a:spLocks/>
          </p:cNvSpPr>
          <p:nvPr/>
        </p:nvSpPr>
        <p:spPr>
          <a:xfrm>
            <a:off x="476753" y="206022"/>
            <a:ext cx="3096427" cy="2364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en-US">
                <a:solidFill>
                  <a:srgbClr val="FFFFFF"/>
                </a:solidFill>
              </a:rPr>
              <a:t>Overfitting  the Training Data</a:t>
            </a:r>
            <a:endParaRPr lang="en-US" dirty="0">
              <a:solidFill>
                <a:srgbClr val="FFFFFF"/>
              </a:solidFill>
            </a:endParaRPr>
          </a:p>
        </p:txBody>
      </p:sp>
      <p:sp>
        <p:nvSpPr>
          <p:cNvPr id="10" name="Text Placeholder 2">
            <a:extLst>
              <a:ext uri="{FF2B5EF4-FFF2-40B4-BE49-F238E27FC236}">
                <a16:creationId xmlns:a16="http://schemas.microsoft.com/office/drawing/2014/main" id="{1A35A665-12E5-B1EA-47AF-E3A9FD47CD74}"/>
              </a:ext>
            </a:extLst>
          </p:cNvPr>
          <p:cNvSpPr>
            <a:spLocks noGrp="1"/>
          </p:cNvSpPr>
          <p:nvPr>
            <p:ph type="body" sz="quarter" idx="10"/>
          </p:nvPr>
        </p:nvSpPr>
        <p:spPr>
          <a:xfrm>
            <a:off x="266500" y="3281568"/>
            <a:ext cx="3886400" cy="3370410"/>
          </a:xfrm>
        </p:spPr>
        <p:txBody>
          <a:bodyPr vert="horz" lIns="91440" tIns="45720" rIns="91440" bIns="45720" rtlCol="0" anchor="ctr">
            <a:normAutofit fontScale="92500" lnSpcReduction="10000"/>
          </a:bodyPr>
          <a:lstStyle/>
          <a:p>
            <a:pPr algn="just"/>
            <a:r>
              <a:rPr lang="en-US" sz="2400" dirty="0">
                <a:solidFill>
                  <a:schemeClr val="bg1"/>
                </a:solidFill>
              </a:rPr>
              <a:t>Overfitting is an undesirable machine learning behavior that occurs </a:t>
            </a:r>
            <a:r>
              <a:rPr lang="en-US" sz="2400" b="1" dirty="0">
                <a:solidFill>
                  <a:schemeClr val="bg1"/>
                </a:solidFill>
              </a:rPr>
              <a:t>when the machine learning model gives accurate predictions for training data but not for new data. </a:t>
            </a:r>
          </a:p>
          <a:p>
            <a:pPr algn="just"/>
            <a:r>
              <a:rPr lang="en-US" sz="2400" dirty="0">
                <a:solidFill>
                  <a:schemeClr val="bg1"/>
                </a:solidFill>
              </a:rPr>
              <a:t>An overfit model can give inaccurate predictions and cannot perform well for all types of new data (can’t generalize well).</a:t>
            </a:r>
          </a:p>
        </p:txBody>
      </p:sp>
      <p:pic>
        <p:nvPicPr>
          <p:cNvPr id="11" name="Picture 10">
            <a:extLst>
              <a:ext uri="{FF2B5EF4-FFF2-40B4-BE49-F238E27FC236}">
                <a16:creationId xmlns:a16="http://schemas.microsoft.com/office/drawing/2014/main" id="{9C419020-6816-D2C3-25A1-C62260AA8F2B}"/>
              </a:ext>
            </a:extLst>
          </p:cNvPr>
          <p:cNvPicPr>
            <a:picLocks noChangeAspect="1"/>
          </p:cNvPicPr>
          <p:nvPr/>
        </p:nvPicPr>
        <p:blipFill>
          <a:blip r:embed="rId2"/>
          <a:stretch>
            <a:fillRect/>
          </a:stretch>
        </p:blipFill>
        <p:spPr>
          <a:xfrm>
            <a:off x="4869971" y="4274935"/>
            <a:ext cx="6894236" cy="2430217"/>
          </a:xfrm>
          <a:prstGeom prst="rect">
            <a:avLst/>
          </a:prstGeom>
        </p:spPr>
      </p:pic>
      <p:sp>
        <p:nvSpPr>
          <p:cNvPr id="12" name="TextBox 11">
            <a:extLst>
              <a:ext uri="{FF2B5EF4-FFF2-40B4-BE49-F238E27FC236}">
                <a16:creationId xmlns:a16="http://schemas.microsoft.com/office/drawing/2014/main" id="{F5DDB8CE-01E4-9678-0E22-B4CF4FB05D17}"/>
              </a:ext>
            </a:extLst>
          </p:cNvPr>
          <p:cNvSpPr txBox="1"/>
          <p:nvPr/>
        </p:nvSpPr>
        <p:spPr>
          <a:xfrm>
            <a:off x="5741497" y="305658"/>
            <a:ext cx="5973750" cy="3816429"/>
          </a:xfrm>
          <a:prstGeom prst="rect">
            <a:avLst/>
          </a:prstGeom>
          <a:noFill/>
        </p:spPr>
        <p:txBody>
          <a:bodyPr wrap="square">
            <a:spAutoFit/>
          </a:bodyPr>
          <a:lstStyle/>
          <a:p>
            <a:r>
              <a:rPr lang="en-US" dirty="0"/>
              <a:t> </a:t>
            </a:r>
            <a:r>
              <a:rPr lang="en-US" sz="2200" dirty="0"/>
              <a:t>Overfitting happens due to several reasons, such as:</a:t>
            </a:r>
          </a:p>
          <a:p>
            <a:r>
              <a:rPr lang="en-US" sz="2200" dirty="0"/>
              <a:t>•    The training data size is too small and does not contain enough data samples to accurately represent all possible input data values.</a:t>
            </a:r>
          </a:p>
          <a:p>
            <a:r>
              <a:rPr lang="en-US" sz="2200" dirty="0"/>
              <a:t>•    The training data contains large amounts of irrelevant information, called noisy data.</a:t>
            </a:r>
          </a:p>
          <a:p>
            <a:r>
              <a:rPr lang="en-US" sz="2200" dirty="0"/>
              <a:t>•    The model trains for too long on a single sample set of data.</a:t>
            </a:r>
          </a:p>
          <a:p>
            <a:r>
              <a:rPr lang="en-US" sz="2200" dirty="0"/>
              <a:t>•    The model complexity is high, so it learns the noise within the training data.</a:t>
            </a:r>
            <a:endParaRPr lang="fi-FI" sz="2200" dirty="0"/>
          </a:p>
        </p:txBody>
      </p:sp>
    </p:spTree>
    <p:extLst>
      <p:ext uri="{BB962C8B-B14F-4D97-AF65-F5344CB8AC3E}">
        <p14:creationId xmlns:p14="http://schemas.microsoft.com/office/powerpoint/2010/main" val="207172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857FA-51CE-A465-D28F-3840BA58A136}"/>
              </a:ext>
            </a:extLst>
          </p:cNvPr>
          <p:cNvSpPr>
            <a:spLocks noGrp="1"/>
          </p:cNvSpPr>
          <p:nvPr>
            <p:ph type="title"/>
          </p:nvPr>
        </p:nvSpPr>
        <p:spPr>
          <a:xfrm>
            <a:off x="1136397" y="502020"/>
            <a:ext cx="5323715" cy="774330"/>
          </a:xfrm>
        </p:spPr>
        <p:txBody>
          <a:bodyPr vert="horz" lIns="91440" tIns="45720" rIns="91440" bIns="45720" rtlCol="0" anchor="b">
            <a:normAutofit/>
          </a:bodyPr>
          <a:lstStyle/>
          <a:p>
            <a:r>
              <a:rPr lang="en-US" sz="4000" kern="1200" dirty="0">
                <a:solidFill>
                  <a:schemeClr val="tx1"/>
                </a:solidFill>
                <a:latin typeface="+mj-lt"/>
                <a:ea typeface="+mj-ea"/>
                <a:cs typeface="+mj-cs"/>
              </a:rPr>
              <a:t>Solutions</a:t>
            </a:r>
          </a:p>
        </p:txBody>
      </p:sp>
      <p:sp>
        <p:nvSpPr>
          <p:cNvPr id="3" name="Text Placeholder 2">
            <a:extLst>
              <a:ext uri="{FF2B5EF4-FFF2-40B4-BE49-F238E27FC236}">
                <a16:creationId xmlns:a16="http://schemas.microsoft.com/office/drawing/2014/main" id="{5AB0D707-1A1C-6A96-1CC9-9DA80A9B25F0}"/>
              </a:ext>
            </a:extLst>
          </p:cNvPr>
          <p:cNvSpPr>
            <a:spLocks noGrp="1"/>
          </p:cNvSpPr>
          <p:nvPr>
            <p:ph type="body" sz="quarter" idx="10"/>
          </p:nvPr>
        </p:nvSpPr>
        <p:spPr>
          <a:xfrm>
            <a:off x="838200" y="1609725"/>
            <a:ext cx="7048499" cy="4746255"/>
          </a:xfrm>
        </p:spPr>
        <p:txBody>
          <a:bodyPr vert="horz" lIns="91440" tIns="45720" rIns="91440" bIns="45720" rtlCol="0" anchor="t">
            <a:normAutofit fontScale="92500" lnSpcReduction="20000"/>
          </a:bodyPr>
          <a:lstStyle/>
          <a:p>
            <a:pPr algn="just">
              <a:lnSpc>
                <a:spcPct val="110000"/>
              </a:lnSpc>
            </a:pPr>
            <a:r>
              <a:rPr lang="en-US" sz="2400" dirty="0"/>
              <a:t>Overfitting happens when the model is too complex relative to the amount and noisiness of the training data. </a:t>
            </a:r>
          </a:p>
          <a:p>
            <a:pPr algn="just">
              <a:lnSpc>
                <a:spcPct val="110000"/>
              </a:lnSpc>
            </a:pPr>
            <a:r>
              <a:rPr lang="en-US" sz="2400" dirty="0"/>
              <a:t>Here are possible solutions:</a:t>
            </a:r>
          </a:p>
          <a:p>
            <a:pPr marL="457200" indent="-228600" algn="just">
              <a:lnSpc>
                <a:spcPct val="110000"/>
              </a:lnSpc>
              <a:buFont typeface="Arial" panose="020B0604020202020204" pitchFamily="34" charset="0"/>
              <a:buChar char="•"/>
            </a:pPr>
            <a:r>
              <a:rPr lang="en-US" sz="2400" dirty="0"/>
              <a:t>Simplify the model by selecting one with fewer parameters (e.g., a linear model rather than a high-degree polynomial model) or by reducing the number of attributes in the training data (reducing the problem’s complexity).</a:t>
            </a:r>
          </a:p>
          <a:p>
            <a:pPr marL="457200" indent="-228600" algn="just">
              <a:lnSpc>
                <a:spcPct val="110000"/>
              </a:lnSpc>
              <a:buFont typeface="Arial" panose="020B0604020202020204" pitchFamily="34" charset="0"/>
              <a:buChar char="•"/>
            </a:pPr>
            <a:r>
              <a:rPr lang="en-US" sz="2400" dirty="0"/>
              <a:t>Gather more training data. </a:t>
            </a:r>
          </a:p>
          <a:p>
            <a:pPr marL="457200" indent="-228600" algn="just">
              <a:lnSpc>
                <a:spcPct val="110000"/>
              </a:lnSpc>
              <a:buFont typeface="Arial" panose="020B0604020202020204" pitchFamily="34" charset="0"/>
              <a:buChar char="•"/>
            </a:pPr>
            <a:r>
              <a:rPr lang="en-US" sz="2400" dirty="0"/>
              <a:t>Reduce the noise in the training data (e.g., fix data errors and remove outliers).</a:t>
            </a:r>
          </a:p>
          <a:p>
            <a:pPr marL="457200" indent="-228600" algn="just">
              <a:lnSpc>
                <a:spcPct val="110000"/>
              </a:lnSpc>
              <a:buFont typeface="Arial" panose="020B0604020202020204" pitchFamily="34" charset="0"/>
              <a:buChar char="•"/>
            </a:pPr>
            <a:r>
              <a:rPr lang="en-US" sz="2400" dirty="0"/>
              <a:t>Regularization</a:t>
            </a:r>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Light Bulb and Gear">
            <a:extLst>
              <a:ext uri="{FF2B5EF4-FFF2-40B4-BE49-F238E27FC236}">
                <a16:creationId xmlns:a16="http://schemas.microsoft.com/office/drawing/2014/main" id="{6673911D-FD7E-B117-5ACE-5F066016A8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3333" y="1977949"/>
            <a:ext cx="4170530" cy="4170530"/>
          </a:xfrm>
          <a:prstGeom prst="rect">
            <a:avLst/>
          </a:prstGeom>
        </p:spPr>
      </p:pic>
    </p:spTree>
    <p:extLst>
      <p:ext uri="{BB962C8B-B14F-4D97-AF65-F5344CB8AC3E}">
        <p14:creationId xmlns:p14="http://schemas.microsoft.com/office/powerpoint/2010/main" val="3225365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DDDB8049165E49BAEBF1E7C36A0D21" ma:contentTypeVersion="13" ma:contentTypeDescription="Create a new document." ma:contentTypeScope="" ma:versionID="bb414062fa22c540cdcde12521dd946c">
  <xsd:schema xmlns:xsd="http://www.w3.org/2001/XMLSchema" xmlns:xs="http://www.w3.org/2001/XMLSchema" xmlns:p="http://schemas.microsoft.com/office/2006/metadata/properties" xmlns:ns3="af60355c-4325-4ee0-a28c-7bd59efa9240" xmlns:ns4="2bb14a3e-6e38-440e-952a-2c346203729a" targetNamespace="http://schemas.microsoft.com/office/2006/metadata/properties" ma:root="true" ma:fieldsID="4531dac4550c648df89fd13de24e2455" ns3:_="" ns4:_="">
    <xsd:import namespace="af60355c-4325-4ee0-a28c-7bd59efa9240"/>
    <xsd:import namespace="2bb14a3e-6e38-440e-952a-2c346203729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0355c-4325-4ee0-a28c-7bd59efa92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bb14a3e-6e38-440e-952a-2c346203729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F4ECDC-53C7-48BF-854E-684D59911B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60355c-4325-4ee0-a28c-7bd59efa9240"/>
    <ds:schemaRef ds:uri="2bb14a3e-6e38-440e-952a-2c3462037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7D5680-136D-4DBB-B02B-7F2F4F3FBB7E}">
  <ds:schemaRefs>
    <ds:schemaRef ds:uri="http://schemas.microsoft.com/sharepoint/v3/contenttype/forms"/>
  </ds:schemaRefs>
</ds:datastoreItem>
</file>

<file path=customXml/itemProps3.xml><?xml version="1.0" encoding="utf-8"?>
<ds:datastoreItem xmlns:ds="http://schemas.openxmlformats.org/officeDocument/2006/customXml" ds:itemID="{F209F915-2AAB-425C-AA83-528135BA3C81}">
  <ds:schemaRefs>
    <ds:schemaRef ds:uri="http://purl.org/dc/terms/"/>
    <ds:schemaRef ds:uri="http://schemas.microsoft.com/office/infopath/2007/PartnerControls"/>
    <ds:schemaRef ds:uri="http://schemas.openxmlformats.org/package/2006/metadata/core-properties"/>
    <ds:schemaRef ds:uri="af60355c-4325-4ee0-a28c-7bd59efa9240"/>
    <ds:schemaRef ds:uri="http://schemas.microsoft.com/office/2006/documentManagement/types"/>
    <ds:schemaRef ds:uri="http://purl.org/dc/dcmitype/"/>
    <ds:schemaRef ds:uri="http://purl.org/dc/elements/1.1/"/>
    <ds:schemaRef ds:uri="http://schemas.microsoft.com/office/2006/metadata/properties"/>
    <ds:schemaRef ds:uri="2bb14a3e-6e38-440e-952a-2c346203729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16616</TotalTime>
  <Words>750</Words>
  <Application>Microsoft Office PowerPoint</Application>
  <PresentationFormat>Widescreen</PresentationFormat>
  <Paragraphs>67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An Intro to Machine Learning</vt:lpstr>
      <vt:lpstr>Main Challenges of Machine Learning</vt:lpstr>
      <vt:lpstr>Insufficient  Quantity of Training Data</vt:lpstr>
      <vt:lpstr>Non-representative Training Data</vt:lpstr>
      <vt:lpstr>Poor-Quality Data</vt:lpstr>
      <vt:lpstr>Irrelevant Features</vt:lpstr>
      <vt:lpstr>Features Engineering</vt:lpstr>
      <vt:lpstr>PowerPoint Presentation</vt:lpstr>
      <vt:lpstr>Solutions</vt:lpstr>
      <vt:lpstr>Regularization</vt:lpstr>
      <vt:lpstr>Underfitting  the Training Data</vt:lpstr>
      <vt:lpstr>Underfitting vs. Overfitting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Majd</dc:creator>
  <cp:lastModifiedBy>Majd Amin</cp:lastModifiedBy>
  <cp:revision>264</cp:revision>
  <dcterms:created xsi:type="dcterms:W3CDTF">2021-09-26T16:38:58Z</dcterms:created>
  <dcterms:modified xsi:type="dcterms:W3CDTF">2023-10-09T17:57:14Z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0x01010011DDDB8049165E49BAEBF1E7C36A0D21</vt:lpwstr>
  </property>
</Properties>
</file>