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72" r:id="rId11"/>
    <p:sldId id="264" r:id="rId12"/>
    <p:sldId id="267" r:id="rId13"/>
    <p:sldId id="268" r:id="rId14"/>
    <p:sldId id="273" r:id="rId15"/>
    <p:sldId id="270" r:id="rId16"/>
    <p:sldId id="274" r:id="rId17"/>
    <p:sldId id="275" r:id="rId18"/>
    <p:sldId id="276" r:id="rId19"/>
    <p:sldId id="265" r:id="rId20"/>
    <p:sldId id="266" r:id="rId21"/>
    <p:sldId id="269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2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F88A697-6CF1-4E5C-81E3-223B54AC1815}" type="datetimeFigureOut">
              <a:rPr lang="pl-PL" smtClean="0"/>
              <a:t>15.05.2021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D52938A-0CB2-4C41-AB26-11415BD8409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4003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A697-6CF1-4E5C-81E3-223B54AC1815}" type="datetimeFigureOut">
              <a:rPr lang="pl-PL" smtClean="0"/>
              <a:t>15.05.2021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938A-0CB2-4C41-AB26-11415BD8409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52427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88A697-6CF1-4E5C-81E3-223B54AC1815}" type="datetimeFigureOut">
              <a:rPr lang="pl-PL" smtClean="0"/>
              <a:t>15.05.2021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D52938A-0CB2-4C41-AB26-11415BD8409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4246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88A697-6CF1-4E5C-81E3-223B54AC1815}" type="datetimeFigureOut">
              <a:rPr lang="pl-PL" smtClean="0"/>
              <a:t>15.05.2021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D52938A-0CB2-4C41-AB26-11415BD84092}" type="slidenum">
              <a:rPr lang="pl-PL" smtClean="0"/>
              <a:t>‹#›</a:t>
            </a:fld>
            <a:endParaRPr lang="pl-P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2597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88A697-6CF1-4E5C-81E3-223B54AC1815}" type="datetimeFigureOut">
              <a:rPr lang="pl-PL" smtClean="0"/>
              <a:t>15.05.2021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D52938A-0CB2-4C41-AB26-11415BD8409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6422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A697-6CF1-4E5C-81E3-223B54AC1815}" type="datetimeFigureOut">
              <a:rPr lang="pl-PL" smtClean="0"/>
              <a:t>15.05.2021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938A-0CB2-4C41-AB26-11415BD8409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8543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A697-6CF1-4E5C-81E3-223B54AC1815}" type="datetimeFigureOut">
              <a:rPr lang="pl-PL" smtClean="0"/>
              <a:t>15.05.2021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938A-0CB2-4C41-AB26-11415BD8409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7646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A697-6CF1-4E5C-81E3-223B54AC1815}" type="datetimeFigureOut">
              <a:rPr lang="pl-PL" smtClean="0"/>
              <a:t>15.05.2021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938A-0CB2-4C41-AB26-11415BD8409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3620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88A697-6CF1-4E5C-81E3-223B54AC1815}" type="datetimeFigureOut">
              <a:rPr lang="pl-PL" smtClean="0"/>
              <a:t>15.05.2021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D52938A-0CB2-4C41-AB26-11415BD8409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8281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A697-6CF1-4E5C-81E3-223B54AC1815}" type="datetimeFigureOut">
              <a:rPr lang="pl-PL" smtClean="0"/>
              <a:t>15.05.2021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938A-0CB2-4C41-AB26-11415BD8409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9298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88A697-6CF1-4E5C-81E3-223B54AC1815}" type="datetimeFigureOut">
              <a:rPr lang="pl-PL" smtClean="0"/>
              <a:t>15.05.2021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D52938A-0CB2-4C41-AB26-11415BD8409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0032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A697-6CF1-4E5C-81E3-223B54AC1815}" type="datetimeFigureOut">
              <a:rPr lang="pl-PL" smtClean="0"/>
              <a:t>15.05.2021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938A-0CB2-4C41-AB26-11415BD8409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68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A697-6CF1-4E5C-81E3-223B54AC1815}" type="datetimeFigureOut">
              <a:rPr lang="pl-PL" smtClean="0"/>
              <a:t>15.05.2021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938A-0CB2-4C41-AB26-11415BD8409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834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A697-6CF1-4E5C-81E3-223B54AC1815}" type="datetimeFigureOut">
              <a:rPr lang="pl-PL" smtClean="0"/>
              <a:t>15.05.2021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938A-0CB2-4C41-AB26-11415BD8409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9816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A697-6CF1-4E5C-81E3-223B54AC1815}" type="datetimeFigureOut">
              <a:rPr lang="pl-PL" smtClean="0"/>
              <a:t>15.05.2021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938A-0CB2-4C41-AB26-11415BD8409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765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A697-6CF1-4E5C-81E3-223B54AC1815}" type="datetimeFigureOut">
              <a:rPr lang="pl-PL" smtClean="0"/>
              <a:t>15.05.2021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938A-0CB2-4C41-AB26-11415BD8409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8855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A697-6CF1-4E5C-81E3-223B54AC1815}" type="datetimeFigureOut">
              <a:rPr lang="pl-PL" smtClean="0"/>
              <a:t>15.05.2021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938A-0CB2-4C41-AB26-11415BD8409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8217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8A697-6CF1-4E5C-81E3-223B54AC1815}" type="datetimeFigureOut">
              <a:rPr lang="pl-PL" smtClean="0"/>
              <a:t>15.05.2021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2938A-0CB2-4C41-AB26-11415BD8409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04881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F07A94A-5822-4F59-9E52-05184E460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4221"/>
            <a:ext cx="9144000" cy="849312"/>
          </a:xfrm>
        </p:spPr>
        <p:txBody>
          <a:bodyPr>
            <a:normAutofit fontScale="90000"/>
          </a:bodyPr>
          <a:lstStyle/>
          <a:p>
            <a:pPr algn="ctr"/>
            <a:r>
              <a:rPr lang="pl-PL" b="1" dirty="0"/>
              <a:t>MPI - Message </a:t>
            </a:r>
            <a:r>
              <a:rPr lang="pl-PL" b="1" dirty="0" err="1"/>
              <a:t>Passing</a:t>
            </a:r>
            <a:r>
              <a:rPr lang="pl-PL" b="1" dirty="0"/>
              <a:t> Interface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EDC7326-E222-476F-96D0-6586369B51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 algn="ctr"/>
            <a:r>
              <a:rPr lang="pl-PL" sz="8000" dirty="0"/>
              <a:t>Przygotowali:</a:t>
            </a:r>
          </a:p>
          <a:p>
            <a:pPr algn="ctr"/>
            <a:r>
              <a:rPr lang="pl-PL" sz="8000" dirty="0"/>
              <a:t>Dominika  Janisz 28923</a:t>
            </a:r>
          </a:p>
          <a:p>
            <a:pPr algn="ctr"/>
            <a:r>
              <a:rPr lang="pl-PL" sz="8000" dirty="0"/>
              <a:t>Bartłomiej Chruślicki 28917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72322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3D8498-3E5F-46E2-8787-9CE2FA488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Znaczenie parametrów funkcji </a:t>
            </a:r>
            <a:r>
              <a:rPr lang="pl-PL" dirty="0" err="1"/>
              <a:t>MPI_Send</a:t>
            </a:r>
            <a:r>
              <a:rPr lang="pl-PL" dirty="0"/>
              <a:t>(...) 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BA8ECAB0-85E2-4E3C-BC01-F8B82565A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003" y="2538484"/>
            <a:ext cx="10415527" cy="251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404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>
            <a:extLst>
              <a:ext uri="{FF2B5EF4-FFF2-40B4-BE49-F238E27FC236}">
                <a16:creationId xmlns:a16="http://schemas.microsoft.com/office/drawing/2014/main" id="{6401A715-1B1F-4646-BB0B-CA6B3114D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0345" y="328275"/>
            <a:ext cx="8610600" cy="1293028"/>
          </a:xfrm>
        </p:spPr>
        <p:txBody>
          <a:bodyPr/>
          <a:lstStyle/>
          <a:p>
            <a:r>
              <a:rPr lang="pl-PL" dirty="0" err="1"/>
              <a:t>MPI_Recv</a:t>
            </a:r>
            <a:r>
              <a:rPr lang="pl-PL" dirty="0"/>
              <a:t> – odbiera komunikat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3F5737F-E766-4238-9246-8DAC3A167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015"/>
            <a:ext cx="10515600" cy="49131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dirty="0"/>
              <a:t>MPI _ </a:t>
            </a:r>
            <a:r>
              <a:rPr lang="pl-PL" dirty="0" err="1"/>
              <a:t>Recv</a:t>
            </a:r>
            <a:r>
              <a:rPr lang="pl-PL" dirty="0"/>
              <a:t>(</a:t>
            </a:r>
            <a:r>
              <a:rPr lang="pl-PL" dirty="0" err="1"/>
              <a:t>void</a:t>
            </a:r>
            <a:r>
              <a:rPr lang="pl-PL" dirty="0"/>
              <a:t>* </a:t>
            </a:r>
            <a:r>
              <a:rPr lang="pl-PL" dirty="0" err="1"/>
              <a:t>message</a:t>
            </a:r>
            <a:r>
              <a:rPr lang="pl-PL" dirty="0"/>
              <a:t>, </a:t>
            </a:r>
            <a:r>
              <a:rPr lang="pl-PL" dirty="0" err="1"/>
              <a:t>int</a:t>
            </a:r>
            <a:r>
              <a:rPr lang="pl-PL" dirty="0"/>
              <a:t> </a:t>
            </a:r>
            <a:r>
              <a:rPr lang="pl-PL" dirty="0" err="1"/>
              <a:t>count</a:t>
            </a:r>
            <a:r>
              <a:rPr lang="pl-PL" dirty="0"/>
              <a:t>, MPI _ </a:t>
            </a:r>
            <a:r>
              <a:rPr lang="pl-PL" dirty="0" err="1"/>
              <a:t>Datatype</a:t>
            </a:r>
            <a:r>
              <a:rPr lang="pl-PL" dirty="0"/>
              <a:t> </a:t>
            </a:r>
            <a:r>
              <a:rPr lang="pl-PL" dirty="0" err="1"/>
              <a:t>datatype</a:t>
            </a:r>
            <a:r>
              <a:rPr lang="pl-PL" dirty="0"/>
              <a:t>, </a:t>
            </a:r>
            <a:r>
              <a:rPr lang="pl-PL" dirty="0" err="1"/>
              <a:t>int</a:t>
            </a:r>
            <a:r>
              <a:rPr lang="pl-PL" dirty="0"/>
              <a:t> </a:t>
            </a:r>
            <a:r>
              <a:rPr lang="pl-PL" dirty="0" err="1"/>
              <a:t>source</a:t>
            </a:r>
            <a:r>
              <a:rPr lang="pl-PL" dirty="0"/>
              <a:t>, </a:t>
            </a:r>
            <a:r>
              <a:rPr lang="pl-PL" dirty="0" err="1"/>
              <a:t>int</a:t>
            </a:r>
            <a:r>
              <a:rPr lang="pl-PL" dirty="0"/>
              <a:t> </a:t>
            </a:r>
            <a:r>
              <a:rPr lang="pl-PL" dirty="0" err="1"/>
              <a:t>tag</a:t>
            </a:r>
            <a:r>
              <a:rPr lang="pl-PL" dirty="0"/>
              <a:t>, </a:t>
            </a:r>
            <a:r>
              <a:rPr lang="pl-PL" dirty="0" err="1"/>
              <a:t>MPI_Comm</a:t>
            </a:r>
            <a:r>
              <a:rPr lang="pl-PL" dirty="0"/>
              <a:t> </a:t>
            </a:r>
            <a:r>
              <a:rPr lang="pl-PL" dirty="0" err="1"/>
              <a:t>comm</a:t>
            </a:r>
            <a:r>
              <a:rPr lang="pl-PL" dirty="0"/>
              <a:t>, MPI _ Status* status)</a:t>
            </a:r>
          </a:p>
          <a:p>
            <a:r>
              <a:rPr lang="pl-PL" dirty="0" err="1"/>
              <a:t>count</a:t>
            </a:r>
            <a:r>
              <a:rPr lang="pl-PL" dirty="0"/>
              <a:t> - maksymalna elementów w buforze danych odbieranych </a:t>
            </a:r>
          </a:p>
          <a:p>
            <a:r>
              <a:rPr lang="pl-PL" dirty="0" err="1"/>
              <a:t>datatype</a:t>
            </a:r>
            <a:r>
              <a:rPr lang="pl-PL" dirty="0"/>
              <a:t> - typ danych </a:t>
            </a:r>
          </a:p>
          <a:p>
            <a:r>
              <a:rPr lang="pl-PL" dirty="0" err="1"/>
              <a:t>source</a:t>
            </a:r>
            <a:r>
              <a:rPr lang="pl-PL" dirty="0"/>
              <a:t> - numer procesu wysyłającego, może być MPI_ANY_SOURCE wtedy odbiór z dowolnego procesu. </a:t>
            </a:r>
          </a:p>
          <a:p>
            <a:r>
              <a:rPr lang="pl-PL" dirty="0" err="1"/>
              <a:t>tag</a:t>
            </a:r>
            <a:r>
              <a:rPr lang="pl-PL" dirty="0"/>
              <a:t> - etykietka danych, może być MPI_ANY_TAG wtedy odbiór komunikatu z dowolną etykietką. </a:t>
            </a:r>
          </a:p>
          <a:p>
            <a:r>
              <a:rPr lang="pl-PL" dirty="0" err="1"/>
              <a:t>comm</a:t>
            </a:r>
            <a:r>
              <a:rPr lang="pl-PL" dirty="0"/>
              <a:t> - komunikator </a:t>
            </a:r>
          </a:p>
          <a:p>
            <a:r>
              <a:rPr lang="pl-PL" dirty="0"/>
              <a:t>status - status </a:t>
            </a:r>
          </a:p>
        </p:txBody>
      </p:sp>
    </p:spTree>
    <p:extLst>
      <p:ext uri="{BB962C8B-B14F-4D97-AF65-F5344CB8AC3E}">
        <p14:creationId xmlns:p14="http://schemas.microsoft.com/office/powerpoint/2010/main" val="2386515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544342-9B34-4A1C-846F-427EA0FA2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MPI _ Send i MPI _ Recv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E3E61B7-F0A8-4D82-AA38-ABC6043C1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treść komunikatu jest zapamiętana w bloku pamięci wskazanym argumentem </a:t>
            </a:r>
            <a:r>
              <a:rPr lang="pl-PL" dirty="0" err="1"/>
              <a:t>message</a:t>
            </a:r>
            <a:endParaRPr lang="pl-PL" dirty="0"/>
          </a:p>
          <a:p>
            <a:r>
              <a:rPr lang="pl-PL" dirty="0"/>
              <a:t>argumenty </a:t>
            </a:r>
            <a:r>
              <a:rPr lang="pl-PL" dirty="0" err="1"/>
              <a:t>count</a:t>
            </a:r>
            <a:r>
              <a:rPr lang="pl-PL" dirty="0"/>
              <a:t> i </a:t>
            </a:r>
            <a:r>
              <a:rPr lang="pl-PL" dirty="0" err="1"/>
              <a:t>datatype</a:t>
            </a:r>
            <a:r>
              <a:rPr lang="pl-PL" dirty="0"/>
              <a:t> pozwalają systemowi określić koniec komunikatu</a:t>
            </a:r>
          </a:p>
          <a:p>
            <a:r>
              <a:rPr lang="pl-PL" dirty="0"/>
              <a:t>ilość miejsca przydzielona w buforze odbiorczym nie musi odpowiadać dokładnie ilości miejsca w odbieranym komunikacie</a:t>
            </a:r>
          </a:p>
          <a:p>
            <a:r>
              <a:rPr lang="pl-PL" dirty="0"/>
              <a:t>proces odbierający nie musi znać dokładnego rozmiaru odbieranego komunikatu, jak zabraknie miejsca, wystąpi błąd przepełnienia</a:t>
            </a:r>
          </a:p>
          <a:p>
            <a:r>
              <a:rPr lang="pl-PL" dirty="0"/>
              <a:t>argumenty </a:t>
            </a:r>
            <a:r>
              <a:rPr lang="pl-PL" dirty="0" err="1"/>
              <a:t>dest</a:t>
            </a:r>
            <a:r>
              <a:rPr lang="pl-PL" dirty="0"/>
              <a:t> i </a:t>
            </a:r>
            <a:r>
              <a:rPr lang="pl-PL" dirty="0" err="1"/>
              <a:t>source</a:t>
            </a:r>
            <a:r>
              <a:rPr lang="pl-PL" dirty="0"/>
              <a:t> to numery procesu </a:t>
            </a:r>
            <a:r>
              <a:rPr lang="pl-PL" dirty="0" err="1"/>
              <a:t>obierajcego</a:t>
            </a:r>
            <a:r>
              <a:rPr lang="pl-PL" dirty="0"/>
              <a:t> i </a:t>
            </a:r>
            <a:r>
              <a:rPr lang="pl-PL" dirty="0" err="1"/>
              <a:t>nadajcego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0125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EB73CB5-6F06-4216-9F63-CB9795496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8638"/>
            <a:ext cx="10515600" cy="5648325"/>
          </a:xfrm>
        </p:spPr>
        <p:txBody>
          <a:bodyPr>
            <a:normAutofit/>
          </a:bodyPr>
          <a:lstStyle/>
          <a:p>
            <a:r>
              <a:rPr lang="pl-PL" dirty="0"/>
              <a:t>istnieje „dzika karta” dla dowolnego procesu nadającego, stała zdefiniowana w MPI_ANY_SOURCE</a:t>
            </a:r>
          </a:p>
          <a:p>
            <a:r>
              <a:rPr lang="pl-PL" dirty="0"/>
              <a:t>MPI posiada dwa mechanizmy przeznaczone do podziału przestrzeni komunikatów: są to etykiety </a:t>
            </a:r>
            <a:r>
              <a:rPr lang="pl-PL" dirty="0" err="1"/>
              <a:t>tag</a:t>
            </a:r>
            <a:r>
              <a:rPr lang="pl-PL" dirty="0"/>
              <a:t> i komunikatory </a:t>
            </a:r>
            <a:r>
              <a:rPr lang="pl-PL" dirty="0" err="1"/>
              <a:t>comm</a:t>
            </a:r>
            <a:endParaRPr lang="pl-PL" dirty="0"/>
          </a:p>
          <a:p>
            <a:r>
              <a:rPr lang="pl-PL" dirty="0"/>
              <a:t>etykieta </a:t>
            </a:r>
            <a:r>
              <a:rPr lang="pl-PL" dirty="0" err="1"/>
              <a:t>tag</a:t>
            </a:r>
            <a:r>
              <a:rPr lang="pl-PL" dirty="0"/>
              <a:t> jest typu </a:t>
            </a:r>
            <a:r>
              <a:rPr lang="pl-PL" dirty="0" err="1"/>
              <a:t>int</a:t>
            </a:r>
            <a:endParaRPr lang="pl-PL" dirty="0"/>
          </a:p>
          <a:p>
            <a:r>
              <a:rPr lang="pl-PL" dirty="0"/>
              <a:t>istnieje „dzika karta” dla etykiety, jest to MPI_ANY_TAG, stosowana przez </a:t>
            </a:r>
            <a:r>
              <a:rPr lang="pl-PL" dirty="0" err="1"/>
              <a:t>MPI_Recv</a:t>
            </a:r>
            <a:endParaRPr lang="pl-PL" dirty="0"/>
          </a:p>
          <a:p>
            <a:r>
              <a:rPr lang="pl-PL" dirty="0"/>
              <a:t>nie stosuje się dzikiej karty dla komunikatora</a:t>
            </a:r>
          </a:p>
          <a:p>
            <a:r>
              <a:rPr lang="pl-PL" dirty="0"/>
              <a:t>czyli argument </a:t>
            </a:r>
            <a:r>
              <a:rPr lang="pl-PL" dirty="0" err="1"/>
              <a:t>comm</a:t>
            </a:r>
            <a:r>
              <a:rPr lang="pl-PL" dirty="0"/>
              <a:t> , jaki stosuje proces nadający w </a:t>
            </a:r>
            <a:r>
              <a:rPr lang="pl-PL" dirty="0" err="1"/>
              <a:t>MPI_Send</a:t>
            </a:r>
            <a:r>
              <a:rPr lang="pl-PL" dirty="0"/>
              <a:t> , musi być identyczny z argumentem </a:t>
            </a:r>
            <a:r>
              <a:rPr lang="pl-PL" dirty="0" err="1"/>
              <a:t>comm</a:t>
            </a:r>
            <a:r>
              <a:rPr lang="pl-PL" dirty="0"/>
              <a:t> , jaki stosuje proces odbierający w </a:t>
            </a:r>
            <a:r>
              <a:rPr lang="pl-PL" dirty="0" err="1"/>
              <a:t>MPI_Recv</a:t>
            </a:r>
            <a:endParaRPr lang="pl-PL" dirty="0"/>
          </a:p>
          <a:p>
            <a:r>
              <a:rPr lang="pl-PL" dirty="0"/>
              <a:t>argument status w </a:t>
            </a:r>
            <a:r>
              <a:rPr lang="pl-PL" dirty="0" err="1"/>
              <a:t>MPI_Recv</a:t>
            </a:r>
            <a:r>
              <a:rPr lang="pl-PL" dirty="0"/>
              <a:t>, zwraca informacje o danych, które właśnie odebrano </a:t>
            </a:r>
          </a:p>
        </p:txBody>
      </p:sp>
    </p:spTree>
    <p:extLst>
      <p:ext uri="{BB962C8B-B14F-4D97-AF65-F5344CB8AC3E}">
        <p14:creationId xmlns:p14="http://schemas.microsoft.com/office/powerpoint/2010/main" val="4157364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3511DB2-42C7-40E9-8C5D-7E657A02D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6728"/>
            <a:ext cx="10515600" cy="5781178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Funkcja powoduje zablokowanie procesu bieżącego o ile brak procesu wysyłającego komunikat. Funkcja oczekuje na komunikat o etykietce </a:t>
            </a:r>
            <a:r>
              <a:rPr lang="pl-PL" dirty="0" err="1"/>
              <a:t>tag</a:t>
            </a:r>
            <a:r>
              <a:rPr lang="pl-PL" dirty="0"/>
              <a:t> chyba że wyspecyfikowano etykietkę MPI_ANY_TAG. 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6BF32DD-A7B2-42B5-9ED4-EA6C9AD43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658" y="1774209"/>
            <a:ext cx="7492621" cy="333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607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C031CAC-3CE2-4C73-B1F6-F67C36D13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Struktura programu w MPI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0BD9954-1288-4077-B9D3-DAA23D66F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Plik nagłówkowy: #include "</a:t>
            </a:r>
            <a:r>
              <a:rPr lang="pl-PL" dirty="0" err="1"/>
              <a:t>mpi.h</a:t>
            </a:r>
            <a:r>
              <a:rPr lang="pl-PL" dirty="0"/>
              <a:t>„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61EDFB6-1F29-4104-AC1E-7B48C7DBF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460" y="2295828"/>
            <a:ext cx="3288001" cy="357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320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BF66F15-528B-49E3-B13D-DC5BA0F48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Tworzenie procesów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1B3DB5C-EEBD-4CE7-B7C9-E8376BC4D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err="1"/>
              <a:t>MPI_Comm_spawn</a:t>
            </a:r>
            <a:r>
              <a:rPr lang="pl-PL" dirty="0"/>
              <a:t> - Tworzenie nowych procesów </a:t>
            </a:r>
          </a:p>
          <a:p>
            <a:pPr marL="0" indent="0" algn="ctr">
              <a:buNone/>
            </a:pPr>
            <a:r>
              <a:rPr lang="pl-PL" dirty="0" err="1"/>
              <a:t>int</a:t>
            </a:r>
            <a:r>
              <a:rPr lang="pl-PL" dirty="0"/>
              <a:t> </a:t>
            </a:r>
            <a:r>
              <a:rPr lang="pl-PL" dirty="0" err="1"/>
              <a:t>MPI_Comm_spawn</a:t>
            </a:r>
            <a:r>
              <a:rPr lang="pl-PL" dirty="0"/>
              <a:t>( char *</a:t>
            </a:r>
            <a:r>
              <a:rPr lang="pl-PL" dirty="0" err="1"/>
              <a:t>program,char</a:t>
            </a:r>
            <a:r>
              <a:rPr lang="pl-PL" dirty="0"/>
              <a:t> *</a:t>
            </a:r>
            <a:r>
              <a:rPr lang="pl-PL" dirty="0" err="1"/>
              <a:t>argv</a:t>
            </a:r>
            <a:r>
              <a:rPr lang="pl-PL" dirty="0"/>
              <a:t>[], </a:t>
            </a:r>
            <a:r>
              <a:rPr lang="pl-PL" dirty="0" err="1"/>
              <a:t>int</a:t>
            </a:r>
            <a:r>
              <a:rPr lang="pl-PL" dirty="0"/>
              <a:t> </a:t>
            </a:r>
            <a:r>
              <a:rPr lang="pl-PL" dirty="0" err="1"/>
              <a:t>maxprocs</a:t>
            </a:r>
            <a:r>
              <a:rPr lang="pl-PL" dirty="0"/>
              <a:t>, </a:t>
            </a:r>
            <a:r>
              <a:rPr lang="pl-PL" dirty="0" err="1"/>
              <a:t>MPI_Info</a:t>
            </a:r>
            <a:r>
              <a:rPr lang="pl-PL" dirty="0"/>
              <a:t> info, </a:t>
            </a:r>
            <a:r>
              <a:rPr lang="pl-PL" dirty="0" err="1"/>
              <a:t>int</a:t>
            </a:r>
            <a:r>
              <a:rPr lang="pl-PL" dirty="0"/>
              <a:t> </a:t>
            </a:r>
            <a:r>
              <a:rPr lang="pl-PL" dirty="0" err="1"/>
              <a:t>root</a:t>
            </a:r>
            <a:r>
              <a:rPr lang="pl-PL" dirty="0"/>
              <a:t>, </a:t>
            </a:r>
            <a:r>
              <a:rPr lang="pl-PL" dirty="0" err="1"/>
              <a:t>MPI_Comm</a:t>
            </a:r>
            <a:r>
              <a:rPr lang="pl-PL" dirty="0"/>
              <a:t> </a:t>
            </a:r>
            <a:r>
              <a:rPr lang="pl-PL" dirty="0" err="1"/>
              <a:t>comm</a:t>
            </a:r>
            <a:r>
              <a:rPr lang="pl-PL" dirty="0"/>
              <a:t>, </a:t>
            </a:r>
            <a:r>
              <a:rPr lang="pl-PL" dirty="0" err="1"/>
              <a:t>MPI_Comm</a:t>
            </a:r>
            <a:r>
              <a:rPr lang="pl-PL" dirty="0"/>
              <a:t> *</a:t>
            </a:r>
            <a:r>
              <a:rPr lang="pl-PL" dirty="0" err="1"/>
              <a:t>intercomm</a:t>
            </a:r>
            <a:r>
              <a:rPr lang="pl-PL" dirty="0"/>
              <a:t>, </a:t>
            </a:r>
            <a:r>
              <a:rPr lang="pl-PL" dirty="0" err="1"/>
              <a:t>int</a:t>
            </a:r>
            <a:r>
              <a:rPr lang="pl-PL" dirty="0"/>
              <a:t> </a:t>
            </a:r>
            <a:r>
              <a:rPr lang="pl-PL" dirty="0" err="1"/>
              <a:t>errors</a:t>
            </a:r>
            <a:r>
              <a:rPr lang="pl-PL" dirty="0"/>
              <a:t>[] ) </a:t>
            </a:r>
          </a:p>
          <a:p>
            <a:pPr marL="0" indent="0">
              <a:buNone/>
            </a:pPr>
            <a:r>
              <a:rPr lang="pl-PL" dirty="0"/>
              <a:t>- program - nazwa programu </a:t>
            </a:r>
          </a:p>
          <a:p>
            <a:pPr marL="0" indent="0">
              <a:buNone/>
            </a:pPr>
            <a:r>
              <a:rPr lang="pl-PL" dirty="0"/>
              <a:t>-</a:t>
            </a:r>
            <a:r>
              <a:rPr lang="pl-PL" dirty="0" err="1"/>
              <a:t>argv</a:t>
            </a:r>
            <a:r>
              <a:rPr lang="pl-PL" dirty="0"/>
              <a:t> - tablica z argumentami </a:t>
            </a:r>
          </a:p>
          <a:p>
            <a:pPr marL="0" indent="0">
              <a:buNone/>
            </a:pPr>
            <a:r>
              <a:rPr lang="pl-PL" dirty="0"/>
              <a:t>-</a:t>
            </a:r>
            <a:r>
              <a:rPr lang="pl-PL" dirty="0" err="1"/>
              <a:t>maxprocs</a:t>
            </a:r>
            <a:r>
              <a:rPr lang="pl-PL" dirty="0"/>
              <a:t> - liczba kopii procesu </a:t>
            </a:r>
          </a:p>
          <a:p>
            <a:pPr marL="0" indent="0">
              <a:buNone/>
            </a:pPr>
            <a:r>
              <a:rPr lang="pl-PL" dirty="0"/>
              <a:t>-info  - uchwyt do obiektu z dodatkowymi informacjami </a:t>
            </a:r>
          </a:p>
          <a:p>
            <a:pPr marL="0" indent="0">
              <a:buNone/>
            </a:pPr>
            <a:r>
              <a:rPr lang="pl-PL" dirty="0"/>
              <a:t>-</a:t>
            </a:r>
            <a:r>
              <a:rPr lang="pl-PL" dirty="0" err="1"/>
              <a:t>root</a:t>
            </a:r>
            <a:r>
              <a:rPr lang="pl-PL" dirty="0"/>
              <a:t> - numer procesu głównego, który rozsyła dane </a:t>
            </a:r>
          </a:p>
          <a:p>
            <a:pPr marL="0" indent="0">
              <a:buNone/>
            </a:pPr>
            <a:r>
              <a:rPr lang="pl-PL" dirty="0"/>
              <a:t>-</a:t>
            </a:r>
            <a:r>
              <a:rPr lang="pl-PL" dirty="0" err="1"/>
              <a:t>comm</a:t>
            </a:r>
            <a:r>
              <a:rPr lang="pl-PL" dirty="0"/>
              <a:t> - identyfikator komunikatora </a:t>
            </a:r>
          </a:p>
          <a:p>
            <a:pPr marL="0" indent="0">
              <a:buNone/>
            </a:pPr>
            <a:r>
              <a:rPr lang="pl-PL" dirty="0"/>
              <a:t>-</a:t>
            </a:r>
            <a:r>
              <a:rPr lang="pl-PL" dirty="0" err="1"/>
              <a:t>intercomm</a:t>
            </a:r>
            <a:r>
              <a:rPr lang="pl-PL" dirty="0"/>
              <a:t> - uchwyt komunikatora zewnętrznego </a:t>
            </a:r>
          </a:p>
          <a:p>
            <a:pPr marL="0" indent="0">
              <a:buNone/>
            </a:pPr>
            <a:r>
              <a:rPr lang="pl-PL" dirty="0"/>
              <a:t>-</a:t>
            </a:r>
            <a:r>
              <a:rPr lang="pl-PL" dirty="0" err="1"/>
              <a:t>errors</a:t>
            </a:r>
            <a:r>
              <a:rPr lang="pl-PL" dirty="0"/>
              <a:t> - tablica z kodami błędów </a:t>
            </a:r>
          </a:p>
        </p:txBody>
      </p:sp>
    </p:spTree>
    <p:extLst>
      <p:ext uri="{BB962C8B-B14F-4D97-AF65-F5344CB8AC3E}">
        <p14:creationId xmlns:p14="http://schemas.microsoft.com/office/powerpoint/2010/main" val="3993161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ADD360-DA18-4715-8F43-0B5442085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175"/>
            <a:ext cx="10515600" cy="4685788"/>
          </a:xfrm>
        </p:spPr>
        <p:txBody>
          <a:bodyPr/>
          <a:lstStyle/>
          <a:p>
            <a:r>
              <a:rPr lang="pl-PL" dirty="0"/>
              <a:t>Funkcja próbuje utworzyć </a:t>
            </a:r>
            <a:r>
              <a:rPr lang="pl-PL" dirty="0" err="1"/>
              <a:t>maxprocs</a:t>
            </a:r>
            <a:r>
              <a:rPr lang="pl-PL" dirty="0"/>
              <a:t> identycznych kopii procesów potomnych z pliku wykonywalnego o nazwie program. Funkcja powinna być wykonana grupowo, ale tylko proces o numerze </a:t>
            </a:r>
            <a:r>
              <a:rPr lang="pl-PL" dirty="0" err="1"/>
              <a:t>root</a:t>
            </a:r>
            <a:r>
              <a:rPr lang="pl-PL" dirty="0"/>
              <a:t> tworzy nowe procesy i tylko w nim wykorzystane będą parametry programu, </a:t>
            </a:r>
            <a:r>
              <a:rPr lang="pl-PL" dirty="0" err="1"/>
              <a:t>argv</a:t>
            </a:r>
            <a:r>
              <a:rPr lang="pl-PL" dirty="0"/>
              <a:t>, </a:t>
            </a:r>
            <a:r>
              <a:rPr lang="pl-PL" dirty="0" err="1"/>
              <a:t>maxprocs</a:t>
            </a:r>
            <a:r>
              <a:rPr lang="pl-PL" dirty="0"/>
              <a:t>, info. </a:t>
            </a:r>
          </a:p>
          <a:p>
            <a:r>
              <a:rPr lang="pl-PL" dirty="0"/>
              <a:t>Funkcja tworzy nowy komunikator </a:t>
            </a:r>
            <a:r>
              <a:rPr lang="pl-PL" dirty="0" err="1"/>
              <a:t>intercomm</a:t>
            </a:r>
            <a:r>
              <a:rPr lang="pl-PL" dirty="0"/>
              <a:t>, który zawiera tak stare procesy z komunikatora </a:t>
            </a:r>
            <a:r>
              <a:rPr lang="pl-PL" dirty="0" err="1"/>
              <a:t>comm</a:t>
            </a:r>
            <a:r>
              <a:rPr lang="pl-PL" dirty="0"/>
              <a:t> (jako grupa lokalna) jak i nowo utworzone procesy (jako grupa zdalna). Nowo utworzone procesy otrzymują własny komunikator MPI_COMM_WORLD.</a:t>
            </a:r>
          </a:p>
        </p:txBody>
      </p:sp>
    </p:spTree>
    <p:extLst>
      <p:ext uri="{BB962C8B-B14F-4D97-AF65-F5344CB8AC3E}">
        <p14:creationId xmlns:p14="http://schemas.microsoft.com/office/powerpoint/2010/main" val="4019838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0249F93-AFEC-4CC1-A8BB-17C54F71A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377"/>
            <a:ext cx="10515600" cy="4643585"/>
          </a:xfrm>
        </p:spPr>
        <p:txBody>
          <a:bodyPr/>
          <a:lstStyle/>
          <a:p>
            <a:r>
              <a:rPr lang="pl-PL" dirty="0"/>
              <a:t>Aby nowe procesy mogły się komunikować procesy potomne muszą znać komunikator procesów macierzystych. Może on być uzyskany za pomocą funkcji </a:t>
            </a:r>
            <a:r>
              <a:rPr lang="pl-PL" dirty="0" err="1"/>
              <a:t>MPI_Comm_get_parent</a:t>
            </a:r>
            <a:r>
              <a:rPr lang="pl-PL" dirty="0"/>
              <a:t>. </a:t>
            </a:r>
          </a:p>
          <a:p>
            <a:r>
              <a:rPr lang="pl-PL" dirty="0" err="1"/>
              <a:t>MPI_Comm_get_parent</a:t>
            </a:r>
            <a:r>
              <a:rPr lang="pl-PL" dirty="0"/>
              <a:t> - Tworzenie nowych procesów </a:t>
            </a:r>
          </a:p>
          <a:p>
            <a:endParaRPr lang="pl-PL" dirty="0"/>
          </a:p>
          <a:p>
            <a:pPr marL="0" indent="0" algn="ctr">
              <a:buNone/>
            </a:pPr>
            <a:r>
              <a:rPr lang="pl-PL" dirty="0" err="1"/>
              <a:t>Int</a:t>
            </a:r>
            <a:r>
              <a:rPr lang="pl-PL" dirty="0"/>
              <a:t> </a:t>
            </a:r>
            <a:r>
              <a:rPr lang="pl-PL" dirty="0" err="1"/>
              <a:t>MPI_Comm_get_parent</a:t>
            </a:r>
            <a:r>
              <a:rPr lang="pl-PL" dirty="0"/>
              <a:t>( </a:t>
            </a:r>
            <a:r>
              <a:rPr lang="pl-PL" dirty="0" err="1"/>
              <a:t>MPI_Comm</a:t>
            </a:r>
            <a:r>
              <a:rPr lang="pl-PL" dirty="0"/>
              <a:t> *</a:t>
            </a:r>
            <a:r>
              <a:rPr lang="pl-PL" dirty="0" err="1"/>
              <a:t>comm</a:t>
            </a:r>
            <a:r>
              <a:rPr lang="pl-PL" dirty="0"/>
              <a:t>) </a:t>
            </a:r>
          </a:p>
          <a:p>
            <a:endParaRPr lang="pl-PL" dirty="0"/>
          </a:p>
          <a:p>
            <a:r>
              <a:rPr lang="pl-PL" dirty="0" err="1"/>
              <a:t>comm</a:t>
            </a:r>
            <a:r>
              <a:rPr lang="pl-PL" dirty="0"/>
              <a:t> Identyfikator komunikatora macierzystego </a:t>
            </a:r>
          </a:p>
        </p:txBody>
      </p:sp>
    </p:spTree>
    <p:extLst>
      <p:ext uri="{BB962C8B-B14F-4D97-AF65-F5344CB8AC3E}">
        <p14:creationId xmlns:p14="http://schemas.microsoft.com/office/powerpoint/2010/main" val="1313328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4C7B19-78A1-45CA-922E-CEA4F7C85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Ogólne zasady dot. programów MPI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60C0362-E416-4897-AE7D-247DB3EA8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Każdy program musi zawierać dyrektywy preprocesora: #include "</a:t>
            </a:r>
            <a:r>
              <a:rPr lang="pl-PL" dirty="0" err="1"/>
              <a:t>mpi.h</a:t>
            </a:r>
            <a:r>
              <a:rPr lang="pl-PL" dirty="0"/>
              <a:t>„</a:t>
            </a:r>
          </a:p>
          <a:p>
            <a:r>
              <a:rPr lang="pl-PL" dirty="0"/>
              <a:t>Plik ten zawiera definicje, makra i prototypy funkcji konieczne dla kompilacji programu MPI</a:t>
            </a:r>
          </a:p>
          <a:p>
            <a:r>
              <a:rPr lang="pl-PL" dirty="0"/>
              <a:t>przed wywołaniem dowolnej innej funkcji MPI należy wywołać funkcję </a:t>
            </a:r>
            <a:r>
              <a:rPr lang="pl-PL" dirty="0" err="1"/>
              <a:t>MPI_Init</a:t>
            </a:r>
            <a:r>
              <a:rPr lang="pl-PL" dirty="0"/>
              <a:t>, i to tylko raz</a:t>
            </a:r>
          </a:p>
          <a:p>
            <a:r>
              <a:rPr lang="pl-PL" dirty="0"/>
              <a:t>jej argumentami są wskaźniki do parametrów funkcji </a:t>
            </a:r>
            <a:r>
              <a:rPr lang="pl-PL" dirty="0" err="1"/>
              <a:t>main</a:t>
            </a:r>
            <a:r>
              <a:rPr lang="pl-PL" dirty="0"/>
              <a:t>, tzn. </a:t>
            </a:r>
            <a:r>
              <a:rPr lang="pl-PL" dirty="0" err="1"/>
              <a:t>argc</a:t>
            </a:r>
            <a:r>
              <a:rPr lang="pl-PL" dirty="0"/>
              <a:t> i </a:t>
            </a:r>
            <a:r>
              <a:rPr lang="pl-PL" dirty="0" err="1"/>
              <a:t>argv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05682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3466A8-285D-4443-AA83-B241A8BC4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Standard MPI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A11FC44-FF40-48E1-BFF5-6CA327F7B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MPI (Message </a:t>
            </a:r>
            <a:r>
              <a:rPr lang="pl-PL" dirty="0" err="1"/>
              <a:t>Passing</a:t>
            </a:r>
            <a:r>
              <a:rPr lang="pl-PL" dirty="0"/>
              <a:t> Interface z ang. interfejs transmisji wiadomości) – jest to protokół komunikacyjny będący standardem przesyłania komunikatów pomiędzy procesami programów równoległych, które działają na jednym lub większej ilości komputerach. </a:t>
            </a:r>
          </a:p>
          <a:p>
            <a:r>
              <a:rPr lang="pl-PL" dirty="0"/>
              <a:t>MPI jest definicją zbioru funkcji bibliotecznych dla C, C++ i Fortranu pozwalających na pisanie przenośnych programów realizujących model z przekazywaniem komunikatów.</a:t>
            </a:r>
          </a:p>
        </p:txBody>
      </p:sp>
    </p:spTree>
    <p:extLst>
      <p:ext uri="{BB962C8B-B14F-4D97-AF65-F5344CB8AC3E}">
        <p14:creationId xmlns:p14="http://schemas.microsoft.com/office/powerpoint/2010/main" val="3157087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93343D8-28C2-4000-89E8-3BB2609BE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pozwalają one systemom na wykonanie specjalnego programu inicjującego, pozwalającego na wykorzystanie biblioteki MPI</a:t>
            </a:r>
          </a:p>
          <a:p>
            <a:r>
              <a:rPr lang="pl-PL" dirty="0"/>
              <a:t>po zakończeniu korzystania programu z biblioteki MPI, program wywołuje </a:t>
            </a:r>
            <a:r>
              <a:rPr lang="pl-PL" dirty="0" err="1"/>
              <a:t>MPI_Finalize</a:t>
            </a:r>
            <a:r>
              <a:rPr lang="pl-PL" dirty="0"/>
              <a:t> to czyści nigdy nie odebrane odbiory</a:t>
            </a:r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26230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438213-82A0-44A0-BB0B-147222742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Własności MPI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A2971AE-C286-4462-B5EE-C109B431C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2072"/>
            <a:ext cx="10515600" cy="4784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Zalety:</a:t>
            </a:r>
          </a:p>
          <a:p>
            <a:r>
              <a:rPr lang="pl-PL" dirty="0"/>
              <a:t>architektura programu - niezależne procesy operujące na różnych danych (MIMD),</a:t>
            </a:r>
          </a:p>
          <a:p>
            <a:r>
              <a:rPr lang="pl-PL" dirty="0"/>
              <a:t>zapewnia przenośność programów, możliwość stosowania zarówno dla </a:t>
            </a:r>
            <a:r>
              <a:rPr lang="pl-PL" dirty="0" err="1"/>
              <a:t>multiprocesorów</a:t>
            </a:r>
            <a:r>
              <a:rPr lang="pl-PL" dirty="0"/>
              <a:t> jak i </a:t>
            </a:r>
            <a:r>
              <a:rPr lang="pl-PL" dirty="0" err="1"/>
              <a:t>multikomputerów</a:t>
            </a:r>
            <a:r>
              <a:rPr lang="pl-PL" dirty="0"/>
              <a:t>,</a:t>
            </a:r>
          </a:p>
          <a:p>
            <a:r>
              <a:rPr lang="pl-PL" dirty="0"/>
              <a:t>udostępnia mechanizmy komunikacji jeden - jeden oraz grupowej,</a:t>
            </a:r>
          </a:p>
          <a:p>
            <a:r>
              <a:rPr lang="pl-PL" dirty="0"/>
              <a:t>pozwala na tworzenie (intra- i </a:t>
            </a:r>
            <a:r>
              <a:rPr lang="pl-PL" dirty="0" err="1"/>
              <a:t>inter</a:t>
            </a:r>
            <a:r>
              <a:rPr lang="pl-PL" dirty="0"/>
              <a:t>-) komunikatorów,</a:t>
            </a:r>
          </a:p>
          <a:p>
            <a:r>
              <a:rPr lang="pl-PL" dirty="0"/>
              <a:t>zapewnia możliwość definiowania nowych typów danych,</a:t>
            </a:r>
          </a:p>
          <a:p>
            <a:r>
              <a:rPr lang="pl-PL" dirty="0"/>
              <a:t>umożliwia wykonywanie obliczeń i operacji globalnych,</a:t>
            </a:r>
          </a:p>
          <a:p>
            <a:r>
              <a:rPr lang="pl-PL" dirty="0"/>
              <a:t>pozwala na definiowanie topologii procesów.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40517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4144193-5457-4725-92E6-F07A4D4D9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9815"/>
            <a:ext cx="10515600" cy="4137148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Wady: </a:t>
            </a:r>
          </a:p>
          <a:p>
            <a:r>
              <a:rPr lang="pl-PL" dirty="0"/>
              <a:t>Nie można łączyć różnych implementacji </a:t>
            </a:r>
          </a:p>
          <a:p>
            <a:r>
              <a:rPr lang="pl-PL" dirty="0"/>
              <a:t>Nie można łączyć aplikacji pisanych w różnych językach programowania.</a:t>
            </a:r>
          </a:p>
          <a:p>
            <a:r>
              <a:rPr lang="pl-PL" dirty="0"/>
              <a:t>Brak komunikacji pomiędzy niezależnie uruchamianymi procesami</a:t>
            </a:r>
          </a:p>
        </p:txBody>
      </p:sp>
    </p:spTree>
    <p:extLst>
      <p:ext uri="{BB962C8B-B14F-4D97-AF65-F5344CB8AC3E}">
        <p14:creationId xmlns:p14="http://schemas.microsoft.com/office/powerpoint/2010/main" val="495313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B88178-8832-4239-BEB5-6E69EF27F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MPICH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19914B5-0BDA-4FD1-9D85-1C95F578E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0" i="0" dirty="0">
                <a:effectLst/>
                <a:latin typeface="Century Gothic (Tekst podstawowy)"/>
              </a:rPr>
              <a:t>Biblioteka wykorzystywana jest do aplikacji na komputery, w których każdy procesor ma wydzielony obszar pamięci. Komputery te nazywamy klastrami. Można sobie je wyobrazić jako zbiór domowych komputerów, połączonych siecią i odpowiednim oprogramowaniem. Każdy z tych komputerów posiada indywidualne zasoby, tj. pamięć i procesor, które z pomocą tej biblioteki można współdzielić.</a:t>
            </a:r>
            <a:endParaRPr lang="pl-PL" dirty="0">
              <a:latin typeface="Century Gothic (Tekst podstawowy)"/>
            </a:endParaRPr>
          </a:p>
        </p:txBody>
      </p:sp>
    </p:spTree>
    <p:extLst>
      <p:ext uri="{BB962C8B-B14F-4D97-AF65-F5344CB8AC3E}">
        <p14:creationId xmlns:p14="http://schemas.microsoft.com/office/powerpoint/2010/main" val="2526251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70505E-FEA0-49DB-A03E-3C36EDAC8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Cele MPICH to: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3B0943A-1696-415C-B9C8-8E0DB9144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zapewnienie implementacji MPI, która efektywnie obsługuje różne platformy obliczeniowe i komunikacyjne, w tym klastry towarowe (systemy stacjonarne, systemy pamięci współdzielonej, architektury wielordzeniowe), sieci o dużej szybkości (10 Gigabit Ethernet, </a:t>
            </a:r>
            <a:r>
              <a:rPr lang="pl-PL" dirty="0" err="1"/>
              <a:t>InfiniBand</a:t>
            </a:r>
            <a:r>
              <a:rPr lang="pl-PL" dirty="0"/>
              <a:t>, </a:t>
            </a:r>
            <a:r>
              <a:rPr lang="pl-PL" dirty="0" err="1"/>
              <a:t>Myrinet</a:t>
            </a:r>
            <a:r>
              <a:rPr lang="pl-PL" dirty="0"/>
              <a:t> , </a:t>
            </a:r>
            <a:r>
              <a:rPr lang="pl-PL" dirty="0" err="1"/>
              <a:t>Quadrics</a:t>
            </a:r>
            <a:r>
              <a:rPr lang="pl-PL" dirty="0"/>
              <a:t>) i opatentowane systemy obliczeniowe high-end</a:t>
            </a:r>
          </a:p>
        </p:txBody>
      </p:sp>
    </p:spTree>
    <p:extLst>
      <p:ext uri="{BB962C8B-B14F-4D97-AF65-F5344CB8AC3E}">
        <p14:creationId xmlns:p14="http://schemas.microsoft.com/office/powerpoint/2010/main" val="22455069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306EFF4-829D-4B4A-9DAD-079D2917B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378"/>
            <a:ext cx="10515600" cy="4643585"/>
          </a:xfrm>
        </p:spPr>
        <p:txBody>
          <a:bodyPr>
            <a:normAutofit/>
          </a:bodyPr>
          <a:lstStyle/>
          <a:p>
            <a:r>
              <a:rPr lang="pl-PL" dirty="0"/>
              <a:t>MPICH został pierwotnie opracowany podczas procesu tworzenia standardów MPI, który rozpoczął się w 1992 roku, w celu dostarczenia opinii forum MPI na temat problemów związanych z implementacją i użytecznością. Ta oryginalna implementacja została oparta na systemie przenośności </a:t>
            </a:r>
            <a:r>
              <a:rPr lang="pl-PL" dirty="0" err="1"/>
              <a:t>Chameleon</a:t>
            </a:r>
            <a:r>
              <a:rPr lang="pl-PL" dirty="0"/>
              <a:t>, aby zapewnić lekką warstwę implementacji (stąd nazwa MPICH od MPI </a:t>
            </a:r>
            <a:r>
              <a:rPr lang="pl-PL" dirty="0" err="1"/>
              <a:t>over</a:t>
            </a:r>
            <a:r>
              <a:rPr lang="pl-PL" dirty="0"/>
              <a:t> </a:t>
            </a:r>
            <a:r>
              <a:rPr lang="pl-PL" dirty="0" err="1"/>
              <a:t>CHameleon</a:t>
            </a:r>
            <a:r>
              <a:rPr lang="pl-PL" dirty="0"/>
              <a:t>). Około 2001 roku rozpoczęto prace nad nową implementacją o nazwie MPICH2. MPICH2 zaimplementował dodatkowe funkcje standardu MPI-2 w stosunku do tego, co zostało zaimplementowane w oryginalnym MPICH (obecnie określanym jako MPICH-1). </a:t>
            </a:r>
          </a:p>
          <a:p>
            <a:r>
              <a:rPr lang="pl-PL" dirty="0"/>
              <a:t>Począwszy od głównego wydania w listopadzie 2012, nazwa projektu została zmieniona z powrotem na MPICH z numerem wersji 3.0. </a:t>
            </a:r>
          </a:p>
        </p:txBody>
      </p:sp>
    </p:spTree>
    <p:extLst>
      <p:ext uri="{BB962C8B-B14F-4D97-AF65-F5344CB8AC3E}">
        <p14:creationId xmlns:p14="http://schemas.microsoft.com/office/powerpoint/2010/main" val="2137948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643C87-897E-44AF-9604-4219C16CA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800" dirty="0"/>
              <a:t>Dziękujemy za uwagę</a:t>
            </a:r>
          </a:p>
        </p:txBody>
      </p:sp>
    </p:spTree>
    <p:extLst>
      <p:ext uri="{BB962C8B-B14F-4D97-AF65-F5344CB8AC3E}">
        <p14:creationId xmlns:p14="http://schemas.microsoft.com/office/powerpoint/2010/main" val="2540598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3D60CA6-F7C3-415F-9875-667394FCB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6463"/>
          </a:xfrm>
        </p:spPr>
        <p:txBody>
          <a:bodyPr/>
          <a:lstStyle/>
          <a:p>
            <a:r>
              <a:rPr lang="pl-PL" dirty="0"/>
              <a:t>Główne założenia: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6B53350-7CA1-474D-94F7-92466FEB3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038"/>
            <a:ext cx="10515600" cy="4733925"/>
          </a:xfrm>
        </p:spPr>
        <p:txBody>
          <a:bodyPr>
            <a:normAutofit lnSpcReduction="10000"/>
          </a:bodyPr>
          <a:lstStyle/>
          <a:p>
            <a:r>
              <a:rPr lang="pl-PL" dirty="0"/>
              <a:t>umożliwia efektywną komunikację bez obciążania procesora operacjami kopiowania pamięci,</a:t>
            </a:r>
          </a:p>
          <a:p>
            <a:r>
              <a:rPr lang="pl-PL" dirty="0"/>
              <a:t>może być stosowany w środowisku heterogenicznym,</a:t>
            </a:r>
          </a:p>
          <a:p>
            <a:r>
              <a:rPr lang="pl-PL" dirty="0"/>
              <a:t>pozwala na skupienie się na samej komunikacji bez wnikania w szczegóły. Błędy są obsługiwane wewnątrz systemu,</a:t>
            </a:r>
          </a:p>
          <a:p>
            <a:r>
              <a:rPr lang="pl-PL" dirty="0"/>
              <a:t>definiuje interfejs niewiele różniący się od innych standardów, jak PVM, NX, Express itp. ,</a:t>
            </a:r>
          </a:p>
          <a:p>
            <a:r>
              <a:rPr lang="pl-PL" dirty="0"/>
              <a:t>udostępnia mechanizmy komunikacji punkt - punkt oraz zbiorowej (tzw. grupy procesów),</a:t>
            </a:r>
          </a:p>
          <a:p>
            <a:r>
              <a:rPr lang="pl-PL" dirty="0"/>
              <a:t>może być używany na wielu platformach, tak równoległych jak i skalarnych, bez większych zmian w sposobie działania,</a:t>
            </a:r>
          </a:p>
          <a:p>
            <a:r>
              <a:rPr lang="pl-PL" dirty="0"/>
              <a:t>semantyka funkcji interfejsu powinna być niezależna od języka,</a:t>
            </a:r>
          </a:p>
          <a:p>
            <a:r>
              <a:rPr lang="pl-PL" dirty="0"/>
              <a:t>interfejs powinien być bezpieczny jeśli chodzi o środowisko wielowątkowe.</a:t>
            </a:r>
          </a:p>
        </p:txBody>
      </p:sp>
    </p:spTree>
    <p:extLst>
      <p:ext uri="{BB962C8B-B14F-4D97-AF65-F5344CB8AC3E}">
        <p14:creationId xmlns:p14="http://schemas.microsoft.com/office/powerpoint/2010/main" val="3180283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30E4F46-ABFA-450F-99F4-DD4B82C16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Podstawowe funkcje MPI: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E6829EE-F253-4948-8BF8-BE597F9F9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MPI_Init</a:t>
            </a:r>
            <a:r>
              <a:rPr lang="pl-PL" dirty="0"/>
              <a:t> – inicjuje obliczenie MPI, przed tą funkcją nie ma żadnej innej funkcji MPI</a:t>
            </a:r>
          </a:p>
          <a:p>
            <a:endParaRPr lang="pl-PL" dirty="0"/>
          </a:p>
          <a:p>
            <a:pPr marL="0" indent="0" algn="ctr">
              <a:buNone/>
            </a:pPr>
            <a:r>
              <a:rPr lang="pl-PL" dirty="0"/>
              <a:t>MPI _ </a:t>
            </a:r>
            <a:r>
              <a:rPr lang="pl-PL" dirty="0" err="1"/>
              <a:t>Init</a:t>
            </a:r>
            <a:r>
              <a:rPr lang="pl-PL" dirty="0"/>
              <a:t> (&amp;</a:t>
            </a:r>
            <a:r>
              <a:rPr lang="pl-PL" dirty="0" err="1"/>
              <a:t>argc</a:t>
            </a:r>
            <a:r>
              <a:rPr lang="pl-PL" dirty="0"/>
              <a:t>, &amp;</a:t>
            </a:r>
            <a:r>
              <a:rPr lang="pl-PL" dirty="0" err="1"/>
              <a:t>argv</a:t>
            </a:r>
            <a:r>
              <a:rPr lang="pl-PL" dirty="0"/>
              <a:t>)</a:t>
            </a:r>
          </a:p>
          <a:p>
            <a:r>
              <a:rPr lang="pl-PL" dirty="0" err="1"/>
              <a:t>argc</a:t>
            </a:r>
            <a:r>
              <a:rPr lang="pl-PL" dirty="0"/>
              <a:t> - liczba argumentów programu głównego,</a:t>
            </a:r>
          </a:p>
          <a:p>
            <a:r>
              <a:rPr lang="pl-PL" dirty="0" err="1"/>
              <a:t>argv</a:t>
            </a:r>
            <a:r>
              <a:rPr lang="pl-PL" dirty="0"/>
              <a:t> - wskaźnik na tablicę z parametrami </a:t>
            </a:r>
          </a:p>
        </p:txBody>
      </p:sp>
    </p:spTree>
    <p:extLst>
      <p:ext uri="{BB962C8B-B14F-4D97-AF65-F5344CB8AC3E}">
        <p14:creationId xmlns:p14="http://schemas.microsoft.com/office/powerpoint/2010/main" val="4091641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E86B811-966C-447C-AF3E-3DAB4B60A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MPI_Finalize</a:t>
            </a:r>
            <a:r>
              <a:rPr lang="pl-PL" dirty="0"/>
              <a:t> – kończy obliczenie MPI, po tej funkcji nie ma już żadnej innej funkcji MPI</a:t>
            </a:r>
          </a:p>
          <a:p>
            <a:endParaRPr lang="pl-PL" dirty="0"/>
          </a:p>
          <a:p>
            <a:pPr algn="ctr"/>
            <a:r>
              <a:rPr lang="pl-PL" dirty="0"/>
              <a:t>MPI _ </a:t>
            </a:r>
            <a:r>
              <a:rPr lang="pl-PL" dirty="0" err="1"/>
              <a:t>Finalize</a:t>
            </a:r>
            <a:r>
              <a:rPr lang="pl-PL" dirty="0"/>
              <a:t>()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00670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4EDD923-7D49-468F-8689-AB148D2CD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F1B27C0-1B49-4BB2-AFA3-6E541C310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MPI_Comm_size</a:t>
            </a:r>
            <a:r>
              <a:rPr lang="pl-PL" dirty="0"/>
              <a:t> – podaje liczbę procesów,</a:t>
            </a:r>
          </a:p>
          <a:p>
            <a:endParaRPr lang="pl-PL" dirty="0"/>
          </a:p>
          <a:p>
            <a:pPr marL="0" indent="0" algn="ctr">
              <a:buNone/>
            </a:pPr>
            <a:r>
              <a:rPr lang="en-US" dirty="0" err="1"/>
              <a:t>MPI_Comm_size</a:t>
            </a:r>
            <a:r>
              <a:rPr lang="en-US" dirty="0"/>
              <a:t>(MPI_COMM_WORLD, &amp;size)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08321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>
            <a:extLst>
              <a:ext uri="{FF2B5EF4-FFF2-40B4-BE49-F238E27FC236}">
                <a16:creationId xmlns:a16="http://schemas.microsoft.com/office/drawing/2014/main" id="{8D6A8580-42B1-4DB9-873B-1B39F8D5E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Identyfikacja procesu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34B1027-9FFE-4918-8AC9-D31AA4972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MPI_Comm_rank</a:t>
            </a:r>
            <a:r>
              <a:rPr lang="pl-PL" dirty="0"/>
              <a:t> – podaje numer mojego procesu,</a:t>
            </a:r>
          </a:p>
          <a:p>
            <a:endParaRPr lang="pl-PL" dirty="0"/>
          </a:p>
          <a:p>
            <a:pPr marL="0" indent="0" algn="ctr">
              <a:buNone/>
            </a:pPr>
            <a:r>
              <a:rPr lang="en-US" dirty="0" err="1"/>
              <a:t>MPI_Comm_rank</a:t>
            </a:r>
            <a:r>
              <a:rPr lang="en-US" dirty="0"/>
              <a:t>(MPI_COMM_WORLD, &amp;rank)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-</a:t>
            </a:r>
            <a:r>
              <a:rPr lang="pl-PL" dirty="0" err="1"/>
              <a:t>comm</a:t>
            </a:r>
            <a:r>
              <a:rPr lang="pl-PL" dirty="0"/>
              <a:t> – komunikator </a:t>
            </a:r>
          </a:p>
          <a:p>
            <a:pPr marL="0" indent="0">
              <a:buNone/>
            </a:pPr>
            <a:r>
              <a:rPr lang="pl-PL" dirty="0"/>
              <a:t>-</a:t>
            </a:r>
            <a:r>
              <a:rPr lang="pl-PL" dirty="0" err="1"/>
              <a:t>rank</a:t>
            </a:r>
            <a:r>
              <a:rPr lang="pl-PL" dirty="0"/>
              <a:t> - numer procesu w komunikatorze </a:t>
            </a:r>
          </a:p>
          <a:p>
            <a:pPr marL="0" indent="0">
              <a:buNone/>
            </a:pPr>
            <a:r>
              <a:rPr lang="pl-PL" dirty="0"/>
              <a:t>Funkcja wpisuje do zmiennej </a:t>
            </a:r>
            <a:r>
              <a:rPr lang="pl-PL" dirty="0" err="1"/>
              <a:t>rank</a:t>
            </a:r>
            <a:r>
              <a:rPr lang="pl-PL" dirty="0"/>
              <a:t> numer bieżącego procesu w danym komunikatorze. </a:t>
            </a:r>
          </a:p>
        </p:txBody>
      </p:sp>
    </p:spTree>
    <p:extLst>
      <p:ext uri="{BB962C8B-B14F-4D97-AF65-F5344CB8AC3E}">
        <p14:creationId xmlns:p14="http://schemas.microsoft.com/office/powerpoint/2010/main" val="2452980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C1933D-BBB8-4149-9DEE-489DED0C9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Zakończenie wszystkich procesów komunikatora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D42BB00-FB1D-4987-9906-2DEAC7B2E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MPI_Abort</a:t>
            </a:r>
            <a:r>
              <a:rPr lang="pl-PL" dirty="0"/>
              <a:t> – zakończenie wszystkich procesów</a:t>
            </a:r>
          </a:p>
          <a:p>
            <a:endParaRPr lang="pl-PL" dirty="0"/>
          </a:p>
          <a:p>
            <a:pPr marL="0" indent="0" algn="ctr">
              <a:buNone/>
            </a:pPr>
            <a:r>
              <a:rPr lang="pl-PL" dirty="0" err="1"/>
              <a:t>int</a:t>
            </a:r>
            <a:r>
              <a:rPr lang="pl-PL" dirty="0"/>
              <a:t> </a:t>
            </a:r>
            <a:r>
              <a:rPr lang="pl-PL" dirty="0" err="1"/>
              <a:t>MPI_Abort</a:t>
            </a:r>
            <a:r>
              <a:rPr lang="pl-PL" dirty="0"/>
              <a:t>( </a:t>
            </a:r>
            <a:r>
              <a:rPr lang="pl-PL" dirty="0" err="1"/>
              <a:t>MPI_Comm</a:t>
            </a:r>
            <a:r>
              <a:rPr lang="pl-PL" dirty="0"/>
              <a:t> </a:t>
            </a:r>
            <a:r>
              <a:rPr lang="pl-PL" dirty="0" err="1"/>
              <a:t>comm</a:t>
            </a:r>
            <a:r>
              <a:rPr lang="pl-PL" dirty="0"/>
              <a:t>, </a:t>
            </a:r>
            <a:r>
              <a:rPr lang="pl-PL" dirty="0" err="1"/>
              <a:t>int</a:t>
            </a:r>
            <a:r>
              <a:rPr lang="pl-PL" dirty="0"/>
              <a:t> </a:t>
            </a:r>
            <a:r>
              <a:rPr lang="pl-PL" dirty="0" err="1"/>
              <a:t>errcode</a:t>
            </a:r>
            <a:r>
              <a:rPr lang="pl-PL" dirty="0"/>
              <a:t>) </a:t>
            </a:r>
          </a:p>
          <a:p>
            <a:r>
              <a:rPr lang="pl-PL" dirty="0" err="1"/>
              <a:t>comm</a:t>
            </a:r>
            <a:r>
              <a:rPr lang="pl-PL" dirty="0"/>
              <a:t> - komunikator </a:t>
            </a:r>
          </a:p>
          <a:p>
            <a:r>
              <a:rPr lang="pl-PL" dirty="0" err="1"/>
              <a:t>errcode</a:t>
            </a:r>
            <a:r>
              <a:rPr lang="pl-PL" dirty="0"/>
              <a:t> - kod błędu zwracany do procesu który zainicjował aplikację</a:t>
            </a:r>
          </a:p>
        </p:txBody>
      </p:sp>
    </p:spTree>
    <p:extLst>
      <p:ext uri="{BB962C8B-B14F-4D97-AF65-F5344CB8AC3E}">
        <p14:creationId xmlns:p14="http://schemas.microsoft.com/office/powerpoint/2010/main" val="2900027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>
            <a:extLst>
              <a:ext uri="{FF2B5EF4-FFF2-40B4-BE49-F238E27FC236}">
                <a16:creationId xmlns:a16="http://schemas.microsoft.com/office/drawing/2014/main" id="{2CE05603-9F02-4BC6-A0B0-DF1ABA98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Synchroniczne wysłanie komunikatu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3727622-94B3-4F27-B231-88C6A853B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493"/>
            <a:ext cx="10515600" cy="4735773"/>
          </a:xfrm>
        </p:spPr>
        <p:txBody>
          <a:bodyPr>
            <a:normAutofit/>
          </a:bodyPr>
          <a:lstStyle/>
          <a:p>
            <a:r>
              <a:rPr lang="pl-PL" dirty="0" err="1"/>
              <a:t>MPI_Send</a:t>
            </a:r>
            <a:r>
              <a:rPr lang="pl-PL" dirty="0"/>
              <a:t> – nadaje komunikat,</a:t>
            </a:r>
          </a:p>
          <a:p>
            <a:pPr marL="0" indent="0" algn="ctr">
              <a:buNone/>
            </a:pPr>
            <a:r>
              <a:rPr lang="pl-PL" dirty="0" err="1"/>
              <a:t>MPI_Send</a:t>
            </a:r>
            <a:r>
              <a:rPr lang="pl-PL" dirty="0"/>
              <a:t>(</a:t>
            </a:r>
            <a:r>
              <a:rPr lang="pl-PL" dirty="0" err="1"/>
              <a:t>void</a:t>
            </a:r>
            <a:r>
              <a:rPr lang="pl-PL" dirty="0"/>
              <a:t>* </a:t>
            </a:r>
            <a:r>
              <a:rPr lang="pl-PL" dirty="0" err="1"/>
              <a:t>message</a:t>
            </a:r>
            <a:r>
              <a:rPr lang="pl-PL" dirty="0"/>
              <a:t>, </a:t>
            </a:r>
            <a:r>
              <a:rPr lang="pl-PL" dirty="0" err="1"/>
              <a:t>int</a:t>
            </a:r>
            <a:r>
              <a:rPr lang="pl-PL" dirty="0"/>
              <a:t> </a:t>
            </a:r>
            <a:r>
              <a:rPr lang="pl-PL" dirty="0" err="1"/>
              <a:t>count,MPI_Datatype</a:t>
            </a:r>
            <a:r>
              <a:rPr lang="pl-PL" dirty="0"/>
              <a:t> </a:t>
            </a:r>
            <a:r>
              <a:rPr lang="pl-PL" dirty="0" err="1"/>
              <a:t>datatype</a:t>
            </a:r>
            <a:r>
              <a:rPr lang="pl-PL" dirty="0"/>
              <a:t>, </a:t>
            </a:r>
            <a:r>
              <a:rPr lang="pl-PL" dirty="0" err="1"/>
              <a:t>int</a:t>
            </a:r>
            <a:r>
              <a:rPr lang="pl-PL" dirty="0"/>
              <a:t> </a:t>
            </a:r>
            <a:r>
              <a:rPr lang="pl-PL" dirty="0" err="1"/>
              <a:t>dest</a:t>
            </a:r>
            <a:r>
              <a:rPr lang="pl-PL" dirty="0"/>
              <a:t>, </a:t>
            </a:r>
            <a:r>
              <a:rPr lang="pl-PL" dirty="0" err="1"/>
              <a:t>int</a:t>
            </a:r>
            <a:r>
              <a:rPr lang="pl-PL" dirty="0"/>
              <a:t> </a:t>
            </a:r>
            <a:r>
              <a:rPr lang="pl-PL" dirty="0" err="1"/>
              <a:t>tag</a:t>
            </a:r>
            <a:r>
              <a:rPr lang="pl-PL" dirty="0"/>
              <a:t>, </a:t>
            </a:r>
            <a:r>
              <a:rPr lang="pl-PL" dirty="0" err="1"/>
              <a:t>MPI_Comm</a:t>
            </a:r>
            <a:r>
              <a:rPr lang="pl-PL" dirty="0"/>
              <a:t> </a:t>
            </a:r>
            <a:r>
              <a:rPr lang="pl-PL" dirty="0" err="1"/>
              <a:t>comm</a:t>
            </a:r>
            <a:r>
              <a:rPr lang="pl-PL" dirty="0"/>
              <a:t>)</a:t>
            </a:r>
          </a:p>
          <a:p>
            <a:pPr marL="0" indent="0">
              <a:buNone/>
            </a:pPr>
            <a:r>
              <a:rPr lang="pl-PL" dirty="0" err="1"/>
              <a:t>count</a:t>
            </a:r>
            <a:r>
              <a:rPr lang="pl-PL" dirty="0"/>
              <a:t> - liczba elementów w buforze danych wysyłanych </a:t>
            </a:r>
          </a:p>
          <a:p>
            <a:pPr marL="0" indent="0">
              <a:buNone/>
            </a:pPr>
            <a:r>
              <a:rPr lang="pl-PL" dirty="0" err="1"/>
              <a:t>datatype</a:t>
            </a:r>
            <a:r>
              <a:rPr lang="pl-PL" dirty="0"/>
              <a:t> - typ danych </a:t>
            </a:r>
          </a:p>
          <a:p>
            <a:pPr marL="0" indent="0">
              <a:buNone/>
            </a:pPr>
            <a:r>
              <a:rPr lang="pl-PL" dirty="0" err="1"/>
              <a:t>dest</a:t>
            </a:r>
            <a:r>
              <a:rPr lang="pl-PL" dirty="0"/>
              <a:t> - numer procesu docelowego </a:t>
            </a:r>
          </a:p>
          <a:p>
            <a:pPr marL="0" indent="0">
              <a:buNone/>
            </a:pPr>
            <a:r>
              <a:rPr lang="pl-PL" dirty="0" err="1"/>
              <a:t>tag</a:t>
            </a:r>
            <a:r>
              <a:rPr lang="pl-PL" dirty="0"/>
              <a:t> - etykietka danych z zakresu 0 do MPI_TAG_UB </a:t>
            </a:r>
          </a:p>
          <a:p>
            <a:pPr marL="0" indent="0">
              <a:buNone/>
            </a:pPr>
            <a:r>
              <a:rPr lang="pl-PL" dirty="0" err="1"/>
              <a:t>comm</a:t>
            </a:r>
            <a:r>
              <a:rPr lang="pl-PL" dirty="0"/>
              <a:t> - komunikator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04620368"/>
      </p:ext>
    </p:extLst>
  </p:cSld>
  <p:clrMapOvr>
    <a:masterClrMapping/>
  </p:clrMapOvr>
</p:sld>
</file>

<file path=ppt/theme/theme1.xml><?xml version="1.0" encoding="utf-8"?>
<a:theme xmlns:a="http://schemas.openxmlformats.org/drawingml/2006/main" name="Para">
  <a:themeElements>
    <a:clrScheme name="Para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Para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TM04033937[[fn=Para]]</Template>
  <TotalTime>104</TotalTime>
  <Words>1423</Words>
  <Application>Microsoft Office PowerPoint</Application>
  <PresentationFormat>Panoramiczny</PresentationFormat>
  <Paragraphs>120</Paragraphs>
  <Slides>26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26</vt:i4>
      </vt:variant>
    </vt:vector>
  </HeadingPairs>
  <TitlesOfParts>
    <vt:vector size="30" baseType="lpstr">
      <vt:lpstr>Arial</vt:lpstr>
      <vt:lpstr>Century Gothic</vt:lpstr>
      <vt:lpstr>Century Gothic (Tekst podstawowy)</vt:lpstr>
      <vt:lpstr>Para</vt:lpstr>
      <vt:lpstr>MPI - Message Passing Interface</vt:lpstr>
      <vt:lpstr>Standard MPI</vt:lpstr>
      <vt:lpstr>Główne założenia:</vt:lpstr>
      <vt:lpstr>Podstawowe funkcje MPI:</vt:lpstr>
      <vt:lpstr>Prezentacja programu PowerPoint</vt:lpstr>
      <vt:lpstr>Prezentacja programu PowerPoint</vt:lpstr>
      <vt:lpstr>Identyfikacja procesu</vt:lpstr>
      <vt:lpstr>Zakończenie wszystkich procesów komunikatora</vt:lpstr>
      <vt:lpstr>Synchroniczne wysłanie komunikatu</vt:lpstr>
      <vt:lpstr>Znaczenie parametrów funkcji MPI_Send(...) </vt:lpstr>
      <vt:lpstr>MPI_Recv – odbiera komunikat</vt:lpstr>
      <vt:lpstr>MPI _ Send i MPI _ Recv</vt:lpstr>
      <vt:lpstr>Prezentacja programu PowerPoint</vt:lpstr>
      <vt:lpstr>Prezentacja programu PowerPoint</vt:lpstr>
      <vt:lpstr>Struktura programu w MPI</vt:lpstr>
      <vt:lpstr>Tworzenie procesów</vt:lpstr>
      <vt:lpstr>Prezentacja programu PowerPoint</vt:lpstr>
      <vt:lpstr>Prezentacja programu PowerPoint</vt:lpstr>
      <vt:lpstr>Ogólne zasady dot. programów MPI</vt:lpstr>
      <vt:lpstr>Prezentacja programu PowerPoint</vt:lpstr>
      <vt:lpstr>Własności MPI</vt:lpstr>
      <vt:lpstr>Prezentacja programu PowerPoint</vt:lpstr>
      <vt:lpstr>MPICH</vt:lpstr>
      <vt:lpstr>Cele MPICH to:</vt:lpstr>
      <vt:lpstr>Prezentacja programu PowerPoint</vt:lpstr>
      <vt:lpstr>Dziękujemy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MPI - Message Passing Interface</dc:title>
  <dc:creator>Mateusz Chruślicki</dc:creator>
  <cp:lastModifiedBy>Mateusz Chruślicki</cp:lastModifiedBy>
  <cp:revision>17</cp:revision>
  <dcterms:created xsi:type="dcterms:W3CDTF">2021-04-24T08:33:04Z</dcterms:created>
  <dcterms:modified xsi:type="dcterms:W3CDTF">2021-05-15T07:37:44Z</dcterms:modified>
</cp:coreProperties>
</file>