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2029178263"/>
    <p:sldId r:id="rId7" id="1484213717"/>
    <p:sldId r:id="rId8" id="996108366"/>
    <p:sldId r:id="rId9" id="1071164058"/>
    <p:sldId r:id="rId10" id="1320201420"/>
    <p:sldId r:id="rId11" id="1943699630"/>
    <p:sldId r:id="rId12" id="1757457227"/>
    <p:sldId r:id="rId13" id="873543016"/>
    <p:sldId r:id="rId14" id="937669017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February 2017 Acme Co. Attrition Report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Table of Contents</a:t>
            </a:r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Overall Attrition Statistics</a:t>
            </a:r>
          </a:p>
          <a:p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Attrition by Subgroups</a:t>
            </a:r>
          </a:p>
          <a:p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 Job Role</a:t>
            </a:r>
          </a:p>
          <a:p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 Performance Rating</a:t>
            </a:r>
          </a:p>
          <a:p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 Job Level</a:t>
            </a:r>
          </a:p>
          <a:p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Recommendations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Overall Attrition Statistics</a:t>
            </a:r>
          </a:p>
        </p:txBody>
      </p:sp>
    </p:spTree>
  </p:cSld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Summary of Attrition in February 2017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1051560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Department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Headcount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 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Human Resources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 63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12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19.05%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Research &amp; Development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961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133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13.84%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Sales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446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92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20.63%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1470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237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17.84%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Attrition by Subgroup</a:t>
            </a:r>
          </a:p>
        </p:txBody>
      </p:sp>
    </p:spTree>
  </p:cSld>
</p:sld>
</file>

<file path=ppt/slides/slide6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Which Jobs have the Highest Attrition?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7" cx="518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2126953" x="2661837"/>
              <a:ext cy="3635277" cx="328837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2126953" x="3187252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2126953" x="3939139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2126953" x="4691026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126953" x="5442913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5525148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5130009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4734870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4339731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3944592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3549453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154314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759175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364037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2126953" x="2811309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2126953" x="3563196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2126953" x="4315083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2" id="22"/>
            <p:cNvSpPr/>
            <p:nvPr/>
          </p:nvSpPr>
          <p:spPr>
            <a:xfrm>
              <a:off y="2126953" x="5066970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3" id="23"/>
            <p:cNvSpPr/>
            <p:nvPr/>
          </p:nvSpPr>
          <p:spPr>
            <a:xfrm>
              <a:off y="2126953" x="5818857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4" id="24"/>
            <p:cNvSpPr/>
            <p:nvPr/>
          </p:nvSpPr>
          <p:spPr>
            <a:xfrm>
              <a:off y="5347335" x="2811309"/>
              <a:ext cy="355624" cx="51656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5" id="25"/>
            <p:cNvSpPr/>
            <p:nvPr/>
          </p:nvSpPr>
          <p:spPr>
            <a:xfrm>
              <a:off y="4952196" x="2811309"/>
              <a:ext cy="355624" cx="173512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6" id="26"/>
            <p:cNvSpPr/>
            <p:nvPr/>
          </p:nvSpPr>
          <p:spPr>
            <a:xfrm>
              <a:off y="4557057" x="2811309"/>
              <a:ext cy="355624" cx="179988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7" id="27"/>
            <p:cNvSpPr/>
            <p:nvPr/>
          </p:nvSpPr>
          <p:spPr>
            <a:xfrm>
              <a:off y="4161918" x="2811309"/>
              <a:ext cy="355624" cx="36857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8" id="28"/>
            <p:cNvSpPr/>
            <p:nvPr/>
          </p:nvSpPr>
          <p:spPr>
            <a:xfrm>
              <a:off y="3766780" x="2811309"/>
              <a:ext cy="355624" cx="51854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9" id="29"/>
            <p:cNvSpPr/>
            <p:nvPr/>
          </p:nvSpPr>
          <p:spPr>
            <a:xfrm>
              <a:off y="3371641" x="2811309"/>
              <a:ext cy="355624" cx="18797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30" id="30"/>
            <p:cNvSpPr/>
            <p:nvPr/>
          </p:nvSpPr>
          <p:spPr>
            <a:xfrm>
              <a:off y="2976502" x="2811309"/>
              <a:ext cy="355624" cx="12102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31" id="31"/>
            <p:cNvSpPr/>
            <p:nvPr/>
          </p:nvSpPr>
          <p:spPr>
            <a:xfrm>
              <a:off y="2581363" x="2811309"/>
              <a:ext cy="355624" cx="131464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32" id="32"/>
            <p:cNvSpPr/>
            <p:nvPr/>
          </p:nvSpPr>
          <p:spPr>
            <a:xfrm>
              <a:off y="2186224" x="2811309"/>
              <a:ext cy="355624" cx="29894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33" id="33"/>
            <p:cNvSpPr/>
            <p:nvPr/>
          </p:nvSpPr>
          <p:spPr>
            <a:xfrm>
              <a:off y="5456786" x="1081160"/>
              <a:ext cy="109934" cx="151804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Healthcare Representative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5086650" x="1563866"/>
              <a:ext cy="84931" cx="103534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Human Resources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4666508" x="1331917"/>
              <a:ext cy="109934" cx="126729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Laboratory Technician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4274544" x="2105172"/>
              <a:ext cy="106759" cx="49403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Manager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3875238" x="1280906"/>
              <a:ext cy="110926" cx="13183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Manufacturing Director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3502324" x="1575474"/>
              <a:ext cy="88701" cx="102373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Research Director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3107185" x="1544053"/>
              <a:ext cy="88701" cx="105515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Research Scientist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2712046" x="1701216"/>
              <a:ext cy="88701" cx="89799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Sales Executive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2295675" x="1391802"/>
              <a:ext cy="109934" cx="120740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Sales Representative</a:t>
              </a:r>
            </a:p>
          </p:txBody>
        </p:sp>
        <p:sp>
          <p:nvSpPr>
            <p:cNvPr name="pl42" id="42"/>
            <p:cNvSpPr/>
            <p:nvPr/>
          </p:nvSpPr>
          <p:spPr>
            <a:xfrm>
              <a:off y="5525148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3" id="43"/>
            <p:cNvSpPr/>
            <p:nvPr/>
          </p:nvSpPr>
          <p:spPr>
            <a:xfrm>
              <a:off y="5130009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4" id="44"/>
            <p:cNvSpPr/>
            <p:nvPr/>
          </p:nvSpPr>
          <p:spPr>
            <a:xfrm>
              <a:off y="4734870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5" id="45"/>
            <p:cNvSpPr/>
            <p:nvPr/>
          </p:nvSpPr>
          <p:spPr>
            <a:xfrm>
              <a:off y="4339731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6" id="46"/>
            <p:cNvSpPr/>
            <p:nvPr/>
          </p:nvSpPr>
          <p:spPr>
            <a:xfrm>
              <a:off y="3944592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7" id="47"/>
            <p:cNvSpPr/>
            <p:nvPr/>
          </p:nvSpPr>
          <p:spPr>
            <a:xfrm>
              <a:off y="3549453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8" id="48"/>
            <p:cNvSpPr/>
            <p:nvPr/>
          </p:nvSpPr>
          <p:spPr>
            <a:xfrm>
              <a:off y="3154314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9" id="49"/>
            <p:cNvSpPr/>
            <p:nvPr/>
          </p:nvSpPr>
          <p:spPr>
            <a:xfrm>
              <a:off y="2759175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0" id="50"/>
            <p:cNvSpPr/>
            <p:nvPr/>
          </p:nvSpPr>
          <p:spPr>
            <a:xfrm>
              <a:off y="2364037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1" id="51"/>
            <p:cNvSpPr/>
            <p:nvPr/>
          </p:nvSpPr>
          <p:spPr>
            <a:xfrm>
              <a:off y="5762231" x="2811309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2" id="52"/>
            <p:cNvSpPr/>
            <p:nvPr/>
          </p:nvSpPr>
          <p:spPr>
            <a:xfrm>
              <a:off y="5762231" x="3563196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3" id="53"/>
            <p:cNvSpPr/>
            <p:nvPr/>
          </p:nvSpPr>
          <p:spPr>
            <a:xfrm>
              <a:off y="5762231" x="431508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4" id="54"/>
            <p:cNvSpPr/>
            <p:nvPr/>
          </p:nvSpPr>
          <p:spPr>
            <a:xfrm>
              <a:off y="5762231" x="506697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5" id="55"/>
            <p:cNvSpPr/>
            <p:nvPr/>
          </p:nvSpPr>
          <p:spPr>
            <a:xfrm>
              <a:off y="5762231" x="581885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56" id="56"/>
            <p:cNvSpPr/>
            <p:nvPr/>
          </p:nvSpPr>
          <p:spPr>
            <a:xfrm>
              <a:off y="5821488" x="2713473"/>
              <a:ext cy="86518" cx="1956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0%</a:t>
              </a:r>
            </a:p>
          </p:txBody>
        </p:sp>
        <p:sp>
          <p:nvSpPr>
            <p:cNvPr name="tx57" id="57"/>
            <p:cNvSpPr/>
            <p:nvPr/>
          </p:nvSpPr>
          <p:spPr>
            <a:xfrm>
              <a:off y="5821488" x="3429027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10%</a:t>
              </a:r>
            </a:p>
          </p:txBody>
        </p:sp>
        <p:sp>
          <p:nvSpPr>
            <p:cNvPr name="tx58" id="58"/>
            <p:cNvSpPr/>
            <p:nvPr/>
          </p:nvSpPr>
          <p:spPr>
            <a:xfrm>
              <a:off y="5821289" x="4180914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20%</a:t>
              </a:r>
            </a:p>
          </p:txBody>
        </p:sp>
        <p:sp>
          <p:nvSpPr>
            <p:cNvPr name="tx59" id="59"/>
            <p:cNvSpPr/>
            <p:nvPr/>
          </p:nvSpPr>
          <p:spPr>
            <a:xfrm>
              <a:off y="5821289" x="4932801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30%</a:t>
              </a:r>
            </a:p>
          </p:txBody>
        </p:sp>
        <p:sp>
          <p:nvSpPr>
            <p:cNvPr name="tx60" id="60"/>
            <p:cNvSpPr/>
            <p:nvPr/>
          </p:nvSpPr>
          <p:spPr>
            <a:xfrm>
              <a:off y="5821488" x="5684688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40%</a:t>
              </a:r>
            </a:p>
          </p:txBody>
        </p:sp>
        <p:sp>
          <p:nvSpPr>
            <p:cNvPr name="tx61" id="61"/>
            <p:cNvSpPr/>
            <p:nvPr/>
          </p:nvSpPr>
          <p:spPr>
            <a:xfrm>
              <a:off y="5944853" x="3596098"/>
              <a:ext cy="134342" cx="141985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in February</a:t>
              </a:r>
            </a:p>
          </p:txBody>
        </p:sp>
        <p:sp>
          <p:nvSpPr>
            <p:cNvPr name="tx62" id="62"/>
            <p:cNvSpPr/>
            <p:nvPr/>
          </p:nvSpPr>
          <p:spPr>
            <a:xfrm rot="-5400000">
              <a:off y="3890419" x="661252"/>
              <a:ext cy="108346" cx="5879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Job Role</a:t>
              </a:r>
            </a:p>
          </p:txBody>
        </p:sp>
        <p:sp>
          <p:nvSpPr>
            <p:cNvPr name="tx63" id="63"/>
            <p:cNvSpPr/>
            <p:nvPr/>
          </p:nvSpPr>
          <p:spPr>
            <a:xfrm>
              <a:off y="1856717" x="2661837"/>
              <a:ext cy="158551" cx="30196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by Job Role, February 2017</a:t>
              </a:r>
            </a:p>
          </p:txBody>
        </p:sp>
      </p:grpSp>
      <p:graphicFrame>
        <p:nvGraphicFramePr>
          <p:cNvPr name="nvGraphicFrame 3" id="3"/>
          <p:cNvGraphicFramePr>
            <a:graphicFrameLocks noGrp="true"/>
          </p:cNvGraphicFramePr>
          <p:nvPr/>
        </p:nvGraphicFramePr>
        <p:xfrm rot="0">
          <a:off y="1825625" x="6172200"/>
          <a:ext cy="4351338" cx="5181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Job Role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Headcount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 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Sales Representative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83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39.8%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Laboratory Technician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259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62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23.9%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Human Resources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52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23.1%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Sales Executive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326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57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17.5%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Research Scientist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292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47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16.1%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Manufacturing Director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145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6.9%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Healthcare Representative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131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6.9%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Manager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102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4.9%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Research Director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2.5%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Are we Keeping Our Top Performers?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7" cx="5181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2127549" x="1243046"/>
              <a:ext cy="3634682" cx="470716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2259044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2933383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607721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4282059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4956397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2127549" x="2141687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127549" x="3511044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27549" x="4880400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596213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3270552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944890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4619228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5293566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2127549" x="1457008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2127549" x="2826365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2127549" x="4195722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2" id="22"/>
            <p:cNvSpPr/>
            <p:nvPr/>
          </p:nvSpPr>
          <p:spPr>
            <a:xfrm>
              <a:off y="2127549" x="5565079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3" id="23"/>
            <p:cNvSpPr/>
            <p:nvPr/>
          </p:nvSpPr>
          <p:spPr>
            <a:xfrm>
              <a:off y="4990114" x="1457008"/>
              <a:ext cy="606904" cx="22822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4" id="24"/>
            <p:cNvSpPr/>
            <p:nvPr/>
          </p:nvSpPr>
          <p:spPr>
            <a:xfrm>
              <a:off y="4315776" x="1457008"/>
              <a:ext cy="606904" cx="209820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5" id="25"/>
            <p:cNvSpPr/>
            <p:nvPr/>
          </p:nvSpPr>
          <p:spPr>
            <a:xfrm>
              <a:off y="3641438" x="1457008"/>
              <a:ext cy="606904" cx="22307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6" id="26"/>
            <p:cNvSpPr/>
            <p:nvPr/>
          </p:nvSpPr>
          <p:spPr>
            <a:xfrm>
              <a:off y="2967099" x="1457008"/>
              <a:ext cy="606904" cx="213604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7" id="27"/>
            <p:cNvSpPr/>
            <p:nvPr/>
          </p:nvSpPr>
          <p:spPr>
            <a:xfrm>
              <a:off y="2292761" x="1457008"/>
              <a:ext cy="606904" cx="42792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8" id="28"/>
            <p:cNvSpPr/>
            <p:nvPr/>
          </p:nvSpPr>
          <p:spPr>
            <a:xfrm>
              <a:off y="2554442" x="1107751"/>
              <a:ext cy="83343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3227193" x="1107751"/>
              <a:ext cy="84931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3899745" x="1107751"/>
              <a:ext cy="86717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3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4577655" x="1107751"/>
              <a:ext cy="83145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4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5250207" x="1107751"/>
              <a:ext cy="84931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5</a:t>
              </a:r>
            </a:p>
          </p:txBody>
        </p:sp>
        <p:sp>
          <p:nvSpPr>
            <p:cNvPr name="pl33" id="33"/>
            <p:cNvSpPr/>
            <p:nvPr/>
          </p:nvSpPr>
          <p:spPr>
            <a:xfrm>
              <a:off y="2596213" x="120825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4" id="34"/>
            <p:cNvSpPr/>
            <p:nvPr/>
          </p:nvSpPr>
          <p:spPr>
            <a:xfrm>
              <a:off y="3270552" x="120825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5" id="35"/>
            <p:cNvSpPr/>
            <p:nvPr/>
          </p:nvSpPr>
          <p:spPr>
            <a:xfrm>
              <a:off y="3944890" x="120825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6" id="36"/>
            <p:cNvSpPr/>
            <p:nvPr/>
          </p:nvSpPr>
          <p:spPr>
            <a:xfrm>
              <a:off y="4619228" x="120825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7" id="37"/>
            <p:cNvSpPr/>
            <p:nvPr/>
          </p:nvSpPr>
          <p:spPr>
            <a:xfrm>
              <a:off y="5293566" x="120825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8" id="38"/>
            <p:cNvSpPr/>
            <p:nvPr/>
          </p:nvSpPr>
          <p:spPr>
            <a:xfrm>
              <a:off y="5762231" x="1457008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9" id="39"/>
            <p:cNvSpPr/>
            <p:nvPr/>
          </p:nvSpPr>
          <p:spPr>
            <a:xfrm>
              <a:off y="5762231" x="2826365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0" id="40"/>
            <p:cNvSpPr/>
            <p:nvPr/>
          </p:nvSpPr>
          <p:spPr>
            <a:xfrm>
              <a:off y="5762231" x="4195722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1" id="41"/>
            <p:cNvSpPr/>
            <p:nvPr/>
          </p:nvSpPr>
          <p:spPr>
            <a:xfrm>
              <a:off y="5762231" x="5565079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42" id="42"/>
            <p:cNvSpPr/>
            <p:nvPr/>
          </p:nvSpPr>
          <p:spPr>
            <a:xfrm>
              <a:off y="5821488" x="1359173"/>
              <a:ext cy="86518" cx="1956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0%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5821488" x="2692197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10%</a:t>
              </a:r>
            </a:p>
          </p:txBody>
        </p:sp>
        <p:sp>
          <p:nvSpPr>
            <p:cNvPr name="tx44" id="44"/>
            <p:cNvSpPr/>
            <p:nvPr/>
          </p:nvSpPr>
          <p:spPr>
            <a:xfrm>
              <a:off y="5821289" x="4061554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20%</a:t>
              </a:r>
            </a:p>
          </p:txBody>
        </p:sp>
        <p:sp>
          <p:nvSpPr>
            <p:cNvPr name="tx45" id="45"/>
            <p:cNvSpPr/>
            <p:nvPr/>
          </p:nvSpPr>
          <p:spPr>
            <a:xfrm>
              <a:off y="5821289" x="5430910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30%</a:t>
              </a:r>
            </a:p>
          </p:txBody>
        </p:sp>
        <p:sp>
          <p:nvSpPr>
            <p:cNvPr name="tx46" id="46"/>
            <p:cNvSpPr/>
            <p:nvPr/>
          </p:nvSpPr>
          <p:spPr>
            <a:xfrm>
              <a:off y="5944853" x="2886703"/>
              <a:ext cy="134342" cx="141985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in February</a:t>
              </a:r>
            </a:p>
          </p:txBody>
        </p:sp>
        <p:sp>
          <p:nvSpPr>
            <p:cNvPr name="tx47" id="47"/>
            <p:cNvSpPr/>
            <p:nvPr/>
          </p:nvSpPr>
          <p:spPr>
            <a:xfrm rot="-5400000">
              <a:off y="3877123" x="249739"/>
              <a:ext cy="135532" cx="13837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Performance Rating</a:t>
              </a:r>
            </a:p>
          </p:txBody>
        </p:sp>
        <p:sp>
          <p:nvSpPr>
            <p:cNvPr name="tx48" id="48"/>
            <p:cNvSpPr/>
            <p:nvPr/>
          </p:nvSpPr>
          <p:spPr>
            <a:xfrm>
              <a:off y="1854931" x="1243046"/>
              <a:ext cy="160337" cx="396014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by Performance Rating, February 2017</a:t>
              </a:r>
            </a:p>
          </p:txBody>
        </p:sp>
      </p:grpSp>
      <p:graphicFrame>
        <p:nvGraphicFramePr>
          <p:cNvPr name="nvGraphicFrame 3" id="3"/>
          <p:cNvGraphicFramePr>
            <a:graphicFrameLocks noGrp="true"/>
          </p:cNvGraphicFramePr>
          <p:nvPr/>
        </p:nvGraphicFramePr>
        <p:xfrm rot="0">
          <a:off y="1825625" x="6172200"/>
          <a:ext cy="4351338" cx="5181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Performance Rating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Headcount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 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16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 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31.2%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359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56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15.6%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841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137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16.3%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248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38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15.3%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 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 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16.7%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Which Hiring Channels have High Attrition?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7" cx="5181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2127549" x="1972019"/>
              <a:ext cy="3634682" cx="39781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2127549" x="2514500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2127549" x="3237807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2127549" x="3961115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127549" x="4684422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127549" x="5407730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5242991" x="1972019"/>
              <a:ext cy="0" cx="3978191"/>
            </a:xfrm>
            <a:custGeom>
              <a:avLst/>
              <a:pathLst>
                <a:path h="0" w="3978191">
                  <a:moveTo>
                    <a:pt y="0" x="0"/>
                  </a:moveTo>
                  <a:lnTo>
                    <a:pt y="0" x="3978191"/>
                  </a:lnTo>
                  <a:lnTo>
                    <a:pt y="0" x="3978191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4377590" x="1972019"/>
              <a:ext cy="0" cx="3978191"/>
            </a:xfrm>
            <a:custGeom>
              <a:avLst/>
              <a:pathLst>
                <a:path h="0" w="3978191">
                  <a:moveTo>
                    <a:pt y="0" x="0"/>
                  </a:moveTo>
                  <a:lnTo>
                    <a:pt y="0" x="3978191"/>
                  </a:lnTo>
                  <a:lnTo>
                    <a:pt y="0" x="3978191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3512189" x="1972019"/>
              <a:ext cy="0" cx="3978191"/>
            </a:xfrm>
            <a:custGeom>
              <a:avLst/>
              <a:pathLst>
                <a:path h="0" w="3978191">
                  <a:moveTo>
                    <a:pt y="0" x="0"/>
                  </a:moveTo>
                  <a:lnTo>
                    <a:pt y="0" x="3978191"/>
                  </a:lnTo>
                  <a:lnTo>
                    <a:pt y="0" x="3978191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646789" x="1972019"/>
              <a:ext cy="0" cx="3978191"/>
            </a:xfrm>
            <a:custGeom>
              <a:avLst/>
              <a:pathLst>
                <a:path h="0" w="3978191">
                  <a:moveTo>
                    <a:pt y="0" x="0"/>
                  </a:moveTo>
                  <a:lnTo>
                    <a:pt y="0" x="3978191"/>
                  </a:lnTo>
                  <a:lnTo>
                    <a:pt y="0" x="3978191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127549" x="2152846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127549" x="2876153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127549" x="3599461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127549" x="4322769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2127549" x="5046076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2127549" x="5769384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" id="21"/>
            <p:cNvSpPr/>
            <p:nvPr/>
          </p:nvSpPr>
          <p:spPr>
            <a:xfrm>
              <a:off y="4853560" x="2152846"/>
              <a:ext cy="778860" cx="304352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2" id="22"/>
            <p:cNvSpPr/>
            <p:nvPr/>
          </p:nvSpPr>
          <p:spPr>
            <a:xfrm>
              <a:off y="3988160" x="2152846"/>
              <a:ext cy="778860" cx="28707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3" id="23"/>
            <p:cNvSpPr/>
            <p:nvPr/>
          </p:nvSpPr>
          <p:spPr>
            <a:xfrm>
              <a:off y="3122759" x="2152846"/>
              <a:ext cy="778860" cx="251938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4" id="24"/>
            <p:cNvSpPr/>
            <p:nvPr/>
          </p:nvSpPr>
          <p:spPr>
            <a:xfrm>
              <a:off y="2257359" x="2152846"/>
              <a:ext cy="778860" cx="361653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5" id="25"/>
            <p:cNvSpPr/>
            <p:nvPr/>
          </p:nvSpPr>
          <p:spPr>
            <a:xfrm>
              <a:off y="5174629" x="1081160"/>
              <a:ext cy="109934" cx="82822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Applied Online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4311609" x="1446664"/>
              <a:ext cy="107553" cx="46272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Campus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3464664" x="1455984"/>
              <a:ext cy="89098" cx="4534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Referral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2599660" x="1216668"/>
              <a:ext cy="88701" cx="6927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Search Firm</a:t>
              </a:r>
            </a:p>
          </p:txBody>
        </p:sp>
        <p:sp>
          <p:nvSpPr>
            <p:cNvPr name="pl29" id="29"/>
            <p:cNvSpPr/>
            <p:nvPr/>
          </p:nvSpPr>
          <p:spPr>
            <a:xfrm>
              <a:off y="5242991" x="1937225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0" id="30"/>
            <p:cNvSpPr/>
            <p:nvPr/>
          </p:nvSpPr>
          <p:spPr>
            <a:xfrm>
              <a:off y="4377590" x="1937225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1" id="31"/>
            <p:cNvSpPr/>
            <p:nvPr/>
          </p:nvSpPr>
          <p:spPr>
            <a:xfrm>
              <a:off y="3512189" x="1937225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2" id="32"/>
            <p:cNvSpPr/>
            <p:nvPr/>
          </p:nvSpPr>
          <p:spPr>
            <a:xfrm>
              <a:off y="2646789" x="1937225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3" id="33"/>
            <p:cNvSpPr/>
            <p:nvPr/>
          </p:nvSpPr>
          <p:spPr>
            <a:xfrm>
              <a:off y="5762231" x="2152846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4" id="34"/>
            <p:cNvSpPr/>
            <p:nvPr/>
          </p:nvSpPr>
          <p:spPr>
            <a:xfrm>
              <a:off y="5762231" x="28761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5" id="35"/>
            <p:cNvSpPr/>
            <p:nvPr/>
          </p:nvSpPr>
          <p:spPr>
            <a:xfrm>
              <a:off y="5762231" x="359946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6" id="36"/>
            <p:cNvSpPr/>
            <p:nvPr/>
          </p:nvSpPr>
          <p:spPr>
            <a:xfrm>
              <a:off y="5762231" x="4322769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7" id="37"/>
            <p:cNvSpPr/>
            <p:nvPr/>
          </p:nvSpPr>
          <p:spPr>
            <a:xfrm>
              <a:off y="5762231" x="5046076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8" id="38"/>
            <p:cNvSpPr/>
            <p:nvPr/>
          </p:nvSpPr>
          <p:spPr>
            <a:xfrm>
              <a:off y="5762231" x="576938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39" id="39"/>
            <p:cNvSpPr/>
            <p:nvPr/>
          </p:nvSpPr>
          <p:spPr>
            <a:xfrm>
              <a:off y="5821488" x="2055010"/>
              <a:ext cy="86518" cx="1956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0%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5821488" x="2778318"/>
              <a:ext cy="86518" cx="1956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5%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5821488" x="3465292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10%</a:t>
              </a:r>
            </a:p>
          </p:txBody>
        </p:sp>
        <p:sp>
          <p:nvSpPr>
            <p:cNvPr name="tx42" id="42"/>
            <p:cNvSpPr/>
            <p:nvPr/>
          </p:nvSpPr>
          <p:spPr>
            <a:xfrm>
              <a:off y="5821488" x="4188600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15%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5821289" x="4911907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20%</a:t>
              </a:r>
            </a:p>
          </p:txBody>
        </p:sp>
        <p:sp>
          <p:nvSpPr>
            <p:cNvPr name="tx44" id="44"/>
            <p:cNvSpPr/>
            <p:nvPr/>
          </p:nvSpPr>
          <p:spPr>
            <a:xfrm>
              <a:off y="5821289" x="5635215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25%</a:t>
              </a:r>
            </a:p>
          </p:txBody>
        </p:sp>
        <p:sp>
          <p:nvSpPr>
            <p:cNvPr name="tx45" id="45"/>
            <p:cNvSpPr/>
            <p:nvPr/>
          </p:nvSpPr>
          <p:spPr>
            <a:xfrm>
              <a:off y="5944853" x="3251189"/>
              <a:ext cy="134342" cx="141985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in February</a:t>
              </a:r>
            </a:p>
          </p:txBody>
        </p:sp>
        <p:sp>
          <p:nvSpPr>
            <p:cNvPr name="tx46" id="46"/>
            <p:cNvSpPr/>
            <p:nvPr/>
          </p:nvSpPr>
          <p:spPr>
            <a:xfrm rot="-5400000">
              <a:off y="3890716" x="630385"/>
              <a:ext cy="108346" cx="64965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Job Level</a:t>
              </a:r>
            </a:p>
          </p:txBody>
        </p:sp>
        <p:sp>
          <p:nvSpPr>
            <p:cNvPr name="tx47" id="47"/>
            <p:cNvSpPr/>
            <p:nvPr/>
          </p:nvSpPr>
          <p:spPr>
            <a:xfrm>
              <a:off y="1855724" x="1972019"/>
              <a:ext cy="159543" cx="389145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by Recruiting Channel, February 2017</a:t>
              </a:r>
            </a:p>
          </p:txBody>
        </p:sp>
      </p:grpSp>
      <p:graphicFrame>
        <p:nvGraphicFramePr>
          <p:cNvPr name="nvGraphicFrame 3" id="3"/>
          <p:cNvGraphicFramePr>
            <a:graphicFrameLocks noGrp="true"/>
          </p:cNvGraphicFramePr>
          <p:nvPr/>
        </p:nvGraphicFramePr>
        <p:xfrm rot="0">
          <a:off y="1825625" x="6172200"/>
          <a:ext cy="4351338" cx="5181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Recruiting Channel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Headcount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Attrition 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Search Firm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32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25.00%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Applied Online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385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81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21.04%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Campus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257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51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19.84%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Referral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178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17.42%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Key Insights</a:t>
            </a:r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 job group with the highest attrition was Sales Representative with an attrition rate of 39.8%.</a:t>
            </a:r>
          </a:p>
          <a:p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Additional focus should be placed on retaining Sales Representatives.</a:t>
            </a:r>
          </a:p>
          <a:p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 estimate that replacing an employee costs 1x their annual salary. Reducing attrition by 5% in February could have saved $46,822.</a:t>
            </a:r>
          </a:p>
          <a:p>
            <a:pPr algn="l" indent="-365760" marR="12700" marL="365760">
              <a:spcBef>
                <a:spcPts val="100"/>
              </a:spcBef>
              <a:spcAft>
                <a:spcPts val="100"/>
              </a:spcAft>
              <a:buFont charset="0" pitchFamily="34" typeface="Arial"/>
              <a:buChar char="•"/>
            </a:pPr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Our Search Firm hires have the highest attrition rate. The channel with the lowest attrition rate in February was the Referral channel.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