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050529310"/>
    <p:sldId r:id="rId7" id="293268340"/>
    <p:sldId r:id="rId8" id="1379868687"/>
    <p:sldId r:id="rId9" id="1056301418"/>
    <p:sldId r:id="rId10" id="236647544"/>
    <p:sldId r:id="rId11" id="1913991421"/>
    <p:sldId r:id="rId12" id="2086944411"/>
    <p:sldId r:id="rId13" id="2110770649"/>
    <p:sldId r:id="rId14" id="13877955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May 2017 Acme Co. Attrition Report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Table of Contents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t>Overall Attrition Statistics</a:t>
            </a:r>
          </a:p>
          <a:p>
            <a:r>
              <a:t>Attrition by Subgroups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Role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Performance Rating</a:t>
            </a:r>
          </a:p>
          <a:p>
            <a:r>
              <a:rPr sz="240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 Job Level</a:t>
            </a:r>
          </a:p>
          <a:p>
            <a:r>
              <a:t>Recommendations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Overall Attrition Statistics</a:t>
            </a:r>
          </a:p>
        </p:txBody>
      </p:sp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Summary of Attrition in May 2017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Department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63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19.05%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&amp; Development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961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446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20.63%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1470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Attrition by Subgroup</a:t>
            </a:r>
          </a:p>
        </p:txBody>
      </p:sp>
    </p:spTree>
  </p:cSld>
</p:sld>
</file>

<file path=ppt/slides/slide6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Jobs have the Highest Attrition?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6953" x="2661837"/>
              <a:ext cy="3635277" cx="328837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126953" x="3187252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126953" x="3939139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126953" x="4691026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126953" x="5442913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5525148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5130009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4734870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4339731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3944592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549453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54314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59175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364037" x="2661837"/>
              <a:ext cy="0" cx="3288373"/>
            </a:xfrm>
            <a:custGeom>
              <a:avLst/>
              <a:pathLst>
                <a:path h="0" w="3288373">
                  <a:moveTo>
                    <a:pt y="0" x="0"/>
                  </a:moveTo>
                  <a:lnTo>
                    <a:pt y="0" x="3288373"/>
                  </a:lnTo>
                  <a:lnTo>
                    <a:pt y="0" x="328837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6953" x="2811309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6953" x="3563196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126953" x="4315083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2126953" x="5066970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3" id="23"/>
            <p:cNvSpPr/>
            <p:nvPr/>
          </p:nvSpPr>
          <p:spPr>
            <a:xfrm>
              <a:off y="2126953" x="5818857"/>
              <a:ext cy="3635277" cx="0"/>
            </a:xfrm>
            <a:custGeom>
              <a:avLst/>
              <a:pathLst>
                <a:path h="3635277" w="0">
                  <a:moveTo>
                    <a:pt y="3635277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5347335" x="2811309"/>
              <a:ext cy="355624" cx="51656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5" id="25"/>
            <p:cNvSpPr/>
            <p:nvPr/>
          </p:nvSpPr>
          <p:spPr>
            <a:xfrm>
              <a:off y="4952196" x="2811309"/>
              <a:ext cy="355624" cx="17351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6" id="26"/>
            <p:cNvSpPr/>
            <p:nvPr/>
          </p:nvSpPr>
          <p:spPr>
            <a:xfrm>
              <a:off y="4557057" x="2811309"/>
              <a:ext cy="355624" cx="17998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7" id="27"/>
            <p:cNvSpPr/>
            <p:nvPr/>
          </p:nvSpPr>
          <p:spPr>
            <a:xfrm>
              <a:off y="4161918" x="2811309"/>
              <a:ext cy="355624" cx="368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8" id="28"/>
            <p:cNvSpPr/>
            <p:nvPr/>
          </p:nvSpPr>
          <p:spPr>
            <a:xfrm>
              <a:off y="3766780" x="2811309"/>
              <a:ext cy="355624" cx="5185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9" id="29"/>
            <p:cNvSpPr/>
            <p:nvPr/>
          </p:nvSpPr>
          <p:spPr>
            <a:xfrm>
              <a:off y="3371641" x="2811309"/>
              <a:ext cy="355624" cx="18797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0" id="30"/>
            <p:cNvSpPr/>
            <p:nvPr/>
          </p:nvSpPr>
          <p:spPr>
            <a:xfrm>
              <a:off y="2976502" x="2811309"/>
              <a:ext cy="355624" cx="12102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1" id="31"/>
            <p:cNvSpPr/>
            <p:nvPr/>
          </p:nvSpPr>
          <p:spPr>
            <a:xfrm>
              <a:off y="2581363" x="2811309"/>
              <a:ext cy="355624" cx="13146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32" id="32"/>
            <p:cNvSpPr/>
            <p:nvPr/>
          </p:nvSpPr>
          <p:spPr>
            <a:xfrm>
              <a:off y="2186224" x="2811309"/>
              <a:ext cy="355624" cx="29894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33" id="33"/>
            <p:cNvSpPr/>
            <p:nvPr/>
          </p:nvSpPr>
          <p:spPr>
            <a:xfrm>
              <a:off y="5456786" x="1081160"/>
              <a:ext cy="109934" cx="151804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Healthcare Representative</a:t>
              </a:r>
            </a:p>
          </p:txBody>
        </p:sp>
        <p:sp>
          <p:nvSpPr>
            <p:cNvPr name="tx34" id="34"/>
            <p:cNvSpPr/>
            <p:nvPr/>
          </p:nvSpPr>
          <p:spPr>
            <a:xfrm>
              <a:off y="5086650" x="1563866"/>
              <a:ext cy="84931" cx="103534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Human Resources</a:t>
              </a:r>
            </a:p>
          </p:txBody>
        </p:sp>
        <p:sp>
          <p:nvSpPr>
            <p:cNvPr name="tx35" id="35"/>
            <p:cNvSpPr/>
            <p:nvPr/>
          </p:nvSpPr>
          <p:spPr>
            <a:xfrm>
              <a:off y="4666508" x="1331917"/>
              <a:ext cy="109934" cx="126729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Laboratory Technician</a:t>
              </a:r>
            </a:p>
          </p:txBody>
        </p:sp>
        <p:sp>
          <p:nvSpPr>
            <p:cNvPr name="tx36" id="36"/>
            <p:cNvSpPr/>
            <p:nvPr/>
          </p:nvSpPr>
          <p:spPr>
            <a:xfrm>
              <a:off y="4274544" x="2105172"/>
              <a:ext cy="106759" cx="49403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Manager</a:t>
              </a:r>
            </a:p>
          </p:txBody>
        </p:sp>
        <p:sp>
          <p:nvSpPr>
            <p:cNvPr name="tx37" id="37"/>
            <p:cNvSpPr/>
            <p:nvPr/>
          </p:nvSpPr>
          <p:spPr>
            <a:xfrm>
              <a:off y="3875238" x="1280906"/>
              <a:ext cy="110926" cx="1318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Manufacturing Director</a:t>
              </a:r>
            </a:p>
          </p:txBody>
        </p:sp>
        <p:sp>
          <p:nvSpPr>
            <p:cNvPr name="tx38" id="38"/>
            <p:cNvSpPr/>
            <p:nvPr/>
          </p:nvSpPr>
          <p:spPr>
            <a:xfrm>
              <a:off y="3502324" x="1575474"/>
              <a:ext cy="88701" cx="102373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Director</a:t>
              </a:r>
            </a:p>
          </p:txBody>
        </p:sp>
        <p:sp>
          <p:nvSpPr>
            <p:cNvPr name="tx39" id="39"/>
            <p:cNvSpPr/>
            <p:nvPr/>
          </p:nvSpPr>
          <p:spPr>
            <a:xfrm>
              <a:off y="3107185" x="1544053"/>
              <a:ext cy="88701" cx="105515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Research Scientist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2712046" x="1701216"/>
              <a:ext cy="88701" cx="89799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Executive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2295675" x="1391802"/>
              <a:ext cy="109934" cx="120740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Sales Representative</a:t>
              </a:r>
            </a:p>
          </p:txBody>
        </p:sp>
        <p:sp>
          <p:nvSpPr>
            <p:cNvPr name="pl42" id="42"/>
            <p:cNvSpPr/>
            <p:nvPr/>
          </p:nvSpPr>
          <p:spPr>
            <a:xfrm>
              <a:off y="5525148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3" id="43"/>
            <p:cNvSpPr/>
            <p:nvPr/>
          </p:nvSpPr>
          <p:spPr>
            <a:xfrm>
              <a:off y="5130009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4" id="44"/>
            <p:cNvSpPr/>
            <p:nvPr/>
          </p:nvSpPr>
          <p:spPr>
            <a:xfrm>
              <a:off y="4734870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5" id="45"/>
            <p:cNvSpPr/>
            <p:nvPr/>
          </p:nvSpPr>
          <p:spPr>
            <a:xfrm>
              <a:off y="4339731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6" id="46"/>
            <p:cNvSpPr/>
            <p:nvPr/>
          </p:nvSpPr>
          <p:spPr>
            <a:xfrm>
              <a:off y="3944592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7" id="47"/>
            <p:cNvSpPr/>
            <p:nvPr/>
          </p:nvSpPr>
          <p:spPr>
            <a:xfrm>
              <a:off y="3549453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8" id="48"/>
            <p:cNvSpPr/>
            <p:nvPr/>
          </p:nvSpPr>
          <p:spPr>
            <a:xfrm>
              <a:off y="3154314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9" id="49"/>
            <p:cNvSpPr/>
            <p:nvPr/>
          </p:nvSpPr>
          <p:spPr>
            <a:xfrm>
              <a:off y="2759175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0" id="50"/>
            <p:cNvSpPr/>
            <p:nvPr/>
          </p:nvSpPr>
          <p:spPr>
            <a:xfrm>
              <a:off y="2364037" x="2627043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1" id="51"/>
            <p:cNvSpPr/>
            <p:nvPr/>
          </p:nvSpPr>
          <p:spPr>
            <a:xfrm>
              <a:off y="5762231" x="281130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2" id="52"/>
            <p:cNvSpPr/>
            <p:nvPr/>
          </p:nvSpPr>
          <p:spPr>
            <a:xfrm>
              <a:off y="5762231" x="356319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3" id="53"/>
            <p:cNvSpPr/>
            <p:nvPr/>
          </p:nvSpPr>
          <p:spPr>
            <a:xfrm>
              <a:off y="5762231" x="431508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4" id="54"/>
            <p:cNvSpPr/>
            <p:nvPr/>
          </p:nvSpPr>
          <p:spPr>
            <a:xfrm>
              <a:off y="5762231" x="506697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55" id="55"/>
            <p:cNvSpPr/>
            <p:nvPr/>
          </p:nvSpPr>
          <p:spPr>
            <a:xfrm>
              <a:off y="5762231" x="581885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56" id="56"/>
            <p:cNvSpPr/>
            <p:nvPr/>
          </p:nvSpPr>
          <p:spPr>
            <a:xfrm>
              <a:off y="5821488" x="271347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57" id="57"/>
            <p:cNvSpPr/>
            <p:nvPr/>
          </p:nvSpPr>
          <p:spPr>
            <a:xfrm>
              <a:off y="5821488" x="3429027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58" id="58"/>
            <p:cNvSpPr/>
            <p:nvPr/>
          </p:nvSpPr>
          <p:spPr>
            <a:xfrm>
              <a:off y="5821289" x="4180914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59" id="59"/>
            <p:cNvSpPr/>
            <p:nvPr/>
          </p:nvSpPr>
          <p:spPr>
            <a:xfrm>
              <a:off y="5821289" x="4932801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60" id="60"/>
            <p:cNvSpPr/>
            <p:nvPr/>
          </p:nvSpPr>
          <p:spPr>
            <a:xfrm>
              <a:off y="5821488" x="5684688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40%</a:t>
              </a:r>
            </a:p>
          </p:txBody>
        </p:sp>
        <p:sp>
          <p:nvSpPr>
            <p:cNvPr name="tx61" id="61"/>
            <p:cNvSpPr/>
            <p:nvPr/>
          </p:nvSpPr>
          <p:spPr>
            <a:xfrm>
              <a:off y="5948822" x="3766324"/>
              <a:ext cy="130373" cx="10794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name="tx62" id="62"/>
            <p:cNvSpPr/>
            <p:nvPr/>
          </p:nvSpPr>
          <p:spPr>
            <a:xfrm rot="-5400000">
              <a:off y="3890419" x="661252"/>
              <a:ext cy="108346" cx="58792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Role</a:t>
              </a:r>
            </a:p>
          </p:txBody>
        </p:sp>
        <p:sp>
          <p:nvSpPr>
            <p:cNvPr name="tx63" id="63"/>
            <p:cNvSpPr/>
            <p:nvPr/>
          </p:nvSpPr>
          <p:spPr>
            <a:xfrm>
              <a:off y="1856717" x="2661837"/>
              <a:ext cy="158551" cx="261725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Job Role, May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Job Role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39.8%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Laboratory Technician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Human Resources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Sales Executive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Scientist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16.1%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Manufacturing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Healthcare Representative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Research Director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2.5%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Are We Keeping Our Top Performers?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7549" x="1243046"/>
              <a:ext cy="3634682" cx="4707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259044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933383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607721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4282059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4956397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127549" x="2141687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127549" x="3511044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127549" x="488040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596213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270552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44890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4619228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5293566" x="1243046"/>
              <a:ext cy="0" cx="4707163"/>
            </a:xfrm>
            <a:custGeom>
              <a:avLst/>
              <a:pathLst>
                <a:path h="0" w="4707163">
                  <a:moveTo>
                    <a:pt y="0" x="0"/>
                  </a:moveTo>
                  <a:lnTo>
                    <a:pt y="0" x="4707163"/>
                  </a:lnTo>
                  <a:lnTo>
                    <a:pt y="0" x="4707163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7549" x="1457008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7549" x="2826365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127549" x="4195722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2" id="22"/>
            <p:cNvSpPr/>
            <p:nvPr/>
          </p:nvSpPr>
          <p:spPr>
            <a:xfrm>
              <a:off y="2127549" x="5565079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3" id="23"/>
            <p:cNvSpPr/>
            <p:nvPr/>
          </p:nvSpPr>
          <p:spPr>
            <a:xfrm>
              <a:off y="4990114" x="1457008"/>
              <a:ext cy="606904" cx="22822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4315776" x="1457008"/>
              <a:ext cy="606904" cx="209820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5" id="25"/>
            <p:cNvSpPr/>
            <p:nvPr/>
          </p:nvSpPr>
          <p:spPr>
            <a:xfrm>
              <a:off y="3641438" x="1457008"/>
              <a:ext cy="606904" cx="223070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6" id="26"/>
            <p:cNvSpPr/>
            <p:nvPr/>
          </p:nvSpPr>
          <p:spPr>
            <a:xfrm>
              <a:off y="2967099" x="1457008"/>
              <a:ext cy="606904" cx="213604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7" id="27"/>
            <p:cNvSpPr/>
            <p:nvPr/>
          </p:nvSpPr>
          <p:spPr>
            <a:xfrm>
              <a:off y="2292761" x="1457008"/>
              <a:ext cy="606904" cx="42792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8" id="28"/>
            <p:cNvSpPr/>
            <p:nvPr/>
          </p:nvSpPr>
          <p:spPr>
            <a:xfrm>
              <a:off y="2554442" x="1107751"/>
              <a:ext cy="83343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name="tx29" id="29"/>
            <p:cNvSpPr/>
            <p:nvPr/>
          </p:nvSpPr>
          <p:spPr>
            <a:xfrm>
              <a:off y="3227193" x="11077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x30" id="30"/>
            <p:cNvSpPr/>
            <p:nvPr/>
          </p:nvSpPr>
          <p:spPr>
            <a:xfrm>
              <a:off y="3899745" x="1107751"/>
              <a:ext cy="86717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</a:t>
              </a:r>
            </a:p>
          </p:txBody>
        </p:sp>
        <p:sp>
          <p:nvSpPr>
            <p:cNvPr name="tx31" id="31"/>
            <p:cNvSpPr/>
            <p:nvPr/>
          </p:nvSpPr>
          <p:spPr>
            <a:xfrm>
              <a:off y="4577655" x="1107751"/>
              <a:ext cy="83145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x32" id="32"/>
            <p:cNvSpPr/>
            <p:nvPr/>
          </p:nvSpPr>
          <p:spPr>
            <a:xfrm>
              <a:off y="5250207" x="1107751"/>
              <a:ext cy="84931" cx="7266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</a:t>
              </a:r>
            </a:p>
          </p:txBody>
        </p:sp>
        <p:sp>
          <p:nvSpPr>
            <p:cNvPr name="pl33" id="33"/>
            <p:cNvSpPr/>
            <p:nvPr/>
          </p:nvSpPr>
          <p:spPr>
            <a:xfrm>
              <a:off y="2596213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4" id="34"/>
            <p:cNvSpPr/>
            <p:nvPr/>
          </p:nvSpPr>
          <p:spPr>
            <a:xfrm>
              <a:off y="3270552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5" id="35"/>
            <p:cNvSpPr/>
            <p:nvPr/>
          </p:nvSpPr>
          <p:spPr>
            <a:xfrm>
              <a:off y="3944890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6" id="36"/>
            <p:cNvSpPr/>
            <p:nvPr/>
          </p:nvSpPr>
          <p:spPr>
            <a:xfrm>
              <a:off y="4619228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7" id="37"/>
            <p:cNvSpPr/>
            <p:nvPr/>
          </p:nvSpPr>
          <p:spPr>
            <a:xfrm>
              <a:off y="5293566" x="120825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8" id="38"/>
            <p:cNvSpPr/>
            <p:nvPr/>
          </p:nvSpPr>
          <p:spPr>
            <a:xfrm>
              <a:off y="5762231" x="145700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9" id="39"/>
            <p:cNvSpPr/>
            <p:nvPr/>
          </p:nvSpPr>
          <p:spPr>
            <a:xfrm>
              <a:off y="5762231" x="282636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0" id="40"/>
            <p:cNvSpPr/>
            <p:nvPr/>
          </p:nvSpPr>
          <p:spPr>
            <a:xfrm>
              <a:off y="5762231" x="4195722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41" id="41"/>
            <p:cNvSpPr/>
            <p:nvPr/>
          </p:nvSpPr>
          <p:spPr>
            <a:xfrm>
              <a:off y="5762231" x="556507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42" id="42"/>
            <p:cNvSpPr/>
            <p:nvPr/>
          </p:nvSpPr>
          <p:spPr>
            <a:xfrm>
              <a:off y="5821488" x="1359173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821488" x="2692197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21289" x="4061554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821289" x="5430910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30%</a:t>
              </a:r>
            </a:p>
          </p:txBody>
        </p:sp>
        <p:sp>
          <p:nvSpPr>
            <p:cNvPr name="tx46" id="46"/>
            <p:cNvSpPr/>
            <p:nvPr/>
          </p:nvSpPr>
          <p:spPr>
            <a:xfrm>
              <a:off y="5948822" x="3056928"/>
              <a:ext cy="130373" cx="10794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name="tx47" id="47"/>
            <p:cNvSpPr/>
            <p:nvPr/>
          </p:nvSpPr>
          <p:spPr>
            <a:xfrm rot="-5400000">
              <a:off y="3877123" x="249739"/>
              <a:ext cy="135532" cx="1383766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Performance Rating</a:t>
              </a:r>
            </a:p>
          </p:txBody>
        </p:sp>
        <p:sp>
          <p:nvSpPr>
            <p:cNvPr name="tx48" id="48"/>
            <p:cNvSpPr/>
            <p:nvPr/>
          </p:nvSpPr>
          <p:spPr>
            <a:xfrm>
              <a:off y="1854931" x="1243046"/>
              <a:ext cy="160337" cx="355779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Performance Rating, May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Performance Rating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31.2%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56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15.6%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841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15.3%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16.7%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Which Hiring Channels have High Attrition?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2127549" x="1972019"/>
              <a:ext cy="3634682" cx="397819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2127549" x="251450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2127549" x="3237807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127549" x="3961115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127549" x="4684422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127549" x="5407730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5242991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4377590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3512189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646789" x="1972019"/>
              <a:ext cy="0" cx="3978191"/>
            </a:xfrm>
            <a:custGeom>
              <a:avLst/>
              <a:pathLst>
                <a:path h="0" w="3978191">
                  <a:moveTo>
                    <a:pt y="0" x="0"/>
                  </a:moveTo>
                  <a:lnTo>
                    <a:pt y="0" x="3978191"/>
                  </a:lnTo>
                  <a:lnTo>
                    <a:pt y="0" x="3978191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2127549" x="2152846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127549" x="2876153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127549" x="3599461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127549" x="4322769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127549" x="5046076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127549" x="5769384"/>
              <a:ext cy="3634682" cx="0"/>
            </a:xfrm>
            <a:custGeom>
              <a:avLst/>
              <a:pathLst>
                <a:path h="3634682" w="0">
                  <a:moveTo>
                    <a:pt y="3634682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" id="21"/>
            <p:cNvSpPr/>
            <p:nvPr/>
          </p:nvSpPr>
          <p:spPr>
            <a:xfrm>
              <a:off y="4853560" x="2152846"/>
              <a:ext cy="778860" cx="30435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2" id="22"/>
            <p:cNvSpPr/>
            <p:nvPr/>
          </p:nvSpPr>
          <p:spPr>
            <a:xfrm>
              <a:off y="3988160" x="2152846"/>
              <a:ext cy="778860" cx="28707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3" id="23"/>
            <p:cNvSpPr/>
            <p:nvPr/>
          </p:nvSpPr>
          <p:spPr>
            <a:xfrm>
              <a:off y="3122759" x="2152846"/>
              <a:ext cy="778860" cx="25193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c24" id="24"/>
            <p:cNvSpPr/>
            <p:nvPr/>
          </p:nvSpPr>
          <p:spPr>
            <a:xfrm>
              <a:off y="2257359" x="2152846"/>
              <a:ext cy="778860" cx="361653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5" id="25"/>
            <p:cNvSpPr/>
            <p:nvPr/>
          </p:nvSpPr>
          <p:spPr>
            <a:xfrm>
              <a:off y="5174629" x="1081160"/>
              <a:ext cy="109934" cx="828228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Applied Online</a:t>
              </a:r>
            </a:p>
          </p:txBody>
        </p:sp>
        <p:sp>
          <p:nvSpPr>
            <p:cNvPr name="tx26" id="26"/>
            <p:cNvSpPr/>
            <p:nvPr/>
          </p:nvSpPr>
          <p:spPr>
            <a:xfrm>
              <a:off y="4311609" x="1446664"/>
              <a:ext cy="107553" cx="462725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Campus</a:t>
              </a:r>
            </a:p>
          </p:txBody>
        </p:sp>
        <p:sp>
          <p:nvSpPr>
            <p:cNvPr name="tx27" id="27"/>
            <p:cNvSpPr/>
            <p:nvPr/>
          </p:nvSpPr>
          <p:spPr>
            <a:xfrm>
              <a:off y="3464664" x="1455984"/>
              <a:ext cy="89098" cx="45340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Referral</a:t>
              </a:r>
            </a:p>
          </p:txBody>
        </p:sp>
        <p:sp>
          <p:nvSpPr>
            <p:cNvPr name="tx28" id="28"/>
            <p:cNvSpPr/>
            <p:nvPr/>
          </p:nvSpPr>
          <p:spPr>
            <a:xfrm>
              <a:off y="2599660" x="1216668"/>
              <a:ext cy="88701" cx="69272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Search Firm</a:t>
              </a:r>
            </a:p>
          </p:txBody>
        </p:sp>
        <p:sp>
          <p:nvSpPr>
            <p:cNvPr name="pl29" id="29"/>
            <p:cNvSpPr/>
            <p:nvPr/>
          </p:nvSpPr>
          <p:spPr>
            <a:xfrm>
              <a:off y="5242991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0" id="30"/>
            <p:cNvSpPr/>
            <p:nvPr/>
          </p:nvSpPr>
          <p:spPr>
            <a:xfrm>
              <a:off y="4377590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1" id="31"/>
            <p:cNvSpPr/>
            <p:nvPr/>
          </p:nvSpPr>
          <p:spPr>
            <a:xfrm>
              <a:off y="3512189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2" id="32"/>
            <p:cNvSpPr/>
            <p:nvPr/>
          </p:nvSpPr>
          <p:spPr>
            <a:xfrm>
              <a:off y="2646789" x="1937225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3" id="33"/>
            <p:cNvSpPr/>
            <p:nvPr/>
          </p:nvSpPr>
          <p:spPr>
            <a:xfrm>
              <a:off y="5762231" x="215284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4" id="34"/>
            <p:cNvSpPr/>
            <p:nvPr/>
          </p:nvSpPr>
          <p:spPr>
            <a:xfrm>
              <a:off y="5762231" x="28761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5" id="35"/>
            <p:cNvSpPr/>
            <p:nvPr/>
          </p:nvSpPr>
          <p:spPr>
            <a:xfrm>
              <a:off y="5762231" x="359946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6" id="36"/>
            <p:cNvSpPr/>
            <p:nvPr/>
          </p:nvSpPr>
          <p:spPr>
            <a:xfrm>
              <a:off y="5762231" x="4322769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7" id="37"/>
            <p:cNvSpPr/>
            <p:nvPr/>
          </p:nvSpPr>
          <p:spPr>
            <a:xfrm>
              <a:off y="5762231" x="5046076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38" id="38"/>
            <p:cNvSpPr/>
            <p:nvPr/>
          </p:nvSpPr>
          <p:spPr>
            <a:xfrm>
              <a:off y="5762231" x="5769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39" id="39"/>
            <p:cNvSpPr/>
            <p:nvPr/>
          </p:nvSpPr>
          <p:spPr>
            <a:xfrm>
              <a:off y="5821488" x="2055010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0%</a:t>
              </a:r>
            </a:p>
          </p:txBody>
        </p:sp>
        <p:sp>
          <p:nvSpPr>
            <p:cNvPr name="tx40" id="40"/>
            <p:cNvSpPr/>
            <p:nvPr/>
          </p:nvSpPr>
          <p:spPr>
            <a:xfrm>
              <a:off y="5821488" x="2778318"/>
              <a:ext cy="86518" cx="195671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5%</a:t>
              </a:r>
            </a:p>
          </p:txBody>
        </p:sp>
        <p:sp>
          <p:nvSpPr>
            <p:cNvPr name="tx41" id="41"/>
            <p:cNvSpPr/>
            <p:nvPr/>
          </p:nvSpPr>
          <p:spPr>
            <a:xfrm>
              <a:off y="5821488" x="3465292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10%</a:t>
              </a:r>
            </a:p>
          </p:txBody>
        </p:sp>
        <p:sp>
          <p:nvSpPr>
            <p:cNvPr name="tx42" id="42"/>
            <p:cNvSpPr/>
            <p:nvPr/>
          </p:nvSpPr>
          <p:spPr>
            <a:xfrm>
              <a:off y="5821488" x="4188600"/>
              <a:ext cy="86518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15%</a:t>
              </a:r>
            </a:p>
          </p:txBody>
        </p:sp>
        <p:sp>
          <p:nvSpPr>
            <p:cNvPr name="tx43" id="43"/>
            <p:cNvSpPr/>
            <p:nvPr/>
          </p:nvSpPr>
          <p:spPr>
            <a:xfrm>
              <a:off y="5821289" x="4911907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20%</a:t>
              </a:r>
            </a:p>
          </p:txBody>
        </p:sp>
        <p:sp>
          <p:nvSpPr>
            <p:cNvPr name="tx44" id="44"/>
            <p:cNvSpPr/>
            <p:nvPr/>
          </p:nvSpPr>
          <p:spPr>
            <a:xfrm>
              <a:off y="5821289" x="5635215"/>
              <a:ext cy="86717" cx="26833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Verdana"/>
                  <a:cs typeface="Verdana"/>
                </a:rPr>
                <a:t>25%</a:t>
              </a:r>
            </a:p>
          </p:txBody>
        </p:sp>
        <p:sp>
          <p:nvSpPr>
            <p:cNvPr name="tx45" id="45"/>
            <p:cNvSpPr/>
            <p:nvPr/>
          </p:nvSpPr>
          <p:spPr>
            <a:xfrm>
              <a:off y="5948822" x="3421414"/>
              <a:ext cy="130373" cx="10794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in May</a:t>
              </a:r>
            </a:p>
          </p:txBody>
        </p:sp>
        <p:sp>
          <p:nvSpPr>
            <p:cNvPr name="tx46" id="46"/>
            <p:cNvSpPr/>
            <p:nvPr/>
          </p:nvSpPr>
          <p:spPr>
            <a:xfrm rot="-5400000">
              <a:off y="3890716" x="630385"/>
              <a:ext cy="108346" cx="64965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Job Level</a:t>
              </a:r>
            </a:p>
          </p:txBody>
        </p:sp>
        <p:sp>
          <p:nvSpPr>
            <p:cNvPr name="tx47" id="47"/>
            <p:cNvSpPr/>
            <p:nvPr/>
          </p:nvSpPr>
          <p:spPr>
            <a:xfrm>
              <a:off y="1855724" x="1972019"/>
              <a:ext cy="159543" cx="348910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Attrition by Recruiting Channel, May 2017</a:t>
              </a:r>
            </a:p>
          </p:txBody>
        </p:sp>
      </p:grpSp>
      <p:graphicFrame>
        <p:nvGraphicFramePr>
          <p:cNvPr name="nvGraphicFrame 3" id="3"/>
          <p:cNvGraphicFramePr>
            <a:graphicFrameLocks noGrp="true"/>
          </p:cNvGraphicFramePr>
          <p:nvPr/>
        </p:nvGraphicFramePr>
        <p:xfrm rot="0">
          <a:off y="1825625" x="6172200"/>
          <a:ext cy="4351338" cx="5181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Recruiting Channel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Headcount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Attrition 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Search Firm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32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25.00%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Applied Online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Campus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19.84%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Referral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17.42%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Key Insights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t>The job group with the highest attrition was Sales Representative with an attrition rate of 39.8%.</a:t>
            </a:r>
          </a:p>
          <a:p>
            <a:r>
              <a:t>Additional focus should be placed on retaining Sales Representatives.</a:t>
            </a:r>
          </a:p>
          <a:p>
            <a:r>
              <a:t>We estimate that replacing an employee costs 1.5x their annual salary. Reducing attrition by 5% in May could have saved $70,232.</a:t>
            </a:r>
          </a:p>
          <a:p>
            <a:r>
              <a:t>Our Search Firm hires have the highest attrition rate. The channel with the lowest attrition rate in May was the Referral channel.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