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795207870" r:id="rId2"/>
    <p:sldId id="2094352056" r:id="rId3"/>
    <p:sldId id="672405304" r:id="rId4"/>
    <p:sldId id="689323762" r:id="rId5"/>
    <p:sldId id="998739230" r:id="rId6"/>
    <p:sldId id="1252375755" r:id="rId7"/>
    <p:sldId id="921196918" r:id="rId8"/>
    <p:sldId id="926101683" r:id="rId9"/>
    <p:sldId id="75793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9661" autoAdjust="0"/>
  </p:normalViewPr>
  <p:slideViewPr>
    <p:cSldViewPr>
      <p:cViewPr varScale="1">
        <p:scale>
          <a:sx n="97" d="100"/>
          <a:sy n="97" d="100"/>
        </p:scale>
        <p:origin x="912" y="184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4/26/17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4/26/17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267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267200"/>
            <a:ext cx="12192002" cy="25908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3174" y="4257284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4343400"/>
            <a:ext cx="9144002" cy="1603332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4/26/17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4/26/17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4/26/17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4/26/17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4/26/17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4/26/17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4/26/17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67360"/>
            <a:ext cx="11506200" cy="12334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901952"/>
            <a:ext cx="568452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545592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4/26/17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4/26/17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67360"/>
            <a:ext cx="11506200" cy="12334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4/26/17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4/26/17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4/26/17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4/26/17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p:transition spd="med">
    <p:fade/>
  </p:transition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May 2017 Acme Co. Attrition Report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r>
              <a:rPr dirty="0"/>
              <a:t>Overall Attrition Statistics</a:t>
            </a:r>
          </a:p>
          <a:p>
            <a:r>
              <a:rPr dirty="0"/>
              <a:t>Attrition by Subgroups</a:t>
            </a:r>
          </a:p>
          <a:p>
            <a:pPr marL="731520" marR="12700" lvl="1" indent="-365760" algn="l">
              <a:spcBef>
                <a:spcPts val="100"/>
              </a:spcBef>
              <a:spcAft>
                <a:spcPts val="100"/>
              </a:spcAft>
              <a:buFont typeface="Courier New" pitchFamily="49" charset="0"/>
              <a:buChar char="o"/>
            </a:pPr>
            <a:r>
              <a:rPr sz="2000" dirty="0"/>
              <a:t>by Job Role</a:t>
            </a:r>
          </a:p>
          <a:p>
            <a:pPr marL="731520" marR="12700" lvl="1" indent="-365760" algn="l">
              <a:spcBef>
                <a:spcPts val="100"/>
              </a:spcBef>
              <a:spcAft>
                <a:spcPts val="100"/>
              </a:spcAft>
              <a:buFont typeface="Courier New" pitchFamily="49" charset="0"/>
              <a:buChar char="o"/>
            </a:pPr>
            <a:r>
              <a:rPr sz="2000" dirty="0"/>
              <a:t>by Performance Rating</a:t>
            </a:r>
          </a:p>
          <a:p>
            <a:pPr marL="731520" marR="12700" lvl="1" indent="-365760" algn="l">
              <a:spcBef>
                <a:spcPts val="100"/>
              </a:spcBef>
              <a:spcAft>
                <a:spcPts val="100"/>
              </a:spcAft>
              <a:buFont typeface="Courier New" pitchFamily="49" charset="0"/>
              <a:buChar char="o"/>
            </a:pPr>
            <a:r>
              <a:rPr sz="2000" dirty="0"/>
              <a:t>by Job Level</a:t>
            </a:r>
          </a:p>
          <a:p>
            <a:r>
              <a:rPr dirty="0"/>
              <a:t>Recommendations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Overall Attrition Statistics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Summary of Attrition in May 2017</a:t>
            </a:r>
          </a:p>
        </p:txBody>
      </p:sp>
      <p:graphicFrame>
        <p:nvGraphicFramePr>
          <p:cNvPr id="2" name="nvGraphicFrame 2"/>
          <p:cNvGraphicFramePr>
            <a:graphicFrameLocks noGrp="1"/>
          </p:cNvGraphicFramePr>
          <p:nvPr/>
        </p:nvGraphicFramePr>
        <p:xfrm>
          <a:off x="1341120" y="1901952"/>
          <a:ext cx="9509760" cy="4127627"/>
        </p:xfrm>
        <a:graphic>
          <a:graphicData uri="http://schemas.openxmlformats.org/drawingml/2006/table">
            <a:tbl>
              <a:tblPr/>
              <a:tblGrid>
                <a:gridCol w="4114800"/>
                <a:gridCol w="2286000"/>
                <a:gridCol w="1828800"/>
                <a:gridCol w="2286000"/>
              </a:tblGrid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Department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Headcount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Attrition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Attrition 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Human Resources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63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19.05%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Research &amp; Development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961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13.84%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Sales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446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20.63%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Total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1470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237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17.84%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Attrition by Subgroup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Which Jobs have the Highest Attrition?</a:t>
            </a:r>
          </a:p>
        </p:txBody>
      </p:sp>
      <p:grpSp>
        <p:nvGrpSpPr>
          <p:cNvPr id="3" name="grp3"/>
          <p:cNvGrpSpPr/>
          <p:nvPr/>
        </p:nvGrpSpPr>
        <p:grpSpPr>
          <a:xfrm>
            <a:off x="228600" y="1901952"/>
            <a:ext cx="5684520" cy="4123943"/>
            <a:chOff x="228600" y="1901952"/>
            <a:chExt cx="5684520" cy="4123943"/>
          </a:xfrm>
        </p:grpSpPr>
        <p:sp>
          <p:nvSpPr>
            <p:cNvPr id="4" name="pl4"/>
            <p:cNvSpPr/>
            <p:nvPr/>
          </p:nvSpPr>
          <p:spPr>
            <a:xfrm>
              <a:off x="2052237" y="5388911"/>
              <a:ext cx="3791293" cy="0"/>
            </a:xfrm>
            <a:custGeom>
              <a:avLst/>
              <a:gdLst/>
              <a:ahLst/>
              <a:cxnLst/>
              <a:rect l="0" t="0" r="0" b="0"/>
              <a:pathLst>
                <a:path w="3791293">
                  <a:moveTo>
                    <a:pt x="0" y="0"/>
                  </a:moveTo>
                  <a:lnTo>
                    <a:pt x="3791293" y="0"/>
                  </a:lnTo>
                  <a:lnTo>
                    <a:pt x="379129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l5"/>
            <p:cNvSpPr/>
            <p:nvPr/>
          </p:nvSpPr>
          <p:spPr>
            <a:xfrm>
              <a:off x="2052237" y="5018488"/>
              <a:ext cx="3791293" cy="0"/>
            </a:xfrm>
            <a:custGeom>
              <a:avLst/>
              <a:gdLst/>
              <a:ahLst/>
              <a:cxnLst/>
              <a:rect l="0" t="0" r="0" b="0"/>
              <a:pathLst>
                <a:path w="3791293">
                  <a:moveTo>
                    <a:pt x="0" y="0"/>
                  </a:moveTo>
                  <a:lnTo>
                    <a:pt x="3791293" y="0"/>
                  </a:lnTo>
                  <a:lnTo>
                    <a:pt x="379129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2052237" y="4648066"/>
              <a:ext cx="3791293" cy="0"/>
            </a:xfrm>
            <a:custGeom>
              <a:avLst/>
              <a:gdLst/>
              <a:ahLst/>
              <a:cxnLst/>
              <a:rect l="0" t="0" r="0" b="0"/>
              <a:pathLst>
                <a:path w="3791293">
                  <a:moveTo>
                    <a:pt x="0" y="0"/>
                  </a:moveTo>
                  <a:lnTo>
                    <a:pt x="3791293" y="0"/>
                  </a:lnTo>
                  <a:lnTo>
                    <a:pt x="379129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2052237" y="4277644"/>
              <a:ext cx="3791293" cy="0"/>
            </a:xfrm>
            <a:custGeom>
              <a:avLst/>
              <a:gdLst/>
              <a:ahLst/>
              <a:cxnLst/>
              <a:rect l="0" t="0" r="0" b="0"/>
              <a:pathLst>
                <a:path w="3791293">
                  <a:moveTo>
                    <a:pt x="0" y="0"/>
                  </a:moveTo>
                  <a:lnTo>
                    <a:pt x="3791293" y="0"/>
                  </a:lnTo>
                  <a:lnTo>
                    <a:pt x="379129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2052237" y="3907222"/>
              <a:ext cx="3791293" cy="0"/>
            </a:xfrm>
            <a:custGeom>
              <a:avLst/>
              <a:gdLst/>
              <a:ahLst/>
              <a:cxnLst/>
              <a:rect l="0" t="0" r="0" b="0"/>
              <a:pathLst>
                <a:path w="3791293">
                  <a:moveTo>
                    <a:pt x="0" y="0"/>
                  </a:moveTo>
                  <a:lnTo>
                    <a:pt x="3791293" y="0"/>
                  </a:lnTo>
                  <a:lnTo>
                    <a:pt x="379129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2052237" y="3536800"/>
              <a:ext cx="3791293" cy="0"/>
            </a:xfrm>
            <a:custGeom>
              <a:avLst/>
              <a:gdLst/>
              <a:ahLst/>
              <a:cxnLst/>
              <a:rect l="0" t="0" r="0" b="0"/>
              <a:pathLst>
                <a:path w="3791293">
                  <a:moveTo>
                    <a:pt x="0" y="0"/>
                  </a:moveTo>
                  <a:lnTo>
                    <a:pt x="3791293" y="0"/>
                  </a:lnTo>
                  <a:lnTo>
                    <a:pt x="379129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2052237" y="3166378"/>
              <a:ext cx="3791293" cy="0"/>
            </a:xfrm>
            <a:custGeom>
              <a:avLst/>
              <a:gdLst/>
              <a:ahLst/>
              <a:cxnLst/>
              <a:rect l="0" t="0" r="0" b="0"/>
              <a:pathLst>
                <a:path w="3791293">
                  <a:moveTo>
                    <a:pt x="0" y="0"/>
                  </a:moveTo>
                  <a:lnTo>
                    <a:pt x="3791293" y="0"/>
                  </a:lnTo>
                  <a:lnTo>
                    <a:pt x="379129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2052237" y="2795956"/>
              <a:ext cx="3791293" cy="0"/>
            </a:xfrm>
            <a:custGeom>
              <a:avLst/>
              <a:gdLst/>
              <a:ahLst/>
              <a:cxnLst/>
              <a:rect l="0" t="0" r="0" b="0"/>
              <a:pathLst>
                <a:path w="3791293">
                  <a:moveTo>
                    <a:pt x="0" y="0"/>
                  </a:moveTo>
                  <a:lnTo>
                    <a:pt x="3791293" y="0"/>
                  </a:lnTo>
                  <a:lnTo>
                    <a:pt x="379129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2052237" y="2425533"/>
              <a:ext cx="3791293" cy="0"/>
            </a:xfrm>
            <a:custGeom>
              <a:avLst/>
              <a:gdLst/>
              <a:ahLst/>
              <a:cxnLst/>
              <a:rect l="0" t="0" r="0" b="0"/>
              <a:pathLst>
                <a:path w="3791293">
                  <a:moveTo>
                    <a:pt x="0" y="0"/>
                  </a:moveTo>
                  <a:lnTo>
                    <a:pt x="3791293" y="0"/>
                  </a:lnTo>
                  <a:lnTo>
                    <a:pt x="379129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2224569" y="2203280"/>
              <a:ext cx="0" cy="3407883"/>
            </a:xfrm>
            <a:custGeom>
              <a:avLst/>
              <a:gdLst/>
              <a:ahLst/>
              <a:cxnLst/>
              <a:rect l="0" t="0" r="0" b="0"/>
              <a:pathLst>
                <a:path h="3407883">
                  <a:moveTo>
                    <a:pt x="0" y="34078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3091449" y="2203280"/>
              <a:ext cx="0" cy="3407883"/>
            </a:xfrm>
            <a:custGeom>
              <a:avLst/>
              <a:gdLst/>
              <a:ahLst/>
              <a:cxnLst/>
              <a:rect l="0" t="0" r="0" b="0"/>
              <a:pathLst>
                <a:path h="3407883">
                  <a:moveTo>
                    <a:pt x="0" y="34078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3958328" y="2203280"/>
              <a:ext cx="0" cy="3407883"/>
            </a:xfrm>
            <a:custGeom>
              <a:avLst/>
              <a:gdLst/>
              <a:ahLst/>
              <a:cxnLst/>
              <a:rect l="0" t="0" r="0" b="0"/>
              <a:pathLst>
                <a:path h="3407883">
                  <a:moveTo>
                    <a:pt x="0" y="34078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4825208" y="2203280"/>
              <a:ext cx="0" cy="3407883"/>
            </a:xfrm>
            <a:custGeom>
              <a:avLst/>
              <a:gdLst/>
              <a:ahLst/>
              <a:cxnLst/>
              <a:rect l="0" t="0" r="0" b="0"/>
              <a:pathLst>
                <a:path h="3407883">
                  <a:moveTo>
                    <a:pt x="0" y="34078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5692088" y="2203280"/>
              <a:ext cx="0" cy="3407883"/>
            </a:xfrm>
            <a:custGeom>
              <a:avLst/>
              <a:gdLst/>
              <a:ahLst/>
              <a:cxnLst/>
              <a:rect l="0" t="0" r="0" b="0"/>
              <a:pathLst>
                <a:path h="3407883">
                  <a:moveTo>
                    <a:pt x="0" y="340788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2224569" y="5222221"/>
              <a:ext cx="216719" cy="333379"/>
            </a:xfrm>
            <a:prstGeom prst="rect">
              <a:avLst/>
            </a:prstGeom>
            <a:solidFill>
              <a:srgbClr val="1D243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2224569" y="4851798"/>
              <a:ext cx="424941" cy="333379"/>
            </a:xfrm>
            <a:prstGeom prst="rect">
              <a:avLst/>
            </a:prstGeom>
            <a:solidFill>
              <a:srgbClr val="1D243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rc20"/>
            <p:cNvSpPr/>
            <p:nvPr/>
          </p:nvSpPr>
          <p:spPr>
            <a:xfrm>
              <a:off x="2224569" y="4481376"/>
              <a:ext cx="595566" cy="333379"/>
            </a:xfrm>
            <a:prstGeom prst="rect">
              <a:avLst/>
            </a:prstGeom>
            <a:solidFill>
              <a:srgbClr val="1D243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rc21"/>
            <p:cNvSpPr/>
            <p:nvPr/>
          </p:nvSpPr>
          <p:spPr>
            <a:xfrm>
              <a:off x="2224569" y="4110954"/>
              <a:ext cx="597848" cy="333379"/>
            </a:xfrm>
            <a:prstGeom prst="rect">
              <a:avLst/>
            </a:prstGeom>
            <a:solidFill>
              <a:srgbClr val="1D243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rc22"/>
            <p:cNvSpPr/>
            <p:nvPr/>
          </p:nvSpPr>
          <p:spPr>
            <a:xfrm>
              <a:off x="2224569" y="3740532"/>
              <a:ext cx="1395320" cy="333379"/>
            </a:xfrm>
            <a:prstGeom prst="rect">
              <a:avLst/>
            </a:prstGeom>
            <a:solidFill>
              <a:srgbClr val="1D243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rc23"/>
            <p:cNvSpPr/>
            <p:nvPr/>
          </p:nvSpPr>
          <p:spPr>
            <a:xfrm>
              <a:off x="2224569" y="3370110"/>
              <a:ext cx="1515709" cy="333379"/>
            </a:xfrm>
            <a:prstGeom prst="rect">
              <a:avLst/>
            </a:prstGeom>
            <a:solidFill>
              <a:srgbClr val="1D243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2224569" y="2999688"/>
              <a:ext cx="2000491" cy="333379"/>
            </a:xfrm>
            <a:prstGeom prst="rect">
              <a:avLst/>
            </a:prstGeom>
            <a:solidFill>
              <a:srgbClr val="1D243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2224569" y="2629266"/>
              <a:ext cx="2075155" cy="333379"/>
            </a:xfrm>
            <a:prstGeom prst="rect">
              <a:avLst/>
            </a:prstGeom>
            <a:solidFill>
              <a:srgbClr val="1D243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2224569" y="2258844"/>
              <a:ext cx="3446630" cy="333379"/>
            </a:xfrm>
            <a:prstGeom prst="rect">
              <a:avLst/>
            </a:prstGeom>
            <a:solidFill>
              <a:srgbClr val="1D243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tx27"/>
            <p:cNvSpPr/>
            <p:nvPr/>
          </p:nvSpPr>
          <p:spPr>
            <a:xfrm>
              <a:off x="965874" y="5341782"/>
              <a:ext cx="102373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Research Director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1495572" y="4953302"/>
              <a:ext cx="494034" cy="1067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Manager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71560" y="4579705"/>
              <a:ext cx="1518046" cy="10993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Healthcare Representative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71306" y="4208290"/>
              <a:ext cx="1318300" cy="1109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Manufacturing Director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934453" y="3860093"/>
              <a:ext cx="1055154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Research Scientist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1091616" y="3489671"/>
              <a:ext cx="897991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Sales Executive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954266" y="3123019"/>
              <a:ext cx="1035341" cy="849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Human Resources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22317" y="2727594"/>
              <a:ext cx="1267290" cy="10993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Laboratory Technician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782202" y="2357172"/>
              <a:ext cx="1207405" cy="10993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Sales Representative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126733" y="5670421"/>
              <a:ext cx="195671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0%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957280" y="5670421"/>
              <a:ext cx="268337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10%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824160" y="5670222"/>
              <a:ext cx="268337" cy="867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20%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691039" y="5670222"/>
              <a:ext cx="268337" cy="867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30%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557919" y="5670421"/>
              <a:ext cx="268337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40%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408184" y="5797755"/>
              <a:ext cx="1079400" cy="1303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Attrition in May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51652" y="3853049"/>
              <a:ext cx="587926" cy="108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Job Role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052237" y="1933044"/>
              <a:ext cx="2617254" cy="1585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Attrition by Job Role, May 2017</a:t>
              </a:r>
            </a:p>
          </p:txBody>
        </p:sp>
      </p:grpSp>
      <p:graphicFrame>
        <p:nvGraphicFramePr>
          <p:cNvPr id="44" name="nvGraphicFrame 3"/>
          <p:cNvGraphicFramePr>
            <a:graphicFrameLocks noGrp="1"/>
          </p:cNvGraphicFramePr>
          <p:nvPr/>
        </p:nvGraphicFramePr>
        <p:xfrm>
          <a:off x="6278880" y="1901952"/>
          <a:ext cx="5455920" cy="4123944"/>
        </p:xfrm>
        <a:graphic>
          <a:graphicData uri="http://schemas.openxmlformats.org/drawingml/2006/table">
            <a:tbl>
              <a:tblPr/>
              <a:tblGrid>
                <a:gridCol w="2560320"/>
                <a:gridCol w="1097280"/>
                <a:gridCol w="914400"/>
                <a:gridCol w="1463040"/>
              </a:tblGrid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Job Role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Headcount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Attrition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Attrition 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Sales Representative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83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39.8%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Laboratory Technician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23.9%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Human Resources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52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23.1%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Sales Executive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17.5%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Research Scientist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292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16.1%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Manufacturing Director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6.9%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Healthcare Representative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6.9%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Manager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Research Director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80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2.5%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Are We Keeping Our Top Performers?</a:t>
            </a:r>
          </a:p>
        </p:txBody>
      </p:sp>
      <p:grpSp>
        <p:nvGrpSpPr>
          <p:cNvPr id="3" name="grp3"/>
          <p:cNvGrpSpPr/>
          <p:nvPr/>
        </p:nvGrpSpPr>
        <p:grpSpPr>
          <a:xfrm>
            <a:off x="228600" y="1901952"/>
            <a:ext cx="5684520" cy="4123943"/>
            <a:chOff x="228600" y="1901952"/>
            <a:chExt cx="5684520" cy="4123943"/>
          </a:xfrm>
        </p:grpSpPr>
        <p:sp>
          <p:nvSpPr>
            <p:cNvPr id="4" name="pl4"/>
            <p:cNvSpPr/>
            <p:nvPr/>
          </p:nvSpPr>
          <p:spPr>
            <a:xfrm>
              <a:off x="633446" y="2643220"/>
              <a:ext cx="5210083" cy="0"/>
            </a:xfrm>
            <a:custGeom>
              <a:avLst/>
              <a:gdLst/>
              <a:ahLst/>
              <a:cxnLst/>
              <a:rect l="0" t="0" r="0" b="0"/>
              <a:pathLst>
                <a:path w="5210083">
                  <a:moveTo>
                    <a:pt x="0" y="0"/>
                  </a:moveTo>
                  <a:lnTo>
                    <a:pt x="5210083" y="0"/>
                  </a:lnTo>
                  <a:lnTo>
                    <a:pt x="521008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l5"/>
            <p:cNvSpPr/>
            <p:nvPr/>
          </p:nvSpPr>
          <p:spPr>
            <a:xfrm>
              <a:off x="633446" y="3275370"/>
              <a:ext cx="5210083" cy="0"/>
            </a:xfrm>
            <a:custGeom>
              <a:avLst/>
              <a:gdLst/>
              <a:ahLst/>
              <a:cxnLst/>
              <a:rect l="0" t="0" r="0" b="0"/>
              <a:pathLst>
                <a:path w="5210083">
                  <a:moveTo>
                    <a:pt x="0" y="0"/>
                  </a:moveTo>
                  <a:lnTo>
                    <a:pt x="5210083" y="0"/>
                  </a:lnTo>
                  <a:lnTo>
                    <a:pt x="521008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633446" y="3907520"/>
              <a:ext cx="5210083" cy="0"/>
            </a:xfrm>
            <a:custGeom>
              <a:avLst/>
              <a:gdLst/>
              <a:ahLst/>
              <a:cxnLst/>
              <a:rect l="0" t="0" r="0" b="0"/>
              <a:pathLst>
                <a:path w="5210083">
                  <a:moveTo>
                    <a:pt x="0" y="0"/>
                  </a:moveTo>
                  <a:lnTo>
                    <a:pt x="5210083" y="0"/>
                  </a:lnTo>
                  <a:lnTo>
                    <a:pt x="521008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633446" y="4539670"/>
              <a:ext cx="5210083" cy="0"/>
            </a:xfrm>
            <a:custGeom>
              <a:avLst/>
              <a:gdLst/>
              <a:ahLst/>
              <a:cxnLst/>
              <a:rect l="0" t="0" r="0" b="0"/>
              <a:pathLst>
                <a:path w="5210083">
                  <a:moveTo>
                    <a:pt x="0" y="0"/>
                  </a:moveTo>
                  <a:lnTo>
                    <a:pt x="5210083" y="0"/>
                  </a:lnTo>
                  <a:lnTo>
                    <a:pt x="521008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633446" y="5171820"/>
              <a:ext cx="5210083" cy="0"/>
            </a:xfrm>
            <a:custGeom>
              <a:avLst/>
              <a:gdLst/>
              <a:ahLst/>
              <a:cxnLst/>
              <a:rect l="0" t="0" r="0" b="0"/>
              <a:pathLst>
                <a:path w="5210083">
                  <a:moveTo>
                    <a:pt x="0" y="0"/>
                  </a:moveTo>
                  <a:lnTo>
                    <a:pt x="5210083" y="0"/>
                  </a:lnTo>
                  <a:lnTo>
                    <a:pt x="521008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870268" y="2203876"/>
              <a:ext cx="0" cy="3407288"/>
            </a:xfrm>
            <a:custGeom>
              <a:avLst/>
              <a:gdLst/>
              <a:ahLst/>
              <a:cxnLst/>
              <a:rect l="0" t="0" r="0" b="0"/>
              <a:pathLst>
                <a:path h="3407288">
                  <a:moveTo>
                    <a:pt x="0" y="34072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2385929" y="2203876"/>
              <a:ext cx="0" cy="3407288"/>
            </a:xfrm>
            <a:custGeom>
              <a:avLst/>
              <a:gdLst/>
              <a:ahLst/>
              <a:cxnLst/>
              <a:rect l="0" t="0" r="0" b="0"/>
              <a:pathLst>
                <a:path h="3407288">
                  <a:moveTo>
                    <a:pt x="0" y="34072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3901590" y="2203876"/>
              <a:ext cx="0" cy="3407288"/>
            </a:xfrm>
            <a:custGeom>
              <a:avLst/>
              <a:gdLst/>
              <a:ahLst/>
              <a:cxnLst/>
              <a:rect l="0" t="0" r="0" b="0"/>
              <a:pathLst>
                <a:path h="3407288">
                  <a:moveTo>
                    <a:pt x="0" y="34072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5417251" y="2203876"/>
              <a:ext cx="0" cy="3407288"/>
            </a:xfrm>
            <a:custGeom>
              <a:avLst/>
              <a:gdLst/>
              <a:ahLst/>
              <a:cxnLst/>
              <a:rect l="0" t="0" r="0" b="0"/>
              <a:pathLst>
                <a:path h="3407288">
                  <a:moveTo>
                    <a:pt x="0" y="34072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870268" y="4887352"/>
              <a:ext cx="2526101" cy="568934"/>
            </a:xfrm>
            <a:prstGeom prst="rect">
              <a:avLst/>
            </a:prstGeom>
            <a:solidFill>
              <a:srgbClr val="1D243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" name="rc14"/>
            <p:cNvSpPr/>
            <p:nvPr/>
          </p:nvSpPr>
          <p:spPr>
            <a:xfrm>
              <a:off x="870268" y="4255202"/>
              <a:ext cx="2322383" cy="568934"/>
            </a:xfrm>
            <a:prstGeom prst="rect">
              <a:avLst/>
            </a:prstGeom>
            <a:solidFill>
              <a:srgbClr val="1D243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870268" y="3623052"/>
              <a:ext cx="2469031" cy="568934"/>
            </a:xfrm>
            <a:prstGeom prst="rect">
              <a:avLst/>
            </a:prstGeom>
            <a:solidFill>
              <a:srgbClr val="1D243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870268" y="2990902"/>
              <a:ext cx="2364261" cy="568934"/>
            </a:xfrm>
            <a:prstGeom prst="rect">
              <a:avLst/>
            </a:prstGeom>
            <a:solidFill>
              <a:srgbClr val="1D243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870268" y="2358752"/>
              <a:ext cx="4736439" cy="568934"/>
            </a:xfrm>
            <a:prstGeom prst="rect">
              <a:avLst/>
            </a:prstGeom>
            <a:solidFill>
              <a:srgbClr val="1D243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tx18"/>
            <p:cNvSpPr/>
            <p:nvPr/>
          </p:nvSpPr>
          <p:spPr>
            <a:xfrm>
              <a:off x="498151" y="2601449"/>
              <a:ext cx="72665" cy="833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1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98151" y="3232011"/>
              <a:ext cx="72665" cy="849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2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98151" y="3862375"/>
              <a:ext cx="72665" cy="867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3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98151" y="4498097"/>
              <a:ext cx="72665" cy="831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4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98151" y="5128461"/>
              <a:ext cx="72665" cy="849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5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772433" y="5670421"/>
              <a:ext cx="195671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0%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251761" y="5670421"/>
              <a:ext cx="268337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10%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767422" y="5670222"/>
              <a:ext cx="268337" cy="867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20%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283082" y="5670222"/>
              <a:ext cx="268337" cy="867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30%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698788" y="5797755"/>
              <a:ext cx="1079400" cy="1303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Attrition in May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-359860" y="3839753"/>
              <a:ext cx="1383766" cy="13553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Performance Rating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33446" y="1931258"/>
              <a:ext cx="3557792" cy="1603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Attrition by Performance Rating, May 2017</a:t>
              </a:r>
            </a:p>
          </p:txBody>
        </p:sp>
      </p:grpSp>
      <p:graphicFrame>
        <p:nvGraphicFramePr>
          <p:cNvPr id="30" name="nvGraphicFrame 3"/>
          <p:cNvGraphicFramePr>
            <a:graphicFrameLocks noGrp="1"/>
          </p:cNvGraphicFramePr>
          <p:nvPr/>
        </p:nvGraphicFramePr>
        <p:xfrm>
          <a:off x="6278880" y="1901952"/>
          <a:ext cx="5455920" cy="4123944"/>
        </p:xfrm>
        <a:graphic>
          <a:graphicData uri="http://schemas.openxmlformats.org/drawingml/2006/table">
            <a:tbl>
              <a:tblPr/>
              <a:tblGrid>
                <a:gridCol w="2560320"/>
                <a:gridCol w="1097280"/>
                <a:gridCol w="914400"/>
                <a:gridCol w="1463040"/>
              </a:tblGrid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Performance Rating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Headcount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Attrition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Attrition 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31.2%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359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56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15.6%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841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16.3%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38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15.3%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16.7%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Which Hiring Channels have High Turnover?</a:t>
            </a:r>
          </a:p>
        </p:txBody>
      </p:sp>
      <p:grpSp>
        <p:nvGrpSpPr>
          <p:cNvPr id="3" name="grp3"/>
          <p:cNvGrpSpPr/>
          <p:nvPr/>
        </p:nvGrpSpPr>
        <p:grpSpPr>
          <a:xfrm>
            <a:off x="228600" y="1901952"/>
            <a:ext cx="5684520" cy="4123943"/>
            <a:chOff x="228600" y="1901952"/>
            <a:chExt cx="5684520" cy="4123943"/>
          </a:xfrm>
        </p:grpSpPr>
        <p:sp>
          <p:nvSpPr>
            <p:cNvPr id="4" name="pl4"/>
            <p:cNvSpPr/>
            <p:nvPr/>
          </p:nvSpPr>
          <p:spPr>
            <a:xfrm>
              <a:off x="1362419" y="5124408"/>
              <a:ext cx="4481111" cy="0"/>
            </a:xfrm>
            <a:custGeom>
              <a:avLst/>
              <a:gdLst/>
              <a:ahLst/>
              <a:cxnLst/>
              <a:rect l="0" t="0" r="0" b="0"/>
              <a:pathLst>
                <a:path w="4481111">
                  <a:moveTo>
                    <a:pt x="0" y="0"/>
                  </a:moveTo>
                  <a:lnTo>
                    <a:pt x="4481111" y="0"/>
                  </a:lnTo>
                  <a:lnTo>
                    <a:pt x="448111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l5"/>
            <p:cNvSpPr/>
            <p:nvPr/>
          </p:nvSpPr>
          <p:spPr>
            <a:xfrm>
              <a:off x="1362419" y="4313149"/>
              <a:ext cx="4481111" cy="0"/>
            </a:xfrm>
            <a:custGeom>
              <a:avLst/>
              <a:gdLst/>
              <a:ahLst/>
              <a:cxnLst/>
              <a:rect l="0" t="0" r="0" b="0"/>
              <a:pathLst>
                <a:path w="4481111">
                  <a:moveTo>
                    <a:pt x="0" y="0"/>
                  </a:moveTo>
                  <a:lnTo>
                    <a:pt x="4481111" y="0"/>
                  </a:lnTo>
                  <a:lnTo>
                    <a:pt x="448111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362419" y="3501890"/>
              <a:ext cx="4481111" cy="0"/>
            </a:xfrm>
            <a:custGeom>
              <a:avLst/>
              <a:gdLst/>
              <a:ahLst/>
              <a:cxnLst/>
              <a:rect l="0" t="0" r="0" b="0"/>
              <a:pathLst>
                <a:path w="4481111">
                  <a:moveTo>
                    <a:pt x="0" y="0"/>
                  </a:moveTo>
                  <a:lnTo>
                    <a:pt x="4481111" y="0"/>
                  </a:lnTo>
                  <a:lnTo>
                    <a:pt x="448111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362419" y="2690631"/>
              <a:ext cx="4481111" cy="0"/>
            </a:xfrm>
            <a:custGeom>
              <a:avLst/>
              <a:gdLst/>
              <a:ahLst/>
              <a:cxnLst/>
              <a:rect l="0" t="0" r="0" b="0"/>
              <a:pathLst>
                <a:path w="4481111">
                  <a:moveTo>
                    <a:pt x="0" y="0"/>
                  </a:moveTo>
                  <a:lnTo>
                    <a:pt x="4481111" y="0"/>
                  </a:lnTo>
                  <a:lnTo>
                    <a:pt x="448111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566106" y="2203876"/>
              <a:ext cx="0" cy="3407288"/>
            </a:xfrm>
            <a:custGeom>
              <a:avLst/>
              <a:gdLst/>
              <a:ahLst/>
              <a:cxnLst/>
              <a:rect l="0" t="0" r="0" b="0"/>
              <a:pathLst>
                <a:path h="3407288">
                  <a:moveTo>
                    <a:pt x="0" y="34072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2380853" y="2203876"/>
              <a:ext cx="0" cy="3407288"/>
            </a:xfrm>
            <a:custGeom>
              <a:avLst/>
              <a:gdLst/>
              <a:ahLst/>
              <a:cxnLst/>
              <a:rect l="0" t="0" r="0" b="0"/>
              <a:pathLst>
                <a:path h="3407288">
                  <a:moveTo>
                    <a:pt x="0" y="34072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3195601" y="2203876"/>
              <a:ext cx="0" cy="3407288"/>
            </a:xfrm>
            <a:custGeom>
              <a:avLst/>
              <a:gdLst/>
              <a:ahLst/>
              <a:cxnLst/>
              <a:rect l="0" t="0" r="0" b="0"/>
              <a:pathLst>
                <a:path h="3407288">
                  <a:moveTo>
                    <a:pt x="0" y="34072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4010349" y="2203876"/>
              <a:ext cx="0" cy="3407288"/>
            </a:xfrm>
            <a:custGeom>
              <a:avLst/>
              <a:gdLst/>
              <a:ahLst/>
              <a:cxnLst/>
              <a:rect l="0" t="0" r="0" b="0"/>
              <a:pathLst>
                <a:path h="3407288">
                  <a:moveTo>
                    <a:pt x="0" y="34072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4825096" y="2203876"/>
              <a:ext cx="0" cy="3407288"/>
            </a:xfrm>
            <a:custGeom>
              <a:avLst/>
              <a:gdLst/>
              <a:ahLst/>
              <a:cxnLst/>
              <a:rect l="0" t="0" r="0" b="0"/>
              <a:pathLst>
                <a:path h="3407288">
                  <a:moveTo>
                    <a:pt x="0" y="34072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5639844" y="2203876"/>
              <a:ext cx="0" cy="3407288"/>
            </a:xfrm>
            <a:custGeom>
              <a:avLst/>
              <a:gdLst/>
              <a:ahLst/>
              <a:cxnLst/>
              <a:rect l="0" t="0" r="0" b="0"/>
              <a:pathLst>
                <a:path h="3407288">
                  <a:moveTo>
                    <a:pt x="0" y="34072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rc14"/>
            <p:cNvSpPr/>
            <p:nvPr/>
          </p:nvSpPr>
          <p:spPr>
            <a:xfrm>
              <a:off x="1566106" y="4759342"/>
              <a:ext cx="2837884" cy="730133"/>
            </a:xfrm>
            <a:prstGeom prst="rect">
              <a:avLst/>
            </a:prstGeom>
            <a:solidFill>
              <a:srgbClr val="1D243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1566106" y="3948083"/>
              <a:ext cx="3233628" cy="730133"/>
            </a:xfrm>
            <a:prstGeom prst="rect">
              <a:avLst/>
            </a:prstGeom>
            <a:solidFill>
              <a:srgbClr val="1D243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1566106" y="3136824"/>
              <a:ext cx="3428288" cy="730133"/>
            </a:xfrm>
            <a:prstGeom prst="rect">
              <a:avLst/>
            </a:prstGeom>
            <a:solidFill>
              <a:srgbClr val="1D243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1566106" y="2325564"/>
              <a:ext cx="4073737" cy="730133"/>
            </a:xfrm>
            <a:prstGeom prst="rect">
              <a:avLst/>
            </a:prstGeom>
            <a:solidFill>
              <a:srgbClr val="1D243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tx18"/>
            <p:cNvSpPr/>
            <p:nvPr/>
          </p:nvSpPr>
          <p:spPr>
            <a:xfrm>
              <a:off x="846384" y="5076883"/>
              <a:ext cx="45340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Referral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837064" y="4247169"/>
              <a:ext cx="462725" cy="1075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Campus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71560" y="3433528"/>
              <a:ext cx="828228" cy="10993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Applied Online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07068" y="2643502"/>
              <a:ext cx="692720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Search Firm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468270" y="5670421"/>
              <a:ext cx="195671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0%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283018" y="5670421"/>
              <a:ext cx="195671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5%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061432" y="5670421"/>
              <a:ext cx="268337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10%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876180" y="5670421"/>
              <a:ext cx="268337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15%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690927" y="5670222"/>
              <a:ext cx="268337" cy="867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20%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505675" y="5670222"/>
              <a:ext cx="268337" cy="867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25%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063274" y="5797755"/>
              <a:ext cx="1079400" cy="1303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Attrition in May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20785" y="3853346"/>
              <a:ext cx="649659" cy="108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Job Level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362419" y="1932051"/>
              <a:ext cx="3489107" cy="1595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Attrition by Recruiting Channel, May 2017</a:t>
              </a:r>
            </a:p>
          </p:txBody>
        </p:sp>
      </p:grpSp>
      <p:graphicFrame>
        <p:nvGraphicFramePr>
          <p:cNvPr id="31" name="nvGraphicFrame 3"/>
          <p:cNvGraphicFramePr>
            <a:graphicFrameLocks noGrp="1"/>
          </p:cNvGraphicFramePr>
          <p:nvPr/>
        </p:nvGraphicFramePr>
        <p:xfrm>
          <a:off x="6278880" y="1901952"/>
          <a:ext cx="5455920" cy="4123944"/>
        </p:xfrm>
        <a:graphic>
          <a:graphicData uri="http://schemas.openxmlformats.org/drawingml/2006/table">
            <a:tbl>
              <a:tblPr/>
              <a:tblGrid>
                <a:gridCol w="2560320"/>
                <a:gridCol w="1097280"/>
                <a:gridCol w="914400"/>
                <a:gridCol w="1463040"/>
              </a:tblGrid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Recruiting Channel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Headcount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Attrition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Attrition 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Search Firm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32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25.00%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Applied Online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385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21.04%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Campus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19.84%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Referral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17.42%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r>
              <a:t>The job group with the highest attrition was Sales Representative with an attrition rate of 39.8%.</a:t>
            </a:r>
          </a:p>
          <a:p>
            <a:r>
              <a:t>Additional focus should be placed on retaining Sales Representatives.</a:t>
            </a:r>
          </a:p>
          <a:p>
            <a:r>
              <a:t>We estimate that replacing an employee costs 1.5x their annual salary. Reducing attrition by 5% in May could have saved $70,232.</a:t>
            </a:r>
          </a:p>
          <a:p>
            <a:r>
              <a:t>Our Search Firm hires have the highest attrition rate. The channel with the lowest attrition rate in May was the Referral channel.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17271.potx" id="{FAD70E18-2F21-4BAE-983F-13051C6D1C17}" vid="{4B4DF9DC-15EC-4671-A52A-56A08B977F1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tf03417271</Template>
  <TotalTime>3</TotalTime>
  <Words>396</Words>
  <Application>Microsoft Macintosh PowerPoint</Application>
  <PresentationFormat>Widescreen</PresentationFormat>
  <Paragraphs>165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Corbel</vt:lpstr>
      <vt:lpstr>Courier New</vt:lpstr>
      <vt:lpstr>Euphemia</vt:lpstr>
      <vt:lpstr>Times New Roman</vt:lpstr>
      <vt:lpstr>Verdana</vt:lpstr>
      <vt:lpstr>Wingdings</vt:lpstr>
      <vt:lpstr>Arial</vt:lpstr>
      <vt:lpstr>Banded Design Blue 16x9</vt:lpstr>
      <vt:lpstr>May 2017 Acme Co. Attrition Report</vt:lpstr>
      <vt:lpstr>Table of Contents</vt:lpstr>
      <vt:lpstr>Overall Attrition Statistics</vt:lpstr>
      <vt:lpstr>Summary of Attrition in May 2017</vt:lpstr>
      <vt:lpstr>Attrition by Subgroup</vt:lpstr>
      <vt:lpstr>Which Jobs have the Highest Attrition?</vt:lpstr>
      <vt:lpstr>Are We Keeping Our Top Performers?</vt:lpstr>
      <vt:lpstr>Which Hiring Channels have High Turnover?</vt:lpstr>
      <vt:lpstr>Key Insights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Project Plan</dc:title>
  <dc:creator>Ben Teusch</dc:creator>
  <cp:lastModifiedBy>Ben Teusch</cp:lastModifiedBy>
  <cp:revision>4</cp:revision>
  <dcterms:created xsi:type="dcterms:W3CDTF">2016-12-01T21:00:45Z</dcterms:created>
  <dcterms:modified xsi:type="dcterms:W3CDTF">2017-04-26T21:48:42Z</dcterms:modified>
</cp:coreProperties>
</file>