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8" r:id="rId23"/>
    <p:sldId id="29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1" r:id="rId45"/>
    <p:sldId id="300" r:id="rId46"/>
    <p:sldId id="303" r:id="rId47"/>
    <p:sldId id="308" r:id="rId48"/>
    <p:sldId id="309" r:id="rId49"/>
    <p:sldId id="302" r:id="rId50"/>
    <p:sldId id="304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2" r:id="rId76"/>
    <p:sldId id="331" r:id="rId77"/>
    <p:sldId id="333" r:id="rId78"/>
    <p:sldId id="335" r:id="rId79"/>
    <p:sldId id="334" r:id="rId80"/>
    <p:sldId id="336" r:id="rId81"/>
    <p:sldId id="337" r:id="rId82"/>
    <p:sldId id="338" r:id="rId83"/>
    <p:sldId id="340" r:id="rId84"/>
    <p:sldId id="341" r:id="rId85"/>
    <p:sldId id="342" r:id="rId86"/>
    <p:sldId id="343" r:id="rId87"/>
    <p:sldId id="344" r:id="rId88"/>
    <p:sldId id="345" r:id="rId89"/>
    <p:sldId id="348" r:id="rId90"/>
    <p:sldId id="349" r:id="rId91"/>
    <p:sldId id="346" r:id="rId92"/>
    <p:sldId id="347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3" r:id="rId106"/>
    <p:sldId id="364" r:id="rId107"/>
    <p:sldId id="362" r:id="rId108"/>
    <p:sldId id="365" r:id="rId109"/>
    <p:sldId id="367" r:id="rId110"/>
    <p:sldId id="368" r:id="rId111"/>
    <p:sldId id="369" r:id="rId112"/>
    <p:sldId id="366" r:id="rId113"/>
    <p:sldId id="376" r:id="rId114"/>
    <p:sldId id="370" r:id="rId115"/>
    <p:sldId id="371" r:id="rId116"/>
    <p:sldId id="372" r:id="rId117"/>
    <p:sldId id="373" r:id="rId118"/>
    <p:sldId id="374" r:id="rId119"/>
    <p:sldId id="375" r:id="rId120"/>
    <p:sldId id="378" r:id="rId121"/>
    <p:sldId id="380" r:id="rId122"/>
    <p:sldId id="379" r:id="rId123"/>
    <p:sldId id="383" r:id="rId124"/>
    <p:sldId id="384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4" autoAdjust="0"/>
  </p:normalViewPr>
  <p:slideViewPr>
    <p:cSldViewPr snapToGrid="0" snapToObjects="1">
      <p:cViewPr varScale="1">
        <p:scale>
          <a:sx n="195" d="100"/>
          <a:sy n="195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9912-0E6F-E246-B2D8-A3BFF7B219D5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924D-01E0-D046-BCCA-6975A5B32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9924D-01E0-D046-BCCA-6975A5B32FB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7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CC87-9BFB-7345-8FCB-009485B38E99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A9B1-342D-A145-8838-AB320B8C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0374"/>
            <a:ext cx="7772400" cy="1470025"/>
          </a:xfrm>
        </p:spPr>
        <p:txBody>
          <a:bodyPr/>
          <a:lstStyle/>
          <a:p>
            <a:r>
              <a:rPr lang="en-US" dirty="0" smtClean="0"/>
              <a:t>Concurrent Tries with Efficient Non-blocking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06" y="3886200"/>
            <a:ext cx="4891128" cy="183205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Aleksandar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Prokopec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Phil Bagwell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Martin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Odersky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École Polytechnique Fédérale de Lausanne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6" descr="epfl_logo_officiel_coul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14" y="5869658"/>
            <a:ext cx="1527258" cy="75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799016" y="4426761"/>
            <a:ext cx="2869549" cy="750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Nathan Bronson</a:t>
            </a:r>
          </a:p>
          <a:p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Stanford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57" y="5869658"/>
            <a:ext cx="493007" cy="7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56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2115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3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3000"/>
            </a:schemeClr>
          </a:solidFill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BFBFBF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89118" y="4060121"/>
            <a:ext cx="58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CAS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8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3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3000"/>
            </a:schemeClr>
          </a:solidFill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BFBFBF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89118" y="4060121"/>
            <a:ext cx="58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CAS</a:t>
            </a:r>
            <a:endParaRPr lang="en-US" sz="2000" dirty="0">
              <a:solidFill>
                <a:srgbClr val="D5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698631" y="5119153"/>
            <a:ext cx="4309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How to fail this last CAS? </a:t>
            </a:r>
          </a:p>
        </p:txBody>
      </p:sp>
    </p:spTree>
    <p:extLst>
      <p:ext uri="{BB962C8B-B14F-4D97-AF65-F5344CB8AC3E}">
        <p14:creationId xmlns:p14="http://schemas.microsoft.com/office/powerpoint/2010/main" val="413062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3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3000"/>
            </a:schemeClr>
          </a:solidFill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BFBFBF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385568" y="4060121"/>
            <a:ext cx="85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DCAS</a:t>
            </a:r>
            <a:endParaRPr lang="en-US" sz="2000" dirty="0">
              <a:solidFill>
                <a:srgbClr val="D5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698631" y="5119153"/>
            <a:ext cx="4309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How to fail this last CAS?</a:t>
            </a:r>
          </a:p>
          <a:p>
            <a:r>
              <a:rPr lang="en-US" sz="3200" dirty="0" smtClean="0">
                <a:solidFill>
                  <a:srgbClr val="D50000"/>
                </a:solidFill>
              </a:rPr>
              <a:t>DCAS </a:t>
            </a:r>
          </a:p>
        </p:txBody>
      </p:sp>
      <p:sp>
        <p:nvSpPr>
          <p:cNvPr id="9" name="Freeform 8"/>
          <p:cNvSpPr/>
          <p:nvPr/>
        </p:nvSpPr>
        <p:spPr>
          <a:xfrm>
            <a:off x="1887319" y="2103641"/>
            <a:ext cx="1043450" cy="2051538"/>
          </a:xfrm>
          <a:custGeom>
            <a:avLst/>
            <a:gdLst>
              <a:gd name="connsiteX0" fmla="*/ 535450 w 1043450"/>
              <a:gd name="connsiteY0" fmla="*/ 2051538 h 2051538"/>
              <a:gd name="connsiteX1" fmla="*/ 14425 w 1043450"/>
              <a:gd name="connsiteY1" fmla="*/ 722923 h 2051538"/>
              <a:gd name="connsiteX2" fmla="*/ 1043450 w 1043450"/>
              <a:gd name="connsiteY2" fmla="*/ 0 h 205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450" h="2051538">
                <a:moveTo>
                  <a:pt x="535450" y="2051538"/>
                </a:moveTo>
                <a:cubicBezTo>
                  <a:pt x="232604" y="1558192"/>
                  <a:pt x="-70242" y="1064846"/>
                  <a:pt x="14425" y="722923"/>
                </a:cubicBezTo>
                <a:cubicBezTo>
                  <a:pt x="99092" y="381000"/>
                  <a:pt x="1043450" y="0"/>
                  <a:pt x="1043450" y="0"/>
                </a:cubicBezTo>
              </a:path>
            </a:pathLst>
          </a:custGeom>
          <a:ln>
            <a:solidFill>
              <a:srgbClr val="D5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3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3000"/>
            </a:schemeClr>
          </a:solidFill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BFBFBF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98631" y="5119153"/>
            <a:ext cx="4420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How to fail this last CAS?</a:t>
            </a:r>
          </a:p>
          <a:p>
            <a:r>
              <a:rPr lang="en-US" sz="3200" dirty="0" smtClean="0">
                <a:solidFill>
                  <a:srgbClr val="D50000"/>
                </a:solidFill>
              </a:rPr>
              <a:t>DCAS - software based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385568" y="4060121"/>
            <a:ext cx="85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DCAS</a:t>
            </a:r>
            <a:endParaRPr lang="en-US" sz="2000" dirty="0">
              <a:solidFill>
                <a:srgbClr val="D50000"/>
              </a:solidFill>
            </a:endParaRPr>
          </a:p>
        </p:txBody>
      </p:sp>
      <p:sp>
        <p:nvSpPr>
          <p:cNvPr id="171" name="Freeform 170"/>
          <p:cNvSpPr/>
          <p:nvPr/>
        </p:nvSpPr>
        <p:spPr>
          <a:xfrm>
            <a:off x="1887319" y="2103641"/>
            <a:ext cx="1043450" cy="2051538"/>
          </a:xfrm>
          <a:custGeom>
            <a:avLst/>
            <a:gdLst>
              <a:gd name="connsiteX0" fmla="*/ 535450 w 1043450"/>
              <a:gd name="connsiteY0" fmla="*/ 2051538 h 2051538"/>
              <a:gd name="connsiteX1" fmla="*/ 14425 w 1043450"/>
              <a:gd name="connsiteY1" fmla="*/ 722923 h 2051538"/>
              <a:gd name="connsiteX2" fmla="*/ 1043450 w 1043450"/>
              <a:gd name="connsiteY2" fmla="*/ 0 h 205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450" h="2051538">
                <a:moveTo>
                  <a:pt x="535450" y="2051538"/>
                </a:moveTo>
                <a:cubicBezTo>
                  <a:pt x="232604" y="1558192"/>
                  <a:pt x="-70242" y="1064846"/>
                  <a:pt x="14425" y="722923"/>
                </a:cubicBezTo>
                <a:cubicBezTo>
                  <a:pt x="99092" y="381000"/>
                  <a:pt x="1043450" y="0"/>
                  <a:pt x="1043450" y="0"/>
                </a:cubicBezTo>
              </a:path>
            </a:pathLst>
          </a:custGeom>
          <a:ln>
            <a:solidFill>
              <a:srgbClr val="D5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3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3000"/>
            </a:schemeClr>
          </a:solidFill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BFBFBF"/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5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5" name="Straight Connector 164"/>
            <p:cNvCxnSpPr>
              <a:endCxn id="1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98631" y="5119153"/>
            <a:ext cx="5488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How to fail this last CAS?</a:t>
            </a:r>
          </a:p>
          <a:p>
            <a:r>
              <a:rPr lang="en-US" sz="3200" dirty="0" smtClean="0">
                <a:solidFill>
                  <a:srgbClr val="D50000"/>
                </a:solidFill>
              </a:rPr>
              <a:t>DCAS - software based</a:t>
            </a:r>
            <a:endParaRPr lang="en-US" sz="3200" dirty="0">
              <a:solidFill>
                <a:srgbClr val="D50000"/>
              </a:solidFill>
            </a:endParaRPr>
          </a:p>
          <a:p>
            <a:r>
              <a:rPr lang="en-US" sz="3200" dirty="0" smtClean="0">
                <a:solidFill>
                  <a:srgbClr val="D50000"/>
                </a:solidFill>
              </a:rPr>
              <a:t>...creates intermediate objects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385568" y="4060121"/>
            <a:ext cx="85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DCAS</a:t>
            </a:r>
            <a:endParaRPr lang="en-US" sz="2000" dirty="0">
              <a:solidFill>
                <a:srgbClr val="D50000"/>
              </a:solidFill>
            </a:endParaRPr>
          </a:p>
        </p:txBody>
      </p:sp>
      <p:sp>
        <p:nvSpPr>
          <p:cNvPr id="171" name="Freeform 170"/>
          <p:cNvSpPr/>
          <p:nvPr/>
        </p:nvSpPr>
        <p:spPr>
          <a:xfrm>
            <a:off x="1887319" y="2103641"/>
            <a:ext cx="1043450" cy="2051538"/>
          </a:xfrm>
          <a:custGeom>
            <a:avLst/>
            <a:gdLst>
              <a:gd name="connsiteX0" fmla="*/ 535450 w 1043450"/>
              <a:gd name="connsiteY0" fmla="*/ 2051538 h 2051538"/>
              <a:gd name="connsiteX1" fmla="*/ 14425 w 1043450"/>
              <a:gd name="connsiteY1" fmla="*/ 722923 h 2051538"/>
              <a:gd name="connsiteX2" fmla="*/ 1043450 w 1043450"/>
              <a:gd name="connsiteY2" fmla="*/ 0 h 205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450" h="2051538">
                <a:moveTo>
                  <a:pt x="535450" y="2051538"/>
                </a:moveTo>
                <a:cubicBezTo>
                  <a:pt x="232604" y="1558192"/>
                  <a:pt x="-70242" y="1064846"/>
                  <a:pt x="14425" y="722923"/>
                </a:cubicBezTo>
                <a:cubicBezTo>
                  <a:pt x="99092" y="381000"/>
                  <a:pt x="1043450" y="0"/>
                  <a:pt x="1043450" y="0"/>
                </a:cubicBezTo>
              </a:path>
            </a:pathLst>
          </a:custGeom>
          <a:ln>
            <a:solidFill>
              <a:srgbClr val="D5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1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>
            <a:endCxn id="209" idx="2"/>
          </p:cNvCxnSpPr>
          <p:nvPr/>
        </p:nvCxnSpPr>
        <p:spPr>
          <a:xfrm flipV="1">
            <a:off x="2992276" y="4725625"/>
            <a:ext cx="666913" cy="3581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4817" y="48811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480006" y="5228666"/>
            <a:ext cx="186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1) set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field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8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>
            <a:endCxn id="209" idx="2"/>
          </p:cNvCxnSpPr>
          <p:nvPr/>
        </p:nvCxnSpPr>
        <p:spPr>
          <a:xfrm flipV="1">
            <a:off x="2992276" y="4725625"/>
            <a:ext cx="666913" cy="3581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4817" y="48811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385567" y="4010133"/>
            <a:ext cx="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2) CAS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8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719521" y="5386103"/>
            <a:ext cx="17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T2: remove 19</a:t>
            </a:r>
            <a:endParaRPr lang="en-US" dirty="0"/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>
            <a:endCxn id="209" idx="2"/>
          </p:cNvCxnSpPr>
          <p:nvPr/>
        </p:nvCxnSpPr>
        <p:spPr>
          <a:xfrm flipV="1">
            <a:off x="2992276" y="4725625"/>
            <a:ext cx="666913" cy="3581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4817" y="48811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75379" y="1945874"/>
            <a:ext cx="267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3) read root generation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>
            <a:endCxn id="209" idx="2"/>
          </p:cNvCxnSpPr>
          <p:nvPr/>
        </p:nvCxnSpPr>
        <p:spPr>
          <a:xfrm flipV="1">
            <a:off x="2992276" y="4725625"/>
            <a:ext cx="666913" cy="3581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4817" y="48811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35389" y="4918170"/>
            <a:ext cx="421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4) if root generation </a:t>
            </a:r>
            <a:r>
              <a:rPr lang="en-US" sz="2000" b="1" dirty="0" smtClean="0">
                <a:solidFill>
                  <a:srgbClr val="D50000"/>
                </a:solidFill>
              </a:rPr>
              <a:t>changed</a:t>
            </a:r>
          </a:p>
          <a:p>
            <a:r>
              <a:rPr lang="en-US" sz="2000" dirty="0">
                <a:solidFill>
                  <a:srgbClr val="D50000"/>
                </a:solidFill>
              </a:rPr>
              <a:t> </a:t>
            </a:r>
            <a:r>
              <a:rPr lang="en-US" sz="2000" dirty="0" smtClean="0">
                <a:solidFill>
                  <a:srgbClr val="D50000"/>
                </a:solidFill>
              </a:rPr>
              <a:t>    CAS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to </a:t>
            </a:r>
            <a:r>
              <a:rPr lang="en-US" sz="2000" dirty="0" err="1" smtClean="0">
                <a:solidFill>
                  <a:srgbClr val="D50000"/>
                </a:solidFill>
              </a:rPr>
              <a:t>FailedNode</a:t>
            </a:r>
            <a:r>
              <a:rPr lang="en-US" sz="2000" dirty="0" smtClean="0">
                <a:solidFill>
                  <a:srgbClr val="D50000"/>
                </a:solidFill>
              </a:rPr>
              <a:t>(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)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938219" y="561555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558ED5"/>
                </a:solidFill>
                <a:latin typeface="+mj-lt"/>
                <a:ea typeface="+mn-ea"/>
              </a:rPr>
              <a:t>FN</a:t>
            </a:r>
            <a:endParaRPr lang="en-US" sz="1600" dirty="0">
              <a:solidFill>
                <a:srgbClr val="558ED5"/>
              </a:solidFill>
              <a:latin typeface="+mj-lt"/>
              <a:ea typeface="+mn-ea"/>
            </a:endParaRP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243019" y="561555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3403807" y="4725625"/>
            <a:ext cx="560182" cy="10375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2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7620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12 = 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00</a:t>
            </a:r>
            <a:r>
              <a:rPr lang="en-US">
                <a:latin typeface="Andale Mono" charset="0"/>
              </a:rPr>
              <a:t>1100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524001" y="2286000"/>
            <a:ext cx="3048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2133600"/>
            <a:ext cx="2133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9501" y="2324100"/>
            <a:ext cx="3810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3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2992276" y="5083753"/>
            <a:ext cx="285913" cy="53180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7151" y="49314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35389" y="4918170"/>
            <a:ext cx="421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4) if root generation </a:t>
            </a:r>
            <a:r>
              <a:rPr lang="en-US" sz="2000" b="1" dirty="0" smtClean="0">
                <a:solidFill>
                  <a:srgbClr val="D50000"/>
                </a:solidFill>
              </a:rPr>
              <a:t>changed</a:t>
            </a:r>
          </a:p>
          <a:p>
            <a:r>
              <a:rPr lang="en-US" sz="2000" dirty="0">
                <a:solidFill>
                  <a:srgbClr val="D50000"/>
                </a:solidFill>
              </a:rPr>
              <a:t> </a:t>
            </a:r>
            <a:r>
              <a:rPr lang="en-US" sz="2000" dirty="0" smtClean="0">
                <a:solidFill>
                  <a:srgbClr val="D50000"/>
                </a:solidFill>
              </a:rPr>
              <a:t>    CAS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to </a:t>
            </a:r>
            <a:r>
              <a:rPr lang="en-US" sz="2000" dirty="0" err="1" smtClean="0">
                <a:solidFill>
                  <a:srgbClr val="D50000"/>
                </a:solidFill>
              </a:rPr>
              <a:t>FailedNode</a:t>
            </a:r>
            <a:r>
              <a:rPr lang="en-US" sz="2000" dirty="0" smtClean="0">
                <a:solidFill>
                  <a:srgbClr val="D50000"/>
                </a:solidFill>
              </a:rPr>
              <a:t>(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)</a:t>
            </a: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2938219" y="561555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558ED5"/>
                </a:solidFill>
                <a:latin typeface="+mj-lt"/>
                <a:ea typeface="+mn-ea"/>
              </a:rPr>
              <a:t>FN</a:t>
            </a:r>
            <a:endParaRPr lang="en-US" sz="1600" dirty="0">
              <a:solidFill>
                <a:srgbClr val="558ED5"/>
              </a:solidFill>
              <a:latin typeface="+mj-lt"/>
              <a:ea typeface="+mn-ea"/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243019" y="561555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124" name="Straight Arrow Connector 123"/>
          <p:cNvCxnSpPr>
            <a:endCxn id="210" idx="2"/>
          </p:cNvCxnSpPr>
          <p:nvPr/>
        </p:nvCxnSpPr>
        <p:spPr>
          <a:xfrm flipV="1">
            <a:off x="3403807" y="4725625"/>
            <a:ext cx="560182" cy="10375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3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1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39000"/>
            </a:schemeClr>
          </a:solidFill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20000"/>
                  <a:lumOff val="8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2992276" y="5083753"/>
            <a:ext cx="285913" cy="531805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7151" y="4931430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50972" y="4906369"/>
            <a:ext cx="283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5) CAS to previous value</a:t>
            </a: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2938219" y="5615558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</a:rPr>
              <a:t>FN</a:t>
            </a: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243019" y="5615558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cxnSp>
        <p:nvCxnSpPr>
          <p:cNvPr id="124" name="Straight Arrow Connector 123"/>
          <p:cNvCxnSpPr>
            <a:endCxn id="210" idx="2"/>
          </p:cNvCxnSpPr>
          <p:nvPr/>
        </p:nvCxnSpPr>
        <p:spPr>
          <a:xfrm flipV="1">
            <a:off x="3403807" y="4725625"/>
            <a:ext cx="560182" cy="1037524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4011897" y="4096564"/>
            <a:ext cx="962725" cy="853180"/>
          </a:xfrm>
          <a:custGeom>
            <a:avLst/>
            <a:gdLst>
              <a:gd name="connsiteX0" fmla="*/ 924821 w 962725"/>
              <a:gd name="connsiteY0" fmla="*/ 853180 h 853180"/>
              <a:gd name="connsiteX1" fmla="*/ 853180 w 962725"/>
              <a:gd name="connsiteY1" fmla="*/ 136769 h 853180"/>
              <a:gd name="connsiteX2" fmla="*/ 0 w 962725"/>
              <a:gd name="connsiteY2" fmla="*/ 0 h 85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725" h="853180">
                <a:moveTo>
                  <a:pt x="924821" y="853180"/>
                </a:moveTo>
                <a:cubicBezTo>
                  <a:pt x="966069" y="566073"/>
                  <a:pt x="1007317" y="278966"/>
                  <a:pt x="853180" y="136769"/>
                </a:cubicBezTo>
                <a:cubicBezTo>
                  <a:pt x="699043" y="-5428"/>
                  <a:pt x="154137" y="17367"/>
                  <a:pt x="0" y="0"/>
                </a:cubicBezTo>
              </a:path>
            </a:pathLst>
          </a:custGeom>
          <a:ln>
            <a:solidFill>
              <a:srgbClr val="D5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282" name="Straight Arrow Connector 281"/>
          <p:cNvCxnSpPr>
            <a:endCxn id="209" idx="2"/>
          </p:cNvCxnSpPr>
          <p:nvPr/>
        </p:nvCxnSpPr>
        <p:spPr>
          <a:xfrm flipV="1">
            <a:off x="2992276" y="4725625"/>
            <a:ext cx="666913" cy="3581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4817" y="48811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735389" y="4918170"/>
            <a:ext cx="421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4) if root generation </a:t>
            </a:r>
            <a:r>
              <a:rPr lang="en-US" sz="2000" b="1" dirty="0" smtClean="0">
                <a:solidFill>
                  <a:srgbClr val="D50000"/>
                </a:solidFill>
              </a:rPr>
              <a:t>unchanged</a:t>
            </a:r>
          </a:p>
          <a:p>
            <a:r>
              <a:rPr lang="en-US" sz="2000" dirty="0">
                <a:solidFill>
                  <a:srgbClr val="D50000"/>
                </a:solidFill>
              </a:rPr>
              <a:t> </a:t>
            </a:r>
            <a:r>
              <a:rPr lang="en-US" sz="2000" dirty="0" smtClean="0">
                <a:solidFill>
                  <a:srgbClr val="D50000"/>
                </a:solidFill>
              </a:rPr>
              <a:t>    CAS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to null</a:t>
            </a:r>
          </a:p>
        </p:txBody>
      </p:sp>
    </p:spTree>
    <p:extLst>
      <p:ext uri="{BB962C8B-B14F-4D97-AF65-F5344CB8AC3E}">
        <p14:creationId xmlns:p14="http://schemas.microsoft.com/office/powerpoint/2010/main" val="132325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74" idx="0"/>
          </p:cNvCxnSpPr>
          <p:nvPr/>
        </p:nvCxnSpPr>
        <p:spPr>
          <a:xfrm flipH="1">
            <a:off x="2233167" y="4106288"/>
            <a:ext cx="1349822" cy="82514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6D9F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6D9F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6D9F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6D9F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6D9F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6D9F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6D9F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4" name="Rectangle 4"/>
          <p:cNvSpPr>
            <a:spLocks noChangeArrowheads="1"/>
          </p:cNvSpPr>
          <p:nvPr/>
        </p:nvSpPr>
        <p:spPr bwMode="auto">
          <a:xfrm>
            <a:off x="20807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75" name="Rectangle 4"/>
          <p:cNvSpPr>
            <a:spLocks noChangeArrowheads="1"/>
          </p:cNvSpPr>
          <p:nvPr/>
        </p:nvSpPr>
        <p:spPr bwMode="auto">
          <a:xfrm>
            <a:off x="23855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76" name="Group 71"/>
          <p:cNvGrpSpPr>
            <a:grpSpLocks/>
          </p:cNvGrpSpPr>
          <p:nvPr/>
        </p:nvGrpSpPr>
        <p:grpSpPr bwMode="auto">
          <a:xfrm>
            <a:off x="1775967" y="4931430"/>
            <a:ext cx="304800" cy="304800"/>
            <a:chOff x="3352800" y="2514600"/>
            <a:chExt cx="304800" cy="304800"/>
          </a:xfrm>
        </p:grpSpPr>
        <p:sp>
          <p:nvSpPr>
            <p:cNvPr id="27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78" name="Straight Connector 277"/>
            <p:cNvCxnSpPr>
              <a:endCxn id="27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4"/>
          <p:cNvSpPr>
            <a:spLocks noChangeArrowheads="1"/>
          </p:cNvSpPr>
          <p:nvPr/>
        </p:nvSpPr>
        <p:spPr bwMode="auto">
          <a:xfrm>
            <a:off x="2690367" y="49314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735389" y="4918170"/>
            <a:ext cx="421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4) if root generation </a:t>
            </a:r>
            <a:r>
              <a:rPr lang="en-US" sz="2000" b="1" dirty="0" smtClean="0">
                <a:solidFill>
                  <a:srgbClr val="D50000"/>
                </a:solidFill>
              </a:rPr>
              <a:t>unchanged</a:t>
            </a:r>
          </a:p>
          <a:p>
            <a:r>
              <a:rPr lang="en-US" sz="2000" dirty="0">
                <a:solidFill>
                  <a:srgbClr val="D50000"/>
                </a:solidFill>
              </a:rPr>
              <a:t> </a:t>
            </a:r>
            <a:r>
              <a:rPr lang="en-US" sz="2000" dirty="0" smtClean="0">
                <a:solidFill>
                  <a:srgbClr val="D50000"/>
                </a:solidFill>
              </a:rPr>
              <a:t>    CAS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to null</a:t>
            </a:r>
          </a:p>
        </p:txBody>
      </p:sp>
    </p:spTree>
    <p:extLst>
      <p:ext uri="{BB962C8B-B14F-4D97-AF65-F5344CB8AC3E}">
        <p14:creationId xmlns:p14="http://schemas.microsoft.com/office/powerpoint/2010/main" val="157674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GCAS - generation-compare-and-swap</a:t>
            </a:r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8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1" name="Straight Connector 180"/>
            <p:cNvCxnSpPr>
              <a:endCxn id="18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85" name="Straight Connector 184"/>
            <p:cNvCxnSpPr>
              <a:endCxn id="18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89" name="Straight Arrow Connector 188"/>
          <p:cNvCxnSpPr>
            <a:endCxn id="17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1" name="Straight Arrow Connector 190"/>
          <p:cNvCxnSpPr>
            <a:endCxn id="19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93" name="Straight Arrow Connector 192"/>
          <p:cNvCxnSpPr>
            <a:endCxn id="21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9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99" name="Straight Connector 198"/>
            <p:cNvCxnSpPr>
              <a:endCxn id="19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0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endCxn id="20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13" name="Straight Connector 212"/>
            <p:cNvCxnSpPr>
              <a:endCxn id="21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19" name="Straight Arrow Connector 218"/>
          <p:cNvCxnSpPr>
            <a:endCxn id="17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225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5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>
            <a:endCxn id="218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234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36" name="Straight Connector 235"/>
            <p:cNvCxnSpPr>
              <a:endCxn id="2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endCxn id="238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9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4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24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24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50" name="Straight Arrow Connector 249"/>
          <p:cNvCxnSpPr>
            <a:endCxn id="25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53" name="Straight Connector 252"/>
            <p:cNvCxnSpPr>
              <a:endCxn id="2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endCxn id="26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66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267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9" name="Straight Connector 268"/>
            <p:cNvCxnSpPr>
              <a:endCxn id="26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72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10240" y="5215448"/>
            <a:ext cx="4206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1) Replace all CAS with GCAS</a:t>
            </a:r>
          </a:p>
          <a:p>
            <a:r>
              <a:rPr lang="en-US" sz="2000" dirty="0" smtClean="0">
                <a:solidFill>
                  <a:srgbClr val="D50000"/>
                </a:solidFill>
              </a:rPr>
              <a:t>2) Replace all READ with GCAS_READ</a:t>
            </a:r>
          </a:p>
          <a:p>
            <a:r>
              <a:rPr lang="en-US" sz="2000" dirty="0">
                <a:solidFill>
                  <a:srgbClr val="D50000"/>
                </a:solidFill>
              </a:rPr>
              <a:t> </a:t>
            </a:r>
            <a:r>
              <a:rPr lang="en-US" sz="2000" dirty="0" smtClean="0">
                <a:solidFill>
                  <a:srgbClr val="D50000"/>
                </a:solidFill>
              </a:rPr>
              <a:t>    (which checks if </a:t>
            </a:r>
            <a:r>
              <a:rPr lang="en-US" sz="2000" dirty="0" err="1" smtClean="0">
                <a:solidFill>
                  <a:srgbClr val="D50000"/>
                </a:solidFill>
              </a:rPr>
              <a:t>prev</a:t>
            </a:r>
            <a:r>
              <a:rPr lang="en-US" sz="2000" dirty="0" smtClean="0">
                <a:solidFill>
                  <a:srgbClr val="D50000"/>
                </a:solidFill>
              </a:rPr>
              <a:t> field is null)</a:t>
            </a:r>
          </a:p>
        </p:txBody>
      </p:sp>
    </p:spTree>
    <p:extLst>
      <p:ext uri="{BB962C8B-B14F-4D97-AF65-F5344CB8AC3E}">
        <p14:creationId xmlns:p14="http://schemas.microsoft.com/office/powerpoint/2010/main" val="168513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Snapshot-based iterator</a:t>
            </a:r>
            <a:endParaRPr lang="en-US" dirty="0"/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21436" y="1734608"/>
            <a:ext cx="89014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def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iterator = </a:t>
            </a:r>
          </a:p>
          <a:p>
            <a:r>
              <a:rPr lang="en-US" sz="2800" dirty="0" smtClean="0">
                <a:latin typeface="Andale Mono" charset="0"/>
              </a:rPr>
              <a:t>  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if </a:t>
            </a:r>
            <a:r>
              <a:rPr lang="en-US" sz="2800" dirty="0" smtClean="0">
                <a:latin typeface="Andale Mono" charset="0"/>
              </a:rPr>
              <a:t>(</a:t>
            </a:r>
            <a:r>
              <a:rPr lang="en-US" sz="2800" dirty="0" err="1" smtClean="0">
                <a:latin typeface="Andale Mono" charset="0"/>
              </a:rPr>
              <a:t>isSnapshot</a:t>
            </a:r>
            <a:r>
              <a:rPr lang="en-US" sz="2800" dirty="0" smtClean="0">
                <a:latin typeface="Andale Mono" charset="0"/>
              </a:rPr>
              <a:t>) 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new</a:t>
            </a:r>
            <a:r>
              <a:rPr lang="en-US" sz="2800" dirty="0" smtClean="0">
                <a:latin typeface="Andale Mono" charset="0"/>
              </a:rPr>
              <a:t> Iterator(root)</a:t>
            </a:r>
          </a:p>
          <a:p>
            <a:r>
              <a:rPr lang="en-US" sz="2800" dirty="0" smtClean="0">
                <a:latin typeface="Andale Mono" charset="0"/>
              </a:rPr>
              <a:t>  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else </a:t>
            </a:r>
            <a:r>
              <a:rPr lang="en-US" sz="2800" dirty="0" smtClean="0">
                <a:latin typeface="Andale Mono" charset="0"/>
              </a:rPr>
              <a:t>snapshot().iterator()</a:t>
            </a:r>
            <a:endParaRPr lang="en-US" sz="2800" dirty="0">
              <a:latin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5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Snapshot-based size</a:t>
            </a:r>
            <a:endParaRPr lang="en-US" dirty="0"/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21436" y="1734608"/>
            <a:ext cx="890142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def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size = { </a:t>
            </a:r>
          </a:p>
          <a:p>
            <a:r>
              <a:rPr lang="en-US" sz="2800" dirty="0" smtClean="0">
                <a:latin typeface="Andale Mono" charset="0"/>
              </a:rPr>
              <a:t>  </a:t>
            </a:r>
            <a:r>
              <a:rPr lang="en-US" sz="2800" dirty="0" err="1" smtClean="0">
                <a:solidFill>
                  <a:srgbClr val="558ED5"/>
                </a:solidFill>
                <a:latin typeface="Andale Mono" charset="0"/>
              </a:rPr>
              <a:t>val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 </a:t>
            </a:r>
            <a:r>
              <a:rPr lang="en-US" sz="2800" dirty="0" err="1" smtClean="0">
                <a:latin typeface="Andale Mono" charset="0"/>
              </a:rPr>
              <a:t>sz</a:t>
            </a:r>
            <a:r>
              <a:rPr lang="en-US" sz="2800" dirty="0" smtClean="0">
                <a:latin typeface="Andale Mono" charset="0"/>
              </a:rPr>
              <a:t> = 0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val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it = iterator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while</a:t>
            </a:r>
            <a:r>
              <a:rPr lang="en-US" sz="2800" dirty="0" smtClean="0">
                <a:latin typeface="Andale Mono" charset="0"/>
              </a:rPr>
              <a:t> (</a:t>
            </a:r>
            <a:r>
              <a:rPr lang="en-US" sz="2800" dirty="0" err="1" smtClean="0">
                <a:latin typeface="Andale Mono" charset="0"/>
              </a:rPr>
              <a:t>it.hasNext</a:t>
            </a:r>
            <a:r>
              <a:rPr lang="en-US" sz="2800" dirty="0" smtClean="0">
                <a:latin typeface="Andale Mono" charset="0"/>
              </a:rPr>
              <a:t>) </a:t>
            </a:r>
            <a:r>
              <a:rPr lang="en-US" sz="2800" dirty="0" err="1" smtClean="0">
                <a:latin typeface="Andale Mono" charset="0"/>
              </a:rPr>
              <a:t>sz</a:t>
            </a:r>
            <a:r>
              <a:rPr lang="en-US" sz="2800" dirty="0" smtClean="0">
                <a:latin typeface="Andale Mono" charset="0"/>
              </a:rPr>
              <a:t> += 1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latin typeface="Andale Mono" charset="0"/>
              </a:rPr>
              <a:t>sz</a:t>
            </a:r>
            <a:endParaRPr lang="en-US" sz="2800" dirty="0" smtClean="0">
              <a:latin typeface="Andale Mono" charset="0"/>
            </a:endParaRPr>
          </a:p>
          <a:p>
            <a:r>
              <a:rPr lang="en-US" sz="2800" dirty="0">
                <a:latin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48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Snapshot-based size</a:t>
            </a:r>
            <a:endParaRPr lang="en-US" dirty="0"/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21436" y="1734608"/>
            <a:ext cx="890142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def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size = { </a:t>
            </a:r>
          </a:p>
          <a:p>
            <a:r>
              <a:rPr lang="en-US" sz="2800" dirty="0" smtClean="0">
                <a:latin typeface="Andale Mono" charset="0"/>
              </a:rPr>
              <a:t>  </a:t>
            </a:r>
            <a:r>
              <a:rPr lang="en-US" sz="2800" dirty="0" err="1" smtClean="0">
                <a:solidFill>
                  <a:srgbClr val="558ED5"/>
                </a:solidFill>
                <a:latin typeface="Andale Mono" charset="0"/>
              </a:rPr>
              <a:t>val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 </a:t>
            </a:r>
            <a:r>
              <a:rPr lang="en-US" sz="2800" dirty="0" err="1" smtClean="0">
                <a:latin typeface="Andale Mono" charset="0"/>
              </a:rPr>
              <a:t>sz</a:t>
            </a:r>
            <a:r>
              <a:rPr lang="en-US" sz="2800" dirty="0" smtClean="0">
                <a:latin typeface="Andale Mono" charset="0"/>
              </a:rPr>
              <a:t> = 0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val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it = iterator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while</a:t>
            </a:r>
            <a:r>
              <a:rPr lang="en-US" sz="2800" dirty="0" smtClean="0">
                <a:latin typeface="Andale Mono" charset="0"/>
              </a:rPr>
              <a:t> (</a:t>
            </a:r>
            <a:r>
              <a:rPr lang="en-US" sz="2800" dirty="0" err="1" smtClean="0">
                <a:latin typeface="Andale Mono" charset="0"/>
              </a:rPr>
              <a:t>it.hasNext</a:t>
            </a:r>
            <a:r>
              <a:rPr lang="en-US" sz="2800" dirty="0" smtClean="0">
                <a:latin typeface="Andale Mono" charset="0"/>
              </a:rPr>
              <a:t>) </a:t>
            </a:r>
            <a:r>
              <a:rPr lang="en-US" sz="2800" dirty="0" err="1" smtClean="0">
                <a:latin typeface="Andale Mono" charset="0"/>
              </a:rPr>
              <a:t>sz</a:t>
            </a:r>
            <a:r>
              <a:rPr lang="en-US" sz="2800" dirty="0" smtClean="0">
                <a:latin typeface="Andale Mono" charset="0"/>
              </a:rPr>
              <a:t> += 1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latin typeface="Andale Mono" charset="0"/>
              </a:rPr>
              <a:t>sz</a:t>
            </a:r>
            <a:endParaRPr lang="en-US" sz="2800" dirty="0" smtClean="0">
              <a:latin typeface="Andale Mono" charset="0"/>
            </a:endParaRPr>
          </a:p>
          <a:p>
            <a:r>
              <a:rPr lang="en-US" sz="2800" dirty="0">
                <a:latin typeface="Andale Mono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564" y="4534686"/>
            <a:ext cx="73334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50000"/>
                </a:solidFill>
              </a:rPr>
              <a:t>Above is O(n).</a:t>
            </a:r>
          </a:p>
          <a:p>
            <a:r>
              <a:rPr lang="en-US" sz="2400" dirty="0" smtClean="0">
                <a:solidFill>
                  <a:srgbClr val="D50000"/>
                </a:solidFill>
              </a:rPr>
              <a:t>But, by caching size in nodes - amortized O(</a:t>
            </a:r>
            <a:r>
              <a:rPr lang="en-US" sz="2400" dirty="0" err="1" smtClean="0">
                <a:solidFill>
                  <a:srgbClr val="D50000"/>
                </a:solidFill>
              </a:rPr>
              <a:t>log</a:t>
            </a:r>
            <a:r>
              <a:rPr lang="en-US" sz="2400" baseline="-25000" dirty="0" err="1" smtClean="0">
                <a:solidFill>
                  <a:srgbClr val="D50000"/>
                </a:solidFill>
              </a:rPr>
              <a:t>k</a:t>
            </a:r>
            <a:r>
              <a:rPr lang="en-US" sz="2400" dirty="0" err="1" smtClean="0">
                <a:solidFill>
                  <a:srgbClr val="D50000"/>
                </a:solidFill>
              </a:rPr>
              <a:t>n</a:t>
            </a:r>
            <a:r>
              <a:rPr lang="en-US" sz="2400" dirty="0" smtClean="0">
                <a:solidFill>
                  <a:srgbClr val="D50000"/>
                </a:solidFill>
              </a:rPr>
              <a:t>)!</a:t>
            </a:r>
          </a:p>
          <a:p>
            <a:r>
              <a:rPr lang="en-US" sz="2400" dirty="0">
                <a:solidFill>
                  <a:srgbClr val="D50000"/>
                </a:solidFill>
              </a:rPr>
              <a:t>(</a:t>
            </a:r>
            <a:r>
              <a:rPr lang="en-US" sz="2400" dirty="0" smtClean="0">
                <a:solidFill>
                  <a:srgbClr val="D50000"/>
                </a:solidFill>
              </a:rPr>
              <a:t>see source code)</a:t>
            </a:r>
          </a:p>
        </p:txBody>
      </p:sp>
    </p:spTree>
    <p:extLst>
      <p:ext uri="{BB962C8B-B14F-4D97-AF65-F5344CB8AC3E}">
        <p14:creationId xmlns:p14="http://schemas.microsoft.com/office/powerpoint/2010/main" val="148911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Snapshot-based atomic clear</a:t>
            </a:r>
            <a:endParaRPr lang="en-US" dirty="0"/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21436" y="1734608"/>
            <a:ext cx="89014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def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clear() = { </a:t>
            </a:r>
          </a:p>
          <a:p>
            <a:r>
              <a:rPr lang="en-US" sz="2800" dirty="0" smtClean="0">
                <a:latin typeface="Andale Mono" charset="0"/>
              </a:rPr>
              <a:t>  </a:t>
            </a:r>
            <a:r>
              <a:rPr lang="en-US" sz="2800" dirty="0" err="1" smtClean="0">
                <a:solidFill>
                  <a:srgbClr val="558ED5"/>
                </a:solidFill>
                <a:latin typeface="Andale Mono" charset="0"/>
              </a:rPr>
              <a:t>val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or = READ(root)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solidFill>
                  <a:srgbClr val="558ED5"/>
                </a:solidFill>
                <a:latin typeface="Andale Mono" charset="0"/>
              </a:rPr>
              <a:t>val</a:t>
            </a:r>
            <a:r>
              <a:rPr lang="en-US" sz="2800" dirty="0" smtClean="0">
                <a:latin typeface="Andale Mono" charset="0"/>
              </a:rPr>
              <a:t> nr = 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new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err="1" smtClean="0">
                <a:latin typeface="Andale Mono" charset="0"/>
              </a:rPr>
              <a:t>INode</a:t>
            </a:r>
            <a:r>
              <a:rPr lang="en-US" sz="2800" dirty="0" smtClean="0">
                <a:latin typeface="Andale Mono" charset="0"/>
              </a:rPr>
              <a:t>(</a:t>
            </a:r>
            <a:r>
              <a:rPr lang="en-US" sz="2800" dirty="0" smtClean="0">
                <a:solidFill>
                  <a:srgbClr val="558ED5"/>
                </a:solidFill>
                <a:latin typeface="Andale Mono" charset="0"/>
              </a:rPr>
              <a:t>new</a:t>
            </a:r>
            <a:r>
              <a:rPr lang="en-US" sz="2800" dirty="0" smtClean="0">
                <a:latin typeface="Andale Mono" charset="0"/>
              </a:rPr>
              <a:t> Gen)</a:t>
            </a:r>
          </a:p>
          <a:p>
            <a:r>
              <a:rPr lang="en-US" sz="2800" dirty="0">
                <a:latin typeface="Andale Mono" charset="0"/>
              </a:rPr>
              <a:t> </a:t>
            </a:r>
            <a:r>
              <a:rPr lang="en-US" sz="2800" dirty="0" smtClean="0">
                <a:latin typeface="Andale Mono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 charset="0"/>
              </a:rPr>
              <a:t>if</a:t>
            </a:r>
            <a:r>
              <a:rPr lang="en-US" sz="2800" dirty="0" smtClean="0">
                <a:latin typeface="Andale Mono" charset="0"/>
              </a:rPr>
              <a:t> (!CAS(root, or, nr)) clear()</a:t>
            </a:r>
          </a:p>
          <a:p>
            <a:r>
              <a:rPr lang="en-US" sz="2800" dirty="0">
                <a:latin typeface="Andale Mono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2822" y="4927220"/>
            <a:ext cx="163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50000"/>
                </a:solidFill>
              </a:rPr>
              <a:t>(</a:t>
            </a:r>
            <a:r>
              <a:rPr lang="en-US" sz="2800" dirty="0" smtClean="0">
                <a:solidFill>
                  <a:srgbClr val="D50000"/>
                </a:solidFill>
              </a:rPr>
              <a:t>roughly)</a:t>
            </a:r>
          </a:p>
        </p:txBody>
      </p:sp>
    </p:spTree>
    <p:extLst>
      <p:ext uri="{BB962C8B-B14F-4D97-AF65-F5344CB8AC3E}">
        <p14:creationId xmlns:p14="http://schemas.microsoft.com/office/powerpoint/2010/main" val="58415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- quad core i7</a:t>
            </a:r>
            <a:endParaRPr lang="en-US" dirty="0"/>
          </a:p>
        </p:txBody>
      </p:sp>
      <p:pic>
        <p:nvPicPr>
          <p:cNvPr id="5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17638"/>
            <a:ext cx="5943600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2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1276" name="TextBox 13"/>
          <p:cNvSpPr txBox="1">
            <a:spLocks noChangeArrowheads="1"/>
          </p:cNvSpPr>
          <p:nvPr/>
        </p:nvSpPr>
        <p:spPr bwMode="auto">
          <a:xfrm>
            <a:off x="7620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12 = 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1791494" y="30091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05000" y="3124200"/>
            <a:ext cx="1600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315494" y="33139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4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Evaluation – UltraSPARC T2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172200" cy="51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Evaluation – 4x 8-core i7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172200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0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Evaluation – </a:t>
            </a:r>
            <a:r>
              <a:rPr lang="en-US" dirty="0" smtClean="0">
                <a:latin typeface="Calibri" charset="0"/>
              </a:rPr>
              <a:t>snapshot</a:t>
            </a:r>
            <a:endParaRPr lang="en-US" dirty="0">
              <a:latin typeface="Calibri" charset="0"/>
            </a:endParaRPr>
          </a:p>
        </p:txBody>
      </p:sp>
      <p:pic>
        <p:nvPicPr>
          <p:cNvPr id="3" name="Picture 2" descr="Screen Shot 2012-02-21 at 5.3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2" y="2055122"/>
            <a:ext cx="7476719" cy="29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Conclusion</a:t>
            </a:r>
            <a:endParaRPr lang="en-US" dirty="0">
              <a:latin typeface="Calibri" charset="0"/>
            </a:endParaRPr>
          </a:p>
        </p:txBody>
      </p:sp>
      <p:sp>
        <p:nvSpPr>
          <p:cNvPr id="103427" name="Rectangle 3"/>
          <p:cNvSpPr txBox="1">
            <a:spLocks/>
          </p:cNvSpPr>
          <p:nvPr/>
        </p:nvSpPr>
        <p:spPr bwMode="auto">
          <a:xfrm>
            <a:off x="304800" y="16002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/>
              <a:t>snapshots </a:t>
            </a:r>
            <a:r>
              <a:rPr lang="en-US" sz="3200" dirty="0" smtClean="0"/>
              <a:t>are </a:t>
            </a:r>
            <a:r>
              <a:rPr lang="en-US" sz="3200" dirty="0" err="1" smtClean="0"/>
              <a:t>linearizable</a:t>
            </a:r>
            <a:r>
              <a:rPr lang="en-US" sz="3200" dirty="0" smtClean="0"/>
              <a:t> and lock-free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/>
              <a:t>snapshots take constant time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/>
              <a:t>snapshots are horizontally scalable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snapshots add a non-significant overhead to the algorithm if they aren't used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 smtClean="0"/>
              <a:t>approach may be applicable to tree-based lock-free data-structures in general (intuition)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9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091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18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2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69218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53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134394" y="3961606"/>
            <a:ext cx="762000" cy="1539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24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0"/>
          </p:cNvCxnSpPr>
          <p:nvPr/>
        </p:nvCxnSpPr>
        <p:spPr>
          <a:xfrm rot="16200000" flipH="1">
            <a:off x="3810000" y="2971800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162300" y="3695700"/>
            <a:ext cx="762000" cy="6858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134394" y="3961606"/>
            <a:ext cx="762000" cy="1539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24400" y="2667000"/>
            <a:ext cx="23622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781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886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191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800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7391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69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78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HAMT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13" y="1600201"/>
            <a:ext cx="8570871" cy="731390"/>
          </a:xfrm>
        </p:spPr>
        <p:txBody>
          <a:bodyPr/>
          <a:lstStyle/>
          <a:p>
            <a:r>
              <a:rPr lang="en-US" dirty="0" smtClean="0"/>
              <a:t>used as immutable maps in functional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93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1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89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9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4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07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2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7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55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60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53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0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703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07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131603" y="3252826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rot="16200000" flipH="1">
            <a:off x="1931703" y="3519526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1303" y="3214726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1322103" y="4205327"/>
            <a:ext cx="533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3385" y="4205327"/>
            <a:ext cx="161518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169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6937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312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6175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64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922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065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37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3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5312" y="1539224"/>
            <a:ext cx="8065028" cy="501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ndale Mono" charset="0"/>
              </a:rPr>
              <a:t>val</a:t>
            </a:r>
            <a:r>
              <a:rPr lang="en-US" sz="3200" dirty="0" smtClean="0">
                <a:latin typeface="Andale Mono" charset="0"/>
              </a:rPr>
              <a:t> numbers = </a:t>
            </a:r>
            <a:r>
              <a:rPr lang="en-US" sz="3200" dirty="0" err="1" smtClean="0">
                <a:latin typeface="Andale Mono" charset="0"/>
              </a:rPr>
              <a:t>getNumbers</a:t>
            </a:r>
            <a:r>
              <a:rPr lang="en-US" sz="3200" dirty="0" smtClean="0">
                <a:latin typeface="Andale Mono" charset="0"/>
              </a:rPr>
              <a:t>()</a:t>
            </a:r>
          </a:p>
          <a:p>
            <a:endParaRPr lang="en-US" sz="3200" dirty="0" smtClean="0">
              <a:latin typeface="Andale Mono" charset="0"/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ndale Mono" charset="0"/>
              </a:rPr>
              <a:t>// compute square roots</a:t>
            </a:r>
          </a:p>
          <a:p>
            <a:r>
              <a:rPr lang="en-US" sz="3200" dirty="0" smtClean="0">
                <a:latin typeface="Andale Mono" charset="0"/>
              </a:rPr>
              <a:t>numbers </a:t>
            </a:r>
            <a:r>
              <a:rPr lang="en-US" sz="3200" dirty="0" err="1" smtClean="0">
                <a:latin typeface="Andale Mono" charset="0"/>
              </a:rPr>
              <a:t>foreach</a:t>
            </a:r>
            <a:r>
              <a:rPr lang="en-US" sz="3200" dirty="0" smtClean="0">
                <a:latin typeface="Andale Mono" charset="0"/>
              </a:rPr>
              <a:t> </a:t>
            </a:r>
            <a:r>
              <a:rPr lang="en-US" sz="3200" dirty="0">
                <a:latin typeface="Andale Mono" charset="0"/>
              </a:rPr>
              <a:t>{ </a:t>
            </a:r>
            <a:r>
              <a:rPr lang="en-US" sz="3200" dirty="0" smtClean="0">
                <a:latin typeface="Andale Mono" charset="0"/>
              </a:rPr>
              <a:t>entry =&gt;</a:t>
            </a:r>
          </a:p>
          <a:p>
            <a:r>
              <a:rPr lang="en-US" sz="3200" dirty="0">
                <a:latin typeface="Andale Mono" charset="0"/>
              </a:rPr>
              <a:t> </a:t>
            </a:r>
            <a:r>
              <a:rPr lang="en-US" sz="3200" dirty="0" smtClean="0">
                <a:latin typeface="Andale Mono" charset="0"/>
              </a:rPr>
              <a:t> x = </a:t>
            </a:r>
            <a:r>
              <a:rPr lang="en-US" sz="3200" dirty="0" err="1" smtClean="0">
                <a:latin typeface="Andale Mono" charset="0"/>
              </a:rPr>
              <a:t>entry.root</a:t>
            </a:r>
            <a:endParaRPr lang="en-US" sz="3200" dirty="0" smtClean="0">
              <a:latin typeface="Andale Mono" charset="0"/>
            </a:endParaRPr>
          </a:p>
          <a:p>
            <a:r>
              <a:rPr lang="en-US" sz="3200" dirty="0">
                <a:latin typeface="Andale Mono" charset="0"/>
              </a:rPr>
              <a:t> </a:t>
            </a:r>
            <a:r>
              <a:rPr lang="en-US" sz="3200" dirty="0" smtClean="0">
                <a:latin typeface="Andale Mono" charset="0"/>
              </a:rPr>
              <a:t> n = </a:t>
            </a:r>
            <a:r>
              <a:rPr lang="en-US" sz="3200" dirty="0" err="1" smtClean="0">
                <a:latin typeface="Andale Mono" charset="0"/>
              </a:rPr>
              <a:t>entry.number</a:t>
            </a:r>
            <a:endParaRPr lang="en-US" sz="3200" dirty="0" smtClean="0">
              <a:latin typeface="Andale Mono" charset="0"/>
            </a:endParaRPr>
          </a:p>
          <a:p>
            <a:r>
              <a:rPr lang="en-US" sz="3200" dirty="0">
                <a:latin typeface="Andale Mono" charset="0"/>
              </a:rPr>
              <a:t> </a:t>
            </a:r>
            <a:r>
              <a:rPr lang="en-US" sz="3200" dirty="0" smtClean="0">
                <a:latin typeface="Andale Mono" charset="0"/>
              </a:rPr>
              <a:t> </a:t>
            </a:r>
            <a:r>
              <a:rPr lang="en-US" sz="3200" dirty="0" err="1" smtClean="0">
                <a:latin typeface="Andale Mono" charset="0"/>
              </a:rPr>
              <a:t>entry.root</a:t>
            </a:r>
            <a:r>
              <a:rPr lang="en-US" sz="3200" dirty="0" smtClean="0">
                <a:latin typeface="Andale Mono" charset="0"/>
              </a:rPr>
              <a:t> = 0.5 * (x + n / x)</a:t>
            </a:r>
          </a:p>
          <a:p>
            <a:r>
              <a:rPr lang="en-US" sz="3200" dirty="0">
                <a:latin typeface="Andale Mono" charset="0"/>
              </a:rPr>
              <a:t> </a:t>
            </a:r>
            <a:r>
              <a:rPr lang="en-US" sz="3200" dirty="0" smtClean="0">
                <a:latin typeface="Andale Mono" charset="0"/>
              </a:rPr>
              <a:t> if (abs(</a:t>
            </a:r>
            <a:r>
              <a:rPr lang="en-US" sz="3200" dirty="0" err="1" smtClean="0">
                <a:latin typeface="Andale Mono" charset="0"/>
              </a:rPr>
              <a:t>entry.root</a:t>
            </a:r>
            <a:r>
              <a:rPr lang="en-US" sz="3200" dirty="0" smtClean="0">
                <a:latin typeface="Andale Mono" charset="0"/>
              </a:rPr>
              <a:t> - x) &lt; </a:t>
            </a:r>
            <a:r>
              <a:rPr lang="en-US" sz="3200" dirty="0" err="1" smtClean="0">
                <a:latin typeface="Andale Mono" charset="0"/>
              </a:rPr>
              <a:t>eps</a:t>
            </a:r>
            <a:r>
              <a:rPr lang="en-US" sz="3200" dirty="0" smtClean="0">
                <a:latin typeface="Andale Mono" charset="0"/>
              </a:rPr>
              <a:t>)</a:t>
            </a:r>
          </a:p>
          <a:p>
            <a:r>
              <a:rPr lang="en-US" sz="3200" dirty="0">
                <a:latin typeface="Andale Mono" charset="0"/>
              </a:rPr>
              <a:t> </a:t>
            </a:r>
            <a:r>
              <a:rPr lang="en-US" sz="3200" dirty="0" smtClean="0">
                <a:latin typeface="Andale Mono" charset="0"/>
              </a:rPr>
              <a:t>   </a:t>
            </a:r>
            <a:r>
              <a:rPr lang="en-US" sz="3200" dirty="0" err="1" smtClean="0">
                <a:latin typeface="Andale Mono" charset="0"/>
              </a:rPr>
              <a:t>numbers.remove</a:t>
            </a:r>
            <a:r>
              <a:rPr lang="en-US" sz="3200" dirty="0" smtClean="0">
                <a:latin typeface="Andale Mono" charset="0"/>
              </a:rPr>
              <a:t>(entry)</a:t>
            </a:r>
            <a:endParaRPr lang="en-US" sz="3200" dirty="0">
              <a:latin typeface="Andale Mono" charset="0"/>
            </a:endParaRPr>
          </a:p>
          <a:p>
            <a:r>
              <a:rPr lang="en-US" sz="3200" dirty="0" smtClean="0">
                <a:latin typeface="Andale Mono" charset="0"/>
              </a:rPr>
              <a:t>}</a:t>
            </a:r>
            <a:endParaRPr lang="en-US" sz="3200" dirty="0">
              <a:latin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5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HAMT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13" y="1600201"/>
            <a:ext cx="8570871" cy="731390"/>
          </a:xfrm>
        </p:spPr>
        <p:txBody>
          <a:bodyPr/>
          <a:lstStyle/>
          <a:p>
            <a:r>
              <a:rPr lang="en-US" dirty="0" smtClean="0"/>
              <a:t>updates rewrite path from root to leaf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93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1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89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9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4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07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2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7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55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60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53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0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703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07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131603" y="3252826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rot="16200000" flipH="1">
            <a:off x="1931703" y="3519526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1303" y="3214726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1322103" y="4205327"/>
            <a:ext cx="533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3385" y="4205327"/>
            <a:ext cx="161518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169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6937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312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6175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64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922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065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37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8676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724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4772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7820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3821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6869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9917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2965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59344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2392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5440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8488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11</a:t>
            </a: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24983" y="4205327"/>
            <a:ext cx="533400" cy="762000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14872" y="3217985"/>
            <a:ext cx="976925" cy="83168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3" idx="0"/>
          </p:cNvCxnSpPr>
          <p:nvPr/>
        </p:nvCxnSpPr>
        <p:spPr>
          <a:xfrm flipH="1">
            <a:off x="3074703" y="3217985"/>
            <a:ext cx="2226733" cy="83494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674904" y="3217985"/>
            <a:ext cx="965199" cy="83168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474503" y="4205327"/>
            <a:ext cx="4057488" cy="76200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447237" y="2994115"/>
            <a:ext cx="1022513" cy="338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93831" y="2587487"/>
            <a:ext cx="127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insert(11)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HAMT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13" y="1600201"/>
            <a:ext cx="8570871" cy="731390"/>
          </a:xfrm>
        </p:spPr>
        <p:txBody>
          <a:bodyPr/>
          <a:lstStyle/>
          <a:p>
            <a:r>
              <a:rPr lang="en-US" dirty="0" smtClean="0"/>
              <a:t>updates rewrite path from root to leaf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793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1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89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9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4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079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2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7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557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605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53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0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7031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007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131603" y="3252826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rot="16200000" flipH="1">
            <a:off x="1931703" y="3519526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1303" y="3214726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1322103" y="4205327"/>
            <a:ext cx="533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3385" y="4205327"/>
            <a:ext cx="161518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169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693703" y="30623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3127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6175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64903" y="496732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922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0653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370103" y="40529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8676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724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4772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782083" y="3065585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3821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6869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9917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296596" y="404966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59344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8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2392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5440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848883" y="4967327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11</a:t>
            </a: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24983" y="4205327"/>
            <a:ext cx="533400" cy="762000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14872" y="3217985"/>
            <a:ext cx="976925" cy="83168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3" idx="0"/>
          </p:cNvCxnSpPr>
          <p:nvPr/>
        </p:nvCxnSpPr>
        <p:spPr>
          <a:xfrm flipH="1">
            <a:off x="3074703" y="3217985"/>
            <a:ext cx="2226733" cy="83494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674904" y="3217985"/>
            <a:ext cx="965199" cy="83168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474503" y="4205327"/>
            <a:ext cx="4057488" cy="76200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447237" y="2994115"/>
            <a:ext cx="1022513" cy="338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93831" y="2587487"/>
            <a:ext cx="127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insert(11)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22303" y="5985282"/>
            <a:ext cx="3374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50000"/>
                </a:solidFill>
              </a:rPr>
              <a:t>efficient updates - </a:t>
            </a:r>
            <a:r>
              <a:rPr lang="en-US" sz="2400" dirty="0" err="1" smtClean="0">
                <a:solidFill>
                  <a:srgbClr val="D50000"/>
                </a:solidFill>
              </a:rPr>
              <a:t>log</a:t>
            </a:r>
            <a:r>
              <a:rPr lang="en-US" sz="2400" baseline="-25000" dirty="0" err="1" smtClean="0">
                <a:solidFill>
                  <a:srgbClr val="D50000"/>
                </a:solidFill>
              </a:rPr>
              <a:t>k</a:t>
            </a:r>
            <a:r>
              <a:rPr lang="en-US" sz="2400" dirty="0" smtClean="0">
                <a:solidFill>
                  <a:srgbClr val="D50000"/>
                </a:solidFill>
              </a:rPr>
              <a:t>(n)</a:t>
            </a:r>
            <a:endParaRPr lang="en-US" sz="24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Node compression</a:t>
            </a:r>
            <a:endParaRPr lang="en-US" dirty="0">
              <a:latin typeface="Calibri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862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1910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4958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006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8862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1910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958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1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956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004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052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57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004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1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052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4191000" y="25146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67" name="Line 55"/>
          <p:cNvSpPr>
            <a:spLocks noChangeShapeType="1"/>
          </p:cNvSpPr>
          <p:nvPr/>
        </p:nvSpPr>
        <p:spPr bwMode="auto">
          <a:xfrm>
            <a:off x="4191000" y="37338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8862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910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57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052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10</a:t>
            </a:r>
          </a:p>
        </p:txBody>
      </p:sp>
      <p:sp>
        <p:nvSpPr>
          <p:cNvPr id="115774" name="Line 6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75" name="Text Box 63"/>
          <p:cNvSpPr txBox="1">
            <a:spLocks noChangeArrowheads="1"/>
          </p:cNvSpPr>
          <p:nvPr/>
        </p:nvSpPr>
        <p:spPr bwMode="auto">
          <a:xfrm>
            <a:off x="1219200" y="6172200"/>
            <a:ext cx="6327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ndale Mono" charset="0"/>
              </a:rPr>
              <a:t>BITPOP(((1 &lt;&lt; ((hc &gt;&gt; lev) &amp; 1F)) – 1) &amp; BMP)</a:t>
            </a:r>
          </a:p>
        </p:txBody>
      </p:sp>
    </p:spTree>
    <p:extLst>
      <p:ext uri="{BB962C8B-B14F-4D97-AF65-F5344CB8AC3E}">
        <p14:creationId xmlns:p14="http://schemas.microsoft.com/office/powerpoint/2010/main" val="93172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Node compression</a:t>
            </a:r>
            <a:endParaRPr lang="en-US" dirty="0">
              <a:latin typeface="Calibri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862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48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1910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4958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57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00600" y="1981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8862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48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1910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958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57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1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956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004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05200" y="3200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48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57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0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004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1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05200" y="4343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0</a:t>
            </a:r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4191000" y="2514600"/>
            <a:ext cx="0" cy="457200"/>
          </a:xfrm>
          <a:prstGeom prst="line">
            <a:avLst/>
          </a:prstGeom>
          <a:noFill/>
          <a:ln w="31750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767" name="Line 55"/>
          <p:cNvSpPr>
            <a:spLocks noChangeShapeType="1"/>
          </p:cNvSpPr>
          <p:nvPr/>
        </p:nvSpPr>
        <p:spPr bwMode="auto">
          <a:xfrm>
            <a:off x="4191000" y="3733800"/>
            <a:ext cx="0" cy="457200"/>
          </a:xfrm>
          <a:prstGeom prst="line">
            <a:avLst/>
          </a:prstGeom>
          <a:noFill/>
          <a:ln w="31750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8862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48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910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57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05200" y="54864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10</a:t>
            </a:r>
          </a:p>
        </p:txBody>
      </p:sp>
      <p:sp>
        <p:nvSpPr>
          <p:cNvPr id="115774" name="Line 6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31750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60477" y="548900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65277" y="548900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alibri" charset="0"/>
              </a:rPr>
              <a:t>57</a:t>
            </a:r>
          </a:p>
        </p:txBody>
      </p: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5855677" y="5484446"/>
            <a:ext cx="304800" cy="304800"/>
            <a:chOff x="3352800" y="2514600"/>
            <a:chExt cx="304800" cy="3048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6" name="Straight Connector 35"/>
            <p:cNvCxnSpPr>
              <a:endCxn id="3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17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2154" y="2961380"/>
            <a:ext cx="8290820" cy="12263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Can mutable HAMT be modified to be</a:t>
            </a:r>
          </a:p>
          <a:p>
            <a:pPr marL="0" indent="0" algn="ctr">
              <a:buNone/>
            </a:pPr>
            <a:r>
              <a:rPr lang="en-US" sz="4000" dirty="0" smtClean="0"/>
              <a:t>thread-safe?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88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 rot="16200000" flipH="1">
            <a:off x="3810000" y="2971800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28698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9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0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7" name="Straight Connector 36"/>
            <p:cNvCxnSpPr>
              <a:endCxn id="3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1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1" name="Straight Connector 40"/>
            <p:cNvCxnSpPr>
              <a:endCxn id="4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2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3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04" name="TextBox 50"/>
          <p:cNvSpPr txBox="1">
            <a:spLocks noChangeArrowheads="1"/>
          </p:cNvSpPr>
          <p:nvPr/>
        </p:nvSpPr>
        <p:spPr bwMode="auto">
          <a:xfrm>
            <a:off x="5181600" y="44958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17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00</a:t>
            </a:r>
            <a:r>
              <a:rPr lang="en-US">
                <a:latin typeface="Andale Mono" charset="0"/>
              </a:rPr>
              <a:t>01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52" name="Straight Connector 51"/>
          <p:cNvCxnSpPr/>
          <p:nvPr/>
        </p:nvCxnSpPr>
        <p:spPr>
          <a:xfrm rot="5400000" flipH="1" flipV="1">
            <a:off x="6134101" y="4305300"/>
            <a:ext cx="3810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8600" y="4114800"/>
            <a:ext cx="2286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2"/>
          </p:cNvCxnSpPr>
          <p:nvPr/>
        </p:nvCxnSpPr>
        <p:spPr>
          <a:xfrm rot="16200000" flipV="1">
            <a:off x="3886994" y="39616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3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 rot="16200000" flipH="1">
            <a:off x="3810000" y="2971800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29722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23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24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7" name="Straight Connector 36"/>
            <p:cNvCxnSpPr>
              <a:endCxn id="3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25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1" name="Straight Connector 40"/>
            <p:cNvCxnSpPr>
              <a:endCxn id="4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26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27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28" name="TextBox 50"/>
          <p:cNvSpPr txBox="1">
            <a:spLocks noChangeArrowheads="1"/>
          </p:cNvSpPr>
          <p:nvPr/>
        </p:nvSpPr>
        <p:spPr bwMode="auto">
          <a:xfrm>
            <a:off x="5181600" y="4495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17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01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114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29731" name="Group 71"/>
          <p:cNvGrpSpPr>
            <a:grpSpLocks/>
          </p:cNvGrpSpPr>
          <p:nvPr/>
        </p:nvGrpSpPr>
        <p:grpSpPr bwMode="auto">
          <a:xfrm>
            <a:off x="3505200" y="4419600"/>
            <a:ext cx="304800" cy="304800"/>
            <a:chOff x="3352800" y="2514600"/>
            <a:chExt cx="304800" cy="304800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9" name="Straight Connector 58"/>
            <p:cNvCxnSpPr>
              <a:endCxn id="5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32" name="TextBox 60"/>
          <p:cNvSpPr txBox="1">
            <a:spLocks noChangeArrowheads="1"/>
          </p:cNvSpPr>
          <p:nvPr/>
        </p:nvSpPr>
        <p:spPr bwMode="auto">
          <a:xfrm>
            <a:off x="3276600" y="4800600"/>
            <a:ext cx="1477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1) allocate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6439694" y="4304506"/>
            <a:ext cx="381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67200" y="4114800"/>
            <a:ext cx="2362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4115594" y="42664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6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 rot="16200000" flipH="1">
            <a:off x="3810000" y="2971800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30746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47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48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7" name="Straight Connector 36"/>
            <p:cNvCxnSpPr>
              <a:endCxn id="3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49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1" name="Straight Connector 40"/>
            <p:cNvCxnSpPr>
              <a:endCxn id="4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0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1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2" name="TextBox 50"/>
          <p:cNvSpPr txBox="1">
            <a:spLocks noChangeArrowheads="1"/>
          </p:cNvSpPr>
          <p:nvPr/>
        </p:nvSpPr>
        <p:spPr bwMode="auto">
          <a:xfrm>
            <a:off x="5181600" y="4495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17 = 010001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114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30755" name="Group 71"/>
          <p:cNvGrpSpPr>
            <a:grpSpLocks/>
          </p:cNvGrpSpPr>
          <p:nvPr/>
        </p:nvGrpSpPr>
        <p:grpSpPr bwMode="auto">
          <a:xfrm>
            <a:off x="3505200" y="4419600"/>
            <a:ext cx="304800" cy="304800"/>
            <a:chOff x="3352800" y="2514600"/>
            <a:chExt cx="304800" cy="304800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9" name="Straight Connector 58"/>
            <p:cNvCxnSpPr>
              <a:endCxn id="5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6" name="TextBox 60"/>
          <p:cNvSpPr txBox="1">
            <a:spLocks noChangeArrowheads="1"/>
          </p:cNvSpPr>
          <p:nvPr/>
        </p:nvSpPr>
        <p:spPr bwMode="auto">
          <a:xfrm>
            <a:off x="4572000" y="50292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2) CAS</a:t>
            </a:r>
          </a:p>
        </p:txBody>
      </p:sp>
      <p:cxnSp>
        <p:nvCxnSpPr>
          <p:cNvPr id="62" name="Straight Arrow Connector 61"/>
          <p:cNvCxnSpPr>
            <a:endCxn id="55" idx="0"/>
          </p:cNvCxnSpPr>
          <p:nvPr/>
        </p:nvCxnSpPr>
        <p:spPr>
          <a:xfrm rot="5400000">
            <a:off x="3619500" y="4000500"/>
            <a:ext cx="762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756" idx="0"/>
            <a:endCxn id="11" idx="2"/>
          </p:cNvCxnSpPr>
          <p:nvPr/>
        </p:nvCxnSpPr>
        <p:spPr>
          <a:xfrm rot="16200000" flipV="1">
            <a:off x="3941763" y="3906837"/>
            <a:ext cx="1219200" cy="10255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 rot="16200000" flipH="1">
            <a:off x="3810000" y="2971800"/>
            <a:ext cx="8382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31770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71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72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7" name="Straight Connector 36"/>
            <p:cNvCxnSpPr>
              <a:endCxn id="3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73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1" name="Straight Connector 40"/>
            <p:cNvCxnSpPr>
              <a:endCxn id="4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74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75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76" name="TextBox 50"/>
          <p:cNvSpPr txBox="1">
            <a:spLocks noChangeArrowheads="1"/>
          </p:cNvSpPr>
          <p:nvPr/>
        </p:nvSpPr>
        <p:spPr bwMode="auto">
          <a:xfrm>
            <a:off x="5181600" y="4495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17 = 010001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114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31779" name="Group 71"/>
          <p:cNvGrpSpPr>
            <a:grpSpLocks/>
          </p:cNvGrpSpPr>
          <p:nvPr/>
        </p:nvGrpSpPr>
        <p:grpSpPr bwMode="auto">
          <a:xfrm>
            <a:off x="3505200" y="4419600"/>
            <a:ext cx="304800" cy="304800"/>
            <a:chOff x="3352800" y="2514600"/>
            <a:chExt cx="304800" cy="304800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9" name="Straight Connector 58"/>
            <p:cNvCxnSpPr>
              <a:endCxn id="5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0"/>
          </p:cNvCxnSpPr>
          <p:nvPr/>
        </p:nvCxnSpPr>
        <p:spPr>
          <a:xfrm rot="5400000">
            <a:off x="3619500" y="4000500"/>
            <a:ext cx="762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8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38935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36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37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0" name="Straight Connector 129"/>
            <p:cNvCxnSpPr>
              <a:endCxn id="1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38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4" name="Straight Connector 133"/>
            <p:cNvCxnSpPr>
              <a:endCxn id="13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39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40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38943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38947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141" idx="0"/>
          </p:cNvCxnSpPr>
          <p:nvPr/>
        </p:nvCxnSpPr>
        <p:spPr>
          <a:xfrm rot="16200000" flipH="1">
            <a:off x="3733800" y="3962400"/>
            <a:ext cx="762000" cy="1524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648200" y="5029200"/>
            <a:ext cx="1600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44965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0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22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39959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0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1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0" name="Straight Connector 129"/>
            <p:cNvCxnSpPr>
              <a:endCxn id="1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2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4" name="Straight Connector 133"/>
            <p:cNvCxnSpPr>
              <a:endCxn id="13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3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64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39967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39971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141" idx="0"/>
          </p:cNvCxnSpPr>
          <p:nvPr/>
        </p:nvCxnSpPr>
        <p:spPr>
          <a:xfrm rot="16200000" flipH="1">
            <a:off x="3733800" y="3962400"/>
            <a:ext cx="762000" cy="1524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943600" y="5029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57919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6" name="TextBox 60"/>
          <p:cNvSpPr txBox="1">
            <a:spLocks noChangeArrowheads="1"/>
          </p:cNvSpPr>
          <p:nvPr/>
        </p:nvSpPr>
        <p:spPr bwMode="auto">
          <a:xfrm>
            <a:off x="6172200" y="4267200"/>
            <a:ext cx="1477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1) allocate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39979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513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40983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4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5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0" name="Straight Connector 129"/>
            <p:cNvCxnSpPr>
              <a:endCxn id="1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6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4" name="Straight Connector 133"/>
            <p:cNvCxnSpPr>
              <a:endCxn id="13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7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88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0992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/>
          <p:nvPr/>
        </p:nvCxnSpPr>
        <p:spPr>
          <a:xfrm>
            <a:off x="4038600" y="36576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4" name="TextBox 60"/>
          <p:cNvSpPr txBox="1">
            <a:spLocks noChangeArrowheads="1"/>
          </p:cNvSpPr>
          <p:nvPr/>
        </p:nvSpPr>
        <p:spPr bwMode="auto">
          <a:xfrm>
            <a:off x="3352800" y="43434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2) CAS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0997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77" name="Straight Arrow Connector 76"/>
          <p:cNvCxnSpPr>
            <a:stCxn id="40994" idx="0"/>
            <a:endCxn id="148" idx="2"/>
          </p:cNvCxnSpPr>
          <p:nvPr/>
        </p:nvCxnSpPr>
        <p:spPr>
          <a:xfrm rot="5400000" flipH="1" flipV="1">
            <a:off x="3675063" y="3979862"/>
            <a:ext cx="533400" cy="1936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0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42007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08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09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0" name="Straight Connector 129"/>
            <p:cNvCxnSpPr>
              <a:endCxn id="1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10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4" name="Straight Connector 133"/>
            <p:cNvCxnSpPr>
              <a:endCxn id="13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11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12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2016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/>
          <p:nvPr/>
        </p:nvCxnSpPr>
        <p:spPr>
          <a:xfrm>
            <a:off x="4038600" y="36576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8" name="TextBox 60"/>
          <p:cNvSpPr txBox="1">
            <a:spLocks noChangeArrowheads="1"/>
          </p:cNvSpPr>
          <p:nvPr/>
        </p:nvSpPr>
        <p:spPr bwMode="auto">
          <a:xfrm>
            <a:off x="3352800" y="43434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2) CAS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021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cxnSp>
        <p:nvCxnSpPr>
          <p:cNvPr id="77" name="Straight Arrow Connector 76"/>
          <p:cNvCxnSpPr>
            <a:stCxn id="42018" idx="0"/>
            <a:endCxn id="148" idx="2"/>
          </p:cNvCxnSpPr>
          <p:nvPr/>
        </p:nvCxnSpPr>
        <p:spPr>
          <a:xfrm rot="5400000" flipH="1" flipV="1">
            <a:off x="3675063" y="3979862"/>
            <a:ext cx="533400" cy="1936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4" name="TextBox 61"/>
          <p:cNvSpPr txBox="1">
            <a:spLocks noChangeArrowheads="1"/>
          </p:cNvSpPr>
          <p:nvPr/>
        </p:nvSpPr>
        <p:spPr bwMode="auto">
          <a:xfrm>
            <a:off x="3505200" y="1828800"/>
            <a:ext cx="1239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Unless…</a:t>
            </a:r>
          </a:p>
        </p:txBody>
      </p:sp>
    </p:spTree>
    <p:extLst>
      <p:ext uri="{BB962C8B-B14F-4D97-AF65-F5344CB8AC3E}">
        <p14:creationId xmlns:p14="http://schemas.microsoft.com/office/powerpoint/2010/main" val="18049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33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37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4724400" y="2667000"/>
            <a:ext cx="17526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48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62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57</a:t>
            </a:r>
          </a:p>
        </p:txBody>
      </p:sp>
      <p:grpSp>
        <p:nvGrpSpPr>
          <p:cNvPr id="43031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32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33" name="Group 59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0" name="Straight Connector 129"/>
            <p:cNvCxnSpPr>
              <a:endCxn id="1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34" name="Group 63"/>
          <p:cNvGrpSpPr>
            <a:grpSpLocks/>
          </p:cNvGrpSpPr>
          <p:nvPr/>
        </p:nvGrpSpPr>
        <p:grpSpPr bwMode="auto">
          <a:xfrm>
            <a:off x="6019800" y="3505200"/>
            <a:ext cx="304800" cy="304800"/>
            <a:chOff x="3352800" y="2514600"/>
            <a:chExt cx="304800" cy="304800"/>
          </a:xfrm>
        </p:grpSpPr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4" name="Straight Connector 133"/>
            <p:cNvCxnSpPr>
              <a:endCxn id="13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35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6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3039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3043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141" idx="0"/>
          </p:cNvCxnSpPr>
          <p:nvPr/>
        </p:nvCxnSpPr>
        <p:spPr>
          <a:xfrm rot="16200000" flipH="1">
            <a:off x="3733800" y="3962400"/>
            <a:ext cx="762000" cy="1524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45" name="TextBox 60"/>
          <p:cNvSpPr txBox="1">
            <a:spLocks noChangeArrowheads="1"/>
          </p:cNvSpPr>
          <p:nvPr/>
        </p:nvSpPr>
        <p:spPr bwMode="auto">
          <a:xfrm>
            <a:off x="6172200" y="42672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T1-1) allocate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3048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3050" name="TextBox 72"/>
          <p:cNvSpPr txBox="1">
            <a:spLocks noChangeArrowheads="1"/>
          </p:cNvSpPr>
          <p:nvPr/>
        </p:nvSpPr>
        <p:spPr bwMode="auto">
          <a:xfrm>
            <a:off x="3505200" y="1828800"/>
            <a:ext cx="1239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Unless…</a:t>
            </a:r>
          </a:p>
        </p:txBody>
      </p:sp>
      <p:sp>
        <p:nvSpPr>
          <p:cNvPr id="43051" name="TextBox 73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43600" y="5029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57919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6439694" y="2551906"/>
            <a:ext cx="1143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00600" y="3124200"/>
            <a:ext cx="2209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610101" y="3314700"/>
            <a:ext cx="3810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58" name="TextBox 84"/>
          <p:cNvSpPr txBox="1">
            <a:spLocks noChangeArrowheads="1"/>
          </p:cNvSpPr>
          <p:nvPr/>
        </p:nvSpPr>
        <p:spPr bwMode="auto">
          <a:xfrm>
            <a:off x="7848600" y="4648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3059" name="TextBox 85"/>
          <p:cNvSpPr txBox="1">
            <a:spLocks noChangeArrowheads="1"/>
          </p:cNvSpPr>
          <p:nvPr/>
        </p:nvSpPr>
        <p:spPr bwMode="auto">
          <a:xfrm>
            <a:off x="7924800" y="1981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5484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48" idx="0"/>
          </p:cNvCxnSpPr>
          <p:nvPr/>
        </p:nvCxnSpPr>
        <p:spPr>
          <a:xfrm rot="5400000">
            <a:off x="3657600" y="3048000"/>
            <a:ext cx="8382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44049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50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51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52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4055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4059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141" idx="0"/>
          </p:cNvCxnSpPr>
          <p:nvPr/>
        </p:nvCxnSpPr>
        <p:spPr>
          <a:xfrm rot="16200000" flipH="1">
            <a:off x="3733800" y="3962400"/>
            <a:ext cx="762000" cy="1524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1" name="TextBox 60"/>
          <p:cNvSpPr txBox="1">
            <a:spLocks noChangeArrowheads="1"/>
          </p:cNvSpPr>
          <p:nvPr/>
        </p:nvSpPr>
        <p:spPr bwMode="auto">
          <a:xfrm>
            <a:off x="6172200" y="42672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T1-1) allocate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4064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4066" name="TextBox 72"/>
          <p:cNvSpPr txBox="1">
            <a:spLocks noChangeArrowheads="1"/>
          </p:cNvSpPr>
          <p:nvPr/>
        </p:nvSpPr>
        <p:spPr bwMode="auto">
          <a:xfrm>
            <a:off x="3505200" y="1828800"/>
            <a:ext cx="1239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Unless…</a:t>
            </a:r>
          </a:p>
        </p:txBody>
      </p:sp>
      <p:sp>
        <p:nvSpPr>
          <p:cNvPr id="44067" name="TextBox 73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43600" y="5029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57919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6668294" y="2323306"/>
            <a:ext cx="685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2667000"/>
            <a:ext cx="685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5" idx="0"/>
          </p:cNvCxnSpPr>
          <p:nvPr/>
        </p:nvCxnSpPr>
        <p:spPr>
          <a:xfrm rot="5400000">
            <a:off x="5905501" y="3086100"/>
            <a:ext cx="8382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74" name="TextBox 84"/>
          <p:cNvSpPr txBox="1">
            <a:spLocks noChangeArrowheads="1"/>
          </p:cNvSpPr>
          <p:nvPr/>
        </p:nvSpPr>
        <p:spPr bwMode="auto">
          <a:xfrm>
            <a:off x="7848600" y="4648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4075" name="TextBox 85"/>
          <p:cNvSpPr txBox="1">
            <a:spLocks noChangeArrowheads="1"/>
          </p:cNvSpPr>
          <p:nvPr/>
        </p:nvSpPr>
        <p:spPr bwMode="auto">
          <a:xfrm>
            <a:off x="7924800" y="1981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5867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4079" name="Group 55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6172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sp>
        <p:nvSpPr>
          <p:cNvPr id="44081" name="TextBox 142"/>
          <p:cNvSpPr txBox="1">
            <a:spLocks noChangeArrowheads="1"/>
          </p:cNvSpPr>
          <p:nvPr/>
        </p:nvSpPr>
        <p:spPr bwMode="auto">
          <a:xfrm>
            <a:off x="6553200" y="34290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T2-1) allocate</a:t>
            </a:r>
          </a:p>
        </p:txBody>
      </p:sp>
      <p:cxnSp>
        <p:nvCxnSpPr>
          <p:cNvPr id="147" name="Straight Arrow Connector 146"/>
          <p:cNvCxnSpPr>
            <a:endCxn id="142" idx="0"/>
          </p:cNvCxnSpPr>
          <p:nvPr/>
        </p:nvCxnSpPr>
        <p:spPr>
          <a:xfrm rot="10800000" flipV="1">
            <a:off x="4495800" y="3657600"/>
            <a:ext cx="914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5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148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75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76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77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78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5081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5085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141" idx="0"/>
          </p:cNvCxnSpPr>
          <p:nvPr/>
        </p:nvCxnSpPr>
        <p:spPr>
          <a:xfrm rot="16200000" flipH="1">
            <a:off x="3733800" y="3962400"/>
            <a:ext cx="762000" cy="1524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7" name="TextBox 60"/>
          <p:cNvSpPr txBox="1">
            <a:spLocks noChangeArrowheads="1"/>
          </p:cNvSpPr>
          <p:nvPr/>
        </p:nvSpPr>
        <p:spPr bwMode="auto">
          <a:xfrm>
            <a:off x="6172200" y="42672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T1-1) allocate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5090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5092" name="TextBox 73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43600" y="5029200"/>
            <a:ext cx="304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57919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6" name="TextBox 84"/>
          <p:cNvSpPr txBox="1">
            <a:spLocks noChangeArrowheads="1"/>
          </p:cNvSpPr>
          <p:nvPr/>
        </p:nvSpPr>
        <p:spPr bwMode="auto">
          <a:xfrm>
            <a:off x="7848600" y="4648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5097" name="TextBox 85"/>
          <p:cNvSpPr txBox="1">
            <a:spLocks noChangeArrowheads="1"/>
          </p:cNvSpPr>
          <p:nvPr/>
        </p:nvSpPr>
        <p:spPr bwMode="auto">
          <a:xfrm>
            <a:off x="7924800" y="1981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5867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5101" name="Group 55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6172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sp>
        <p:nvSpPr>
          <p:cNvPr id="45103" name="TextBox 142"/>
          <p:cNvSpPr txBox="1">
            <a:spLocks noChangeArrowheads="1"/>
          </p:cNvSpPr>
          <p:nvPr/>
        </p:nvSpPr>
        <p:spPr bwMode="auto">
          <a:xfrm>
            <a:off x="3429000" y="1752600"/>
            <a:ext cx="138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T2-2) CAS</a:t>
            </a:r>
          </a:p>
        </p:txBody>
      </p:sp>
      <p:cxnSp>
        <p:nvCxnSpPr>
          <p:cNvPr id="147" name="Straight Arrow Connector 146"/>
          <p:cNvCxnSpPr>
            <a:endCxn id="142" idx="0"/>
          </p:cNvCxnSpPr>
          <p:nvPr/>
        </p:nvCxnSpPr>
        <p:spPr>
          <a:xfrm rot="10800000" flipV="1">
            <a:off x="4495800" y="3657600"/>
            <a:ext cx="914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H="1">
            <a:off x="3962400" y="2362200"/>
            <a:ext cx="3048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3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148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099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00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01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02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6105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4191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6109" name="Group 55"/>
          <p:cNvGrpSpPr>
            <a:grpSpLocks/>
          </p:cNvGrpSpPr>
          <p:nvPr/>
        </p:nvGrpSpPr>
        <p:grpSpPr bwMode="auto">
          <a:xfrm>
            <a:off x="3581400" y="35052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>
            <a:endCxn id="69" idx="0"/>
          </p:cNvCxnSpPr>
          <p:nvPr/>
        </p:nvCxnSpPr>
        <p:spPr>
          <a:xfrm>
            <a:off x="4038600" y="3657600"/>
            <a:ext cx="9906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1" name="TextBox 60"/>
          <p:cNvSpPr txBox="1">
            <a:spLocks noChangeArrowheads="1"/>
          </p:cNvSpPr>
          <p:nvPr/>
        </p:nvSpPr>
        <p:spPr bwMode="auto">
          <a:xfrm>
            <a:off x="2590800" y="4953000"/>
            <a:ext cx="138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T1-2) CAS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6114" name="Group 71"/>
          <p:cNvGrpSpPr>
            <a:grpSpLocks/>
          </p:cNvGrpSpPr>
          <p:nvPr/>
        </p:nvGrpSpPr>
        <p:grpSpPr bwMode="auto">
          <a:xfrm>
            <a:off x="4876800" y="44196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6116" name="TextBox 73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46117" name="TextBox 84"/>
          <p:cNvSpPr txBox="1">
            <a:spLocks noChangeArrowheads="1"/>
          </p:cNvSpPr>
          <p:nvPr/>
        </p:nvSpPr>
        <p:spPr bwMode="auto">
          <a:xfrm>
            <a:off x="7848600" y="4648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6118" name="TextBox 85"/>
          <p:cNvSpPr txBox="1">
            <a:spLocks noChangeArrowheads="1"/>
          </p:cNvSpPr>
          <p:nvPr/>
        </p:nvSpPr>
        <p:spPr bwMode="auto">
          <a:xfrm>
            <a:off x="7924800" y="1981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5867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6122" name="Group 55"/>
          <p:cNvGrpSpPr>
            <a:grpSpLocks/>
          </p:cNvGrpSpPr>
          <p:nvPr/>
        </p:nvGrpSpPr>
        <p:grpSpPr bwMode="auto">
          <a:xfrm>
            <a:off x="4953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6172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sp>
        <p:nvSpPr>
          <p:cNvPr id="46124" name="TextBox 142"/>
          <p:cNvSpPr txBox="1">
            <a:spLocks noChangeArrowheads="1"/>
          </p:cNvSpPr>
          <p:nvPr/>
        </p:nvSpPr>
        <p:spPr bwMode="auto">
          <a:xfrm>
            <a:off x="3429000" y="1752600"/>
            <a:ext cx="138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T2-2) CAS</a:t>
            </a:r>
          </a:p>
        </p:txBody>
      </p:sp>
      <p:cxnSp>
        <p:nvCxnSpPr>
          <p:cNvPr id="147" name="Straight Arrow Connector 146"/>
          <p:cNvCxnSpPr>
            <a:endCxn id="142" idx="0"/>
          </p:cNvCxnSpPr>
          <p:nvPr/>
        </p:nvCxnSpPr>
        <p:spPr>
          <a:xfrm rot="10800000" flipV="1">
            <a:off x="4495800" y="3657600"/>
            <a:ext cx="9144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H="1">
            <a:off x="3962400" y="2362200"/>
            <a:ext cx="3048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6111" idx="0"/>
            <a:endCxn id="148" idx="2"/>
          </p:cNvCxnSpPr>
          <p:nvPr/>
        </p:nvCxnSpPr>
        <p:spPr>
          <a:xfrm rot="5400000" flipH="1" flipV="1">
            <a:off x="3089275" y="4003675"/>
            <a:ext cx="1143000" cy="7556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</a:t>
            </a:r>
            <a:endParaRPr lang="en-US" dirty="0">
              <a:latin typeface="Calibri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>
            <a:endCxn id="97" idx="0"/>
          </p:cNvCxnSpPr>
          <p:nvPr/>
        </p:nvCxnSpPr>
        <p:spPr>
          <a:xfrm rot="10800000" flipV="1">
            <a:off x="2667000" y="2667000"/>
            <a:ext cx="1143000" cy="838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848100" y="2933700"/>
            <a:ext cx="838200" cy="3048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6" idx="0"/>
          </p:cNvCxnSpPr>
          <p:nvPr/>
        </p:nvCxnSpPr>
        <p:spPr>
          <a:xfrm rot="5400000">
            <a:off x="1946275" y="3997325"/>
            <a:ext cx="7620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23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4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5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6" name="TextBox 139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7129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2514600" y="52578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3124200" y="52578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7133" name="Group 55"/>
          <p:cNvGrpSpPr>
            <a:grpSpLocks/>
          </p:cNvGrpSpPr>
          <p:nvPr/>
        </p:nvGrpSpPr>
        <p:grpSpPr bwMode="auto">
          <a:xfrm>
            <a:off x="2209800" y="5257800"/>
            <a:ext cx="304800" cy="304800"/>
            <a:chOff x="3352800" y="2514600"/>
            <a:chExt cx="304800" cy="304800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3" name="Straight Connector 152"/>
            <p:cNvCxnSpPr>
              <a:endCxn id="15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/>
          <p:nvPr/>
        </p:nvCxnSpPr>
        <p:spPr>
          <a:xfrm>
            <a:off x="2667000" y="5410200"/>
            <a:ext cx="9906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3810000" y="6172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4114800" y="6172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7137" name="Group 71"/>
          <p:cNvGrpSpPr>
            <a:grpSpLocks/>
          </p:cNvGrpSpPr>
          <p:nvPr/>
        </p:nvGrpSpPr>
        <p:grpSpPr bwMode="auto">
          <a:xfrm>
            <a:off x="3505200" y="6172200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419600" y="6172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139" name="TextBox 73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47140" name="TextBox 84"/>
          <p:cNvSpPr txBox="1">
            <a:spLocks noChangeArrowheads="1"/>
          </p:cNvSpPr>
          <p:nvPr/>
        </p:nvSpPr>
        <p:spPr bwMode="auto">
          <a:xfrm>
            <a:off x="7848600" y="4648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7141" name="TextBox 85"/>
          <p:cNvSpPr txBox="1">
            <a:spLocks noChangeArrowheads="1"/>
          </p:cNvSpPr>
          <p:nvPr/>
        </p:nvSpPr>
        <p:spPr bwMode="auto">
          <a:xfrm>
            <a:off x="7924800" y="19812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7145" name="Group 55"/>
          <p:cNvGrpSpPr>
            <a:grpSpLocks/>
          </p:cNvGrpSpPr>
          <p:nvPr/>
        </p:nvGrpSpPr>
        <p:grpSpPr bwMode="auto">
          <a:xfrm>
            <a:off x="3810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47" name="Straight Arrow Connector 146"/>
          <p:cNvCxnSpPr>
            <a:endCxn id="142" idx="0"/>
          </p:cNvCxnSpPr>
          <p:nvPr/>
        </p:nvCxnSpPr>
        <p:spPr>
          <a:xfrm rot="16200000" flipH="1">
            <a:off x="4000500" y="3924300"/>
            <a:ext cx="762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8" name="TextBox 90"/>
          <p:cNvSpPr txBox="1">
            <a:spLocks noChangeArrowheads="1"/>
          </p:cNvSpPr>
          <p:nvPr/>
        </p:nvSpPr>
        <p:spPr bwMode="auto">
          <a:xfrm>
            <a:off x="4876800" y="6096000"/>
            <a:ext cx="158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Lost insert!</a:t>
            </a:r>
          </a:p>
        </p:txBody>
      </p:sp>
    </p:spTree>
    <p:extLst>
      <p:ext uri="{BB962C8B-B14F-4D97-AF65-F5344CB8AC3E}">
        <p14:creationId xmlns:p14="http://schemas.microsoft.com/office/powerpoint/2010/main" val="10972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47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8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9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8152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8156" name="Group 55"/>
          <p:cNvGrpSpPr>
            <a:grpSpLocks/>
          </p:cNvGrpSpPr>
          <p:nvPr/>
        </p:nvGrpSpPr>
        <p:grpSpPr bwMode="auto">
          <a:xfrm>
            <a:off x="3810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00" idx="0"/>
          </p:cNvCxnSpPr>
          <p:nvPr/>
        </p:nvCxnSpPr>
        <p:spPr>
          <a:xfrm rot="5400000">
            <a:off x="4076701" y="3848100"/>
            <a:ext cx="381000" cy="31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4038600" y="32766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>
            <a:endCxn id="141" idx="0"/>
          </p:cNvCxnSpPr>
          <p:nvPr/>
        </p:nvCxnSpPr>
        <p:spPr>
          <a:xfrm rot="5400000">
            <a:off x="4077494" y="4228306"/>
            <a:ext cx="304800" cy="777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33400" y="2590800"/>
            <a:ext cx="23764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Solution: I-nodes</a:t>
            </a:r>
          </a:p>
        </p:txBody>
      </p:sp>
    </p:spTree>
    <p:extLst>
      <p:ext uri="{BB962C8B-B14F-4D97-AF65-F5344CB8AC3E}">
        <p14:creationId xmlns:p14="http://schemas.microsoft.com/office/powerpoint/2010/main" val="34791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71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72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73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9176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49180" name="Group 55"/>
          <p:cNvGrpSpPr>
            <a:grpSpLocks/>
          </p:cNvGrpSpPr>
          <p:nvPr/>
        </p:nvGrpSpPr>
        <p:grpSpPr bwMode="auto">
          <a:xfrm>
            <a:off x="3810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00" idx="0"/>
          </p:cNvCxnSpPr>
          <p:nvPr/>
        </p:nvCxnSpPr>
        <p:spPr>
          <a:xfrm rot="5400000">
            <a:off x="4076701" y="3848100"/>
            <a:ext cx="381000" cy="31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4038600" y="32766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>
            <a:endCxn id="141" idx="0"/>
          </p:cNvCxnSpPr>
          <p:nvPr/>
        </p:nvCxnSpPr>
        <p:spPr>
          <a:xfrm rot="5400000">
            <a:off x="4077494" y="4228306"/>
            <a:ext cx="304800" cy="777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0" name="TextBox 114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5400000" flipH="1" flipV="1">
            <a:off x="6132513" y="5143500"/>
            <a:ext cx="230188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648200" y="5029200"/>
            <a:ext cx="1600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6200000" flipV="1">
            <a:off x="4496594" y="48760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4" name="TextBox 59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6363494" y="2628106"/>
            <a:ext cx="1295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029200" y="3276600"/>
            <a:ext cx="1981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914901" y="3390900"/>
            <a:ext cx="2286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8" name="TextBox 66"/>
          <p:cNvSpPr txBox="1">
            <a:spLocks noChangeArrowheads="1"/>
          </p:cNvSpPr>
          <p:nvPr/>
        </p:nvSpPr>
        <p:spPr bwMode="auto">
          <a:xfrm>
            <a:off x="7848600" y="5105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49199" name="TextBox 68"/>
          <p:cNvSpPr txBox="1">
            <a:spLocks noChangeArrowheads="1"/>
          </p:cNvSpPr>
          <p:nvPr/>
        </p:nvSpPr>
        <p:spPr bwMode="auto">
          <a:xfrm>
            <a:off x="7848600" y="1676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5783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16743" name="TextBox 35"/>
          <p:cNvSpPr txBox="1">
            <a:spLocks noChangeArrowheads="1"/>
          </p:cNvSpPr>
          <p:nvPr/>
        </p:nvSpPr>
        <p:spPr bwMode="auto">
          <a:xfrm>
            <a:off x="9144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0 = 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00</a:t>
            </a:r>
            <a:r>
              <a:rPr lang="en-US">
                <a:latin typeface="Andale Mono" charset="0"/>
              </a:rPr>
              <a:t>0000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1524001" y="2286000"/>
            <a:ext cx="3048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76400" y="2133600"/>
            <a:ext cx="2133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0"/>
          </p:cNvCxnSpPr>
          <p:nvPr/>
        </p:nvCxnSpPr>
        <p:spPr>
          <a:xfrm rot="5400000">
            <a:off x="3619501" y="2324100"/>
            <a:ext cx="3810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95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96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97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0200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endCxn id="14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01" name="TextBox 84"/>
          <p:cNvSpPr txBox="1">
            <a:spLocks noChangeArrowheads="1"/>
          </p:cNvSpPr>
          <p:nvPr/>
        </p:nvSpPr>
        <p:spPr bwMode="auto">
          <a:xfrm>
            <a:off x="7848600" y="5105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50202" name="TextBox 85"/>
          <p:cNvSpPr txBox="1">
            <a:spLocks noChangeArrowheads="1"/>
          </p:cNvSpPr>
          <p:nvPr/>
        </p:nvSpPr>
        <p:spPr bwMode="auto">
          <a:xfrm>
            <a:off x="7848600" y="1676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206" name="Group 55"/>
          <p:cNvGrpSpPr>
            <a:grpSpLocks/>
          </p:cNvGrpSpPr>
          <p:nvPr/>
        </p:nvGrpSpPr>
        <p:grpSpPr bwMode="auto">
          <a:xfrm>
            <a:off x="3810000" y="3505200"/>
            <a:ext cx="304800" cy="304800"/>
            <a:chOff x="3352800" y="2514600"/>
            <a:chExt cx="304800" cy="304800"/>
          </a:xfrm>
        </p:grpSpPr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8" name="Straight Connector 87"/>
            <p:cNvCxnSpPr>
              <a:endCxn id="8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00" idx="0"/>
          </p:cNvCxnSpPr>
          <p:nvPr/>
        </p:nvCxnSpPr>
        <p:spPr>
          <a:xfrm rot="5400000">
            <a:off x="4076701" y="3848100"/>
            <a:ext cx="381000" cy="31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4038600" y="32766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>
            <a:endCxn id="141" idx="0"/>
          </p:cNvCxnSpPr>
          <p:nvPr/>
        </p:nvCxnSpPr>
        <p:spPr>
          <a:xfrm rot="5400000">
            <a:off x="4077494" y="4228306"/>
            <a:ext cx="304800" cy="777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16" name="TextBox 114"/>
          <p:cNvSpPr txBox="1">
            <a:spLocks noChangeArrowheads="1"/>
          </p:cNvSpPr>
          <p:nvPr/>
        </p:nvSpPr>
        <p:spPr bwMode="auto">
          <a:xfrm>
            <a:off x="48006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18 = 0100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50217" name="TextBox 59"/>
          <p:cNvSpPr txBox="1">
            <a:spLocks noChangeArrowheads="1"/>
          </p:cNvSpPr>
          <p:nvPr/>
        </p:nvSpPr>
        <p:spPr bwMode="auto">
          <a:xfrm>
            <a:off x="5867400" y="167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28 = 01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11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5105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0220" name="Group 71"/>
          <p:cNvGrpSpPr>
            <a:grpSpLocks/>
          </p:cNvGrpSpPr>
          <p:nvPr/>
        </p:nvGrpSpPr>
        <p:grpSpPr bwMode="auto">
          <a:xfrm>
            <a:off x="4800600" y="4419600"/>
            <a:ext cx="304800" cy="304800"/>
            <a:chOff x="3352800" y="2514600"/>
            <a:chExt cx="304800" cy="304800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715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225" name="Group 55"/>
          <p:cNvGrpSpPr>
            <a:grpSpLocks/>
          </p:cNvGrpSpPr>
          <p:nvPr/>
        </p:nvGrpSpPr>
        <p:grpSpPr bwMode="auto">
          <a:xfrm>
            <a:off x="5181600" y="3505200"/>
            <a:ext cx="304800" cy="304800"/>
            <a:chOff x="3352800" y="2514600"/>
            <a:chExt cx="304800" cy="304800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0" name="Straight Connector 79"/>
            <p:cNvCxnSpPr>
              <a:endCxn id="7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sp>
        <p:nvSpPr>
          <p:cNvPr id="50227" name="TextBox 100"/>
          <p:cNvSpPr txBox="1">
            <a:spLocks noChangeArrowheads="1"/>
          </p:cNvSpPr>
          <p:nvPr/>
        </p:nvSpPr>
        <p:spPr bwMode="auto">
          <a:xfrm>
            <a:off x="6858000" y="34290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T2-1) allocate</a:t>
            </a:r>
          </a:p>
        </p:txBody>
      </p:sp>
      <p:sp>
        <p:nvSpPr>
          <p:cNvPr id="50228" name="TextBox 102"/>
          <p:cNvSpPr txBox="1">
            <a:spLocks noChangeArrowheads="1"/>
          </p:cNvSpPr>
          <p:nvPr/>
        </p:nvSpPr>
        <p:spPr bwMode="auto">
          <a:xfrm>
            <a:off x="6858000" y="4343400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T1-1) allocate</a:t>
            </a:r>
          </a:p>
        </p:txBody>
      </p:sp>
      <p:cxnSp>
        <p:nvCxnSpPr>
          <p:cNvPr id="104" name="Straight Arrow Connector 103"/>
          <p:cNvCxnSpPr>
            <a:endCxn id="100" idx="3"/>
          </p:cNvCxnSpPr>
          <p:nvPr/>
        </p:nvCxnSpPr>
        <p:spPr>
          <a:xfrm rot="10800000" flipV="1">
            <a:off x="4343400" y="3657600"/>
            <a:ext cx="1296988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7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19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20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21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17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3733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4000"/>
            </a:schemeClr>
          </a:solidFill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45" name="Straight Connector 144"/>
          <p:cNvCxnSpPr>
            <a:endCxn id="144" idx="2"/>
          </p:cNvCxnSpPr>
          <p:nvPr/>
        </p:nvCxnSpPr>
        <p:spPr>
          <a:xfrm rot="5400000">
            <a:off x="3734594" y="4571206"/>
            <a:ext cx="3048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3733800" y="4572000"/>
            <a:ext cx="3048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7" name="TextBox 84"/>
          <p:cNvSpPr txBox="1">
            <a:spLocks noChangeArrowheads="1"/>
          </p:cNvSpPr>
          <p:nvPr/>
        </p:nvSpPr>
        <p:spPr bwMode="auto">
          <a:xfrm>
            <a:off x="7848600" y="5105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T1</a:t>
            </a:r>
          </a:p>
        </p:txBody>
      </p:sp>
      <p:sp>
        <p:nvSpPr>
          <p:cNvPr id="51228" name="TextBox 85"/>
          <p:cNvSpPr txBox="1">
            <a:spLocks noChangeArrowheads="1"/>
          </p:cNvSpPr>
          <p:nvPr/>
        </p:nvSpPr>
        <p:spPr bwMode="auto">
          <a:xfrm>
            <a:off x="7848600" y="1676400"/>
            <a:ext cx="49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/>
              <a:t>T2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20</a:t>
            </a: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25</a:t>
            </a: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3810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14000"/>
            </a:schemeClr>
          </a:solidFill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88" name="Straight Connector 87"/>
          <p:cNvCxnSpPr>
            <a:endCxn id="87" idx="2"/>
          </p:cNvCxnSpPr>
          <p:nvPr/>
        </p:nvCxnSpPr>
        <p:spPr>
          <a:xfrm rot="5400000">
            <a:off x="3810794" y="3656806"/>
            <a:ext cx="3048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3810000" y="3657600"/>
            <a:ext cx="3048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00" idx="0"/>
          </p:cNvCxnSpPr>
          <p:nvPr/>
        </p:nvCxnSpPr>
        <p:spPr>
          <a:xfrm rot="5400000">
            <a:off x="4076701" y="3848100"/>
            <a:ext cx="381000" cy="31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  <a:alpha val="29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>
            <a:endCxn id="78" idx="0"/>
          </p:cNvCxnSpPr>
          <p:nvPr/>
        </p:nvCxnSpPr>
        <p:spPr>
          <a:xfrm>
            <a:off x="4191000" y="3124200"/>
            <a:ext cx="1143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>
            <a:endCxn id="67" idx="0"/>
          </p:cNvCxnSpPr>
          <p:nvPr/>
        </p:nvCxnSpPr>
        <p:spPr>
          <a:xfrm>
            <a:off x="4268788" y="4114800"/>
            <a:ext cx="684212" cy="3048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5105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1246" name="Group 71"/>
          <p:cNvGrpSpPr>
            <a:grpSpLocks/>
          </p:cNvGrpSpPr>
          <p:nvPr/>
        </p:nvGrpSpPr>
        <p:grpSpPr bwMode="auto">
          <a:xfrm>
            <a:off x="4800600" y="4419600"/>
            <a:ext cx="304800" cy="304800"/>
            <a:chOff x="3352800" y="2514600"/>
            <a:chExt cx="304800" cy="304800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7150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1251" name="Group 55"/>
          <p:cNvGrpSpPr>
            <a:grpSpLocks/>
          </p:cNvGrpSpPr>
          <p:nvPr/>
        </p:nvGrpSpPr>
        <p:grpSpPr bwMode="auto">
          <a:xfrm>
            <a:off x="5181600" y="3505200"/>
            <a:ext cx="304800" cy="304800"/>
            <a:chOff x="3352800" y="2514600"/>
            <a:chExt cx="304800" cy="304800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0" name="Straight Connector 79"/>
            <p:cNvCxnSpPr>
              <a:endCxn id="7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sp>
        <p:nvSpPr>
          <p:cNvPr id="51253" name="TextBox 100"/>
          <p:cNvSpPr txBox="1">
            <a:spLocks noChangeArrowheads="1"/>
          </p:cNvSpPr>
          <p:nvPr/>
        </p:nvSpPr>
        <p:spPr bwMode="auto">
          <a:xfrm>
            <a:off x="6858000" y="2895600"/>
            <a:ext cx="138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T2-2) CAS</a:t>
            </a:r>
          </a:p>
        </p:txBody>
      </p:sp>
      <p:sp>
        <p:nvSpPr>
          <p:cNvPr id="51254" name="TextBox 102"/>
          <p:cNvSpPr txBox="1">
            <a:spLocks noChangeArrowheads="1"/>
          </p:cNvSpPr>
          <p:nvPr/>
        </p:nvSpPr>
        <p:spPr bwMode="auto">
          <a:xfrm>
            <a:off x="6858000" y="3886200"/>
            <a:ext cx="138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C00000"/>
                </a:solidFill>
              </a:rPr>
              <a:t>T1-2) CAS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rot="10800000" flipV="1">
            <a:off x="4343400" y="3657600"/>
            <a:ext cx="1296988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1254" idx="1"/>
            <a:endCxn id="100" idx="3"/>
          </p:cNvCxnSpPr>
          <p:nvPr/>
        </p:nvCxnSpPr>
        <p:spPr>
          <a:xfrm rot="10800000">
            <a:off x="4343400" y="4114800"/>
            <a:ext cx="25146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1253" idx="1"/>
            <a:endCxn id="90" idx="3"/>
          </p:cNvCxnSpPr>
          <p:nvPr/>
        </p:nvCxnSpPr>
        <p:spPr>
          <a:xfrm rot="10800000">
            <a:off x="4267200" y="3124200"/>
            <a:ext cx="25908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8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43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44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45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>
            <a:endCxn id="73" idx="0"/>
          </p:cNvCxnSpPr>
          <p:nvPr/>
        </p:nvCxnSpPr>
        <p:spPr>
          <a:xfrm rot="16200000" flipH="1">
            <a:off x="4114800" y="3200400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4152900" y="4229100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2256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4648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2261" name="Group 55"/>
          <p:cNvGrpSpPr>
            <a:grpSpLocks/>
          </p:cNvGrpSpPr>
          <p:nvPr/>
        </p:nvGrpSpPr>
        <p:grpSpPr bwMode="auto">
          <a:xfrm>
            <a:off x="3657600" y="3505200"/>
            <a:ext cx="304800" cy="304800"/>
            <a:chOff x="3352800" y="2514600"/>
            <a:chExt cx="304800" cy="304800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0" name="Straight Connector 79"/>
            <p:cNvCxnSpPr>
              <a:endCxn id="7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rot="16200000" flipH="1">
            <a:off x="4001294" y="3772694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3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67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8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9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>
            <a:endCxn id="73" idx="0"/>
          </p:cNvCxnSpPr>
          <p:nvPr/>
        </p:nvCxnSpPr>
        <p:spPr>
          <a:xfrm rot="16200000" flipH="1">
            <a:off x="4114800" y="3200400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4152900" y="4229100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3280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4648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3285" name="Group 55"/>
          <p:cNvGrpSpPr>
            <a:grpSpLocks/>
          </p:cNvGrpSpPr>
          <p:nvPr/>
        </p:nvGrpSpPr>
        <p:grpSpPr bwMode="auto">
          <a:xfrm>
            <a:off x="3657600" y="3505200"/>
            <a:ext cx="304800" cy="304800"/>
            <a:chOff x="3352800" y="2514600"/>
            <a:chExt cx="304800" cy="304800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0" name="Straight Connector 79"/>
            <p:cNvCxnSpPr>
              <a:endCxn id="7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rot="16200000" flipH="1">
            <a:off x="4001294" y="3772694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19200" y="5486400"/>
            <a:ext cx="6953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Idea: once added to the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Ctrie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, I-nodes remain present.</a:t>
            </a:r>
          </a:p>
        </p:txBody>
      </p:sp>
    </p:spTree>
    <p:extLst>
      <p:ext uri="{BB962C8B-B14F-4D97-AF65-F5344CB8AC3E}">
        <p14:creationId xmlns:p14="http://schemas.microsoft.com/office/powerpoint/2010/main" val="222803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Ctrie</a:t>
            </a:r>
            <a:r>
              <a:rPr lang="en-US" dirty="0" smtClean="0">
                <a:latin typeface="Calibri" charset="0"/>
              </a:rPr>
              <a:t> insert – </a:t>
            </a:r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attempt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3429000" y="266700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3962400" y="281940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9600" y="2667000"/>
            <a:ext cx="5334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8" idx="0"/>
          </p:cNvCxnSpPr>
          <p:nvPr/>
        </p:nvCxnSpPr>
        <p:spPr>
          <a:xfrm rot="5400000">
            <a:off x="2174875" y="384492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724400" y="2667000"/>
            <a:ext cx="838200" cy="457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67" name="Group 50"/>
          <p:cNvGrpSpPr>
            <a:grpSpLocks/>
          </p:cNvGrpSpPr>
          <p:nvPr/>
        </p:nvGrpSpPr>
        <p:grpSpPr bwMode="auto">
          <a:xfrm>
            <a:off x="3352800" y="2514600"/>
            <a:ext cx="304800" cy="304800"/>
            <a:chOff x="3352800" y="2514600"/>
            <a:chExt cx="304800" cy="304800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8" name="Straight Connector 117"/>
            <p:cNvCxnSpPr>
              <a:endCxn id="11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8" name="Group 51"/>
          <p:cNvGrpSpPr>
            <a:grpSpLocks/>
          </p:cNvGrpSpPr>
          <p:nvPr/>
        </p:nvGrpSpPr>
        <p:grpSpPr bwMode="auto">
          <a:xfrm>
            <a:off x="1905000" y="3505200"/>
            <a:ext cx="304800" cy="304800"/>
            <a:chOff x="3352800" y="2514600"/>
            <a:chExt cx="304800" cy="30480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2" name="Straight Connector 121"/>
            <p:cNvCxnSpPr>
              <a:endCxn id="1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9" name="Group 71"/>
          <p:cNvGrpSpPr>
            <a:grpSpLocks/>
          </p:cNvGrpSpPr>
          <p:nvPr/>
        </p:nvGrpSpPr>
        <p:grpSpPr bwMode="auto">
          <a:xfrm>
            <a:off x="1524000" y="4419600"/>
            <a:ext cx="304800" cy="304800"/>
            <a:chOff x="3352800" y="2514600"/>
            <a:chExt cx="304800" cy="304800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endCxn id="13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286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5" name="Straight Arrow Connector 74"/>
          <p:cNvCxnSpPr>
            <a:endCxn id="106" idx="0"/>
          </p:cNvCxnSpPr>
          <p:nvPr/>
        </p:nvCxnSpPr>
        <p:spPr>
          <a:xfrm rot="5400000">
            <a:off x="2174875" y="4225925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79" name="Straight Arrow Connector 78"/>
          <p:cNvCxnSpPr>
            <a:endCxn id="98" idx="0"/>
          </p:cNvCxnSpPr>
          <p:nvPr/>
        </p:nvCxnSpPr>
        <p:spPr>
          <a:xfrm rot="10800000" flipV="1">
            <a:off x="2971800" y="312420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2" name="Straight Arrow Connector 91"/>
          <p:cNvCxnSpPr>
            <a:endCxn id="73" idx="0"/>
          </p:cNvCxnSpPr>
          <p:nvPr/>
        </p:nvCxnSpPr>
        <p:spPr>
          <a:xfrm rot="16200000" flipH="1">
            <a:off x="4114800" y="3200400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4152900" y="4229100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3434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53280" name="Group 71"/>
          <p:cNvGrpSpPr>
            <a:grpSpLocks/>
          </p:cNvGrpSpPr>
          <p:nvPr/>
        </p:nvGrpSpPr>
        <p:grpSpPr bwMode="auto">
          <a:xfrm>
            <a:off x="3733800" y="4419600"/>
            <a:ext cx="304800" cy="304800"/>
            <a:chOff x="3352800" y="2514600"/>
            <a:chExt cx="304800" cy="304800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4648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3285" name="Group 55"/>
          <p:cNvGrpSpPr>
            <a:grpSpLocks/>
          </p:cNvGrpSpPr>
          <p:nvPr/>
        </p:nvGrpSpPr>
        <p:grpSpPr bwMode="auto">
          <a:xfrm>
            <a:off x="3657600" y="3505200"/>
            <a:ext cx="304800" cy="304800"/>
            <a:chOff x="3352800" y="2514600"/>
            <a:chExt cx="304800" cy="304800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80" name="Straight Connector 79"/>
            <p:cNvCxnSpPr>
              <a:endCxn id="7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rot="16200000" flipH="1">
            <a:off x="4001294" y="3772694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9551" y="5486400"/>
            <a:ext cx="75144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Remove operation supported as well - details in the paper.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4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3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0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0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0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4680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0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0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4680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0</a:t>
            </a:r>
            <a:endParaRPr lang="en-US" sz="3200" dirty="0">
              <a:solidFill>
                <a:srgbClr val="D5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59352" y="4587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7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9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4680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</a:t>
            </a:r>
            <a:endParaRPr lang="en-US" sz="3200" dirty="0">
              <a:solidFill>
                <a:srgbClr val="D5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362199" y="4587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4680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2</a:t>
            </a:r>
            <a:endParaRPr lang="en-US" sz="3200" dirty="0">
              <a:solidFill>
                <a:srgbClr val="D5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67000" y="4587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1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4680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3</a:t>
            </a:r>
            <a:endParaRPr lang="en-US" sz="3200" dirty="0">
              <a:solidFill>
                <a:srgbClr val="D5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971799" y="4587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6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4889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5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3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4889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5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2698913" y="4515624"/>
            <a:ext cx="260513" cy="26051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12" idx="0"/>
          </p:cNvCxnSpPr>
          <p:nvPr/>
        </p:nvCxnSpPr>
        <p:spPr>
          <a:xfrm rot="5400000">
            <a:off x="2403475" y="4088791"/>
            <a:ext cx="304800" cy="825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4889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5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814102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118902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509302" y="4285643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6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57400" y="4282466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62200" y="4282466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4282466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3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1752600" y="4282466"/>
            <a:ext cx="304800" cy="304800"/>
            <a:chOff x="3352800" y="2514600"/>
            <a:chExt cx="304800" cy="304800"/>
          </a:xfrm>
          <a:solidFill>
            <a:schemeClr val="tx2">
              <a:lumMod val="20000"/>
              <a:lumOff val="80000"/>
              <a:alpha val="68000"/>
            </a:schemeClr>
          </a:solidFill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1" idx="0"/>
          </p:cNvCxnSpPr>
          <p:nvPr/>
        </p:nvCxnSpPr>
        <p:spPr>
          <a:xfrm flipH="1">
            <a:off x="1271302" y="3977666"/>
            <a:ext cx="1325848" cy="3079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4889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5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814102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118902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509302" y="4285643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5"/>
          <p:cNvSpPr txBox="1">
            <a:spLocks noChangeArrowheads="1"/>
          </p:cNvSpPr>
          <p:nvPr/>
        </p:nvSpPr>
        <p:spPr bwMode="auto">
          <a:xfrm>
            <a:off x="1357866" y="3672866"/>
            <a:ext cx="668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 smtClean="0">
                <a:solidFill>
                  <a:srgbClr val="D50000"/>
                </a:solidFill>
              </a:rPr>
              <a:t>CAS</a:t>
            </a:r>
            <a:endParaRPr lang="en-US" sz="2400" dirty="0">
              <a:solidFill>
                <a:srgbClr val="D5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11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5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4889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5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11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4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36758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11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0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36758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</a:t>
            </a:r>
            <a:r>
              <a:rPr lang="en-US" sz="3200" smtClean="0">
                <a:solidFill>
                  <a:srgbClr val="D50000"/>
                </a:solidFill>
              </a:rPr>
              <a:t>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11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5294923" y="4593826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8385" y="4752420"/>
            <a:ext cx="52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2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127" name="TextBox 35"/>
          <p:cNvSpPr txBox="1">
            <a:spLocks noChangeArrowheads="1"/>
          </p:cNvSpPr>
          <p:nvPr/>
        </p:nvSpPr>
        <p:spPr bwMode="auto">
          <a:xfrm>
            <a:off x="7620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16 = 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01</a:t>
            </a:r>
            <a:r>
              <a:rPr lang="en-US">
                <a:latin typeface="Andale Mono" charset="0"/>
              </a:rPr>
              <a:t>0000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1524001" y="2286000"/>
            <a:ext cx="3048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76400" y="2133600"/>
            <a:ext cx="2438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925094" y="23233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7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381500" y="4091966"/>
            <a:ext cx="3048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36758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</a:t>
            </a:r>
            <a:r>
              <a:rPr lang="en-US" sz="3200" smtClean="0">
                <a:solidFill>
                  <a:srgbClr val="D50000"/>
                </a:solidFill>
              </a:rPr>
              <a:t>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11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6322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59370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5327487" y="4290614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62418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546687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9161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1593687" cy="3129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267200" y="4282466"/>
            <a:ext cx="304800" cy="304800"/>
          </a:xfrm>
          <a:prstGeom prst="rect">
            <a:avLst/>
          </a:prstGeom>
          <a:solidFill>
            <a:srgbClr val="C6D9F1">
              <a:alpha val="64000"/>
            </a:srgbClr>
          </a:solidFill>
          <a:ln w="19050">
            <a:solidFill>
              <a:srgbClr val="8EB4E3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4282466"/>
            <a:ext cx="304800" cy="304800"/>
          </a:xfrm>
          <a:prstGeom prst="rect">
            <a:avLst/>
          </a:prstGeom>
          <a:solidFill>
            <a:srgbClr val="C6D9F1">
              <a:alpha val="64000"/>
            </a:srgbClr>
          </a:solidFill>
          <a:ln w="19050">
            <a:solidFill>
              <a:srgbClr val="8EB4E3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17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3962400" y="4282466"/>
            <a:ext cx="304800" cy="304800"/>
            <a:chOff x="3352800" y="2514600"/>
            <a:chExt cx="304800" cy="304800"/>
          </a:xfrm>
          <a:solidFill>
            <a:srgbClr val="C6D9F1">
              <a:alpha val="64000"/>
            </a:srgbClr>
          </a:solidFill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8EB4E3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BFBFBF"/>
                </a:solidFill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endCxn id="4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8EB4E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8EB4E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876800" y="4282466"/>
            <a:ext cx="304800" cy="304800"/>
          </a:xfrm>
          <a:prstGeom prst="rect">
            <a:avLst/>
          </a:prstGeom>
          <a:solidFill>
            <a:srgbClr val="C6D9F1">
              <a:alpha val="64000"/>
            </a:srgbClr>
          </a:solidFill>
          <a:ln w="19050">
            <a:solidFill>
              <a:srgbClr val="8EB4E3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BFBFBF"/>
                </a:solidFill>
                <a:latin typeface="+mj-lt"/>
                <a:ea typeface="+mn-ea"/>
              </a:rPr>
              <a:t>18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36758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</a:t>
            </a:r>
            <a:r>
              <a:rPr lang="en-US" sz="3200" smtClean="0">
                <a:solidFill>
                  <a:srgbClr val="D50000"/>
                </a:solidFill>
              </a:rPr>
              <a:t>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6322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59370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5327487" y="4290614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6241887" y="429061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546687" y="4282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5268815" y="3746833"/>
            <a:ext cx="668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 smtClean="0">
                <a:solidFill>
                  <a:srgbClr val="D50000"/>
                </a:solidFill>
              </a:rPr>
              <a:t>CAS</a:t>
            </a:r>
            <a:endParaRPr lang="en-US" sz="24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8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636758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88803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</a:t>
            </a:r>
            <a:r>
              <a:rPr lang="en-US" sz="3200" smtClean="0">
                <a:solidFill>
                  <a:srgbClr val="D50000"/>
                </a:solidFill>
              </a:rPr>
              <a:t>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08097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909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</a:t>
            </a:r>
            <a:r>
              <a:rPr lang="en-US" sz="3200" smtClean="0">
                <a:solidFill>
                  <a:srgbClr val="D50000"/>
                </a:solidFill>
              </a:rPr>
              <a:t>= 6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414024" y="4597003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9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909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7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510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9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724400" y="4597003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5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909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8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029200" y="4597003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9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909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403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9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322277" y="4588855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8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909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611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10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638800" y="4588855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807761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611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11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1429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05399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611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5961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98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403036" y="36728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164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611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13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6628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Ctrie</a:t>
            </a:r>
            <a:r>
              <a:rPr lang="en-US" dirty="0"/>
              <a:t>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3774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32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52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7600" y="2529866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1000" y="2682266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2403475" y="3707791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581400" y="2377466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2133600" y="3368066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2572364" y="3977666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81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3200400" y="2987066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343400" y="29108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4343400" y="3063266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3901466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4495800" y="3977666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1910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4958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8006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3886200" y="3368066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105400" y="33680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229894" y="3635560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495799" y="2682266"/>
            <a:ext cx="1" cy="38100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68815" y="1667282"/>
            <a:ext cx="1611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size = 13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4199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24764" y="428902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115164" y="4289026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68815" y="5629682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actual size = 12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4196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7244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4114800" y="4292203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029200" y="429220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334000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38805" y="2560436"/>
            <a:ext cx="2522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But the size</a:t>
            </a:r>
          </a:p>
          <a:p>
            <a:r>
              <a:rPr lang="en-US" sz="3200" dirty="0" smtClean="0">
                <a:solidFill>
                  <a:srgbClr val="D50000"/>
                </a:solidFill>
              </a:rPr>
              <a:t>was never 13!</a:t>
            </a:r>
            <a:endParaRPr lang="en-US" sz="32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 information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52651" y="2282701"/>
            <a:ext cx="19030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size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find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filter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390894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 information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52651" y="2282701"/>
            <a:ext cx="19030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size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find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filter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iterator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22393" y="4514283"/>
            <a:ext cx="32559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 smtClean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 snapshot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5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locks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9179" y="2110154"/>
            <a:ext cx="5034411" cy="3380154"/>
          </a:xfrm>
          <a:custGeom>
            <a:avLst/>
            <a:gdLst>
              <a:gd name="connsiteX0" fmla="*/ 1797539 w 5034411"/>
              <a:gd name="connsiteY0" fmla="*/ 0 h 3380154"/>
              <a:gd name="connsiteX1" fmla="*/ 814103 w 5034411"/>
              <a:gd name="connsiteY1" fmla="*/ 390769 h 3380154"/>
              <a:gd name="connsiteX2" fmla="*/ 0 w 5034411"/>
              <a:gd name="connsiteY2" fmla="*/ 1940820 h 3380154"/>
              <a:gd name="connsiteX3" fmla="*/ 390770 w 5034411"/>
              <a:gd name="connsiteY3" fmla="*/ 2930769 h 3380154"/>
              <a:gd name="connsiteX4" fmla="*/ 1751949 w 5034411"/>
              <a:gd name="connsiteY4" fmla="*/ 3380154 h 3380154"/>
              <a:gd name="connsiteX5" fmla="*/ 4402667 w 5034411"/>
              <a:gd name="connsiteY5" fmla="*/ 2904718 h 3380154"/>
              <a:gd name="connsiteX6" fmla="*/ 5034411 w 5034411"/>
              <a:gd name="connsiteY6" fmla="*/ 1589128 h 3380154"/>
              <a:gd name="connsiteX7" fmla="*/ 3334565 w 5034411"/>
              <a:gd name="connsiteY7" fmla="*/ 286564 h 3380154"/>
              <a:gd name="connsiteX8" fmla="*/ 1797539 w 5034411"/>
              <a:gd name="connsiteY8" fmla="*/ 0 h 33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411" h="3380154">
                <a:moveTo>
                  <a:pt x="1797539" y="0"/>
                </a:moveTo>
                <a:lnTo>
                  <a:pt x="814103" y="390769"/>
                </a:lnTo>
                <a:lnTo>
                  <a:pt x="0" y="1940820"/>
                </a:lnTo>
                <a:lnTo>
                  <a:pt x="390770" y="2930769"/>
                </a:lnTo>
                <a:lnTo>
                  <a:pt x="1751949" y="3380154"/>
                </a:lnTo>
                <a:lnTo>
                  <a:pt x="4402667" y="2904718"/>
                </a:lnTo>
                <a:lnTo>
                  <a:pt x="5034411" y="1589128"/>
                </a:lnTo>
                <a:lnTo>
                  <a:pt x="3334565" y="286564"/>
                </a:lnTo>
                <a:lnTo>
                  <a:pt x="17975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9" y="1764703"/>
            <a:ext cx="560955" cy="5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locks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9179" y="2110154"/>
            <a:ext cx="5034411" cy="3380154"/>
          </a:xfrm>
          <a:custGeom>
            <a:avLst/>
            <a:gdLst>
              <a:gd name="connsiteX0" fmla="*/ 1797539 w 5034411"/>
              <a:gd name="connsiteY0" fmla="*/ 0 h 3380154"/>
              <a:gd name="connsiteX1" fmla="*/ 814103 w 5034411"/>
              <a:gd name="connsiteY1" fmla="*/ 390769 h 3380154"/>
              <a:gd name="connsiteX2" fmla="*/ 0 w 5034411"/>
              <a:gd name="connsiteY2" fmla="*/ 1940820 h 3380154"/>
              <a:gd name="connsiteX3" fmla="*/ 390770 w 5034411"/>
              <a:gd name="connsiteY3" fmla="*/ 2930769 h 3380154"/>
              <a:gd name="connsiteX4" fmla="*/ 1751949 w 5034411"/>
              <a:gd name="connsiteY4" fmla="*/ 3380154 h 3380154"/>
              <a:gd name="connsiteX5" fmla="*/ 4402667 w 5034411"/>
              <a:gd name="connsiteY5" fmla="*/ 2904718 h 3380154"/>
              <a:gd name="connsiteX6" fmla="*/ 5034411 w 5034411"/>
              <a:gd name="connsiteY6" fmla="*/ 1589128 h 3380154"/>
              <a:gd name="connsiteX7" fmla="*/ 3334565 w 5034411"/>
              <a:gd name="connsiteY7" fmla="*/ 286564 h 3380154"/>
              <a:gd name="connsiteX8" fmla="*/ 1797539 w 5034411"/>
              <a:gd name="connsiteY8" fmla="*/ 0 h 33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411" h="3380154">
                <a:moveTo>
                  <a:pt x="1797539" y="0"/>
                </a:moveTo>
                <a:lnTo>
                  <a:pt x="814103" y="390769"/>
                </a:lnTo>
                <a:lnTo>
                  <a:pt x="0" y="1940820"/>
                </a:lnTo>
                <a:lnTo>
                  <a:pt x="390770" y="2930769"/>
                </a:lnTo>
                <a:lnTo>
                  <a:pt x="1751949" y="3380154"/>
                </a:lnTo>
                <a:lnTo>
                  <a:pt x="4402667" y="2904718"/>
                </a:lnTo>
                <a:lnTo>
                  <a:pt x="5034411" y="1589128"/>
                </a:lnTo>
                <a:lnTo>
                  <a:pt x="3334565" y="286564"/>
                </a:lnTo>
                <a:lnTo>
                  <a:pt x="17975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9" y="1764703"/>
            <a:ext cx="560955" cy="5609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89010" y="2282004"/>
            <a:ext cx="31726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copy expensive</a:t>
            </a:r>
          </a:p>
        </p:txBody>
      </p:sp>
    </p:spTree>
    <p:extLst>
      <p:ext uri="{BB962C8B-B14F-4D97-AF65-F5344CB8AC3E}">
        <p14:creationId xmlns:p14="http://schemas.microsoft.com/office/powerpoint/2010/main" val="4432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locks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>
            <a:endCxn id="60" idx="0"/>
          </p:cNvCxnSpPr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9179" y="2110154"/>
            <a:ext cx="5034411" cy="3380154"/>
          </a:xfrm>
          <a:custGeom>
            <a:avLst/>
            <a:gdLst>
              <a:gd name="connsiteX0" fmla="*/ 1797539 w 5034411"/>
              <a:gd name="connsiteY0" fmla="*/ 0 h 3380154"/>
              <a:gd name="connsiteX1" fmla="*/ 814103 w 5034411"/>
              <a:gd name="connsiteY1" fmla="*/ 390769 h 3380154"/>
              <a:gd name="connsiteX2" fmla="*/ 0 w 5034411"/>
              <a:gd name="connsiteY2" fmla="*/ 1940820 h 3380154"/>
              <a:gd name="connsiteX3" fmla="*/ 390770 w 5034411"/>
              <a:gd name="connsiteY3" fmla="*/ 2930769 h 3380154"/>
              <a:gd name="connsiteX4" fmla="*/ 1751949 w 5034411"/>
              <a:gd name="connsiteY4" fmla="*/ 3380154 h 3380154"/>
              <a:gd name="connsiteX5" fmla="*/ 4402667 w 5034411"/>
              <a:gd name="connsiteY5" fmla="*/ 2904718 h 3380154"/>
              <a:gd name="connsiteX6" fmla="*/ 5034411 w 5034411"/>
              <a:gd name="connsiteY6" fmla="*/ 1589128 h 3380154"/>
              <a:gd name="connsiteX7" fmla="*/ 3334565 w 5034411"/>
              <a:gd name="connsiteY7" fmla="*/ 286564 h 3380154"/>
              <a:gd name="connsiteX8" fmla="*/ 1797539 w 5034411"/>
              <a:gd name="connsiteY8" fmla="*/ 0 h 33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411" h="3380154">
                <a:moveTo>
                  <a:pt x="1797539" y="0"/>
                </a:moveTo>
                <a:lnTo>
                  <a:pt x="814103" y="390769"/>
                </a:lnTo>
                <a:lnTo>
                  <a:pt x="0" y="1940820"/>
                </a:lnTo>
                <a:lnTo>
                  <a:pt x="390770" y="2930769"/>
                </a:lnTo>
                <a:lnTo>
                  <a:pt x="1751949" y="3380154"/>
                </a:lnTo>
                <a:lnTo>
                  <a:pt x="4402667" y="2904718"/>
                </a:lnTo>
                <a:lnTo>
                  <a:pt x="5034411" y="1589128"/>
                </a:lnTo>
                <a:lnTo>
                  <a:pt x="3334565" y="286564"/>
                </a:lnTo>
                <a:lnTo>
                  <a:pt x="17975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9" y="1764703"/>
            <a:ext cx="560955" cy="5609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89010" y="2282004"/>
            <a:ext cx="3172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copy expensive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 lock-free</a:t>
            </a:r>
          </a:p>
        </p:txBody>
      </p:sp>
    </p:spTree>
    <p:extLst>
      <p:ext uri="{BB962C8B-B14F-4D97-AF65-F5344CB8AC3E}">
        <p14:creationId xmlns:p14="http://schemas.microsoft.com/office/powerpoint/2010/main" val="429360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599179" y="2110154"/>
            <a:ext cx="5034411" cy="3380154"/>
          </a:xfrm>
          <a:custGeom>
            <a:avLst/>
            <a:gdLst>
              <a:gd name="connsiteX0" fmla="*/ 1797539 w 5034411"/>
              <a:gd name="connsiteY0" fmla="*/ 0 h 3380154"/>
              <a:gd name="connsiteX1" fmla="*/ 814103 w 5034411"/>
              <a:gd name="connsiteY1" fmla="*/ 390769 h 3380154"/>
              <a:gd name="connsiteX2" fmla="*/ 0 w 5034411"/>
              <a:gd name="connsiteY2" fmla="*/ 1940820 h 3380154"/>
              <a:gd name="connsiteX3" fmla="*/ 390770 w 5034411"/>
              <a:gd name="connsiteY3" fmla="*/ 2930769 h 3380154"/>
              <a:gd name="connsiteX4" fmla="*/ 1751949 w 5034411"/>
              <a:gd name="connsiteY4" fmla="*/ 3380154 h 3380154"/>
              <a:gd name="connsiteX5" fmla="*/ 4402667 w 5034411"/>
              <a:gd name="connsiteY5" fmla="*/ 2904718 h 3380154"/>
              <a:gd name="connsiteX6" fmla="*/ 5034411 w 5034411"/>
              <a:gd name="connsiteY6" fmla="*/ 1589128 h 3380154"/>
              <a:gd name="connsiteX7" fmla="*/ 3334565 w 5034411"/>
              <a:gd name="connsiteY7" fmla="*/ 286564 h 3380154"/>
              <a:gd name="connsiteX8" fmla="*/ 1797539 w 5034411"/>
              <a:gd name="connsiteY8" fmla="*/ 0 h 33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411" h="3380154">
                <a:moveTo>
                  <a:pt x="1797539" y="0"/>
                </a:moveTo>
                <a:lnTo>
                  <a:pt x="814103" y="390769"/>
                </a:lnTo>
                <a:lnTo>
                  <a:pt x="0" y="1940820"/>
                </a:lnTo>
                <a:lnTo>
                  <a:pt x="390770" y="2930769"/>
                </a:lnTo>
                <a:lnTo>
                  <a:pt x="1751949" y="3380154"/>
                </a:lnTo>
                <a:lnTo>
                  <a:pt x="4402667" y="2904718"/>
                </a:lnTo>
                <a:lnTo>
                  <a:pt x="5034411" y="1589128"/>
                </a:lnTo>
                <a:lnTo>
                  <a:pt x="3334565" y="286564"/>
                </a:lnTo>
                <a:lnTo>
                  <a:pt x="17975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locks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82749" y="3969518"/>
            <a:ext cx="1138238" cy="7177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9" y="1764703"/>
            <a:ext cx="560955" cy="5609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89010" y="2282004"/>
            <a:ext cx="3173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copy expensive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 lock-free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can insert or remove remain lock-free?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403229" y="46872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708029" y="46872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2098429" y="4687278"/>
            <a:ext cx="304800" cy="304800"/>
            <a:chOff x="3352800" y="2514600"/>
            <a:chExt cx="304800" cy="304800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5" name="Straight Connector 74"/>
            <p:cNvCxnSpPr>
              <a:endCxn id="7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008921" y="46888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8" name="TextBox 65"/>
          <p:cNvSpPr txBox="1">
            <a:spLocks noChangeArrowheads="1"/>
          </p:cNvSpPr>
          <p:nvPr/>
        </p:nvSpPr>
        <p:spPr bwMode="auto">
          <a:xfrm>
            <a:off x="2217377" y="3969518"/>
            <a:ext cx="668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 smtClean="0">
                <a:solidFill>
                  <a:srgbClr val="D50000"/>
                </a:solidFill>
              </a:rPr>
              <a:t>CAS</a:t>
            </a:r>
            <a:endParaRPr lang="en-US" sz="24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1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599179" y="2110154"/>
            <a:ext cx="5034411" cy="3380154"/>
          </a:xfrm>
          <a:custGeom>
            <a:avLst/>
            <a:gdLst>
              <a:gd name="connsiteX0" fmla="*/ 1797539 w 5034411"/>
              <a:gd name="connsiteY0" fmla="*/ 0 h 3380154"/>
              <a:gd name="connsiteX1" fmla="*/ 814103 w 5034411"/>
              <a:gd name="connsiteY1" fmla="*/ 390769 h 3380154"/>
              <a:gd name="connsiteX2" fmla="*/ 0 w 5034411"/>
              <a:gd name="connsiteY2" fmla="*/ 1940820 h 3380154"/>
              <a:gd name="connsiteX3" fmla="*/ 390770 w 5034411"/>
              <a:gd name="connsiteY3" fmla="*/ 2930769 h 3380154"/>
              <a:gd name="connsiteX4" fmla="*/ 1751949 w 5034411"/>
              <a:gd name="connsiteY4" fmla="*/ 3380154 h 3380154"/>
              <a:gd name="connsiteX5" fmla="*/ 4402667 w 5034411"/>
              <a:gd name="connsiteY5" fmla="*/ 2904718 h 3380154"/>
              <a:gd name="connsiteX6" fmla="*/ 5034411 w 5034411"/>
              <a:gd name="connsiteY6" fmla="*/ 1589128 h 3380154"/>
              <a:gd name="connsiteX7" fmla="*/ 3334565 w 5034411"/>
              <a:gd name="connsiteY7" fmla="*/ 286564 h 3380154"/>
              <a:gd name="connsiteX8" fmla="*/ 1797539 w 5034411"/>
              <a:gd name="connsiteY8" fmla="*/ 0 h 33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411" h="3380154">
                <a:moveTo>
                  <a:pt x="1797539" y="0"/>
                </a:moveTo>
                <a:lnTo>
                  <a:pt x="814103" y="390769"/>
                </a:lnTo>
                <a:lnTo>
                  <a:pt x="0" y="1940820"/>
                </a:lnTo>
                <a:lnTo>
                  <a:pt x="390770" y="2930769"/>
                </a:lnTo>
                <a:lnTo>
                  <a:pt x="1751949" y="3380154"/>
                </a:lnTo>
                <a:lnTo>
                  <a:pt x="4402667" y="2904718"/>
                </a:lnTo>
                <a:lnTo>
                  <a:pt x="5034411" y="1589128"/>
                </a:lnTo>
                <a:lnTo>
                  <a:pt x="3334565" y="286564"/>
                </a:lnTo>
                <a:lnTo>
                  <a:pt x="17975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locks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82749" y="3969518"/>
            <a:ext cx="1138238" cy="7177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9" y="1764703"/>
            <a:ext cx="560955" cy="5609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89010" y="2282004"/>
            <a:ext cx="3173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copy expensive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 lock-free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can insert or remove remain lock-free?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403229" y="46872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708029" y="46872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2098429" y="4687278"/>
            <a:ext cx="304800" cy="304800"/>
            <a:chOff x="3352800" y="2514600"/>
            <a:chExt cx="304800" cy="304800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5" name="Straight Connector 74"/>
            <p:cNvCxnSpPr>
              <a:endCxn id="7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008921" y="468886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78" name="TextBox 65"/>
          <p:cNvSpPr txBox="1">
            <a:spLocks noChangeArrowheads="1"/>
          </p:cNvSpPr>
          <p:nvPr/>
        </p:nvSpPr>
        <p:spPr bwMode="auto">
          <a:xfrm>
            <a:off x="2217377" y="3969518"/>
            <a:ext cx="668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 smtClean="0">
                <a:solidFill>
                  <a:srgbClr val="D50000"/>
                </a:solidFill>
              </a:rPr>
              <a:t>CAS</a:t>
            </a:r>
            <a:endParaRPr lang="en-US" sz="24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logs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5055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10363" y="428087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200763" y="4280878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657963" y="396951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36718" y="2282004"/>
            <a:ext cx="4026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keep a linked list of previous values in each I-node</a:t>
            </a:r>
          </a:p>
        </p:txBody>
      </p:sp>
    </p:spTree>
    <p:extLst>
      <p:ext uri="{BB962C8B-B14F-4D97-AF65-F5344CB8AC3E}">
        <p14:creationId xmlns:p14="http://schemas.microsoft.com/office/powerpoint/2010/main" val="224949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9144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4 = 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00</a:t>
            </a:r>
            <a:r>
              <a:rPr lang="en-US">
                <a:latin typeface="Andale Mono" charset="0"/>
              </a:rPr>
              <a:t>0100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524001" y="2286000"/>
            <a:ext cx="3048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2133600"/>
            <a:ext cx="2133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619501" y="2324100"/>
            <a:ext cx="3810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logs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107147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411947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802347" y="4275907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79" name="Straight Arrow Connector 78"/>
          <p:cNvCxnSpPr>
            <a:endCxn id="59" idx="0"/>
          </p:cNvCxnSpPr>
          <p:nvPr/>
        </p:nvCxnSpPr>
        <p:spPr>
          <a:xfrm flipH="1">
            <a:off x="1070707" y="3969518"/>
            <a:ext cx="612042" cy="3161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13507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918307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308707" y="4285643"/>
            <a:ext cx="304800" cy="304800"/>
            <a:chOff x="3352800" y="2514600"/>
            <a:chExt cx="304800" cy="304800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5" name="Straight Connector 74"/>
            <p:cNvCxnSpPr>
              <a:endCxn id="7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219199" y="4287231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78" name="Straight Arrow Connector 77"/>
          <p:cNvCxnSpPr>
            <a:endCxn id="64" idx="1"/>
          </p:cNvCxnSpPr>
          <p:nvPr/>
        </p:nvCxnSpPr>
        <p:spPr>
          <a:xfrm>
            <a:off x="1529128" y="4428307"/>
            <a:ext cx="273219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36718" y="2282004"/>
            <a:ext cx="4026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keep a linked list of previous values in each I-node</a:t>
            </a:r>
          </a:p>
        </p:txBody>
      </p:sp>
    </p:spTree>
    <p:extLst>
      <p:ext uri="{BB962C8B-B14F-4D97-AF65-F5344CB8AC3E}">
        <p14:creationId xmlns:p14="http://schemas.microsoft.com/office/powerpoint/2010/main" val="355111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logs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717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599" y="23693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3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87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43199" y="252171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276599" y="267411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rot="5400000">
            <a:off x="1489074" y="369964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666999" y="2369318"/>
            <a:ext cx="304800" cy="304800"/>
            <a:chOff x="3352800" y="2514600"/>
            <a:chExt cx="304800" cy="304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219199" y="3359918"/>
            <a:ext cx="304800" cy="304800"/>
            <a:chOff x="3352800" y="2514600"/>
            <a:chExt cx="304800" cy="304800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endCxn id="25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00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66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5" name="Straight Arrow Connector 34"/>
          <p:cNvCxnSpPr>
            <a:endCxn id="9" idx="0"/>
          </p:cNvCxnSpPr>
          <p:nvPr/>
        </p:nvCxnSpPr>
        <p:spPr>
          <a:xfrm rot="10800000" flipV="1">
            <a:off x="2285999" y="297891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428999" y="29027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7" name="Straight Arrow Connector 36"/>
          <p:cNvCxnSpPr>
            <a:endCxn id="48" idx="0"/>
          </p:cNvCxnSpPr>
          <p:nvPr/>
        </p:nvCxnSpPr>
        <p:spPr>
          <a:xfrm rot="16200000" flipH="1">
            <a:off x="3428999" y="305511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05199" y="389331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39" name="Straight Arrow Connector 38"/>
          <p:cNvCxnSpPr>
            <a:endCxn id="62" idx="0"/>
          </p:cNvCxnSpPr>
          <p:nvPr/>
        </p:nvCxnSpPr>
        <p:spPr>
          <a:xfrm>
            <a:off x="3581399" y="396951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2765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5813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8861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2971799" y="3359918"/>
            <a:ext cx="304800" cy="304800"/>
            <a:chOff x="3352800" y="2514600"/>
            <a:chExt cx="304800" cy="304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52" name="Straight Connector 51"/>
            <p:cNvCxnSpPr>
              <a:endCxn id="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190999" y="335991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3315493" y="362741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2107147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411947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802347" y="4275907"/>
            <a:ext cx="304800" cy="304800"/>
            <a:chOff x="3352800" y="2514600"/>
            <a:chExt cx="304800" cy="304800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65" name="Straight Connector 64"/>
            <p:cNvCxnSpPr>
              <a:endCxn id="6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5051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8099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3200399" y="4284055"/>
            <a:ext cx="304800" cy="304800"/>
            <a:chOff x="3352800" y="2514600"/>
            <a:chExt cx="304800" cy="304800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4114799" y="428405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4419599" y="42759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36718" y="2282004"/>
            <a:ext cx="40262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keep a linked list of previous values in each I-node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when is it safe to delete old entries?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</p:txBody>
      </p:sp>
      <p:cxnSp>
        <p:nvCxnSpPr>
          <p:cNvPr id="79" name="Straight Arrow Connector 78"/>
          <p:cNvCxnSpPr>
            <a:endCxn id="59" idx="0"/>
          </p:cNvCxnSpPr>
          <p:nvPr/>
        </p:nvCxnSpPr>
        <p:spPr>
          <a:xfrm flipH="1">
            <a:off x="1070707" y="3969518"/>
            <a:ext cx="612042" cy="3161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13507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918307" y="4285643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308707" y="4285643"/>
            <a:ext cx="304800" cy="304800"/>
            <a:chOff x="3352800" y="2514600"/>
            <a:chExt cx="304800" cy="304800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5" name="Straight Connector 74"/>
            <p:cNvCxnSpPr>
              <a:endCxn id="7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219199" y="4287231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78" name="Straight Arrow Connector 77"/>
          <p:cNvCxnSpPr>
            <a:endCxn id="64" idx="1"/>
          </p:cNvCxnSpPr>
          <p:nvPr/>
        </p:nvCxnSpPr>
        <p:spPr>
          <a:xfrm>
            <a:off x="1529128" y="4428307"/>
            <a:ext cx="273219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0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8" y="25217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8" y="25217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8" y="2674117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8" y="2826517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3" y="3852042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8" y="2521717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8" y="3512317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8" y="4045717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8" y="3055117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8" y="3131317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8" y="3055117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8" y="3207517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8" y="4045717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8" y="4121917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8" y="3512317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8" y="35123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2" y="3779811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2" y="44332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2" y="44332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2" y="4433277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8" y="443645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8" y="443645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8" y="4436454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8" y="4436454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8" y="4428306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2" y="4121917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6" y="200915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7" y="2085358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127377" y="1721989"/>
            <a:ext cx="0" cy="2844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2828" y="1342842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3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8" y="25202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8" y="25202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8" y="267262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8" y="282502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3" y="385055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8" y="252022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8" y="351082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8" y="404422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8" y="305362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8" y="312982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8" y="305362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8" y="320602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8" y="404422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8" y="412042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8" y="351082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8" y="351082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2" y="377832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2" y="44317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2" y="44317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2" y="443178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8" y="443496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8" y="443496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8" y="443496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8" y="443496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8" y="442681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2" y="412042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6" y="200766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7" y="208386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8" y="192998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6" y="297593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3" y="297593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5" y="396653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7" y="396653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27377" y="1720500"/>
            <a:ext cx="0" cy="2844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32828" y="134135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799" y="25135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6599" y="25135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39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287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35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83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3199" y="2665970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6599" y="2818370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89074" y="3843895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6999" y="2513570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19199" y="3504170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0199" y="403757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6999" y="304697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5999" y="3123170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28999" y="304697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28999" y="3199370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5199" y="4037570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1399" y="4113770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65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13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61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1799" y="3504170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0999" y="350417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5493" y="3771664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5563" y="44251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0363" y="442513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0763" y="4425130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5199" y="44283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09999" y="44283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0399" y="4428307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4799" y="442830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19599" y="4420159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7963" y="4113770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49587" y="2001011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4198" y="2077211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1429" y="1923322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0987" y="296928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48834" y="2969281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6506" y="3959881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3038" y="3959881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1836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snapshot!</a:t>
            </a:r>
            <a:endParaRPr lang="en-US" sz="3200" dirty="0">
              <a:solidFill>
                <a:srgbClr val="D5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125788" y="1713842"/>
            <a:ext cx="0" cy="2844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31239" y="1334695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1836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snapshot!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chemeClr val="accent2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27378" y="1706360"/>
            <a:ext cx="0" cy="2844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0356" y="1869674"/>
            <a:ext cx="293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1) create new I-node at #2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4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1836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snapshot!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29" idx="0"/>
          </p:cNvCxnSpPr>
          <p:nvPr/>
        </p:nvCxnSpPr>
        <p:spPr>
          <a:xfrm flipH="1">
            <a:off x="3127377" y="1706360"/>
            <a:ext cx="1" cy="28716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009" y="1793474"/>
            <a:ext cx="177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2) set snapshot</a:t>
            </a: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4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1836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snapshot!</a:t>
            </a:r>
            <a:endParaRPr lang="en-US" sz="3200" dirty="0">
              <a:solidFill>
                <a:srgbClr val="D50000"/>
              </a:solidFill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98631" y="1327213"/>
            <a:ext cx="287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3) CAS root to new I-node</a:t>
            </a:r>
            <a:endParaRPr lang="en-US" sz="2000" dirty="0">
              <a:solidFill>
                <a:srgbClr val="D50000"/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5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1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116389" y="2064426"/>
            <a:ext cx="228600" cy="10606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10240" y="2258377"/>
            <a:ext cx="216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generation #2 - ok!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3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Hash Array Mapped Tries (HAMT)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09900" y="2705100"/>
            <a:ext cx="838200" cy="762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04" name="TextBox 30"/>
          <p:cNvSpPr txBox="1">
            <a:spLocks noChangeArrowheads="1"/>
          </p:cNvSpPr>
          <p:nvPr/>
        </p:nvSpPr>
        <p:spPr bwMode="auto">
          <a:xfrm>
            <a:off x="914400" y="2514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ndale Mono" charset="0"/>
              </a:rPr>
              <a:t>4 = 00</a:t>
            </a:r>
            <a:r>
              <a:rPr lang="en-US">
                <a:solidFill>
                  <a:srgbClr val="C00000"/>
                </a:solidFill>
                <a:latin typeface="Andale Mono" charset="0"/>
              </a:rPr>
              <a:t>01</a:t>
            </a:r>
            <a:r>
              <a:rPr lang="en-US">
                <a:latin typeface="Andale Mono" charset="0"/>
              </a:rPr>
              <a:t>00</a:t>
            </a:r>
            <a:r>
              <a:rPr lang="en-US" baseline="-25000">
                <a:latin typeface="Andale Mono" charset="0"/>
              </a:rPr>
              <a:t>2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1791494" y="30091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05000" y="3124200"/>
            <a:ext cx="990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5894" y="33139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4744" y="2607855"/>
            <a:ext cx="179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generation #1</a:t>
            </a:r>
          </a:p>
          <a:p>
            <a:r>
              <a:rPr lang="en-US" sz="2000" dirty="0" smtClean="0">
                <a:solidFill>
                  <a:srgbClr val="D50000"/>
                </a:solidFill>
              </a:rPr>
              <a:t>not ok, too old!</a:t>
            </a:r>
            <a:endParaRPr lang="en-US" sz="2000" dirty="0">
              <a:solidFill>
                <a:srgbClr val="D5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20462" y="3115687"/>
            <a:ext cx="148126" cy="1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576839" y="2062891"/>
            <a:ext cx="838199" cy="43635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00184" y="2458432"/>
            <a:ext cx="321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1) create updated node at #2</a:t>
            </a:r>
            <a:endParaRPr lang="en-US" sz="2000" dirty="0">
              <a:solidFill>
                <a:srgbClr val="D50000"/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0"/>
          </p:cNvCxnSpPr>
          <p:nvPr/>
        </p:nvCxnSpPr>
        <p:spPr>
          <a:xfrm flipH="1">
            <a:off x="2592389" y="3115827"/>
            <a:ext cx="2531170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439989" y="3115827"/>
            <a:ext cx="228600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8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D99694">
              <a:alpha val="37000"/>
            </a:srgbClr>
          </a:solidFill>
          <a:ln w="19050">
            <a:solidFill>
              <a:schemeClr val="accent2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30479" y="1593419"/>
            <a:ext cx="3062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2) CAS to the updated node</a:t>
            </a:r>
            <a:endParaRPr lang="en-US" sz="2000" dirty="0">
              <a:solidFill>
                <a:srgbClr val="D50000"/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0"/>
          </p:cNvCxnSpPr>
          <p:nvPr/>
        </p:nvCxnSpPr>
        <p:spPr>
          <a:xfrm flipH="1">
            <a:off x="2592389" y="3115827"/>
            <a:ext cx="2531170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439988" y="3111642"/>
            <a:ext cx="228600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0"/>
          </p:cNvCxnSpPr>
          <p:nvPr/>
        </p:nvCxnSpPr>
        <p:spPr>
          <a:xfrm flipH="1">
            <a:off x="2592389" y="3115827"/>
            <a:ext cx="2531170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73189" y="4106288"/>
            <a:ext cx="228600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6008" y="3906233"/>
            <a:ext cx="1327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#1 too old!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8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0"/>
          </p:cNvCxnSpPr>
          <p:nvPr/>
        </p:nvCxnSpPr>
        <p:spPr>
          <a:xfrm flipH="1">
            <a:off x="2592389" y="3115827"/>
            <a:ext cx="2531170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73189" y="4106288"/>
            <a:ext cx="228600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4633" y="3950911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>
            <a:off x="2116753" y="4106288"/>
            <a:ext cx="3314123" cy="31136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881726" y="3858578"/>
            <a:ext cx="321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1) create updated node at #2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2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2229949" y="4686171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139383" y="4848991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73189" y="4106288"/>
            <a:ext cx="228600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4633" y="3950911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>
            <a:off x="2116753" y="4106288"/>
            <a:ext cx="3314123" cy="31136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16389" y="2791778"/>
            <a:ext cx="85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2) CAS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9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3177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subsequent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5811601" y="4106288"/>
            <a:ext cx="679725" cy="0"/>
          </a:xfrm>
          <a:prstGeom prst="straightConnector1">
            <a:avLst/>
          </a:prstGeom>
          <a:ln>
            <a:solidFill>
              <a:srgbClr val="D5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945655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430877" y="4106288"/>
            <a:ext cx="345916" cy="30597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491326" y="3856308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50000"/>
                </a:solidFill>
              </a:rPr>
              <a:t>finally, create a new leaf</a:t>
            </a:r>
          </a:p>
          <a:p>
            <a:r>
              <a:rPr lang="en-US" sz="2000" dirty="0" smtClean="0">
                <a:solidFill>
                  <a:srgbClr val="D50000"/>
                </a:solidFill>
              </a:rPr>
              <a:t>and CAS</a:t>
            </a:r>
            <a:endParaRPr lang="en-US" sz="2000" dirty="0">
              <a:solidFill>
                <a:srgbClr val="D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1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2561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another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945655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430877" y="4106288"/>
            <a:ext cx="345916" cy="30597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49" name="Up Arrow 148"/>
          <p:cNvSpPr/>
          <p:nvPr/>
        </p:nvSpPr>
        <p:spPr>
          <a:xfrm>
            <a:off x="6473415" y="4722448"/>
            <a:ext cx="115277" cy="16282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382849" y="4885268"/>
            <a:ext cx="3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1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1319" y="5427785"/>
            <a:ext cx="2561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another insert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51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using immutability</a:t>
            </a:r>
            <a:endParaRPr lang="en-US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33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78189" y="25060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525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18303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135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39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2744789" y="2658488"/>
            <a:ext cx="3810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3278189" y="2810888"/>
            <a:ext cx="381000" cy="762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7" idx="0"/>
          </p:cNvCxnSpPr>
          <p:nvPr/>
        </p:nvCxnSpPr>
        <p:spPr>
          <a:xfrm rot="5400000">
            <a:off x="1490664" y="3836413"/>
            <a:ext cx="381000" cy="63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2668589" y="2506088"/>
            <a:ext cx="304800" cy="304800"/>
            <a:chOff x="3352800" y="2514600"/>
            <a:chExt cx="304800" cy="304800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51"/>
          <p:cNvGrpSpPr>
            <a:grpSpLocks/>
          </p:cNvGrpSpPr>
          <p:nvPr/>
        </p:nvGrpSpPr>
        <p:grpSpPr bwMode="auto">
          <a:xfrm>
            <a:off x="1220789" y="3496688"/>
            <a:ext cx="304800" cy="304800"/>
            <a:chOff x="3352800" y="2514600"/>
            <a:chExt cx="304800" cy="304800"/>
          </a:xfrm>
        </p:grpSpPr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95" name="Straight Connector 94"/>
            <p:cNvCxnSpPr>
              <a:endCxn id="94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601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2668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99" name="Straight Arrow Connector 98"/>
          <p:cNvCxnSpPr>
            <a:endCxn id="84" idx="0"/>
          </p:cNvCxnSpPr>
          <p:nvPr/>
        </p:nvCxnSpPr>
        <p:spPr>
          <a:xfrm rot="10800000" flipV="1">
            <a:off x="2287589" y="3115688"/>
            <a:ext cx="457200" cy="381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430589" y="30394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1" name="Straight Arrow Connector 100"/>
          <p:cNvCxnSpPr>
            <a:endCxn id="105" idx="0"/>
          </p:cNvCxnSpPr>
          <p:nvPr/>
        </p:nvCxnSpPr>
        <p:spPr>
          <a:xfrm rot="16200000" flipH="1">
            <a:off x="3430589" y="3191888"/>
            <a:ext cx="381000" cy="2286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3506789" y="4030088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03" name="Straight Arrow Connector 102"/>
          <p:cNvCxnSpPr>
            <a:endCxn id="120" idx="0"/>
          </p:cNvCxnSpPr>
          <p:nvPr/>
        </p:nvCxnSpPr>
        <p:spPr>
          <a:xfrm>
            <a:off x="3582989" y="4106288"/>
            <a:ext cx="381000" cy="3145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32781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35829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20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38877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25</a:t>
            </a:r>
          </a:p>
        </p:txBody>
      </p: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2973389" y="3496688"/>
            <a:ext cx="304800" cy="304800"/>
            <a:chOff x="3352800" y="2514600"/>
            <a:chExt cx="304800" cy="304800"/>
          </a:xfrm>
        </p:grpSpPr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4192589" y="349668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28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3317083" y="3764182"/>
            <a:ext cx="381000" cy="15081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5071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811953" y="4417648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1202353" y="4417648"/>
            <a:ext cx="304800" cy="304800"/>
            <a:chOff x="3352800" y="2514600"/>
            <a:chExt cx="304800" cy="304800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endCxn id="116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35067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16</a:t>
            </a: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8115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17</a:t>
            </a:r>
          </a:p>
        </p:txBody>
      </p:sp>
      <p:grpSp>
        <p:nvGrpSpPr>
          <p:cNvPr id="121" name="Group 71"/>
          <p:cNvGrpSpPr>
            <a:grpSpLocks/>
          </p:cNvGrpSpPr>
          <p:nvPr/>
        </p:nvGrpSpPr>
        <p:grpSpPr bwMode="auto">
          <a:xfrm>
            <a:off x="3201989" y="4420825"/>
            <a:ext cx="304800" cy="304800"/>
            <a:chOff x="3352800" y="2514600"/>
            <a:chExt cx="304800" cy="3048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7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23" name="Straight Connector 122"/>
            <p:cNvCxnSpPr>
              <a:endCxn id="12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116389" y="4420825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18</a:t>
            </a: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21189" y="4412677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19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59553" y="4106288"/>
            <a:ext cx="24786" cy="3113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51177" y="1993529"/>
            <a:ext cx="1524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37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cxnSp>
        <p:nvCxnSpPr>
          <p:cNvPr id="130" name="Straight Arrow Connector 129"/>
          <p:cNvCxnSpPr>
            <a:endCxn id="80" idx="0"/>
          </p:cNvCxnSpPr>
          <p:nvPr/>
        </p:nvCxnSpPr>
        <p:spPr>
          <a:xfrm>
            <a:off x="3125788" y="2069729"/>
            <a:ext cx="1" cy="4363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3019" y="191584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2577" y="2961798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50424" y="29617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8096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4628" y="395239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796158" y="5427785"/>
            <a:ext cx="6049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D50000"/>
                </a:solidFill>
              </a:rPr>
              <a:t>But... this won't really work... why?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338839" y="1982923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679" y="1912677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15039" y="2062891"/>
            <a:ext cx="670745" cy="446375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3127378" y="1706360"/>
            <a:ext cx="1287661" cy="276563"/>
          </a:xfrm>
          <a:prstGeom prst="straightConnector1">
            <a:avLst/>
          </a:prstGeom>
          <a:ln w="19050">
            <a:solidFill>
              <a:srgbClr val="C0504D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829" y="1327213"/>
            <a:ext cx="5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endCxn id="129" idx="0"/>
          </p:cNvCxnSpPr>
          <p:nvPr/>
        </p:nvCxnSpPr>
        <p:spPr>
          <a:xfrm>
            <a:off x="1796158" y="1727323"/>
            <a:ext cx="1331219" cy="2662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4765" y="1327213"/>
            <a:ext cx="132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#1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3905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695384" y="2509266"/>
            <a:ext cx="304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085784" y="2509266"/>
            <a:ext cx="304800" cy="304800"/>
            <a:chOff x="3352800" y="2514600"/>
            <a:chExt cx="304800" cy="304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endCxn id="73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5047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809358" y="3040559"/>
            <a:ext cx="152400" cy="152400"/>
          </a:xfrm>
          <a:prstGeom prst="rect">
            <a:avLst/>
          </a:prstGeom>
          <a:solidFill>
            <a:srgbClr val="E6B9B8">
              <a:alpha val="37000"/>
            </a:srgbClr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1346" y="2962869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9193" y="2962870"/>
            <a:ext cx="45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endCxn id="76" idx="0"/>
          </p:cNvCxnSpPr>
          <p:nvPr/>
        </p:nvCxnSpPr>
        <p:spPr>
          <a:xfrm flipH="1">
            <a:off x="5123558" y="2658487"/>
            <a:ext cx="42463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7" idx="0"/>
          </p:cNvCxnSpPr>
          <p:nvPr/>
        </p:nvCxnSpPr>
        <p:spPr>
          <a:xfrm>
            <a:off x="5852993" y="2658487"/>
            <a:ext cx="32565" cy="382072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6" idx="0"/>
          </p:cNvCxnSpPr>
          <p:nvPr/>
        </p:nvCxnSpPr>
        <p:spPr>
          <a:xfrm>
            <a:off x="5123559" y="3115827"/>
            <a:ext cx="300967" cy="379373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86679" y="3115827"/>
            <a:ext cx="1398879" cy="380861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2721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55769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4</a:t>
            </a: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8817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9</a:t>
            </a:r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186526" y="3495200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12</a:t>
            </a:r>
          </a:p>
        </p:txBody>
      </p:sp>
      <p:cxnSp>
        <p:nvCxnSpPr>
          <p:cNvPr id="140" name="Straight Arrow Connector 139"/>
          <p:cNvCxnSpPr>
            <a:endCxn id="145" idx="0"/>
          </p:cNvCxnSpPr>
          <p:nvPr/>
        </p:nvCxnSpPr>
        <p:spPr>
          <a:xfrm rot="5400000">
            <a:off x="5237201" y="3834925"/>
            <a:ext cx="381000" cy="6350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1"/>
          <p:cNvGrpSpPr>
            <a:grpSpLocks/>
          </p:cNvGrpSpPr>
          <p:nvPr/>
        </p:nvGrpSpPr>
        <p:grpSpPr bwMode="auto">
          <a:xfrm>
            <a:off x="4967326" y="3495200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rgbClr val="C0504D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43" name="Straight Connector 142"/>
            <p:cNvCxnSpPr>
              <a:endCxn id="142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rgbClr val="C0504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5348326" y="4028600"/>
            <a:ext cx="152400" cy="152400"/>
          </a:xfrm>
          <a:prstGeom prst="rect">
            <a:avLst/>
          </a:prstGeom>
          <a:solidFill>
            <a:srgbClr val="E6B9B8"/>
          </a:solidFill>
          <a:ln w="19050">
            <a:solidFill>
              <a:srgbClr val="C0504D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+mj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00726" y="3876200"/>
            <a:ext cx="4556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endCxn id="155" idx="0"/>
          </p:cNvCxnSpPr>
          <p:nvPr/>
        </p:nvCxnSpPr>
        <p:spPr>
          <a:xfrm>
            <a:off x="5430877" y="4106288"/>
            <a:ext cx="1742521" cy="305569"/>
          </a:xfrm>
          <a:prstGeom prst="straightConnector1">
            <a:avLst/>
          </a:prstGeom>
          <a:ln w="19050">
            <a:solidFill>
              <a:srgbClr val="C0504D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4719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0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5776793" y="441267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1</a:t>
            </a:r>
          </a:p>
        </p:txBody>
      </p:sp>
      <p:grpSp>
        <p:nvGrpSpPr>
          <p:cNvPr id="150" name="Group 71"/>
          <p:cNvGrpSpPr>
            <a:grpSpLocks/>
          </p:cNvGrpSpPr>
          <p:nvPr/>
        </p:nvGrpSpPr>
        <p:grpSpPr bwMode="auto">
          <a:xfrm>
            <a:off x="5167193" y="4412677"/>
            <a:ext cx="304800" cy="304800"/>
            <a:chOff x="3352800" y="2514600"/>
            <a:chExt cx="304800" cy="304800"/>
          </a:xfrm>
          <a:solidFill>
            <a:srgbClr val="E6B9B8">
              <a:alpha val="39000"/>
            </a:srgbClr>
          </a:solidFill>
        </p:grpSpPr>
        <p:sp>
          <p:nvSpPr>
            <p:cNvPr id="151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endParaRPr>
            </a:p>
          </p:txBody>
        </p:sp>
        <p:cxnSp>
          <p:nvCxnSpPr>
            <p:cNvPr id="152" name="Straight Connector 151"/>
            <p:cNvCxnSpPr>
              <a:endCxn id="151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6081593" y="4412267"/>
            <a:ext cx="304800" cy="304800"/>
          </a:xfrm>
          <a:prstGeom prst="rect">
            <a:avLst/>
          </a:prstGeom>
          <a:solidFill>
            <a:srgbClr val="E6B9B8">
              <a:alpha val="39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</a:rPr>
              <a:t>2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70209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0</a:t>
            </a: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25798" y="441185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  <a:ea typeface="+mn-ea"/>
              </a:rPr>
              <a:t>1</a:t>
            </a:r>
          </a:p>
        </p:txBody>
      </p:sp>
      <p:grpSp>
        <p:nvGrpSpPr>
          <p:cNvPr id="158" name="Group 71"/>
          <p:cNvGrpSpPr>
            <a:grpSpLocks/>
          </p:cNvGrpSpPr>
          <p:nvPr/>
        </p:nvGrpSpPr>
        <p:grpSpPr bwMode="auto">
          <a:xfrm>
            <a:off x="6716198" y="4411857"/>
            <a:ext cx="304800" cy="304800"/>
            <a:chOff x="3352800" y="2514600"/>
            <a:chExt cx="304800" cy="304800"/>
          </a:xfrm>
          <a:solidFill>
            <a:srgbClr val="E6B9B8"/>
          </a:solidFill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ea typeface="+mn-ea"/>
              </a:endParaRPr>
            </a:p>
          </p:txBody>
        </p:sp>
        <p:cxnSp>
          <p:nvCxnSpPr>
            <p:cNvPr id="160" name="Straight Connector 159"/>
            <p:cNvCxnSpPr>
              <a:endCxn id="159" idx="2"/>
            </p:cNvCxnSpPr>
            <p:nvPr/>
          </p:nvCxnSpPr>
          <p:spPr>
            <a:xfrm rot="5400000">
              <a:off x="3353594" y="2666206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352800" y="2667000"/>
              <a:ext cx="304800" cy="158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76305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2</a:t>
            </a:r>
            <a:endParaRPr lang="en-US" sz="1600" dirty="0">
              <a:latin typeface="+mj-lt"/>
              <a:ea typeface="+mn-ea"/>
            </a:endParaRPr>
          </a:p>
        </p:txBody>
      </p:sp>
      <p:sp>
        <p:nvSpPr>
          <p:cNvPr id="163" name="Rectangle 4"/>
          <p:cNvSpPr>
            <a:spLocks noChangeArrowheads="1"/>
          </p:cNvSpPr>
          <p:nvPr/>
        </p:nvSpPr>
        <p:spPr bwMode="auto">
          <a:xfrm>
            <a:off x="7935398" y="4411447"/>
            <a:ext cx="304800" cy="304800"/>
          </a:xfrm>
          <a:prstGeom prst="rect">
            <a:avLst/>
          </a:prstGeom>
          <a:solidFill>
            <a:srgbClr val="E6B9B8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  <a:ea typeface="+mn-ea"/>
              </a:rPr>
              <a:t>3</a:t>
            </a:r>
            <a:endParaRPr lang="en-US" sz="1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18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3719</Words>
  <Application>Microsoft Macintosh PowerPoint</Application>
  <PresentationFormat>On-screen Show (4:3)</PresentationFormat>
  <Paragraphs>2222</Paragraphs>
  <Slides>124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Concurrent Tries with Efficient Non-blocking Snapshots</vt:lpstr>
      <vt:lpstr>Motivation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Hash Array Mapped Tries (HAMT)</vt:lpstr>
      <vt:lpstr>Immutable HAMT</vt:lpstr>
      <vt:lpstr>Immutable HAMT</vt:lpstr>
      <vt:lpstr>Immutable HAMT</vt:lpstr>
      <vt:lpstr>Node compression</vt:lpstr>
      <vt:lpstr>Node compression</vt:lpstr>
      <vt:lpstr>Ctrie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</vt:lpstr>
      <vt:lpstr>Ctrie insert – 2nd attempt</vt:lpstr>
      <vt:lpstr>Ctrie insert – 2nd attempt</vt:lpstr>
      <vt:lpstr>Ctrie insert – 2nd attempt</vt:lpstr>
      <vt:lpstr>Ctrie insert – 2nd attempt</vt:lpstr>
      <vt:lpstr>Ctrie insert – 2nd attempt</vt:lpstr>
      <vt:lpstr>Ctrie insert – 2nd attempt</vt:lpstr>
      <vt:lpstr>Ctrie insert – 2nd attempt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Ctrie size</vt:lpstr>
      <vt:lpstr>Global state information</vt:lpstr>
      <vt:lpstr>Global state information</vt:lpstr>
      <vt:lpstr>Snapshot using locks</vt:lpstr>
      <vt:lpstr>Snapshot using locks</vt:lpstr>
      <vt:lpstr>Snapshot using locks</vt:lpstr>
      <vt:lpstr>Snapshot using locks</vt:lpstr>
      <vt:lpstr>Snapshot using locks</vt:lpstr>
      <vt:lpstr>Snapshot using logs</vt:lpstr>
      <vt:lpstr>Snapshot using logs</vt:lpstr>
      <vt:lpstr>Snapshot using logs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Snapshot using immutability</vt:lpstr>
      <vt:lpstr>GCAS - generation-compare-and-swap</vt:lpstr>
      <vt:lpstr>GCAS - generation-compare-and-swap</vt:lpstr>
      <vt:lpstr>GCAS - generation-compare-and-swap</vt:lpstr>
      <vt:lpstr>GCAS - generation-compare-and-swap</vt:lpstr>
      <vt:lpstr>GCAS - generation-compare-and-swap</vt:lpstr>
      <vt:lpstr>GCAS - generation-compare-and-swap</vt:lpstr>
      <vt:lpstr>GCAS - generation-compare-and-swap</vt:lpstr>
      <vt:lpstr>GCAS - generation-compare-and-swap</vt:lpstr>
      <vt:lpstr>GCAS - generation-compare-and-swap</vt:lpstr>
      <vt:lpstr>Snapshot-based iterator</vt:lpstr>
      <vt:lpstr>Snapshot-based size</vt:lpstr>
      <vt:lpstr>Snapshot-based size</vt:lpstr>
      <vt:lpstr>Snapshot-based atomic clear</vt:lpstr>
      <vt:lpstr>Evaluation - quad core i7</vt:lpstr>
      <vt:lpstr>Evaluation – UltraSPARC T2</vt:lpstr>
      <vt:lpstr>Evaluation – 4x 8-core i7</vt:lpstr>
      <vt:lpstr>Evaluation – snapshot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Tries with Efficient Non-blocking Snapshots</dc:title>
  <dc:creator>aleksandar</dc:creator>
  <cp:lastModifiedBy>aleksandar</cp:lastModifiedBy>
  <cp:revision>173</cp:revision>
  <dcterms:created xsi:type="dcterms:W3CDTF">2012-02-20T15:14:31Z</dcterms:created>
  <dcterms:modified xsi:type="dcterms:W3CDTF">2012-02-21T17:01:07Z</dcterms:modified>
</cp:coreProperties>
</file>