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Mono Bold" charset="1" panose="020B0809050203000203"/>
      <p:regular r:id="rId18"/>
    </p:embeddedFont>
    <p:embeddedFont>
      <p:font typeface="Roboto" charset="1" panose="02000000000000000000"/>
      <p:regular r:id="rId19"/>
    </p:embeddedFont>
    <p:embeddedFont>
      <p:font typeface="Open Sans" charset="1" panose="020B0606030504020204"/>
      <p:regular r:id="rId20"/>
    </p:embeddedFont>
    <p:embeddedFont>
      <p:font typeface="Roboto Bold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6.jpe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9.jpeg" Type="http://schemas.openxmlformats.org/officeDocument/2006/relationships/image"/><Relationship Id="rId9" Target="../media/image3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9.jpeg" Type="http://schemas.openxmlformats.org/officeDocument/2006/relationships/image"/><Relationship Id="rId9" Target="../media/image2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2.jpe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4.jpeg" Type="http://schemas.openxmlformats.org/officeDocument/2006/relationships/image"/><Relationship Id="rId9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007369" y="2039396"/>
            <a:ext cx="8280631" cy="8280631"/>
          </a:xfrm>
          <a:custGeom>
            <a:avLst/>
            <a:gdLst/>
            <a:ahLst/>
            <a:cxnLst/>
            <a:rect r="r" b="b" t="t" l="l"/>
            <a:pathLst>
              <a:path h="8280631" w="8280631">
                <a:moveTo>
                  <a:pt x="8280631" y="0"/>
                </a:moveTo>
                <a:lnTo>
                  <a:pt x="0" y="0"/>
                </a:lnTo>
                <a:lnTo>
                  <a:pt x="0" y="8280631"/>
                </a:lnTo>
                <a:lnTo>
                  <a:pt x="8280631" y="8280631"/>
                </a:lnTo>
                <a:lnTo>
                  <a:pt x="82806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031" y="51031"/>
            <a:ext cx="1955338" cy="1955338"/>
          </a:xfrm>
          <a:custGeom>
            <a:avLst/>
            <a:gdLst/>
            <a:ahLst/>
            <a:cxnLst/>
            <a:rect r="r" b="b" t="t" l="l"/>
            <a:pathLst>
              <a:path h="1955338" w="1955338">
                <a:moveTo>
                  <a:pt x="0" y="0"/>
                </a:moveTo>
                <a:lnTo>
                  <a:pt x="1955338" y="0"/>
                </a:lnTo>
                <a:lnTo>
                  <a:pt x="1955338" y="1955338"/>
                </a:lnTo>
                <a:lnTo>
                  <a:pt x="0" y="1955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8455" y="2966333"/>
            <a:ext cx="14302338" cy="477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37"/>
              </a:lnSpc>
            </a:pPr>
            <a:r>
              <a:rPr lang="en-US" sz="10625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THE SCOPE OF COMPUTER  GRAPHICS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007678" y="7963745"/>
            <a:ext cx="1251622" cy="12516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7F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62474" y="8332544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107098"/>
            <a:ext cx="3277483" cy="115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2"/>
              </a:lnSpc>
              <a:spcBef>
                <a:spcPct val="0"/>
              </a:spcBef>
            </a:pPr>
            <a:r>
              <a:rPr lang="en-US" sz="3230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Created by Micheal Salam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372753" y="496901"/>
            <a:ext cx="1542495" cy="1542495"/>
          </a:xfrm>
          <a:custGeom>
            <a:avLst/>
            <a:gdLst/>
            <a:ahLst/>
            <a:cxnLst/>
            <a:rect r="r" b="b" t="t" l="l"/>
            <a:pathLst>
              <a:path h="1542495" w="1542495">
                <a:moveTo>
                  <a:pt x="0" y="0"/>
                </a:moveTo>
                <a:lnTo>
                  <a:pt x="1542494" y="0"/>
                </a:lnTo>
                <a:lnTo>
                  <a:pt x="1542494" y="1542495"/>
                </a:lnTo>
                <a:lnTo>
                  <a:pt x="0" y="1542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90644" y="7818309"/>
            <a:ext cx="1542495" cy="1542495"/>
          </a:xfrm>
          <a:custGeom>
            <a:avLst/>
            <a:gdLst/>
            <a:ahLst/>
            <a:cxnLst/>
            <a:rect r="r" b="b" t="t" l="l"/>
            <a:pathLst>
              <a:path h="1542495" w="1542495">
                <a:moveTo>
                  <a:pt x="0" y="0"/>
                </a:moveTo>
                <a:lnTo>
                  <a:pt x="1542495" y="0"/>
                </a:lnTo>
                <a:lnTo>
                  <a:pt x="1542495" y="1542494"/>
                </a:lnTo>
                <a:lnTo>
                  <a:pt x="0" y="1542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05805" y="3804295"/>
            <a:ext cx="1542495" cy="1542495"/>
          </a:xfrm>
          <a:custGeom>
            <a:avLst/>
            <a:gdLst/>
            <a:ahLst/>
            <a:cxnLst/>
            <a:rect r="r" b="b" t="t" l="l"/>
            <a:pathLst>
              <a:path h="1542495" w="1542495">
                <a:moveTo>
                  <a:pt x="0" y="0"/>
                </a:moveTo>
                <a:lnTo>
                  <a:pt x="1542494" y="0"/>
                </a:lnTo>
                <a:lnTo>
                  <a:pt x="1542494" y="1542494"/>
                </a:lnTo>
                <a:lnTo>
                  <a:pt x="0" y="1542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48299" y="2200126"/>
            <a:ext cx="1542495" cy="1542495"/>
          </a:xfrm>
          <a:custGeom>
            <a:avLst/>
            <a:gdLst/>
            <a:ahLst/>
            <a:cxnLst/>
            <a:rect r="r" b="b" t="t" l="l"/>
            <a:pathLst>
              <a:path h="1542495" w="1542495">
                <a:moveTo>
                  <a:pt x="0" y="0"/>
                </a:moveTo>
                <a:lnTo>
                  <a:pt x="1542495" y="0"/>
                </a:lnTo>
                <a:lnTo>
                  <a:pt x="1542495" y="1542494"/>
                </a:lnTo>
                <a:lnTo>
                  <a:pt x="0" y="1542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33489" y="463874"/>
            <a:ext cx="1542495" cy="1542495"/>
          </a:xfrm>
          <a:custGeom>
            <a:avLst/>
            <a:gdLst/>
            <a:ahLst/>
            <a:cxnLst/>
            <a:rect r="r" b="b" t="t" l="l"/>
            <a:pathLst>
              <a:path h="1542495" w="1542495">
                <a:moveTo>
                  <a:pt x="0" y="0"/>
                </a:moveTo>
                <a:lnTo>
                  <a:pt x="1542495" y="0"/>
                </a:lnTo>
                <a:lnTo>
                  <a:pt x="1542495" y="1542495"/>
                </a:lnTo>
                <a:lnTo>
                  <a:pt x="0" y="1542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474" y="8331068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1799" y="381667"/>
            <a:ext cx="13551691" cy="361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068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Applications of 3D Graphics</a:t>
            </a:r>
          </a:p>
          <a:p>
            <a:pPr algn="l">
              <a:lnSpc>
                <a:spcPts val="95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156283" y="2649600"/>
            <a:ext cx="12475996" cy="479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3670" indent="-406835" lvl="1">
              <a:lnSpc>
                <a:spcPts val="6406"/>
              </a:lnSpc>
              <a:buFont typeface="Arial"/>
              <a:buChar char="•"/>
            </a:pP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Ideal for interactive video games and animated films.</a:t>
            </a:r>
          </a:p>
          <a:p>
            <a:pPr algn="just" marL="813670" indent="-406835" lvl="1">
              <a:lnSpc>
                <a:spcPts val="6406"/>
              </a:lnSpc>
              <a:buFont typeface="Arial"/>
              <a:buChar char="•"/>
            </a:pP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Video games: Players interact with 3D environments.</a:t>
            </a:r>
          </a:p>
          <a:p>
            <a:pPr algn="just" marL="813670" indent="-406835" lvl="1">
              <a:lnSpc>
                <a:spcPts val="6406"/>
              </a:lnSpc>
              <a:buFont typeface="Arial"/>
              <a:buChar char="•"/>
            </a:pP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Animated films: Animators create scenes for viewer consumption.</a:t>
            </a:r>
          </a:p>
          <a:p>
            <a:pPr algn="just" marL="813670" indent="-406835" lvl="1">
              <a:lnSpc>
                <a:spcPts val="6406"/>
              </a:lnSpc>
              <a:buFont typeface="Arial"/>
              <a:buChar char="•"/>
            </a:pP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Distribution as sequences of 2D images.</a:t>
            </a:r>
          </a:p>
          <a:p>
            <a:pPr algn="just">
              <a:lnSpc>
                <a:spcPts val="640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-5400000">
            <a:off x="-246843" y="9258300"/>
            <a:ext cx="3615730" cy="3615730"/>
          </a:xfrm>
          <a:custGeom>
            <a:avLst/>
            <a:gdLst/>
            <a:ahLst/>
            <a:cxnLst/>
            <a:rect r="r" b="b" t="t" l="l"/>
            <a:pathLst>
              <a:path h="3615730" w="3615730">
                <a:moveTo>
                  <a:pt x="3615729" y="0"/>
                </a:moveTo>
                <a:lnTo>
                  <a:pt x="0" y="0"/>
                </a:lnTo>
                <a:lnTo>
                  <a:pt x="0" y="3615730"/>
                </a:lnTo>
                <a:lnTo>
                  <a:pt x="3615729" y="3615730"/>
                </a:lnTo>
                <a:lnTo>
                  <a:pt x="36157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-775468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37064" y="8736064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04504" y="807070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26104">
            <a:off x="14053597" y="5563281"/>
            <a:ext cx="3783404" cy="2118706"/>
          </a:xfrm>
          <a:custGeom>
            <a:avLst/>
            <a:gdLst/>
            <a:ahLst/>
            <a:cxnLst/>
            <a:rect r="r" b="b" t="t" l="l"/>
            <a:pathLst>
              <a:path h="2118706" w="3783404">
                <a:moveTo>
                  <a:pt x="0" y="0"/>
                </a:moveTo>
                <a:lnTo>
                  <a:pt x="3783404" y="0"/>
                </a:lnTo>
                <a:lnTo>
                  <a:pt x="3783404" y="2118707"/>
                </a:lnTo>
                <a:lnTo>
                  <a:pt x="0" y="21187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83887">
            <a:off x="3603705" y="7171750"/>
            <a:ext cx="4120279" cy="2318636"/>
          </a:xfrm>
          <a:custGeom>
            <a:avLst/>
            <a:gdLst/>
            <a:ahLst/>
            <a:cxnLst/>
            <a:rect r="r" b="b" t="t" l="l"/>
            <a:pathLst>
              <a:path h="2318636" w="4120279">
                <a:moveTo>
                  <a:pt x="0" y="0"/>
                </a:moveTo>
                <a:lnTo>
                  <a:pt x="4120279" y="0"/>
                </a:lnTo>
                <a:lnTo>
                  <a:pt x="4120279" y="2318636"/>
                </a:lnTo>
                <a:lnTo>
                  <a:pt x="0" y="23186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19582" y="7018051"/>
            <a:ext cx="4457034" cy="2493481"/>
          </a:xfrm>
          <a:custGeom>
            <a:avLst/>
            <a:gdLst/>
            <a:ahLst/>
            <a:cxnLst/>
            <a:rect r="r" b="b" t="t" l="l"/>
            <a:pathLst>
              <a:path h="2493481" w="4457034">
                <a:moveTo>
                  <a:pt x="0" y="0"/>
                </a:moveTo>
                <a:lnTo>
                  <a:pt x="4457034" y="0"/>
                </a:lnTo>
                <a:lnTo>
                  <a:pt x="4457034" y="2493481"/>
                </a:lnTo>
                <a:lnTo>
                  <a:pt x="0" y="24934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98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1312" y="57817"/>
            <a:ext cx="2739419" cy="273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249"/>
              </a:lnSpc>
            </a:pPr>
            <a:r>
              <a:rPr lang="en-US" b="true" sz="15892" spc="-96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08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474" y="8331068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-246843" y="9258300"/>
            <a:ext cx="3615730" cy="3615730"/>
          </a:xfrm>
          <a:custGeom>
            <a:avLst/>
            <a:gdLst/>
            <a:ahLst/>
            <a:cxnLst/>
            <a:rect r="r" b="b" t="t" l="l"/>
            <a:pathLst>
              <a:path h="3615730" w="3615730">
                <a:moveTo>
                  <a:pt x="3615729" y="0"/>
                </a:moveTo>
                <a:lnTo>
                  <a:pt x="0" y="0"/>
                </a:lnTo>
                <a:lnTo>
                  <a:pt x="0" y="3615730"/>
                </a:lnTo>
                <a:lnTo>
                  <a:pt x="3615729" y="3615730"/>
                </a:lnTo>
                <a:lnTo>
                  <a:pt x="36157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-775468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37064" y="8736064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7037143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7"/>
                </a:lnTo>
                <a:lnTo>
                  <a:pt x="0" y="15509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742" y="6631762"/>
            <a:ext cx="5133258" cy="2854091"/>
          </a:xfrm>
          <a:custGeom>
            <a:avLst/>
            <a:gdLst/>
            <a:ahLst/>
            <a:cxnLst/>
            <a:rect r="r" b="b" t="t" l="l"/>
            <a:pathLst>
              <a:path h="2854091" w="5133258">
                <a:moveTo>
                  <a:pt x="0" y="0"/>
                </a:moveTo>
                <a:lnTo>
                  <a:pt x="5133258" y="0"/>
                </a:lnTo>
                <a:lnTo>
                  <a:pt x="5133258" y="2854091"/>
                </a:lnTo>
                <a:lnTo>
                  <a:pt x="0" y="28540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81799" y="381667"/>
            <a:ext cx="13551691" cy="361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068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Future of 3D Graphics Technology</a:t>
            </a:r>
          </a:p>
          <a:p>
            <a:pPr algn="l">
              <a:lnSpc>
                <a:spcPts val="9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20386" y="2726628"/>
            <a:ext cx="14573833" cy="4310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532743" indent="-510914" lvl="2">
              <a:lnSpc>
                <a:spcPts val="6034"/>
              </a:lnSpc>
              <a:buFont typeface="Arial"/>
              <a:buChar char="⚬"/>
            </a:pPr>
            <a:r>
              <a:rPr lang="en-US" sz="354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Potential advancements in creating realistic 3D virtual worlds.</a:t>
            </a:r>
          </a:p>
          <a:p>
            <a:pPr algn="just" marL="1532743" indent="-510914" lvl="2">
              <a:lnSpc>
                <a:spcPts val="6034"/>
              </a:lnSpc>
              <a:buFont typeface="Arial"/>
              <a:buChar char="⚬"/>
            </a:pPr>
            <a:r>
              <a:rPr lang="en-US" sz="354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Shift from 2D image distribution to sharing virtual worlds.</a:t>
            </a:r>
          </a:p>
          <a:p>
            <a:pPr algn="just" marL="1532743" indent="-510914" lvl="2">
              <a:lnSpc>
                <a:spcPts val="6034"/>
              </a:lnSpc>
              <a:buFont typeface="Arial"/>
              <a:buChar char="⚬"/>
            </a:pPr>
            <a:r>
              <a:rPr lang="en-US" sz="354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Interactive viewing experiences with 3D graphics projectors.</a:t>
            </a:r>
          </a:p>
          <a:p>
            <a:pPr algn="just" marL="1532743" indent="-510914" lvl="2">
              <a:lnSpc>
                <a:spcPts val="6034"/>
              </a:lnSpc>
              <a:buFont typeface="Arial"/>
              <a:buChar char="⚬"/>
            </a:pPr>
            <a:r>
              <a:rPr lang="en-US" sz="354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possibilities with human-machine interfaces.</a:t>
            </a:r>
          </a:p>
          <a:p>
            <a:pPr algn="just">
              <a:lnSpc>
                <a:spcPts val="1096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174881" y="6606082"/>
            <a:ext cx="4619338" cy="2905450"/>
          </a:xfrm>
          <a:custGeom>
            <a:avLst/>
            <a:gdLst/>
            <a:ahLst/>
            <a:cxnLst/>
            <a:rect r="r" b="b" t="t" l="l"/>
            <a:pathLst>
              <a:path h="2905450" w="4619338">
                <a:moveTo>
                  <a:pt x="0" y="0"/>
                </a:moveTo>
                <a:lnTo>
                  <a:pt x="4619338" y="0"/>
                </a:lnTo>
                <a:lnTo>
                  <a:pt x="4619338" y="2905450"/>
                </a:lnTo>
                <a:lnTo>
                  <a:pt x="0" y="29054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312" y="57817"/>
            <a:ext cx="2739419" cy="273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249"/>
              </a:lnSpc>
            </a:pPr>
            <a:r>
              <a:rPr lang="en-US" b="true" sz="15892" spc="-96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09</a:t>
            </a:r>
          </a:p>
        </p:txBody>
      </p:sp>
    </p:spTree>
  </p:cSld>
  <p:clrMapOvr>
    <a:masterClrMapping/>
  </p:clrMapOvr>
  <p:transition spd="slow">
    <p:push dir="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38819" y="4831061"/>
            <a:ext cx="10866032" cy="1623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4"/>
              </a:lnSpc>
            </a:pPr>
            <a:r>
              <a:rPr lang="en-US" sz="13162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723391" y="686257"/>
            <a:ext cx="3084920" cy="3084920"/>
          </a:xfrm>
          <a:custGeom>
            <a:avLst/>
            <a:gdLst/>
            <a:ahLst/>
            <a:cxnLst/>
            <a:rect r="r" b="b" t="t" l="l"/>
            <a:pathLst>
              <a:path h="3084920" w="3084920">
                <a:moveTo>
                  <a:pt x="0" y="0"/>
                </a:moveTo>
                <a:lnTo>
                  <a:pt x="3084920" y="0"/>
                </a:lnTo>
                <a:lnTo>
                  <a:pt x="3084920" y="3084919"/>
                </a:lnTo>
                <a:lnTo>
                  <a:pt x="0" y="3084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08307" y="8202562"/>
            <a:ext cx="1647278" cy="1647278"/>
          </a:xfrm>
          <a:custGeom>
            <a:avLst/>
            <a:gdLst/>
            <a:ahLst/>
            <a:cxnLst/>
            <a:rect r="r" b="b" t="t" l="l"/>
            <a:pathLst>
              <a:path h="1647278" w="1647278">
                <a:moveTo>
                  <a:pt x="0" y="0"/>
                </a:moveTo>
                <a:lnTo>
                  <a:pt x="1647279" y="0"/>
                </a:lnTo>
                <a:lnTo>
                  <a:pt x="1647279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453245" y="140057"/>
            <a:ext cx="2557403" cy="2557403"/>
          </a:xfrm>
          <a:custGeom>
            <a:avLst/>
            <a:gdLst/>
            <a:ahLst/>
            <a:cxnLst/>
            <a:rect r="r" b="b" t="t" l="l"/>
            <a:pathLst>
              <a:path h="2557403" w="2557403">
                <a:moveTo>
                  <a:pt x="0" y="0"/>
                </a:moveTo>
                <a:lnTo>
                  <a:pt x="2557403" y="0"/>
                </a:lnTo>
                <a:lnTo>
                  <a:pt x="2557403" y="2557404"/>
                </a:lnTo>
                <a:lnTo>
                  <a:pt x="0" y="2557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986717" y="686257"/>
            <a:ext cx="4030834" cy="4030834"/>
          </a:xfrm>
          <a:custGeom>
            <a:avLst/>
            <a:gdLst/>
            <a:ahLst/>
            <a:cxnLst/>
            <a:rect r="r" b="b" t="t" l="l"/>
            <a:pathLst>
              <a:path h="4030834" w="4030834">
                <a:moveTo>
                  <a:pt x="0" y="4030833"/>
                </a:moveTo>
                <a:lnTo>
                  <a:pt x="4030834" y="4030833"/>
                </a:lnTo>
                <a:lnTo>
                  <a:pt x="4030834" y="0"/>
                </a:lnTo>
                <a:lnTo>
                  <a:pt x="0" y="0"/>
                </a:lnTo>
                <a:lnTo>
                  <a:pt x="0" y="403083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202080"/>
            <a:ext cx="3084920" cy="3084920"/>
          </a:xfrm>
          <a:custGeom>
            <a:avLst/>
            <a:gdLst/>
            <a:ahLst/>
            <a:cxnLst/>
            <a:rect r="r" b="b" t="t" l="l"/>
            <a:pathLst>
              <a:path h="3084920" w="3084920">
                <a:moveTo>
                  <a:pt x="0" y="0"/>
                </a:moveTo>
                <a:lnTo>
                  <a:pt x="3084920" y="0"/>
                </a:lnTo>
                <a:lnTo>
                  <a:pt x="3084920" y="3084920"/>
                </a:lnTo>
                <a:lnTo>
                  <a:pt x="0" y="308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761142">
            <a:off x="15431885" y="7165402"/>
            <a:ext cx="2557403" cy="2557403"/>
          </a:xfrm>
          <a:custGeom>
            <a:avLst/>
            <a:gdLst/>
            <a:ahLst/>
            <a:cxnLst/>
            <a:rect r="r" b="b" t="t" l="l"/>
            <a:pathLst>
              <a:path h="2557403" w="2557403">
                <a:moveTo>
                  <a:pt x="0" y="0"/>
                </a:moveTo>
                <a:lnTo>
                  <a:pt x="2557403" y="0"/>
                </a:lnTo>
                <a:lnTo>
                  <a:pt x="2557403" y="2557404"/>
                </a:lnTo>
                <a:lnTo>
                  <a:pt x="0" y="2557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474" y="8332544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959164" y="-4550332"/>
            <a:ext cx="7418666" cy="7418666"/>
          </a:xfrm>
          <a:custGeom>
            <a:avLst/>
            <a:gdLst/>
            <a:ahLst/>
            <a:cxnLst/>
            <a:rect r="r" b="b" t="t" l="l"/>
            <a:pathLst>
              <a:path h="7418666" w="7418666">
                <a:moveTo>
                  <a:pt x="7418665" y="0"/>
                </a:moveTo>
                <a:lnTo>
                  <a:pt x="0" y="0"/>
                </a:lnTo>
                <a:lnTo>
                  <a:pt x="0" y="7418666"/>
                </a:lnTo>
                <a:lnTo>
                  <a:pt x="7418665" y="7418666"/>
                </a:lnTo>
                <a:lnTo>
                  <a:pt x="74186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959164" y="2868334"/>
            <a:ext cx="7418666" cy="7418666"/>
          </a:xfrm>
          <a:custGeom>
            <a:avLst/>
            <a:gdLst/>
            <a:ahLst/>
            <a:cxnLst/>
            <a:rect r="r" b="b" t="t" l="l"/>
            <a:pathLst>
              <a:path h="7418666" w="7418666">
                <a:moveTo>
                  <a:pt x="7418665" y="0"/>
                </a:moveTo>
                <a:lnTo>
                  <a:pt x="0" y="0"/>
                </a:lnTo>
                <a:lnTo>
                  <a:pt x="0" y="7418666"/>
                </a:lnTo>
                <a:lnTo>
                  <a:pt x="7418665" y="7418666"/>
                </a:lnTo>
                <a:lnTo>
                  <a:pt x="74186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59501" y="2706409"/>
            <a:ext cx="10961205" cy="791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8"/>
              </a:lnSpc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Is a branch of Computer Science focused on creating and manipulating  visual representation using technology.</a:t>
            </a:r>
          </a:p>
          <a:p>
            <a:pPr algn="just" marL="730082" indent="-365041" lvl="1">
              <a:lnSpc>
                <a:spcPts val="5748"/>
              </a:lnSpc>
              <a:buFont typeface="Arial"/>
              <a:buChar char="•"/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Topics include:</a:t>
            </a:r>
          </a:p>
          <a:p>
            <a:pPr algn="just" marL="1460164" indent="-486721" lvl="2">
              <a:lnSpc>
                <a:spcPts val="5748"/>
              </a:lnSpc>
              <a:buFont typeface="Arial"/>
              <a:buChar char="⚬"/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Text presentation</a:t>
            </a:r>
          </a:p>
          <a:p>
            <a:pPr algn="just" marL="1460164" indent="-486721" lvl="2">
              <a:lnSpc>
                <a:spcPts val="5748"/>
              </a:lnSpc>
              <a:buFont typeface="Arial"/>
              <a:buChar char="⚬"/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Graphs and charts construction</a:t>
            </a:r>
          </a:p>
          <a:p>
            <a:pPr algn="just" marL="1460164" indent="-486721" lvl="2">
              <a:lnSpc>
                <a:spcPts val="5748"/>
              </a:lnSpc>
              <a:buFont typeface="Arial"/>
              <a:buChar char="⚬"/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Graphical user interfaces (GUIs)</a:t>
            </a:r>
          </a:p>
          <a:p>
            <a:pPr algn="just" marL="1460164" indent="-486721" lvl="2">
              <a:lnSpc>
                <a:spcPts val="5748"/>
              </a:lnSpc>
              <a:buFont typeface="Arial"/>
              <a:buChar char="⚬"/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Photographic manipulation</a:t>
            </a:r>
          </a:p>
          <a:p>
            <a:pPr algn="just" marL="1460164" indent="-486721" lvl="2">
              <a:lnSpc>
                <a:spcPts val="5748"/>
              </a:lnSpc>
              <a:buFont typeface="Arial"/>
              <a:buChar char="⚬"/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Video game development</a:t>
            </a:r>
          </a:p>
          <a:p>
            <a:pPr algn="just" marL="1460164" indent="-486721" lvl="2">
              <a:lnSpc>
                <a:spcPts val="5748"/>
              </a:lnSpc>
              <a:buFont typeface="Arial"/>
              <a:buChar char="⚬"/>
            </a:pPr>
            <a:r>
              <a:rPr lang="en-US" sz="3381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Animated motion picture creation</a:t>
            </a:r>
          </a:p>
          <a:p>
            <a:pPr algn="just">
              <a:lnSpc>
                <a:spcPts val="574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004504" y="-341204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33489" y="8966841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7"/>
                </a:lnTo>
                <a:lnTo>
                  <a:pt x="0" y="15509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85762" y="1209732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7" y="0"/>
                </a:lnTo>
                <a:lnTo>
                  <a:pt x="1550937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04504" y="7415905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436606">
            <a:off x="12038611" y="7811207"/>
            <a:ext cx="3335781" cy="1556698"/>
          </a:xfrm>
          <a:custGeom>
            <a:avLst/>
            <a:gdLst/>
            <a:ahLst/>
            <a:cxnLst/>
            <a:rect r="r" b="b" t="t" l="l"/>
            <a:pathLst>
              <a:path h="1556698" w="3335781">
                <a:moveTo>
                  <a:pt x="0" y="0"/>
                </a:moveTo>
                <a:lnTo>
                  <a:pt x="3335781" y="0"/>
                </a:lnTo>
                <a:lnTo>
                  <a:pt x="3335781" y="1556698"/>
                </a:lnTo>
                <a:lnTo>
                  <a:pt x="0" y="15566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78091">
            <a:off x="11414415" y="4682621"/>
            <a:ext cx="2742098" cy="1948333"/>
          </a:xfrm>
          <a:custGeom>
            <a:avLst/>
            <a:gdLst/>
            <a:ahLst/>
            <a:cxnLst/>
            <a:rect r="r" b="b" t="t" l="l"/>
            <a:pathLst>
              <a:path h="1948333" w="2742098">
                <a:moveTo>
                  <a:pt x="0" y="0"/>
                </a:moveTo>
                <a:lnTo>
                  <a:pt x="2742098" y="0"/>
                </a:lnTo>
                <a:lnTo>
                  <a:pt x="2742098" y="1948333"/>
                </a:lnTo>
                <a:lnTo>
                  <a:pt x="0" y="19483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896317">
            <a:off x="14849419" y="4629670"/>
            <a:ext cx="3031058" cy="2017819"/>
          </a:xfrm>
          <a:custGeom>
            <a:avLst/>
            <a:gdLst/>
            <a:ahLst/>
            <a:cxnLst/>
            <a:rect r="r" b="b" t="t" l="l"/>
            <a:pathLst>
              <a:path h="2017819" w="3031058">
                <a:moveTo>
                  <a:pt x="0" y="0"/>
                </a:moveTo>
                <a:lnTo>
                  <a:pt x="3031058" y="0"/>
                </a:lnTo>
                <a:lnTo>
                  <a:pt x="3031058" y="2017818"/>
                </a:lnTo>
                <a:lnTo>
                  <a:pt x="0" y="20178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96957" y="1837"/>
            <a:ext cx="12865518" cy="2758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00"/>
              </a:lnSpc>
            </a:pPr>
            <a:r>
              <a:rPr lang="en-US" sz="7928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What is Computer Graphics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-858546"/>
            <a:ext cx="3603741" cy="415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1"/>
              </a:lnSpc>
            </a:pPr>
            <a:r>
              <a:rPr lang="en-US" sz="24158" spc="-1473" b="true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01</a:t>
            </a:r>
          </a:p>
        </p:txBody>
      </p:sp>
    </p:spTree>
  </p:cSld>
  <p:clrMapOvr>
    <a:masterClrMapping/>
  </p:clrMapOvr>
  <p:transition spd="slow">
    <p:cover dir="r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8777" y="0"/>
            <a:ext cx="1567477" cy="1567477"/>
          </a:xfrm>
          <a:custGeom>
            <a:avLst/>
            <a:gdLst/>
            <a:ahLst/>
            <a:cxnLst/>
            <a:rect r="r" b="b" t="t" l="l"/>
            <a:pathLst>
              <a:path h="1567477" w="1567477">
                <a:moveTo>
                  <a:pt x="0" y="0"/>
                </a:moveTo>
                <a:lnTo>
                  <a:pt x="1567477" y="0"/>
                </a:lnTo>
                <a:lnTo>
                  <a:pt x="1567477" y="1567477"/>
                </a:lnTo>
                <a:lnTo>
                  <a:pt x="0" y="1567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5588947" y="-395590"/>
            <a:ext cx="3340705" cy="3340705"/>
          </a:xfrm>
          <a:custGeom>
            <a:avLst/>
            <a:gdLst/>
            <a:ahLst/>
            <a:cxnLst/>
            <a:rect r="r" b="b" t="t" l="l"/>
            <a:pathLst>
              <a:path h="3340705" w="3340705">
                <a:moveTo>
                  <a:pt x="3340706" y="0"/>
                </a:moveTo>
                <a:lnTo>
                  <a:pt x="0" y="0"/>
                </a:lnTo>
                <a:lnTo>
                  <a:pt x="0" y="3340705"/>
                </a:lnTo>
                <a:lnTo>
                  <a:pt x="3340706" y="3340705"/>
                </a:lnTo>
                <a:lnTo>
                  <a:pt x="33407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2949" y="2513610"/>
            <a:ext cx="11494927" cy="4622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4147" indent="-352073" lvl="1">
              <a:lnSpc>
                <a:spcPts val="4566"/>
              </a:lnSpc>
              <a:buFont typeface="Arial"/>
              <a:buChar char="•"/>
            </a:pPr>
            <a:r>
              <a:rPr lang="en-US" sz="3261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Increasing emphasis on 3D graphics within computer graphics.</a:t>
            </a:r>
          </a:p>
          <a:p>
            <a:pPr algn="l">
              <a:lnSpc>
                <a:spcPts val="4566"/>
              </a:lnSpc>
            </a:pPr>
          </a:p>
          <a:p>
            <a:pPr algn="l" marL="704147" indent="-352073" lvl="1">
              <a:lnSpc>
                <a:spcPts val="4566"/>
              </a:lnSpc>
              <a:buFont typeface="Arial"/>
              <a:buChar char="•"/>
            </a:pPr>
            <a:r>
              <a:rPr lang="en-US" sz="3261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3D graphics: Converting three-dimensional shapes into images.</a:t>
            </a:r>
          </a:p>
          <a:p>
            <a:pPr algn="l">
              <a:lnSpc>
                <a:spcPts val="4566"/>
              </a:lnSpc>
            </a:pPr>
          </a:p>
          <a:p>
            <a:pPr algn="l" marL="704147" indent="-352073" lvl="1">
              <a:lnSpc>
                <a:spcPts val="4566"/>
              </a:lnSpc>
              <a:buFont typeface="Arial"/>
              <a:buChar char="•"/>
            </a:pPr>
            <a:r>
              <a:rPr lang="en-US" sz="3261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Role of 3D graphics in broader computer graphics context.</a:t>
            </a:r>
          </a:p>
          <a:p>
            <a:pPr algn="l">
              <a:lnSpc>
                <a:spcPts val="456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107876" y="1814039"/>
            <a:ext cx="4876434" cy="3672564"/>
          </a:xfrm>
          <a:custGeom>
            <a:avLst/>
            <a:gdLst/>
            <a:ahLst/>
            <a:cxnLst/>
            <a:rect r="r" b="b" t="t" l="l"/>
            <a:pathLst>
              <a:path h="3672564" w="4876434">
                <a:moveTo>
                  <a:pt x="0" y="0"/>
                </a:moveTo>
                <a:lnTo>
                  <a:pt x="4876434" y="0"/>
                </a:lnTo>
                <a:lnTo>
                  <a:pt x="4876434" y="3672564"/>
                </a:lnTo>
                <a:lnTo>
                  <a:pt x="0" y="36725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66457">
            <a:off x="13331636" y="6487503"/>
            <a:ext cx="4087729" cy="3065797"/>
          </a:xfrm>
          <a:custGeom>
            <a:avLst/>
            <a:gdLst/>
            <a:ahLst/>
            <a:cxnLst/>
            <a:rect r="r" b="b" t="t" l="l"/>
            <a:pathLst>
              <a:path h="3065797" w="4087729">
                <a:moveTo>
                  <a:pt x="0" y="0"/>
                </a:moveTo>
                <a:lnTo>
                  <a:pt x="4087729" y="0"/>
                </a:lnTo>
                <a:lnTo>
                  <a:pt x="4087729" y="3065796"/>
                </a:lnTo>
                <a:lnTo>
                  <a:pt x="0" y="30657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31569">
            <a:off x="7042235" y="7117531"/>
            <a:ext cx="4203531" cy="2917790"/>
          </a:xfrm>
          <a:custGeom>
            <a:avLst/>
            <a:gdLst/>
            <a:ahLst/>
            <a:cxnLst/>
            <a:rect r="r" b="b" t="t" l="l"/>
            <a:pathLst>
              <a:path h="2917790" w="4203531">
                <a:moveTo>
                  <a:pt x="0" y="0"/>
                </a:moveTo>
                <a:lnTo>
                  <a:pt x="4203530" y="0"/>
                </a:lnTo>
                <a:lnTo>
                  <a:pt x="4203530" y="2917790"/>
                </a:lnTo>
                <a:lnTo>
                  <a:pt x="0" y="29177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268" r="0" b="-37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9525" y="183305"/>
            <a:ext cx="11075466" cy="236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3"/>
              </a:lnSpc>
            </a:pPr>
            <a:r>
              <a:rPr lang="en-US" sz="9165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Focus On 3D Graphics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-767065"/>
            <a:ext cx="3225899" cy="32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16"/>
              </a:lnSpc>
            </a:pPr>
            <a:r>
              <a:rPr lang="en-US" sz="18726" spc="-1142" b="true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02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5400000">
            <a:off x="-114807" y="7174403"/>
            <a:ext cx="3340705" cy="3340705"/>
          </a:xfrm>
          <a:custGeom>
            <a:avLst/>
            <a:gdLst/>
            <a:ahLst/>
            <a:cxnLst/>
            <a:rect r="r" b="b" t="t" l="l"/>
            <a:pathLst>
              <a:path h="3340705" w="3340705">
                <a:moveTo>
                  <a:pt x="3340706" y="0"/>
                </a:moveTo>
                <a:lnTo>
                  <a:pt x="0" y="0"/>
                </a:lnTo>
                <a:lnTo>
                  <a:pt x="0" y="3340705"/>
                </a:lnTo>
                <a:lnTo>
                  <a:pt x="3340706" y="3340705"/>
                </a:lnTo>
                <a:lnTo>
                  <a:pt x="33407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57613" y="96737"/>
            <a:ext cx="2901959" cy="2901959"/>
          </a:xfrm>
          <a:custGeom>
            <a:avLst/>
            <a:gdLst/>
            <a:ahLst/>
            <a:cxnLst/>
            <a:rect r="r" b="b" t="t" l="l"/>
            <a:pathLst>
              <a:path h="2901959" w="2901959">
                <a:moveTo>
                  <a:pt x="2901958" y="0"/>
                </a:moveTo>
                <a:lnTo>
                  <a:pt x="0" y="0"/>
                </a:lnTo>
                <a:lnTo>
                  <a:pt x="0" y="2901959"/>
                </a:lnTo>
                <a:lnTo>
                  <a:pt x="2901958" y="2901959"/>
                </a:lnTo>
                <a:lnTo>
                  <a:pt x="29019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8092" y="2569134"/>
            <a:ext cx="14255397" cy="499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324602" indent="-441534" lvl="2">
              <a:lnSpc>
                <a:spcPts val="5214"/>
              </a:lnSpc>
              <a:buFont typeface="Arial"/>
              <a:buChar char="⚬"/>
            </a:pPr>
            <a:r>
              <a:rPr lang="en-US" sz="3067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Emergence of digital cameras has led to increased use of image manipulation software.</a:t>
            </a:r>
          </a:p>
          <a:p>
            <a:pPr algn="just" marL="1324602" indent="-441534" lvl="2">
              <a:lnSpc>
                <a:spcPts val="5214"/>
              </a:lnSpc>
              <a:buFont typeface="Arial"/>
              <a:buChar char="⚬"/>
            </a:pPr>
            <a:r>
              <a:rPr lang="en-US" sz="3067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Functions of software:</a:t>
            </a:r>
          </a:p>
          <a:p>
            <a:pPr algn="just" marL="1986902" indent="-496726" lvl="3">
              <a:lnSpc>
                <a:spcPts val="5214"/>
              </a:lnSpc>
              <a:buFont typeface="Arial"/>
              <a:buChar char="￭"/>
            </a:pPr>
            <a:r>
              <a:rPr lang="en-US" sz="3067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Touch-up photographs (blemish removal, red-eye correction).</a:t>
            </a:r>
          </a:p>
          <a:p>
            <a:pPr algn="just" marL="1986902" indent="-496726" lvl="3">
              <a:lnSpc>
                <a:spcPts val="5214"/>
              </a:lnSpc>
              <a:buFont typeface="Arial"/>
              <a:buChar char="￭"/>
            </a:pPr>
            <a:r>
              <a:rPr lang="en-US" sz="3067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Cut and paste different photographs to create new images.</a:t>
            </a:r>
          </a:p>
          <a:p>
            <a:pPr algn="just" marL="1324602" indent="-441534" lvl="2">
              <a:lnSpc>
                <a:spcPts val="5214"/>
              </a:lnSpc>
              <a:buFont typeface="Arial"/>
              <a:buChar char="⚬"/>
            </a:pPr>
            <a:r>
              <a:rPr lang="en-US" sz="3067">
                <a:solidFill>
                  <a:srgbClr val="F6F7F6"/>
                </a:solidFill>
                <a:latin typeface="Open Sans"/>
                <a:ea typeface="Open Sans"/>
                <a:cs typeface="Open Sans"/>
                <a:sym typeface="Open Sans"/>
              </a:rPr>
              <a:t>Importance in creating images that may not reflect reality.</a:t>
            </a:r>
          </a:p>
          <a:p>
            <a:pPr algn="just">
              <a:lnSpc>
                <a:spcPts val="929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98318" y="658086"/>
            <a:ext cx="13349628" cy="190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1"/>
              </a:lnSpc>
            </a:pPr>
            <a:r>
              <a:rPr lang="en-US" sz="8034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Growth Of Manipulation software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262474" y="8219206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73132" y="423361"/>
            <a:ext cx="989466" cy="989466"/>
          </a:xfrm>
          <a:custGeom>
            <a:avLst/>
            <a:gdLst/>
            <a:ahLst/>
            <a:cxnLst/>
            <a:rect r="r" b="b" t="t" l="l"/>
            <a:pathLst>
              <a:path h="989466" w="989466">
                <a:moveTo>
                  <a:pt x="0" y="0"/>
                </a:moveTo>
                <a:lnTo>
                  <a:pt x="989466" y="0"/>
                </a:lnTo>
                <a:lnTo>
                  <a:pt x="989466" y="989467"/>
                </a:lnTo>
                <a:lnTo>
                  <a:pt x="0" y="989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04504" y="423361"/>
            <a:ext cx="989466" cy="989466"/>
          </a:xfrm>
          <a:custGeom>
            <a:avLst/>
            <a:gdLst/>
            <a:ahLst/>
            <a:cxnLst/>
            <a:rect r="r" b="b" t="t" l="l"/>
            <a:pathLst>
              <a:path h="989466" w="989466">
                <a:moveTo>
                  <a:pt x="0" y="0"/>
                </a:moveTo>
                <a:lnTo>
                  <a:pt x="989466" y="0"/>
                </a:lnTo>
                <a:lnTo>
                  <a:pt x="989466" y="989467"/>
                </a:lnTo>
                <a:lnTo>
                  <a:pt x="0" y="989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51291" y="8848467"/>
            <a:ext cx="989466" cy="989466"/>
          </a:xfrm>
          <a:custGeom>
            <a:avLst/>
            <a:gdLst/>
            <a:ahLst/>
            <a:cxnLst/>
            <a:rect r="r" b="b" t="t" l="l"/>
            <a:pathLst>
              <a:path h="989466" w="989466">
                <a:moveTo>
                  <a:pt x="0" y="0"/>
                </a:moveTo>
                <a:lnTo>
                  <a:pt x="989466" y="0"/>
                </a:lnTo>
                <a:lnTo>
                  <a:pt x="989466" y="989467"/>
                </a:lnTo>
                <a:lnTo>
                  <a:pt x="0" y="989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68263">
            <a:off x="12607973" y="6558087"/>
            <a:ext cx="5122885" cy="2619510"/>
          </a:xfrm>
          <a:custGeom>
            <a:avLst/>
            <a:gdLst/>
            <a:ahLst/>
            <a:cxnLst/>
            <a:rect r="r" b="b" t="t" l="l"/>
            <a:pathLst>
              <a:path h="2619510" w="5122885">
                <a:moveTo>
                  <a:pt x="0" y="0"/>
                </a:moveTo>
                <a:lnTo>
                  <a:pt x="5122885" y="0"/>
                </a:lnTo>
                <a:lnTo>
                  <a:pt x="5122885" y="2619510"/>
                </a:lnTo>
                <a:lnTo>
                  <a:pt x="0" y="26195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51797">
            <a:off x="1218248" y="6900263"/>
            <a:ext cx="4360141" cy="2637885"/>
          </a:xfrm>
          <a:custGeom>
            <a:avLst/>
            <a:gdLst/>
            <a:ahLst/>
            <a:cxnLst/>
            <a:rect r="r" b="b" t="t" l="l"/>
            <a:pathLst>
              <a:path h="2637885" w="4360141">
                <a:moveTo>
                  <a:pt x="0" y="0"/>
                </a:moveTo>
                <a:lnTo>
                  <a:pt x="4360141" y="0"/>
                </a:lnTo>
                <a:lnTo>
                  <a:pt x="4360141" y="2637886"/>
                </a:lnTo>
                <a:lnTo>
                  <a:pt x="0" y="26378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-352425"/>
            <a:ext cx="2881229" cy="317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83"/>
              </a:lnSpc>
            </a:pPr>
            <a:r>
              <a:rPr lang="en-US" b="true" sz="18559" spc="-1132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03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4602" y="2569026"/>
            <a:ext cx="14930378" cy="581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9027" indent="-419514" lvl="1">
              <a:lnSpc>
                <a:spcPts val="6606"/>
              </a:lnSpc>
              <a:buFont typeface="Arial"/>
              <a:buChar char="•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Special effects in motion pictures and TV.</a:t>
            </a:r>
          </a:p>
          <a:p>
            <a:pPr algn="just" marL="839027" indent="-419514" lvl="1">
              <a:lnSpc>
                <a:spcPts val="6606"/>
              </a:lnSpc>
              <a:buFont typeface="Arial"/>
              <a:buChar char="•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Shift from analog to digital systems.</a:t>
            </a:r>
          </a:p>
          <a:p>
            <a:pPr algn="just" marL="839027" indent="-419514" lvl="1">
              <a:lnSpc>
                <a:spcPts val="6606"/>
              </a:lnSpc>
              <a:buFont typeface="Arial"/>
              <a:buChar char="•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Techniques include:</a:t>
            </a:r>
          </a:p>
          <a:p>
            <a:pPr algn="just" marL="1678055" indent="-559352" lvl="2">
              <a:lnSpc>
                <a:spcPts val="6606"/>
              </a:lnSpc>
              <a:buFont typeface="Arial"/>
              <a:buChar char="⚬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Removing support wires</a:t>
            </a:r>
          </a:p>
          <a:p>
            <a:pPr algn="just" marL="1678055" indent="-559352" lvl="2">
              <a:lnSpc>
                <a:spcPts val="6606"/>
              </a:lnSpc>
              <a:buFont typeface="Arial"/>
              <a:buChar char="⚬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Overlaying images</a:t>
            </a:r>
          </a:p>
          <a:p>
            <a:pPr algn="just" marL="1678055" indent="-559352" lvl="2">
              <a:lnSpc>
                <a:spcPts val="6606"/>
              </a:lnSpc>
              <a:buFont typeface="Arial"/>
              <a:buChar char="⚬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Altering captured actions</a:t>
            </a:r>
          </a:p>
          <a:p>
            <a:pPr algn="just">
              <a:lnSpc>
                <a:spcPts val="6606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262474" y="7962269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54757" y="8476293"/>
            <a:ext cx="1533243" cy="1533243"/>
          </a:xfrm>
          <a:custGeom>
            <a:avLst/>
            <a:gdLst/>
            <a:ahLst/>
            <a:cxnLst/>
            <a:rect r="r" b="b" t="t" l="l"/>
            <a:pathLst>
              <a:path h="1533243" w="1533243">
                <a:moveTo>
                  <a:pt x="0" y="0"/>
                </a:moveTo>
                <a:lnTo>
                  <a:pt x="1533243" y="0"/>
                </a:lnTo>
                <a:lnTo>
                  <a:pt x="1533243" y="1533243"/>
                </a:lnTo>
                <a:lnTo>
                  <a:pt x="0" y="1533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82553" y="9004890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789193" y="-390387"/>
            <a:ext cx="3340705" cy="3340705"/>
          </a:xfrm>
          <a:custGeom>
            <a:avLst/>
            <a:gdLst/>
            <a:ahLst/>
            <a:cxnLst/>
            <a:rect r="r" b="b" t="t" l="l"/>
            <a:pathLst>
              <a:path h="3340705" w="3340705">
                <a:moveTo>
                  <a:pt x="3340705" y="0"/>
                </a:moveTo>
                <a:lnTo>
                  <a:pt x="0" y="0"/>
                </a:lnTo>
                <a:lnTo>
                  <a:pt x="0" y="3340706"/>
                </a:lnTo>
                <a:lnTo>
                  <a:pt x="3340705" y="3340706"/>
                </a:lnTo>
                <a:lnTo>
                  <a:pt x="3340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7947">
            <a:off x="13188033" y="1747247"/>
            <a:ext cx="2745539" cy="3119113"/>
          </a:xfrm>
          <a:custGeom>
            <a:avLst/>
            <a:gdLst/>
            <a:ahLst/>
            <a:cxnLst/>
            <a:rect r="r" b="b" t="t" l="l"/>
            <a:pathLst>
              <a:path h="3119113" w="2745539">
                <a:moveTo>
                  <a:pt x="0" y="0"/>
                </a:moveTo>
                <a:lnTo>
                  <a:pt x="2745539" y="0"/>
                </a:lnTo>
                <a:lnTo>
                  <a:pt x="2745539" y="3119113"/>
                </a:lnTo>
                <a:lnTo>
                  <a:pt x="0" y="3119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62884">
            <a:off x="13827140" y="5449249"/>
            <a:ext cx="2842140" cy="3052331"/>
          </a:xfrm>
          <a:custGeom>
            <a:avLst/>
            <a:gdLst/>
            <a:ahLst/>
            <a:cxnLst/>
            <a:rect r="r" b="b" t="t" l="l"/>
            <a:pathLst>
              <a:path h="3052331" w="2842140">
                <a:moveTo>
                  <a:pt x="0" y="0"/>
                </a:moveTo>
                <a:lnTo>
                  <a:pt x="2842140" y="0"/>
                </a:lnTo>
                <a:lnTo>
                  <a:pt x="2842140" y="3052330"/>
                </a:lnTo>
                <a:lnTo>
                  <a:pt x="0" y="30523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15078" y="157585"/>
            <a:ext cx="13789426" cy="247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5"/>
              </a:lnSpc>
            </a:pPr>
            <a:r>
              <a:rPr lang="en-US" sz="7096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Applications in Films and television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1512" y="-417772"/>
            <a:ext cx="5327131" cy="30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47"/>
              </a:lnSpc>
            </a:pPr>
            <a:r>
              <a:rPr lang="en-US" sz="17819" spc="-1087" b="true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04</a:t>
            </a:r>
          </a:p>
        </p:txBody>
      </p:sp>
    </p:spTree>
  </p:cSld>
  <p:clrMapOvr>
    <a:masterClrMapping/>
  </p:clrMapOvr>
  <p:transition spd="fast">
    <p:push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4602" y="2569026"/>
            <a:ext cx="14930378" cy="581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9027" indent="-419514" lvl="1">
              <a:lnSpc>
                <a:spcPts val="6606"/>
              </a:lnSpc>
              <a:buFont typeface="Arial"/>
              <a:buChar char="•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Special effects in motion pictures and TV.</a:t>
            </a:r>
          </a:p>
          <a:p>
            <a:pPr algn="just" marL="839027" indent="-419514" lvl="1">
              <a:lnSpc>
                <a:spcPts val="6606"/>
              </a:lnSpc>
              <a:buFont typeface="Arial"/>
              <a:buChar char="•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Shift from analog to digital systems.</a:t>
            </a:r>
          </a:p>
          <a:p>
            <a:pPr algn="just" marL="839027" indent="-419514" lvl="1">
              <a:lnSpc>
                <a:spcPts val="6606"/>
              </a:lnSpc>
              <a:buFont typeface="Arial"/>
              <a:buChar char="•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Techniques include:</a:t>
            </a:r>
          </a:p>
          <a:p>
            <a:pPr algn="just" marL="1678055" indent="-559352" lvl="2">
              <a:lnSpc>
                <a:spcPts val="6606"/>
              </a:lnSpc>
              <a:buFont typeface="Arial"/>
              <a:buChar char="⚬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Removing support wires</a:t>
            </a:r>
          </a:p>
          <a:p>
            <a:pPr algn="just" marL="1678055" indent="-559352" lvl="2">
              <a:lnSpc>
                <a:spcPts val="6606"/>
              </a:lnSpc>
              <a:buFont typeface="Arial"/>
              <a:buChar char="⚬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Overlaying images</a:t>
            </a:r>
          </a:p>
          <a:p>
            <a:pPr algn="just" marL="1678055" indent="-559352" lvl="2">
              <a:lnSpc>
                <a:spcPts val="6606"/>
              </a:lnSpc>
              <a:buFont typeface="Arial"/>
              <a:buChar char="⚬"/>
            </a:pPr>
            <a:r>
              <a:rPr lang="en-US" sz="3886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Altering captured actions</a:t>
            </a:r>
          </a:p>
          <a:p>
            <a:pPr algn="just">
              <a:lnSpc>
                <a:spcPts val="6606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262474" y="7962269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54757" y="8476293"/>
            <a:ext cx="1533243" cy="1533243"/>
          </a:xfrm>
          <a:custGeom>
            <a:avLst/>
            <a:gdLst/>
            <a:ahLst/>
            <a:cxnLst/>
            <a:rect r="r" b="b" t="t" l="l"/>
            <a:pathLst>
              <a:path h="1533243" w="1533243">
                <a:moveTo>
                  <a:pt x="0" y="0"/>
                </a:moveTo>
                <a:lnTo>
                  <a:pt x="1533243" y="0"/>
                </a:lnTo>
                <a:lnTo>
                  <a:pt x="1533243" y="1533243"/>
                </a:lnTo>
                <a:lnTo>
                  <a:pt x="0" y="1533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82553" y="9004890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789193" y="-390387"/>
            <a:ext cx="3340705" cy="3340705"/>
          </a:xfrm>
          <a:custGeom>
            <a:avLst/>
            <a:gdLst/>
            <a:ahLst/>
            <a:cxnLst/>
            <a:rect r="r" b="b" t="t" l="l"/>
            <a:pathLst>
              <a:path h="3340705" w="3340705">
                <a:moveTo>
                  <a:pt x="3340705" y="0"/>
                </a:moveTo>
                <a:lnTo>
                  <a:pt x="0" y="0"/>
                </a:lnTo>
                <a:lnTo>
                  <a:pt x="0" y="3340706"/>
                </a:lnTo>
                <a:lnTo>
                  <a:pt x="3340705" y="3340706"/>
                </a:lnTo>
                <a:lnTo>
                  <a:pt x="3340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7947">
            <a:off x="13188033" y="1747247"/>
            <a:ext cx="2745539" cy="3119113"/>
          </a:xfrm>
          <a:custGeom>
            <a:avLst/>
            <a:gdLst/>
            <a:ahLst/>
            <a:cxnLst/>
            <a:rect r="r" b="b" t="t" l="l"/>
            <a:pathLst>
              <a:path h="3119113" w="2745539">
                <a:moveTo>
                  <a:pt x="0" y="0"/>
                </a:moveTo>
                <a:lnTo>
                  <a:pt x="2745539" y="0"/>
                </a:lnTo>
                <a:lnTo>
                  <a:pt x="2745539" y="3119113"/>
                </a:lnTo>
                <a:lnTo>
                  <a:pt x="0" y="3119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62884">
            <a:off x="13827140" y="5449249"/>
            <a:ext cx="2842140" cy="3052331"/>
          </a:xfrm>
          <a:custGeom>
            <a:avLst/>
            <a:gdLst/>
            <a:ahLst/>
            <a:cxnLst/>
            <a:rect r="r" b="b" t="t" l="l"/>
            <a:pathLst>
              <a:path h="3052331" w="2842140">
                <a:moveTo>
                  <a:pt x="0" y="0"/>
                </a:moveTo>
                <a:lnTo>
                  <a:pt x="2842140" y="0"/>
                </a:lnTo>
                <a:lnTo>
                  <a:pt x="2842140" y="3052330"/>
                </a:lnTo>
                <a:lnTo>
                  <a:pt x="0" y="30523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15078" y="157585"/>
            <a:ext cx="13789426" cy="247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5"/>
              </a:lnSpc>
            </a:pPr>
            <a:r>
              <a:rPr lang="en-US" sz="7096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Applications in Films and television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1512" y="-417772"/>
            <a:ext cx="5327131" cy="30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47"/>
              </a:lnSpc>
            </a:pPr>
            <a:r>
              <a:rPr lang="en-US" sz="17819" spc="-1087" b="true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2694" y="171450"/>
            <a:ext cx="12376598" cy="204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2"/>
              </a:lnSpc>
            </a:pPr>
            <a:r>
              <a:rPr lang="en-US" sz="8002" b="true">
                <a:solidFill>
                  <a:srgbClr val="F6F7F6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2D Graphics and Image 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96274"/>
            <a:ext cx="12962426" cy="603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531001" indent="-510334" lvl="2">
              <a:lnSpc>
                <a:spcPts val="6027"/>
              </a:lnSpc>
              <a:buFont typeface="Arial"/>
              <a:buChar char="⚬"/>
            </a:pP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Software for producing 2D images (e.g., Microsoft Paint).</a:t>
            </a:r>
          </a:p>
          <a:p>
            <a:pPr algn="just" marL="1531001" indent="-510334" lvl="2">
              <a:lnSpc>
                <a:spcPts val="6027"/>
              </a:lnSpc>
              <a:buFont typeface="Arial"/>
              <a:buChar char="⚬"/>
            </a:pP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Functions include:</a:t>
            </a:r>
          </a:p>
          <a:p>
            <a:pPr algn="just" marL="2296501" indent="-574125" lvl="3">
              <a:lnSpc>
                <a:spcPts val="6027"/>
              </a:lnSpc>
              <a:buFont typeface="Arial"/>
              <a:buChar char="￭"/>
            </a:pP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Drawing shapes, filling colors, and cut/paste operations.</a:t>
            </a:r>
          </a:p>
          <a:p>
            <a:pPr algn="just" marL="1531001" indent="-510334" lvl="2">
              <a:lnSpc>
                <a:spcPts val="6027"/>
              </a:lnSpc>
              <a:buFont typeface="Arial"/>
              <a:buChar char="⚬"/>
            </a:pP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Distinction between:</a:t>
            </a:r>
          </a:p>
          <a:p>
            <a:pPr algn="just" marL="2296501" indent="-574125" lvl="3">
              <a:lnSpc>
                <a:spcPts val="6027"/>
              </a:lnSpc>
              <a:buFont typeface="Arial"/>
              <a:buChar char="￭"/>
            </a:pP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2D Graphics</a:t>
            </a:r>
            <a:r>
              <a:rPr lang="en-US" b="true" sz="3545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:</a:t>
            </a: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 Producing images from shapes.</a:t>
            </a:r>
          </a:p>
          <a:p>
            <a:pPr algn="just" marL="2296501" indent="-574125" lvl="3">
              <a:lnSpc>
                <a:spcPts val="6027"/>
              </a:lnSpc>
              <a:buFont typeface="Arial"/>
              <a:buChar char="￭"/>
            </a:pP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Image Processing</a:t>
            </a:r>
            <a:r>
              <a:rPr lang="en-US" b="true" sz="3545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:</a:t>
            </a:r>
            <a:r>
              <a:rPr lang="en-US" sz="3545">
                <a:solidFill>
                  <a:srgbClr val="F6F7F6"/>
                </a:solidFill>
                <a:latin typeface="Roboto"/>
                <a:ea typeface="Roboto"/>
                <a:cs typeface="Roboto"/>
                <a:sym typeface="Roboto"/>
              </a:rPr>
              <a:t> Analyzing and enhancing images.</a:t>
            </a:r>
          </a:p>
          <a:p>
            <a:pPr algn="just">
              <a:lnSpc>
                <a:spcPts val="602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62474" y="8331068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5940" y="9213891"/>
            <a:ext cx="1584020" cy="1584020"/>
          </a:xfrm>
          <a:custGeom>
            <a:avLst/>
            <a:gdLst/>
            <a:ahLst/>
            <a:cxnLst/>
            <a:rect r="r" b="b" t="t" l="l"/>
            <a:pathLst>
              <a:path h="1584020" w="1584020">
                <a:moveTo>
                  <a:pt x="0" y="0"/>
                </a:moveTo>
                <a:lnTo>
                  <a:pt x="1584020" y="0"/>
                </a:lnTo>
                <a:lnTo>
                  <a:pt x="1584020" y="1584020"/>
                </a:lnTo>
                <a:lnTo>
                  <a:pt x="0" y="1584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756120"/>
            <a:ext cx="1584020" cy="1584020"/>
          </a:xfrm>
          <a:custGeom>
            <a:avLst/>
            <a:gdLst/>
            <a:ahLst/>
            <a:cxnLst/>
            <a:rect r="r" b="b" t="t" l="l"/>
            <a:pathLst>
              <a:path h="1584020" w="1584020">
                <a:moveTo>
                  <a:pt x="0" y="0"/>
                </a:moveTo>
                <a:lnTo>
                  <a:pt x="1584020" y="0"/>
                </a:lnTo>
                <a:lnTo>
                  <a:pt x="1584020" y="1584021"/>
                </a:lnTo>
                <a:lnTo>
                  <a:pt x="0" y="1584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400000">
            <a:off x="14672270" y="0"/>
            <a:ext cx="3615730" cy="3615730"/>
          </a:xfrm>
          <a:custGeom>
            <a:avLst/>
            <a:gdLst/>
            <a:ahLst/>
            <a:cxnLst/>
            <a:rect r="r" b="b" t="t" l="l"/>
            <a:pathLst>
              <a:path h="3615730" w="3615730">
                <a:moveTo>
                  <a:pt x="3615730" y="0"/>
                </a:moveTo>
                <a:lnTo>
                  <a:pt x="0" y="0"/>
                </a:lnTo>
                <a:lnTo>
                  <a:pt x="0" y="3615730"/>
                </a:lnTo>
                <a:lnTo>
                  <a:pt x="3615730" y="3615730"/>
                </a:lnTo>
                <a:lnTo>
                  <a:pt x="361573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50808">
            <a:off x="13936756" y="3961329"/>
            <a:ext cx="3847545" cy="2885659"/>
          </a:xfrm>
          <a:custGeom>
            <a:avLst/>
            <a:gdLst/>
            <a:ahLst/>
            <a:cxnLst/>
            <a:rect r="r" b="b" t="t" l="l"/>
            <a:pathLst>
              <a:path h="2885659" w="3847545">
                <a:moveTo>
                  <a:pt x="0" y="0"/>
                </a:moveTo>
                <a:lnTo>
                  <a:pt x="3847545" y="0"/>
                </a:lnTo>
                <a:lnTo>
                  <a:pt x="3847545" y="2885659"/>
                </a:lnTo>
                <a:lnTo>
                  <a:pt x="0" y="28856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24937" y="7639681"/>
            <a:ext cx="2934363" cy="1896798"/>
          </a:xfrm>
          <a:custGeom>
            <a:avLst/>
            <a:gdLst/>
            <a:ahLst/>
            <a:cxnLst/>
            <a:rect r="r" b="b" t="t" l="l"/>
            <a:pathLst>
              <a:path h="1896798" w="2934363">
                <a:moveTo>
                  <a:pt x="0" y="0"/>
                </a:moveTo>
                <a:lnTo>
                  <a:pt x="2934363" y="0"/>
                </a:lnTo>
                <a:lnTo>
                  <a:pt x="2934363" y="1896798"/>
                </a:lnTo>
                <a:lnTo>
                  <a:pt x="0" y="18967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45024" y="7814866"/>
            <a:ext cx="2925144" cy="2191034"/>
          </a:xfrm>
          <a:custGeom>
            <a:avLst/>
            <a:gdLst/>
            <a:ahLst/>
            <a:cxnLst/>
            <a:rect r="r" b="b" t="t" l="l"/>
            <a:pathLst>
              <a:path h="2191034" w="2925144">
                <a:moveTo>
                  <a:pt x="0" y="0"/>
                </a:moveTo>
                <a:lnTo>
                  <a:pt x="2925144" y="0"/>
                </a:lnTo>
                <a:lnTo>
                  <a:pt x="2925144" y="2191035"/>
                </a:lnTo>
                <a:lnTo>
                  <a:pt x="0" y="2191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0011" y="-249486"/>
            <a:ext cx="4845366" cy="246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sz="14400" spc="-878" b="true">
                <a:solidFill>
                  <a:srgbClr val="F6F7F6"/>
                </a:solidFill>
                <a:latin typeface="Roboto Bold"/>
                <a:ea typeface="Roboto Bold"/>
                <a:cs typeface="Roboto Bold"/>
                <a:sym typeface="Roboto Bold"/>
              </a:rPr>
              <a:t>05</a:t>
            </a:r>
          </a:p>
        </p:txBody>
      </p:sp>
    </p:spTree>
  </p:cSld>
  <p:clrMapOvr>
    <a:masterClrMapping/>
  </p:clrMapOvr>
  <p:transition spd="fast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3891" y="25004"/>
            <a:ext cx="13343787" cy="325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82"/>
              </a:lnSpc>
            </a:pPr>
            <a:r>
              <a:rPr lang="en-US" sz="934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Understanding 3D Graphics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262474" y="8331068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57166" y="8782494"/>
            <a:ext cx="4030834" cy="4030834"/>
          </a:xfrm>
          <a:custGeom>
            <a:avLst/>
            <a:gdLst/>
            <a:ahLst/>
            <a:cxnLst/>
            <a:rect r="r" b="b" t="t" l="l"/>
            <a:pathLst>
              <a:path h="4030834" w="4030834">
                <a:moveTo>
                  <a:pt x="0" y="4030834"/>
                </a:moveTo>
                <a:lnTo>
                  <a:pt x="4030834" y="4030834"/>
                </a:lnTo>
                <a:lnTo>
                  <a:pt x="4030834" y="0"/>
                </a:lnTo>
                <a:lnTo>
                  <a:pt x="0" y="0"/>
                </a:lnTo>
                <a:lnTo>
                  <a:pt x="0" y="40308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5940" y="9213891"/>
            <a:ext cx="1584020" cy="1584020"/>
          </a:xfrm>
          <a:custGeom>
            <a:avLst/>
            <a:gdLst/>
            <a:ahLst/>
            <a:cxnLst/>
            <a:rect r="r" b="b" t="t" l="l"/>
            <a:pathLst>
              <a:path h="1584020" w="1584020">
                <a:moveTo>
                  <a:pt x="0" y="0"/>
                </a:moveTo>
                <a:lnTo>
                  <a:pt x="1584020" y="0"/>
                </a:lnTo>
                <a:lnTo>
                  <a:pt x="1584020" y="1584020"/>
                </a:lnTo>
                <a:lnTo>
                  <a:pt x="0" y="1584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756120"/>
            <a:ext cx="1584020" cy="1584020"/>
          </a:xfrm>
          <a:custGeom>
            <a:avLst/>
            <a:gdLst/>
            <a:ahLst/>
            <a:cxnLst/>
            <a:rect r="r" b="b" t="t" l="l"/>
            <a:pathLst>
              <a:path h="1584020" w="1584020">
                <a:moveTo>
                  <a:pt x="0" y="0"/>
                </a:moveTo>
                <a:lnTo>
                  <a:pt x="1584020" y="0"/>
                </a:lnTo>
                <a:lnTo>
                  <a:pt x="1584020" y="1584021"/>
                </a:lnTo>
                <a:lnTo>
                  <a:pt x="0" y="15840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83832" y="0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32896" y="253232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203870">
            <a:off x="12991310" y="2281661"/>
            <a:ext cx="4730559" cy="2660940"/>
          </a:xfrm>
          <a:custGeom>
            <a:avLst/>
            <a:gdLst/>
            <a:ahLst/>
            <a:cxnLst/>
            <a:rect r="r" b="b" t="t" l="l"/>
            <a:pathLst>
              <a:path h="2660940" w="4730559">
                <a:moveTo>
                  <a:pt x="0" y="0"/>
                </a:moveTo>
                <a:lnTo>
                  <a:pt x="4730559" y="0"/>
                </a:lnTo>
                <a:lnTo>
                  <a:pt x="4730559" y="2660940"/>
                </a:lnTo>
                <a:lnTo>
                  <a:pt x="0" y="26609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59984">
            <a:off x="12943989" y="6162741"/>
            <a:ext cx="3955078" cy="2224731"/>
          </a:xfrm>
          <a:custGeom>
            <a:avLst/>
            <a:gdLst/>
            <a:ahLst/>
            <a:cxnLst/>
            <a:rect r="r" b="b" t="t" l="l"/>
            <a:pathLst>
              <a:path h="2224731" w="3955078">
                <a:moveTo>
                  <a:pt x="0" y="0"/>
                </a:moveTo>
                <a:lnTo>
                  <a:pt x="3955078" y="0"/>
                </a:lnTo>
                <a:lnTo>
                  <a:pt x="3955078" y="2224731"/>
                </a:lnTo>
                <a:lnTo>
                  <a:pt x="0" y="22247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1853" y="-70246"/>
            <a:ext cx="2096097" cy="246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sz="14400" spc="-878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5940" y="3117847"/>
            <a:ext cx="10230980" cy="46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351684" indent="-450561" lvl="2">
              <a:lnSpc>
                <a:spcPts val="5321"/>
              </a:lnSpc>
              <a:buFont typeface="Arial"/>
              <a:buChar char="⚬"/>
            </a:pPr>
            <a:r>
              <a:rPr lang="en-US" sz="313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 of constructing digitally encoded 3D scenes.</a:t>
            </a:r>
          </a:p>
          <a:p>
            <a:pPr algn="just" marL="1351684" indent="-450561" lvl="2">
              <a:lnSpc>
                <a:spcPts val="5321"/>
              </a:lnSpc>
              <a:buFont typeface="Arial"/>
              <a:buChar char="⚬"/>
            </a:pPr>
            <a:r>
              <a:rPr lang="en-US" sz="313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Simulating photographic processes for virtual worlds.</a:t>
            </a:r>
          </a:p>
          <a:p>
            <a:pPr algn="just" marL="1351684" indent="-450561" lvl="2">
              <a:lnSpc>
                <a:spcPts val="5321"/>
              </a:lnSpc>
              <a:buFont typeface="Arial"/>
              <a:buChar char="⚬"/>
            </a:pPr>
            <a:r>
              <a:rPr lang="en-US" sz="313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Difference from traditional photography: 3D scenes exist as data and algorithms.</a:t>
            </a:r>
          </a:p>
          <a:p>
            <a:pPr algn="just">
              <a:lnSpc>
                <a:spcPts val="53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474" y="8331068"/>
            <a:ext cx="742030" cy="514024"/>
          </a:xfrm>
          <a:custGeom>
            <a:avLst/>
            <a:gdLst/>
            <a:ahLst/>
            <a:cxnLst/>
            <a:rect r="r" b="b" t="t" l="l"/>
            <a:pathLst>
              <a:path h="514024" w="74203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1799" y="381667"/>
            <a:ext cx="13551691" cy="241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068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Steps In Creating 3D Graphics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36807" y="2601775"/>
            <a:ext cx="12475996" cy="560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627339" indent="-542446" lvl="2">
              <a:lnSpc>
                <a:spcPts val="6406"/>
              </a:lnSpc>
              <a:buFont typeface="Arial"/>
              <a:buChar char="⚬"/>
            </a:pP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Two main steps:</a:t>
            </a:r>
          </a:p>
          <a:p>
            <a:pPr algn="just" marL="813670" indent="-406835" lvl="1">
              <a:lnSpc>
                <a:spcPts val="6406"/>
              </a:lnSpc>
              <a:buAutoNum type="arabicPeriod" startAt="1"/>
            </a:pPr>
            <a:r>
              <a:rPr lang="en-US" b="true" sz="3768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Scene Creation:</a:t>
            </a: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Encoding, storage, and manipulation (artistic process).</a:t>
            </a:r>
          </a:p>
          <a:p>
            <a:pPr algn="just" marL="813670" indent="-406835" lvl="1">
              <a:lnSpc>
                <a:spcPts val="6406"/>
              </a:lnSpc>
              <a:buAutoNum type="arabicPeriod" startAt="1"/>
            </a:pPr>
            <a:r>
              <a:rPr lang="en-US" b="true" sz="3768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Image Production:</a:t>
            </a: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Computationally intense process.</a:t>
            </a:r>
          </a:p>
          <a:p>
            <a:pPr algn="just" marL="1627339" indent="-542446" lvl="2">
              <a:lnSpc>
                <a:spcPts val="6406"/>
              </a:lnSpc>
              <a:buFont typeface="Arial"/>
              <a:buChar char="⚬"/>
            </a:pPr>
            <a:r>
              <a:rPr lang="en-US" sz="376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Importance of both steps in producing quality graphics.</a:t>
            </a:r>
          </a:p>
          <a:p>
            <a:pPr algn="just">
              <a:lnSpc>
                <a:spcPts val="640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-5400000">
            <a:off x="-246843" y="9258300"/>
            <a:ext cx="3615730" cy="3615730"/>
          </a:xfrm>
          <a:custGeom>
            <a:avLst/>
            <a:gdLst/>
            <a:ahLst/>
            <a:cxnLst/>
            <a:rect r="r" b="b" t="t" l="l"/>
            <a:pathLst>
              <a:path h="3615730" w="3615730">
                <a:moveTo>
                  <a:pt x="3615729" y="0"/>
                </a:moveTo>
                <a:lnTo>
                  <a:pt x="0" y="0"/>
                </a:lnTo>
                <a:lnTo>
                  <a:pt x="0" y="3615730"/>
                </a:lnTo>
                <a:lnTo>
                  <a:pt x="3615729" y="3615730"/>
                </a:lnTo>
                <a:lnTo>
                  <a:pt x="36157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-775468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37064" y="8736064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6"/>
                </a:lnTo>
                <a:lnTo>
                  <a:pt x="0" y="155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7037143"/>
            <a:ext cx="1550936" cy="1550936"/>
          </a:xfrm>
          <a:custGeom>
            <a:avLst/>
            <a:gdLst/>
            <a:ahLst/>
            <a:cxnLst/>
            <a:rect r="r" b="b" t="t" l="l"/>
            <a:pathLst>
              <a:path h="1550936" w="1550936">
                <a:moveTo>
                  <a:pt x="0" y="0"/>
                </a:moveTo>
                <a:lnTo>
                  <a:pt x="1550936" y="0"/>
                </a:lnTo>
                <a:lnTo>
                  <a:pt x="1550936" y="1550937"/>
                </a:lnTo>
                <a:lnTo>
                  <a:pt x="0" y="15509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82523">
            <a:off x="14243179" y="3646173"/>
            <a:ext cx="3765477" cy="2274124"/>
          </a:xfrm>
          <a:custGeom>
            <a:avLst/>
            <a:gdLst/>
            <a:ahLst/>
            <a:cxnLst/>
            <a:rect r="r" b="b" t="t" l="l"/>
            <a:pathLst>
              <a:path h="2274124" w="3765477">
                <a:moveTo>
                  <a:pt x="0" y="0"/>
                </a:moveTo>
                <a:lnTo>
                  <a:pt x="3765476" y="0"/>
                </a:lnTo>
                <a:lnTo>
                  <a:pt x="3765476" y="2274124"/>
                </a:lnTo>
                <a:lnTo>
                  <a:pt x="0" y="22741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82" t="0" r="-618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16299" y="7390638"/>
            <a:ext cx="9210181" cy="2591044"/>
          </a:xfrm>
          <a:custGeom>
            <a:avLst/>
            <a:gdLst/>
            <a:ahLst/>
            <a:cxnLst/>
            <a:rect r="r" b="b" t="t" l="l"/>
            <a:pathLst>
              <a:path h="2591044" w="9210181">
                <a:moveTo>
                  <a:pt x="0" y="0"/>
                </a:moveTo>
                <a:lnTo>
                  <a:pt x="9210181" y="0"/>
                </a:lnTo>
                <a:lnTo>
                  <a:pt x="9210181" y="2591044"/>
                </a:lnTo>
                <a:lnTo>
                  <a:pt x="0" y="25910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312" y="57817"/>
            <a:ext cx="2739419" cy="273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249"/>
              </a:lnSpc>
            </a:pPr>
            <a:r>
              <a:rPr lang="en-US" b="true" sz="15892" spc="-96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07</a:t>
            </a:r>
          </a:p>
        </p:txBody>
      </p:sp>
    </p:spTree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DAGU_vFF0gU</dc:identifier>
  <dcterms:modified xsi:type="dcterms:W3CDTF">2011-08-01T06:04:30Z</dcterms:modified>
  <cp:revision>1</cp:revision>
  <dc:title>Black Modern Graphic Design Presentation </dc:title>
</cp:coreProperties>
</file>