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30"/>
  </p:notesMasterIdLst>
  <p:handoutMasterIdLst>
    <p:handoutMasterId r:id="rId31"/>
  </p:handoutMasterIdLst>
  <p:sldIdLst>
    <p:sldId id="264" r:id="rId5"/>
    <p:sldId id="260" r:id="rId6"/>
    <p:sldId id="265" r:id="rId7"/>
    <p:sldId id="267" r:id="rId8"/>
    <p:sldId id="281" r:id="rId9"/>
    <p:sldId id="274" r:id="rId10"/>
    <p:sldId id="273" r:id="rId11"/>
    <p:sldId id="289" r:id="rId12"/>
    <p:sldId id="290" r:id="rId13"/>
    <p:sldId id="269" r:id="rId14"/>
    <p:sldId id="282" r:id="rId15"/>
    <p:sldId id="291" r:id="rId16"/>
    <p:sldId id="270" r:id="rId17"/>
    <p:sldId id="292" r:id="rId18"/>
    <p:sldId id="293" r:id="rId19"/>
    <p:sldId id="283" r:id="rId20"/>
    <p:sldId id="294" r:id="rId21"/>
    <p:sldId id="295" r:id="rId22"/>
    <p:sldId id="296" r:id="rId23"/>
    <p:sldId id="284" r:id="rId24"/>
    <p:sldId id="280" r:id="rId25"/>
    <p:sldId id="297" r:id="rId26"/>
    <p:sldId id="266" r:id="rId27"/>
    <p:sldId id="29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55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40E9-C623-43CE-98D4-6566936D0DAB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AC3B-5B97-4391-B5E2-2792070D521E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71E29-F37D-47EC-8CA1-CAF381F89C8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7FAE-5CC8-4FDD-A219-8EF7DD60B25C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A9F87-0803-42F6-827A-0D8759E61263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0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27BF-BEFE-465A-BFE7-5F81ED0C694C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3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E5CE-7C41-4003-A670-BA9ADD111AE0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4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19E8-8C40-4B59-8E3D-76319EA2A5FC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D81C-C60B-46C9-B4AD-6C75F7F2DDA9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6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311792-CCFE-4F14-88DC-89719A371D4F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9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1539-FC6C-4B65-B768-E2A1CA0BCBA8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D6BA84-8B3A-4E30-83A1-4DF29B049536}" type="datetime1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95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283" y="687897"/>
            <a:ext cx="10363200" cy="3476805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</a:pPr>
            <a:r>
              <a:rPr lang="en-US" sz="4400" b="1" dirty="0"/>
              <a:t>A Shallow Parser for Bangla</a:t>
            </a:r>
            <a:br>
              <a:rPr lang="en-US" sz="3200" b="1" dirty="0"/>
            </a:br>
            <a:br>
              <a:rPr lang="en-US" sz="3200" dirty="0"/>
            </a:br>
            <a:r>
              <a:rPr lang="en-US" sz="2700" dirty="0"/>
              <a:t>Course No: CSE 4000 – Project/Thesis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spc="200" dirty="0">
                <a:solidFill>
                  <a:srgbClr val="637052"/>
                </a:solidFill>
              </a:rPr>
              <a:t>Supervised By:</a:t>
            </a:r>
            <a:br>
              <a:rPr lang="en-US" sz="3200" b="0" cap="none" dirty="0"/>
            </a:br>
            <a:r>
              <a:rPr lang="en-US" sz="2800" b="0" cap="none" dirty="0"/>
              <a:t>Mohammad Insanur Rahman Shuvo</a:t>
            </a:r>
            <a:br>
              <a:rPr lang="en-US" sz="3200" b="0" cap="none" dirty="0"/>
            </a:br>
            <a:r>
              <a:rPr lang="en-US" sz="2000" dirty="0"/>
              <a:t>Assistant Professor</a:t>
            </a:r>
            <a:br>
              <a:rPr lang="en-US" sz="2000" b="0" cap="none" dirty="0"/>
            </a:br>
            <a:r>
              <a:rPr lang="en-US" sz="2000" b="0" cap="none" dirty="0"/>
              <a:t>Department of Computer Science &amp; Engineering</a:t>
            </a:r>
            <a:br>
              <a:rPr lang="en-US" sz="2000" b="0" cap="none" dirty="0"/>
            </a:br>
            <a:r>
              <a:rPr lang="en-US" sz="2000" b="0" cap="none" dirty="0"/>
              <a:t>Khulna University of Engineering &amp; Technology (KUET)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09630"/>
            <a:ext cx="10363200" cy="170061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200" b="1" cap="none" dirty="0"/>
              <a:t>Presented By:</a:t>
            </a:r>
          </a:p>
          <a:p>
            <a:pPr algn="l"/>
            <a:r>
              <a:rPr lang="en-US" b="1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Md. Rubel Hasan                                                                                     Mikail Biswas Mridu                  </a:t>
            </a:r>
          </a:p>
          <a:p>
            <a:pPr algn="l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Roll : 1507074                                                                                            Roll : 1507081                                       </a:t>
            </a:r>
          </a:p>
          <a:p>
            <a:pPr algn="l"/>
            <a:r>
              <a:rPr lang="en-US" sz="2200" cap="non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Department Of CSE                                                                                       Department Of CSE                                                              </a:t>
            </a:r>
          </a:p>
          <a:p>
            <a:pPr algn="l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KUET                                                                                                            KUET</a:t>
            </a:r>
          </a:p>
          <a:p>
            <a:pPr algn="l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5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27797"/>
          </a:xfrm>
        </p:spPr>
        <p:txBody>
          <a:bodyPr>
            <a:normAutofit/>
          </a:bodyPr>
          <a:lstStyle/>
          <a:p>
            <a:r>
              <a:rPr lang="en-US" sz="3200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048744"/>
            <a:ext cx="10058400" cy="5222047"/>
          </a:xfr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    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47DC2-119F-4795-B706-DA1BCDAD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69" y="1083412"/>
            <a:ext cx="9057327" cy="4801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1A1804-D88A-426A-B978-D89164E96272}"/>
              </a:ext>
            </a:extLst>
          </p:cNvPr>
          <p:cNvSpPr txBox="1"/>
          <p:nvPr/>
        </p:nvSpPr>
        <p:spPr>
          <a:xfrm>
            <a:off x="3336910" y="5893278"/>
            <a:ext cx="534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3: Shallow Parsing Process of Bengali Sentence</a:t>
            </a:r>
          </a:p>
        </p:txBody>
      </p:sp>
    </p:spTree>
    <p:extLst>
      <p:ext uri="{BB962C8B-B14F-4D97-AF65-F5344CB8AC3E}">
        <p14:creationId xmlns:p14="http://schemas.microsoft.com/office/powerpoint/2010/main" val="14714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Proposed POS Tag set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Our proposed POS tag set for maximum entropy based POS tagging is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229515-C836-42EA-8CB9-60F5E73C8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65765"/>
              </p:ext>
            </p:extLst>
          </p:nvPr>
        </p:nvGraphicFramePr>
        <p:xfrm>
          <a:off x="2080152" y="2329658"/>
          <a:ext cx="7007511" cy="39021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677">
                  <a:extLst>
                    <a:ext uri="{9D8B030D-6E8A-4147-A177-3AD203B41FA5}">
                      <a16:colId xmlns:a16="http://schemas.microsoft.com/office/drawing/2014/main" val="405564536"/>
                    </a:ext>
                  </a:extLst>
                </a:gridCol>
                <a:gridCol w="2683263">
                  <a:extLst>
                    <a:ext uri="{9D8B030D-6E8A-4147-A177-3AD203B41FA5}">
                      <a16:colId xmlns:a16="http://schemas.microsoft.com/office/drawing/2014/main" val="3760613081"/>
                    </a:ext>
                  </a:extLst>
                </a:gridCol>
                <a:gridCol w="1766318">
                  <a:extLst>
                    <a:ext uri="{9D8B030D-6E8A-4147-A177-3AD203B41FA5}">
                      <a16:colId xmlns:a16="http://schemas.microsoft.com/office/drawing/2014/main" val="2810602871"/>
                    </a:ext>
                  </a:extLst>
                </a:gridCol>
                <a:gridCol w="1752253">
                  <a:extLst>
                    <a:ext uri="{9D8B030D-6E8A-4147-A177-3AD203B41FA5}">
                      <a16:colId xmlns:a16="http://schemas.microsoft.com/office/drawing/2014/main" val="903559433"/>
                    </a:ext>
                  </a:extLst>
                </a:gridCol>
              </a:tblGrid>
              <a:tr h="801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Serial No.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POS tag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959709803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Proper Noun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বাংলা,  রাজা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221670081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Common Noun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সততা, ভাত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2175865397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Pronoun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সে,  আমাকে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767589607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Adjective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মহৎ, পরিশ্রমী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1814851286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Main Verb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VM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খাচ্ছে, করছি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1169319069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Auxiliary Verb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VA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পায়, পারে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630122891"/>
                  </a:ext>
                </a:extLst>
              </a:tr>
              <a:tr h="3791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Adverb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AV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দ্রুত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2634075914"/>
                  </a:ext>
                </a:extLst>
              </a:tr>
              <a:tr h="4462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Connectives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ও, তাই</a:t>
                      </a: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83146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1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Proposed POS Tag set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Our proposed POS tag set for maximum entropy based POS tagging is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229515-C836-42EA-8CB9-60F5E73C8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00903"/>
              </p:ext>
            </p:extLst>
          </p:nvPr>
        </p:nvGraphicFramePr>
        <p:xfrm>
          <a:off x="2110487" y="2301168"/>
          <a:ext cx="7102851" cy="3956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639">
                  <a:extLst>
                    <a:ext uri="{9D8B030D-6E8A-4147-A177-3AD203B41FA5}">
                      <a16:colId xmlns:a16="http://schemas.microsoft.com/office/drawing/2014/main" val="405564536"/>
                    </a:ext>
                  </a:extLst>
                </a:gridCol>
                <a:gridCol w="2734028">
                  <a:extLst>
                    <a:ext uri="{9D8B030D-6E8A-4147-A177-3AD203B41FA5}">
                      <a16:colId xmlns:a16="http://schemas.microsoft.com/office/drawing/2014/main" val="3760613081"/>
                    </a:ext>
                  </a:extLst>
                </a:gridCol>
                <a:gridCol w="1776092">
                  <a:extLst>
                    <a:ext uri="{9D8B030D-6E8A-4147-A177-3AD203B41FA5}">
                      <a16:colId xmlns:a16="http://schemas.microsoft.com/office/drawing/2014/main" val="2810602871"/>
                    </a:ext>
                  </a:extLst>
                </a:gridCol>
                <a:gridCol w="1776092">
                  <a:extLst>
                    <a:ext uri="{9D8B030D-6E8A-4147-A177-3AD203B41FA5}">
                      <a16:colId xmlns:a16="http://schemas.microsoft.com/office/drawing/2014/main" val="903559433"/>
                    </a:ext>
                  </a:extLst>
                </a:gridCol>
              </a:tblGrid>
              <a:tr h="827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Serial No.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POS tag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959709803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Interjection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IJ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আহা, ছিঃ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2398891172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Punctuation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PU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|    ,    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4081725070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Negative words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না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2595822948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Quantifier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QT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পাঁচ, হাজার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536232418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Modifier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একটি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1525496088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Residuals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RD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Foreign words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849539736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Preposition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PP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এর, কাছে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952598016"/>
                  </a:ext>
                </a:extLst>
              </a:tr>
              <a:tr h="3911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Question related words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QQ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কি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194" marR="62194" marT="0" marB="0"/>
                </a:tc>
                <a:extLst>
                  <a:ext uri="{0D108BD9-81ED-4DB2-BD59-A6C34878D82A}">
                    <a16:rowId xmlns:a16="http://schemas.microsoft.com/office/drawing/2014/main" val="328860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5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Test data and Tokenization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test data is a Bengali sentence of the form –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/>
              <a:t>আমার সোনার বাংলা , আমি তোমায় ভালোবাসি |</a:t>
            </a:r>
          </a:p>
          <a:p>
            <a:pPr marL="0" indent="0" algn="just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input sentence will be tokenized as follows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as-IN" dirty="0"/>
              <a:t>['আমার', 'সোনার', 'বাংলা', '</a:t>
            </a:r>
            <a:r>
              <a:rPr lang="en-US" dirty="0"/>
              <a:t> </a:t>
            </a:r>
            <a:r>
              <a:rPr lang="as-IN" dirty="0"/>
              <a:t>,</a:t>
            </a:r>
            <a:r>
              <a:rPr lang="en-US" dirty="0"/>
              <a:t> </a:t>
            </a:r>
            <a:r>
              <a:rPr lang="as-IN" dirty="0"/>
              <a:t>'</a:t>
            </a:r>
            <a:r>
              <a:rPr lang="en-US" dirty="0"/>
              <a:t> </a:t>
            </a:r>
            <a:r>
              <a:rPr lang="as-IN" dirty="0"/>
              <a:t>, 'আমি', 'তোমায়', 'ভালোবাসি', '|']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7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Maximum Entropy based POS tagging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POS tagging, we used maximum entropy trainer –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At first we extracted Bengali language features from our train data.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Then using Megam optimization algorithm in maximum entropy modeling,</a:t>
            </a:r>
          </a:p>
          <a:p>
            <a:pPr marL="566928" lvl="3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we trained our train data.</a:t>
            </a:r>
          </a:p>
          <a:p>
            <a:pPr marL="566928" lvl="3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And then the maximum entropy classifier gives the appropriate tags to the </a:t>
            </a:r>
          </a:p>
          <a:p>
            <a:pPr marL="566928" lvl="3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tokenized input sentence.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2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Maximum Entropy based POS tagging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input sentence will be tokenized as follows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as-IN" dirty="0"/>
              <a:t>['আমার', 'সোনার', 'বাংলা', '</a:t>
            </a:r>
            <a:r>
              <a:rPr lang="en-US" dirty="0"/>
              <a:t> </a:t>
            </a:r>
            <a:r>
              <a:rPr lang="as-IN" dirty="0"/>
              <a:t>,</a:t>
            </a:r>
            <a:r>
              <a:rPr lang="en-US" dirty="0"/>
              <a:t> </a:t>
            </a:r>
            <a:r>
              <a:rPr lang="as-IN" dirty="0"/>
              <a:t>'</a:t>
            </a:r>
            <a:r>
              <a:rPr lang="en-US" dirty="0"/>
              <a:t> </a:t>
            </a:r>
            <a:r>
              <a:rPr lang="as-IN" dirty="0"/>
              <a:t>, 'আমি', 'তোমায়', 'ভালোবাসি', '|’]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POS tagged format of the tokenized input is as follows </a:t>
            </a:r>
            <a:r>
              <a:rPr lang="en-US" dirty="0">
                <a:solidFill>
                  <a:schemeClr val="tx1"/>
                </a:solidFill>
              </a:rPr>
              <a:t>–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       </a:t>
            </a:r>
            <a:r>
              <a:rPr lang="as-IN" dirty="0"/>
              <a:t>[('আমার', '</a:t>
            </a:r>
            <a:r>
              <a:rPr lang="en-US" dirty="0"/>
              <a:t>PN'), ('</a:t>
            </a:r>
            <a:r>
              <a:rPr lang="as-IN" dirty="0"/>
              <a:t>সোনার', '</a:t>
            </a:r>
            <a:r>
              <a:rPr lang="en-US" dirty="0"/>
              <a:t>NC'), ('</a:t>
            </a:r>
            <a:r>
              <a:rPr lang="as-IN" dirty="0"/>
              <a:t>বাংলা', '</a:t>
            </a:r>
            <a:r>
              <a:rPr lang="en-US" dirty="0"/>
              <a:t>NP'), (',', 'PU'), ('</a:t>
            </a:r>
            <a:r>
              <a:rPr lang="as-IN" dirty="0"/>
              <a:t>আমি', '</a:t>
            </a:r>
            <a:r>
              <a:rPr lang="en-US" dirty="0"/>
              <a:t>PN'), ('</a:t>
            </a:r>
            <a:r>
              <a:rPr lang="as-IN" dirty="0"/>
              <a:t>তোমায়', '</a:t>
            </a:r>
            <a:r>
              <a:rPr lang="en-US" dirty="0"/>
              <a:t>PN’),</a:t>
            </a:r>
          </a:p>
          <a:p>
            <a:pPr marL="0" indent="0" algn="just">
              <a:buNone/>
            </a:pPr>
            <a:r>
              <a:rPr lang="en-US" dirty="0"/>
              <a:t>         ('</a:t>
            </a:r>
            <a:r>
              <a:rPr lang="as-IN" dirty="0"/>
              <a:t>ভালোবাসি', '</a:t>
            </a:r>
            <a:r>
              <a:rPr lang="en-US" dirty="0"/>
              <a:t>VM'), ('|', 'PU')]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3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Rule based Chunking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For chunking the POS tagged sentence, we defined some hand written rules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based on our train data.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chunking rules can define noun phrases and verb phrases in Bengali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sentence.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noun phrase chunks and verb phrase chunks are denoted as NPP, VPP,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respectively.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Rule based Chunking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noun phrase chunking rule is as follows –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/>
              <a:t>NPP: {&lt;NP|NC&gt;*&lt;MD&gt;&lt;AJ&gt;*&lt;NP|NC&gt;*} </a:t>
            </a:r>
          </a:p>
          <a:p>
            <a:r>
              <a:rPr lang="en-US" dirty="0"/>
              <a:t>                {&lt;PN&gt;*&lt;NP|NC&gt;*&lt;PN&gt;*}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verb phrase chunking rule is as follows –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/>
              <a:t>VPP: {&lt;VM&gt;*&lt;VA&gt;?}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95272"/>
            <a:ext cx="10058400" cy="1359584"/>
          </a:xfrm>
        </p:spPr>
        <p:txBody>
          <a:bodyPr/>
          <a:lstStyle/>
          <a:p>
            <a:r>
              <a:rPr lang="en-US" sz="3200" b="1" dirty="0"/>
              <a:t>Rule based Chunking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04754" y="1845734"/>
            <a:ext cx="995092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NLTK Regular Expression Parser generates partially parse tree for the POS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tagged sentence using the chunk rules as follows –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F482F-5581-4895-B1BF-5889686C0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90" y="2964886"/>
            <a:ext cx="6937875" cy="20350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3B636C-8E1C-479B-A67F-F2BC5CABA2D4}"/>
              </a:ext>
            </a:extLst>
          </p:cNvPr>
          <p:cNvSpPr/>
          <p:nvPr/>
        </p:nvSpPr>
        <p:spPr>
          <a:xfrm>
            <a:off x="3020621" y="5190776"/>
            <a:ext cx="5622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Figure 4: Partially parsed tree structure of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4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Rule based Chunking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Finally from the partially parsed tree we generated IOB tagged format for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input sentence as follows –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 </a:t>
            </a:r>
            <a:r>
              <a:rPr lang="en-US" dirty="0"/>
              <a:t>[('আমার', 'PN', 'B-NPP'), ('সোনার', 'NC', 'I-NPP'), ('বাংলা', 'NP', 'I-NPP'), (',', 'PU', 'O'), ('আমি’,</a:t>
            </a:r>
          </a:p>
          <a:p>
            <a:pPr marL="0" indent="0" algn="just">
              <a:buNone/>
            </a:pPr>
            <a:r>
              <a:rPr lang="en-US" dirty="0"/>
              <a:t>      'PN', 'B-NPP'), ('তোমায়', 'PN', 'I-NPP'), ('ভালোবাসি ', 'VM', 'B-VPP'), ('|', 'PU', 'O')]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Outlines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Introduction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Why use shallow parsing?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Aim of this thesis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Related Works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Proposed Methodology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Result Evaluation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Applications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Conclusion and Future work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References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Result evaluation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used nearly 500 words from different types of Bengali sentences as our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   train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After POS tagging and IOB tagging we found nearly 90.78% accuracy for POS tagging and </a:t>
            </a:r>
          </a:p>
          <a:p>
            <a:pPr marL="0" indent="0" algn="just">
              <a:buNone/>
            </a:pPr>
            <a:r>
              <a:rPr lang="en-US">
                <a:solidFill>
                  <a:schemeClr val="tx1"/>
                </a:solidFill>
              </a:rPr>
              <a:t>   nearly </a:t>
            </a:r>
            <a:r>
              <a:rPr lang="en-US" dirty="0">
                <a:solidFill>
                  <a:schemeClr val="tx1"/>
                </a:solidFill>
              </a:rPr>
              <a:t>88% accuracy after chunking the </a:t>
            </a:r>
            <a:r>
              <a:rPr lang="en-US">
                <a:solidFill>
                  <a:schemeClr val="tx1"/>
                </a:solidFill>
              </a:rPr>
              <a:t>POS tagged data.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Applications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1800" dirty="0"/>
              <a:t>Our shallow parsing method is highly beneficial for different types of natural language </a:t>
            </a:r>
          </a:p>
          <a:p>
            <a:pPr marL="0" indent="0">
              <a:buNone/>
            </a:pPr>
            <a:r>
              <a:rPr lang="en-US" sz="1800" dirty="0"/>
              <a:t>      processing applications like </a:t>
            </a:r>
            <a:r>
              <a:rPr lang="en-US" sz="1800" dirty="0">
                <a:solidFill>
                  <a:schemeClr val="tx1"/>
                </a:solidFill>
              </a:rPr>
              <a:t>– 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Named entity recognition</a:t>
            </a:r>
          </a:p>
          <a:p>
            <a:pPr marL="384048" lvl="2" indent="0">
              <a:buNone/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Relation extraction</a:t>
            </a:r>
          </a:p>
          <a:p>
            <a:pPr marL="384048" lvl="2" indent="0">
              <a:buNone/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Information retrieval</a:t>
            </a:r>
          </a:p>
          <a:p>
            <a:pPr marL="384048" lvl="2" indent="0">
              <a:buNone/>
            </a:pPr>
            <a:endParaRPr lang="en-US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Machine translation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Conclusion and Future works</a:t>
            </a:r>
            <a:endParaRPr lang="en-US" sz="3200" b="1" cap="none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Our proposed method for shallow parsing outperforms other existing methods </a:t>
            </a:r>
          </a:p>
          <a:p>
            <a:pPr marL="0" indent="0">
              <a:buNone/>
            </a:pPr>
            <a:r>
              <a:rPr lang="en-US" dirty="0"/>
              <a:t>     of POS tagging and chunking of Bengali sentences.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future we can add more words to our train data and add more feature set.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Currently we can take one input sentence, in future we can develop a shallow </a:t>
            </a:r>
          </a:p>
          <a:p>
            <a:pPr marL="0" indent="0">
              <a:buNone/>
            </a:pPr>
            <a:r>
              <a:rPr lang="en-US" dirty="0"/>
              <a:t>     parser to parse a Bengali paragraph.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I. Ariaratnam, A. R. Weerasinghe, C Liyanage, “A Shallow parser for Tamil”, International Conference on Advances in ICT for Emerging Regions (ICTer): 197 – 203, (2014, IEEE).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Asif Ekbal, Rejwanul Haque, Sivaji Bandyopadhyay, “Maximum Entropy Based Bengali Part of Speech Tagging”, Advances in Natural Language Processing and Applications Research in Computing Science 33, pp. 67-78, 2008.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Sandipan Dandapat, “Part-of-Speech Tagging for Bengali”, In Proceedings of the SPSAL Workshop, IJCAI,2007, pp. 56-75.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Medari Tham,“Khasi Shallow Parser”, Proc. of ICON-2018, NLPAI, pages 43–49.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Sivaji Bandyopadhyay and Asif Ekbal,” HMM Based POS Tagger and Rule-Based Chunker for Bengali”, Advances in Pattern Recognition, 2006, pp. 384-390.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5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Al-Mahmud, Bishnu Sarker, K M Azharul Hasan, “Parsing Bangla Grammar Using Context Free Grammar (CFG),” In Technical Challenges and Design Issues in Bangla Language Processing, IGI Global, pp. 137-154, 2013.</a:t>
            </a:r>
            <a:endParaRPr lang="en-US" sz="2400" dirty="0"/>
          </a:p>
          <a:p>
            <a:pPr marL="457200" lvl="0" indent="-457200">
              <a:buFont typeface="+mj-lt"/>
              <a:buAutoNum type="arabicPeriod" startAt="6"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40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631" y="2174393"/>
            <a:ext cx="9051943" cy="361622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3062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Parsing in NLP is the process of determining the syntactic structure of a text by analyzing its   </a:t>
            </a:r>
          </a:p>
          <a:p>
            <a:pPr marL="0" lvl="0" indent="0">
              <a:buNone/>
            </a:pPr>
            <a:r>
              <a:rPr lang="en-US" dirty="0"/>
              <a:t>   constituent words based on an underlying grammar (of the language).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Shallow parsing is an analysis of a sentence which –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first identifies constituent parts of sentences (nouns, verbs, adjectives, etc.) and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/>
              <a:t>then links them to higher order units that have discrete grammatical meanings (noun groups or phrases, verb groups, etc.).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Machine learning approach based shallow parsing can better reflect the syntactic relations</a:t>
            </a:r>
          </a:p>
          <a:p>
            <a:pPr marL="0" lvl="0" indent="0">
              <a:buNone/>
            </a:pPr>
            <a:r>
              <a:rPr lang="en-US" dirty="0"/>
              <a:t>   between the basic constituents.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Why use shallow parsing?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139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Algorithms capable of parsing simple sentences for determining syntax exist.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But parsing complex and long sentences is computationally expensive.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Shallow parsing is an attempt to address this problem.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In shallow parsing, the partial parse tree always in-corporate tokens with depth two.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It is exceptionally economical for linguistic computations</a:t>
            </a:r>
          </a:p>
          <a:p>
            <a:pPr marL="0" lvl="0" indent="0">
              <a:buNone/>
            </a:pPr>
            <a:r>
              <a:rPr lang="en-US" dirty="0"/>
              <a:t>   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5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Why use shallow parsing?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example of a complete parse tree using CFG of Bengali language and the shallow parsing of a simple Bengali sentence are illustrated bellow: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9C332-F936-4A3B-BE93-AA4E2835E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35" y="2652193"/>
            <a:ext cx="4136833" cy="214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8A18AB-68CD-4AFB-BC76-78E7E11DD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119" y="2652193"/>
            <a:ext cx="4204128" cy="21408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F7A66C-3A9A-4342-A304-BA8D6D43FD69}"/>
              </a:ext>
            </a:extLst>
          </p:cNvPr>
          <p:cNvSpPr txBox="1"/>
          <p:nvPr/>
        </p:nvSpPr>
        <p:spPr>
          <a:xfrm>
            <a:off x="1384235" y="4901390"/>
            <a:ext cx="432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Complete parsing of a simple sentence using Bengali CGF [6]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3FA08-5202-412C-BD7A-1187DD3666BE}"/>
              </a:ext>
            </a:extLst>
          </p:cNvPr>
          <p:cNvSpPr txBox="1"/>
          <p:nvPr/>
        </p:nvSpPr>
        <p:spPr>
          <a:xfrm>
            <a:off x="6210119" y="4915854"/>
            <a:ext cx="432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Shallow parsing of a simple sentence </a:t>
            </a:r>
          </a:p>
        </p:txBody>
      </p:sp>
    </p:spTree>
    <p:extLst>
      <p:ext uri="{BB962C8B-B14F-4D97-AF65-F5344CB8AC3E}">
        <p14:creationId xmlns:p14="http://schemas.microsoft.com/office/powerpoint/2010/main" val="29690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/>
              <a:t>Aim of this thesis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97280" y="1832732"/>
            <a:ext cx="10058400" cy="449006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Study of existing POS tagging and chunking methods for Bengali language.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Propose a shallow parsing method for Bengali language using machine learning</a:t>
            </a:r>
          </a:p>
          <a:p>
            <a:pPr marL="0" lvl="0" indent="0">
              <a:buNone/>
            </a:pPr>
            <a:r>
              <a:rPr lang="en-US" dirty="0"/>
              <a:t>   method.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Developing a basic shallow parser for Bangla with better accuracy rate.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7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none" dirty="0"/>
              <a:t>Related works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Some of the previous works in this fields are –</a:t>
            </a:r>
          </a:p>
          <a:p>
            <a:pPr marL="0" lvl="0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0846"/>
              </p:ext>
            </p:extLst>
          </p:nvPr>
        </p:nvGraphicFramePr>
        <p:xfrm>
          <a:off x="1085293" y="2202110"/>
          <a:ext cx="10127190" cy="413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776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r>
                        <a:rPr lang="en-US" baseline="0" dirty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751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2007, Sandipan Dandapat developed a Bengali POS tagger  with 40 tags using maximum entropy model in which tagging accuracy yields to 88.08% with morphology as features [3]</a:t>
                      </a:r>
                      <a:r>
                        <a:rPr lang="en-US" sz="1800" baseline="0" dirty="0"/>
                        <a:t>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080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2008, a maximum entropy based Bengali POS tagger with 26 tags were developed by Asif Ekbal, Rejwanul Haque, Sivaji Bandyopadhyay, which yields a accuracy of 88.2% [2]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109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2006, Sivaji Bandyopadhyay and Asif Ekbal developed HMM based POS tagger and chunker for Bengali which demonstrated 81.61% chunking accuracy after POS tagging [7].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3969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some attempts to build a shallow parser for Tamil in 2014 [1] and a shallow parser for Khashi in 2018 [4]. 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13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1516"/>
          </a:xfrm>
        </p:spPr>
        <p:txBody>
          <a:bodyPr>
            <a:normAutofit/>
          </a:bodyPr>
          <a:lstStyle/>
          <a:p>
            <a:r>
              <a:rPr lang="en-US" sz="3200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54802"/>
            <a:ext cx="10058400" cy="4281645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We developed a shallow parser in two steps –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1. Built a POS tagger for Bengali language using Maximum Entropy Model.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2. Built a rule based chunker using Regular Expression Parser of NLTK.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                          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1516"/>
          </a:xfrm>
        </p:spPr>
        <p:txBody>
          <a:bodyPr>
            <a:normAutofit/>
          </a:bodyPr>
          <a:lstStyle/>
          <a:p>
            <a:r>
              <a:rPr lang="en-US" sz="3200" b="1"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754" y="1841801"/>
            <a:ext cx="9950926" cy="4281645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Parts-of-Speech (POS) Tagging</a:t>
            </a:r>
          </a:p>
          <a:p>
            <a:pPr marL="201168" lvl="1" indent="0">
              <a:buNone/>
            </a:pPr>
            <a:r>
              <a:rPr lang="en-US" altLang="zh-TW" sz="2000" dirty="0"/>
              <a:t>      </a:t>
            </a:r>
          </a:p>
          <a:p>
            <a:pPr lvl="3" algn="just">
              <a:buFont typeface="Arial" panose="020B0604020202020204" pitchFamily="34" charset="0"/>
              <a:buChar char="•"/>
            </a:pPr>
            <a:r>
              <a:rPr lang="en-US" altLang="zh-TW" sz="2000" dirty="0"/>
              <a:t>  The  process of assigning a POS tag or other lexical marker to each word in a corpus.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>
              <a:buClr>
                <a:srgbClr val="E48312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Chunking</a:t>
            </a:r>
          </a:p>
          <a:p>
            <a:pPr marL="201168" lvl="1" indent="0">
              <a:buClr>
                <a:srgbClr val="E48312"/>
              </a:buClr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      </a:t>
            </a:r>
          </a:p>
          <a:p>
            <a:pPr lvl="3" algn="just">
              <a:buClr>
                <a:srgbClr val="E48312"/>
              </a:buClr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</a:rPr>
              <a:t>  The  process of separating and segmenting a sentence into its sub-constituents,</a:t>
            </a:r>
          </a:p>
          <a:p>
            <a:pPr marL="566928" lvl="3" indent="0" algn="just">
              <a:buClr>
                <a:srgbClr val="E48312"/>
              </a:buClr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      such as noun, verb, and prepositional phrases, denoted as NP, VP, and PP, respectively</a:t>
            </a:r>
            <a:r>
              <a:rPr lang="en-US" altLang="zh-TW" sz="1800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>                                                               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2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1362</TotalTime>
  <Words>1550</Words>
  <Application>Microsoft Office PowerPoint</Application>
  <PresentationFormat>Widescreen</PresentationFormat>
  <Paragraphs>289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Retrospect</vt:lpstr>
      <vt:lpstr>A Shallow Parser for Bangla  Course No: CSE 4000 – Project/Thesis   Supervised By: Mohammad Insanur Rahman Shuvo Assistant Professor Department of Computer Science &amp; Engineering Khulna University of Engineering &amp; Technology (KUET)</vt:lpstr>
      <vt:lpstr>Outlines</vt:lpstr>
      <vt:lpstr>Introduction</vt:lpstr>
      <vt:lpstr>Why use shallow parsing?</vt:lpstr>
      <vt:lpstr>Why use shallow parsing?</vt:lpstr>
      <vt:lpstr>Aim of this thesis</vt:lpstr>
      <vt:lpstr>Related works</vt:lpstr>
      <vt:lpstr>Proposed Methodology</vt:lpstr>
      <vt:lpstr>Proposed Methodology</vt:lpstr>
      <vt:lpstr>Proposed Methodology</vt:lpstr>
      <vt:lpstr>Proposed POS Tag set</vt:lpstr>
      <vt:lpstr>Proposed POS Tag set</vt:lpstr>
      <vt:lpstr>Test data and Tokenization</vt:lpstr>
      <vt:lpstr>Maximum Entropy based POS tagging</vt:lpstr>
      <vt:lpstr>Maximum Entropy based POS tagging</vt:lpstr>
      <vt:lpstr>Rule based Chunking</vt:lpstr>
      <vt:lpstr>Rule based Chunking</vt:lpstr>
      <vt:lpstr>Rule based Chunking</vt:lpstr>
      <vt:lpstr>Rule based Chunking</vt:lpstr>
      <vt:lpstr>Result evaluation</vt:lpstr>
      <vt:lpstr>Applications</vt:lpstr>
      <vt:lpstr>Conclusion and Future works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shallow parser for baengali language</dc:title>
  <dc:creator>Windows User</dc:creator>
  <cp:lastModifiedBy>User</cp:lastModifiedBy>
  <cp:revision>99</cp:revision>
  <dcterms:created xsi:type="dcterms:W3CDTF">2019-07-03T06:32:17Z</dcterms:created>
  <dcterms:modified xsi:type="dcterms:W3CDTF">2020-02-29T06:44:59Z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