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0"/>
  </p:normalViewPr>
  <p:slideViewPr>
    <p:cSldViewPr snapToGrid="0">
      <p:cViewPr varScale="1">
        <p:scale>
          <a:sx n="111" d="100"/>
          <a:sy n="111" d="100"/>
        </p:scale>
        <p:origin x="7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81034-62DD-7140-B5AE-A26A0B3649C5}" type="datetimeFigureOut">
              <a:rPr lang="en-US" smtClean="0"/>
              <a:t>1/9/25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D8F64-5A34-714F-ACA8-922EA47F6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D8F64-5A34-714F-ACA8-922EA47F6A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4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D8F64-5A34-714F-ACA8-922EA47F6A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32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D8F64-5A34-714F-ACA8-922EA47F6A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54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D8F64-5A34-714F-ACA8-922EA47F6A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69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3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8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0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7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5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6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1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5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6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5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1/9/25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3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AE9ECF89-5E4C-8816-7E4F-98B99E5613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14634" r="-1" b="1074"/>
          <a:stretch/>
        </p:blipFill>
        <p:spPr>
          <a:xfrm>
            <a:off x="-2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CCF420-78FD-9EFF-673C-5B68215BB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 Technology Value Stream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D0303-25D8-D8AA-3DA1-7E308ADFD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Mikaila Steinbrugge</a:t>
            </a:r>
          </a:p>
          <a:p>
            <a:r>
              <a:rPr lang="en-US" sz="2200" dirty="0">
                <a:solidFill>
                  <a:srgbClr val="FFFFFF"/>
                </a:solidFill>
              </a:rPr>
              <a:t>Assignment 1.2</a:t>
            </a:r>
          </a:p>
          <a:p>
            <a:r>
              <a:rPr lang="en-US" sz="2200" dirty="0">
                <a:solidFill>
                  <a:srgbClr val="FFFFFF"/>
                </a:solidFill>
              </a:rPr>
              <a:t>January 8,2025</a:t>
            </a:r>
          </a:p>
          <a:p>
            <a:endParaRPr lang="en-US" sz="2200" dirty="0">
              <a:solidFill>
                <a:srgbClr val="FFFFFF"/>
              </a:solidFill>
            </a:endParaRPr>
          </a:p>
          <a:p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33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208AA-BAA1-86E5-5170-0001DFA0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Technology Value </a:t>
            </a:r>
            <a:r>
              <a:rPr lang="en-US" dirty="0" err="1"/>
              <a:t>Strem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6376B-2404-7628-C70E-F8498262C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 The sequence of activities needed to design, develop, test, deploy, and deliver software to customers.</a:t>
            </a:r>
          </a:p>
          <a:p>
            <a:r>
              <a:rPr lang="en-US" b="1" dirty="0"/>
              <a:t>Goal</a:t>
            </a:r>
            <a:r>
              <a:rPr lang="en-US" dirty="0"/>
              <a:t>: Deliver maximum value to users while minimizing waste.</a:t>
            </a:r>
          </a:p>
          <a:p>
            <a:r>
              <a:rPr lang="en-US" b="1" dirty="0"/>
              <a:t>Key Focus</a:t>
            </a:r>
            <a:r>
              <a:rPr lang="en-US" dirty="0"/>
              <a:t>: Flow efficiency and speed through the value stream.</a:t>
            </a:r>
          </a:p>
        </p:txBody>
      </p:sp>
    </p:spTree>
    <p:extLst>
      <p:ext uri="{BB962C8B-B14F-4D97-AF65-F5344CB8AC3E}">
        <p14:creationId xmlns:p14="http://schemas.microsoft.com/office/powerpoint/2010/main" val="10213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B343-80F8-80CF-8A95-C1CE33E2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Time vs. Processing Time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C2981-2A9B-FE48-D72E-AD1B814E4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0">
              <a:buNone/>
            </a:pPr>
            <a:r>
              <a:rPr lang="en-US" b="1" dirty="0"/>
              <a:t>Lead Time</a:t>
            </a:r>
            <a:r>
              <a:rPr lang="en-US" dirty="0"/>
              <a:t>: The total time from when a task is requested to when it is completed.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Includes waiting and idle time.</a:t>
            </a:r>
          </a:p>
          <a:p>
            <a:pPr marL="228600" indent="0">
              <a:buNone/>
            </a:pPr>
            <a:r>
              <a:rPr lang="en-US" b="1" dirty="0"/>
              <a:t>Processing Time</a:t>
            </a:r>
            <a:r>
              <a:rPr lang="en-US" dirty="0"/>
              <a:t>: The time spent actively working on a task.</a:t>
            </a:r>
          </a:p>
          <a:p>
            <a:pPr marL="228600" indent="0">
              <a:buNone/>
            </a:pPr>
            <a:r>
              <a:rPr lang="en-US" b="1" dirty="0"/>
              <a:t>Why It Matters</a:t>
            </a:r>
            <a:r>
              <a:rPr lang="en-US" dirty="0"/>
              <a:t>: Understanding these metrics helps identify bottlenecks and improve delivery speed.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4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27664-0897-6C69-2B34-C93EF3872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Common Scenario: Deployment Lead Times Requiring Months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F0F38-8A4E-4897-01BD-9FBC23C4C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0" algn="l"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Challenges in Traditional IT Operations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Sequential, siloed workflows.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Manual testing and deployments.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Dependency on approvals across multiple teams.</a:t>
            </a:r>
          </a:p>
          <a:p>
            <a:pPr marL="228600" indent="0" algn="l"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Impact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Months-long lead times.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Higher risks and slower feedback loops.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0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8A32-0508-4D93-5B92-B96F8DF1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DevOps Ideal: Deployment Lead Times of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CC47F-6BC5-48DB-31E4-4F4F113C7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0" algn="l"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How to Achieve It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Automation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Implement CI/CD pipelines.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Cultural Shift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Foster collaboration between dev and ops teams.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Monitoring &amp; Feedback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Ensure rapid feedback loops at all stages.</a:t>
            </a:r>
          </a:p>
          <a:p>
            <a:pPr marL="228600" indent="0" algn="l"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Benefits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Faster time-to-market.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Reduced errors and risks.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Greater customer satisfaction.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3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D079-6385-50BC-8CAD-A90A0429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Practices for Accelerating the Technology Value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2379A-385F-6BC9-0286-1225EBCA0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0">
              <a:buNone/>
            </a:pPr>
            <a:r>
              <a:rPr lang="en-US" b="1" dirty="0"/>
              <a:t>Principles from DevOps</a:t>
            </a:r>
            <a:r>
              <a:rPr lang="en-US" dirty="0"/>
              <a:t>: </a:t>
            </a:r>
            <a:r>
              <a:rPr lang="en-US" b="1" dirty="0"/>
              <a:t>Flow</a:t>
            </a:r>
            <a:r>
              <a:rPr lang="en-US" dirty="0"/>
              <a:t>: Optimize workflows and eliminate bottlenecks.</a:t>
            </a:r>
          </a:p>
          <a:p>
            <a:pPr marL="228600" indent="0">
              <a:buNone/>
            </a:pPr>
            <a:r>
              <a:rPr lang="en-US" b="1" dirty="0"/>
              <a:t>Feedback</a:t>
            </a:r>
            <a:r>
              <a:rPr lang="en-US" dirty="0"/>
              <a:t>: Build systems for rapid learning and iteration.</a:t>
            </a:r>
          </a:p>
          <a:p>
            <a:pPr marL="228600" indent="0">
              <a:buNone/>
            </a:pPr>
            <a:r>
              <a:rPr lang="en-US" b="1" dirty="0"/>
              <a:t>Continuous Improvement</a:t>
            </a:r>
            <a:r>
              <a:rPr lang="en-US" dirty="0"/>
              <a:t>: Embrace a culture of ongoing refinement.</a:t>
            </a:r>
          </a:p>
          <a:p>
            <a:pPr marL="228600" indent="0">
              <a:buNone/>
            </a:pPr>
            <a:r>
              <a:rPr lang="en-US" b="1" dirty="0"/>
              <a:t>Tools</a:t>
            </a:r>
            <a:r>
              <a:rPr lang="en-US" dirty="0"/>
              <a:t>: Infrastructure as Code (</a:t>
            </a:r>
            <a:r>
              <a:rPr lang="en-US" dirty="0" err="1"/>
              <a:t>IaC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Automated Testing and Deployment.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61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2997-9988-C9B7-D449-54F5D6BD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352-75D6-E950-6DAE-2BA3CCFE1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0">
              <a:buNone/>
            </a:pPr>
            <a:r>
              <a:rPr lang="en-US" sz="2400" dirty="0"/>
              <a:t>The </a:t>
            </a:r>
            <a:r>
              <a:rPr lang="en-US" sz="2400" b="1" dirty="0"/>
              <a:t>Technology Value Stream</a:t>
            </a:r>
            <a:r>
              <a:rPr lang="en-US" sz="2400" dirty="0"/>
              <a:t> highlights the importance of optimizing the flow of activities that deliver value to customers.</a:t>
            </a:r>
          </a:p>
          <a:p>
            <a:pPr marL="228600" indent="0">
              <a:buNone/>
            </a:pPr>
            <a:r>
              <a:rPr lang="en-US" sz="2400" b="1" dirty="0"/>
              <a:t>Lead Time vs. Processing Time</a:t>
            </a:r>
            <a:r>
              <a:rPr lang="en-US" sz="2400" dirty="0"/>
              <a:t>: Reducing lead time is essential for faster delivery, while efficient processing time ensures streamlined </a:t>
            </a:r>
            <a:r>
              <a:rPr lang="en-US" sz="2400" err="1"/>
              <a:t>operations</a:t>
            </a:r>
            <a:r>
              <a:rPr lang="en-US" sz="2400"/>
              <a:t>. </a:t>
            </a:r>
            <a:r>
              <a:rPr lang="en-US" sz="2400" dirty="0"/>
              <a:t>Traditional IT operations often suffer from </a:t>
            </a:r>
            <a:r>
              <a:rPr lang="en-US" sz="2400" b="1" dirty="0"/>
              <a:t>months-long deployment lead times</a:t>
            </a:r>
            <a:r>
              <a:rPr lang="en-US" sz="2400" dirty="0"/>
              <a:t>, leading to inefficiencies and delayed feedback.</a:t>
            </a:r>
          </a:p>
          <a:p>
            <a:pPr marL="228600" indent="0">
              <a:buNone/>
            </a:pPr>
            <a:r>
              <a:rPr lang="en-US" sz="2400" b="1" dirty="0"/>
              <a:t>The DevOps Ideal</a:t>
            </a:r>
            <a:r>
              <a:rPr lang="en-US" sz="2400" dirty="0"/>
              <a:t>: Deployment lead times of </a:t>
            </a:r>
            <a:r>
              <a:rPr lang="en-US" sz="2400" b="1" dirty="0"/>
              <a:t>minutes</a:t>
            </a:r>
            <a:r>
              <a:rPr lang="en-US" sz="2400" dirty="0"/>
              <a:t> enable rapid iteration, faster feedback, and higher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380733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3A8B-004A-9563-BF5A-C47995C8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71DE-A696-CC01-D102-3B0D9B2AF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Kim, G., Humble, J.,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Debois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P., &amp; Willis, P. (2021). </a:t>
            </a:r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The DevOps Handbook: How to Create World-Class Agility, Reliability, &amp; Security in Technology Organizations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(2nd Ed.). IT Revolution Press.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515908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408</Words>
  <Application>Microsoft Macintosh PowerPoint</Application>
  <PresentationFormat>Widescreen</PresentationFormat>
  <Paragraphs>46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-webkit-standard</vt:lpstr>
      <vt:lpstr>Aptos</vt:lpstr>
      <vt:lpstr>Arial</vt:lpstr>
      <vt:lpstr>Avenir Next LT Pro</vt:lpstr>
      <vt:lpstr>Sabon Next LT</vt:lpstr>
      <vt:lpstr>Wingdings</vt:lpstr>
      <vt:lpstr>LuminousVTI</vt:lpstr>
      <vt:lpstr>The Technology Value Stream</vt:lpstr>
      <vt:lpstr>What is the Technology Value Strem?</vt:lpstr>
      <vt:lpstr>Lead Time vs. Processing Time</vt:lpstr>
      <vt:lpstr>Common Scenario: Deployment Lead Times Requiring Months</vt:lpstr>
      <vt:lpstr>Our DevOps Ideal: Deployment Lead Times of Minutes</vt:lpstr>
      <vt:lpstr>Key Practices for Accelerating the Technology Value Stream</vt:lpstr>
      <vt:lpstr>Conclusion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mikaila steinbrugge</dc:creator>
  <cp:lastModifiedBy>mikaila steinbrugge</cp:lastModifiedBy>
  <cp:revision>1</cp:revision>
  <dcterms:created xsi:type="dcterms:W3CDTF">2025-01-09T23:26:43Z</dcterms:created>
  <dcterms:modified xsi:type="dcterms:W3CDTF">2025-01-09T23:38:47Z</dcterms:modified>
</cp:coreProperties>
</file>