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67"/>
  </p:normalViewPr>
  <p:slideViewPr>
    <p:cSldViewPr snapToGrid="0">
      <p:cViewPr varScale="1">
        <p:scale>
          <a:sx n="93" d="100"/>
          <a:sy n="93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54C41-0C08-724A-B3F1-938F57807925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9C02-854F-0242-9012-D9A1BA7B7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justculture.hqca.ca</a:t>
            </a:r>
            <a:r>
              <a:rPr lang="en-US" dirty="0"/>
              <a:t>/overcoming-barriers-to-a-just-culture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justculture.hqca.ca</a:t>
            </a:r>
            <a:r>
              <a:rPr lang="en-US" dirty="0"/>
              <a:t>/overcoming-barriers-to-a-just-culture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academic.oup.com</a:t>
            </a:r>
            <a:r>
              <a:rPr lang="en-US" dirty="0"/>
              <a:t>/</a:t>
            </a:r>
            <a:r>
              <a:rPr lang="en-US" dirty="0" err="1"/>
              <a:t>milmed</a:t>
            </a:r>
            <a:r>
              <a:rPr lang="en-US" dirty="0"/>
              <a:t>/article/188/7-8/1596/6589441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4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bmchealthservres.biomedcentral.com</a:t>
            </a:r>
            <a:r>
              <a:rPr lang="en-US" dirty="0"/>
              <a:t>/articles/10.1186/s12913-022-08418-z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www.safety.inc</a:t>
            </a:r>
            <a:r>
              <a:rPr lang="en-US" dirty="0"/>
              <a:t>/post/a-just-culture-understanding-its-roots-and-role-in-modern-organizations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4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humanisticsystems.com</a:t>
            </a:r>
            <a:r>
              <a:rPr lang="en-US" dirty="0"/>
              <a:t>/2023/10/18/why-is-it-just-so-difficult-barriers-to-just-culture-in-the-real-world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www.safety.inc</a:t>
            </a:r>
            <a:r>
              <a:rPr lang="en-US" dirty="0"/>
              <a:t>/post/a-just-culture-understanding-its-roots-and-role-in-modern-organizations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9C02-854F-0242-9012-D9A1BA7B7E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6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2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A835B2-8E9A-3342-B372-BAA37CBE163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52895C8-3666-9E4A-86D9-A9F2700C5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dgespan.org/insights/library/organizational-effectiveness/key-elements-effective-organization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isticsystems.com/2023/10/18/why-is-it-just-so-difficult-barriers-to-just-culture-in-the-real-world" TargetMode="External"/><Relationship Id="rId2" Type="http://schemas.openxmlformats.org/officeDocument/2006/relationships/hyperlink" Target="https://www.safety.inc/post/a-just-culture-understanding-its-roots-and-role-in-modern-organiz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stculture.hqca.ca/overcoming-barriers-to-a-just-culture" TargetMode="External"/><Relationship Id="rId5" Type="http://schemas.openxmlformats.org/officeDocument/2006/relationships/hyperlink" Target="https://academic.oup.com/milmed/article/188/7-8/1596/6589441" TargetMode="External"/><Relationship Id="rId4" Type="http://schemas.openxmlformats.org/officeDocument/2006/relationships/hyperlink" Target="https://bmchealthservres.biomedcentral.com/articles/10.1186/s12913-022-08418-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3E968-85C9-7429-0AD5-B71DC1707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Challenges in Fostering an Open and Safe Reporting Environment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EA64-29B9-FFD1-316A-9880EB2C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Mikaila Steinbrugge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Assignment 9.2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014EE7DB-749F-BDA3-7261-0D3B732E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40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diagram of a diagram of a culture&#10;&#10;AI-generated content may be incorrect.">
            <a:extLst>
              <a:ext uri="{FF2B5EF4-FFF2-40B4-BE49-F238E27FC236}">
                <a16:creationId xmlns:a16="http://schemas.microsoft.com/office/drawing/2014/main" id="{3C407A0C-AF90-1BF5-FBB3-E38E3181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4" y="429491"/>
            <a:ext cx="7915283" cy="559723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C8BC76-C2D2-9217-0C4A-43279DCABEB2}"/>
              </a:ext>
            </a:extLst>
          </p:cNvPr>
          <p:cNvSpPr txBox="1"/>
          <p:nvPr/>
        </p:nvSpPr>
        <p:spPr>
          <a:xfrm>
            <a:off x="151855" y="6026727"/>
            <a:ext cx="60826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bridgespan.org/insights/library/organizational-effectiveness/key-elements-effective-organizations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7263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6CB5-C333-F10C-2D85-3649AB1D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References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56AA-89DA-7687-BBC1-E4448329A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  <a:hlinkClick r:id="rId2"/>
              </a:rPr>
              <a:t>https://www.safety.inc/post/a-just-culture-understanding-its-roots-and-role-in-modern-organizations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3"/>
              </a:rPr>
              <a:t>https://humanisticsystems.com/2023/10/18/why-is-it-just-so-difficult-barriers-to-just-culture-in-the-real-world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hlinkClick r:id="rId4"/>
              </a:rPr>
              <a:t>https://bmchealthservres.biomedcentral.com/articles/10.1186/s12913-022-08418-z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ffectLst/>
                <a:latin typeface="Helvetica Neue" panose="02000503000000020004" pitchFamily="2" charset="0"/>
                <a:hlinkClick r:id="rId5"/>
              </a:rPr>
              <a:t>https://academic.oup.com/milmed/article/188/7-8/1596/6589441</a:t>
            </a:r>
            <a:endParaRPr lang="en-US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>
                <a:solidFill>
                  <a:schemeClr val="bg1"/>
                </a:solidFill>
                <a:effectLst/>
                <a:latin typeface="Helvetica Neue" panose="02000503000000020004" pitchFamily="2" charset="0"/>
                <a:hlinkClick r:id="rId6"/>
              </a:rPr>
              <a:t>https://justculture.hqca.ca/overcoming-barriers-to-a-just-culture</a:t>
            </a:r>
            <a:endParaRPr lang="en-US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US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</a:br>
            <a:endParaRPr lang="en-US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8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93F8C-FA53-42F2-94FB-FB21FA77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Introduction to Just Culture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42DD-D07C-9344-AB6F-23047DFD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rgbClr val="40404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04040"/>
                </a:solidFill>
                <a:effectLst/>
              </a:rPr>
              <a:t>A Just Culture encourages open reporting of errors, aiming to learn and improve safety.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04040"/>
                </a:solidFill>
                <a:effectLst/>
              </a:rPr>
              <a:t>It emphasizes accountability, fairness, and transparency rather than punishment.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404040"/>
                </a:solidFill>
                <a:effectLst/>
              </a:rPr>
              <a:t>Implementing this culture can face significant challenges within organizations.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66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4B2B6-4842-4B53-AEC0-62CEA2F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Blame Culture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93E7-9409-9B9F-7415-14B77C39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Organizations with a blame-oriented culture discourage open reporting.</a:t>
            </a:r>
          </a:p>
          <a:p>
            <a:r>
              <a:rPr lang="en-US">
                <a:solidFill>
                  <a:srgbClr val="404040"/>
                </a:solidFill>
              </a:rPr>
              <a:t>Employees may fear consequences and avoid sharing mistakes.</a:t>
            </a:r>
          </a:p>
          <a:p>
            <a:r>
              <a:rPr lang="en-US">
                <a:solidFill>
                  <a:srgbClr val="404040"/>
                </a:solidFill>
              </a:rPr>
              <a:t>Leads to missed opportunities for learning and safety improvements.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07A1D-3BE2-3649-B2D3-8956C6BF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Inconsistent Assessment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DCA0-BB29-8769-5217-CD861478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Variability in how incidents are assessed leads to perceptions of unfairness.</a:t>
            </a:r>
          </a:p>
          <a:p>
            <a:r>
              <a:rPr lang="en-US">
                <a:solidFill>
                  <a:srgbClr val="404040"/>
                </a:solidFill>
              </a:rPr>
              <a:t>Lack of consistency undermines trust and the effectiveness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65255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84814-767E-C25A-C5DB-A610452A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Resistance to Change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D537-1F6B-38BC-2D29-4959C652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Employees and management accustomed to traditional punitive methods resist a shift.</a:t>
            </a:r>
          </a:p>
          <a:p>
            <a:r>
              <a:rPr lang="en-US">
                <a:solidFill>
                  <a:srgbClr val="404040"/>
                </a:solidFill>
              </a:rPr>
              <a:t>Change requires overcoming deep-seated beliefs and organizational norms.</a:t>
            </a:r>
          </a:p>
        </p:txBody>
      </p:sp>
    </p:spTree>
    <p:extLst>
      <p:ext uri="{BB962C8B-B14F-4D97-AF65-F5344CB8AC3E}">
        <p14:creationId xmlns:p14="http://schemas.microsoft.com/office/powerpoint/2010/main" val="38746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1153B-25F6-C87B-39A8-E325C1FA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Leadership Commitment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BDB7-B35A-A1F1-BFA8-284B06C3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Leaders play a crucial role in modeling and promoting just culture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Lack of genuine commitment from leadership leads to poor adoption.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01045-2AAF-8FE4-1FDC-6746FE79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Fear of Legal Repercussions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29FC-B381-3C1D-3905-B3B7780C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Employees may fear legal consequences for disclosing errors or unsafe practices.</a:t>
            </a:r>
          </a:p>
          <a:p>
            <a:r>
              <a:rPr lang="en-US">
                <a:solidFill>
                  <a:srgbClr val="404040"/>
                </a:solidFill>
              </a:rPr>
              <a:t>This fear hinders open communication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99348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33CE2-58CF-1E9C-141C-67EB42AF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Communication Barriers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01A2-9F08-7611-374B-3CCFBAF6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Lack of effective communication or misunderstanding of just culture principles.</a:t>
            </a:r>
          </a:p>
          <a:p>
            <a:r>
              <a:rPr lang="en-US">
                <a:solidFill>
                  <a:srgbClr val="404040"/>
                </a:solidFill>
              </a:rPr>
              <a:t>Inconsistent implementation and lack of clarity across teams.</a:t>
            </a:r>
          </a:p>
        </p:txBody>
      </p:sp>
    </p:spTree>
    <p:extLst>
      <p:ext uri="{BB962C8B-B14F-4D97-AF65-F5344CB8AC3E}">
        <p14:creationId xmlns:p14="http://schemas.microsoft.com/office/powerpoint/2010/main" val="308687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9C67A-C676-18A9-77C8-1497E06E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Organizational Hierarchies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281E-ECD0-3F47-3B39-3A3917AE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Rigid hierarchical structures may suppress open dialogue.</a:t>
            </a:r>
          </a:p>
          <a:p>
            <a:r>
              <a:rPr lang="en-US">
                <a:solidFill>
                  <a:srgbClr val="404040"/>
                </a:solidFill>
              </a:rPr>
              <a:t>Can lead to reluctance in reporting errors or raising concerns at lower levels.</a:t>
            </a:r>
          </a:p>
        </p:txBody>
      </p:sp>
    </p:spTree>
    <p:extLst>
      <p:ext uri="{BB962C8B-B14F-4D97-AF65-F5344CB8AC3E}">
        <p14:creationId xmlns:p14="http://schemas.microsoft.com/office/powerpoint/2010/main" val="34187531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383</Words>
  <Application>Microsoft Macintosh PowerPoint</Application>
  <PresentationFormat>Widescreen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-webkit-standard</vt:lpstr>
      <vt:lpstr>Aptos</vt:lpstr>
      <vt:lpstr>Arial</vt:lpstr>
      <vt:lpstr>Gill Sans MT</vt:lpstr>
      <vt:lpstr>Helvetica Neue</vt:lpstr>
      <vt:lpstr>Parcel</vt:lpstr>
      <vt:lpstr>Challenges in Fostering an Open and Safe Reporting Environment</vt:lpstr>
      <vt:lpstr>Introduction to Just Culture</vt:lpstr>
      <vt:lpstr>Blame Culture</vt:lpstr>
      <vt:lpstr>Inconsistent Assessment Processes</vt:lpstr>
      <vt:lpstr>Resistance to Change </vt:lpstr>
      <vt:lpstr>Leadership Commitment</vt:lpstr>
      <vt:lpstr>Fear of Legal Repercussions</vt:lpstr>
      <vt:lpstr>Communication Barriers</vt:lpstr>
      <vt:lpstr>Organizational Hierarchies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4</cp:revision>
  <dcterms:created xsi:type="dcterms:W3CDTF">2025-02-23T23:02:51Z</dcterms:created>
  <dcterms:modified xsi:type="dcterms:W3CDTF">2025-02-23T23:21:40Z</dcterms:modified>
</cp:coreProperties>
</file>