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reference/features/authentication/index.html" TargetMode="External"/><Relationship Id="rId2" Type="http://schemas.openxmlformats.org/officeDocument/2006/relationships/hyperlink" Target="https://docs.spring.io/spring-security/refer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uv2code.com/spring-security-reference-manual" TargetMode="External"/><Relationship Id="rId4" Type="http://schemas.openxmlformats.org/officeDocument/2006/relationships/hyperlink" Target="https://docs.spring.io/spring-security/reference/features/authorization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622" y="1432222"/>
            <a:ext cx="10377577" cy="3338185"/>
          </a:xfrm>
        </p:spPr>
        <p:txBody>
          <a:bodyPr/>
          <a:lstStyle/>
          <a:p>
            <a:r>
              <a:rPr lang="en-US" b="1" dirty="0" smtClean="0"/>
              <a:t>Spring-security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7970" y="3700559"/>
            <a:ext cx="4440879" cy="1069848"/>
          </a:xfrm>
        </p:spPr>
        <p:txBody>
          <a:bodyPr/>
          <a:lstStyle/>
          <a:p>
            <a:r>
              <a:rPr lang="en-US" dirty="0" smtClean="0"/>
              <a:t>Prepared by Group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4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6749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dirty="0"/>
              <a:t>Configuring Spring Security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50" y="1768069"/>
            <a:ext cx="8676001" cy="4003003"/>
          </a:xfrm>
        </p:spPr>
      </p:pic>
    </p:spTree>
    <p:extLst>
      <p:ext uri="{BB962C8B-B14F-4D97-AF65-F5344CB8AC3E}">
        <p14:creationId xmlns:p14="http://schemas.microsoft.com/office/powerpoint/2010/main" val="11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6749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dirty="0"/>
              <a:t>Best Practices for Spring 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9848" y="1457865"/>
            <a:ext cx="10058400" cy="4714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Use Strong Passwords and Hashing</a:t>
            </a:r>
          </a:p>
          <a:p>
            <a:pPr marL="0" indent="0">
              <a:buNone/>
            </a:pPr>
            <a:r>
              <a:rPr lang="en-US" sz="1900" dirty="0"/>
              <a:t>Always use strong password encoding techniques like </a:t>
            </a:r>
            <a:r>
              <a:rPr lang="en-US" sz="1900" b="1" dirty="0" err="1"/>
              <a:t>BCrypt</a:t>
            </a:r>
            <a:r>
              <a:rPr lang="en-US" sz="1900" dirty="0"/>
              <a:t>, </a:t>
            </a:r>
            <a:r>
              <a:rPr lang="en-US" sz="1900" b="1" dirty="0"/>
              <a:t>PBKDF2</a:t>
            </a:r>
            <a:r>
              <a:rPr lang="en-US" sz="1900" dirty="0"/>
              <a:t>, or </a:t>
            </a:r>
            <a:r>
              <a:rPr lang="en-US" sz="1900" b="1" dirty="0"/>
              <a:t>Argon2</a:t>
            </a:r>
            <a:r>
              <a:rPr lang="en-US" sz="1900" dirty="0"/>
              <a:t> to securely store passwords</a:t>
            </a:r>
            <a:r>
              <a:rPr lang="en-US" sz="1900" dirty="0" smtClean="0"/>
              <a:t>.</a:t>
            </a:r>
          </a:p>
          <a:p>
            <a:r>
              <a:rPr lang="en-US" b="1" dirty="0"/>
              <a:t>Principle of Least Privilege</a:t>
            </a:r>
          </a:p>
          <a:p>
            <a:pPr marL="0" indent="0">
              <a:buNone/>
            </a:pPr>
            <a:r>
              <a:rPr lang="en-US" sz="1900" dirty="0"/>
              <a:t>Grant users the </a:t>
            </a:r>
            <a:r>
              <a:rPr lang="en-US" sz="1900" b="1" dirty="0"/>
              <a:t>minimum level of access</a:t>
            </a:r>
            <a:r>
              <a:rPr lang="en-US" sz="1900" dirty="0"/>
              <a:t> required for their tasks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900" dirty="0" smtClean="0"/>
              <a:t>- </a:t>
            </a:r>
            <a:r>
              <a:rPr lang="en-US" sz="1900" dirty="0"/>
              <a:t>Use </a:t>
            </a:r>
            <a:r>
              <a:rPr lang="en-US" sz="1900" b="1" dirty="0"/>
              <a:t>role-based access control (RBAC)</a:t>
            </a:r>
            <a:r>
              <a:rPr lang="en-US" sz="1900" dirty="0"/>
              <a:t> to limit user permissions and reduce the risk of unauthorized access</a:t>
            </a:r>
            <a:r>
              <a:rPr lang="en-US" sz="1900" dirty="0" smtClean="0"/>
              <a:t>.</a:t>
            </a:r>
          </a:p>
          <a:p>
            <a:r>
              <a:rPr lang="en-US" b="1" dirty="0"/>
              <a:t>Enable CSRF Protection</a:t>
            </a:r>
          </a:p>
          <a:p>
            <a:pPr marL="0" indent="0">
              <a:buNone/>
            </a:pPr>
            <a:r>
              <a:rPr lang="en-US" sz="1900" b="1" dirty="0"/>
              <a:t>CSRF (Cross-Site Request Forgery)</a:t>
            </a:r>
            <a:r>
              <a:rPr lang="en-US" sz="1900" dirty="0"/>
              <a:t> attacks can be mitigated by enabling Spring Security's built-in CSRF protection</a:t>
            </a:r>
            <a:r>
              <a:rPr lang="en-US" sz="1900" dirty="0" smtClean="0"/>
              <a:t>.</a:t>
            </a:r>
          </a:p>
          <a:p>
            <a:r>
              <a:rPr lang="en-US" b="1" dirty="0"/>
              <a:t>Regularly Update </a:t>
            </a:r>
            <a:r>
              <a:rPr lang="en-US" b="1" dirty="0" smtClean="0"/>
              <a:t>Dependencies</a:t>
            </a:r>
          </a:p>
          <a:p>
            <a:r>
              <a:rPr lang="en-US" b="1" dirty="0"/>
              <a:t>Session Management</a:t>
            </a:r>
          </a:p>
          <a:p>
            <a:pPr marL="0" indent="0">
              <a:buNone/>
            </a:pPr>
            <a:r>
              <a:rPr lang="en-US" dirty="0"/>
              <a:t>Configure session management properly to prevent </a:t>
            </a:r>
            <a:r>
              <a:rPr lang="en-US" b="1" dirty="0"/>
              <a:t>session fixation</a:t>
            </a:r>
            <a:r>
              <a:rPr lang="en-US" dirty="0"/>
              <a:t> attacks.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https://docs.spring.io/spring-security/reference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docs.spring.io/spring-security/reference/features/authentication/index.html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docs.spring.io/spring-security/reference/features/authorization/index.html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luv2code.com/spring-security-reference-manual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0262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33" y="1682151"/>
            <a:ext cx="10058400" cy="46453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Spring </a:t>
            </a:r>
            <a:r>
              <a:rPr lang="en-US" dirty="0" smtClean="0"/>
              <a:t>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3 Laws of Spring Security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Core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Authentication Mechanisms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Authorization </a:t>
            </a:r>
            <a:r>
              <a:rPr lang="en-US" dirty="0" smtClean="0"/>
              <a:t>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CSRF and Session </a:t>
            </a:r>
            <a:r>
              <a:rPr lang="en-US" dirty="0" smtClean="0"/>
              <a:t>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Configuring Spring </a:t>
            </a:r>
            <a:r>
              <a:rPr lang="en-US" dirty="0" smtClean="0"/>
              <a:t>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Best Practices and Wrap-Up</a:t>
            </a:r>
          </a:p>
        </p:txBody>
      </p:sp>
      <p:pic>
        <p:nvPicPr>
          <p:cNvPr id="4" name="Security Key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51476" y="2044461"/>
            <a:ext cx="2708694" cy="27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34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Spring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429" y="1570007"/>
            <a:ext cx="10058400" cy="4731589"/>
          </a:xfrm>
        </p:spPr>
        <p:txBody>
          <a:bodyPr/>
          <a:lstStyle/>
          <a:p>
            <a:r>
              <a:rPr lang="en-US" b="1" dirty="0"/>
              <a:t>What is Spring Security?</a:t>
            </a:r>
          </a:p>
          <a:p>
            <a:pPr marL="0" indent="0">
              <a:buNone/>
            </a:pPr>
            <a:r>
              <a:rPr lang="en-US" b="1" dirty="0"/>
              <a:t>Spring Security</a:t>
            </a:r>
            <a:r>
              <a:rPr lang="en-US" dirty="0"/>
              <a:t> is a powerful framework for securing Java and Spring applications, providing essential tools for </a:t>
            </a:r>
            <a:r>
              <a:rPr lang="en-US" b="1" dirty="0"/>
              <a:t>authentication</a:t>
            </a:r>
            <a:r>
              <a:rPr lang="en-US" dirty="0"/>
              <a:t> (verifying identity) and </a:t>
            </a:r>
            <a:r>
              <a:rPr lang="en-US" b="1" dirty="0"/>
              <a:t>authorization</a:t>
            </a:r>
            <a:r>
              <a:rPr lang="en-US" dirty="0"/>
              <a:t> (controlling access</a:t>
            </a:r>
            <a:r>
              <a:rPr lang="en-US" dirty="0" smtClean="0"/>
              <a:t>).</a:t>
            </a:r>
          </a:p>
          <a:p>
            <a:r>
              <a:rPr lang="en-US" b="1" dirty="0"/>
              <a:t>Why Use </a:t>
            </a:r>
            <a:r>
              <a:rPr lang="en-US" b="1" dirty="0" smtClean="0"/>
              <a:t>It 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i="1" dirty="0" smtClean="0"/>
              <a:t>Integrated </a:t>
            </a:r>
            <a:r>
              <a:rPr lang="en-US" i="1" dirty="0"/>
              <a:t>with Spring</a:t>
            </a:r>
            <a:r>
              <a:rPr lang="en-US" dirty="0"/>
              <a:t>: Easy to use within Spring projects.</a:t>
            </a:r>
          </a:p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i="1" dirty="0" smtClean="0"/>
              <a:t>Comprehensive </a:t>
            </a:r>
            <a:r>
              <a:rPr lang="en-US" i="1" dirty="0"/>
              <a:t>Protection</a:t>
            </a:r>
            <a:r>
              <a:rPr lang="en-US" dirty="0"/>
              <a:t>: Guards against common threats like </a:t>
            </a:r>
            <a:r>
              <a:rPr lang="en-US" b="1" dirty="0"/>
              <a:t>CSRF</a:t>
            </a:r>
            <a:r>
              <a:rPr lang="en-US" dirty="0"/>
              <a:t> and </a:t>
            </a:r>
            <a:r>
              <a:rPr lang="en-US" b="1" dirty="0"/>
              <a:t>session fixation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i="1" dirty="0" smtClean="0"/>
              <a:t>Flexible </a:t>
            </a:r>
            <a:r>
              <a:rPr lang="en-US" i="1" dirty="0"/>
              <a:t>Authentication</a:t>
            </a:r>
            <a:r>
              <a:rPr lang="en-US" dirty="0"/>
              <a:t>: Supports Basic Authentication, OAuth2, SSO, and more.</a:t>
            </a:r>
          </a:p>
          <a:p>
            <a:r>
              <a:rPr lang="en-US" b="1" dirty="0"/>
              <a:t>Popular Uses</a:t>
            </a:r>
          </a:p>
          <a:p>
            <a:pPr marL="0" indent="0">
              <a:buNone/>
            </a:pPr>
            <a:r>
              <a:rPr lang="en-US" dirty="0" smtClean="0"/>
              <a:t>- Securing </a:t>
            </a:r>
            <a:r>
              <a:rPr lang="en-US" dirty="0"/>
              <a:t>web applications and REST APIs</a:t>
            </a:r>
          </a:p>
          <a:p>
            <a:pPr marL="0" indent="0">
              <a:buNone/>
            </a:pPr>
            <a:r>
              <a:rPr lang="en-US" dirty="0" smtClean="0"/>
              <a:t>- Enabling </a:t>
            </a:r>
            <a:r>
              <a:rPr lang="en-US" dirty="0"/>
              <a:t>role-based access control (RBAC)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2553419" y="2855344"/>
            <a:ext cx="491706" cy="483080"/>
          </a:xfrm>
          <a:prstGeom prst="actionButtonHelp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7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34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Concepts of Spring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226" y="1466491"/>
            <a:ext cx="9748022" cy="4705709"/>
          </a:xfrm>
        </p:spPr>
        <p:txBody>
          <a:bodyPr/>
          <a:lstStyle/>
          <a:p>
            <a:r>
              <a:rPr lang="en-US" b="1" dirty="0"/>
              <a:t>Authentication vs. Authorization</a:t>
            </a:r>
          </a:p>
          <a:p>
            <a:pPr>
              <a:buFontTx/>
              <a:buChar char="-"/>
            </a:pPr>
            <a:r>
              <a:rPr lang="en-US" b="1" dirty="0" smtClean="0"/>
              <a:t>Authentication</a:t>
            </a:r>
            <a:r>
              <a:rPr lang="en-US" dirty="0"/>
              <a:t>: Verifying the identity of a user (e.g., logging in with credentials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Authentication is how we verify the identity of who is trying to access a particular    resource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Once authentication is performed we know the identity and can perform  authorization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dirty="0" smtClean="0"/>
              <a:t>Authorization</a:t>
            </a:r>
            <a:r>
              <a:rPr lang="en-US" dirty="0"/>
              <a:t>: Determining what actions or resources an authenticated user can </a:t>
            </a:r>
            <a:r>
              <a:rPr lang="en-US" dirty="0" smtClean="0"/>
              <a:t>   access </a:t>
            </a:r>
            <a:r>
              <a:rPr lang="en-US" dirty="0"/>
              <a:t>(e.g., user permissions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Spring </a:t>
            </a:r>
            <a:r>
              <a:rPr lang="en-US" dirty="0"/>
              <a:t>Security provides </a:t>
            </a:r>
            <a:r>
              <a:rPr lang="en-US" b="1" dirty="0"/>
              <a:t>built-in support </a:t>
            </a:r>
            <a:r>
              <a:rPr lang="en-US" dirty="0"/>
              <a:t>for authenticating users.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8540151" y="4968816"/>
            <a:ext cx="2475781" cy="1086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WOW !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2755294">
            <a:off x="5646161" y="5270739"/>
            <a:ext cx="905774" cy="25016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Authentication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2536"/>
            <a:ext cx="6530024" cy="4429664"/>
          </a:xfrm>
        </p:spPr>
        <p:txBody>
          <a:bodyPr/>
          <a:lstStyle/>
          <a:p>
            <a:r>
              <a:rPr lang="en-US" b="1" dirty="0"/>
              <a:t>Authentication Methods</a:t>
            </a:r>
          </a:p>
          <a:p>
            <a:pPr>
              <a:buFontTx/>
              <a:buChar char="-"/>
            </a:pPr>
            <a:r>
              <a:rPr lang="en-US" b="1" dirty="0" smtClean="0"/>
              <a:t>HTTP </a:t>
            </a:r>
            <a:r>
              <a:rPr lang="en-US" b="1" dirty="0"/>
              <a:t>Basic Authentication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Simple method where credentials are sent with each HTTP request. Typically used for APIs.</a:t>
            </a:r>
          </a:p>
          <a:p>
            <a:pPr>
              <a:buFontTx/>
              <a:buChar char="-"/>
            </a:pPr>
            <a:r>
              <a:rPr lang="en-US" b="1" dirty="0" smtClean="0"/>
              <a:t>Form-Based </a:t>
            </a:r>
            <a:r>
              <a:rPr lang="en-US" b="1" dirty="0"/>
              <a:t>Login</a:t>
            </a:r>
            <a:r>
              <a:rPr lang="en-US" dirty="0"/>
              <a:t>: Custom login forms that handle user authentication with feedback for failed attempts</a:t>
            </a:r>
            <a:r>
              <a:rPr lang="en-US" dirty="0" smtClean="0"/>
              <a:t>.</a:t>
            </a:r>
          </a:p>
          <a:p>
            <a:r>
              <a:rPr lang="en-US" b="1" dirty="0"/>
              <a:t>Advanced Authentication</a:t>
            </a:r>
          </a:p>
          <a:p>
            <a:pPr marL="0" indent="0">
              <a:buNone/>
            </a:pPr>
            <a:r>
              <a:rPr lang="en-US" b="1" dirty="0" smtClean="0"/>
              <a:t>- OAuth2</a:t>
            </a:r>
            <a:r>
              <a:rPr lang="en-US" dirty="0"/>
              <a:t>: Used for third-party logins (e.g., Google, Facebook).</a:t>
            </a:r>
          </a:p>
          <a:p>
            <a:pPr marL="0" indent="0">
              <a:buNone/>
            </a:pPr>
            <a:r>
              <a:rPr lang="en-US" b="1" dirty="0" smtClean="0"/>
              <a:t>- JWT</a:t>
            </a:r>
            <a:r>
              <a:rPr lang="en-US" dirty="0"/>
              <a:t>: Provides stateless authentication via signed tokens, ideal for REST APIs.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548463" y="3315077"/>
            <a:ext cx="3083234" cy="1665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Let‘s dive in technically </a:t>
            </a:r>
            <a:endParaRPr lang="en-US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3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7134"/>
          </a:xfrm>
        </p:spPr>
        <p:txBody>
          <a:bodyPr/>
          <a:lstStyle/>
          <a:p>
            <a:r>
              <a:rPr lang="en-US" dirty="0"/>
              <a:t>Authentication </a:t>
            </a:r>
            <a:r>
              <a:rPr lang="en-US" dirty="0" smtClean="0"/>
              <a:t>Mechanisms </a:t>
            </a:r>
            <a:r>
              <a:rPr lang="en-US" sz="3600" dirty="0" smtClean="0"/>
              <a:t>(Continued)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93" y="1501716"/>
            <a:ext cx="3661376" cy="4847326"/>
          </a:xfrm>
        </p:spPr>
      </p:pic>
      <p:sp>
        <p:nvSpPr>
          <p:cNvPr id="7" name="Right Arrow 6"/>
          <p:cNvSpPr/>
          <p:nvPr/>
        </p:nvSpPr>
        <p:spPr>
          <a:xfrm>
            <a:off x="4766267" y="1789562"/>
            <a:ext cx="819510" cy="215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66" y="1341738"/>
            <a:ext cx="5988358" cy="111130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233989">
            <a:off x="4122843" y="2431171"/>
            <a:ext cx="1497142" cy="24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42" y="2655989"/>
            <a:ext cx="6045511" cy="90174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189921" y="3835496"/>
            <a:ext cx="3395856" cy="235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66" y="3726916"/>
            <a:ext cx="5305224" cy="17300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64" y="5728349"/>
            <a:ext cx="3454578" cy="387370"/>
          </a:xfrm>
          <a:prstGeom prst="rect">
            <a:avLst/>
          </a:prstGeom>
        </p:spPr>
      </p:pic>
      <p:sp>
        <p:nvSpPr>
          <p:cNvPr id="16" name="Cloud 15"/>
          <p:cNvSpPr/>
          <p:nvPr/>
        </p:nvSpPr>
        <p:spPr>
          <a:xfrm>
            <a:off x="9782355" y="5456999"/>
            <a:ext cx="1483743" cy="4520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Finally 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6583"/>
          </a:xfrm>
        </p:spPr>
        <p:txBody>
          <a:bodyPr>
            <a:normAutofit fontScale="90000"/>
          </a:bodyPr>
          <a:lstStyle/>
          <a:p>
            <a:pPr marL="457200" indent="-457200" algn="ctr"/>
            <a:r>
              <a:rPr lang="en-US" dirty="0"/>
              <a:t>Authorization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80226"/>
            <a:ext cx="10058400" cy="4791974"/>
          </a:xfrm>
        </p:spPr>
        <p:txBody>
          <a:bodyPr/>
          <a:lstStyle/>
          <a:p>
            <a:r>
              <a:rPr lang="en-US" b="1" dirty="0"/>
              <a:t>Method-Level Security</a:t>
            </a:r>
          </a:p>
          <a:p>
            <a:pPr marL="0" indent="0">
              <a:buNone/>
            </a:pPr>
            <a:r>
              <a:rPr lang="en-US" b="1" dirty="0" smtClean="0"/>
              <a:t> @</a:t>
            </a:r>
            <a:r>
              <a:rPr lang="en-US" b="1" dirty="0" err="1"/>
              <a:t>PreAuthorize</a:t>
            </a:r>
            <a:r>
              <a:rPr lang="en-US" b="1" dirty="0"/>
              <a:t> / @Secured</a:t>
            </a:r>
            <a:r>
              <a:rPr lang="en-US" dirty="0"/>
              <a:t>: Annotations to enforce access control on methods, checking user roles before execution.</a:t>
            </a:r>
          </a:p>
          <a:p>
            <a:r>
              <a:rPr lang="en-US" b="1" dirty="0"/>
              <a:t>URL-Based Security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HttpSecurity</a:t>
            </a:r>
            <a:r>
              <a:rPr lang="en-US" dirty="0"/>
              <a:t>: Configures URL-based security rules, specifying which roles can access certain URLs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Example: </a:t>
            </a:r>
            <a:r>
              <a:rPr lang="en-US" b="1" dirty="0" err="1"/>
              <a:t>http.authorizeRequests</a:t>
            </a:r>
            <a:r>
              <a:rPr lang="en-US" b="1" dirty="0"/>
              <a:t>().</a:t>
            </a:r>
            <a:r>
              <a:rPr lang="en-US" b="1" dirty="0" err="1"/>
              <a:t>antMatchers</a:t>
            </a:r>
            <a:r>
              <a:rPr lang="en-US" b="1" dirty="0"/>
              <a:t>("/admin/**").</a:t>
            </a:r>
            <a:r>
              <a:rPr lang="en-US" b="1" dirty="0" err="1"/>
              <a:t>hasRole</a:t>
            </a:r>
            <a:r>
              <a:rPr lang="en-US" b="1" dirty="0"/>
              <a:t>("ADMIN")  </a:t>
            </a:r>
            <a:endParaRPr lang="en-US" dirty="0"/>
          </a:p>
          <a:p>
            <a:r>
              <a:rPr lang="en-US" b="1" dirty="0"/>
              <a:t>Role-Based Access Control (RBAC)</a:t>
            </a:r>
          </a:p>
          <a:p>
            <a:pPr marL="0" indent="0">
              <a:buNone/>
            </a:pPr>
            <a:r>
              <a:rPr lang="en-US" b="1" dirty="0"/>
              <a:t>Authorities</a:t>
            </a:r>
            <a:r>
              <a:rPr lang="en-US" dirty="0"/>
              <a:t>: Users are assigned specific roles (e.g., ADMIN, USER) that determine what resources they can access.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5650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CSRF and Session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165920"/>
          </a:xfrm>
        </p:spPr>
        <p:txBody>
          <a:bodyPr>
            <a:normAutofit/>
          </a:bodyPr>
          <a:lstStyle/>
          <a:p>
            <a:r>
              <a:rPr lang="en-US" b="1" dirty="0"/>
              <a:t>Authentication for REST </a:t>
            </a:r>
            <a:r>
              <a:rPr lang="en-US" b="1" dirty="0" smtClean="0"/>
              <a:t>APIs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Stateless </a:t>
            </a:r>
            <a:r>
              <a:rPr lang="en-US" b="1" dirty="0"/>
              <a:t>Authentication</a:t>
            </a:r>
            <a:r>
              <a:rPr lang="en-US" dirty="0"/>
              <a:t>: REST APIs usually use token-based authentication (e.g., </a:t>
            </a:r>
            <a:r>
              <a:rPr lang="en-US" b="1" dirty="0"/>
              <a:t>JWT</a:t>
            </a:r>
            <a:r>
              <a:rPr lang="en-US" dirty="0"/>
              <a:t> or </a:t>
            </a:r>
            <a:r>
              <a:rPr lang="en-US" b="1" dirty="0"/>
              <a:t>OAuth2</a:t>
            </a:r>
            <a:r>
              <a:rPr lang="en-US" dirty="0"/>
              <a:t>), ensuring no session state is stored on the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HTTP Headers</a:t>
            </a:r>
            <a:r>
              <a:rPr lang="en-US" dirty="0"/>
              <a:t>: Tokens are passed in </a:t>
            </a:r>
            <a:r>
              <a:rPr lang="en-US" dirty="0" smtClean="0"/>
              <a:t>the Authorization header.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6749"/>
          </a:xfrm>
        </p:spPr>
        <p:txBody>
          <a:bodyPr/>
          <a:lstStyle/>
          <a:p>
            <a:pPr marL="457200" indent="-457200" algn="ctr"/>
            <a:r>
              <a:rPr lang="en-US" dirty="0"/>
              <a:t>Configuring Spring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0611"/>
            <a:ext cx="10058400" cy="4731589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Config</a:t>
            </a:r>
            <a:r>
              <a:rPr lang="en-US" dirty="0"/>
              <a:t>: Spring Security can be configured using </a:t>
            </a:r>
            <a:r>
              <a:rPr lang="en-US" b="1" dirty="0"/>
              <a:t>Java </a:t>
            </a:r>
            <a:r>
              <a:rPr lang="en-US" b="1" dirty="0" smtClean="0"/>
              <a:t>configuration </a:t>
            </a:r>
            <a:r>
              <a:rPr lang="en-US" dirty="0" smtClean="0"/>
              <a:t>(</a:t>
            </a:r>
            <a:r>
              <a:rPr lang="en-US" dirty="0" err="1" smtClean="0"/>
              <a:t>i.e</a:t>
            </a:r>
            <a:r>
              <a:rPr lang="en-US" dirty="0"/>
              <a:t>, </a:t>
            </a:r>
            <a:r>
              <a:rPr lang="en-US" b="1" dirty="0"/>
              <a:t>@</a:t>
            </a:r>
            <a:r>
              <a:rPr lang="en-US" b="1" dirty="0" err="1" smtClean="0"/>
              <a:t>EnableWebSecurity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 smtClean="0"/>
              <a:t>HttpSecurity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39" y="2601251"/>
            <a:ext cx="7235614" cy="227267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540008" y="4990268"/>
            <a:ext cx="1880210" cy="1065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then</a:t>
            </a:r>
            <a:endParaRPr lang="en-US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254</TotalTime>
  <Words>570</Words>
  <Application>Microsoft Office PowerPoint</Application>
  <PresentationFormat>Widescreen</PresentationFormat>
  <Paragraphs>73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Bauhaus 93</vt:lpstr>
      <vt:lpstr>Rockwell</vt:lpstr>
      <vt:lpstr>Rockwell Condensed</vt:lpstr>
      <vt:lpstr>Wingdings</vt:lpstr>
      <vt:lpstr>Wood Type</vt:lpstr>
      <vt:lpstr>Spring-security</vt:lpstr>
      <vt:lpstr>AGENDA</vt:lpstr>
      <vt:lpstr>Introduction to Spring Security</vt:lpstr>
      <vt:lpstr>Core Concepts of Spring Security</vt:lpstr>
      <vt:lpstr>Authentication Mechanisms</vt:lpstr>
      <vt:lpstr>Authentication Mechanisms (Continued)</vt:lpstr>
      <vt:lpstr>Authorization Strategies</vt:lpstr>
      <vt:lpstr>CSRF and Session Management</vt:lpstr>
      <vt:lpstr>Configuring Spring Security</vt:lpstr>
      <vt:lpstr>Configuring Spring Security</vt:lpstr>
      <vt:lpstr>Best Practices for Spring Security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Spring-security</dc:title>
  <dc:creator>RUSHINGA</dc:creator>
  <cp:lastModifiedBy>RUSHINGA</cp:lastModifiedBy>
  <cp:revision>19</cp:revision>
  <dcterms:created xsi:type="dcterms:W3CDTF">2024-11-07T08:01:26Z</dcterms:created>
  <dcterms:modified xsi:type="dcterms:W3CDTF">2024-11-07T12:16:13Z</dcterms:modified>
</cp:coreProperties>
</file>