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73" r:id="rId19"/>
    <p:sldId id="274" r:id="rId20"/>
    <p:sldId id="275" r:id="rId21"/>
    <p:sldId id="276" r:id="rId22"/>
    <p:sldId id="277" r:id="rId23"/>
    <p:sldId id="278" r:id="rId24"/>
    <p:sldId id="303" r:id="rId25"/>
    <p:sldId id="280" r:id="rId26"/>
    <p:sldId id="281" r:id="rId27"/>
    <p:sldId id="282" r:id="rId28"/>
    <p:sldId id="283" r:id="rId29"/>
    <p:sldId id="284" r:id="rId30"/>
    <p:sldId id="287" r:id="rId31"/>
    <p:sldId id="289" r:id="rId32"/>
    <p:sldId id="290" r:id="rId33"/>
    <p:sldId id="291" r:id="rId34"/>
    <p:sldId id="292" r:id="rId35"/>
    <p:sldId id="294" r:id="rId36"/>
    <p:sldId id="295" r:id="rId37"/>
    <p:sldId id="296" r:id="rId38"/>
    <p:sldId id="297" r:id="rId39"/>
    <p:sldId id="304" r:id="rId40"/>
    <p:sldId id="299" r:id="rId41"/>
    <p:sldId id="300" r:id="rId42"/>
    <p:sldId id="301" r:id="rId43"/>
    <p:sldId id="302" r:id="rId4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5" d="100"/>
          <a:sy n="95" d="100"/>
        </p:scale>
        <p:origin x="16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1517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428564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423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344041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6259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96430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332376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4034971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a:t>
            </a:fld>
            <a:endParaRPr dirty="0"/>
          </a:p>
        </p:txBody>
      </p:sp>
    </p:spTree>
    <p:extLst>
      <p:ext uri="{BB962C8B-B14F-4D97-AF65-F5344CB8AC3E}">
        <p14:creationId xmlns:p14="http://schemas.microsoft.com/office/powerpoint/2010/main" val="402824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a:t>
            </a:fld>
            <a:endParaRPr dirty="0"/>
          </a:p>
        </p:txBody>
      </p:sp>
    </p:spTree>
    <p:extLst>
      <p:ext uri="{BB962C8B-B14F-4D97-AF65-F5344CB8AC3E}">
        <p14:creationId xmlns:p14="http://schemas.microsoft.com/office/powerpoint/2010/main" val="388432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269672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219430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258586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390586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364836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222519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255248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73299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5/1/2023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ts val="1100"/>
              </a:lnSpc>
            </a:pPr>
            <a:fld id="{81D60167-4931-47E6-BA6A-407CBD079E47}" type="slidenum">
              <a:rPr lang="fr-FR" smtClean="0"/>
              <a:t>‹N°›</a:t>
            </a:fld>
            <a:endParaRPr lang="fr-FR" dirty="0"/>
          </a:p>
        </p:txBody>
      </p:sp>
    </p:spTree>
    <p:extLst>
      <p:ext uri="{BB962C8B-B14F-4D97-AF65-F5344CB8AC3E}">
        <p14:creationId xmlns:p14="http://schemas.microsoft.com/office/powerpoint/2010/main" val="42619392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avassherif98"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1%20Introduction/Data%20wrangling%20.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2%20EDA/EDA%20with%20Visualization.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2%20EDA/EDA%20with%20SQL.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3%20Interactive%20Visual%20Analytics%20and%20Dashboard/Interactive%20Visual%20Analytics%20with%20Folium.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3%20Interactive%20Visual%20Analytics%20and%20Dashboard/spacex_dash_app.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coursera.org/professional-certificates/ibm-data-science?&amp;instructors" TargetMode="External"/><Relationship Id="rId2"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github.com/navassherif98/IBM_Data_Science_Professional_Certification/blob/master/10.Applied_Data_Science_Capstone/Week%201%20Introduction/Data%20Collection%20Api%20.ipynb"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1%20Introduction/Data%20Collection%20with%20Web%20Scraping.ipynb"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a:solidFill>
            <a:schemeClr val="accent2">
              <a:lumMod val="60000"/>
              <a:lumOff val="40000"/>
            </a:schemeClr>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1171575" y="1622485"/>
            <a:ext cx="9848849" cy="2589365"/>
          </a:xfrm>
          <a:prstGeom prst="rect">
            <a:avLst/>
          </a:prstGeom>
        </p:spPr>
        <p:txBody>
          <a:bodyPr vert="horz" wrap="square" lIns="0" tIns="481523" rIns="0" bIns="0" rtlCol="0">
            <a:spAutoFit/>
          </a:bodyPr>
          <a:lstStyle/>
          <a:p>
            <a:pPr marL="0" marR="5080" indent="0">
              <a:lnSpc>
                <a:spcPts val="8200"/>
              </a:lnSpc>
              <a:spcBef>
                <a:spcPts val="1540"/>
              </a:spcBef>
              <a:buNone/>
            </a:pPr>
            <a:r>
              <a:rPr lang="fr-FR" sz="8800" spc="-535" dirty="0" err="1">
                <a:solidFill>
                  <a:srgbClr val="000000"/>
                </a:solidFill>
                <a:latin typeface="Bahnschrift Light SemiCondensed" panose="020B0502040204020203" pitchFamily="34" charset="0"/>
              </a:rPr>
              <a:t>Applied</a:t>
            </a:r>
            <a:r>
              <a:rPr lang="fr-FR" sz="8800" spc="-535" dirty="0">
                <a:solidFill>
                  <a:srgbClr val="000000"/>
                </a:solidFill>
                <a:latin typeface="Bahnschrift Light SemiCondensed" panose="020B0502040204020203" pitchFamily="34" charset="0"/>
              </a:rPr>
              <a:t> </a:t>
            </a:r>
            <a:r>
              <a:rPr sz="8800" spc="-535" dirty="0">
                <a:solidFill>
                  <a:srgbClr val="000000"/>
                </a:solidFill>
                <a:latin typeface="Bahnschrift Light SemiCondensed" panose="020B0502040204020203" pitchFamily="34" charset="0"/>
              </a:rPr>
              <a:t>Data </a:t>
            </a:r>
            <a:r>
              <a:rPr sz="8800" spc="-630" dirty="0">
                <a:solidFill>
                  <a:srgbClr val="000000"/>
                </a:solidFill>
                <a:latin typeface="Bahnschrift Light SemiCondensed" panose="020B0502040204020203" pitchFamily="34" charset="0"/>
              </a:rPr>
              <a:t>Science</a:t>
            </a:r>
            <a:r>
              <a:rPr sz="8800" spc="-869" dirty="0">
                <a:solidFill>
                  <a:srgbClr val="000000"/>
                </a:solidFill>
                <a:latin typeface="Bahnschrift Light SemiCondensed" panose="020B0502040204020203" pitchFamily="34" charset="0"/>
              </a:rPr>
              <a:t> </a:t>
            </a:r>
            <a:r>
              <a:rPr sz="8800" spc="-565" dirty="0">
                <a:solidFill>
                  <a:srgbClr val="000000"/>
                </a:solidFill>
                <a:latin typeface="Bahnschrift Light SemiCondensed" panose="020B0502040204020203" pitchFamily="34" charset="0"/>
              </a:rPr>
              <a:t>Capstone  </a:t>
            </a:r>
            <a:r>
              <a:rPr sz="8800" spc="-360" dirty="0">
                <a:solidFill>
                  <a:srgbClr val="000000"/>
                </a:solidFill>
                <a:latin typeface="Bahnschrift Light SemiCondensed" panose="020B0502040204020203" pitchFamily="34" charset="0"/>
              </a:rPr>
              <a:t>Project</a:t>
            </a:r>
          </a:p>
        </p:txBody>
      </p:sp>
      <p:sp>
        <p:nvSpPr>
          <p:cNvPr id="7" name="object 7"/>
          <p:cNvSpPr txBox="1"/>
          <p:nvPr/>
        </p:nvSpPr>
        <p:spPr>
          <a:xfrm>
            <a:off x="1176019" y="4300220"/>
            <a:ext cx="5885180" cy="1422825"/>
          </a:xfrm>
          <a:prstGeom prst="rect">
            <a:avLst/>
          </a:prstGeom>
        </p:spPr>
        <p:txBody>
          <a:bodyPr vert="horz" wrap="square" lIns="0" tIns="108585" rIns="0" bIns="0" rtlCol="0">
            <a:spAutoFit/>
          </a:bodyPr>
          <a:lstStyle/>
          <a:p>
            <a:pPr marL="12700">
              <a:lnSpc>
                <a:spcPct val="100000"/>
              </a:lnSpc>
              <a:spcBef>
                <a:spcPts val="855"/>
              </a:spcBef>
            </a:pPr>
            <a:r>
              <a:rPr lang="en-IN" sz="2400" spc="-175" dirty="0">
                <a:solidFill>
                  <a:srgbClr val="616E52"/>
                </a:solidFill>
                <a:latin typeface="Arial"/>
                <a:cs typeface="Arial"/>
              </a:rPr>
              <a:t>Michael Sagbohan</a:t>
            </a:r>
            <a:endParaRPr sz="2400" dirty="0">
              <a:latin typeface="Arial"/>
              <a:cs typeface="Arial"/>
            </a:endParaRPr>
          </a:p>
          <a:p>
            <a:pPr marL="12700">
              <a:lnSpc>
                <a:spcPct val="100000"/>
              </a:lnSpc>
              <a:spcBef>
                <a:spcPts val="755"/>
              </a:spcBef>
            </a:pPr>
            <a:r>
              <a:rPr lang="en-IN" sz="2400" spc="70" dirty="0">
                <a:solidFill>
                  <a:srgbClr val="616E52"/>
                </a:solidFill>
                <a:latin typeface="Arial"/>
                <a:cs typeface="Arial"/>
                <a:hlinkClick r:id="rId2"/>
              </a:rPr>
              <a:t>https://github.com/navassherif98</a:t>
            </a:r>
            <a:endParaRPr lang="en-IN" sz="2400" spc="70" dirty="0">
              <a:solidFill>
                <a:srgbClr val="616E52"/>
              </a:solidFill>
              <a:latin typeface="Arial"/>
              <a:cs typeface="Arial"/>
            </a:endParaRPr>
          </a:p>
          <a:p>
            <a:pPr marL="12700">
              <a:lnSpc>
                <a:spcPct val="100000"/>
              </a:lnSpc>
              <a:spcBef>
                <a:spcPts val="755"/>
              </a:spcBef>
            </a:pPr>
            <a:r>
              <a:rPr sz="2400" spc="130" dirty="0">
                <a:solidFill>
                  <a:srgbClr val="616E52"/>
                </a:solidFill>
                <a:latin typeface="Arial"/>
                <a:cs typeface="Arial"/>
              </a:rPr>
              <a:t>2</a:t>
            </a:r>
            <a:r>
              <a:rPr lang="en-IN" sz="2400" spc="130" dirty="0">
                <a:solidFill>
                  <a:srgbClr val="616E52"/>
                </a:solidFill>
                <a:latin typeface="Arial"/>
                <a:cs typeface="Arial"/>
              </a:rPr>
              <a:t>2</a:t>
            </a:r>
            <a:r>
              <a:rPr sz="2400" spc="130" dirty="0">
                <a:solidFill>
                  <a:srgbClr val="616E52"/>
                </a:solidFill>
                <a:latin typeface="Arial"/>
                <a:cs typeface="Arial"/>
              </a:rPr>
              <a:t>/08/2021</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3688715" cy="756920"/>
          </a:xfrm>
          <a:prstGeom prst="rect">
            <a:avLst/>
          </a:prstGeom>
        </p:spPr>
        <p:txBody>
          <a:bodyPr vert="horz" wrap="square" lIns="0" tIns="12700" rIns="0" bIns="0" rtlCol="0">
            <a:spAutoFit/>
          </a:bodyPr>
          <a:lstStyle/>
          <a:p>
            <a:pPr marL="12700">
              <a:lnSpc>
                <a:spcPct val="100000"/>
              </a:lnSpc>
              <a:spcBef>
                <a:spcPts val="100"/>
              </a:spcBef>
            </a:pPr>
            <a:r>
              <a:rPr spc="-340" dirty="0"/>
              <a:t>Data</a:t>
            </a:r>
            <a:r>
              <a:rPr spc="-530" dirty="0"/>
              <a:t> </a:t>
            </a:r>
            <a:r>
              <a:rPr spc="-275" dirty="0"/>
              <a:t>Wrangling</a:t>
            </a:r>
          </a:p>
        </p:txBody>
      </p:sp>
      <p:sp>
        <p:nvSpPr>
          <p:cNvPr id="4" name="object 4"/>
          <p:cNvSpPr txBox="1">
            <a:spLocks noGrp="1"/>
          </p:cNvSpPr>
          <p:nvPr>
            <p:ph idx="1"/>
          </p:nvPr>
        </p:nvSpPr>
        <p:spPr>
          <a:xfrm>
            <a:off x="467361" y="2091819"/>
            <a:ext cx="11734799" cy="4082656"/>
          </a:xfrm>
          <a:prstGeom prst="rect">
            <a:avLst/>
          </a:prstGeom>
        </p:spPr>
        <p:txBody>
          <a:bodyPr vert="horz" wrap="square" lIns="0" tIns="162560" rIns="0" bIns="0" rtlCol="0">
            <a:spAutoFit/>
          </a:bodyPr>
          <a:lstStyle/>
          <a:p>
            <a:pPr marL="16510">
              <a:lnSpc>
                <a:spcPct val="100000"/>
              </a:lnSpc>
              <a:spcBef>
                <a:spcPts val="1280"/>
              </a:spcBef>
            </a:pPr>
            <a:r>
              <a:rPr sz="2000" spc="-15" dirty="0">
                <a:solidFill>
                  <a:srgbClr val="404040"/>
                </a:solidFill>
                <a:latin typeface="Carlito"/>
                <a:cs typeface="Carlito"/>
              </a:rPr>
              <a:t>Create </a:t>
            </a:r>
            <a:r>
              <a:rPr sz="2000" dirty="0">
                <a:solidFill>
                  <a:srgbClr val="404040"/>
                </a:solidFill>
                <a:latin typeface="Carlito"/>
                <a:cs typeface="Carlito"/>
              </a:rPr>
              <a:t>a </a:t>
            </a:r>
            <a:r>
              <a:rPr sz="2000" spc="-5" dirty="0">
                <a:solidFill>
                  <a:srgbClr val="404040"/>
                </a:solidFill>
                <a:latin typeface="Carlito"/>
                <a:cs typeface="Carlito"/>
              </a:rPr>
              <a:t>training label </a:t>
            </a:r>
            <a:r>
              <a:rPr sz="2000" dirty="0">
                <a:solidFill>
                  <a:srgbClr val="404040"/>
                </a:solidFill>
                <a:latin typeface="Carlito"/>
                <a:cs typeface="Carlito"/>
              </a:rPr>
              <a:t>with </a:t>
            </a:r>
            <a:r>
              <a:rPr sz="2000" spc="-5" dirty="0">
                <a:solidFill>
                  <a:srgbClr val="404040"/>
                </a:solidFill>
                <a:latin typeface="Carlito"/>
                <a:cs typeface="Carlito"/>
              </a:rPr>
              <a:t>landing </a:t>
            </a:r>
            <a:r>
              <a:rPr sz="2000" spc="-15" dirty="0">
                <a:solidFill>
                  <a:srgbClr val="404040"/>
                </a:solidFill>
                <a:latin typeface="Carlito"/>
                <a:cs typeface="Carlito"/>
              </a:rPr>
              <a:t>outcomes </a:t>
            </a:r>
            <a:r>
              <a:rPr sz="2000" spc="-5" dirty="0">
                <a:solidFill>
                  <a:srgbClr val="404040"/>
                </a:solidFill>
                <a:latin typeface="Carlito"/>
                <a:cs typeface="Carlito"/>
              </a:rPr>
              <a:t>where successful </a:t>
            </a:r>
            <a:r>
              <a:rPr sz="2000" dirty="0">
                <a:solidFill>
                  <a:srgbClr val="404040"/>
                </a:solidFill>
                <a:latin typeface="Carlito"/>
                <a:cs typeface="Carlito"/>
              </a:rPr>
              <a:t>= 1 &amp; </a:t>
            </a:r>
            <a:r>
              <a:rPr sz="2000" spc="-15" dirty="0">
                <a:solidFill>
                  <a:srgbClr val="404040"/>
                </a:solidFill>
                <a:latin typeface="Carlito"/>
                <a:cs typeface="Carlito"/>
              </a:rPr>
              <a:t>failure </a:t>
            </a:r>
            <a:r>
              <a:rPr sz="2000" dirty="0">
                <a:solidFill>
                  <a:srgbClr val="404040"/>
                </a:solidFill>
                <a:latin typeface="Carlito"/>
                <a:cs typeface="Carlito"/>
              </a:rPr>
              <a:t>=</a:t>
            </a:r>
            <a:r>
              <a:rPr sz="2000" spc="-8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16510">
              <a:lnSpc>
                <a:spcPct val="100000"/>
              </a:lnSpc>
              <a:spcBef>
                <a:spcPts val="1175"/>
              </a:spcBef>
            </a:pPr>
            <a:r>
              <a:rPr sz="2000" dirty="0">
                <a:solidFill>
                  <a:srgbClr val="404040"/>
                </a:solidFill>
                <a:latin typeface="Carlito"/>
                <a:cs typeface="Carlito"/>
              </a:rPr>
              <a:t>Outcome</a:t>
            </a:r>
            <a:r>
              <a:rPr sz="2000" spc="-75" dirty="0">
                <a:solidFill>
                  <a:srgbClr val="404040"/>
                </a:solidFill>
                <a:latin typeface="Carlito"/>
                <a:cs typeface="Carlito"/>
              </a:rPr>
              <a:t> </a:t>
            </a:r>
            <a:r>
              <a:rPr sz="2000" dirty="0">
                <a:solidFill>
                  <a:srgbClr val="404040"/>
                </a:solidFill>
                <a:latin typeface="Carlito"/>
                <a:cs typeface="Carlito"/>
              </a:rPr>
              <a:t>column</a:t>
            </a:r>
            <a:r>
              <a:rPr sz="2000" spc="-45" dirty="0">
                <a:solidFill>
                  <a:srgbClr val="404040"/>
                </a:solidFill>
                <a:latin typeface="Carlito"/>
                <a:cs typeface="Carlito"/>
              </a:rPr>
              <a:t> </a:t>
            </a:r>
            <a:r>
              <a:rPr sz="2000" spc="-5" dirty="0">
                <a:solidFill>
                  <a:srgbClr val="404040"/>
                </a:solidFill>
                <a:latin typeface="Carlito"/>
                <a:cs typeface="Carlito"/>
              </a:rPr>
              <a:t>has</a:t>
            </a:r>
            <a:r>
              <a:rPr sz="2000" spc="-40" dirty="0">
                <a:solidFill>
                  <a:srgbClr val="404040"/>
                </a:solidFill>
                <a:latin typeface="Carlito"/>
                <a:cs typeface="Carlito"/>
              </a:rPr>
              <a:t> </a:t>
            </a:r>
            <a:r>
              <a:rPr sz="2000" spc="-10" dirty="0">
                <a:solidFill>
                  <a:srgbClr val="404040"/>
                </a:solidFill>
                <a:latin typeface="Carlito"/>
                <a:cs typeface="Carlito"/>
              </a:rPr>
              <a:t>two</a:t>
            </a:r>
            <a:r>
              <a:rPr sz="2000" spc="-25" dirty="0">
                <a:solidFill>
                  <a:srgbClr val="404040"/>
                </a:solidFill>
                <a:latin typeface="Carlito"/>
                <a:cs typeface="Carlito"/>
              </a:rPr>
              <a:t> </a:t>
            </a:r>
            <a:r>
              <a:rPr sz="2000" dirty="0">
                <a:solidFill>
                  <a:srgbClr val="404040"/>
                </a:solidFill>
                <a:latin typeface="Carlito"/>
                <a:cs typeface="Carlito"/>
              </a:rPr>
              <a:t>components:</a:t>
            </a:r>
            <a:r>
              <a:rPr sz="2000" spc="-75" dirty="0">
                <a:solidFill>
                  <a:srgbClr val="404040"/>
                </a:solidFill>
                <a:latin typeface="Carlito"/>
                <a:cs typeface="Carlito"/>
              </a:rPr>
              <a:t> </a:t>
            </a:r>
            <a:r>
              <a:rPr sz="2000" dirty="0">
                <a:solidFill>
                  <a:srgbClr val="404040"/>
                </a:solidFill>
                <a:latin typeface="Carlito"/>
                <a:cs typeface="Carlito"/>
              </a:rPr>
              <a:t>‘Mission</a:t>
            </a:r>
            <a:r>
              <a:rPr sz="2000" spc="5" dirty="0">
                <a:solidFill>
                  <a:srgbClr val="404040"/>
                </a:solidFill>
                <a:latin typeface="Carlito"/>
                <a:cs typeface="Carlito"/>
              </a:rPr>
              <a:t> </a:t>
            </a:r>
            <a:r>
              <a:rPr sz="2000" spc="-5" dirty="0">
                <a:solidFill>
                  <a:srgbClr val="404040"/>
                </a:solidFill>
                <a:latin typeface="Carlito"/>
                <a:cs typeface="Carlito"/>
              </a:rPr>
              <a:t>Outcome’</a:t>
            </a:r>
            <a:r>
              <a:rPr sz="2000" spc="-65" dirty="0">
                <a:solidFill>
                  <a:srgbClr val="404040"/>
                </a:solidFill>
                <a:latin typeface="Carlito"/>
                <a:cs typeface="Carlito"/>
              </a:rPr>
              <a:t> </a:t>
            </a:r>
            <a:r>
              <a:rPr sz="2000" dirty="0">
                <a:solidFill>
                  <a:srgbClr val="404040"/>
                </a:solidFill>
                <a:latin typeface="Carlito"/>
                <a:cs typeface="Carlito"/>
              </a:rPr>
              <a:t>‘Landing</a:t>
            </a:r>
            <a:r>
              <a:rPr sz="2000" spc="-50"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6510" marR="5080">
              <a:lnSpc>
                <a:spcPct val="150000"/>
              </a:lnSpc>
              <a:spcBef>
                <a:spcPts val="290"/>
              </a:spcBef>
            </a:pPr>
            <a:r>
              <a:rPr sz="2000" dirty="0">
                <a:solidFill>
                  <a:srgbClr val="404040"/>
                </a:solidFill>
                <a:latin typeface="Carlito"/>
                <a:cs typeface="Carlito"/>
              </a:rPr>
              <a:t>New </a:t>
            </a:r>
            <a:r>
              <a:rPr sz="2000" spc="-5" dirty="0">
                <a:solidFill>
                  <a:srgbClr val="404040"/>
                </a:solidFill>
                <a:latin typeface="Carlito"/>
                <a:cs typeface="Carlito"/>
              </a:rPr>
              <a:t>training </a:t>
            </a:r>
            <a:r>
              <a:rPr sz="2000" dirty="0">
                <a:solidFill>
                  <a:srgbClr val="404040"/>
                </a:solidFill>
                <a:latin typeface="Carlito"/>
                <a:cs typeface="Carlito"/>
              </a:rPr>
              <a:t>label column </a:t>
            </a:r>
            <a:r>
              <a:rPr sz="2000" spc="-15" dirty="0">
                <a:solidFill>
                  <a:srgbClr val="404040"/>
                </a:solidFill>
                <a:latin typeface="Carlito"/>
                <a:cs typeface="Carlito"/>
              </a:rPr>
              <a:t>‘class’ </a:t>
            </a:r>
            <a:r>
              <a:rPr sz="2000" spc="-5" dirty="0">
                <a:solidFill>
                  <a:srgbClr val="404040"/>
                </a:solidFill>
                <a:latin typeface="Carlito"/>
                <a:cs typeface="Carlito"/>
              </a:rPr>
              <a:t>with </a:t>
            </a:r>
            <a:r>
              <a:rPr sz="2000" dirty="0">
                <a:solidFill>
                  <a:srgbClr val="404040"/>
                </a:solidFill>
                <a:latin typeface="Carlito"/>
                <a:cs typeface="Carlito"/>
              </a:rPr>
              <a:t>a </a:t>
            </a:r>
            <a:r>
              <a:rPr sz="2000" spc="-5" dirty="0">
                <a:solidFill>
                  <a:srgbClr val="404040"/>
                </a:solidFill>
                <a:latin typeface="Carlito"/>
                <a:cs typeface="Carlito"/>
              </a:rPr>
              <a:t>value of </a:t>
            </a:r>
            <a:r>
              <a:rPr sz="2000" dirty="0">
                <a:solidFill>
                  <a:srgbClr val="404040"/>
                </a:solidFill>
                <a:latin typeface="Carlito"/>
                <a:cs typeface="Carlito"/>
              </a:rPr>
              <a:t>1 </a:t>
            </a:r>
            <a:r>
              <a:rPr sz="2000" spc="-5" dirty="0">
                <a:solidFill>
                  <a:srgbClr val="404040"/>
                </a:solidFill>
                <a:latin typeface="Carlito"/>
                <a:cs typeface="Carlito"/>
              </a:rPr>
              <a:t>if </a:t>
            </a:r>
            <a:r>
              <a:rPr sz="2000" dirty="0">
                <a:solidFill>
                  <a:srgbClr val="404040"/>
                </a:solidFill>
                <a:latin typeface="Carlito"/>
                <a:cs typeface="Carlito"/>
              </a:rPr>
              <a:t>‘Mission </a:t>
            </a:r>
            <a:r>
              <a:rPr sz="2000" spc="-5" dirty="0">
                <a:solidFill>
                  <a:srgbClr val="404040"/>
                </a:solidFill>
                <a:latin typeface="Carlito"/>
                <a:cs typeface="Carlito"/>
              </a:rPr>
              <a:t>Outcome’ is </a:t>
            </a:r>
            <a:r>
              <a:rPr sz="2000" spc="-30" dirty="0">
                <a:solidFill>
                  <a:srgbClr val="404040"/>
                </a:solidFill>
                <a:latin typeface="Carlito"/>
                <a:cs typeface="Carlito"/>
              </a:rPr>
              <a:t>True </a:t>
            </a:r>
            <a:r>
              <a:rPr sz="2000" dirty="0">
                <a:solidFill>
                  <a:srgbClr val="404040"/>
                </a:solidFill>
                <a:latin typeface="Carlito"/>
                <a:cs typeface="Carlito"/>
              </a:rPr>
              <a:t>and 0 </a:t>
            </a:r>
            <a:r>
              <a:rPr sz="2000" spc="-5" dirty="0">
                <a:solidFill>
                  <a:srgbClr val="404040"/>
                </a:solidFill>
                <a:latin typeface="Carlito"/>
                <a:cs typeface="Carlito"/>
              </a:rPr>
              <a:t>otherwise.  </a:t>
            </a:r>
            <a:r>
              <a:rPr sz="2000" u="heavy" spc="-20" dirty="0">
                <a:solidFill>
                  <a:srgbClr val="404040"/>
                </a:solidFill>
                <a:uFill>
                  <a:solidFill>
                    <a:srgbClr val="404040"/>
                  </a:solidFill>
                </a:uFill>
                <a:latin typeface="Carlito"/>
                <a:cs typeface="Carlito"/>
              </a:rPr>
              <a:t>Value </a:t>
            </a:r>
            <a:r>
              <a:rPr sz="2000" u="heavy" dirty="0">
                <a:solidFill>
                  <a:srgbClr val="404040"/>
                </a:solidFill>
                <a:uFill>
                  <a:solidFill>
                    <a:srgbClr val="404040"/>
                  </a:solidFill>
                </a:uFill>
                <a:latin typeface="Carlito"/>
                <a:cs typeface="Carlito"/>
              </a:rPr>
              <a:t>Mapping:</a:t>
            </a:r>
            <a:endParaRPr sz="2000" dirty="0">
              <a:latin typeface="Carlito"/>
              <a:cs typeface="Carlito"/>
            </a:endParaRPr>
          </a:p>
          <a:p>
            <a:pPr marL="16510">
              <a:lnSpc>
                <a:spcPct val="100000"/>
              </a:lnSpc>
              <a:spcBef>
                <a:spcPts val="1275"/>
              </a:spcBef>
            </a:pPr>
            <a:r>
              <a:rPr sz="2000" spc="-30" dirty="0">
                <a:solidFill>
                  <a:srgbClr val="404040"/>
                </a:solidFill>
                <a:latin typeface="Carlito"/>
                <a:cs typeface="Carlito"/>
              </a:rPr>
              <a:t>True </a:t>
            </a:r>
            <a:r>
              <a:rPr sz="2000" dirty="0">
                <a:solidFill>
                  <a:srgbClr val="404040"/>
                </a:solidFill>
                <a:latin typeface="Carlito"/>
                <a:cs typeface="Carlito"/>
              </a:rPr>
              <a:t>ASDS, </a:t>
            </a:r>
            <a:r>
              <a:rPr sz="2000" spc="-30" dirty="0">
                <a:solidFill>
                  <a:srgbClr val="404040"/>
                </a:solidFill>
                <a:latin typeface="Carlito"/>
                <a:cs typeface="Carlito"/>
              </a:rPr>
              <a:t>True </a:t>
            </a:r>
            <a:r>
              <a:rPr sz="2000" spc="-10" dirty="0">
                <a:solidFill>
                  <a:srgbClr val="404040"/>
                </a:solidFill>
                <a:latin typeface="Carlito"/>
                <a:cs typeface="Carlito"/>
              </a:rPr>
              <a:t>RTLS, </a:t>
            </a:r>
            <a:r>
              <a:rPr sz="2000" dirty="0">
                <a:solidFill>
                  <a:srgbClr val="404040"/>
                </a:solidFill>
                <a:latin typeface="Carlito"/>
                <a:cs typeface="Carlito"/>
              </a:rPr>
              <a:t>&amp; </a:t>
            </a:r>
            <a:r>
              <a:rPr sz="2000" spc="-30" dirty="0">
                <a:solidFill>
                  <a:srgbClr val="404040"/>
                </a:solidFill>
                <a:latin typeface="Carlito"/>
                <a:cs typeface="Carlito"/>
              </a:rPr>
              <a:t>True </a:t>
            </a:r>
            <a:r>
              <a:rPr sz="2000" dirty="0">
                <a:solidFill>
                  <a:srgbClr val="404040"/>
                </a:solidFill>
                <a:latin typeface="Carlito"/>
                <a:cs typeface="Carlito"/>
              </a:rPr>
              <a:t>Ocean –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80" dirty="0">
                <a:solidFill>
                  <a:srgbClr val="404040"/>
                </a:solidFill>
                <a:latin typeface="Carlito"/>
                <a:cs typeface="Carlito"/>
              </a:rPr>
              <a:t> </a:t>
            </a:r>
            <a:r>
              <a:rPr sz="2000" dirty="0">
                <a:solidFill>
                  <a:srgbClr val="404040"/>
                </a:solidFill>
                <a:latin typeface="Carlito"/>
                <a:cs typeface="Carlito"/>
              </a:rPr>
              <a:t>1</a:t>
            </a:r>
            <a:endParaRPr sz="2000" dirty="0">
              <a:latin typeface="Carlito"/>
              <a:cs typeface="Carlito"/>
            </a:endParaRPr>
          </a:p>
          <a:p>
            <a:pPr marL="16510">
              <a:lnSpc>
                <a:spcPct val="100000"/>
              </a:lnSpc>
              <a:spcBef>
                <a:spcPts val="1200"/>
              </a:spcBef>
            </a:pPr>
            <a:r>
              <a:rPr sz="2000" dirty="0">
                <a:solidFill>
                  <a:srgbClr val="404040"/>
                </a:solidFill>
                <a:latin typeface="Carlito"/>
                <a:cs typeface="Carlito"/>
              </a:rPr>
              <a:t>None None, </a:t>
            </a:r>
            <a:r>
              <a:rPr sz="2000" spc="-15" dirty="0">
                <a:solidFill>
                  <a:srgbClr val="404040"/>
                </a:solidFill>
                <a:latin typeface="Carlito"/>
                <a:cs typeface="Carlito"/>
              </a:rPr>
              <a:t>False </a:t>
            </a:r>
            <a:r>
              <a:rPr sz="2000" dirty="0">
                <a:solidFill>
                  <a:srgbClr val="404040"/>
                </a:solidFill>
                <a:latin typeface="Carlito"/>
                <a:cs typeface="Carlito"/>
              </a:rPr>
              <a:t>ASDS, None ASDS, </a:t>
            </a:r>
            <a:r>
              <a:rPr sz="2000" spc="-15" dirty="0">
                <a:solidFill>
                  <a:srgbClr val="404040"/>
                </a:solidFill>
                <a:latin typeface="Carlito"/>
                <a:cs typeface="Carlito"/>
              </a:rPr>
              <a:t>False </a:t>
            </a:r>
            <a:r>
              <a:rPr sz="2000" dirty="0">
                <a:solidFill>
                  <a:srgbClr val="404040"/>
                </a:solidFill>
                <a:latin typeface="Carlito"/>
                <a:cs typeface="Carlito"/>
              </a:rPr>
              <a:t>Ocean, </a:t>
            </a:r>
            <a:r>
              <a:rPr sz="2000" spc="-15" dirty="0">
                <a:solidFill>
                  <a:srgbClr val="404040"/>
                </a:solidFill>
                <a:latin typeface="Carlito"/>
                <a:cs typeface="Carlito"/>
              </a:rPr>
              <a:t>False </a:t>
            </a:r>
            <a:r>
              <a:rPr sz="2000" spc="-10" dirty="0">
                <a:solidFill>
                  <a:srgbClr val="404040"/>
                </a:solidFill>
                <a:latin typeface="Carlito"/>
                <a:cs typeface="Carlito"/>
              </a:rPr>
              <a:t>RTLS </a:t>
            </a:r>
            <a:r>
              <a:rPr sz="2000" dirty="0">
                <a:solidFill>
                  <a:srgbClr val="404040"/>
                </a:solidFill>
                <a:latin typeface="Carlito"/>
                <a:cs typeface="Carlito"/>
              </a:rPr>
              <a:t>–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10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3810">
              <a:lnSpc>
                <a:spcPct val="100000"/>
              </a:lnSpc>
              <a:spcBef>
                <a:spcPts val="5"/>
              </a:spcBef>
            </a:pPr>
            <a:endParaRPr sz="2550" dirty="0">
              <a:latin typeface="Carlito"/>
              <a:cs typeface="Carlito"/>
            </a:endParaRPr>
          </a:p>
          <a:p>
            <a:pPr marL="16510" marR="1900555">
              <a:lnSpc>
                <a:spcPct val="148000"/>
              </a:lnSpc>
            </a:pPr>
            <a:r>
              <a:rPr sz="2000" u="heavy" spc="-5" dirty="0">
                <a:solidFill>
                  <a:srgbClr val="404040"/>
                </a:solidFill>
                <a:uFill>
                  <a:solidFill>
                    <a:srgbClr val="404040"/>
                  </a:solidFill>
                </a:uFill>
                <a:latin typeface="Carlito"/>
                <a:cs typeface="Carlito"/>
              </a:rPr>
              <a:t>GitHub url: </a:t>
            </a:r>
            <a:r>
              <a:rPr sz="2000" spc="-5" dirty="0">
                <a:solidFill>
                  <a:srgbClr val="404040"/>
                </a:solidFill>
                <a:latin typeface="Carlito"/>
                <a:cs typeface="Carlito"/>
              </a:rPr>
              <a:t> </a:t>
            </a:r>
            <a:r>
              <a:rPr lang="en-IN" sz="2000" u="heavy" spc="-5" dirty="0">
                <a:solidFill>
                  <a:srgbClr val="2996E1"/>
                </a:solidFill>
                <a:uFill>
                  <a:solidFill>
                    <a:srgbClr val="2996E1"/>
                  </a:solidFill>
                </a:uFill>
                <a:latin typeface="Carlito"/>
                <a:cs typeface="Carlito"/>
                <a:hlinkClick r:id="rId2"/>
              </a:rPr>
              <a:t>https://github.com/navassherif98/IBM_Data_Science_Professional_Certification/blob/master/10.Applied_Data_Science_Capstone/Week%201%20Introduction/Data%20wrangling%20.ipynb</a:t>
            </a:r>
            <a:endParaRPr sz="2000" dirty="0">
              <a:latin typeface="Carlito"/>
              <a:cs typeface="Carlito"/>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6534150" cy="566822"/>
          </a:xfrm>
          <a:prstGeom prst="rect">
            <a:avLst/>
          </a:prstGeom>
        </p:spPr>
        <p:txBody>
          <a:bodyPr vert="horz" wrap="square" lIns="0" tIns="12700" rIns="0" bIns="0" rtlCol="0">
            <a:spAutoFit/>
          </a:bodyPr>
          <a:lstStyle/>
          <a:p>
            <a:pPr marL="12700">
              <a:lnSpc>
                <a:spcPct val="100000"/>
              </a:lnSpc>
              <a:spcBef>
                <a:spcPts val="100"/>
              </a:spcBef>
            </a:pPr>
            <a:r>
              <a:rPr spc="-670" dirty="0"/>
              <a:t>EDA </a:t>
            </a:r>
            <a:r>
              <a:rPr lang="fr-FR" spc="-670" dirty="0"/>
              <a:t>  </a:t>
            </a:r>
            <a:r>
              <a:rPr spc="-45" dirty="0"/>
              <a:t>with </a:t>
            </a:r>
            <a:r>
              <a:rPr spc="-340" dirty="0"/>
              <a:t>Data</a:t>
            </a:r>
            <a:r>
              <a:rPr spc="-650" dirty="0"/>
              <a:t> </a:t>
            </a:r>
            <a:r>
              <a:rPr spc="-270" dirty="0"/>
              <a:t>Visualization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3583940"/>
          </a:xfrm>
          <a:prstGeom prst="rect">
            <a:avLst/>
          </a:prstGeom>
        </p:spPr>
        <p:txBody>
          <a:bodyPr vert="horz" wrap="square" lIns="0" tIns="42545" rIns="0" bIns="0" rtlCol="0">
            <a:spAutoFit/>
          </a:bodyPr>
          <a:lstStyle/>
          <a:p>
            <a:pPr marL="12700" marR="556260">
              <a:lnSpc>
                <a:spcPts val="2210"/>
              </a:lnSpc>
              <a:spcBef>
                <a:spcPts val="335"/>
              </a:spcBef>
            </a:pPr>
            <a:r>
              <a:rPr sz="2000" spc="-20" dirty="0">
                <a:solidFill>
                  <a:srgbClr val="404040"/>
                </a:solidFill>
                <a:latin typeface="Carlito"/>
                <a:cs typeface="Carlito"/>
              </a:rPr>
              <a:t>Exploratory </a:t>
            </a:r>
            <a:r>
              <a:rPr sz="2000" spc="-25" dirty="0">
                <a:solidFill>
                  <a:srgbClr val="404040"/>
                </a:solidFill>
                <a:latin typeface="Carlito"/>
                <a:cs typeface="Carlito"/>
              </a:rPr>
              <a:t>Data </a:t>
            </a:r>
            <a:r>
              <a:rPr sz="2000" spc="-15" dirty="0">
                <a:solidFill>
                  <a:srgbClr val="404040"/>
                </a:solidFill>
                <a:latin typeface="Carlito"/>
                <a:cs typeface="Carlito"/>
              </a:rPr>
              <a:t>Analysis </a:t>
            </a:r>
            <a:r>
              <a:rPr sz="2000" spc="-20" dirty="0">
                <a:solidFill>
                  <a:srgbClr val="404040"/>
                </a:solidFill>
                <a:latin typeface="Carlito"/>
                <a:cs typeface="Carlito"/>
              </a:rPr>
              <a:t>performed </a:t>
            </a:r>
            <a:r>
              <a:rPr sz="2000" spc="-5" dirty="0">
                <a:solidFill>
                  <a:srgbClr val="404040"/>
                </a:solidFill>
                <a:latin typeface="Carlito"/>
                <a:cs typeface="Carlito"/>
              </a:rPr>
              <a:t>on variables </a:t>
            </a:r>
            <a:r>
              <a:rPr sz="2000" spc="-15" dirty="0">
                <a:solidFill>
                  <a:srgbClr val="404040"/>
                </a:solidFill>
                <a:latin typeface="Carlito"/>
                <a:cs typeface="Carlito"/>
              </a:rPr>
              <a:t>Flight </a:t>
            </a:r>
            <a:r>
              <a:rPr sz="2000" spc="-50" dirty="0">
                <a:solidFill>
                  <a:srgbClr val="404040"/>
                </a:solidFill>
                <a:latin typeface="Carlito"/>
                <a:cs typeface="Carlito"/>
              </a:rPr>
              <a:t>Number,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Class </a:t>
            </a:r>
            <a:r>
              <a:rPr sz="2000" dirty="0">
                <a:solidFill>
                  <a:srgbClr val="404040"/>
                </a:solidFill>
                <a:latin typeface="Carlito"/>
                <a:cs typeface="Carlito"/>
              </a:rPr>
              <a:t>and</a:t>
            </a:r>
            <a:r>
              <a:rPr sz="2000" spc="-45" dirty="0">
                <a:solidFill>
                  <a:srgbClr val="404040"/>
                </a:solidFill>
                <a:latin typeface="Carlito"/>
                <a:cs typeface="Carlito"/>
              </a:rPr>
              <a:t> </a:t>
            </a:r>
            <a:r>
              <a:rPr sz="2000" spc="-130" dirty="0">
                <a:solidFill>
                  <a:srgbClr val="404040"/>
                </a:solidFill>
                <a:latin typeface="Carlito"/>
                <a:cs typeface="Carlito"/>
              </a:rPr>
              <a:t>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sz="2000" spc="-15"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a:t>
            </a:r>
            <a:r>
              <a:rPr sz="2000" spc="-20" dirty="0">
                <a:solidFill>
                  <a:srgbClr val="404040"/>
                </a:solidFill>
                <a:latin typeface="Carlito"/>
                <a:cs typeface="Carlito"/>
              </a:rPr>
              <a:t>vs. </a:t>
            </a:r>
            <a:r>
              <a:rPr sz="2000" dirty="0">
                <a:solidFill>
                  <a:srgbClr val="404040"/>
                </a:solidFill>
                <a:latin typeface="Carlito"/>
                <a:cs typeface="Carlito"/>
              </a:rPr>
              <a:t>Success </a:t>
            </a:r>
            <a:r>
              <a:rPr sz="2000" spc="-20" dirty="0">
                <a:solidFill>
                  <a:srgbClr val="404040"/>
                </a:solidFill>
                <a:latin typeface="Carlito"/>
                <a:cs typeface="Carlito"/>
              </a:rPr>
              <a:t>Rate,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Orbit, </a:t>
            </a:r>
            <a:r>
              <a:rPr sz="2000" spc="-25" dirty="0">
                <a:solidFill>
                  <a:srgbClr val="404040"/>
                </a:solidFill>
                <a:latin typeface="Carlito"/>
                <a:cs typeface="Carlito"/>
              </a:rPr>
              <a:t>Payload </a:t>
            </a:r>
            <a:r>
              <a:rPr sz="2000" spc="-15" dirty="0">
                <a:solidFill>
                  <a:srgbClr val="404040"/>
                </a:solidFill>
                <a:latin typeface="Carlito"/>
                <a:cs typeface="Carlito"/>
              </a:rPr>
              <a:t>vs </a:t>
            </a:r>
            <a:r>
              <a:rPr sz="2000" spc="-5" dirty="0">
                <a:solidFill>
                  <a:srgbClr val="404040"/>
                </a:solidFill>
                <a:latin typeface="Carlito"/>
                <a:cs typeface="Carlito"/>
              </a:rPr>
              <a:t>Orbit, </a:t>
            </a:r>
            <a:r>
              <a:rPr sz="2000" dirty="0">
                <a:solidFill>
                  <a:srgbClr val="404040"/>
                </a:solidFill>
                <a:latin typeface="Carlito"/>
                <a:cs typeface="Carlito"/>
              </a:rPr>
              <a:t>and Success </a:t>
            </a:r>
            <a:r>
              <a:rPr sz="2000" spc="-60" dirty="0">
                <a:solidFill>
                  <a:srgbClr val="404040"/>
                </a:solidFill>
                <a:latin typeface="Carlito"/>
                <a:cs typeface="Carlito"/>
              </a:rPr>
              <a:t>Yearly</a:t>
            </a:r>
            <a:r>
              <a:rPr sz="2000" spc="70" dirty="0">
                <a:solidFill>
                  <a:srgbClr val="404040"/>
                </a:solidFill>
                <a:latin typeface="Carlito"/>
                <a:cs typeface="Carlito"/>
              </a:rPr>
              <a:t> </a:t>
            </a:r>
            <a:r>
              <a:rPr sz="2000" spc="-60" dirty="0">
                <a:solidFill>
                  <a:srgbClr val="404040"/>
                </a:solidFill>
                <a:latin typeface="Carlito"/>
                <a:cs typeface="Carlito"/>
              </a:rPr>
              <a:t>Trend</a:t>
            </a:r>
            <a:endParaRPr sz="2000" dirty="0">
              <a:latin typeface="Carlito"/>
              <a:cs typeface="Carlito"/>
            </a:endParaRPr>
          </a:p>
          <a:p>
            <a:pPr marL="12700">
              <a:lnSpc>
                <a:spcPts val="2300"/>
              </a:lnSpc>
              <a:spcBef>
                <a:spcPts val="1160"/>
              </a:spcBef>
            </a:pPr>
            <a:r>
              <a:rPr sz="2000" spc="-25" dirty="0">
                <a:solidFill>
                  <a:srgbClr val="404040"/>
                </a:solidFill>
                <a:latin typeface="Carlito"/>
                <a:cs typeface="Carlito"/>
              </a:rPr>
              <a:t>Scatter </a:t>
            </a:r>
            <a:r>
              <a:rPr sz="2000" spc="-5" dirty="0">
                <a:solidFill>
                  <a:srgbClr val="404040"/>
                </a:solidFill>
                <a:latin typeface="Carlito"/>
                <a:cs typeface="Carlito"/>
              </a:rPr>
              <a:t>plots, line </a:t>
            </a:r>
            <a:r>
              <a:rPr sz="2000" dirty="0">
                <a:solidFill>
                  <a:srgbClr val="404040"/>
                </a:solidFill>
                <a:latin typeface="Carlito"/>
                <a:cs typeface="Carlito"/>
              </a:rPr>
              <a:t>charts, and </a:t>
            </a:r>
            <a:r>
              <a:rPr sz="2000" spc="-5" dirty="0">
                <a:solidFill>
                  <a:srgbClr val="404040"/>
                </a:solidFill>
                <a:latin typeface="Carlito"/>
                <a:cs typeface="Carlito"/>
              </a:rPr>
              <a:t>bar plots </a:t>
            </a:r>
            <a:r>
              <a:rPr sz="2000" spc="-20" dirty="0">
                <a:solidFill>
                  <a:srgbClr val="404040"/>
                </a:solidFill>
                <a:latin typeface="Carlito"/>
                <a:cs typeface="Carlito"/>
              </a:rPr>
              <a:t>were </a:t>
            </a:r>
            <a:r>
              <a:rPr sz="2000" spc="-5" dirty="0">
                <a:solidFill>
                  <a:srgbClr val="404040"/>
                </a:solidFill>
                <a:latin typeface="Carlito"/>
                <a:cs typeface="Carlito"/>
              </a:rPr>
              <a:t>used </a:t>
            </a:r>
            <a:r>
              <a:rPr sz="2000" spc="-20" dirty="0">
                <a:solidFill>
                  <a:srgbClr val="404040"/>
                </a:solidFill>
                <a:latin typeface="Carlito"/>
                <a:cs typeface="Carlito"/>
              </a:rPr>
              <a:t>to compare </a:t>
            </a:r>
            <a:r>
              <a:rPr sz="2000" spc="-5" dirty="0">
                <a:solidFill>
                  <a:srgbClr val="404040"/>
                </a:solidFill>
                <a:latin typeface="Carlito"/>
                <a:cs typeface="Carlito"/>
              </a:rPr>
              <a:t>relationships between variables</a:t>
            </a:r>
            <a:r>
              <a:rPr sz="2000" spc="-20" dirty="0">
                <a:solidFill>
                  <a:srgbClr val="404040"/>
                </a:solidFill>
                <a:latin typeface="Carlito"/>
                <a:cs typeface="Carlito"/>
              </a:rPr>
              <a:t> to</a:t>
            </a:r>
            <a:endParaRPr sz="2000" dirty="0">
              <a:latin typeface="Carlito"/>
              <a:cs typeface="Carlito"/>
            </a:endParaRPr>
          </a:p>
          <a:p>
            <a:pPr marL="12700">
              <a:lnSpc>
                <a:spcPts val="2300"/>
              </a:lnSpc>
            </a:pPr>
            <a:r>
              <a:rPr sz="2000" spc="-5" dirty="0">
                <a:solidFill>
                  <a:srgbClr val="404040"/>
                </a:solidFill>
                <a:latin typeface="Carlito"/>
                <a:cs typeface="Carlito"/>
              </a:rPr>
              <a:t>decide if </a:t>
            </a:r>
            <a:r>
              <a:rPr sz="2000" dirty="0">
                <a:solidFill>
                  <a:srgbClr val="404040"/>
                </a:solidFill>
                <a:latin typeface="Carlito"/>
                <a:cs typeface="Carlito"/>
              </a:rPr>
              <a:t>a </a:t>
            </a:r>
            <a:r>
              <a:rPr sz="2000" spc="-10" dirty="0">
                <a:solidFill>
                  <a:srgbClr val="404040"/>
                </a:solidFill>
                <a:latin typeface="Carlito"/>
                <a:cs typeface="Carlito"/>
              </a:rPr>
              <a:t>relationship </a:t>
            </a:r>
            <a:r>
              <a:rPr sz="2000" spc="-25" dirty="0">
                <a:solidFill>
                  <a:srgbClr val="404040"/>
                </a:solidFill>
                <a:latin typeface="Carlito"/>
                <a:cs typeface="Carlito"/>
              </a:rPr>
              <a:t>exists </a:t>
            </a:r>
            <a:r>
              <a:rPr sz="2000" dirty="0">
                <a:solidFill>
                  <a:srgbClr val="404040"/>
                </a:solidFill>
                <a:latin typeface="Carlito"/>
                <a:cs typeface="Carlito"/>
              </a:rPr>
              <a:t>so </a:t>
            </a:r>
            <a:r>
              <a:rPr sz="2000" spc="-5" dirty="0">
                <a:solidFill>
                  <a:srgbClr val="404040"/>
                </a:solidFill>
                <a:latin typeface="Carlito"/>
                <a:cs typeface="Carlito"/>
              </a:rPr>
              <a:t>that they could </a:t>
            </a:r>
            <a:r>
              <a:rPr sz="2000" dirty="0">
                <a:solidFill>
                  <a:srgbClr val="404040"/>
                </a:solidFill>
                <a:latin typeface="Carlito"/>
                <a:cs typeface="Carlito"/>
              </a:rPr>
              <a:t>be </a:t>
            </a:r>
            <a:r>
              <a:rPr sz="2000" spc="-5" dirty="0">
                <a:solidFill>
                  <a:srgbClr val="404040"/>
                </a:solidFill>
                <a:latin typeface="Carlito"/>
                <a:cs typeface="Carlito"/>
              </a:rPr>
              <a:t>used in </a:t>
            </a:r>
            <a:r>
              <a:rPr sz="2000" spc="-10" dirty="0">
                <a:solidFill>
                  <a:srgbClr val="404040"/>
                </a:solidFill>
                <a:latin typeface="Carlito"/>
                <a:cs typeface="Carlito"/>
              </a:rPr>
              <a:t>training </a:t>
            </a:r>
            <a:r>
              <a:rPr sz="2000" dirty="0">
                <a:solidFill>
                  <a:srgbClr val="404040"/>
                </a:solidFill>
                <a:latin typeface="Carlito"/>
                <a:cs typeface="Carlito"/>
              </a:rPr>
              <a:t>the machine </a:t>
            </a:r>
            <a:r>
              <a:rPr sz="2000" spc="-5" dirty="0">
                <a:solidFill>
                  <a:srgbClr val="404040"/>
                </a:solidFill>
                <a:latin typeface="Carlito"/>
                <a:cs typeface="Carlito"/>
              </a:rPr>
              <a:t>learning</a:t>
            </a:r>
            <a:r>
              <a:rPr sz="2000" spc="-45" dirty="0">
                <a:solidFill>
                  <a:srgbClr val="404040"/>
                </a:solidFill>
                <a:latin typeface="Carlito"/>
                <a:cs typeface="Carlito"/>
              </a:rPr>
              <a:t> </a:t>
            </a:r>
            <a:r>
              <a:rPr sz="2000" spc="-5" dirty="0">
                <a:solidFill>
                  <a:srgbClr val="404040"/>
                </a:solidFill>
                <a:latin typeface="Carlito"/>
                <a:cs typeface="Carlito"/>
              </a:rPr>
              <a:t>model</a:t>
            </a:r>
            <a:endParaRPr sz="2000" dirty="0">
              <a:latin typeface="Carlito"/>
              <a:cs typeface="Carlito"/>
            </a:endParaRPr>
          </a:p>
          <a:p>
            <a:pPr marL="12700" marR="5080">
              <a:lnSpc>
                <a:spcPct val="100000"/>
              </a:lnSpc>
              <a:spcBef>
                <a:spcPts val="1105"/>
              </a:spcBef>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sz="2000" spc="-5" dirty="0">
                <a:solidFill>
                  <a:srgbClr val="404040"/>
                </a:solidFill>
                <a:latin typeface="Carlito"/>
                <a:cs typeface="Carlito"/>
              </a:rPr>
              <a:t> </a:t>
            </a:r>
            <a:r>
              <a:rPr lang="en-IN" sz="2000" u="heavy" spc="-10" dirty="0">
                <a:solidFill>
                  <a:srgbClr val="2996E1"/>
                </a:solidFill>
                <a:uFill>
                  <a:solidFill>
                    <a:srgbClr val="404040"/>
                  </a:solidFill>
                </a:uFill>
                <a:latin typeface="Carlito"/>
                <a:cs typeface="Carlito"/>
                <a:hlinkClick r:id="rId2"/>
              </a:rPr>
              <a:t>https://github.com/navassherif98/IBM_Data_Science_Professional_Certification/blob/master/10.Applied_Data_Science_Capstone/Week%202%20EDA/EDA%20with%20Visualization.ipynb</a:t>
            </a:r>
            <a:endParaRPr sz="20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566822"/>
          </a:xfrm>
          <a:prstGeom prst="rect">
            <a:avLst/>
          </a:prstGeom>
        </p:spPr>
        <p:txBody>
          <a:bodyPr vert="horz" wrap="square" lIns="0" tIns="12700" rIns="0" bIns="0" rtlCol="0">
            <a:spAutoFit/>
          </a:bodyPr>
          <a:lstStyle/>
          <a:p>
            <a:pPr marL="12700">
              <a:lnSpc>
                <a:spcPct val="100000"/>
              </a:lnSpc>
              <a:spcBef>
                <a:spcPts val="100"/>
              </a:spcBef>
            </a:pPr>
            <a:r>
              <a:rPr spc="-670" dirty="0"/>
              <a:t>EDA </a:t>
            </a:r>
            <a:r>
              <a:rPr lang="fr-FR" spc="-670" dirty="0"/>
              <a:t>   </a:t>
            </a:r>
            <a:r>
              <a:rPr spc="-45" dirty="0"/>
              <a:t>with</a:t>
            </a:r>
            <a:r>
              <a:rPr spc="-280" dirty="0"/>
              <a:t> </a:t>
            </a:r>
            <a:r>
              <a:rPr spc="-770" dirty="0"/>
              <a:t>SQL</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3925570"/>
          </a:xfrm>
          <a:prstGeom prst="rect">
            <a:avLst/>
          </a:prstGeom>
        </p:spPr>
        <p:txBody>
          <a:bodyPr vert="horz" wrap="square" lIns="0" tIns="162560" rIns="0" bIns="0" rtlCol="0">
            <a:spAutoFit/>
          </a:bodyPr>
          <a:lstStyle/>
          <a:p>
            <a:pPr marL="12700">
              <a:lnSpc>
                <a:spcPct val="100000"/>
              </a:lnSpc>
              <a:spcBef>
                <a:spcPts val="1280"/>
              </a:spcBef>
            </a:pPr>
            <a:r>
              <a:rPr sz="2000" spc="-5" dirty="0">
                <a:solidFill>
                  <a:srgbClr val="404040"/>
                </a:solidFill>
                <a:latin typeface="Carlito"/>
                <a:cs typeface="Carlito"/>
              </a:rPr>
              <a:t>Loaded </a:t>
            </a:r>
            <a:r>
              <a:rPr sz="2000" spc="-25" dirty="0">
                <a:solidFill>
                  <a:srgbClr val="404040"/>
                </a:solidFill>
                <a:latin typeface="Carlito"/>
                <a:cs typeface="Carlito"/>
              </a:rPr>
              <a:t>data </a:t>
            </a:r>
            <a:r>
              <a:rPr sz="2000" spc="-10" dirty="0">
                <a:solidFill>
                  <a:srgbClr val="404040"/>
                </a:solidFill>
                <a:latin typeface="Carlito"/>
                <a:cs typeface="Carlito"/>
              </a:rPr>
              <a:t>set </a:t>
            </a:r>
            <a:r>
              <a:rPr sz="2000" spc="-25" dirty="0">
                <a:solidFill>
                  <a:srgbClr val="404040"/>
                </a:solidFill>
                <a:latin typeface="Carlito"/>
                <a:cs typeface="Carlito"/>
              </a:rPr>
              <a:t>into </a:t>
            </a:r>
            <a:r>
              <a:rPr sz="2000" dirty="0">
                <a:solidFill>
                  <a:srgbClr val="404040"/>
                </a:solidFill>
                <a:latin typeface="Carlito"/>
                <a:cs typeface="Carlito"/>
              </a:rPr>
              <a:t>IBM DB2</a:t>
            </a:r>
            <a:r>
              <a:rPr sz="2000" spc="-12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2700">
              <a:lnSpc>
                <a:spcPct val="100000"/>
              </a:lnSpc>
              <a:spcBef>
                <a:spcPts val="1175"/>
              </a:spcBef>
            </a:pPr>
            <a:r>
              <a:rPr sz="2000" spc="-5" dirty="0">
                <a:solidFill>
                  <a:srgbClr val="404040"/>
                </a:solidFill>
                <a:latin typeface="Carlito"/>
                <a:cs typeface="Carlito"/>
              </a:rPr>
              <a:t>Queried using SQL </a:t>
            </a:r>
            <a:r>
              <a:rPr sz="2000" dirty="0">
                <a:solidFill>
                  <a:srgbClr val="404040"/>
                </a:solidFill>
                <a:latin typeface="Carlito"/>
                <a:cs typeface="Carlito"/>
              </a:rPr>
              <a:t>Python</a:t>
            </a:r>
            <a:r>
              <a:rPr sz="2000" spc="-100" dirty="0">
                <a:solidFill>
                  <a:srgbClr val="404040"/>
                </a:solidFill>
                <a:latin typeface="Carlito"/>
                <a:cs typeface="Carlito"/>
              </a:rPr>
              <a:t> </a:t>
            </a:r>
            <a:r>
              <a:rPr sz="2000" spc="-25" dirty="0">
                <a:solidFill>
                  <a:srgbClr val="404040"/>
                </a:solidFill>
                <a:latin typeface="Carlito"/>
                <a:cs typeface="Carlito"/>
              </a:rPr>
              <a:t>integration.</a:t>
            </a:r>
            <a:endParaRPr sz="2000" dirty="0">
              <a:latin typeface="Carlito"/>
              <a:cs typeface="Carlito"/>
            </a:endParaRPr>
          </a:p>
          <a:p>
            <a:pPr marL="12700">
              <a:lnSpc>
                <a:spcPct val="100000"/>
              </a:lnSpc>
              <a:spcBef>
                <a:spcPts val="1560"/>
              </a:spcBef>
            </a:pPr>
            <a:r>
              <a:rPr sz="2000" spc="-5" dirty="0">
                <a:solidFill>
                  <a:srgbClr val="404040"/>
                </a:solidFill>
                <a:latin typeface="Carlito"/>
                <a:cs typeface="Carlito"/>
              </a:rPr>
              <a:t>Queries </a:t>
            </a:r>
            <a:r>
              <a:rPr sz="2000" spc="-20" dirty="0">
                <a:solidFill>
                  <a:srgbClr val="404040"/>
                </a:solidFill>
                <a:latin typeface="Carlito"/>
                <a:cs typeface="Carlito"/>
              </a:rPr>
              <a:t>were </a:t>
            </a:r>
            <a:r>
              <a:rPr sz="2000" dirty="0">
                <a:solidFill>
                  <a:srgbClr val="404040"/>
                </a:solidFill>
                <a:latin typeface="Carlito"/>
                <a:cs typeface="Carlito"/>
              </a:rPr>
              <a:t>made </a:t>
            </a:r>
            <a:r>
              <a:rPr sz="2000" spc="-20" dirty="0">
                <a:solidFill>
                  <a:srgbClr val="404040"/>
                </a:solidFill>
                <a:latin typeface="Carlito"/>
                <a:cs typeface="Carlito"/>
              </a:rPr>
              <a:t>to </a:t>
            </a:r>
            <a:r>
              <a:rPr sz="2000" spc="-10" dirty="0">
                <a:solidFill>
                  <a:srgbClr val="404040"/>
                </a:solidFill>
                <a:latin typeface="Carlito"/>
                <a:cs typeface="Carlito"/>
              </a:rPr>
              <a:t>get </a:t>
            </a:r>
            <a:r>
              <a:rPr sz="2000" dirty="0">
                <a:solidFill>
                  <a:srgbClr val="404040"/>
                </a:solidFill>
                <a:latin typeface="Carlito"/>
                <a:cs typeface="Carlito"/>
              </a:rPr>
              <a:t>a </a:t>
            </a:r>
            <a:r>
              <a:rPr sz="2000" spc="-25" dirty="0">
                <a:solidFill>
                  <a:srgbClr val="404040"/>
                </a:solidFill>
                <a:latin typeface="Carlito"/>
                <a:cs typeface="Carlito"/>
              </a:rPr>
              <a:t>better </a:t>
            </a:r>
            <a:r>
              <a:rPr sz="2000" spc="-20" dirty="0">
                <a:solidFill>
                  <a:srgbClr val="404040"/>
                </a:solidFill>
                <a:latin typeface="Carlito"/>
                <a:cs typeface="Carlito"/>
              </a:rPr>
              <a:t>understanding </a:t>
            </a:r>
            <a:r>
              <a:rPr sz="2000" spc="-5" dirty="0">
                <a:solidFill>
                  <a:srgbClr val="404040"/>
                </a:solidFill>
                <a:latin typeface="Carlito"/>
                <a:cs typeface="Carlito"/>
              </a:rPr>
              <a:t>of </a:t>
            </a:r>
            <a:r>
              <a:rPr sz="2000" dirty="0">
                <a:solidFill>
                  <a:srgbClr val="404040"/>
                </a:solidFill>
                <a:latin typeface="Carlito"/>
                <a:cs typeface="Carlito"/>
              </a:rPr>
              <a:t>the</a:t>
            </a:r>
            <a:r>
              <a:rPr sz="2000" spc="25" dirty="0">
                <a:solidFill>
                  <a:srgbClr val="404040"/>
                </a:solidFill>
                <a:latin typeface="Carlito"/>
                <a:cs typeface="Carlito"/>
              </a:rPr>
              <a:t> </a:t>
            </a:r>
            <a:r>
              <a:rPr sz="2000" spc="-20" dirty="0">
                <a:solidFill>
                  <a:srgbClr val="404040"/>
                </a:solidFill>
                <a:latin typeface="Carlito"/>
                <a:cs typeface="Carlito"/>
              </a:rPr>
              <a:t>dataset.</a:t>
            </a:r>
            <a:endParaRPr sz="2000" dirty="0">
              <a:latin typeface="Carlito"/>
              <a:cs typeface="Carlito"/>
            </a:endParaRPr>
          </a:p>
          <a:p>
            <a:pPr marL="12700" marR="434975">
              <a:lnSpc>
                <a:spcPts val="2200"/>
              </a:lnSpc>
              <a:spcBef>
                <a:spcPts val="1440"/>
              </a:spcBef>
            </a:pPr>
            <a:r>
              <a:rPr sz="2000" spc="-5" dirty="0">
                <a:solidFill>
                  <a:srgbClr val="404040"/>
                </a:solidFill>
                <a:latin typeface="Carlito"/>
                <a:cs typeface="Carlito"/>
              </a:rPr>
              <a:t>Queried </a:t>
            </a:r>
            <a:r>
              <a:rPr sz="2000" spc="-20" dirty="0">
                <a:solidFill>
                  <a:srgbClr val="404040"/>
                </a:solidFill>
                <a:latin typeface="Carlito"/>
                <a:cs typeface="Carlito"/>
              </a:rPr>
              <a:t>information </a:t>
            </a:r>
            <a:r>
              <a:rPr sz="2000" dirty="0">
                <a:solidFill>
                  <a:srgbClr val="404040"/>
                </a:solidFill>
                <a:latin typeface="Carlito"/>
                <a:cs typeface="Carlito"/>
              </a:rPr>
              <a:t>about launch </a:t>
            </a:r>
            <a:r>
              <a:rPr sz="2000" spc="-20" dirty="0">
                <a:solidFill>
                  <a:srgbClr val="404040"/>
                </a:solidFill>
                <a:latin typeface="Carlito"/>
                <a:cs typeface="Carlito"/>
              </a:rPr>
              <a:t>site </a:t>
            </a:r>
            <a:r>
              <a:rPr sz="2000" spc="-5" dirty="0">
                <a:solidFill>
                  <a:srgbClr val="404040"/>
                </a:solidFill>
                <a:latin typeface="Carlito"/>
                <a:cs typeface="Carlito"/>
              </a:rPr>
              <a:t>names, mission </a:t>
            </a:r>
            <a:r>
              <a:rPr sz="2000" spc="-20" dirty="0">
                <a:solidFill>
                  <a:srgbClr val="404040"/>
                </a:solidFill>
                <a:latin typeface="Carlito"/>
                <a:cs typeface="Carlito"/>
              </a:rPr>
              <a:t>outcomes, various pay </a:t>
            </a:r>
            <a:r>
              <a:rPr sz="2000" dirty="0">
                <a:solidFill>
                  <a:srgbClr val="404040"/>
                </a:solidFill>
                <a:latin typeface="Carlito"/>
                <a:cs typeface="Carlito"/>
              </a:rPr>
              <a:t>load </a:t>
            </a:r>
            <a:r>
              <a:rPr sz="2000" spc="-25" dirty="0">
                <a:solidFill>
                  <a:srgbClr val="404040"/>
                </a:solidFill>
                <a:latin typeface="Carlito"/>
                <a:cs typeface="Carlito"/>
              </a:rPr>
              <a:t>sizes </a:t>
            </a:r>
            <a:r>
              <a:rPr sz="2000" spc="-5" dirty="0">
                <a:solidFill>
                  <a:srgbClr val="404040"/>
                </a:solidFill>
                <a:latin typeface="Carlito"/>
                <a:cs typeface="Carlito"/>
              </a:rPr>
              <a:t>of  </a:t>
            </a:r>
            <a:r>
              <a:rPr sz="2000" spc="-25" dirty="0">
                <a:solidFill>
                  <a:srgbClr val="404040"/>
                </a:solidFill>
                <a:latin typeface="Carlito"/>
                <a:cs typeface="Carlito"/>
              </a:rPr>
              <a:t>customers </a:t>
            </a:r>
            <a:r>
              <a:rPr sz="2000" dirty="0">
                <a:solidFill>
                  <a:srgbClr val="404040"/>
                </a:solidFill>
                <a:latin typeface="Carlito"/>
                <a:cs typeface="Carlito"/>
              </a:rPr>
              <a:t>and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dirty="0">
                <a:solidFill>
                  <a:srgbClr val="404040"/>
                </a:solidFill>
                <a:latin typeface="Carlito"/>
                <a:cs typeface="Carlito"/>
              </a:rPr>
              <a:t>and landing</a:t>
            </a:r>
            <a:r>
              <a:rPr sz="2000" spc="5" dirty="0">
                <a:solidFill>
                  <a:srgbClr val="404040"/>
                </a:solidFill>
                <a:latin typeface="Carlito"/>
                <a:cs typeface="Carlito"/>
              </a:rPr>
              <a:t> </a:t>
            </a:r>
            <a:r>
              <a:rPr sz="2000" spc="-15" dirty="0">
                <a:solidFill>
                  <a:srgbClr val="404040"/>
                </a:solidFill>
                <a:latin typeface="Carlito"/>
                <a:cs typeface="Carlito"/>
              </a:rPr>
              <a:t>outcomes</a:t>
            </a:r>
            <a:endParaRPr sz="2000" dirty="0">
              <a:latin typeface="Carlito"/>
              <a:cs typeface="Carlito"/>
            </a:endParaRPr>
          </a:p>
          <a:p>
            <a:pPr>
              <a:lnSpc>
                <a:spcPct val="100000"/>
              </a:lnSpc>
              <a:spcBef>
                <a:spcPts val="30"/>
              </a:spcBef>
            </a:pP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sz="2000" spc="-5" dirty="0">
                <a:solidFill>
                  <a:srgbClr val="404040"/>
                </a:solidFill>
                <a:latin typeface="Carlito"/>
                <a:cs typeface="Carlito"/>
              </a:rPr>
              <a:t> </a:t>
            </a:r>
            <a:r>
              <a:rPr lang="en-IN" sz="2000" u="heavy" spc="-5" dirty="0">
                <a:solidFill>
                  <a:srgbClr val="2996E1"/>
                </a:solidFill>
                <a:uFill>
                  <a:solidFill>
                    <a:srgbClr val="2996E1"/>
                  </a:solidFill>
                </a:uFill>
                <a:latin typeface="Carlito"/>
                <a:cs typeface="Carlito"/>
                <a:hlinkClick r:id="rId2"/>
              </a:rPr>
              <a:t>https://github.com/navassherif98/IBM_Data_Science_Professional_Certification/blob/master/10.Applied_Data_Science_Capstone/Week%202%20EDA/EDA%20with%20SQL.ipynb</a:t>
            </a:r>
            <a:endParaRPr sz="20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3162789"/>
          </a:xfrm>
          <a:prstGeom prst="rect">
            <a:avLst/>
          </a:prstGeom>
        </p:spPr>
        <p:txBody>
          <a:bodyPr vert="horz" wrap="square" lIns="0" tIns="42545" rIns="0" bIns="0" rtlCol="0">
            <a:spAutoFit/>
          </a:bodyPr>
          <a:lstStyle/>
          <a:p>
            <a:pPr marL="12700" marR="5080">
              <a:lnSpc>
                <a:spcPts val="2210"/>
              </a:lnSpc>
              <a:spcBef>
                <a:spcPts val="335"/>
              </a:spcBef>
            </a:pPr>
            <a:r>
              <a:rPr sz="2000" spc="-15" dirty="0">
                <a:solidFill>
                  <a:srgbClr val="404040"/>
                </a:solidFill>
                <a:latin typeface="Carlito"/>
                <a:cs typeface="Carlito"/>
              </a:rPr>
              <a:t>Folium </a:t>
            </a:r>
            <a:r>
              <a:rPr sz="2000" spc="-5" dirty="0">
                <a:solidFill>
                  <a:srgbClr val="404040"/>
                </a:solidFill>
                <a:latin typeface="Carlito"/>
                <a:cs typeface="Carlito"/>
              </a:rPr>
              <a:t>maps mark Launch Sites, successful </a:t>
            </a:r>
            <a:r>
              <a:rPr sz="2000" dirty="0">
                <a:solidFill>
                  <a:srgbClr val="404040"/>
                </a:solidFill>
                <a:latin typeface="Carlito"/>
                <a:cs typeface="Carlito"/>
              </a:rPr>
              <a:t>and </a:t>
            </a:r>
            <a:r>
              <a:rPr sz="2000" spc="-5" dirty="0">
                <a:solidFill>
                  <a:srgbClr val="404040"/>
                </a:solidFill>
                <a:latin typeface="Carlito"/>
                <a:cs typeface="Carlito"/>
              </a:rPr>
              <a:t>unsuccessful </a:t>
            </a:r>
            <a:r>
              <a:rPr sz="2000" dirty="0">
                <a:solidFill>
                  <a:srgbClr val="404040"/>
                </a:solidFill>
                <a:latin typeface="Carlito"/>
                <a:cs typeface="Carlito"/>
              </a:rPr>
              <a:t>landings, and a </a:t>
            </a:r>
            <a:r>
              <a:rPr sz="2000" spc="-25" dirty="0">
                <a:solidFill>
                  <a:srgbClr val="404040"/>
                </a:solidFill>
                <a:latin typeface="Carlito"/>
                <a:cs typeface="Carlito"/>
              </a:rPr>
              <a:t>proximity example  </a:t>
            </a:r>
            <a:r>
              <a:rPr sz="2000" spc="-20" dirty="0">
                <a:solidFill>
                  <a:srgbClr val="404040"/>
                </a:solidFill>
                <a:latin typeface="Carlito"/>
                <a:cs typeface="Carlito"/>
              </a:rPr>
              <a:t>to </a:t>
            </a:r>
            <a:r>
              <a:rPr sz="2000" spc="-40" dirty="0">
                <a:solidFill>
                  <a:srgbClr val="404040"/>
                </a:solidFill>
                <a:latin typeface="Carlito"/>
                <a:cs typeface="Carlito"/>
              </a:rPr>
              <a:t>key </a:t>
            </a:r>
            <a:r>
              <a:rPr sz="2000" spc="-5" dirty="0">
                <a:solidFill>
                  <a:srgbClr val="404040"/>
                </a:solidFill>
                <a:latin typeface="Carlito"/>
                <a:cs typeface="Carlito"/>
              </a:rPr>
              <a:t>locations: </a:t>
            </a:r>
            <a:r>
              <a:rPr sz="2000" spc="-60" dirty="0">
                <a:solidFill>
                  <a:srgbClr val="404040"/>
                </a:solidFill>
                <a:latin typeface="Carlito"/>
                <a:cs typeface="Carlito"/>
              </a:rPr>
              <a:t>Railway, Highway, </a:t>
            </a:r>
            <a:r>
              <a:rPr sz="2000" spc="-20" dirty="0">
                <a:solidFill>
                  <a:srgbClr val="404040"/>
                </a:solidFill>
                <a:latin typeface="Carlito"/>
                <a:cs typeface="Carlito"/>
              </a:rPr>
              <a:t>Coast, </a:t>
            </a:r>
            <a:r>
              <a:rPr sz="2000" dirty="0">
                <a:solidFill>
                  <a:srgbClr val="404040"/>
                </a:solidFill>
                <a:latin typeface="Carlito"/>
                <a:cs typeface="Carlito"/>
              </a:rPr>
              <a:t>and</a:t>
            </a:r>
            <a:r>
              <a:rPr sz="2000" spc="35" dirty="0">
                <a:solidFill>
                  <a:srgbClr val="404040"/>
                </a:solidFill>
                <a:latin typeface="Carlito"/>
                <a:cs typeface="Carlito"/>
              </a:rPr>
              <a:t> </a:t>
            </a:r>
            <a:r>
              <a:rPr sz="2000" spc="-60" dirty="0">
                <a:solidFill>
                  <a:srgbClr val="404040"/>
                </a:solidFill>
                <a:latin typeface="Carlito"/>
                <a:cs typeface="Carlito"/>
              </a:rPr>
              <a:t>City.</a:t>
            </a:r>
            <a:endParaRPr sz="2000" dirty="0">
              <a:latin typeface="Carlito"/>
              <a:cs typeface="Carlito"/>
            </a:endParaRPr>
          </a:p>
          <a:p>
            <a:pPr marL="12700" marR="311150">
              <a:lnSpc>
                <a:spcPts val="2300"/>
              </a:lnSpc>
              <a:spcBef>
                <a:spcPts val="1115"/>
              </a:spcBef>
            </a:pPr>
            <a:r>
              <a:rPr sz="2000" spc="-5" dirty="0">
                <a:solidFill>
                  <a:srgbClr val="404040"/>
                </a:solidFill>
                <a:latin typeface="Carlito"/>
                <a:cs typeface="Carlito"/>
              </a:rPr>
              <a:t>This </a:t>
            </a:r>
            <a:r>
              <a:rPr sz="2000" spc="-15" dirty="0">
                <a:solidFill>
                  <a:srgbClr val="404040"/>
                </a:solidFill>
                <a:latin typeface="Carlito"/>
                <a:cs typeface="Carlito"/>
              </a:rPr>
              <a:t>allows </a:t>
            </a:r>
            <a:r>
              <a:rPr sz="2000" spc="-5" dirty="0">
                <a:solidFill>
                  <a:srgbClr val="404040"/>
                </a:solidFill>
                <a:latin typeface="Carlito"/>
                <a:cs typeface="Carlito"/>
              </a:rPr>
              <a:t>us </a:t>
            </a:r>
            <a:r>
              <a:rPr sz="2000" spc="-20" dirty="0">
                <a:solidFill>
                  <a:srgbClr val="404040"/>
                </a:solidFill>
                <a:latin typeface="Carlito"/>
                <a:cs typeface="Carlito"/>
              </a:rPr>
              <a:t>to understand why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25" dirty="0">
                <a:solidFill>
                  <a:srgbClr val="404040"/>
                </a:solidFill>
                <a:latin typeface="Carlito"/>
                <a:cs typeface="Carlito"/>
              </a:rPr>
              <a:t>may </a:t>
            </a:r>
            <a:r>
              <a:rPr sz="2000" dirty="0">
                <a:solidFill>
                  <a:srgbClr val="404040"/>
                </a:solidFill>
                <a:latin typeface="Carlito"/>
                <a:cs typeface="Carlito"/>
              </a:rPr>
              <a:t>be </a:t>
            </a:r>
            <a:r>
              <a:rPr sz="2000" spc="-20" dirty="0">
                <a:solidFill>
                  <a:srgbClr val="404040"/>
                </a:solidFill>
                <a:latin typeface="Carlito"/>
                <a:cs typeface="Carlito"/>
              </a:rPr>
              <a:t>located </a:t>
            </a:r>
            <a:r>
              <a:rPr sz="2000" spc="-5" dirty="0">
                <a:solidFill>
                  <a:srgbClr val="404040"/>
                </a:solidFill>
                <a:latin typeface="Carlito"/>
                <a:cs typeface="Carlito"/>
              </a:rPr>
              <a:t>where they </a:t>
            </a:r>
            <a:r>
              <a:rPr sz="2000" spc="-20" dirty="0">
                <a:solidFill>
                  <a:srgbClr val="404040"/>
                </a:solidFill>
                <a:latin typeface="Carlito"/>
                <a:cs typeface="Carlito"/>
              </a:rPr>
              <a:t>are. </a:t>
            </a:r>
            <a:r>
              <a:rPr sz="2000" dirty="0">
                <a:solidFill>
                  <a:srgbClr val="404040"/>
                </a:solidFill>
                <a:latin typeface="Carlito"/>
                <a:cs typeface="Carlito"/>
              </a:rPr>
              <a:t>Also </a:t>
            </a:r>
            <a:r>
              <a:rPr sz="2000" spc="-20" dirty="0">
                <a:solidFill>
                  <a:srgbClr val="404040"/>
                </a:solidFill>
                <a:latin typeface="Carlito"/>
                <a:cs typeface="Carlito"/>
              </a:rPr>
              <a:t>visualizes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25" dirty="0">
                <a:solidFill>
                  <a:srgbClr val="404040"/>
                </a:solidFill>
                <a:latin typeface="Carlito"/>
                <a:cs typeface="Carlito"/>
              </a:rPr>
              <a:t>relative </a:t>
            </a:r>
            <a:r>
              <a:rPr sz="2000" spc="-20" dirty="0">
                <a:solidFill>
                  <a:srgbClr val="404040"/>
                </a:solidFill>
                <a:latin typeface="Carlito"/>
                <a:cs typeface="Carlito"/>
              </a:rPr>
              <a:t>to</a:t>
            </a:r>
            <a:r>
              <a:rPr sz="2000" spc="-25"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2700">
              <a:lnSpc>
                <a:spcPct val="100000"/>
              </a:lnSpc>
              <a:spcBef>
                <a:spcPts val="107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7620">
              <a:lnSpc>
                <a:spcPct val="150100"/>
              </a:lnSpc>
              <a:spcBef>
                <a:spcPts val="300"/>
              </a:spcBef>
            </a:pPr>
            <a:r>
              <a:rPr lang="en-IN" sz="2000" u="heavy" spc="-10" dirty="0">
                <a:solidFill>
                  <a:srgbClr val="2996E1"/>
                </a:solidFill>
                <a:uFill>
                  <a:solidFill>
                    <a:srgbClr val="404040"/>
                  </a:solidFill>
                </a:uFill>
                <a:latin typeface="Carlito"/>
                <a:cs typeface="Carlito"/>
                <a:hlinkClick r:id="rId2"/>
              </a:rPr>
              <a:t>https://github.com/navassherif98/IBM_Data_Science_Professional_Certification/blob/master/10.Applied_Data_Science_Capstone/Week%203%20Interactive%20Visual%20Analytics%20and%20Dashboard/Interactive%20Visual%20Analytics%20with%20Folium.ipynb</a:t>
            </a:r>
            <a:endParaRPr sz="20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4658711"/>
          </a:xfrm>
          <a:prstGeom prst="rect">
            <a:avLst/>
          </a:prstGeom>
        </p:spPr>
        <p:txBody>
          <a:bodyPr vert="horz" wrap="square" lIns="0" tIns="152400" rIns="0" bIns="0" rtlCol="0">
            <a:spAutoFit/>
          </a:bodyPr>
          <a:lstStyle/>
          <a:p>
            <a:pPr marL="12700">
              <a:lnSpc>
                <a:spcPct val="100000"/>
              </a:lnSpc>
              <a:spcBef>
                <a:spcPts val="1200"/>
              </a:spcBef>
            </a:pPr>
            <a:r>
              <a:rPr sz="2000" spc="-10" dirty="0">
                <a:solidFill>
                  <a:srgbClr val="404040"/>
                </a:solidFill>
                <a:latin typeface="Carlito"/>
                <a:cs typeface="Carlito"/>
              </a:rPr>
              <a:t>Dashboard </a:t>
            </a:r>
            <a:r>
              <a:rPr sz="2000" dirty="0">
                <a:solidFill>
                  <a:srgbClr val="404040"/>
                </a:solidFill>
                <a:latin typeface="Carlito"/>
                <a:cs typeface="Carlito"/>
              </a:rPr>
              <a:t>includes a </a:t>
            </a:r>
            <a:r>
              <a:rPr sz="2000" spc="-5" dirty="0">
                <a:solidFill>
                  <a:srgbClr val="404040"/>
                </a:solidFill>
                <a:latin typeface="Carlito"/>
                <a:cs typeface="Carlito"/>
              </a:rPr>
              <a:t>pie </a:t>
            </a:r>
            <a:r>
              <a:rPr sz="2000" dirty="0">
                <a:solidFill>
                  <a:srgbClr val="404040"/>
                </a:solidFill>
                <a:latin typeface="Carlito"/>
                <a:cs typeface="Carlito"/>
              </a:rPr>
              <a:t>chart and a </a:t>
            </a:r>
            <a:r>
              <a:rPr sz="2000" spc="-25" dirty="0">
                <a:solidFill>
                  <a:srgbClr val="404040"/>
                </a:solidFill>
                <a:latin typeface="Carlito"/>
                <a:cs typeface="Carlito"/>
              </a:rPr>
              <a:t>scatter</a:t>
            </a:r>
            <a:r>
              <a:rPr sz="2000" spc="-135" dirty="0">
                <a:solidFill>
                  <a:srgbClr val="404040"/>
                </a:solidFill>
                <a:latin typeface="Carlito"/>
                <a:cs typeface="Carlito"/>
              </a:rPr>
              <a:t> </a:t>
            </a:r>
            <a:r>
              <a:rPr sz="2000" spc="-5" dirty="0">
                <a:solidFill>
                  <a:srgbClr val="404040"/>
                </a:solidFill>
                <a:latin typeface="Carlito"/>
                <a:cs typeface="Carlito"/>
              </a:rPr>
              <a:t>plot.</a:t>
            </a:r>
            <a:endParaRPr sz="2000" dirty="0">
              <a:latin typeface="Carlito"/>
              <a:cs typeface="Carlito"/>
            </a:endParaRPr>
          </a:p>
          <a:p>
            <a:pPr marL="12700" marR="84455">
              <a:lnSpc>
                <a:spcPts val="2290"/>
              </a:lnSpc>
              <a:spcBef>
                <a:spcPts val="1275"/>
              </a:spcBef>
            </a:pPr>
            <a:r>
              <a:rPr sz="2000" spc="-5" dirty="0">
                <a:solidFill>
                  <a:srgbClr val="404040"/>
                </a:solidFill>
                <a:latin typeface="Carlito"/>
                <a:cs typeface="Carlito"/>
              </a:rPr>
              <a:t>Pie </a:t>
            </a:r>
            <a:r>
              <a:rPr sz="2000" dirty="0">
                <a:solidFill>
                  <a:srgbClr val="404040"/>
                </a:solidFill>
                <a:latin typeface="Carlito"/>
                <a:cs typeface="Carlito"/>
              </a:rPr>
              <a:t>chart </a:t>
            </a:r>
            <a:r>
              <a:rPr sz="2000" spc="-5" dirty="0">
                <a:solidFill>
                  <a:srgbClr val="404040"/>
                </a:solidFill>
                <a:latin typeface="Carlito"/>
                <a:cs typeface="Carlito"/>
              </a:rPr>
              <a:t>can be selected </a:t>
            </a:r>
            <a:r>
              <a:rPr sz="2000" spc="-20" dirty="0">
                <a:solidFill>
                  <a:srgbClr val="404040"/>
                </a:solidFill>
                <a:latin typeface="Carlito"/>
                <a:cs typeface="Carlito"/>
              </a:rPr>
              <a:t>to </a:t>
            </a:r>
            <a:r>
              <a:rPr sz="2000" spc="-5" dirty="0">
                <a:solidFill>
                  <a:srgbClr val="404040"/>
                </a:solidFill>
                <a:latin typeface="Carlito"/>
                <a:cs typeface="Carlito"/>
              </a:rPr>
              <a:t>show 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dirty="0">
                <a:solidFill>
                  <a:srgbClr val="404040"/>
                </a:solidFill>
                <a:latin typeface="Carlito"/>
                <a:cs typeface="Carlito"/>
              </a:rPr>
              <a:t>and  </a:t>
            </a:r>
            <a:r>
              <a:rPr sz="2000" spc="-5" dirty="0">
                <a:solidFill>
                  <a:srgbClr val="404040"/>
                </a:solidFill>
                <a:latin typeface="Carlito"/>
                <a:cs typeface="Carlito"/>
              </a:rPr>
              <a:t>can </a:t>
            </a:r>
            <a:r>
              <a:rPr sz="2000" dirty="0">
                <a:solidFill>
                  <a:srgbClr val="404040"/>
                </a:solidFill>
                <a:latin typeface="Carlito"/>
                <a:cs typeface="Carlito"/>
              </a:rPr>
              <a:t>be </a:t>
            </a:r>
            <a:r>
              <a:rPr sz="2000" spc="-5" dirty="0">
                <a:solidFill>
                  <a:srgbClr val="404040"/>
                </a:solidFill>
                <a:latin typeface="Carlito"/>
                <a:cs typeface="Carlito"/>
              </a:rPr>
              <a:t>selected </a:t>
            </a:r>
            <a:r>
              <a:rPr sz="2000" spc="-20" dirty="0">
                <a:solidFill>
                  <a:srgbClr val="404040"/>
                </a:solidFill>
                <a:latin typeface="Carlito"/>
                <a:cs typeface="Carlito"/>
              </a:rPr>
              <a:t>to </a:t>
            </a:r>
            <a:r>
              <a:rPr sz="2000" spc="-5" dirty="0">
                <a:solidFill>
                  <a:srgbClr val="404040"/>
                </a:solidFill>
                <a:latin typeface="Carlito"/>
                <a:cs typeface="Carlito"/>
              </a:rPr>
              <a:t>show </a:t>
            </a:r>
            <a:r>
              <a:rPr sz="2000" dirty="0">
                <a:solidFill>
                  <a:srgbClr val="404040"/>
                </a:solidFill>
                <a:latin typeface="Carlito"/>
                <a:cs typeface="Carlito"/>
              </a:rPr>
              <a:t>individual 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110" dirty="0">
                <a:solidFill>
                  <a:srgbClr val="404040"/>
                </a:solidFill>
                <a:latin typeface="Carlito"/>
                <a:cs typeface="Carlito"/>
              </a:rPr>
              <a:t> </a:t>
            </a:r>
            <a:r>
              <a:rPr sz="2000" spc="-30" dirty="0">
                <a:solidFill>
                  <a:srgbClr val="404040"/>
                </a:solidFill>
                <a:latin typeface="Carlito"/>
                <a:cs typeface="Carlito"/>
              </a:rPr>
              <a:t>rates.</a:t>
            </a:r>
            <a:endParaRPr sz="2000" dirty="0">
              <a:latin typeface="Carlito"/>
              <a:cs typeface="Carlito"/>
            </a:endParaRPr>
          </a:p>
          <a:p>
            <a:pPr marL="12700" marR="5080">
              <a:lnSpc>
                <a:spcPts val="2210"/>
              </a:lnSpc>
              <a:spcBef>
                <a:spcPts val="1375"/>
              </a:spcBef>
            </a:pPr>
            <a:r>
              <a:rPr sz="2000" spc="-25" dirty="0">
                <a:solidFill>
                  <a:srgbClr val="404040"/>
                </a:solidFill>
                <a:latin typeface="Carlito"/>
                <a:cs typeface="Carlito"/>
              </a:rPr>
              <a:t>Scatter </a:t>
            </a:r>
            <a:r>
              <a:rPr sz="2000" spc="-5" dirty="0">
                <a:solidFill>
                  <a:srgbClr val="404040"/>
                </a:solidFill>
                <a:latin typeface="Carlito"/>
                <a:cs typeface="Carlito"/>
              </a:rPr>
              <a:t>plot </a:t>
            </a:r>
            <a:r>
              <a:rPr sz="2000" spc="-40" dirty="0">
                <a:solidFill>
                  <a:srgbClr val="404040"/>
                </a:solidFill>
                <a:latin typeface="Carlito"/>
                <a:cs typeface="Carlito"/>
              </a:rPr>
              <a:t>takes </a:t>
            </a:r>
            <a:r>
              <a:rPr sz="2000" spc="-20" dirty="0">
                <a:solidFill>
                  <a:srgbClr val="404040"/>
                </a:solidFill>
                <a:latin typeface="Carlito"/>
                <a:cs typeface="Carlito"/>
              </a:rPr>
              <a:t>two </a:t>
            </a:r>
            <a:r>
              <a:rPr sz="2000" dirty="0">
                <a:solidFill>
                  <a:srgbClr val="404040"/>
                </a:solidFill>
                <a:latin typeface="Carlito"/>
                <a:cs typeface="Carlito"/>
              </a:rPr>
              <a:t>inputs: All </a:t>
            </a:r>
            <a:r>
              <a:rPr sz="2000" spc="-20" dirty="0">
                <a:solidFill>
                  <a:srgbClr val="404040"/>
                </a:solidFill>
                <a:latin typeface="Carlito"/>
                <a:cs typeface="Carlito"/>
              </a:rPr>
              <a:t>sites </a:t>
            </a:r>
            <a:r>
              <a:rPr sz="2000" spc="-5" dirty="0">
                <a:solidFill>
                  <a:srgbClr val="404040"/>
                </a:solidFill>
                <a:latin typeface="Carlito"/>
                <a:cs typeface="Carlito"/>
              </a:rPr>
              <a:t>or </a:t>
            </a:r>
            <a:r>
              <a:rPr sz="2000" dirty="0">
                <a:solidFill>
                  <a:srgbClr val="404040"/>
                </a:solidFill>
                <a:latin typeface="Carlito"/>
                <a:cs typeface="Carlito"/>
              </a:rPr>
              <a:t>individual </a:t>
            </a:r>
            <a:r>
              <a:rPr sz="2000" spc="-20" dirty="0">
                <a:solidFill>
                  <a:srgbClr val="404040"/>
                </a:solidFill>
                <a:latin typeface="Carlito"/>
                <a:cs typeface="Carlito"/>
              </a:rPr>
              <a:t>site </a:t>
            </a:r>
            <a:r>
              <a:rPr sz="2000" dirty="0">
                <a:solidFill>
                  <a:srgbClr val="404040"/>
                </a:solidFill>
                <a:latin typeface="Carlito"/>
                <a:cs typeface="Carlito"/>
              </a:rPr>
              <a:t>and </a:t>
            </a:r>
            <a:r>
              <a:rPr sz="2000" spc="-5" dirty="0">
                <a:solidFill>
                  <a:srgbClr val="404040"/>
                </a:solidFill>
                <a:latin typeface="Carlito"/>
                <a:cs typeface="Carlito"/>
              </a:rPr>
              <a:t>payload mass on </a:t>
            </a:r>
            <a:r>
              <a:rPr sz="2000" dirty="0">
                <a:solidFill>
                  <a:srgbClr val="404040"/>
                </a:solidFill>
                <a:latin typeface="Carlito"/>
                <a:cs typeface="Carlito"/>
              </a:rPr>
              <a:t>a </a:t>
            </a:r>
            <a:r>
              <a:rPr sz="2000" spc="-5" dirty="0">
                <a:solidFill>
                  <a:srgbClr val="404040"/>
                </a:solidFill>
                <a:latin typeface="Carlito"/>
                <a:cs typeface="Carlito"/>
              </a:rPr>
              <a:t>slider between </a:t>
            </a:r>
            <a:r>
              <a:rPr sz="2000" dirty="0">
                <a:solidFill>
                  <a:srgbClr val="404040"/>
                </a:solidFill>
                <a:latin typeface="Carlito"/>
                <a:cs typeface="Carlito"/>
              </a:rPr>
              <a:t>0  and 10000</a:t>
            </a:r>
            <a:r>
              <a:rPr sz="2000" spc="-10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a:p>
            <a:pPr marL="12700">
              <a:lnSpc>
                <a:spcPct val="100000"/>
              </a:lnSpc>
              <a:spcBef>
                <a:spcPts val="1050"/>
              </a:spcBef>
            </a:pPr>
            <a:r>
              <a:rPr sz="2000" spc="-5" dirty="0">
                <a:solidFill>
                  <a:srgbClr val="404040"/>
                </a:solidFill>
                <a:latin typeface="Carlito"/>
                <a:cs typeface="Carlito"/>
              </a:rPr>
              <a:t>The pie </a:t>
            </a:r>
            <a:r>
              <a:rPr sz="2000" dirty="0">
                <a:solidFill>
                  <a:srgbClr val="404040"/>
                </a:solidFill>
                <a:latin typeface="Carlito"/>
                <a:cs typeface="Carlito"/>
              </a:rPr>
              <a:t>chart is </a:t>
            </a:r>
            <a:r>
              <a:rPr sz="2000" spc="-5" dirty="0">
                <a:solidFill>
                  <a:srgbClr val="404040"/>
                </a:solidFill>
                <a:latin typeface="Carlito"/>
                <a:cs typeface="Carlito"/>
              </a:rPr>
              <a:t>used </a:t>
            </a:r>
            <a:r>
              <a:rPr sz="2000" spc="-20" dirty="0">
                <a:solidFill>
                  <a:srgbClr val="404040"/>
                </a:solidFill>
                <a:latin typeface="Carlito"/>
                <a:cs typeface="Carlito"/>
              </a:rPr>
              <a:t>to visualize </a:t>
            </a: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20" dirty="0">
                <a:solidFill>
                  <a:srgbClr val="404040"/>
                </a:solidFill>
                <a:latin typeface="Carlito"/>
                <a:cs typeface="Carlito"/>
              </a:rPr>
              <a:t> </a:t>
            </a:r>
            <a:r>
              <a:rPr sz="2000" spc="-40" dirty="0">
                <a:solidFill>
                  <a:srgbClr val="404040"/>
                </a:solidFill>
                <a:latin typeface="Carlito"/>
                <a:cs typeface="Carlito"/>
              </a:rPr>
              <a:t>rate.</a:t>
            </a:r>
            <a:endParaRPr sz="2000" dirty="0">
              <a:latin typeface="Carlito"/>
              <a:cs typeface="Carlito"/>
            </a:endParaRPr>
          </a:p>
          <a:p>
            <a:pPr marL="12700">
              <a:lnSpc>
                <a:spcPts val="2350"/>
              </a:lnSpc>
              <a:spcBef>
                <a:spcPts val="1105"/>
              </a:spcBef>
            </a:pPr>
            <a:r>
              <a:rPr sz="2000" spc="-5" dirty="0">
                <a:solidFill>
                  <a:srgbClr val="404040"/>
                </a:solidFill>
                <a:latin typeface="Carlito"/>
                <a:cs typeface="Carlito"/>
              </a:rPr>
              <a:t>The </a:t>
            </a:r>
            <a:r>
              <a:rPr sz="2000" spc="-25" dirty="0">
                <a:solidFill>
                  <a:srgbClr val="404040"/>
                </a:solidFill>
                <a:latin typeface="Carlito"/>
                <a:cs typeface="Carlito"/>
              </a:rPr>
              <a:t>scatter </a:t>
            </a:r>
            <a:r>
              <a:rPr sz="2000" spc="-5" dirty="0">
                <a:solidFill>
                  <a:srgbClr val="404040"/>
                </a:solidFill>
                <a:latin typeface="Carlito"/>
                <a:cs typeface="Carlito"/>
              </a:rPr>
              <a:t>plot can help </a:t>
            </a:r>
            <a:r>
              <a:rPr sz="2000" dirty="0">
                <a:solidFill>
                  <a:srgbClr val="404040"/>
                </a:solidFill>
                <a:latin typeface="Carlito"/>
                <a:cs typeface="Carlito"/>
              </a:rPr>
              <a:t>us </a:t>
            </a:r>
            <a:r>
              <a:rPr sz="2000" spc="-5" dirty="0">
                <a:solidFill>
                  <a:srgbClr val="404040"/>
                </a:solidFill>
                <a:latin typeface="Carlito"/>
                <a:cs typeface="Carlito"/>
              </a:rPr>
              <a:t>see how </a:t>
            </a:r>
            <a:r>
              <a:rPr sz="2000" dirty="0">
                <a:solidFill>
                  <a:srgbClr val="404040"/>
                </a:solidFill>
                <a:latin typeface="Carlito"/>
                <a:cs typeface="Carlito"/>
              </a:rPr>
              <a:t>success </a:t>
            </a:r>
            <a:r>
              <a:rPr sz="2000" spc="-10" dirty="0">
                <a:solidFill>
                  <a:srgbClr val="404040"/>
                </a:solidFill>
                <a:latin typeface="Carlito"/>
                <a:cs typeface="Carlito"/>
              </a:rPr>
              <a:t>varies </a:t>
            </a:r>
            <a:r>
              <a:rPr sz="2000" spc="-20" dirty="0">
                <a:solidFill>
                  <a:srgbClr val="404040"/>
                </a:solidFill>
                <a:latin typeface="Carlito"/>
                <a:cs typeface="Carlito"/>
              </a:rPr>
              <a:t>across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5" dirty="0">
                <a:solidFill>
                  <a:srgbClr val="404040"/>
                </a:solidFill>
                <a:latin typeface="Carlito"/>
                <a:cs typeface="Carlito"/>
              </a:rPr>
              <a:t> </a:t>
            </a:r>
            <a:r>
              <a:rPr sz="2000" dirty="0">
                <a:solidFill>
                  <a:srgbClr val="404040"/>
                </a:solidFill>
                <a:latin typeface="Carlito"/>
                <a:cs typeface="Carlito"/>
              </a:rPr>
              <a:t>and</a:t>
            </a:r>
            <a:endParaRPr sz="2000" dirty="0">
              <a:latin typeface="Carlito"/>
              <a:cs typeface="Carlito"/>
            </a:endParaRPr>
          </a:p>
          <a:p>
            <a:pPr marL="12700">
              <a:lnSpc>
                <a:spcPts val="2350"/>
              </a:lnSpc>
            </a:pPr>
            <a:r>
              <a:rPr sz="2000" spc="-20" dirty="0">
                <a:solidFill>
                  <a:srgbClr val="404040"/>
                </a:solidFill>
                <a:latin typeface="Carlito"/>
                <a:cs typeface="Carlito"/>
              </a:rPr>
              <a:t>booster </a:t>
            </a:r>
            <a:r>
              <a:rPr sz="2000" spc="-25" dirty="0">
                <a:solidFill>
                  <a:srgbClr val="404040"/>
                </a:solidFill>
                <a:latin typeface="Carlito"/>
                <a:cs typeface="Carlito"/>
              </a:rPr>
              <a:t>version</a:t>
            </a:r>
            <a:r>
              <a:rPr sz="2000" dirty="0">
                <a:solidFill>
                  <a:srgbClr val="404040"/>
                </a:solidFill>
                <a:latin typeface="Carlito"/>
                <a:cs typeface="Carlito"/>
              </a:rPr>
              <a:t> </a:t>
            </a:r>
            <a:r>
              <a:rPr sz="2000" spc="-45" dirty="0">
                <a:solidFill>
                  <a:srgbClr val="404040"/>
                </a:solidFill>
                <a:latin typeface="Carlito"/>
                <a:cs typeface="Carlito"/>
              </a:rPr>
              <a:t>category.</a:t>
            </a:r>
            <a:endParaRPr sz="2000" dirty="0">
              <a:latin typeface="Carlito"/>
              <a:cs typeface="Carlito"/>
            </a:endParaRPr>
          </a:p>
          <a:p>
            <a:pPr marL="12700">
              <a:lnSpc>
                <a:spcPct val="100000"/>
              </a:lnSpc>
              <a:spcBef>
                <a:spcPts val="92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1557020">
              <a:lnSpc>
                <a:spcPct val="150000"/>
              </a:lnSpc>
              <a:spcBef>
                <a:spcPts val="95"/>
              </a:spcBef>
            </a:pPr>
            <a:r>
              <a:rPr lang="en-IN" sz="2000" u="heavy" spc="-10" dirty="0">
                <a:solidFill>
                  <a:srgbClr val="2996E1"/>
                </a:solidFill>
                <a:uFill>
                  <a:solidFill>
                    <a:srgbClr val="2996E1"/>
                  </a:solidFill>
                </a:uFill>
                <a:latin typeface="Carlito"/>
                <a:cs typeface="Carlito"/>
                <a:hlinkClick r:id="rId2"/>
              </a:rPr>
              <a:t>https://github.com/navassherif98/IBM_Data_Science_Professional_Certification/blob/master/10.Applied_Data_Science_Capstone/Week%203%20Interactive%20Visual%20Analytics%20and%20Dashboard/spacex_dash_app.py</a:t>
            </a:r>
            <a:endParaRPr sz="20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4" name="object 4"/>
          <p:cNvSpPr txBox="1"/>
          <p:nvPr/>
        </p:nvSpPr>
        <p:spPr>
          <a:xfrm>
            <a:off x="533401" y="2472309"/>
            <a:ext cx="3061208" cy="2796278"/>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lang="en-IN" sz="2000" u="heavy" spc="-5" dirty="0">
              <a:solidFill>
                <a:srgbClr val="404040"/>
              </a:solidFill>
              <a:uFill>
                <a:solidFill>
                  <a:srgbClr val="404040"/>
                </a:solidFill>
              </a:uFill>
              <a:latin typeface="Carlito"/>
              <a:cs typeface="Carlito"/>
            </a:endParaRPr>
          </a:p>
          <a:p>
            <a:pPr marL="12700">
              <a:lnSpc>
                <a:spcPct val="100000"/>
              </a:lnSpc>
              <a:spcBef>
                <a:spcPts val="105"/>
              </a:spcBef>
            </a:pPr>
            <a:r>
              <a:rPr lang="en-IN" sz="2000" dirty="0">
                <a:latin typeface="Carlito"/>
                <a:cs typeface="Carlito"/>
                <a:hlinkClick r:id="rId2"/>
              </a:rPr>
              <a:t>https://github.com/navassherif98/IBM_Data_Science_Professional_Certification/blob/master/10.Applied_Data_Science_Capstone/Week%204%20Predictive%20Analysis%20(Classification)/Machine%20Learning%20Prediction.ipynb</a:t>
            </a:r>
            <a:endParaRPr sz="2000" dirty="0">
              <a:latin typeface="Carlito"/>
              <a:cs typeface="Carlito"/>
            </a:endParaRPr>
          </a:p>
        </p:txBody>
      </p:sp>
      <p:grpSp>
        <p:nvGrpSpPr>
          <p:cNvPr id="5" name="object 5"/>
          <p:cNvGrpSpPr/>
          <p:nvPr/>
        </p:nvGrpSpPr>
        <p:grpSpPr>
          <a:xfrm>
            <a:off x="3822191" y="1933955"/>
            <a:ext cx="1938655" cy="1728470"/>
            <a:chOff x="3822191" y="1933955"/>
            <a:chExt cx="1938655" cy="1728470"/>
          </a:xfrm>
          <a:solidFill>
            <a:srgbClr val="92D050"/>
          </a:solidFill>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grp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a:solidFill>
            <a:srgbClr val="92D050"/>
          </a:solidFill>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grp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dirty="0">
              <a:latin typeface="Carlito"/>
              <a:cs typeface="Carlito"/>
            </a:endParaRPr>
          </a:p>
        </p:txBody>
      </p:sp>
      <p:grpSp>
        <p:nvGrpSpPr>
          <p:cNvPr id="18" name="object 18"/>
          <p:cNvGrpSpPr/>
          <p:nvPr/>
        </p:nvGrpSpPr>
        <p:grpSpPr>
          <a:xfrm>
            <a:off x="3822191" y="4818888"/>
            <a:ext cx="2950845" cy="1169035"/>
            <a:chOff x="3822191" y="4818888"/>
            <a:chExt cx="2950845" cy="1169035"/>
          </a:xfrm>
          <a:solidFill>
            <a:srgbClr val="92D050"/>
          </a:solidFill>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grp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a:solidFill>
            <a:srgbClr val="92D050"/>
          </a:solidFill>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grp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a:solidFill>
            <a:srgbClr val="92D050"/>
          </a:solidFill>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grp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dirty="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a:solidFill>
            <a:srgbClr val="92D050"/>
          </a:solidFill>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grp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a:solidFill>
            <a:srgbClr val="92D050"/>
          </a:solidFill>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grp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grp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dirty="0">
              <a:latin typeface="Carlito"/>
              <a:cs typeface="Carlito"/>
            </a:endParaRPr>
          </a:p>
        </p:txBody>
      </p:sp>
      <p:grpSp>
        <p:nvGrpSpPr>
          <p:cNvPr id="50" name="object 50"/>
          <p:cNvGrpSpPr/>
          <p:nvPr/>
        </p:nvGrpSpPr>
        <p:grpSpPr>
          <a:xfrm>
            <a:off x="8938259" y="3375659"/>
            <a:ext cx="1938655" cy="1170305"/>
            <a:chOff x="8938259" y="3375659"/>
            <a:chExt cx="1938655" cy="1170305"/>
          </a:xfrm>
          <a:solidFill>
            <a:srgbClr val="92D050"/>
          </a:solidFill>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grp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grpFill/>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dirty="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4" name="object 4"/>
          <p:cNvSpPr txBox="1"/>
          <p:nvPr/>
        </p:nvSpPr>
        <p:spPr>
          <a:xfrm>
            <a:off x="1328166" y="5183504"/>
            <a:ext cx="9043035" cy="289823"/>
          </a:xfrm>
          <a:prstGeom prst="rect">
            <a:avLst/>
          </a:prstGeom>
        </p:spPr>
        <p:txBody>
          <a:bodyPr vert="horz" wrap="square" lIns="0" tIns="12700" rIns="0" bIns="0" rtlCol="0">
            <a:spAutoFit/>
          </a:bodyPr>
          <a:lstStyle/>
          <a:p>
            <a:pPr marL="12700" marR="5080">
              <a:lnSpc>
                <a:spcPct val="100000"/>
              </a:lnSpc>
              <a:spcBef>
                <a:spcPts val="100"/>
              </a:spcBef>
            </a:pPr>
            <a:r>
              <a:rPr lang="fr-FR" sz="1800" spc="-5" dirty="0" err="1">
                <a:solidFill>
                  <a:srgbClr val="BB562C"/>
                </a:solidFill>
                <a:latin typeface="Carlito"/>
                <a:cs typeface="Carlito"/>
              </a:rPr>
              <a:t>Here</a:t>
            </a:r>
            <a:r>
              <a:rPr lang="fr-FR" sz="1800" spc="-5" dirty="0">
                <a:solidFill>
                  <a:srgbClr val="BB562C"/>
                </a:solidFill>
                <a:latin typeface="Carlito"/>
                <a:cs typeface="Carlito"/>
              </a:rPr>
              <a:t> </a:t>
            </a:r>
            <a:r>
              <a:rPr lang="fr-FR" sz="1800" spc="-5" dirty="0" err="1">
                <a:solidFill>
                  <a:schemeClr val="accent2">
                    <a:lumMod val="75000"/>
                  </a:schemeClr>
                </a:solidFill>
                <a:latin typeface="Carlito"/>
                <a:cs typeface="Carlito"/>
              </a:rPr>
              <a:t>above</a:t>
            </a:r>
            <a:r>
              <a:rPr sz="1800" spc="-5" dirty="0">
                <a:solidFill>
                  <a:srgbClr val="BB562C"/>
                </a:solidFill>
                <a:latin typeface="Carlito"/>
                <a:cs typeface="Carlito"/>
              </a:rPr>
              <a:t> is </a:t>
            </a:r>
            <a:r>
              <a:rPr sz="1800" dirty="0">
                <a:solidFill>
                  <a:srgbClr val="BB562C"/>
                </a:solidFill>
                <a:latin typeface="Carlito"/>
                <a:cs typeface="Carlito"/>
              </a:rPr>
              <a:t>a </a:t>
            </a:r>
            <a:r>
              <a:rPr sz="1800" spc="-20" dirty="0">
                <a:solidFill>
                  <a:srgbClr val="BB562C"/>
                </a:solidFill>
                <a:latin typeface="Carlito"/>
                <a:cs typeface="Carlito"/>
              </a:rPr>
              <a:t>preview </a:t>
            </a:r>
            <a:r>
              <a:rPr sz="1800" spc="-5" dirty="0">
                <a:solidFill>
                  <a:srgbClr val="BB562C"/>
                </a:solidFill>
                <a:latin typeface="Carlito"/>
                <a:cs typeface="Carlito"/>
              </a:rPr>
              <a:t>of </a:t>
            </a:r>
            <a:r>
              <a:rPr sz="1800" dirty="0">
                <a:solidFill>
                  <a:srgbClr val="BB562C"/>
                </a:solidFill>
                <a:latin typeface="Carlito"/>
                <a:cs typeface="Carlito"/>
              </a:rPr>
              <a:t>the </a:t>
            </a:r>
            <a:r>
              <a:rPr sz="1800" spc="-15" dirty="0">
                <a:solidFill>
                  <a:srgbClr val="BB562C"/>
                </a:solidFill>
                <a:latin typeface="Carlito"/>
                <a:cs typeface="Carlito"/>
              </a:rPr>
              <a:t>Plotly dashboard. </a:t>
            </a:r>
            <a:endParaRPr sz="1800" dirty="0">
              <a:latin typeface="Carlito"/>
              <a:cs typeface="Carlito"/>
            </a:endParaRPr>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23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fr-FR" sz="8000" spc="-1125" dirty="0">
                <a:solidFill>
                  <a:srgbClr val="242424"/>
                </a:solidFill>
                <a:latin typeface="Arial"/>
                <a:cs typeface="Arial"/>
              </a:rPr>
              <a:t>  </a:t>
            </a:r>
            <a:r>
              <a:rPr sz="8000" spc="-50" dirty="0">
                <a:solidFill>
                  <a:srgbClr val="242424"/>
                </a:solidFill>
                <a:latin typeface="Arial"/>
                <a:cs typeface="Arial"/>
              </a:rPr>
              <a:t>with</a:t>
            </a:r>
            <a:r>
              <a:rPr sz="8000" spc="-1315" dirty="0">
                <a:solidFill>
                  <a:srgbClr val="242424"/>
                </a:solidFill>
                <a:latin typeface="Arial"/>
                <a:cs typeface="Arial"/>
              </a:rPr>
              <a:t> </a:t>
            </a:r>
            <a:r>
              <a:rPr lang="fr-FR" sz="8000" spc="-1270" dirty="0">
                <a:solidFill>
                  <a:srgbClr val="242424"/>
                </a:solidFill>
                <a:latin typeface="Arial"/>
                <a:cs typeface="Arial"/>
              </a:rPr>
              <a:t>Visualization</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92D050"/>
                </a:solidFill>
              </a:rPr>
              <a:t>Flight </a:t>
            </a:r>
            <a:r>
              <a:rPr sz="3600" spc="-229" dirty="0">
                <a:solidFill>
                  <a:srgbClr val="92D050"/>
                </a:solidFill>
              </a:rPr>
              <a:t>Number </a:t>
            </a:r>
            <a:r>
              <a:rPr sz="3600" spc="-300" dirty="0">
                <a:solidFill>
                  <a:srgbClr val="92D050"/>
                </a:solidFill>
              </a:rPr>
              <a:t>vs. </a:t>
            </a:r>
            <a:r>
              <a:rPr sz="3600" spc="-310" dirty="0">
                <a:solidFill>
                  <a:srgbClr val="92D050"/>
                </a:solidFill>
              </a:rPr>
              <a:t>Launch</a:t>
            </a:r>
            <a:r>
              <a:rPr sz="3600" spc="-765" dirty="0">
                <a:solidFill>
                  <a:srgbClr val="92D050"/>
                </a:solidFill>
              </a:rPr>
              <a:t> </a:t>
            </a:r>
            <a:r>
              <a:rPr sz="3600" spc="-265" dirty="0">
                <a:solidFill>
                  <a:srgbClr val="92D050"/>
                </a:solidFill>
              </a:rPr>
              <a:t>Site</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chemeClr val="accent2">
                    <a:lumMod val="75000"/>
                  </a:schemeClr>
                </a:solidFill>
                <a:latin typeface="Carlito"/>
                <a:cs typeface="Carlito"/>
              </a:rPr>
              <a:t>Graphic </a:t>
            </a:r>
            <a:r>
              <a:rPr sz="1600" spc="-10" dirty="0">
                <a:solidFill>
                  <a:schemeClr val="accent2">
                    <a:lumMod val="75000"/>
                  </a:schemeClr>
                </a:solidFill>
                <a:latin typeface="Carlito"/>
                <a:cs typeface="Carlito"/>
              </a:rPr>
              <a:t>suggests </a:t>
            </a:r>
            <a:r>
              <a:rPr sz="1600" spc="-5" dirty="0">
                <a:solidFill>
                  <a:schemeClr val="accent2">
                    <a:lumMod val="75000"/>
                  </a:schemeClr>
                </a:solidFill>
                <a:latin typeface="Carlito"/>
                <a:cs typeface="Carlito"/>
              </a:rPr>
              <a:t>an </a:t>
            </a:r>
            <a:r>
              <a:rPr sz="1600" spc="-20" dirty="0">
                <a:solidFill>
                  <a:schemeClr val="accent2">
                    <a:lumMod val="75000"/>
                  </a:schemeClr>
                </a:solidFill>
                <a:latin typeface="Carlito"/>
                <a:cs typeface="Carlito"/>
              </a:rPr>
              <a:t>increase </a:t>
            </a:r>
            <a:r>
              <a:rPr sz="1600" dirty="0">
                <a:solidFill>
                  <a:schemeClr val="accent2">
                    <a:lumMod val="75000"/>
                  </a:schemeClr>
                </a:solidFill>
                <a:latin typeface="Carlito"/>
                <a:cs typeface="Carlito"/>
              </a:rPr>
              <a:t>in </a:t>
            </a:r>
            <a:r>
              <a:rPr sz="1600" spc="-15" dirty="0">
                <a:solidFill>
                  <a:schemeClr val="accent2">
                    <a:lumMod val="75000"/>
                  </a:schemeClr>
                </a:solidFill>
                <a:latin typeface="Carlito"/>
                <a:cs typeface="Carlito"/>
              </a:rPr>
              <a:t>success </a:t>
            </a:r>
            <a:r>
              <a:rPr sz="1600" spc="-40" dirty="0">
                <a:solidFill>
                  <a:schemeClr val="accent2">
                    <a:lumMod val="75000"/>
                  </a:schemeClr>
                </a:solidFill>
                <a:latin typeface="Carlito"/>
                <a:cs typeface="Carlito"/>
              </a:rPr>
              <a:t>rate </a:t>
            </a:r>
            <a:r>
              <a:rPr sz="1600" spc="-20" dirty="0">
                <a:solidFill>
                  <a:schemeClr val="accent2">
                    <a:lumMod val="75000"/>
                  </a:schemeClr>
                </a:solidFill>
                <a:latin typeface="Carlito"/>
                <a:cs typeface="Carlito"/>
              </a:rPr>
              <a:t>over </a:t>
            </a:r>
            <a:r>
              <a:rPr sz="1600" spc="-5" dirty="0">
                <a:solidFill>
                  <a:schemeClr val="accent2">
                    <a:lumMod val="75000"/>
                  </a:schemeClr>
                </a:solidFill>
                <a:latin typeface="Carlito"/>
                <a:cs typeface="Carlito"/>
              </a:rPr>
              <a:t>time </a:t>
            </a:r>
            <a:r>
              <a:rPr sz="1600" spc="-20" dirty="0">
                <a:solidFill>
                  <a:schemeClr val="accent2">
                    <a:lumMod val="75000"/>
                  </a:schemeClr>
                </a:solidFill>
                <a:latin typeface="Carlito"/>
                <a:cs typeface="Carlito"/>
              </a:rPr>
              <a:t>(indicated </a:t>
            </a:r>
            <a:r>
              <a:rPr sz="1600" dirty="0">
                <a:solidFill>
                  <a:schemeClr val="accent2">
                    <a:lumMod val="75000"/>
                  </a:schemeClr>
                </a:solidFill>
                <a:latin typeface="Carlito"/>
                <a:cs typeface="Carlito"/>
              </a:rPr>
              <a:t>in </a:t>
            </a:r>
            <a:r>
              <a:rPr sz="1600" spc="-10" dirty="0">
                <a:solidFill>
                  <a:schemeClr val="accent2">
                    <a:lumMod val="75000"/>
                  </a:schemeClr>
                </a:solidFill>
                <a:latin typeface="Carlito"/>
                <a:cs typeface="Carlito"/>
              </a:rPr>
              <a:t>Flight </a:t>
            </a:r>
            <a:r>
              <a:rPr sz="1600" spc="-5" dirty="0">
                <a:solidFill>
                  <a:schemeClr val="accent2">
                    <a:lumMod val="75000"/>
                  </a:schemeClr>
                </a:solidFill>
                <a:latin typeface="Carlito"/>
                <a:cs typeface="Carlito"/>
              </a:rPr>
              <a:t>Number).  </a:t>
            </a:r>
            <a:r>
              <a:rPr sz="1600" spc="-25" dirty="0">
                <a:solidFill>
                  <a:schemeClr val="accent2">
                    <a:lumMod val="75000"/>
                  </a:schemeClr>
                </a:solidFill>
                <a:latin typeface="Carlito"/>
                <a:cs typeface="Carlito"/>
              </a:rPr>
              <a:t>Likely </a:t>
            </a:r>
            <a:r>
              <a:rPr sz="1600" spc="-5" dirty="0">
                <a:solidFill>
                  <a:schemeClr val="accent2">
                    <a:lumMod val="75000"/>
                  </a:schemeClr>
                </a:solidFill>
                <a:latin typeface="Carlito"/>
                <a:cs typeface="Carlito"/>
              </a:rPr>
              <a:t>a big </a:t>
            </a:r>
            <a:r>
              <a:rPr sz="1600" spc="-25" dirty="0">
                <a:solidFill>
                  <a:schemeClr val="accent2">
                    <a:lumMod val="75000"/>
                  </a:schemeClr>
                </a:solidFill>
                <a:latin typeface="Carlito"/>
                <a:cs typeface="Carlito"/>
              </a:rPr>
              <a:t>breakthrough </a:t>
            </a:r>
            <a:r>
              <a:rPr sz="1600" spc="-20" dirty="0">
                <a:solidFill>
                  <a:schemeClr val="accent2">
                    <a:lumMod val="75000"/>
                  </a:schemeClr>
                </a:solidFill>
                <a:latin typeface="Carlito"/>
                <a:cs typeface="Carlito"/>
              </a:rPr>
              <a:t>around </a:t>
            </a:r>
            <a:r>
              <a:rPr sz="1600" spc="-10" dirty="0">
                <a:solidFill>
                  <a:schemeClr val="accent2">
                    <a:lumMod val="75000"/>
                  </a:schemeClr>
                </a:solidFill>
                <a:latin typeface="Carlito"/>
                <a:cs typeface="Carlito"/>
              </a:rPr>
              <a:t>flight </a:t>
            </a:r>
            <a:r>
              <a:rPr sz="1600" spc="-15" dirty="0">
                <a:solidFill>
                  <a:schemeClr val="accent2">
                    <a:lumMod val="75000"/>
                  </a:schemeClr>
                </a:solidFill>
                <a:latin typeface="Carlito"/>
                <a:cs typeface="Carlito"/>
              </a:rPr>
              <a:t>20 </a:t>
            </a:r>
            <a:r>
              <a:rPr sz="1600" spc="-5" dirty="0">
                <a:solidFill>
                  <a:schemeClr val="accent2">
                    <a:lumMod val="75000"/>
                  </a:schemeClr>
                </a:solidFill>
                <a:latin typeface="Carlito"/>
                <a:cs typeface="Carlito"/>
              </a:rPr>
              <a:t>which </a:t>
            </a:r>
            <a:r>
              <a:rPr sz="1600" spc="-15" dirty="0">
                <a:solidFill>
                  <a:schemeClr val="accent2">
                    <a:lumMod val="75000"/>
                  </a:schemeClr>
                </a:solidFill>
                <a:latin typeface="Carlito"/>
                <a:cs typeface="Carlito"/>
              </a:rPr>
              <a:t>significantly </a:t>
            </a:r>
            <a:r>
              <a:rPr sz="1600" spc="-20" dirty="0">
                <a:solidFill>
                  <a:schemeClr val="accent2">
                    <a:lumMod val="75000"/>
                  </a:schemeClr>
                </a:solidFill>
                <a:latin typeface="Carlito"/>
                <a:cs typeface="Carlito"/>
              </a:rPr>
              <a:t>increased </a:t>
            </a:r>
            <a:r>
              <a:rPr sz="1600" spc="-15" dirty="0">
                <a:solidFill>
                  <a:schemeClr val="accent2">
                    <a:lumMod val="75000"/>
                  </a:schemeClr>
                </a:solidFill>
                <a:latin typeface="Carlito"/>
                <a:cs typeface="Carlito"/>
              </a:rPr>
              <a:t>success </a:t>
            </a:r>
            <a:r>
              <a:rPr sz="1600" spc="-25" dirty="0">
                <a:solidFill>
                  <a:schemeClr val="accent2">
                    <a:lumMod val="75000"/>
                  </a:schemeClr>
                </a:solidFill>
                <a:latin typeface="Carlito"/>
                <a:cs typeface="Carlito"/>
              </a:rPr>
              <a:t>rate.  </a:t>
            </a:r>
            <a:r>
              <a:rPr sz="1600" spc="-20" dirty="0">
                <a:solidFill>
                  <a:schemeClr val="accent2">
                    <a:lumMod val="75000"/>
                  </a:schemeClr>
                </a:solidFill>
                <a:latin typeface="Carlito"/>
                <a:cs typeface="Carlito"/>
              </a:rPr>
              <a:t>CCAFS appears </a:t>
            </a:r>
            <a:r>
              <a:rPr sz="1600" spc="-15" dirty="0">
                <a:solidFill>
                  <a:schemeClr val="accent2">
                    <a:lumMod val="75000"/>
                  </a:schemeClr>
                </a:solidFill>
                <a:latin typeface="Carlito"/>
                <a:cs typeface="Carlito"/>
              </a:rPr>
              <a:t>to </a:t>
            </a:r>
            <a:r>
              <a:rPr sz="1600" spc="-5" dirty="0">
                <a:solidFill>
                  <a:schemeClr val="accent2">
                    <a:lumMod val="75000"/>
                  </a:schemeClr>
                </a:solidFill>
                <a:latin typeface="Carlito"/>
                <a:cs typeface="Carlito"/>
              </a:rPr>
              <a:t>be the main </a:t>
            </a:r>
            <a:r>
              <a:rPr sz="1600" spc="-10" dirty="0">
                <a:solidFill>
                  <a:schemeClr val="accent2">
                    <a:lumMod val="75000"/>
                  </a:schemeClr>
                </a:solidFill>
                <a:latin typeface="Carlito"/>
                <a:cs typeface="Carlito"/>
              </a:rPr>
              <a:t>launch </a:t>
            </a:r>
            <a:r>
              <a:rPr sz="1600" spc="-15" dirty="0">
                <a:solidFill>
                  <a:schemeClr val="accent2">
                    <a:lumMod val="75000"/>
                  </a:schemeClr>
                </a:solidFill>
                <a:latin typeface="Carlito"/>
                <a:cs typeface="Carlito"/>
              </a:rPr>
              <a:t>site </a:t>
            </a:r>
            <a:r>
              <a:rPr sz="1600" spc="-5" dirty="0">
                <a:solidFill>
                  <a:schemeClr val="accent2">
                    <a:lumMod val="75000"/>
                  </a:schemeClr>
                </a:solidFill>
                <a:latin typeface="Carlito"/>
                <a:cs typeface="Carlito"/>
              </a:rPr>
              <a:t>as it has the </a:t>
            </a:r>
            <a:r>
              <a:rPr sz="1600" spc="-20" dirty="0">
                <a:solidFill>
                  <a:schemeClr val="accent2">
                    <a:lumMod val="75000"/>
                  </a:schemeClr>
                </a:solidFill>
                <a:latin typeface="Carlito"/>
                <a:cs typeface="Carlito"/>
              </a:rPr>
              <a:t>most</a:t>
            </a:r>
            <a:r>
              <a:rPr sz="1600" spc="-90"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volume.</a:t>
            </a:r>
            <a:endParaRPr sz="1600" dirty="0">
              <a:solidFill>
                <a:schemeClr val="accent2">
                  <a:lumMod val="75000"/>
                </a:schemeClr>
              </a:solidFill>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chemeClr val="accent2">
                    <a:lumMod val="75000"/>
                  </a:schemeClr>
                </a:solidFill>
                <a:latin typeface="Carlito"/>
                <a:cs typeface="Carlito"/>
              </a:rPr>
              <a:t>Green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92D050"/>
                </a:solidFill>
              </a:rPr>
              <a:t>Payload </a:t>
            </a:r>
            <a:r>
              <a:rPr sz="3600" spc="-300" dirty="0">
                <a:solidFill>
                  <a:srgbClr val="92D050"/>
                </a:solidFill>
              </a:rPr>
              <a:t>vs. </a:t>
            </a:r>
            <a:r>
              <a:rPr sz="3600" spc="-310" dirty="0">
                <a:solidFill>
                  <a:srgbClr val="92D050"/>
                </a:solidFill>
              </a:rPr>
              <a:t>Launch</a:t>
            </a:r>
            <a:r>
              <a:rPr sz="3600" spc="-495" dirty="0">
                <a:solidFill>
                  <a:srgbClr val="92D050"/>
                </a:solidFill>
              </a:rPr>
              <a:t> </a:t>
            </a:r>
            <a:r>
              <a:rPr sz="3600" spc="-260" dirty="0">
                <a:solidFill>
                  <a:srgbClr val="92D050"/>
                </a:solidFill>
              </a:rPr>
              <a:t>Site</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6" name="object 6"/>
          <p:cNvSpPr txBox="1"/>
          <p:nvPr/>
        </p:nvSpPr>
        <p:spPr>
          <a:xfrm>
            <a:off x="902614" y="5103774"/>
            <a:ext cx="5099050" cy="588303"/>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chemeClr val="accent2">
                    <a:lumMod val="75000"/>
                  </a:schemeClr>
                </a:solidFill>
                <a:latin typeface="Carlito"/>
                <a:cs typeface="Carlito"/>
              </a:rPr>
              <a:t>Payload </a:t>
            </a:r>
            <a:r>
              <a:rPr sz="1600" spc="-5" dirty="0">
                <a:solidFill>
                  <a:schemeClr val="accent2">
                    <a:lumMod val="75000"/>
                  </a:schemeClr>
                </a:solidFill>
                <a:latin typeface="Carlito"/>
                <a:cs typeface="Carlito"/>
              </a:rPr>
              <a:t>mass </a:t>
            </a:r>
            <a:r>
              <a:rPr sz="1600" spc="-20" dirty="0">
                <a:solidFill>
                  <a:schemeClr val="accent2">
                    <a:lumMod val="75000"/>
                  </a:schemeClr>
                </a:solidFill>
                <a:latin typeface="Carlito"/>
                <a:cs typeface="Carlito"/>
              </a:rPr>
              <a:t>appears </a:t>
            </a:r>
            <a:r>
              <a:rPr sz="1600" spc="-15" dirty="0">
                <a:solidFill>
                  <a:schemeClr val="accent2">
                    <a:lumMod val="75000"/>
                  </a:schemeClr>
                </a:solidFill>
                <a:latin typeface="Carlito"/>
                <a:cs typeface="Carlito"/>
              </a:rPr>
              <a:t>to </a:t>
            </a:r>
            <a:r>
              <a:rPr sz="1600" spc="-20" dirty="0">
                <a:solidFill>
                  <a:schemeClr val="accent2">
                    <a:lumMod val="75000"/>
                  </a:schemeClr>
                </a:solidFill>
                <a:latin typeface="Carlito"/>
                <a:cs typeface="Carlito"/>
              </a:rPr>
              <a:t>fall mostly between </a:t>
            </a:r>
            <a:r>
              <a:rPr sz="1600" spc="-10" dirty="0">
                <a:solidFill>
                  <a:schemeClr val="accent2">
                    <a:lumMod val="75000"/>
                  </a:schemeClr>
                </a:solidFill>
                <a:latin typeface="Carlito"/>
                <a:cs typeface="Carlito"/>
              </a:rPr>
              <a:t>0-6000 </a:t>
            </a:r>
            <a:r>
              <a:rPr sz="1600" spc="-5" dirty="0">
                <a:solidFill>
                  <a:schemeClr val="accent2">
                    <a:lumMod val="75000"/>
                  </a:schemeClr>
                </a:solidFill>
                <a:latin typeface="Carlito"/>
                <a:cs typeface="Carlito"/>
              </a:rPr>
              <a:t>kg.  </a:t>
            </a:r>
            <a:r>
              <a:rPr sz="1600" spc="-25" dirty="0">
                <a:solidFill>
                  <a:schemeClr val="accent2">
                    <a:lumMod val="75000"/>
                  </a:schemeClr>
                </a:solidFill>
                <a:latin typeface="Carlito"/>
                <a:cs typeface="Carlito"/>
              </a:rPr>
              <a:t>Different </a:t>
            </a:r>
            <a:r>
              <a:rPr sz="1600" spc="-5" dirty="0">
                <a:solidFill>
                  <a:schemeClr val="accent2">
                    <a:lumMod val="75000"/>
                  </a:schemeClr>
                </a:solidFill>
                <a:latin typeface="Carlito"/>
                <a:cs typeface="Carlito"/>
              </a:rPr>
              <a:t>launch </a:t>
            </a:r>
            <a:r>
              <a:rPr sz="1600" spc="-10" dirty="0">
                <a:solidFill>
                  <a:schemeClr val="accent2">
                    <a:lumMod val="75000"/>
                  </a:schemeClr>
                </a:solidFill>
                <a:latin typeface="Carlito"/>
                <a:cs typeface="Carlito"/>
              </a:rPr>
              <a:t>sites </a:t>
            </a:r>
            <a:r>
              <a:rPr sz="1600" spc="-5" dirty="0">
                <a:solidFill>
                  <a:schemeClr val="accent2">
                    <a:lumMod val="75000"/>
                  </a:schemeClr>
                </a:solidFill>
                <a:latin typeface="Carlito"/>
                <a:cs typeface="Carlito"/>
              </a:rPr>
              <a:t>also </a:t>
            </a:r>
            <a:r>
              <a:rPr sz="1600" spc="-15" dirty="0">
                <a:solidFill>
                  <a:schemeClr val="accent2">
                    <a:lumMod val="75000"/>
                  </a:schemeClr>
                </a:solidFill>
                <a:latin typeface="Carlito"/>
                <a:cs typeface="Carlito"/>
              </a:rPr>
              <a:t>seem to use </a:t>
            </a:r>
            <a:r>
              <a:rPr sz="1600" spc="-25" dirty="0">
                <a:solidFill>
                  <a:schemeClr val="accent2">
                    <a:lumMod val="75000"/>
                  </a:schemeClr>
                </a:solidFill>
                <a:latin typeface="Carlito"/>
                <a:cs typeface="Carlito"/>
              </a:rPr>
              <a:t>different </a:t>
            </a:r>
            <a:r>
              <a:rPr sz="1600" spc="-20" dirty="0">
                <a:solidFill>
                  <a:schemeClr val="accent2">
                    <a:lumMod val="75000"/>
                  </a:schemeClr>
                </a:solidFill>
                <a:latin typeface="Carlito"/>
                <a:cs typeface="Carlito"/>
              </a:rPr>
              <a:t>payload</a:t>
            </a:r>
            <a:r>
              <a:rPr sz="1600" spc="-10" dirty="0">
                <a:solidFill>
                  <a:schemeClr val="accent2">
                    <a:lumMod val="75000"/>
                  </a:schemeClr>
                </a:solidFill>
                <a:latin typeface="Carlito"/>
                <a:cs typeface="Carlito"/>
              </a:rPr>
              <a:t> </a:t>
            </a:r>
            <a:r>
              <a:rPr sz="1600" spc="-5" dirty="0">
                <a:solidFill>
                  <a:schemeClr val="accent2">
                    <a:lumMod val="75000"/>
                  </a:schemeClr>
                </a:solidFill>
                <a:latin typeface="Carlito"/>
                <a:cs typeface="Carlito"/>
              </a:rPr>
              <a:t>mass.</a:t>
            </a:r>
            <a:endParaRPr sz="1600" dirty="0">
              <a:solidFill>
                <a:schemeClr val="accent2">
                  <a:lumMod val="75000"/>
                </a:schemeClr>
              </a:solidFill>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chemeClr val="accent2">
                    <a:lumMod val="75000"/>
                  </a:schemeClr>
                </a:solidFill>
                <a:latin typeface="Carlito"/>
                <a:cs typeface="Carlito"/>
              </a:rPr>
              <a:t>Green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5"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Outline	</a:t>
            </a:r>
          </a:p>
        </p:txBody>
      </p:sp>
      <p:sp>
        <p:nvSpPr>
          <p:cNvPr id="3" name="object 3"/>
          <p:cNvSpPr/>
          <p:nvPr/>
        </p:nvSpPr>
        <p:spPr>
          <a:xfrm>
            <a:off x="1566672" y="2470404"/>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2814320"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solidFill>
                  <a:srgbClr val="BB562C"/>
                </a:solidFill>
                <a:latin typeface="Carlito"/>
                <a:cs typeface="Carlito"/>
              </a:rPr>
              <a:t>Executive </a:t>
            </a:r>
            <a:r>
              <a:rPr sz="2200" spc="-15" dirty="0">
                <a:solidFill>
                  <a:srgbClr val="BB562C"/>
                </a:solidFill>
                <a:latin typeface="Carlito"/>
                <a:cs typeface="Carlito"/>
              </a:rPr>
              <a:t>Summary</a:t>
            </a:r>
            <a:r>
              <a:rPr sz="2200" spc="-10" dirty="0">
                <a:solidFill>
                  <a:srgbClr val="BB562C"/>
                </a:solidFill>
                <a:latin typeface="Carlito"/>
                <a:cs typeface="Carlito"/>
              </a:rPr>
              <a:t> </a:t>
            </a:r>
            <a:r>
              <a:rPr sz="2200" spc="-15" dirty="0">
                <a:solidFill>
                  <a:srgbClr val="BB562C"/>
                </a:solidFill>
                <a:latin typeface="Carlito"/>
                <a:cs typeface="Carlito"/>
              </a:rPr>
              <a:t>(3)</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solidFill>
                  <a:srgbClr val="BB562C"/>
                </a:solidFill>
                <a:latin typeface="Carlito"/>
                <a:cs typeface="Carlito"/>
              </a:rPr>
              <a:t>Introduction</a:t>
            </a:r>
            <a:r>
              <a:rPr sz="2200" spc="-40" dirty="0">
                <a:solidFill>
                  <a:srgbClr val="BB562C"/>
                </a:solidFill>
                <a:latin typeface="Carlito"/>
                <a:cs typeface="Carlito"/>
              </a:rPr>
              <a:t> </a:t>
            </a:r>
            <a:r>
              <a:rPr sz="2200" spc="-10" dirty="0">
                <a:solidFill>
                  <a:srgbClr val="BB562C"/>
                </a:solidFill>
                <a:latin typeface="Carlito"/>
                <a:cs typeface="Carlito"/>
              </a:rPr>
              <a:t>(4)</a:t>
            </a:r>
            <a:endParaRPr sz="2200" dirty="0">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solidFill>
                  <a:srgbClr val="BB562C"/>
                </a:solidFill>
                <a:latin typeface="Carlito"/>
                <a:cs typeface="Carlito"/>
              </a:rPr>
              <a:t>Methodology</a:t>
            </a:r>
            <a:r>
              <a:rPr sz="2200" spc="-60" dirty="0">
                <a:solidFill>
                  <a:srgbClr val="BB562C"/>
                </a:solidFill>
                <a:latin typeface="Carlito"/>
                <a:cs typeface="Carlito"/>
              </a:rPr>
              <a:t> </a:t>
            </a:r>
            <a:r>
              <a:rPr sz="2200" spc="-15" dirty="0">
                <a:solidFill>
                  <a:srgbClr val="BB562C"/>
                </a:solidFill>
                <a:latin typeface="Carlito"/>
                <a:cs typeface="Carlito"/>
              </a:rPr>
              <a:t>(6)</a:t>
            </a:r>
            <a:endParaRPr sz="2200" dirty="0">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solidFill>
                  <a:srgbClr val="BB562C"/>
                </a:solidFill>
                <a:latin typeface="Carlito"/>
                <a:cs typeface="Carlito"/>
              </a:rPr>
              <a:t>Results</a:t>
            </a:r>
            <a:r>
              <a:rPr sz="2200" dirty="0">
                <a:solidFill>
                  <a:srgbClr val="BB562C"/>
                </a:solidFill>
                <a:latin typeface="Carlito"/>
                <a:cs typeface="Carlito"/>
              </a:rPr>
              <a:t> </a:t>
            </a:r>
            <a:r>
              <a:rPr sz="2200" spc="-15" dirty="0">
                <a:solidFill>
                  <a:srgbClr val="BB562C"/>
                </a:solidFill>
                <a:latin typeface="Carlito"/>
                <a:cs typeface="Carlito"/>
              </a:rPr>
              <a:t>(16)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solidFill>
                  <a:srgbClr val="BB562C"/>
                </a:solidFill>
                <a:latin typeface="Carlito"/>
                <a:cs typeface="Carlito"/>
              </a:rPr>
              <a:t>Conclusion</a:t>
            </a:r>
            <a:r>
              <a:rPr sz="2200" spc="-80" dirty="0">
                <a:solidFill>
                  <a:srgbClr val="BB562C"/>
                </a:solidFill>
                <a:latin typeface="Carlito"/>
                <a:cs typeface="Carlito"/>
              </a:rPr>
              <a:t> </a:t>
            </a:r>
            <a:r>
              <a:rPr sz="2200" spc="-15" dirty="0">
                <a:solidFill>
                  <a:srgbClr val="BB562C"/>
                </a:solidFill>
                <a:latin typeface="Carlito"/>
                <a:cs typeface="Carlito"/>
              </a:rPr>
              <a:t>(46)</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solidFill>
                  <a:srgbClr val="BB562C"/>
                </a:solidFill>
                <a:latin typeface="Carlito"/>
                <a:cs typeface="Carlito"/>
              </a:rPr>
              <a:t>Appendix</a:t>
            </a:r>
            <a:r>
              <a:rPr sz="2200" spc="-90" dirty="0">
                <a:solidFill>
                  <a:srgbClr val="BB562C"/>
                </a:solidFill>
                <a:latin typeface="Carlito"/>
                <a:cs typeface="Carlito"/>
              </a:rPr>
              <a:t> </a:t>
            </a:r>
            <a:r>
              <a:rPr sz="2200" spc="-15" dirty="0">
                <a:solidFill>
                  <a:srgbClr val="BB562C"/>
                </a:solidFill>
                <a:latin typeface="Carlito"/>
                <a:cs typeface="Carlito"/>
              </a:rPr>
              <a:t>(47)</a:t>
            </a:r>
            <a:endParaRPr sz="2200" dirty="0">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chemeClr val="accent2">
                    <a:lumMod val="75000"/>
                  </a:schemeClr>
                </a:solidFill>
              </a:rPr>
              <a:t>Success </a:t>
            </a:r>
            <a:r>
              <a:rPr sz="3600" spc="-165" dirty="0">
                <a:solidFill>
                  <a:schemeClr val="accent2">
                    <a:lumMod val="75000"/>
                  </a:schemeClr>
                </a:solidFill>
              </a:rPr>
              <a:t>rate </a:t>
            </a:r>
            <a:r>
              <a:rPr sz="3600" spc="-300" dirty="0">
                <a:solidFill>
                  <a:schemeClr val="accent2">
                    <a:lumMod val="75000"/>
                  </a:schemeClr>
                </a:solidFill>
              </a:rPr>
              <a:t>vs. </a:t>
            </a:r>
            <a:r>
              <a:rPr sz="3600" spc="-135" dirty="0">
                <a:solidFill>
                  <a:schemeClr val="accent2">
                    <a:lumMod val="75000"/>
                  </a:schemeClr>
                </a:solidFill>
              </a:rPr>
              <a:t>Orbit</a:t>
            </a:r>
            <a:r>
              <a:rPr sz="3600" spc="-670"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1223262" y="5284494"/>
            <a:ext cx="6502400" cy="1242520"/>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chemeClr val="bg1"/>
                </a:solidFill>
                <a:latin typeface="Carlito"/>
                <a:cs typeface="Carlito"/>
              </a:rPr>
              <a:t>ES-L1</a:t>
            </a:r>
            <a:r>
              <a:rPr sz="1600" spc="-20" dirty="0">
                <a:solidFill>
                  <a:schemeClr val="bg1"/>
                </a:solidFill>
                <a:latin typeface="Carlito"/>
                <a:cs typeface="Carlito"/>
              </a:rPr>
              <a:t>, </a:t>
            </a:r>
            <a:r>
              <a:rPr sz="1600" spc="-25" dirty="0">
                <a:solidFill>
                  <a:schemeClr val="bg1"/>
                </a:solidFill>
                <a:latin typeface="Carlito"/>
                <a:cs typeface="Carlito"/>
              </a:rPr>
              <a:t>GEO</a:t>
            </a:r>
            <a:r>
              <a:rPr sz="1600" spc="-20" dirty="0">
                <a:solidFill>
                  <a:schemeClr val="bg1"/>
                </a:solidFill>
                <a:latin typeface="Carlito"/>
                <a:cs typeface="Carlito"/>
              </a:rPr>
              <a:t>, HEO</a:t>
            </a:r>
            <a:r>
              <a:rPr lang="fr-FR" sz="1600" spc="-15" dirty="0">
                <a:solidFill>
                  <a:schemeClr val="bg1"/>
                </a:solidFill>
                <a:latin typeface="Carlito"/>
                <a:cs typeface="Carlito"/>
              </a:rPr>
              <a:t>, SSO</a:t>
            </a:r>
            <a:r>
              <a:rPr sz="1600" spc="-15" dirty="0">
                <a:solidFill>
                  <a:schemeClr val="bg1"/>
                </a:solidFill>
                <a:latin typeface="Carlito"/>
                <a:cs typeface="Carlito"/>
              </a:rPr>
              <a:t> </a:t>
            </a:r>
            <a:r>
              <a:rPr sz="1600" spc="-25" dirty="0">
                <a:solidFill>
                  <a:schemeClr val="bg1"/>
                </a:solidFill>
                <a:latin typeface="Carlito"/>
                <a:cs typeface="Carlito"/>
              </a:rPr>
              <a:t>have </a:t>
            </a:r>
            <a:r>
              <a:rPr sz="1600" spc="-20" dirty="0">
                <a:solidFill>
                  <a:schemeClr val="bg1"/>
                </a:solidFill>
                <a:latin typeface="Carlito"/>
                <a:cs typeface="Carlito"/>
              </a:rPr>
              <a:t>100% </a:t>
            </a:r>
            <a:r>
              <a:rPr sz="1600" spc="-15" dirty="0">
                <a:solidFill>
                  <a:schemeClr val="bg1"/>
                </a:solidFill>
                <a:latin typeface="Carlito"/>
                <a:cs typeface="Carlito"/>
              </a:rPr>
              <a:t>success </a:t>
            </a:r>
            <a:r>
              <a:rPr sz="1600" spc="-40" dirty="0">
                <a:solidFill>
                  <a:schemeClr val="bg1"/>
                </a:solidFill>
                <a:latin typeface="Carlito"/>
                <a:cs typeface="Carlito"/>
              </a:rPr>
              <a:t>rate </a:t>
            </a:r>
            <a:r>
              <a:rPr sz="1600" spc="-15" dirty="0">
                <a:solidFill>
                  <a:schemeClr val="bg1"/>
                </a:solidFill>
                <a:latin typeface="Carlito"/>
                <a:cs typeface="Carlito"/>
              </a:rPr>
              <a:t>(sample </a:t>
            </a:r>
            <a:r>
              <a:rPr sz="1600" spc="-20" dirty="0">
                <a:solidFill>
                  <a:schemeClr val="bg1"/>
                </a:solidFill>
                <a:latin typeface="Carlito"/>
                <a:cs typeface="Carlito"/>
              </a:rPr>
              <a:t>sizes </a:t>
            </a:r>
            <a:r>
              <a:rPr sz="1600" spc="-5" dirty="0">
                <a:solidFill>
                  <a:schemeClr val="bg1"/>
                </a:solidFill>
                <a:latin typeface="Carlito"/>
                <a:cs typeface="Carlito"/>
              </a:rPr>
              <a:t>in </a:t>
            </a:r>
            <a:r>
              <a:rPr sz="1600" spc="-20" dirty="0">
                <a:solidFill>
                  <a:schemeClr val="bg1"/>
                </a:solidFill>
                <a:latin typeface="Carlito"/>
                <a:cs typeface="Carlito"/>
              </a:rPr>
              <a:t>parenthesis)  </a:t>
            </a:r>
            <a:r>
              <a:rPr sz="1600" spc="-10" dirty="0">
                <a:solidFill>
                  <a:schemeClr val="bg1"/>
                </a:solidFill>
                <a:latin typeface="Carlito"/>
                <a:cs typeface="Carlito"/>
              </a:rPr>
              <a:t>SSO </a:t>
            </a:r>
            <a:r>
              <a:rPr sz="1600" spc="-25" dirty="0">
                <a:solidFill>
                  <a:schemeClr val="bg1"/>
                </a:solidFill>
                <a:latin typeface="Carlito"/>
                <a:cs typeface="Carlito"/>
              </a:rPr>
              <a:t>VLEO </a:t>
            </a:r>
            <a:r>
              <a:rPr sz="1600" spc="-5" dirty="0">
                <a:solidFill>
                  <a:schemeClr val="bg1"/>
                </a:solidFill>
                <a:latin typeface="Carlito"/>
                <a:cs typeface="Carlito"/>
              </a:rPr>
              <a:t>has </a:t>
            </a:r>
            <a:r>
              <a:rPr sz="1600" spc="-20" dirty="0">
                <a:solidFill>
                  <a:schemeClr val="bg1"/>
                </a:solidFill>
                <a:latin typeface="Carlito"/>
                <a:cs typeface="Carlito"/>
              </a:rPr>
              <a:t>decent </a:t>
            </a:r>
            <a:r>
              <a:rPr sz="1600" spc="-15" dirty="0">
                <a:solidFill>
                  <a:schemeClr val="bg1"/>
                </a:solidFill>
                <a:latin typeface="Carlito"/>
                <a:cs typeface="Carlito"/>
              </a:rPr>
              <a:t>success </a:t>
            </a:r>
            <a:r>
              <a:rPr sz="1600" spc="-40" dirty="0">
                <a:solidFill>
                  <a:schemeClr val="bg1"/>
                </a:solidFill>
                <a:latin typeface="Carlito"/>
                <a:cs typeface="Carlito"/>
              </a:rPr>
              <a:t>rate </a:t>
            </a:r>
            <a:endParaRPr lang="fr-FR" sz="1600" spc="-40" dirty="0">
              <a:solidFill>
                <a:schemeClr val="bg1"/>
              </a:solidFill>
              <a:latin typeface="Carlito"/>
              <a:cs typeface="Carlito"/>
            </a:endParaRPr>
          </a:p>
          <a:p>
            <a:pPr marL="12700" marR="5080">
              <a:lnSpc>
                <a:spcPct val="120800"/>
              </a:lnSpc>
              <a:spcBef>
                <a:spcPts val="100"/>
              </a:spcBef>
            </a:pPr>
            <a:r>
              <a:rPr sz="1600" spc="-5" dirty="0">
                <a:solidFill>
                  <a:schemeClr val="bg1"/>
                </a:solidFill>
                <a:latin typeface="Carlito"/>
                <a:cs typeface="Carlito"/>
              </a:rPr>
              <a:t>SO </a:t>
            </a:r>
            <a:r>
              <a:rPr sz="1600" spc="-15" dirty="0">
                <a:solidFill>
                  <a:schemeClr val="bg1"/>
                </a:solidFill>
                <a:latin typeface="Carlito"/>
                <a:cs typeface="Carlito"/>
              </a:rPr>
              <a:t> </a:t>
            </a:r>
            <a:r>
              <a:rPr sz="1600" spc="-5" dirty="0">
                <a:solidFill>
                  <a:schemeClr val="bg1"/>
                </a:solidFill>
                <a:latin typeface="Carlito"/>
                <a:cs typeface="Carlito"/>
              </a:rPr>
              <a:t>has </a:t>
            </a:r>
            <a:r>
              <a:rPr sz="1600" spc="-15" dirty="0">
                <a:solidFill>
                  <a:schemeClr val="bg1"/>
                </a:solidFill>
                <a:latin typeface="Carlito"/>
                <a:cs typeface="Carlito"/>
              </a:rPr>
              <a:t>0% success</a:t>
            </a:r>
            <a:r>
              <a:rPr sz="1600" spc="85" dirty="0">
                <a:solidFill>
                  <a:schemeClr val="bg1"/>
                </a:solidFill>
                <a:latin typeface="Carlito"/>
                <a:cs typeface="Carlito"/>
              </a:rPr>
              <a:t> </a:t>
            </a:r>
            <a:r>
              <a:rPr sz="1600" spc="-40" dirty="0">
                <a:solidFill>
                  <a:schemeClr val="bg1"/>
                </a:solidFill>
                <a:latin typeface="Carlito"/>
                <a:cs typeface="Carlito"/>
              </a:rPr>
              <a:t>rate</a:t>
            </a:r>
            <a:endParaRPr sz="1600" dirty="0">
              <a:solidFill>
                <a:schemeClr val="bg1"/>
              </a:solidFill>
              <a:latin typeface="Carlito"/>
              <a:cs typeface="Carlito"/>
            </a:endParaRPr>
          </a:p>
          <a:p>
            <a:pPr marL="12700">
              <a:lnSpc>
                <a:spcPct val="100000"/>
              </a:lnSpc>
              <a:spcBef>
                <a:spcPts val="565"/>
              </a:spcBef>
            </a:pPr>
            <a:r>
              <a:rPr sz="1600" spc="-40" dirty="0">
                <a:solidFill>
                  <a:schemeClr val="bg1"/>
                </a:solidFill>
                <a:latin typeface="Carlito"/>
                <a:cs typeface="Carlito"/>
              </a:rPr>
              <a:t>GTO </a:t>
            </a:r>
            <a:r>
              <a:rPr sz="1600" spc="-5" dirty="0">
                <a:solidFill>
                  <a:schemeClr val="bg1"/>
                </a:solidFill>
                <a:latin typeface="Carlito"/>
                <a:cs typeface="Carlito"/>
              </a:rPr>
              <a:t>has the </a:t>
            </a:r>
            <a:r>
              <a:rPr sz="1600" spc="-20" dirty="0">
                <a:solidFill>
                  <a:schemeClr val="bg1"/>
                </a:solidFill>
                <a:latin typeface="Carlito"/>
                <a:cs typeface="Carlito"/>
              </a:rPr>
              <a:t>around 50% </a:t>
            </a:r>
            <a:r>
              <a:rPr sz="1600" spc="-15" dirty="0">
                <a:solidFill>
                  <a:schemeClr val="bg1"/>
                </a:solidFill>
                <a:latin typeface="Carlito"/>
                <a:cs typeface="Carlito"/>
              </a:rPr>
              <a:t>success </a:t>
            </a:r>
            <a:r>
              <a:rPr sz="1600" spc="-40" dirty="0">
                <a:solidFill>
                  <a:schemeClr val="bg1"/>
                </a:solidFill>
                <a:latin typeface="Carlito"/>
                <a:cs typeface="Carlito"/>
              </a:rPr>
              <a:t>rate</a:t>
            </a:r>
            <a:endParaRPr sz="1600" dirty="0">
              <a:solidFill>
                <a:schemeClr val="bg1"/>
              </a:solidFill>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403463" y="3387597"/>
            <a:ext cx="2179320" cy="843821"/>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chemeClr val="accent2">
                    <a:lumMod val="75000"/>
                  </a:schemeClr>
                </a:solidFill>
                <a:latin typeface="Carlito"/>
                <a:cs typeface="Carlito"/>
              </a:rPr>
              <a:t>Success </a:t>
            </a:r>
            <a:r>
              <a:rPr sz="1800" spc="-25" dirty="0">
                <a:solidFill>
                  <a:schemeClr val="accent2">
                    <a:lumMod val="75000"/>
                  </a:schemeClr>
                </a:solidFill>
                <a:latin typeface="Carlito"/>
                <a:cs typeface="Carlito"/>
              </a:rPr>
              <a:t>Rate </a:t>
            </a:r>
            <a:r>
              <a:rPr sz="1800" spc="-20" dirty="0">
                <a:solidFill>
                  <a:schemeClr val="accent2">
                    <a:lumMod val="75000"/>
                  </a:schemeClr>
                </a:solidFill>
                <a:latin typeface="Carlito"/>
                <a:cs typeface="Carlito"/>
              </a:rPr>
              <a:t>Scale</a:t>
            </a:r>
            <a:r>
              <a:rPr sz="1800" spc="-65"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with  </a:t>
            </a:r>
            <a:r>
              <a:rPr sz="1800" dirty="0">
                <a:solidFill>
                  <a:schemeClr val="accent2">
                    <a:lumMod val="75000"/>
                  </a:schemeClr>
                </a:solidFill>
                <a:latin typeface="Carlito"/>
                <a:cs typeface="Carlito"/>
              </a:rPr>
              <a:t>0 as</a:t>
            </a:r>
            <a:r>
              <a:rPr sz="1800" spc="-70"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0%</a:t>
            </a:r>
            <a:endParaRPr sz="1800" dirty="0">
              <a:solidFill>
                <a:schemeClr val="accent2">
                  <a:lumMod val="75000"/>
                </a:schemeClr>
              </a:solidFill>
              <a:latin typeface="Carlito"/>
              <a:cs typeface="Carlito"/>
            </a:endParaRPr>
          </a:p>
          <a:p>
            <a:pPr marL="12700" marR="1182370">
              <a:lnSpc>
                <a:spcPct val="100000"/>
              </a:lnSpc>
            </a:pPr>
            <a:r>
              <a:rPr sz="1800" dirty="0">
                <a:solidFill>
                  <a:schemeClr val="accent2">
                    <a:lumMod val="75000"/>
                  </a:schemeClr>
                </a:solidFill>
                <a:latin typeface="Carlito"/>
                <a:cs typeface="Carlito"/>
              </a:rPr>
              <a:t>1 as</a:t>
            </a:r>
            <a:r>
              <a:rPr sz="1800" spc="-125"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100%</a:t>
            </a:r>
            <a:endParaRPr sz="1800" dirty="0">
              <a:solidFill>
                <a:schemeClr val="accent2">
                  <a:lumMod val="75000"/>
                </a:schemeClr>
              </a:solidFill>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02614" y="336040"/>
            <a:ext cx="5862320" cy="566822"/>
          </a:xfrm>
          <a:prstGeom prst="rect">
            <a:avLst/>
          </a:prstGeom>
        </p:spPr>
        <p:txBody>
          <a:bodyPr vert="horz" wrap="square" lIns="0" tIns="12700" rIns="0" bIns="0" rtlCol="0">
            <a:spAutoFit/>
          </a:bodyPr>
          <a:lstStyle/>
          <a:p>
            <a:pPr marL="12700">
              <a:lnSpc>
                <a:spcPct val="100000"/>
              </a:lnSpc>
              <a:spcBef>
                <a:spcPts val="100"/>
              </a:spcBef>
            </a:pPr>
            <a:r>
              <a:rPr sz="3600" spc="-204" dirty="0">
                <a:solidFill>
                  <a:schemeClr val="accent2">
                    <a:lumMod val="75000"/>
                  </a:schemeClr>
                </a:solidFill>
              </a:rPr>
              <a:t>Flight </a:t>
            </a:r>
            <a:r>
              <a:rPr sz="3600" spc="-229" dirty="0">
                <a:solidFill>
                  <a:schemeClr val="accent2">
                    <a:lumMod val="75000"/>
                  </a:schemeClr>
                </a:solidFill>
              </a:rPr>
              <a:t>Number </a:t>
            </a:r>
            <a:r>
              <a:rPr sz="3600" spc="-300" dirty="0">
                <a:solidFill>
                  <a:schemeClr val="accent2">
                    <a:lumMod val="75000"/>
                  </a:schemeClr>
                </a:solidFill>
              </a:rPr>
              <a:t>vs. </a:t>
            </a:r>
            <a:r>
              <a:rPr sz="3600" spc="-135" dirty="0">
                <a:solidFill>
                  <a:schemeClr val="accent2">
                    <a:lumMod val="75000"/>
                  </a:schemeClr>
                </a:solidFill>
              </a:rPr>
              <a:t>Orbit</a:t>
            </a:r>
            <a:r>
              <a:rPr sz="3600" spc="-760"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chemeClr val="bg1"/>
                </a:solidFill>
                <a:latin typeface="Carlito"/>
                <a:cs typeface="Carlito"/>
              </a:rPr>
              <a:t>Launch Orbit </a:t>
            </a:r>
            <a:r>
              <a:rPr lang="fr-FR" sz="1600" spc="-25" dirty="0">
                <a:solidFill>
                  <a:schemeClr val="bg1"/>
                </a:solidFill>
                <a:latin typeface="Carlito"/>
                <a:cs typeface="Carlito"/>
              </a:rPr>
              <a:t>type</a:t>
            </a:r>
            <a:r>
              <a:rPr sz="1600" spc="-25" dirty="0">
                <a:solidFill>
                  <a:schemeClr val="bg1"/>
                </a:solidFill>
                <a:latin typeface="Carlito"/>
                <a:cs typeface="Carlito"/>
              </a:rPr>
              <a:t> </a:t>
            </a:r>
            <a:r>
              <a:rPr sz="1600" spc="-5" dirty="0">
                <a:solidFill>
                  <a:schemeClr val="bg1"/>
                </a:solidFill>
                <a:latin typeface="Carlito"/>
                <a:cs typeface="Carlito"/>
              </a:rPr>
              <a:t>changed </a:t>
            </a:r>
            <a:r>
              <a:rPr sz="1600" spc="-20" dirty="0">
                <a:solidFill>
                  <a:schemeClr val="bg1"/>
                </a:solidFill>
                <a:latin typeface="Carlito"/>
                <a:cs typeface="Carlito"/>
              </a:rPr>
              <a:t>over </a:t>
            </a:r>
            <a:r>
              <a:rPr sz="1600" spc="-10" dirty="0">
                <a:solidFill>
                  <a:schemeClr val="bg1"/>
                </a:solidFill>
                <a:latin typeface="Carlito"/>
                <a:cs typeface="Carlito"/>
              </a:rPr>
              <a:t>Flight </a:t>
            </a:r>
            <a:r>
              <a:rPr sz="1600" spc="-50" dirty="0">
                <a:solidFill>
                  <a:schemeClr val="bg1"/>
                </a:solidFill>
                <a:latin typeface="Carlito"/>
                <a:cs typeface="Carlito"/>
              </a:rPr>
              <a:t>Number.  </a:t>
            </a:r>
            <a:endParaRPr lang="fr-FR" sz="1600" spc="-50" dirty="0">
              <a:solidFill>
                <a:schemeClr val="bg1"/>
              </a:solidFill>
              <a:latin typeface="Carlito"/>
              <a:cs typeface="Carlito"/>
            </a:endParaRPr>
          </a:p>
          <a:p>
            <a:pPr marL="12700" marR="3951604">
              <a:lnSpc>
                <a:spcPct val="121200"/>
              </a:lnSpc>
              <a:spcBef>
                <a:spcPts val="100"/>
              </a:spcBef>
            </a:pPr>
            <a:r>
              <a:rPr sz="1600" spc="-15" dirty="0">
                <a:solidFill>
                  <a:schemeClr val="bg1"/>
                </a:solidFill>
                <a:latin typeface="Carlito"/>
                <a:cs typeface="Carlito"/>
              </a:rPr>
              <a:t>Launch </a:t>
            </a:r>
            <a:r>
              <a:rPr sz="1600" spc="-25" dirty="0">
                <a:solidFill>
                  <a:schemeClr val="bg1"/>
                </a:solidFill>
                <a:latin typeface="Carlito"/>
                <a:cs typeface="Carlito"/>
              </a:rPr>
              <a:t>Outcome </a:t>
            </a:r>
            <a:r>
              <a:rPr sz="1600" spc="-15" dirty="0">
                <a:solidFill>
                  <a:schemeClr val="bg1"/>
                </a:solidFill>
                <a:latin typeface="Carlito"/>
                <a:cs typeface="Carlito"/>
              </a:rPr>
              <a:t>seems to </a:t>
            </a:r>
            <a:r>
              <a:rPr sz="1600" spc="-25" dirty="0">
                <a:solidFill>
                  <a:schemeClr val="bg1"/>
                </a:solidFill>
                <a:latin typeface="Carlito"/>
                <a:cs typeface="Carlito"/>
              </a:rPr>
              <a:t>correlate </a:t>
            </a:r>
            <a:r>
              <a:rPr sz="1600" spc="-5" dirty="0">
                <a:solidFill>
                  <a:schemeClr val="bg1"/>
                </a:solidFill>
                <a:latin typeface="Carlito"/>
                <a:cs typeface="Carlito"/>
              </a:rPr>
              <a:t>with this</a:t>
            </a:r>
            <a:r>
              <a:rPr sz="1600" spc="120" dirty="0">
                <a:solidFill>
                  <a:schemeClr val="bg1"/>
                </a:solidFill>
                <a:latin typeface="Carlito"/>
                <a:cs typeface="Carlito"/>
              </a:rPr>
              <a:t> </a:t>
            </a:r>
            <a:r>
              <a:rPr sz="1600" spc="-25" dirty="0">
                <a:solidFill>
                  <a:schemeClr val="bg1"/>
                </a:solidFill>
                <a:latin typeface="Carlito"/>
                <a:cs typeface="Carlito"/>
              </a:rPr>
              <a:t>preference.</a:t>
            </a:r>
            <a:endParaRPr sz="1600" dirty="0">
              <a:solidFill>
                <a:schemeClr val="bg1"/>
              </a:solidFill>
              <a:latin typeface="Carlito"/>
              <a:cs typeface="Carlito"/>
            </a:endParaRPr>
          </a:p>
          <a:p>
            <a:pPr marL="12700" marR="5080">
              <a:lnSpc>
                <a:spcPts val="2330"/>
              </a:lnSpc>
              <a:spcBef>
                <a:spcPts val="135"/>
              </a:spcBef>
            </a:pPr>
            <a:r>
              <a:rPr sz="1600" spc="-15" dirty="0">
                <a:solidFill>
                  <a:schemeClr val="bg1"/>
                </a:solidFill>
                <a:latin typeface="Carlito"/>
                <a:cs typeface="Carlito"/>
              </a:rPr>
              <a:t>SpaceX </a:t>
            </a:r>
            <a:r>
              <a:rPr sz="1600" spc="-20" dirty="0">
                <a:solidFill>
                  <a:schemeClr val="bg1"/>
                </a:solidFill>
                <a:latin typeface="Carlito"/>
                <a:cs typeface="Carlito"/>
              </a:rPr>
              <a:t>started </a:t>
            </a:r>
            <a:r>
              <a:rPr sz="1600" spc="-5" dirty="0">
                <a:solidFill>
                  <a:schemeClr val="bg1"/>
                </a:solidFill>
                <a:latin typeface="Carlito"/>
                <a:cs typeface="Carlito"/>
              </a:rPr>
              <a:t>with </a:t>
            </a:r>
            <a:r>
              <a:rPr sz="1600" spc="-25" dirty="0">
                <a:solidFill>
                  <a:schemeClr val="bg1"/>
                </a:solidFill>
                <a:latin typeface="Carlito"/>
                <a:cs typeface="Carlito"/>
              </a:rPr>
              <a:t>LEO </a:t>
            </a:r>
            <a:r>
              <a:rPr sz="1600" spc="-5" dirty="0">
                <a:solidFill>
                  <a:schemeClr val="bg1"/>
                </a:solidFill>
                <a:latin typeface="Carlito"/>
                <a:cs typeface="Carlito"/>
              </a:rPr>
              <a:t>orbits </a:t>
            </a:r>
            <a:r>
              <a:rPr lang="fr-FR" sz="1600" spc="-5" dirty="0">
                <a:solidFill>
                  <a:schemeClr val="bg1"/>
                </a:solidFill>
                <a:latin typeface="Carlito"/>
                <a:cs typeface="Carlito"/>
              </a:rPr>
              <a:t>with </a:t>
            </a:r>
            <a:r>
              <a:rPr sz="1600" spc="-25" dirty="0">
                <a:solidFill>
                  <a:schemeClr val="bg1"/>
                </a:solidFill>
                <a:latin typeface="Carlito"/>
                <a:cs typeface="Carlito"/>
              </a:rPr>
              <a:t>moderate </a:t>
            </a:r>
            <a:r>
              <a:rPr sz="1600" spc="-15" dirty="0">
                <a:solidFill>
                  <a:schemeClr val="bg1"/>
                </a:solidFill>
                <a:latin typeface="Carlito"/>
                <a:cs typeface="Carlito"/>
              </a:rPr>
              <a:t>success </a:t>
            </a:r>
            <a:r>
              <a:rPr sz="1600" spc="-5" dirty="0">
                <a:solidFill>
                  <a:schemeClr val="bg1"/>
                </a:solidFill>
                <a:latin typeface="Carlito"/>
                <a:cs typeface="Carlito"/>
              </a:rPr>
              <a:t>and </a:t>
            </a:r>
            <a:r>
              <a:rPr sz="1600" spc="-25" dirty="0">
                <a:solidFill>
                  <a:schemeClr val="bg1"/>
                </a:solidFill>
                <a:latin typeface="Carlito"/>
                <a:cs typeface="Carlito"/>
              </a:rPr>
              <a:t>returned </a:t>
            </a:r>
            <a:r>
              <a:rPr sz="1600" spc="-15" dirty="0">
                <a:solidFill>
                  <a:schemeClr val="bg1"/>
                </a:solidFill>
                <a:latin typeface="Carlito"/>
                <a:cs typeface="Carlito"/>
              </a:rPr>
              <a:t>to </a:t>
            </a:r>
            <a:r>
              <a:rPr sz="1600" spc="-25" dirty="0">
                <a:solidFill>
                  <a:schemeClr val="bg1"/>
                </a:solidFill>
                <a:latin typeface="Carlito"/>
                <a:cs typeface="Carlito"/>
              </a:rPr>
              <a:t>VLEO </a:t>
            </a:r>
            <a:r>
              <a:rPr sz="1600" dirty="0">
                <a:solidFill>
                  <a:schemeClr val="bg1"/>
                </a:solidFill>
                <a:latin typeface="Carlito"/>
                <a:cs typeface="Carlito"/>
              </a:rPr>
              <a:t>in </a:t>
            </a:r>
            <a:r>
              <a:rPr lang="fr-FR" sz="1600" spc="-25" dirty="0" err="1">
                <a:solidFill>
                  <a:schemeClr val="bg1"/>
                </a:solidFill>
                <a:latin typeface="Carlito"/>
                <a:cs typeface="Carlito"/>
              </a:rPr>
              <a:t>latest</a:t>
            </a:r>
            <a:r>
              <a:rPr sz="1600" spc="-25" dirty="0">
                <a:solidFill>
                  <a:schemeClr val="bg1"/>
                </a:solidFill>
                <a:latin typeface="Carlito"/>
                <a:cs typeface="Carlito"/>
              </a:rPr>
              <a:t> </a:t>
            </a:r>
            <a:r>
              <a:rPr sz="1600" spc="-5" dirty="0">
                <a:solidFill>
                  <a:schemeClr val="bg1"/>
                </a:solidFill>
                <a:latin typeface="Carlito"/>
                <a:cs typeface="Carlito"/>
              </a:rPr>
              <a:t>launches  </a:t>
            </a:r>
            <a:endParaRPr lang="fr-FR" sz="1600" spc="-5" dirty="0">
              <a:solidFill>
                <a:schemeClr val="bg1"/>
              </a:solidFill>
              <a:latin typeface="Carlito"/>
              <a:cs typeface="Carlito"/>
            </a:endParaRPr>
          </a:p>
          <a:p>
            <a:pPr marL="12700" marR="5080">
              <a:lnSpc>
                <a:spcPts val="2330"/>
              </a:lnSpc>
              <a:spcBef>
                <a:spcPts val="135"/>
              </a:spcBef>
            </a:pPr>
            <a:r>
              <a:rPr sz="1600" spc="-15" dirty="0">
                <a:solidFill>
                  <a:schemeClr val="bg1"/>
                </a:solidFill>
                <a:latin typeface="Carlito"/>
                <a:cs typeface="Carlito"/>
              </a:rPr>
              <a:t>SpaceX </a:t>
            </a:r>
            <a:r>
              <a:rPr sz="1600" spc="-20" dirty="0">
                <a:solidFill>
                  <a:schemeClr val="bg1"/>
                </a:solidFill>
                <a:latin typeface="Carlito"/>
                <a:cs typeface="Carlito"/>
              </a:rPr>
              <a:t>appears </a:t>
            </a:r>
            <a:r>
              <a:rPr sz="1600" spc="-15" dirty="0">
                <a:solidFill>
                  <a:schemeClr val="bg1"/>
                </a:solidFill>
                <a:latin typeface="Carlito"/>
                <a:cs typeface="Carlito"/>
              </a:rPr>
              <a:t>to </a:t>
            </a:r>
            <a:r>
              <a:rPr sz="1600" spc="-25" dirty="0">
                <a:solidFill>
                  <a:schemeClr val="bg1"/>
                </a:solidFill>
                <a:latin typeface="Carlito"/>
                <a:cs typeface="Carlito"/>
              </a:rPr>
              <a:t>perform better </a:t>
            </a:r>
            <a:r>
              <a:rPr sz="1600" dirty="0">
                <a:solidFill>
                  <a:schemeClr val="bg1"/>
                </a:solidFill>
                <a:latin typeface="Carlito"/>
                <a:cs typeface="Carlito"/>
              </a:rPr>
              <a:t>in </a:t>
            </a:r>
            <a:r>
              <a:rPr sz="1600" spc="-20" dirty="0">
                <a:solidFill>
                  <a:schemeClr val="bg1"/>
                </a:solidFill>
                <a:latin typeface="Carlito"/>
                <a:cs typeface="Carlito"/>
              </a:rPr>
              <a:t>lower </a:t>
            </a:r>
            <a:r>
              <a:rPr sz="1600" spc="-5" dirty="0">
                <a:solidFill>
                  <a:schemeClr val="bg1"/>
                </a:solidFill>
                <a:latin typeface="Carlito"/>
                <a:cs typeface="Carlito"/>
              </a:rPr>
              <a:t>orbits or </a:t>
            </a:r>
            <a:r>
              <a:rPr sz="1600" spc="-20" dirty="0">
                <a:solidFill>
                  <a:schemeClr val="bg1"/>
                </a:solidFill>
                <a:latin typeface="Carlito"/>
                <a:cs typeface="Carlito"/>
              </a:rPr>
              <a:t>Sun-synchronous</a:t>
            </a:r>
            <a:r>
              <a:rPr sz="1600" spc="275" dirty="0">
                <a:solidFill>
                  <a:schemeClr val="bg1"/>
                </a:solidFill>
                <a:latin typeface="Carlito"/>
                <a:cs typeface="Carlito"/>
              </a:rPr>
              <a:t> </a:t>
            </a:r>
            <a:r>
              <a:rPr sz="1600" spc="-5" dirty="0">
                <a:solidFill>
                  <a:schemeClr val="bg1"/>
                </a:solidFill>
                <a:latin typeface="Carlito"/>
                <a:cs typeface="Carlito"/>
              </a:rPr>
              <a:t>orbits</a:t>
            </a:r>
            <a:endParaRPr sz="1600" dirty="0">
              <a:solidFill>
                <a:schemeClr val="bg1"/>
              </a:solidFill>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chemeClr val="accent2">
                    <a:lumMod val="75000"/>
                  </a:schemeClr>
                </a:solidFill>
                <a:latin typeface="Carlito"/>
                <a:cs typeface="Carlito"/>
              </a:rPr>
              <a:t>Green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5"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90600" y="329820"/>
            <a:ext cx="4800600" cy="566822"/>
          </a:xfrm>
          <a:prstGeom prst="rect">
            <a:avLst/>
          </a:prstGeom>
        </p:spPr>
        <p:txBody>
          <a:bodyPr vert="horz" wrap="square" lIns="0" tIns="12700" rIns="0" bIns="0" rtlCol="0">
            <a:spAutoFit/>
          </a:bodyPr>
          <a:lstStyle/>
          <a:p>
            <a:pPr marL="12700">
              <a:lnSpc>
                <a:spcPct val="100000"/>
              </a:lnSpc>
              <a:spcBef>
                <a:spcPts val="100"/>
              </a:spcBef>
            </a:pPr>
            <a:r>
              <a:rPr sz="3600" spc="-335" dirty="0">
                <a:solidFill>
                  <a:schemeClr val="accent2">
                    <a:lumMod val="75000"/>
                  </a:schemeClr>
                </a:solidFill>
              </a:rPr>
              <a:t>Payload </a:t>
            </a:r>
            <a:r>
              <a:rPr sz="3600" spc="-300" dirty="0">
                <a:solidFill>
                  <a:schemeClr val="accent2">
                    <a:lumMod val="75000"/>
                  </a:schemeClr>
                </a:solidFill>
              </a:rPr>
              <a:t>vs. </a:t>
            </a:r>
            <a:r>
              <a:rPr sz="3600" spc="-135" dirty="0">
                <a:solidFill>
                  <a:schemeClr val="accent2">
                    <a:lumMod val="75000"/>
                  </a:schemeClr>
                </a:solidFill>
              </a:rPr>
              <a:t>Orbit</a:t>
            </a:r>
            <a:r>
              <a:rPr sz="3600" spc="-465"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dirty="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dirty="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dirty="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chemeClr val="accent2">
                    <a:lumMod val="75000"/>
                  </a:schemeClr>
                </a:solidFill>
                <a:latin typeface="Carlito"/>
                <a:cs typeface="Carlito"/>
              </a:rPr>
              <a:t>Green indicates successful </a:t>
            </a:r>
            <a:r>
              <a:rPr sz="1600" spc="-10" dirty="0">
                <a:solidFill>
                  <a:schemeClr val="accent2">
                    <a:lumMod val="75000"/>
                  </a:schemeClr>
                </a:solidFill>
                <a:latin typeface="Carlito"/>
                <a:cs typeface="Carlito"/>
              </a:rPr>
              <a:t>launch; </a:t>
            </a:r>
            <a:r>
              <a:rPr sz="1600" spc="-15" dirty="0">
                <a:solidFill>
                  <a:schemeClr val="accent2">
                    <a:lumMod val="75000"/>
                  </a:schemeClr>
                </a:solidFill>
                <a:latin typeface="Carlito"/>
                <a:cs typeface="Carlito"/>
              </a:rPr>
              <a:t>Purple </a:t>
            </a:r>
            <a:r>
              <a:rPr sz="1600" spc="-20" dirty="0">
                <a:solidFill>
                  <a:schemeClr val="accent2">
                    <a:lumMod val="75000"/>
                  </a:schemeClr>
                </a:solidFill>
                <a:latin typeface="Carlito"/>
                <a:cs typeface="Carlito"/>
              </a:rPr>
              <a:t>indicates unsuccessful</a:t>
            </a:r>
            <a:r>
              <a:rPr sz="1600" spc="185"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92D050"/>
                </a:solidFill>
              </a:rPr>
              <a:t>Launch </a:t>
            </a:r>
            <a:r>
              <a:rPr sz="3600" spc="-425" dirty="0">
                <a:solidFill>
                  <a:srgbClr val="92D050"/>
                </a:solidFill>
              </a:rPr>
              <a:t>Success </a:t>
            </a:r>
            <a:r>
              <a:rPr sz="3600" spc="-335" dirty="0">
                <a:solidFill>
                  <a:srgbClr val="92D050"/>
                </a:solidFill>
              </a:rPr>
              <a:t>Yearly</a:t>
            </a:r>
            <a:r>
              <a:rPr sz="3600" spc="-470" dirty="0">
                <a:solidFill>
                  <a:srgbClr val="92D050"/>
                </a:solidFill>
              </a:rPr>
              <a:t> </a:t>
            </a:r>
            <a:r>
              <a:rPr sz="3600" spc="-305" dirty="0">
                <a:solidFill>
                  <a:srgbClr val="92D050"/>
                </a:solidFill>
              </a:rPr>
              <a:t>Trend</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6" name="object 6"/>
          <p:cNvSpPr txBox="1"/>
          <p:nvPr/>
        </p:nvSpPr>
        <p:spPr>
          <a:xfrm>
            <a:off x="1176019" y="5031310"/>
            <a:ext cx="5977890" cy="621324"/>
          </a:xfrm>
          <a:prstGeom prst="rect">
            <a:avLst/>
          </a:prstGeom>
        </p:spPr>
        <p:txBody>
          <a:bodyPr vert="horz" wrap="square" lIns="0" tIns="64135" rIns="0" bIns="0" rtlCol="0">
            <a:spAutoFit/>
          </a:bodyPr>
          <a:lstStyle/>
          <a:p>
            <a:pPr marL="12700">
              <a:spcBef>
                <a:spcPts val="505"/>
              </a:spcBef>
            </a:pPr>
            <a:r>
              <a:rPr lang="fr-FR" sz="1600" spc="-15" dirty="0" err="1">
                <a:solidFill>
                  <a:srgbClr val="FFFFFF"/>
                </a:solidFill>
                <a:latin typeface="Carlito"/>
                <a:cs typeface="Carlito"/>
              </a:rPr>
              <a:t>We</a:t>
            </a:r>
            <a:r>
              <a:rPr lang="fr-FR" sz="1600" spc="-15" dirty="0">
                <a:solidFill>
                  <a:srgbClr val="FFFFFF"/>
                </a:solidFill>
                <a:latin typeface="Carlito"/>
                <a:cs typeface="Carlito"/>
              </a:rPr>
              <a:t> </a:t>
            </a:r>
            <a:r>
              <a:rPr lang="en-US" sz="1600" b="0" dirty="0">
                <a:solidFill>
                  <a:srgbClr val="F6F6F4"/>
                </a:solidFill>
                <a:effectLst/>
                <a:latin typeface="Carlito"/>
              </a:rPr>
              <a:t>can observe that the </a:t>
            </a:r>
            <a:r>
              <a:rPr lang="en-US" sz="1600" b="0" dirty="0" err="1">
                <a:solidFill>
                  <a:srgbClr val="F6F6F4"/>
                </a:solidFill>
                <a:effectLst/>
                <a:latin typeface="Carlito"/>
              </a:rPr>
              <a:t>sucess</a:t>
            </a:r>
            <a:r>
              <a:rPr lang="en-US" sz="1600" b="0" dirty="0">
                <a:solidFill>
                  <a:srgbClr val="F6F6F4"/>
                </a:solidFill>
                <a:effectLst/>
                <a:latin typeface="Carlito"/>
              </a:rPr>
              <a:t> rate since 2013 kept increasing till 2020</a:t>
            </a:r>
          </a:p>
          <a:p>
            <a:pPr marL="12700">
              <a:lnSpc>
                <a:spcPct val="100000"/>
              </a:lnSpc>
              <a:spcBef>
                <a:spcPts val="505"/>
              </a:spcBef>
            </a:pPr>
            <a:endParaRPr sz="1600" dirty="0">
              <a:latin typeface="Carlito"/>
              <a:cs typeface="Carlito"/>
            </a:endParaRPr>
          </a:p>
        </p:txBody>
      </p:sp>
      <p:pic>
        <p:nvPicPr>
          <p:cNvPr id="11" name="Image 10">
            <a:extLst>
              <a:ext uri="{FF2B5EF4-FFF2-40B4-BE49-F238E27FC236}">
                <a16:creationId xmlns:a16="http://schemas.microsoft.com/office/drawing/2014/main" id="{E91DDB94-CEEE-A1F0-6D12-2C431375B87E}"/>
              </a:ext>
            </a:extLst>
          </p:cNvPr>
          <p:cNvPicPr>
            <a:picLocks noChangeAspect="1"/>
          </p:cNvPicPr>
          <p:nvPr/>
        </p:nvPicPr>
        <p:blipFill>
          <a:blip r:embed="rId2"/>
          <a:stretch>
            <a:fillRect/>
          </a:stretch>
        </p:blipFill>
        <p:spPr>
          <a:xfrm>
            <a:off x="3374196" y="1188433"/>
            <a:ext cx="5216467" cy="35157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65963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fr-FR" sz="8000" spc="-1125" dirty="0">
                <a:solidFill>
                  <a:srgbClr val="242424"/>
                </a:solidFill>
                <a:latin typeface="Arial"/>
                <a:cs typeface="Arial"/>
              </a:rPr>
              <a:t>  </a:t>
            </a:r>
            <a:r>
              <a:rPr sz="8000" spc="-50" dirty="0">
                <a:solidFill>
                  <a:srgbClr val="242424"/>
                </a:solidFill>
                <a:latin typeface="Arial"/>
                <a:cs typeface="Arial"/>
              </a:rPr>
              <a:t>with</a:t>
            </a:r>
            <a:r>
              <a:rPr sz="8000" spc="-1315" dirty="0">
                <a:solidFill>
                  <a:srgbClr val="242424"/>
                </a:solidFill>
                <a:latin typeface="Arial"/>
                <a:cs typeface="Arial"/>
              </a:rPr>
              <a:t> </a:t>
            </a:r>
            <a:r>
              <a:rPr sz="8000" spc="-1270" dirty="0">
                <a:solidFill>
                  <a:srgbClr val="242424"/>
                </a:solidFill>
                <a:latin typeface="Arial"/>
                <a:cs typeface="Arial"/>
              </a:rPr>
              <a:t>SQL</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Tree>
    <p:extLst>
      <p:ext uri="{BB962C8B-B14F-4D97-AF65-F5344CB8AC3E}">
        <p14:creationId xmlns:p14="http://schemas.microsoft.com/office/powerpoint/2010/main" val="406763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4725415" y="1810867"/>
            <a:ext cx="6174740" cy="1808187"/>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92D050"/>
                </a:solidFill>
                <a:latin typeface="Carlito"/>
                <a:cs typeface="Carlito"/>
              </a:rPr>
              <a:t>Query unique launch </a:t>
            </a:r>
            <a:r>
              <a:rPr sz="2000" spc="-20" dirty="0">
                <a:solidFill>
                  <a:srgbClr val="92D050"/>
                </a:solidFill>
                <a:latin typeface="Carlito"/>
                <a:cs typeface="Carlito"/>
              </a:rPr>
              <a:t>site </a:t>
            </a:r>
            <a:r>
              <a:rPr sz="2000" spc="-5" dirty="0">
                <a:solidFill>
                  <a:srgbClr val="92D050"/>
                </a:solidFill>
                <a:latin typeface="Carlito"/>
                <a:cs typeface="Carlito"/>
              </a:rPr>
              <a:t>names </a:t>
            </a:r>
            <a:r>
              <a:rPr sz="2000" spc="-20" dirty="0">
                <a:solidFill>
                  <a:srgbClr val="92D050"/>
                </a:solidFill>
                <a:latin typeface="Carlito"/>
                <a:cs typeface="Carlito"/>
              </a:rPr>
              <a:t>from</a:t>
            </a:r>
            <a:r>
              <a:rPr sz="2000" spc="-80" dirty="0">
                <a:solidFill>
                  <a:srgbClr val="92D050"/>
                </a:solidFill>
                <a:latin typeface="Carlito"/>
                <a:cs typeface="Carlito"/>
              </a:rPr>
              <a:t> </a:t>
            </a:r>
            <a:r>
              <a:rPr sz="2000" spc="-5" dirty="0">
                <a:solidFill>
                  <a:srgbClr val="92D050"/>
                </a:solidFill>
                <a:latin typeface="Carlito"/>
                <a:cs typeface="Carlito"/>
              </a:rPr>
              <a:t>database.</a:t>
            </a:r>
            <a:endParaRPr sz="2000" dirty="0">
              <a:solidFill>
                <a:srgbClr val="92D050"/>
              </a:solidFill>
              <a:latin typeface="Carlito"/>
              <a:cs typeface="Carlito"/>
            </a:endParaRPr>
          </a:p>
          <a:p>
            <a:pPr marL="12700">
              <a:lnSpc>
                <a:spcPts val="2300"/>
              </a:lnSpc>
              <a:spcBef>
                <a:spcPts val="1200"/>
              </a:spcBef>
            </a:pPr>
            <a:r>
              <a:rPr sz="2000" spc="-5" dirty="0">
                <a:solidFill>
                  <a:srgbClr val="92D050"/>
                </a:solidFill>
                <a:latin typeface="Carlito"/>
                <a:cs typeface="Carlito"/>
              </a:rPr>
              <a:t>CCAFS SLC-40 </a:t>
            </a:r>
            <a:r>
              <a:rPr sz="2000" dirty="0">
                <a:solidFill>
                  <a:srgbClr val="92D050"/>
                </a:solidFill>
                <a:latin typeface="Carlito"/>
                <a:cs typeface="Carlito"/>
              </a:rPr>
              <a:t>and </a:t>
            </a:r>
            <a:r>
              <a:rPr lang="fr-FR" sz="2000" spc="-5" dirty="0">
                <a:solidFill>
                  <a:srgbClr val="92D050"/>
                </a:solidFill>
                <a:latin typeface="Carlito"/>
                <a:cs typeface="Carlito"/>
              </a:rPr>
              <a:t>CCAFS </a:t>
            </a:r>
            <a:r>
              <a:rPr lang="fr-FR" sz="2000" spc="-15" dirty="0">
                <a:solidFill>
                  <a:srgbClr val="92D050"/>
                </a:solidFill>
                <a:latin typeface="Carlito"/>
                <a:cs typeface="Carlito"/>
              </a:rPr>
              <a:t>LC-40</a:t>
            </a:r>
            <a:r>
              <a:rPr sz="2000" spc="-10" dirty="0">
                <a:solidFill>
                  <a:srgbClr val="92D050"/>
                </a:solidFill>
                <a:latin typeface="Carlito"/>
                <a:cs typeface="Carlito"/>
              </a:rPr>
              <a:t> </a:t>
            </a:r>
            <a:r>
              <a:rPr sz="2000" spc="-25" dirty="0">
                <a:solidFill>
                  <a:srgbClr val="92D050"/>
                </a:solidFill>
                <a:latin typeface="Carlito"/>
                <a:cs typeface="Carlito"/>
              </a:rPr>
              <a:t>likely </a:t>
            </a:r>
            <a:r>
              <a:rPr sz="2000" spc="-20" dirty="0">
                <a:solidFill>
                  <a:srgbClr val="92D050"/>
                </a:solidFill>
                <a:latin typeface="Carlito"/>
                <a:cs typeface="Carlito"/>
              </a:rPr>
              <a:t>represent </a:t>
            </a:r>
            <a:r>
              <a:rPr sz="2000" dirty="0">
                <a:solidFill>
                  <a:srgbClr val="92D050"/>
                </a:solidFill>
                <a:latin typeface="Carlito"/>
                <a:cs typeface="Carlito"/>
              </a:rPr>
              <a:t>the</a:t>
            </a:r>
            <a:r>
              <a:rPr sz="2000" spc="-114" dirty="0">
                <a:solidFill>
                  <a:srgbClr val="92D050"/>
                </a:solidFill>
                <a:latin typeface="Carlito"/>
                <a:cs typeface="Carlito"/>
              </a:rPr>
              <a:t> </a:t>
            </a:r>
            <a:r>
              <a:rPr sz="2000" spc="-5" dirty="0">
                <a:solidFill>
                  <a:srgbClr val="92D050"/>
                </a:solidFill>
                <a:latin typeface="Carlito"/>
                <a:cs typeface="Carlito"/>
              </a:rPr>
              <a:t>same</a:t>
            </a:r>
            <a:endParaRPr sz="2000" dirty="0">
              <a:solidFill>
                <a:srgbClr val="92D050"/>
              </a:solidFill>
              <a:latin typeface="Carlito"/>
              <a:cs typeface="Carlito"/>
            </a:endParaRPr>
          </a:p>
          <a:p>
            <a:pPr marL="12700">
              <a:lnSpc>
                <a:spcPts val="2300"/>
              </a:lnSpc>
            </a:pPr>
            <a:endParaRPr lang="fr-FR" sz="2000" spc="-25" dirty="0">
              <a:solidFill>
                <a:srgbClr val="92D050"/>
              </a:solidFill>
              <a:latin typeface="Carlito"/>
              <a:cs typeface="Carlito"/>
            </a:endParaRPr>
          </a:p>
          <a:p>
            <a:pPr marL="12700">
              <a:lnSpc>
                <a:spcPts val="2300"/>
              </a:lnSpc>
            </a:pPr>
            <a:r>
              <a:rPr sz="2000" spc="-25" dirty="0">
                <a:solidFill>
                  <a:srgbClr val="92D050"/>
                </a:solidFill>
                <a:latin typeface="Carlito"/>
                <a:cs typeface="Carlito"/>
              </a:rPr>
              <a:t>Likely </a:t>
            </a:r>
            <a:r>
              <a:rPr sz="2000" spc="-5" dirty="0">
                <a:solidFill>
                  <a:srgbClr val="92D050"/>
                </a:solidFill>
                <a:latin typeface="Carlito"/>
                <a:cs typeface="Carlito"/>
              </a:rPr>
              <a:t>only </a:t>
            </a:r>
            <a:r>
              <a:rPr sz="2000" dirty="0">
                <a:solidFill>
                  <a:srgbClr val="92D050"/>
                </a:solidFill>
                <a:latin typeface="Carlito"/>
                <a:cs typeface="Carlito"/>
              </a:rPr>
              <a:t>3 unique </a:t>
            </a:r>
            <a:r>
              <a:rPr sz="2000" spc="-5" dirty="0">
                <a:solidFill>
                  <a:srgbClr val="92D050"/>
                </a:solidFill>
                <a:latin typeface="Carlito"/>
                <a:cs typeface="Carlito"/>
              </a:rPr>
              <a:t>launch_site values:  </a:t>
            </a:r>
            <a:endParaRPr lang="fr-FR" sz="2000" spc="-5" dirty="0">
              <a:solidFill>
                <a:srgbClr val="92D050"/>
              </a:solidFill>
              <a:latin typeface="Carlito"/>
              <a:cs typeface="Carlito"/>
            </a:endParaRPr>
          </a:p>
          <a:p>
            <a:pPr marL="12700">
              <a:lnSpc>
                <a:spcPts val="2300"/>
              </a:lnSpc>
            </a:pPr>
            <a:r>
              <a:rPr sz="2000" spc="-5" dirty="0">
                <a:solidFill>
                  <a:srgbClr val="92D050"/>
                </a:solidFill>
                <a:latin typeface="Carlito"/>
                <a:cs typeface="Carlito"/>
              </a:rPr>
              <a:t>CCAFS SLC-40, KSC LC-39A,</a:t>
            </a:r>
            <a:r>
              <a:rPr sz="2000" spc="-310" dirty="0">
                <a:solidFill>
                  <a:srgbClr val="92D050"/>
                </a:solidFill>
                <a:latin typeface="Carlito"/>
                <a:cs typeface="Carlito"/>
              </a:rPr>
              <a:t> </a:t>
            </a:r>
            <a:r>
              <a:rPr sz="2000" spc="-40" dirty="0">
                <a:solidFill>
                  <a:srgbClr val="92D050"/>
                </a:solidFill>
                <a:latin typeface="Carlito"/>
                <a:cs typeface="Carlito"/>
              </a:rPr>
              <a:t>VAFB </a:t>
            </a:r>
            <a:r>
              <a:rPr sz="2000" spc="-10" dirty="0">
                <a:solidFill>
                  <a:srgbClr val="92D050"/>
                </a:solidFill>
                <a:latin typeface="Carlito"/>
                <a:cs typeface="Carlito"/>
              </a:rPr>
              <a:t>SLC-4E</a:t>
            </a:r>
            <a:endParaRPr sz="2000" dirty="0">
              <a:solidFill>
                <a:srgbClr val="92D050"/>
              </a:solidFill>
              <a:latin typeface="Carlito"/>
              <a:cs typeface="Carlito"/>
            </a:endParaRPr>
          </a:p>
        </p:txBody>
      </p:sp>
      <p:pic>
        <p:nvPicPr>
          <p:cNvPr id="9" name="Image 8">
            <a:extLst>
              <a:ext uri="{FF2B5EF4-FFF2-40B4-BE49-F238E27FC236}">
                <a16:creationId xmlns:a16="http://schemas.microsoft.com/office/drawing/2014/main" id="{71CD41AC-37D7-6372-3433-C5220F47F797}"/>
              </a:ext>
            </a:extLst>
          </p:cNvPr>
          <p:cNvPicPr>
            <a:picLocks noChangeAspect="1"/>
          </p:cNvPicPr>
          <p:nvPr/>
        </p:nvPicPr>
        <p:blipFill>
          <a:blip r:embed="rId2"/>
          <a:stretch>
            <a:fillRect/>
          </a:stretch>
        </p:blipFill>
        <p:spPr>
          <a:xfrm>
            <a:off x="228600" y="1981200"/>
            <a:ext cx="4220164" cy="25625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1981200" y="4474831"/>
            <a:ext cx="4771944" cy="612347"/>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92D050"/>
                </a:solidFill>
                <a:latin typeface="Carlito"/>
                <a:cs typeface="Carlito"/>
              </a:rPr>
              <a:t>First </a:t>
            </a:r>
            <a:r>
              <a:rPr sz="2000" spc="-20" dirty="0">
                <a:solidFill>
                  <a:srgbClr val="92D050"/>
                </a:solidFill>
                <a:latin typeface="Carlito"/>
                <a:cs typeface="Carlito"/>
              </a:rPr>
              <a:t>five </a:t>
            </a:r>
            <a:r>
              <a:rPr sz="2000" spc="-5" dirty="0">
                <a:solidFill>
                  <a:srgbClr val="92D050"/>
                </a:solidFill>
                <a:latin typeface="Carlito"/>
                <a:cs typeface="Carlito"/>
              </a:rPr>
              <a:t>entries  </a:t>
            </a:r>
            <a:r>
              <a:rPr sz="2000" dirty="0">
                <a:solidFill>
                  <a:srgbClr val="92D050"/>
                </a:solidFill>
                <a:latin typeface="Carlito"/>
                <a:cs typeface="Carlito"/>
              </a:rPr>
              <a:t>in </a:t>
            </a:r>
            <a:r>
              <a:rPr sz="2000" spc="-5" dirty="0">
                <a:solidFill>
                  <a:srgbClr val="92D050"/>
                </a:solidFill>
                <a:latin typeface="Carlito"/>
                <a:cs typeface="Carlito"/>
              </a:rPr>
              <a:t>database with  Launch </a:t>
            </a:r>
            <a:r>
              <a:rPr sz="2000" spc="-15" dirty="0">
                <a:solidFill>
                  <a:srgbClr val="92D050"/>
                </a:solidFill>
                <a:latin typeface="Carlito"/>
                <a:cs typeface="Carlito"/>
              </a:rPr>
              <a:t>Site</a:t>
            </a:r>
            <a:r>
              <a:rPr sz="2000" spc="-100" dirty="0">
                <a:solidFill>
                  <a:srgbClr val="92D050"/>
                </a:solidFill>
                <a:latin typeface="Carlito"/>
                <a:cs typeface="Carlito"/>
              </a:rPr>
              <a:t> </a:t>
            </a:r>
            <a:r>
              <a:rPr sz="2000" spc="-5" dirty="0">
                <a:solidFill>
                  <a:srgbClr val="92D050"/>
                </a:solidFill>
                <a:latin typeface="Carlito"/>
                <a:cs typeface="Carlito"/>
              </a:rPr>
              <a:t>name  </a:t>
            </a:r>
            <a:r>
              <a:rPr sz="2000" dirty="0">
                <a:solidFill>
                  <a:srgbClr val="92D050"/>
                </a:solidFill>
                <a:latin typeface="Carlito"/>
                <a:cs typeface="Carlito"/>
              </a:rPr>
              <a:t>beginning </a:t>
            </a:r>
            <a:r>
              <a:rPr sz="2000" spc="-5" dirty="0">
                <a:solidFill>
                  <a:srgbClr val="92D050"/>
                </a:solidFill>
                <a:latin typeface="Carlito"/>
                <a:cs typeface="Carlito"/>
              </a:rPr>
              <a:t>with  </a:t>
            </a:r>
            <a:r>
              <a:rPr lang="fr-FR" sz="2000" spc="-5" dirty="0">
                <a:solidFill>
                  <a:srgbClr val="92D050"/>
                </a:solidFill>
                <a:latin typeface="Carlito"/>
                <a:cs typeface="Carlito"/>
              </a:rPr>
              <a:t>'</a:t>
            </a:r>
            <a:r>
              <a:rPr sz="2000" dirty="0">
                <a:solidFill>
                  <a:srgbClr val="92D050"/>
                </a:solidFill>
                <a:latin typeface="Carlito"/>
                <a:cs typeface="Carlito"/>
              </a:rPr>
              <a:t>CCA</a:t>
            </a:r>
            <a:r>
              <a:rPr lang="fr-FR" sz="2000" dirty="0">
                <a:solidFill>
                  <a:srgbClr val="92D050"/>
                </a:solidFill>
                <a:latin typeface="Carlito"/>
                <a:cs typeface="Carlito"/>
              </a:rPr>
              <a:t>'</a:t>
            </a:r>
            <a:r>
              <a:rPr sz="2000" dirty="0">
                <a:solidFill>
                  <a:srgbClr val="92D050"/>
                </a:solidFill>
                <a:latin typeface="Carlito"/>
                <a:cs typeface="Carlito"/>
              </a:rPr>
              <a:t>.</a:t>
            </a:r>
          </a:p>
        </p:txBody>
      </p:sp>
      <p:pic>
        <p:nvPicPr>
          <p:cNvPr id="9" name="Image 8">
            <a:extLst>
              <a:ext uri="{FF2B5EF4-FFF2-40B4-BE49-F238E27FC236}">
                <a16:creationId xmlns:a16="http://schemas.microsoft.com/office/drawing/2014/main" id="{71845ABD-474C-6247-8062-E35C4E0F1EA9}"/>
              </a:ext>
            </a:extLst>
          </p:cNvPr>
          <p:cNvPicPr>
            <a:picLocks noChangeAspect="1"/>
          </p:cNvPicPr>
          <p:nvPr/>
        </p:nvPicPr>
        <p:blipFill>
          <a:blip r:embed="rId2"/>
          <a:stretch>
            <a:fillRect/>
          </a:stretch>
        </p:blipFill>
        <p:spPr>
          <a:xfrm>
            <a:off x="228600" y="1949555"/>
            <a:ext cx="9458197" cy="20312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1524000" y="4595914"/>
            <a:ext cx="7315200" cy="1068882"/>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sums </a:t>
            </a:r>
            <a:r>
              <a:rPr sz="2000" dirty="0">
                <a:solidFill>
                  <a:srgbClr val="92D050"/>
                </a:solidFill>
                <a:latin typeface="Carlito"/>
                <a:cs typeface="Carlito"/>
              </a:rPr>
              <a:t>the </a:t>
            </a:r>
            <a:r>
              <a:rPr sz="2000" spc="-25" dirty="0">
                <a:solidFill>
                  <a:srgbClr val="92D050"/>
                </a:solidFill>
                <a:latin typeface="Carlito"/>
                <a:cs typeface="Carlito"/>
              </a:rPr>
              <a:t>total </a:t>
            </a:r>
            <a:r>
              <a:rPr sz="2000" spc="-10" dirty="0">
                <a:solidFill>
                  <a:srgbClr val="92D050"/>
                </a:solidFill>
                <a:latin typeface="Carlito"/>
                <a:cs typeface="Carlito"/>
              </a:rPr>
              <a:t>payload  </a:t>
            </a:r>
            <a:r>
              <a:rPr sz="2000" spc="-5" dirty="0">
                <a:solidFill>
                  <a:srgbClr val="92D050"/>
                </a:solidFill>
                <a:latin typeface="Carlito"/>
                <a:cs typeface="Carlito"/>
              </a:rPr>
              <a:t>mass </a:t>
            </a:r>
            <a:r>
              <a:rPr sz="2000" dirty="0">
                <a:solidFill>
                  <a:srgbClr val="92D050"/>
                </a:solidFill>
                <a:latin typeface="Carlito"/>
                <a:cs typeface="Carlito"/>
              </a:rPr>
              <a:t>in kg </a:t>
            </a:r>
            <a:r>
              <a:rPr sz="2000" spc="-15" dirty="0">
                <a:solidFill>
                  <a:srgbClr val="92D050"/>
                </a:solidFill>
                <a:latin typeface="Carlito"/>
                <a:cs typeface="Carlito"/>
              </a:rPr>
              <a:t>where </a:t>
            </a:r>
            <a:r>
              <a:rPr sz="2000" dirty="0">
                <a:solidFill>
                  <a:srgbClr val="92D050"/>
                </a:solidFill>
                <a:latin typeface="Carlito"/>
                <a:cs typeface="Carlito"/>
              </a:rPr>
              <a:t>NASA </a:t>
            </a:r>
            <a:r>
              <a:rPr sz="2000" spc="-20" dirty="0">
                <a:solidFill>
                  <a:srgbClr val="92D050"/>
                </a:solidFill>
                <a:latin typeface="Carlito"/>
                <a:cs typeface="Carlito"/>
              </a:rPr>
              <a:t>was </a:t>
            </a:r>
            <a:r>
              <a:rPr sz="2000" dirty="0">
                <a:solidFill>
                  <a:srgbClr val="92D050"/>
                </a:solidFill>
                <a:latin typeface="Carlito"/>
                <a:cs typeface="Carlito"/>
              </a:rPr>
              <a:t>the  </a:t>
            </a:r>
            <a:r>
              <a:rPr sz="2000" spc="-60" dirty="0">
                <a:solidFill>
                  <a:srgbClr val="92D050"/>
                </a:solidFill>
                <a:latin typeface="Carlito"/>
                <a:cs typeface="Carlito"/>
              </a:rPr>
              <a:t>customer.</a:t>
            </a:r>
            <a:endParaRPr sz="2000" dirty="0">
              <a:solidFill>
                <a:srgbClr val="92D050"/>
              </a:solidFill>
              <a:latin typeface="Carlito"/>
              <a:cs typeface="Carlito"/>
            </a:endParaRPr>
          </a:p>
          <a:p>
            <a:pPr marL="12700" marR="5080">
              <a:lnSpc>
                <a:spcPct val="90000"/>
              </a:lnSpc>
              <a:spcBef>
                <a:spcPts val="1370"/>
              </a:spcBef>
            </a:pPr>
            <a:r>
              <a:rPr lang="fr-FR" sz="2000" spc="-15" dirty="0" err="1">
                <a:solidFill>
                  <a:srgbClr val="92D050"/>
                </a:solidFill>
                <a:latin typeface="Carlito"/>
                <a:cs typeface="Carlito"/>
              </a:rPr>
              <a:t>These</a:t>
            </a:r>
            <a:r>
              <a:rPr lang="fr-FR" sz="2000" spc="-15" dirty="0">
                <a:solidFill>
                  <a:srgbClr val="92D050"/>
                </a:solidFill>
                <a:latin typeface="Carlito"/>
                <a:cs typeface="Carlito"/>
              </a:rPr>
              <a:t> </a:t>
            </a:r>
            <a:r>
              <a:rPr sz="2000" spc="-10" dirty="0">
                <a:solidFill>
                  <a:srgbClr val="92D050"/>
                </a:solidFill>
                <a:latin typeface="Carlito"/>
                <a:cs typeface="Carlito"/>
              </a:rPr>
              <a:t>payloads </a:t>
            </a:r>
            <a:r>
              <a:rPr sz="2000" spc="-20" dirty="0">
                <a:solidFill>
                  <a:srgbClr val="92D050"/>
                </a:solidFill>
                <a:latin typeface="Carlito"/>
                <a:cs typeface="Carlito"/>
              </a:rPr>
              <a:t>were sent to  </a:t>
            </a:r>
            <a:r>
              <a:rPr sz="2000" dirty="0">
                <a:solidFill>
                  <a:srgbClr val="92D050"/>
                </a:solidFill>
                <a:latin typeface="Carlito"/>
                <a:cs typeface="Carlito"/>
              </a:rPr>
              <a:t>the </a:t>
            </a:r>
            <a:r>
              <a:rPr sz="2000" spc="-10" dirty="0">
                <a:solidFill>
                  <a:srgbClr val="92D050"/>
                </a:solidFill>
                <a:latin typeface="Carlito"/>
                <a:cs typeface="Carlito"/>
              </a:rPr>
              <a:t>International </a:t>
            </a:r>
            <a:r>
              <a:rPr sz="2000" dirty="0">
                <a:solidFill>
                  <a:srgbClr val="92D050"/>
                </a:solidFill>
                <a:latin typeface="Carlito"/>
                <a:cs typeface="Carlito"/>
              </a:rPr>
              <a:t>Space </a:t>
            </a:r>
            <a:r>
              <a:rPr sz="2000" spc="-20" dirty="0">
                <a:solidFill>
                  <a:srgbClr val="92D050"/>
                </a:solidFill>
                <a:latin typeface="Carlito"/>
                <a:cs typeface="Carlito"/>
              </a:rPr>
              <a:t>Station  </a:t>
            </a:r>
            <a:r>
              <a:rPr sz="2000" dirty="0">
                <a:solidFill>
                  <a:srgbClr val="92D050"/>
                </a:solidFill>
                <a:latin typeface="Carlito"/>
                <a:cs typeface="Carlito"/>
              </a:rPr>
              <a:t>(ISS).</a:t>
            </a:r>
          </a:p>
        </p:txBody>
      </p:sp>
      <p:pic>
        <p:nvPicPr>
          <p:cNvPr id="8" name="Image 7">
            <a:extLst>
              <a:ext uri="{FF2B5EF4-FFF2-40B4-BE49-F238E27FC236}">
                <a16:creationId xmlns:a16="http://schemas.microsoft.com/office/drawing/2014/main" id="{8F186F1D-B4A5-3158-9FEF-2C8A21C99964}"/>
              </a:ext>
            </a:extLst>
          </p:cNvPr>
          <p:cNvPicPr>
            <a:picLocks noChangeAspect="1"/>
          </p:cNvPicPr>
          <p:nvPr/>
        </p:nvPicPr>
        <p:blipFill>
          <a:blip r:embed="rId2"/>
          <a:stretch>
            <a:fillRect/>
          </a:stretch>
        </p:blipFill>
        <p:spPr>
          <a:xfrm>
            <a:off x="1295400" y="1841849"/>
            <a:ext cx="7011378" cy="24958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2438400" y="4591810"/>
            <a:ext cx="5315968" cy="604781"/>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calculates</a:t>
            </a:r>
            <a:r>
              <a:rPr sz="2000" spc="-204" dirty="0">
                <a:solidFill>
                  <a:srgbClr val="92D050"/>
                </a:solidFill>
                <a:latin typeface="Carlito"/>
                <a:cs typeface="Carlito"/>
              </a:rPr>
              <a:t> </a:t>
            </a:r>
            <a:r>
              <a:rPr sz="2000" dirty="0">
                <a:solidFill>
                  <a:srgbClr val="92D050"/>
                </a:solidFill>
                <a:latin typeface="Carlito"/>
                <a:cs typeface="Carlito"/>
              </a:rPr>
              <a:t>the  </a:t>
            </a:r>
            <a:r>
              <a:rPr sz="2000" spc="-40" dirty="0">
                <a:solidFill>
                  <a:srgbClr val="92D050"/>
                </a:solidFill>
                <a:latin typeface="Carlito"/>
                <a:cs typeface="Carlito"/>
              </a:rPr>
              <a:t>average </a:t>
            </a:r>
            <a:r>
              <a:rPr sz="2000" spc="-10" dirty="0">
                <a:solidFill>
                  <a:srgbClr val="92D050"/>
                </a:solidFill>
                <a:latin typeface="Carlito"/>
                <a:cs typeface="Carlito"/>
              </a:rPr>
              <a:t>payload </a:t>
            </a:r>
            <a:r>
              <a:rPr sz="2000" spc="-5" dirty="0">
                <a:solidFill>
                  <a:srgbClr val="92D050"/>
                </a:solidFill>
                <a:latin typeface="Carlito"/>
                <a:cs typeface="Carlito"/>
              </a:rPr>
              <a:t>mass or  </a:t>
            </a:r>
            <a:r>
              <a:rPr sz="2000" dirty="0">
                <a:solidFill>
                  <a:srgbClr val="92D050"/>
                </a:solidFill>
                <a:latin typeface="Carlito"/>
                <a:cs typeface="Carlito"/>
              </a:rPr>
              <a:t>launches which </a:t>
            </a:r>
            <a:r>
              <a:rPr sz="2000" spc="-5" dirty="0">
                <a:solidFill>
                  <a:srgbClr val="92D050"/>
                </a:solidFill>
                <a:latin typeface="Carlito"/>
                <a:cs typeface="Carlito"/>
              </a:rPr>
              <a:t>used  </a:t>
            </a:r>
            <a:r>
              <a:rPr sz="2000" spc="-20" dirty="0">
                <a:solidFill>
                  <a:srgbClr val="92D050"/>
                </a:solidFill>
                <a:latin typeface="Carlito"/>
                <a:cs typeface="Carlito"/>
              </a:rPr>
              <a:t>booster </a:t>
            </a:r>
            <a:r>
              <a:rPr sz="2000" spc="-25" dirty="0">
                <a:solidFill>
                  <a:srgbClr val="92D050"/>
                </a:solidFill>
                <a:latin typeface="Carlito"/>
                <a:cs typeface="Carlito"/>
              </a:rPr>
              <a:t>version </a:t>
            </a:r>
            <a:r>
              <a:rPr sz="2000" dirty="0">
                <a:solidFill>
                  <a:srgbClr val="92D050"/>
                </a:solidFill>
                <a:latin typeface="Carlito"/>
                <a:cs typeface="Carlito"/>
              </a:rPr>
              <a:t>F9</a:t>
            </a:r>
            <a:r>
              <a:rPr sz="2000" spc="-35" dirty="0">
                <a:solidFill>
                  <a:srgbClr val="92D050"/>
                </a:solidFill>
                <a:latin typeface="Carlito"/>
                <a:cs typeface="Carlito"/>
              </a:rPr>
              <a:t> </a:t>
            </a:r>
            <a:r>
              <a:rPr sz="2000" dirty="0">
                <a:solidFill>
                  <a:srgbClr val="92D050"/>
                </a:solidFill>
                <a:latin typeface="Carlito"/>
                <a:cs typeface="Carlito"/>
              </a:rPr>
              <a:t>v1.1</a:t>
            </a:r>
          </a:p>
        </p:txBody>
      </p:sp>
      <p:pic>
        <p:nvPicPr>
          <p:cNvPr id="8" name="Image 7">
            <a:extLst>
              <a:ext uri="{FF2B5EF4-FFF2-40B4-BE49-F238E27FC236}">
                <a16:creationId xmlns:a16="http://schemas.microsoft.com/office/drawing/2014/main" id="{C6B093D6-3C73-D3F8-948D-25EA6A105DB2}"/>
              </a:ext>
            </a:extLst>
          </p:cNvPr>
          <p:cNvPicPr>
            <a:picLocks noChangeAspect="1"/>
          </p:cNvPicPr>
          <p:nvPr/>
        </p:nvPicPr>
        <p:blipFill>
          <a:blip r:embed="rId2"/>
          <a:stretch>
            <a:fillRect/>
          </a:stretch>
        </p:blipFill>
        <p:spPr>
          <a:xfrm>
            <a:off x="1447800" y="1905000"/>
            <a:ext cx="7297168" cy="24006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1676400" y="4572000"/>
            <a:ext cx="6781800" cy="1219308"/>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the </a:t>
            </a:r>
            <a:r>
              <a:rPr sz="2000" spc="-35" dirty="0">
                <a:solidFill>
                  <a:srgbClr val="92D050"/>
                </a:solidFill>
                <a:latin typeface="Carlito"/>
                <a:cs typeface="Carlito"/>
              </a:rPr>
              <a:t>first  </a:t>
            </a:r>
            <a:r>
              <a:rPr sz="2000" spc="-5" dirty="0">
                <a:solidFill>
                  <a:srgbClr val="92D050"/>
                </a:solidFill>
                <a:latin typeface="Carlito"/>
                <a:cs typeface="Carlito"/>
              </a:rPr>
              <a:t>successful </a:t>
            </a:r>
            <a:r>
              <a:rPr sz="2000" spc="-15" dirty="0">
                <a:solidFill>
                  <a:srgbClr val="92D050"/>
                </a:solidFill>
                <a:latin typeface="Carlito"/>
                <a:cs typeface="Carlito"/>
              </a:rPr>
              <a:t>ground </a:t>
            </a:r>
            <a:r>
              <a:rPr sz="2000" spc="-5" dirty="0">
                <a:solidFill>
                  <a:srgbClr val="92D050"/>
                </a:solidFill>
                <a:latin typeface="Carlito"/>
                <a:cs typeface="Carlito"/>
              </a:rPr>
              <a:t>pad</a:t>
            </a:r>
            <a:r>
              <a:rPr sz="2000" spc="-145" dirty="0">
                <a:solidFill>
                  <a:srgbClr val="92D050"/>
                </a:solidFill>
                <a:latin typeface="Carlito"/>
                <a:cs typeface="Carlito"/>
              </a:rPr>
              <a:t> </a:t>
            </a:r>
            <a:r>
              <a:rPr sz="2000" dirty="0">
                <a:solidFill>
                  <a:srgbClr val="92D050"/>
                </a:solidFill>
                <a:latin typeface="Carlito"/>
                <a:cs typeface="Carlito"/>
              </a:rPr>
              <a:t>landing  </a:t>
            </a:r>
            <a:r>
              <a:rPr sz="2000" spc="-25" dirty="0">
                <a:solidFill>
                  <a:srgbClr val="92D050"/>
                </a:solidFill>
                <a:latin typeface="Carlito"/>
                <a:cs typeface="Carlito"/>
              </a:rPr>
              <a:t>date.</a:t>
            </a:r>
            <a:endParaRPr sz="2000" dirty="0">
              <a:solidFill>
                <a:srgbClr val="92D050"/>
              </a:solidFill>
              <a:latin typeface="Carlito"/>
              <a:cs typeface="Carlito"/>
            </a:endParaRPr>
          </a:p>
          <a:p>
            <a:pPr marL="12700">
              <a:lnSpc>
                <a:spcPts val="2300"/>
              </a:lnSpc>
              <a:spcBef>
                <a:spcPts val="1200"/>
              </a:spcBef>
            </a:pPr>
            <a:r>
              <a:rPr sz="2000" spc="-35" dirty="0">
                <a:solidFill>
                  <a:srgbClr val="92D050"/>
                </a:solidFill>
                <a:latin typeface="Carlito"/>
                <a:cs typeface="Carlito"/>
              </a:rPr>
              <a:t>First </a:t>
            </a:r>
            <a:r>
              <a:rPr sz="2000" spc="-15" dirty="0">
                <a:solidFill>
                  <a:srgbClr val="92D050"/>
                </a:solidFill>
                <a:latin typeface="Carlito"/>
                <a:cs typeface="Carlito"/>
              </a:rPr>
              <a:t>ground </a:t>
            </a:r>
            <a:r>
              <a:rPr sz="2000" spc="-5" dirty="0">
                <a:solidFill>
                  <a:srgbClr val="92D050"/>
                </a:solidFill>
                <a:latin typeface="Carlito"/>
                <a:cs typeface="Carlito"/>
              </a:rPr>
              <a:t>pad </a:t>
            </a:r>
            <a:r>
              <a:rPr sz="2000" dirty="0">
                <a:solidFill>
                  <a:srgbClr val="92D050"/>
                </a:solidFill>
                <a:latin typeface="Carlito"/>
                <a:cs typeface="Carlito"/>
              </a:rPr>
              <a:t>landing</a:t>
            </a:r>
            <a:r>
              <a:rPr sz="2000" spc="-75" dirty="0">
                <a:solidFill>
                  <a:srgbClr val="92D050"/>
                </a:solidFill>
                <a:latin typeface="Carlito"/>
                <a:cs typeface="Carlito"/>
              </a:rPr>
              <a:t> </a:t>
            </a:r>
            <a:r>
              <a:rPr sz="2000" spc="-5" dirty="0">
                <a:solidFill>
                  <a:srgbClr val="92D050"/>
                </a:solidFill>
                <a:latin typeface="Carlito"/>
                <a:cs typeface="Carlito"/>
              </a:rPr>
              <a:t>wasn’t</a:t>
            </a:r>
            <a:r>
              <a:rPr lang="fr-FR" sz="2000" spc="-5" dirty="0">
                <a:solidFill>
                  <a:srgbClr val="92D050"/>
                </a:solidFill>
                <a:latin typeface="Carlito"/>
                <a:cs typeface="Carlito"/>
              </a:rPr>
              <a:t> </a:t>
            </a:r>
            <a:r>
              <a:rPr lang="fr-FR" sz="2000" spc="-5" dirty="0" err="1">
                <a:solidFill>
                  <a:srgbClr val="92D050"/>
                </a:solidFill>
                <a:latin typeface="Carlito"/>
                <a:cs typeface="Carlito"/>
              </a:rPr>
              <a:t>before</a:t>
            </a:r>
            <a:r>
              <a:rPr sz="2000" spc="-5" dirty="0">
                <a:solidFill>
                  <a:srgbClr val="92D050"/>
                </a:solidFill>
                <a:latin typeface="Carlito"/>
                <a:cs typeface="Carlito"/>
              </a:rPr>
              <a:t> </a:t>
            </a:r>
            <a:r>
              <a:rPr sz="2000" dirty="0">
                <a:solidFill>
                  <a:srgbClr val="92D050"/>
                </a:solidFill>
                <a:latin typeface="Carlito"/>
                <a:cs typeface="Carlito"/>
              </a:rPr>
              <a:t>2015.</a:t>
            </a:r>
          </a:p>
          <a:p>
            <a:pPr marL="12700">
              <a:lnSpc>
                <a:spcPts val="2305"/>
              </a:lnSpc>
              <a:spcBef>
                <a:spcPts val="1200"/>
              </a:spcBef>
            </a:pP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F4A72DB3-F516-C703-B9B1-B52645096819}"/>
              </a:ext>
            </a:extLst>
          </p:cNvPr>
          <p:cNvPicPr>
            <a:picLocks noChangeAspect="1"/>
          </p:cNvPicPr>
          <p:nvPr/>
        </p:nvPicPr>
        <p:blipFill>
          <a:blip r:embed="rId2"/>
          <a:stretch>
            <a:fillRect/>
          </a:stretch>
        </p:blipFill>
        <p:spPr>
          <a:xfrm>
            <a:off x="1885063" y="2174242"/>
            <a:ext cx="6705600" cy="20672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571" y="129439"/>
            <a:ext cx="8596668" cy="229473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uFill>
                  <a:solidFill>
                    <a:srgbClr val="7D7D7D"/>
                  </a:solidFill>
                </a:uFill>
              </a:rPr>
              <a:t>Executive</a:t>
            </a:r>
            <a:r>
              <a:rPr lang="fr-FR" u="heavy" spc="-330" dirty="0">
                <a:uFill>
                  <a:solidFill>
                    <a:srgbClr val="7D7D7D"/>
                  </a:solidFill>
                </a:uFill>
              </a:rPr>
              <a:t> </a:t>
            </a:r>
            <a:r>
              <a:rPr u="heavy" spc="-370" dirty="0" err="1">
                <a:uFill>
                  <a:solidFill>
                    <a:srgbClr val="7D7D7D"/>
                  </a:solidFill>
                </a:uFill>
              </a:rPr>
              <a:t>Summar</a:t>
            </a:r>
            <a:r>
              <a:rPr lang="fr-FR" u="heavy" spc="-370" dirty="0">
                <a:uFill>
                  <a:solidFill>
                    <a:srgbClr val="7D7D7D"/>
                  </a:solidFill>
                </a:uFill>
              </a:rPr>
              <a:t>y</a:t>
            </a:r>
            <a:r>
              <a:rPr u="heavy" spc="-370" dirty="0">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432571" y="2656194"/>
            <a:ext cx="10751896" cy="3929280"/>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lang="en-US" sz="2000" b="0" i="0" dirty="0">
                <a:solidFill>
                  <a:schemeClr val="accent2">
                    <a:lumMod val="75000"/>
                  </a:schemeClr>
                </a:solidFill>
                <a:effectLst/>
                <a:latin typeface="Söhne"/>
              </a:rPr>
              <a:t>The process involved in this project included gathering data from both the public SpaceX API and the SpaceX Wikipedia page. A new column titled 'class' was added to classify successful landings. The data was then explored using SQL, visualization techniques such as folium maps and dashboards. Relevant columns were selected to be used as features, and categorical variables were converted to binary using one hot encoding. The data was standardized, and </a:t>
            </a:r>
            <a:r>
              <a:rPr lang="en-US" sz="2000" b="0" i="0" dirty="0" err="1">
                <a:solidFill>
                  <a:schemeClr val="accent2">
                    <a:lumMod val="75000"/>
                  </a:schemeClr>
                </a:solidFill>
                <a:effectLst/>
                <a:latin typeface="Söhne"/>
              </a:rPr>
              <a:t>GridSearchCV</a:t>
            </a:r>
            <a:r>
              <a:rPr lang="en-US" sz="2000" b="0" i="0" dirty="0">
                <a:solidFill>
                  <a:schemeClr val="accent2">
                    <a:lumMod val="75000"/>
                  </a:schemeClr>
                </a:solidFill>
                <a:effectLst/>
                <a:latin typeface="Söhne"/>
              </a:rPr>
              <a:t> was utilized to determine the optimal parameters for various machine learning models. Finally, the accuracy scores of all the models were visualized</a:t>
            </a:r>
            <a:r>
              <a:rPr sz="2000" spc="-5" dirty="0">
                <a:solidFill>
                  <a:schemeClr val="accent2">
                    <a:lumMod val="75000"/>
                  </a:schemeClr>
                </a:solidFill>
                <a:latin typeface="Carlito"/>
                <a:cs typeface="Carlito"/>
              </a:rPr>
              <a:t>.</a:t>
            </a:r>
            <a:endParaRPr sz="2000" dirty="0">
              <a:solidFill>
                <a:schemeClr val="accent2">
                  <a:lumMod val="75000"/>
                </a:schemeClr>
              </a:solidFill>
              <a:latin typeface="Carlito"/>
              <a:cs typeface="Carlito"/>
            </a:endParaRPr>
          </a:p>
          <a:p>
            <a:pPr>
              <a:lnSpc>
                <a:spcPct val="100000"/>
              </a:lnSpc>
              <a:buClr>
                <a:srgbClr val="BB562C"/>
              </a:buClr>
              <a:buFont typeface="Arial"/>
              <a:buChar char="•"/>
            </a:pPr>
            <a:endParaRPr sz="2200" dirty="0">
              <a:solidFill>
                <a:schemeClr val="accent2">
                  <a:lumMod val="75000"/>
                </a:schemeClr>
              </a:solidFill>
              <a:latin typeface="Carlito"/>
              <a:cs typeface="Carlito"/>
            </a:endParaRPr>
          </a:p>
          <a:p>
            <a:pPr marL="241300" marR="5080" indent="-228600">
              <a:lnSpc>
                <a:spcPct val="90900"/>
              </a:lnSpc>
              <a:spcBef>
                <a:spcPts val="1645"/>
              </a:spcBef>
              <a:buFont typeface="Arial"/>
              <a:buChar char="•"/>
              <a:tabLst>
                <a:tab pos="240665" algn="l"/>
                <a:tab pos="241300" algn="l"/>
              </a:tabLst>
            </a:pPr>
            <a:r>
              <a:rPr lang="en-US" sz="2000" b="0" i="0" dirty="0">
                <a:solidFill>
                  <a:schemeClr val="accent2">
                    <a:lumMod val="75000"/>
                  </a:schemeClr>
                </a:solidFill>
                <a:effectLst/>
                <a:latin typeface="Söhne"/>
              </a:rPr>
              <a:t>This project generated four machine learning models, namely Logistic Regression, Support Vector Machine, Decision Tree Classifier, and K Nearest Neighbors. These models had comparable performance, achieving an accuracy rate of approximately 83.33%. However, all models exhibited a tendency to over-predict successful landings. To improve the accuracy and precision of the models, additional data is required.</a:t>
            </a:r>
            <a:endParaRPr sz="2000" dirty="0">
              <a:solidFill>
                <a:schemeClr val="accent2">
                  <a:lumMod val="75000"/>
                </a:schemeClr>
              </a:solidFill>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566822"/>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lang="fr-FR" spc="-919" dirty="0"/>
              <a:t> </a:t>
            </a:r>
            <a:r>
              <a:rPr spc="-434" dirty="0"/>
              <a:t>Payload</a:t>
            </a:r>
            <a:r>
              <a:rPr lang="fr-FR" spc="-434" dirty="0"/>
              <a:t> Mass</a:t>
            </a:r>
            <a:endParaRPr spc="-434"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5" name="object 5"/>
          <p:cNvSpPr txBox="1"/>
          <p:nvPr/>
        </p:nvSpPr>
        <p:spPr>
          <a:xfrm>
            <a:off x="609600" y="5486400"/>
            <a:ext cx="9576105" cy="124393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the </a:t>
            </a:r>
            <a:r>
              <a:rPr sz="2000" spc="-20" dirty="0">
                <a:solidFill>
                  <a:srgbClr val="92D050"/>
                </a:solidFill>
                <a:latin typeface="Carlito"/>
                <a:cs typeface="Carlito"/>
              </a:rPr>
              <a:t>booster </a:t>
            </a:r>
            <a:r>
              <a:rPr sz="2000" spc="-25" dirty="0">
                <a:solidFill>
                  <a:srgbClr val="92D050"/>
                </a:solidFill>
                <a:latin typeface="Carlito"/>
                <a:cs typeface="Carlito"/>
              </a:rPr>
              <a:t>versions </a:t>
            </a:r>
            <a:r>
              <a:rPr sz="2000" spc="-5" dirty="0">
                <a:solidFill>
                  <a:srgbClr val="92D050"/>
                </a:solidFill>
                <a:latin typeface="Carlito"/>
                <a:cs typeface="Carlito"/>
              </a:rPr>
              <a:t>that carried </a:t>
            </a:r>
            <a:r>
              <a:rPr sz="2000" dirty="0">
                <a:solidFill>
                  <a:srgbClr val="92D050"/>
                </a:solidFill>
                <a:latin typeface="Carlito"/>
                <a:cs typeface="Carlito"/>
              </a:rPr>
              <a:t>the </a:t>
            </a:r>
            <a:r>
              <a:rPr sz="2000" spc="-5" dirty="0">
                <a:solidFill>
                  <a:srgbClr val="92D050"/>
                </a:solidFill>
                <a:latin typeface="Carlito"/>
                <a:cs typeface="Carlito"/>
              </a:rPr>
              <a:t>highest </a:t>
            </a:r>
            <a:r>
              <a:rPr sz="2000" spc="-10" dirty="0">
                <a:solidFill>
                  <a:srgbClr val="92D050"/>
                </a:solidFill>
                <a:latin typeface="Carlito"/>
                <a:cs typeface="Carlito"/>
              </a:rPr>
              <a:t>payload </a:t>
            </a:r>
            <a:r>
              <a:rPr sz="2000" spc="-5" dirty="0">
                <a:solidFill>
                  <a:srgbClr val="92D050"/>
                </a:solidFill>
                <a:latin typeface="Carlito"/>
                <a:cs typeface="Carlito"/>
              </a:rPr>
              <a:t>mass of </a:t>
            </a:r>
            <a:r>
              <a:rPr sz="2000" dirty="0">
                <a:solidFill>
                  <a:srgbClr val="92D050"/>
                </a:solidFill>
                <a:latin typeface="Carlito"/>
                <a:cs typeface="Carlito"/>
              </a:rPr>
              <a:t>15600  kg.</a:t>
            </a:r>
          </a:p>
          <a:p>
            <a:pPr marL="12700" marR="71120">
              <a:lnSpc>
                <a:spcPts val="2200"/>
              </a:lnSpc>
              <a:spcBef>
                <a:spcPts val="1440"/>
              </a:spcBef>
            </a:pPr>
            <a:r>
              <a:rPr sz="2000" spc="-5" dirty="0">
                <a:solidFill>
                  <a:srgbClr val="92D050"/>
                </a:solidFill>
                <a:latin typeface="Carlito"/>
                <a:cs typeface="Carlito"/>
              </a:rPr>
              <a:t>These </a:t>
            </a:r>
            <a:r>
              <a:rPr sz="2000" spc="-20" dirty="0">
                <a:solidFill>
                  <a:srgbClr val="92D050"/>
                </a:solidFill>
                <a:latin typeface="Carlito"/>
                <a:cs typeface="Carlito"/>
              </a:rPr>
              <a:t>booster </a:t>
            </a:r>
            <a:r>
              <a:rPr sz="2000" spc="-25" dirty="0">
                <a:solidFill>
                  <a:srgbClr val="92D050"/>
                </a:solidFill>
                <a:latin typeface="Carlito"/>
                <a:cs typeface="Carlito"/>
              </a:rPr>
              <a:t>versions </a:t>
            </a:r>
            <a:r>
              <a:rPr sz="2000" spc="-20" dirty="0">
                <a:solidFill>
                  <a:srgbClr val="92D050"/>
                </a:solidFill>
                <a:latin typeface="Carlito"/>
                <a:cs typeface="Carlito"/>
              </a:rPr>
              <a:t>are </a:t>
            </a:r>
            <a:r>
              <a:rPr sz="2000" spc="-15" dirty="0">
                <a:solidFill>
                  <a:srgbClr val="92D050"/>
                </a:solidFill>
                <a:latin typeface="Carlito"/>
                <a:cs typeface="Carlito"/>
              </a:rPr>
              <a:t>very </a:t>
            </a:r>
            <a:r>
              <a:rPr sz="2000" spc="-5" dirty="0">
                <a:solidFill>
                  <a:srgbClr val="92D050"/>
                </a:solidFill>
                <a:latin typeface="Carlito"/>
                <a:cs typeface="Carlito"/>
              </a:rPr>
              <a:t>similar </a:t>
            </a:r>
            <a:r>
              <a:rPr sz="2000" dirty="0">
                <a:solidFill>
                  <a:srgbClr val="92D050"/>
                </a:solidFill>
                <a:latin typeface="Carlito"/>
                <a:cs typeface="Carlito"/>
              </a:rPr>
              <a:t>and all </a:t>
            </a:r>
            <a:r>
              <a:rPr sz="2000" spc="-20" dirty="0">
                <a:solidFill>
                  <a:srgbClr val="92D050"/>
                </a:solidFill>
                <a:latin typeface="Carlito"/>
                <a:cs typeface="Carlito"/>
              </a:rPr>
              <a:t>are </a:t>
            </a:r>
            <a:r>
              <a:rPr sz="2000" spc="-5" dirty="0">
                <a:solidFill>
                  <a:srgbClr val="92D050"/>
                </a:solidFill>
                <a:latin typeface="Carlito"/>
                <a:cs typeface="Carlito"/>
              </a:rPr>
              <a:t>of </a:t>
            </a:r>
            <a:r>
              <a:rPr sz="2000" dirty="0">
                <a:solidFill>
                  <a:srgbClr val="92D050"/>
                </a:solidFill>
                <a:latin typeface="Carlito"/>
                <a:cs typeface="Carlito"/>
              </a:rPr>
              <a:t>the F9 B5 </a:t>
            </a:r>
            <a:r>
              <a:rPr sz="2000" spc="-5" dirty="0">
                <a:solidFill>
                  <a:srgbClr val="92D050"/>
                </a:solidFill>
                <a:latin typeface="Carlito"/>
                <a:cs typeface="Carlito"/>
              </a:rPr>
              <a:t>B10xx.x</a:t>
            </a:r>
            <a:r>
              <a:rPr sz="2000" spc="-140" dirty="0">
                <a:solidFill>
                  <a:srgbClr val="92D050"/>
                </a:solidFill>
                <a:latin typeface="Carlito"/>
                <a:cs typeface="Carlito"/>
              </a:rPr>
              <a:t> </a:t>
            </a:r>
            <a:r>
              <a:rPr sz="2000" spc="-45" dirty="0">
                <a:solidFill>
                  <a:srgbClr val="92D050"/>
                </a:solidFill>
                <a:latin typeface="Carlito"/>
                <a:cs typeface="Carlito"/>
              </a:rPr>
              <a:t>variety.</a:t>
            </a:r>
            <a:endParaRPr sz="2000" dirty="0">
              <a:solidFill>
                <a:srgbClr val="92D050"/>
              </a:solidFill>
              <a:latin typeface="Carlito"/>
              <a:cs typeface="Carlito"/>
            </a:endParaRPr>
          </a:p>
          <a:p>
            <a:pPr marL="12700" marR="27305">
              <a:lnSpc>
                <a:spcPts val="2210"/>
              </a:lnSpc>
              <a:spcBef>
                <a:spcPts val="1395"/>
              </a:spcBef>
            </a:pPr>
            <a:r>
              <a:rPr sz="2000" spc="-5" dirty="0">
                <a:solidFill>
                  <a:srgbClr val="92D050"/>
                </a:solidFill>
                <a:latin typeface="Carlito"/>
                <a:cs typeface="Carlito"/>
              </a:rPr>
              <a:t>.</a:t>
            </a: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E6D3459E-0ADB-CB3C-70AF-7686D9FE27DE}"/>
              </a:ext>
            </a:extLst>
          </p:cNvPr>
          <p:cNvPicPr>
            <a:picLocks noChangeAspect="1"/>
          </p:cNvPicPr>
          <p:nvPr/>
        </p:nvPicPr>
        <p:blipFill>
          <a:blip r:embed="rId2"/>
          <a:stretch>
            <a:fillRect/>
          </a:stretch>
        </p:blipFill>
        <p:spPr>
          <a:xfrm>
            <a:off x="1295400" y="1771227"/>
            <a:ext cx="7467600" cy="356513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lang="fr-FR" sz="4300" spc="-335" dirty="0"/>
              <a:t>b</a:t>
            </a:r>
            <a:r>
              <a:rPr sz="4300" spc="-290" dirty="0" err="1"/>
              <a:t>etween</a:t>
            </a:r>
            <a:r>
              <a:rPr sz="4300" spc="-290" dirty="0"/>
              <a:t> </a:t>
            </a:r>
            <a:r>
              <a:rPr sz="4300" spc="-280" dirty="0"/>
              <a:t>2010-06-04 </a:t>
            </a:r>
            <a:r>
              <a:rPr sz="4300" spc="-285" dirty="0"/>
              <a:t>and</a:t>
            </a:r>
            <a:r>
              <a:rPr sz="4300" spc="-745" dirty="0"/>
              <a:t> </a:t>
            </a:r>
            <a:r>
              <a:rPr sz="4300" spc="-295" dirty="0"/>
              <a:t>2017-03-20</a:t>
            </a:r>
            <a:endParaRPr sz="430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4" name="object 4"/>
          <p:cNvSpPr txBox="1"/>
          <p:nvPr/>
        </p:nvSpPr>
        <p:spPr>
          <a:xfrm>
            <a:off x="6923278" y="2256789"/>
            <a:ext cx="4707890" cy="604781"/>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a </a:t>
            </a:r>
            <a:r>
              <a:rPr sz="2000" spc="-20" dirty="0">
                <a:solidFill>
                  <a:srgbClr val="92D050"/>
                </a:solidFill>
                <a:latin typeface="Carlito"/>
                <a:cs typeface="Carlito"/>
              </a:rPr>
              <a:t>list </a:t>
            </a:r>
            <a:r>
              <a:rPr sz="2000" spc="-5" dirty="0">
                <a:solidFill>
                  <a:srgbClr val="92D050"/>
                </a:solidFill>
                <a:latin typeface="Carlito"/>
                <a:cs typeface="Carlito"/>
              </a:rPr>
              <a:t>of </a:t>
            </a:r>
            <a:r>
              <a:rPr sz="2000" dirty="0">
                <a:solidFill>
                  <a:srgbClr val="92D050"/>
                </a:solidFill>
                <a:latin typeface="Carlito"/>
                <a:cs typeface="Carlito"/>
              </a:rPr>
              <a:t>landings </a:t>
            </a:r>
            <a:r>
              <a:rPr sz="2000" spc="-5" dirty="0">
                <a:solidFill>
                  <a:srgbClr val="92D050"/>
                </a:solidFill>
                <a:latin typeface="Carlito"/>
                <a:cs typeface="Carlito"/>
              </a:rPr>
              <a:t>between </a:t>
            </a:r>
            <a:r>
              <a:rPr sz="2000" dirty="0">
                <a:solidFill>
                  <a:srgbClr val="92D050"/>
                </a:solidFill>
                <a:latin typeface="Carlito"/>
                <a:cs typeface="Carlito"/>
              </a:rPr>
              <a:t>2010-06-04 and 2017-03-20</a:t>
            </a:r>
            <a:r>
              <a:rPr sz="2000" spc="-25" dirty="0">
                <a:solidFill>
                  <a:srgbClr val="92D050"/>
                </a:solidFill>
                <a:latin typeface="Carlito"/>
                <a:cs typeface="Carlito"/>
              </a:rPr>
              <a:t>.</a:t>
            </a: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5C7DD3B4-D1AF-727E-B4DB-B2AC12F2F0DC}"/>
              </a:ext>
            </a:extLst>
          </p:cNvPr>
          <p:cNvPicPr>
            <a:picLocks noChangeAspect="1"/>
          </p:cNvPicPr>
          <p:nvPr/>
        </p:nvPicPr>
        <p:blipFill>
          <a:blip r:embed="rId2"/>
          <a:stretch>
            <a:fillRect/>
          </a:stretch>
        </p:blipFill>
        <p:spPr>
          <a:xfrm>
            <a:off x="410017" y="1933788"/>
            <a:ext cx="6382641" cy="449642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92D050"/>
                </a:solidFill>
                <a:latin typeface="Carlito"/>
                <a:cs typeface="Carlito"/>
              </a:rPr>
              <a:t>The left </a:t>
            </a:r>
            <a:r>
              <a:rPr sz="2000" dirty="0">
                <a:solidFill>
                  <a:srgbClr val="92D050"/>
                </a:solidFill>
                <a:latin typeface="Carlito"/>
                <a:cs typeface="Carlito"/>
              </a:rPr>
              <a:t>map </a:t>
            </a:r>
            <a:r>
              <a:rPr sz="2000" spc="-15" dirty="0">
                <a:solidFill>
                  <a:srgbClr val="92D050"/>
                </a:solidFill>
                <a:latin typeface="Carlito"/>
                <a:cs typeface="Carlito"/>
              </a:rPr>
              <a:t>shows </a:t>
            </a:r>
            <a:r>
              <a:rPr sz="2000" dirty="0">
                <a:solidFill>
                  <a:srgbClr val="92D050"/>
                </a:solidFill>
                <a:latin typeface="Carlito"/>
                <a:cs typeface="Carlito"/>
              </a:rPr>
              <a:t>all launch </a:t>
            </a:r>
            <a:r>
              <a:rPr sz="2000" spc="-20" dirty="0">
                <a:solidFill>
                  <a:srgbClr val="92D050"/>
                </a:solidFill>
                <a:latin typeface="Carlito"/>
                <a:cs typeface="Carlito"/>
              </a:rPr>
              <a:t>sites </a:t>
            </a:r>
            <a:r>
              <a:rPr sz="2000" spc="-25" dirty="0">
                <a:solidFill>
                  <a:srgbClr val="92D050"/>
                </a:solidFill>
                <a:latin typeface="Carlito"/>
                <a:cs typeface="Carlito"/>
              </a:rPr>
              <a:t>relative </a:t>
            </a:r>
            <a:r>
              <a:rPr sz="2000" spc="-5" dirty="0">
                <a:solidFill>
                  <a:srgbClr val="92D050"/>
                </a:solidFill>
                <a:latin typeface="Carlito"/>
                <a:cs typeface="Carlito"/>
              </a:rPr>
              <a:t>US </a:t>
            </a:r>
            <a:r>
              <a:rPr sz="2000" dirty="0">
                <a:solidFill>
                  <a:srgbClr val="92D050"/>
                </a:solidFill>
                <a:latin typeface="Carlito"/>
                <a:cs typeface="Carlito"/>
              </a:rPr>
              <a:t>map. </a:t>
            </a:r>
            <a:r>
              <a:rPr sz="2000" spc="-5" dirty="0">
                <a:solidFill>
                  <a:srgbClr val="92D050"/>
                </a:solidFill>
                <a:latin typeface="Carlito"/>
                <a:cs typeface="Carlito"/>
              </a:rPr>
              <a:t>The right </a:t>
            </a:r>
            <a:r>
              <a:rPr sz="2000" dirty="0">
                <a:solidFill>
                  <a:srgbClr val="92D050"/>
                </a:solidFill>
                <a:latin typeface="Carlito"/>
                <a:cs typeface="Carlito"/>
              </a:rPr>
              <a:t>map </a:t>
            </a:r>
            <a:r>
              <a:rPr sz="2000" spc="-15" dirty="0">
                <a:solidFill>
                  <a:srgbClr val="92D050"/>
                </a:solidFill>
                <a:latin typeface="Carlito"/>
                <a:cs typeface="Carlito"/>
              </a:rPr>
              <a:t>shows </a:t>
            </a:r>
            <a:r>
              <a:rPr sz="2000" dirty="0">
                <a:solidFill>
                  <a:srgbClr val="92D050"/>
                </a:solidFill>
                <a:latin typeface="Carlito"/>
                <a:cs typeface="Carlito"/>
              </a:rPr>
              <a:t>the </a:t>
            </a:r>
            <a:r>
              <a:rPr sz="2000" spc="-20" dirty="0">
                <a:solidFill>
                  <a:srgbClr val="92D050"/>
                </a:solidFill>
                <a:latin typeface="Carlito"/>
                <a:cs typeface="Carlito"/>
              </a:rPr>
              <a:t>two </a:t>
            </a:r>
            <a:r>
              <a:rPr sz="2000" spc="-5" dirty="0">
                <a:solidFill>
                  <a:srgbClr val="92D050"/>
                </a:solidFill>
                <a:latin typeface="Carlito"/>
                <a:cs typeface="Carlito"/>
              </a:rPr>
              <a:t>Florida </a:t>
            </a:r>
            <a:r>
              <a:rPr sz="2000" dirty="0">
                <a:solidFill>
                  <a:srgbClr val="92D050"/>
                </a:solidFill>
                <a:latin typeface="Carlito"/>
                <a:cs typeface="Carlito"/>
              </a:rPr>
              <a:t>launch  </a:t>
            </a:r>
            <a:r>
              <a:rPr sz="2000" spc="-20" dirty="0">
                <a:solidFill>
                  <a:srgbClr val="92D050"/>
                </a:solidFill>
                <a:latin typeface="Carlito"/>
                <a:cs typeface="Carlito"/>
              </a:rPr>
              <a:t>sites </a:t>
            </a:r>
            <a:r>
              <a:rPr sz="2000" spc="-5" dirty="0">
                <a:solidFill>
                  <a:srgbClr val="92D050"/>
                </a:solidFill>
                <a:latin typeface="Carlito"/>
                <a:cs typeface="Carlito"/>
              </a:rPr>
              <a:t>since they </a:t>
            </a:r>
            <a:r>
              <a:rPr sz="2000" spc="-20" dirty="0">
                <a:solidFill>
                  <a:srgbClr val="92D050"/>
                </a:solidFill>
                <a:latin typeface="Carlito"/>
                <a:cs typeface="Carlito"/>
              </a:rPr>
              <a:t>are </a:t>
            </a:r>
            <a:r>
              <a:rPr sz="2000" spc="-15" dirty="0">
                <a:solidFill>
                  <a:srgbClr val="92D050"/>
                </a:solidFill>
                <a:latin typeface="Carlito"/>
                <a:cs typeface="Carlito"/>
              </a:rPr>
              <a:t>very </a:t>
            </a:r>
            <a:r>
              <a:rPr sz="2000" dirty="0">
                <a:solidFill>
                  <a:srgbClr val="92D050"/>
                </a:solidFill>
                <a:latin typeface="Carlito"/>
                <a:cs typeface="Carlito"/>
              </a:rPr>
              <a:t>close </a:t>
            </a:r>
            <a:r>
              <a:rPr sz="2000" spc="-20" dirty="0">
                <a:solidFill>
                  <a:srgbClr val="92D050"/>
                </a:solidFill>
                <a:latin typeface="Carlito"/>
                <a:cs typeface="Carlito"/>
              </a:rPr>
              <a:t>to </a:t>
            </a:r>
            <a:r>
              <a:rPr sz="2000" dirty="0">
                <a:solidFill>
                  <a:srgbClr val="92D050"/>
                </a:solidFill>
                <a:latin typeface="Carlito"/>
                <a:cs typeface="Carlito"/>
              </a:rPr>
              <a:t>each </a:t>
            </a:r>
            <a:r>
              <a:rPr sz="2000" spc="-65" dirty="0">
                <a:solidFill>
                  <a:srgbClr val="92D050"/>
                </a:solidFill>
                <a:latin typeface="Carlito"/>
                <a:cs typeface="Carlito"/>
              </a:rPr>
              <a:t>other. </a:t>
            </a:r>
            <a:r>
              <a:rPr sz="2000" dirty="0">
                <a:solidFill>
                  <a:srgbClr val="92D050"/>
                </a:solidFill>
                <a:latin typeface="Carlito"/>
                <a:cs typeface="Carlito"/>
              </a:rPr>
              <a:t>All launch </a:t>
            </a:r>
            <a:r>
              <a:rPr sz="2000" spc="-20" dirty="0">
                <a:solidFill>
                  <a:srgbClr val="92D050"/>
                </a:solidFill>
                <a:latin typeface="Carlito"/>
                <a:cs typeface="Carlito"/>
              </a:rPr>
              <a:t>sites are </a:t>
            </a:r>
            <a:r>
              <a:rPr sz="2000" spc="-5" dirty="0">
                <a:solidFill>
                  <a:srgbClr val="92D050"/>
                </a:solidFill>
                <a:latin typeface="Carlito"/>
                <a:cs typeface="Carlito"/>
              </a:rPr>
              <a:t>near </a:t>
            </a:r>
            <a:r>
              <a:rPr sz="2000" dirty="0">
                <a:solidFill>
                  <a:srgbClr val="92D050"/>
                </a:solidFill>
                <a:latin typeface="Carlito"/>
                <a:cs typeface="Carlito"/>
              </a:rPr>
              <a:t>the</a:t>
            </a:r>
            <a:r>
              <a:rPr sz="2000" spc="125" dirty="0">
                <a:solidFill>
                  <a:srgbClr val="92D050"/>
                </a:solidFill>
                <a:latin typeface="Carlito"/>
                <a:cs typeface="Carlito"/>
              </a:rPr>
              <a:t> </a:t>
            </a:r>
            <a:r>
              <a:rPr sz="2000" spc="-5" dirty="0">
                <a:solidFill>
                  <a:srgbClr val="92D050"/>
                </a:solidFill>
                <a:latin typeface="Carlito"/>
                <a:cs typeface="Carlito"/>
              </a:rPr>
              <a:t>ocean.</a:t>
            </a:r>
            <a:endParaRPr sz="2000" dirty="0">
              <a:solidFill>
                <a:srgbClr val="92D050"/>
              </a:solidFill>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92D050"/>
                </a:solidFill>
                <a:latin typeface="Carlito"/>
                <a:cs typeface="Carlito"/>
              </a:rPr>
              <a:t>Clusters </a:t>
            </a:r>
            <a:r>
              <a:rPr sz="2000" spc="-5" dirty="0">
                <a:solidFill>
                  <a:srgbClr val="92D050"/>
                </a:solidFill>
                <a:latin typeface="Carlito"/>
                <a:cs typeface="Carlito"/>
              </a:rPr>
              <a:t>on </a:t>
            </a:r>
            <a:r>
              <a:rPr sz="2000" spc="-15" dirty="0">
                <a:solidFill>
                  <a:srgbClr val="92D050"/>
                </a:solidFill>
                <a:latin typeface="Carlito"/>
                <a:cs typeface="Carlito"/>
              </a:rPr>
              <a:t>Folium </a:t>
            </a:r>
            <a:r>
              <a:rPr sz="2000" dirty="0">
                <a:solidFill>
                  <a:srgbClr val="92D050"/>
                </a:solidFill>
                <a:latin typeface="Carlito"/>
                <a:cs typeface="Carlito"/>
              </a:rPr>
              <a:t>map </a:t>
            </a:r>
            <a:r>
              <a:rPr sz="2000" spc="-5" dirty="0">
                <a:solidFill>
                  <a:srgbClr val="92D050"/>
                </a:solidFill>
                <a:latin typeface="Carlito"/>
                <a:cs typeface="Carlito"/>
              </a:rPr>
              <a:t>can </a:t>
            </a:r>
            <a:r>
              <a:rPr sz="2000" dirty="0">
                <a:solidFill>
                  <a:srgbClr val="92D050"/>
                </a:solidFill>
                <a:latin typeface="Carlito"/>
                <a:cs typeface="Carlito"/>
              </a:rPr>
              <a:t>be </a:t>
            </a:r>
            <a:r>
              <a:rPr sz="2000" spc="-20" dirty="0">
                <a:solidFill>
                  <a:srgbClr val="92D050"/>
                </a:solidFill>
                <a:latin typeface="Carlito"/>
                <a:cs typeface="Carlito"/>
              </a:rPr>
              <a:t>clicked </a:t>
            </a:r>
            <a:r>
              <a:rPr sz="2000" spc="-5" dirty="0">
                <a:solidFill>
                  <a:srgbClr val="92D050"/>
                </a:solidFill>
                <a:latin typeface="Carlito"/>
                <a:cs typeface="Carlito"/>
              </a:rPr>
              <a:t>on </a:t>
            </a:r>
            <a:r>
              <a:rPr sz="2000" spc="-20" dirty="0">
                <a:solidFill>
                  <a:srgbClr val="92D050"/>
                </a:solidFill>
                <a:latin typeface="Carlito"/>
                <a:cs typeface="Carlito"/>
              </a:rPr>
              <a:t>to display </a:t>
            </a:r>
            <a:r>
              <a:rPr sz="2000" dirty="0">
                <a:solidFill>
                  <a:srgbClr val="92D050"/>
                </a:solidFill>
                <a:latin typeface="Carlito"/>
                <a:cs typeface="Carlito"/>
              </a:rPr>
              <a:t>each </a:t>
            </a:r>
            <a:r>
              <a:rPr sz="2000" spc="-5" dirty="0">
                <a:solidFill>
                  <a:srgbClr val="92D050"/>
                </a:solidFill>
                <a:latin typeface="Carlito"/>
                <a:cs typeface="Carlito"/>
              </a:rPr>
              <a:t>successful </a:t>
            </a:r>
            <a:r>
              <a:rPr sz="2000" dirty="0">
                <a:solidFill>
                  <a:srgbClr val="92D050"/>
                </a:solidFill>
                <a:latin typeface="Carlito"/>
                <a:cs typeface="Carlito"/>
              </a:rPr>
              <a:t>landing </a:t>
            </a:r>
            <a:r>
              <a:rPr sz="2000" spc="-5" dirty="0">
                <a:solidFill>
                  <a:srgbClr val="92D050"/>
                </a:solidFill>
                <a:latin typeface="Carlito"/>
                <a:cs typeface="Carlito"/>
              </a:rPr>
              <a:t>(green icon) </a:t>
            </a:r>
            <a:r>
              <a:rPr sz="2000" dirty="0">
                <a:solidFill>
                  <a:srgbClr val="92D050"/>
                </a:solidFill>
                <a:latin typeface="Carlito"/>
                <a:cs typeface="Carlito"/>
              </a:rPr>
              <a:t>and</a:t>
            </a:r>
            <a:r>
              <a:rPr sz="2000" spc="5" dirty="0">
                <a:solidFill>
                  <a:srgbClr val="92D050"/>
                </a:solidFill>
                <a:latin typeface="Carlito"/>
                <a:cs typeface="Carlito"/>
              </a:rPr>
              <a:t> </a:t>
            </a:r>
            <a:r>
              <a:rPr sz="2000" spc="-20" dirty="0">
                <a:solidFill>
                  <a:srgbClr val="92D050"/>
                </a:solidFill>
                <a:latin typeface="Carlito"/>
                <a:cs typeface="Carlito"/>
              </a:rPr>
              <a:t>failed</a:t>
            </a:r>
            <a:endParaRPr sz="2000" dirty="0">
              <a:solidFill>
                <a:srgbClr val="92D050"/>
              </a:solidFill>
              <a:latin typeface="Carlito"/>
              <a:cs typeface="Carlito"/>
            </a:endParaRPr>
          </a:p>
          <a:p>
            <a:pPr marL="12700">
              <a:lnSpc>
                <a:spcPts val="2305"/>
              </a:lnSpc>
            </a:pPr>
            <a:r>
              <a:rPr sz="2000" spc="-5" dirty="0">
                <a:solidFill>
                  <a:srgbClr val="92D050"/>
                </a:solidFill>
                <a:latin typeface="Carlito"/>
                <a:cs typeface="Carlito"/>
              </a:rPr>
              <a:t>landing </a:t>
            </a:r>
            <a:r>
              <a:rPr sz="2000" spc="-15" dirty="0">
                <a:solidFill>
                  <a:srgbClr val="92D050"/>
                </a:solidFill>
                <a:latin typeface="Carlito"/>
                <a:cs typeface="Carlito"/>
              </a:rPr>
              <a:t>(red </a:t>
            </a:r>
            <a:r>
              <a:rPr sz="2000" spc="-5" dirty="0">
                <a:solidFill>
                  <a:srgbClr val="92D050"/>
                </a:solidFill>
                <a:latin typeface="Carlito"/>
                <a:cs typeface="Carlito"/>
              </a:rPr>
              <a:t>icon). </a:t>
            </a:r>
            <a:r>
              <a:rPr sz="2000" dirty="0">
                <a:solidFill>
                  <a:srgbClr val="92D050"/>
                </a:solidFill>
                <a:latin typeface="Carlito"/>
                <a:cs typeface="Carlito"/>
              </a:rPr>
              <a:t>In this </a:t>
            </a:r>
            <a:r>
              <a:rPr sz="2000" spc="-25" dirty="0">
                <a:solidFill>
                  <a:srgbClr val="92D050"/>
                </a:solidFill>
                <a:latin typeface="Carlito"/>
                <a:cs typeface="Carlito"/>
              </a:rPr>
              <a:t>example </a:t>
            </a:r>
            <a:r>
              <a:rPr sz="2000" spc="-40" dirty="0">
                <a:solidFill>
                  <a:srgbClr val="92D050"/>
                </a:solidFill>
                <a:latin typeface="Carlito"/>
                <a:cs typeface="Carlito"/>
              </a:rPr>
              <a:t>VAFB </a:t>
            </a:r>
            <a:r>
              <a:rPr sz="2000" spc="-5" dirty="0">
                <a:solidFill>
                  <a:srgbClr val="92D050"/>
                </a:solidFill>
                <a:latin typeface="Carlito"/>
                <a:cs typeface="Carlito"/>
              </a:rPr>
              <a:t>SLC-4E </a:t>
            </a:r>
            <a:r>
              <a:rPr sz="2000" spc="-20" dirty="0">
                <a:solidFill>
                  <a:srgbClr val="92D050"/>
                </a:solidFill>
                <a:latin typeface="Carlito"/>
                <a:cs typeface="Carlito"/>
              </a:rPr>
              <a:t>shows </a:t>
            </a:r>
            <a:r>
              <a:rPr sz="2000" dirty="0">
                <a:solidFill>
                  <a:srgbClr val="92D050"/>
                </a:solidFill>
                <a:latin typeface="Carlito"/>
                <a:cs typeface="Carlito"/>
              </a:rPr>
              <a:t>4 </a:t>
            </a:r>
            <a:r>
              <a:rPr sz="2000" spc="-5" dirty="0">
                <a:solidFill>
                  <a:srgbClr val="92D050"/>
                </a:solidFill>
                <a:latin typeface="Carlito"/>
                <a:cs typeface="Carlito"/>
              </a:rPr>
              <a:t>successful landings </a:t>
            </a:r>
            <a:r>
              <a:rPr sz="2000" dirty="0">
                <a:solidFill>
                  <a:srgbClr val="92D050"/>
                </a:solidFill>
                <a:latin typeface="Carlito"/>
                <a:cs typeface="Carlito"/>
              </a:rPr>
              <a:t>and 6 </a:t>
            </a:r>
            <a:r>
              <a:rPr sz="2000" spc="-20" dirty="0">
                <a:solidFill>
                  <a:srgbClr val="92D050"/>
                </a:solidFill>
                <a:latin typeface="Carlito"/>
                <a:cs typeface="Carlito"/>
              </a:rPr>
              <a:t>failed</a:t>
            </a:r>
            <a:r>
              <a:rPr sz="2000" spc="-65" dirty="0">
                <a:solidFill>
                  <a:srgbClr val="92D050"/>
                </a:solidFill>
                <a:latin typeface="Carlito"/>
                <a:cs typeface="Carlito"/>
              </a:rPr>
              <a:t> </a:t>
            </a:r>
            <a:r>
              <a:rPr sz="2000" spc="-5" dirty="0">
                <a:solidFill>
                  <a:srgbClr val="92D050"/>
                </a:solidFill>
                <a:latin typeface="Carlito"/>
                <a:cs typeface="Carlito"/>
              </a:rPr>
              <a:t>landings.</a:t>
            </a:r>
            <a:endParaRPr sz="2000" dirty="0">
              <a:solidFill>
                <a:srgbClr val="92D050"/>
              </a:solidFill>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t>Payload </a:t>
            </a:r>
            <a:r>
              <a:rPr spc="-390" dirty="0"/>
              <a:t>Mass </a:t>
            </a:r>
            <a:r>
              <a:rPr spc="-365" dirty="0"/>
              <a:t>vs. </a:t>
            </a:r>
            <a:r>
              <a:rPr spc="-520" dirty="0"/>
              <a:t>Success </a:t>
            </a:r>
            <a:r>
              <a:rPr spc="-365" dirty="0"/>
              <a:t>vs. </a:t>
            </a:r>
            <a:r>
              <a:rPr spc="-270" dirty="0"/>
              <a:t>Booster  </a:t>
            </a:r>
            <a:r>
              <a:rPr u="heavy" spc="-330" dirty="0">
                <a:uFill>
                  <a:solidFill>
                    <a:srgbClr val="7D7D7D"/>
                  </a:solidFill>
                </a:uFill>
              </a:rPr>
              <a:t>Version</a:t>
            </a:r>
            <a:r>
              <a:rPr u="heavy" spc="-409" dirty="0">
                <a:uFill>
                  <a:solidFill>
                    <a:srgbClr val="7D7D7D"/>
                  </a:solidFill>
                </a:uFill>
              </a:rPr>
              <a:t> </a:t>
            </a:r>
            <a:r>
              <a:rPr u="heavy" spc="-330" dirty="0">
                <a:uFill>
                  <a:solidFill>
                    <a:srgbClr val="7D7D7D"/>
                  </a:solidFill>
                </a:uFill>
              </a:rPr>
              <a:t>Category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1249060"/>
          </a:xfrm>
          <a:prstGeom prst="rect">
            <a:avLst/>
          </a:prstGeom>
        </p:spPr>
        <p:txBody>
          <a:bodyPr vert="horz" wrap="square" lIns="0" tIns="195580" rIns="0" bIns="0" rtlCol="0">
            <a:spAutoFit/>
          </a:bodyPr>
          <a:lstStyle/>
          <a:p>
            <a:pPr marL="12700" marR="5080">
              <a:lnSpc>
                <a:spcPts val="8200"/>
              </a:lnSpc>
              <a:spcBef>
                <a:spcPts val="1540"/>
              </a:spcBef>
            </a:pPr>
            <a:r>
              <a:rPr lang="fr-FR" sz="8000" spc="-530" dirty="0" err="1">
                <a:solidFill>
                  <a:srgbClr val="242424"/>
                </a:solidFill>
              </a:rPr>
              <a:t>Predictive</a:t>
            </a:r>
            <a:r>
              <a:rPr lang="fr-FR" sz="8000" spc="-530" dirty="0">
                <a:solidFill>
                  <a:srgbClr val="242424"/>
                </a:solidFill>
              </a:rPr>
              <a:t> classification</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Tree>
    <p:extLst>
      <p:ext uri="{BB962C8B-B14F-4D97-AF65-F5344CB8AC3E}">
        <p14:creationId xmlns:p14="http://schemas.microsoft.com/office/powerpoint/2010/main" val="329897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a:solidFill>
            <a:schemeClr val="accent1"/>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054100" y="171653"/>
            <a:ext cx="2997835" cy="757555"/>
          </a:xfrm>
          <a:prstGeom prst="rect">
            <a:avLst/>
          </a:prstGeom>
        </p:spPr>
        <p:txBody>
          <a:bodyPr vert="horz" wrap="square" lIns="0" tIns="12700" rIns="0" bIns="0" rtlCol="0">
            <a:spAutoFit/>
          </a:bodyPr>
          <a:lstStyle/>
          <a:p>
            <a:pPr marL="12700">
              <a:lnSpc>
                <a:spcPct val="100000"/>
              </a:lnSpc>
              <a:spcBef>
                <a:spcPts val="100"/>
              </a:spcBef>
            </a:pPr>
            <a:r>
              <a:rPr spc="-145" dirty="0"/>
              <a:t>Introduction</a:t>
            </a:r>
          </a:p>
        </p:txBody>
      </p:sp>
      <p:sp>
        <p:nvSpPr>
          <p:cNvPr id="6" name="object 6"/>
          <p:cNvSpPr txBox="1"/>
          <p:nvPr/>
        </p:nvSpPr>
        <p:spPr>
          <a:xfrm>
            <a:off x="4399279" y="456013"/>
            <a:ext cx="6793230" cy="5142242"/>
          </a:xfrm>
          <a:prstGeom prst="rect">
            <a:avLst/>
          </a:prstGeom>
        </p:spPr>
        <p:txBody>
          <a:bodyPr vert="horz" wrap="square" lIns="0" tIns="161290" rIns="0" bIns="0" rtlCol="0">
            <a:spAutoFit/>
          </a:bodyPr>
          <a:lstStyle/>
          <a:p>
            <a:pPr marL="2499995">
              <a:lnSpc>
                <a:spcPct val="100000"/>
              </a:lnSpc>
              <a:spcBef>
                <a:spcPts val="1270"/>
              </a:spcBef>
            </a:pPr>
            <a:r>
              <a:rPr sz="3000" spc="-20" dirty="0">
                <a:solidFill>
                  <a:schemeClr val="accent2">
                    <a:lumMod val="75000"/>
                  </a:schemeClr>
                </a:solidFill>
                <a:uFill>
                  <a:solidFill>
                    <a:srgbClr val="BB562C"/>
                  </a:solidFill>
                </a:uFill>
                <a:latin typeface="Carlito"/>
                <a:cs typeface="Carlito"/>
              </a:rPr>
              <a:t>Background</a:t>
            </a:r>
            <a:endParaRPr sz="3000" dirty="0">
              <a:solidFill>
                <a:schemeClr val="accent2">
                  <a:lumMod val="75000"/>
                </a:schemeClr>
              </a:solidFill>
              <a:latin typeface="Carlito"/>
              <a:cs typeface="Carlito"/>
            </a:endParaRPr>
          </a:p>
          <a:p>
            <a:pPr marL="253365" indent="-229235">
              <a:lnSpc>
                <a:spcPct val="100000"/>
              </a:lnSpc>
              <a:spcBef>
                <a:spcPts val="850"/>
              </a:spcBef>
              <a:buFont typeface="Arial"/>
              <a:buChar char="•"/>
              <a:tabLst>
                <a:tab pos="253365" algn="l"/>
                <a:tab pos="254000" algn="l"/>
              </a:tabLst>
            </a:pPr>
            <a:r>
              <a:rPr lang="fr-FR" sz="2200" spc="-20" dirty="0" err="1">
                <a:solidFill>
                  <a:schemeClr val="accent2">
                    <a:lumMod val="75000"/>
                  </a:schemeClr>
                </a:solidFill>
                <a:latin typeface="Carlito"/>
                <a:cs typeface="Carlito"/>
              </a:rPr>
              <a:t>Currently</a:t>
            </a:r>
            <a:r>
              <a:rPr lang="fr-FR" sz="2200" spc="-20" dirty="0">
                <a:solidFill>
                  <a:schemeClr val="accent2">
                    <a:lumMod val="75000"/>
                  </a:schemeClr>
                </a:solidFill>
                <a:latin typeface="Carlito"/>
                <a:cs typeface="Carlito"/>
              </a:rPr>
              <a:t> in the </a:t>
            </a:r>
            <a:r>
              <a:rPr sz="2200" spc="-20" dirty="0">
                <a:solidFill>
                  <a:schemeClr val="accent2">
                    <a:lumMod val="75000"/>
                  </a:schemeClr>
                </a:solidFill>
                <a:latin typeface="Carlito"/>
                <a:cs typeface="Carlito"/>
              </a:rPr>
              <a:t>Commercial </a:t>
            </a:r>
            <a:r>
              <a:rPr sz="2200" spc="-10" dirty="0">
                <a:solidFill>
                  <a:schemeClr val="accent2">
                    <a:lumMod val="75000"/>
                  </a:schemeClr>
                </a:solidFill>
                <a:latin typeface="Carlito"/>
                <a:cs typeface="Carlito"/>
              </a:rPr>
              <a:t>Space </a:t>
            </a:r>
            <a:r>
              <a:rPr sz="2200" spc="-25" dirty="0">
                <a:solidFill>
                  <a:schemeClr val="accent2">
                    <a:lumMod val="75000"/>
                  </a:schemeClr>
                </a:solidFill>
                <a:latin typeface="Carlito"/>
                <a:cs typeface="Carlito"/>
              </a:rPr>
              <a:t>Age</a:t>
            </a:r>
            <a:endParaRPr sz="2200" dirty="0">
              <a:solidFill>
                <a:schemeClr val="accent2">
                  <a:lumMod val="75000"/>
                </a:schemeClr>
              </a:solidFill>
              <a:latin typeface="Carlito"/>
              <a:cs typeface="Carlito"/>
            </a:endParaRPr>
          </a:p>
          <a:p>
            <a:pPr marL="253365" indent="-229235">
              <a:lnSpc>
                <a:spcPct val="100000"/>
              </a:lnSpc>
              <a:spcBef>
                <a:spcPts val="705"/>
              </a:spcBef>
              <a:buFont typeface="Arial"/>
              <a:buChar char="•"/>
              <a:tabLst>
                <a:tab pos="253365" algn="l"/>
                <a:tab pos="254000" algn="l"/>
              </a:tabLst>
            </a:pPr>
            <a:r>
              <a:rPr sz="2200" spc="-15" dirty="0">
                <a:solidFill>
                  <a:schemeClr val="accent2">
                    <a:lumMod val="75000"/>
                  </a:schemeClr>
                </a:solidFill>
                <a:latin typeface="Carlito"/>
                <a:cs typeface="Carlito"/>
              </a:rPr>
              <a:t>Space</a:t>
            </a:r>
            <a:r>
              <a:rPr sz="2200" spc="-5" dirty="0">
                <a:solidFill>
                  <a:schemeClr val="accent2">
                    <a:lumMod val="75000"/>
                  </a:schemeClr>
                </a:solidFill>
                <a:latin typeface="Carlito"/>
                <a:cs typeface="Carlito"/>
              </a:rPr>
              <a:t>X </a:t>
            </a:r>
            <a:r>
              <a:rPr lang="fr-FR" sz="2200" spc="-15" dirty="0" err="1">
                <a:solidFill>
                  <a:schemeClr val="accent2">
                    <a:lumMod val="75000"/>
                  </a:schemeClr>
                </a:solidFill>
                <a:latin typeface="Carlito"/>
                <a:cs typeface="Carlito"/>
              </a:rPr>
              <a:t>offer</a:t>
            </a:r>
            <a:r>
              <a:rPr sz="2200" spc="-15" dirty="0">
                <a:solidFill>
                  <a:schemeClr val="accent2">
                    <a:lumMod val="75000"/>
                  </a:schemeClr>
                </a:solidFill>
                <a:latin typeface="Carlito"/>
                <a:cs typeface="Carlito"/>
              </a:rPr>
              <a:t> </a:t>
            </a:r>
            <a:r>
              <a:rPr sz="2200" spc="-20" dirty="0">
                <a:solidFill>
                  <a:schemeClr val="accent2">
                    <a:lumMod val="75000"/>
                  </a:schemeClr>
                </a:solidFill>
                <a:latin typeface="Carlito"/>
                <a:cs typeface="Carlito"/>
              </a:rPr>
              <a:t>best pricing </a:t>
            </a:r>
            <a:r>
              <a:rPr sz="2200" spc="-15" dirty="0">
                <a:solidFill>
                  <a:schemeClr val="accent2">
                    <a:lumMod val="75000"/>
                  </a:schemeClr>
                </a:solidFill>
                <a:latin typeface="Carlito"/>
                <a:cs typeface="Carlito"/>
              </a:rPr>
              <a:t>($62 </a:t>
            </a:r>
            <a:r>
              <a:rPr sz="2200" spc="-5" dirty="0">
                <a:solidFill>
                  <a:schemeClr val="accent2">
                    <a:lumMod val="75000"/>
                  </a:schemeClr>
                </a:solidFill>
                <a:latin typeface="Carlito"/>
                <a:cs typeface="Carlito"/>
              </a:rPr>
              <a:t>million </a:t>
            </a:r>
            <a:r>
              <a:rPr lang="fr-FR" sz="2200" spc="-15" dirty="0" err="1">
                <a:solidFill>
                  <a:schemeClr val="accent2">
                    <a:lumMod val="75000"/>
                  </a:schemeClr>
                </a:solidFill>
                <a:latin typeface="Carlito"/>
                <a:cs typeface="Carlito"/>
              </a:rPr>
              <a:t>compared</a:t>
            </a:r>
            <a:r>
              <a:rPr lang="fr-FR" sz="2200" spc="-15" dirty="0">
                <a:solidFill>
                  <a:schemeClr val="accent2">
                    <a:lumMod val="75000"/>
                  </a:schemeClr>
                </a:solidFill>
                <a:latin typeface="Carlito"/>
                <a:cs typeface="Carlito"/>
              </a:rPr>
              <a:t> to</a:t>
            </a:r>
            <a:r>
              <a:rPr sz="2200" spc="-15" dirty="0">
                <a:solidFill>
                  <a:schemeClr val="accent2">
                    <a:lumMod val="75000"/>
                  </a:schemeClr>
                </a:solidFill>
                <a:latin typeface="Carlito"/>
                <a:cs typeface="Carlito"/>
              </a:rPr>
              <a:t>. </a:t>
            </a:r>
            <a:r>
              <a:rPr sz="2200" spc="-5" dirty="0">
                <a:solidFill>
                  <a:schemeClr val="accent2">
                    <a:lumMod val="75000"/>
                  </a:schemeClr>
                </a:solidFill>
                <a:latin typeface="Carlito"/>
                <a:cs typeface="Carlito"/>
              </a:rPr>
              <a:t>$165 million</a:t>
            </a:r>
            <a:r>
              <a:rPr sz="2200" spc="25" dirty="0">
                <a:solidFill>
                  <a:schemeClr val="accent2">
                    <a:lumMod val="75000"/>
                  </a:schemeClr>
                </a:solidFill>
                <a:latin typeface="Carlito"/>
                <a:cs typeface="Carlito"/>
              </a:rPr>
              <a:t> </a:t>
            </a:r>
            <a:r>
              <a:rPr sz="2200" spc="-5" dirty="0">
                <a:solidFill>
                  <a:schemeClr val="accent2">
                    <a:lumMod val="75000"/>
                  </a:schemeClr>
                </a:solidFill>
                <a:latin typeface="Carlito"/>
                <a:cs typeface="Carlito"/>
              </a:rPr>
              <a:t>USD)</a:t>
            </a:r>
            <a:endParaRPr sz="2200" dirty="0">
              <a:solidFill>
                <a:schemeClr val="accent2">
                  <a:lumMod val="75000"/>
                </a:schemeClr>
              </a:solidFill>
              <a:latin typeface="Carlito"/>
              <a:cs typeface="Carlito"/>
            </a:endParaRPr>
          </a:p>
          <a:p>
            <a:pPr marL="253365" indent="-229235">
              <a:lnSpc>
                <a:spcPct val="100000"/>
              </a:lnSpc>
              <a:spcBef>
                <a:spcPts val="695"/>
              </a:spcBef>
              <a:buFont typeface="Arial"/>
              <a:buChar char="•"/>
              <a:tabLst>
                <a:tab pos="253365" algn="l"/>
                <a:tab pos="254000" algn="l"/>
              </a:tabLst>
            </a:pPr>
            <a:r>
              <a:rPr lang="fr-FR" sz="2200" spc="-25" dirty="0">
                <a:solidFill>
                  <a:schemeClr val="accent2">
                    <a:lumMod val="75000"/>
                  </a:schemeClr>
                </a:solidFill>
                <a:latin typeface="Carlito"/>
                <a:cs typeface="Carlito"/>
              </a:rPr>
              <a:t>Due to the </a:t>
            </a:r>
            <a:r>
              <a:rPr lang="fr-FR" sz="2200" spc="-25" dirty="0" err="1">
                <a:solidFill>
                  <a:schemeClr val="accent2">
                    <a:lumMod val="75000"/>
                  </a:schemeClr>
                </a:solidFill>
                <a:latin typeface="Carlito"/>
                <a:cs typeface="Carlito"/>
              </a:rPr>
              <a:t>capability</a:t>
            </a:r>
            <a:r>
              <a:rPr lang="fr-FR" sz="2200" spc="-25" dirty="0">
                <a:solidFill>
                  <a:schemeClr val="accent2">
                    <a:lumMod val="75000"/>
                  </a:schemeClr>
                </a:solidFill>
                <a:latin typeface="Carlito"/>
                <a:cs typeface="Carlito"/>
              </a:rPr>
              <a:t> </a:t>
            </a:r>
            <a:r>
              <a:rPr sz="2200" spc="-30" dirty="0">
                <a:solidFill>
                  <a:schemeClr val="accent2">
                    <a:lumMod val="75000"/>
                  </a:schemeClr>
                </a:solidFill>
                <a:latin typeface="Carlito"/>
                <a:cs typeface="Carlito"/>
              </a:rPr>
              <a:t>to recover </a:t>
            </a:r>
            <a:r>
              <a:rPr lang="fr-FR" sz="2200" spc="-15" dirty="0">
                <a:solidFill>
                  <a:schemeClr val="accent2">
                    <a:lumMod val="75000"/>
                  </a:schemeClr>
                </a:solidFill>
                <a:latin typeface="Carlito"/>
                <a:cs typeface="Carlito"/>
              </a:rPr>
              <a:t>Stage 1</a:t>
            </a:r>
            <a:r>
              <a:rPr sz="2200" spc="-15" dirty="0">
                <a:solidFill>
                  <a:schemeClr val="accent2">
                    <a:lumMod val="75000"/>
                  </a:schemeClr>
                </a:solidFill>
                <a:latin typeface="Carlito"/>
                <a:cs typeface="Carlito"/>
              </a:rPr>
              <a:t> </a:t>
            </a:r>
            <a:r>
              <a:rPr sz="2200" dirty="0">
                <a:solidFill>
                  <a:schemeClr val="accent2">
                    <a:lumMod val="75000"/>
                  </a:schemeClr>
                </a:solidFill>
                <a:latin typeface="Carlito"/>
                <a:cs typeface="Carlito"/>
              </a:rPr>
              <a:t>of </a:t>
            </a:r>
            <a:r>
              <a:rPr sz="2200" spc="-45" dirty="0">
                <a:solidFill>
                  <a:schemeClr val="accent2">
                    <a:lumMod val="75000"/>
                  </a:schemeClr>
                </a:solidFill>
                <a:latin typeface="Carlito"/>
                <a:cs typeface="Carlito"/>
              </a:rPr>
              <a:t>rocket </a:t>
            </a:r>
            <a:endParaRPr sz="2200" dirty="0">
              <a:solidFill>
                <a:schemeClr val="accent2">
                  <a:lumMod val="75000"/>
                </a:schemeClr>
              </a:solidFill>
              <a:latin typeface="Carlito"/>
              <a:cs typeface="Carlito"/>
            </a:endParaRPr>
          </a:p>
          <a:p>
            <a:pPr marL="253365" indent="-229235">
              <a:lnSpc>
                <a:spcPct val="100000"/>
              </a:lnSpc>
              <a:spcBef>
                <a:spcPts val="700"/>
              </a:spcBef>
              <a:buFont typeface="Arial"/>
              <a:buChar char="•"/>
              <a:tabLst>
                <a:tab pos="253365" algn="l"/>
                <a:tab pos="254000" algn="l"/>
              </a:tabLst>
            </a:pPr>
            <a:r>
              <a:rPr sz="2200" spc="-15" dirty="0" err="1">
                <a:solidFill>
                  <a:schemeClr val="accent2">
                    <a:lumMod val="75000"/>
                  </a:schemeClr>
                </a:solidFill>
                <a:latin typeface="Carlito"/>
                <a:cs typeface="Carlito"/>
              </a:rPr>
              <a:t>Space</a:t>
            </a:r>
            <a:r>
              <a:rPr sz="2200" spc="-5" dirty="0" err="1">
                <a:solidFill>
                  <a:schemeClr val="accent2">
                    <a:lumMod val="75000"/>
                  </a:schemeClr>
                </a:solidFill>
                <a:latin typeface="Carlito"/>
                <a:cs typeface="Carlito"/>
              </a:rPr>
              <a:t>Y</a:t>
            </a:r>
            <a:r>
              <a:rPr sz="2200" spc="-5" dirty="0">
                <a:solidFill>
                  <a:schemeClr val="accent2">
                    <a:lumMod val="75000"/>
                  </a:schemeClr>
                </a:solidFill>
                <a:latin typeface="Carlito"/>
                <a:cs typeface="Carlito"/>
              </a:rPr>
              <a:t> </a:t>
            </a:r>
            <a:r>
              <a:rPr lang="fr-FR" sz="2200" spc="-25" dirty="0" err="1">
                <a:solidFill>
                  <a:schemeClr val="accent2">
                    <a:lumMod val="75000"/>
                  </a:schemeClr>
                </a:solidFill>
                <a:latin typeface="Carlito"/>
                <a:cs typeface="Carlito"/>
              </a:rPr>
              <a:t>aims</a:t>
            </a:r>
            <a:r>
              <a:rPr sz="2200" spc="-25" dirty="0">
                <a:solidFill>
                  <a:schemeClr val="accent2">
                    <a:lumMod val="75000"/>
                  </a:schemeClr>
                </a:solidFill>
                <a:latin typeface="Carlito"/>
                <a:cs typeface="Carlito"/>
              </a:rPr>
              <a:t> </a:t>
            </a:r>
            <a:r>
              <a:rPr sz="2200" spc="-30" dirty="0">
                <a:solidFill>
                  <a:schemeClr val="accent2">
                    <a:lumMod val="75000"/>
                  </a:schemeClr>
                </a:solidFill>
                <a:latin typeface="Carlito"/>
                <a:cs typeface="Carlito"/>
              </a:rPr>
              <a:t>to </a:t>
            </a:r>
            <a:r>
              <a:rPr sz="2200" spc="-25" dirty="0">
                <a:solidFill>
                  <a:schemeClr val="accent2">
                    <a:lumMod val="75000"/>
                  </a:schemeClr>
                </a:solidFill>
                <a:latin typeface="Carlito"/>
                <a:cs typeface="Carlito"/>
              </a:rPr>
              <a:t>compete </a:t>
            </a:r>
            <a:r>
              <a:rPr sz="2200" spc="-5" dirty="0">
                <a:solidFill>
                  <a:schemeClr val="accent2">
                    <a:lumMod val="75000"/>
                  </a:schemeClr>
                </a:solidFill>
                <a:latin typeface="Carlito"/>
                <a:cs typeface="Carlito"/>
              </a:rPr>
              <a:t>with </a:t>
            </a:r>
            <a:r>
              <a:rPr sz="2200" spc="-10" dirty="0">
                <a:solidFill>
                  <a:schemeClr val="accent2">
                    <a:lumMod val="75000"/>
                  </a:schemeClr>
                </a:solidFill>
                <a:latin typeface="Carlito"/>
                <a:cs typeface="Carlito"/>
              </a:rPr>
              <a:t>Space</a:t>
            </a:r>
            <a:r>
              <a:rPr sz="2200" spc="-5" dirty="0">
                <a:solidFill>
                  <a:schemeClr val="accent2">
                    <a:lumMod val="75000"/>
                  </a:schemeClr>
                </a:solidFill>
                <a:latin typeface="Carlito"/>
                <a:cs typeface="Carlito"/>
              </a:rPr>
              <a:t>X</a:t>
            </a:r>
            <a:endParaRPr sz="2200" dirty="0">
              <a:solidFill>
                <a:schemeClr val="accent2">
                  <a:lumMod val="75000"/>
                </a:schemeClr>
              </a:solidFill>
              <a:latin typeface="Carlito"/>
              <a:cs typeface="Carlito"/>
            </a:endParaRPr>
          </a:p>
          <a:p>
            <a:pPr>
              <a:lnSpc>
                <a:spcPct val="100000"/>
              </a:lnSpc>
              <a:buClr>
                <a:srgbClr val="BB562C"/>
              </a:buClr>
              <a:buFont typeface="Arial"/>
              <a:buChar char="•"/>
            </a:pPr>
            <a:endParaRPr sz="2500" dirty="0">
              <a:solidFill>
                <a:schemeClr val="accent2">
                  <a:lumMod val="75000"/>
                </a:schemeClr>
              </a:solidFill>
              <a:latin typeface="Carlito"/>
              <a:cs typeface="Carlito"/>
            </a:endParaRPr>
          </a:p>
          <a:p>
            <a:pPr>
              <a:lnSpc>
                <a:spcPct val="100000"/>
              </a:lnSpc>
              <a:spcBef>
                <a:spcPts val="15"/>
              </a:spcBef>
              <a:buClr>
                <a:srgbClr val="BB562C"/>
              </a:buClr>
              <a:buFont typeface="Arial"/>
              <a:buChar char="•"/>
            </a:pPr>
            <a:endParaRPr sz="3350" dirty="0">
              <a:solidFill>
                <a:schemeClr val="accent2">
                  <a:lumMod val="75000"/>
                </a:schemeClr>
              </a:solidFill>
              <a:latin typeface="Carlito"/>
              <a:cs typeface="Carlito"/>
            </a:endParaRPr>
          </a:p>
          <a:p>
            <a:pPr marL="144780" algn="ctr">
              <a:lnSpc>
                <a:spcPct val="100000"/>
              </a:lnSpc>
            </a:pPr>
            <a:r>
              <a:rPr sz="3000" spc="-20" dirty="0">
                <a:solidFill>
                  <a:schemeClr val="accent2">
                    <a:lumMod val="75000"/>
                  </a:schemeClr>
                </a:solidFill>
                <a:uFill>
                  <a:solidFill>
                    <a:srgbClr val="BB562C"/>
                  </a:solidFill>
                </a:uFill>
                <a:latin typeface="Carlito"/>
                <a:cs typeface="Carlito"/>
              </a:rPr>
              <a:t>Problem</a:t>
            </a:r>
            <a:endParaRPr sz="3000" dirty="0">
              <a:solidFill>
                <a:schemeClr val="accent2">
                  <a:lumMod val="75000"/>
                </a:schemeClr>
              </a:solidFill>
              <a:latin typeface="Carlito"/>
              <a:cs typeface="Carlito"/>
            </a:endParaRPr>
          </a:p>
          <a:p>
            <a:pPr marL="240665" marR="591185" indent="-240665">
              <a:lnSpc>
                <a:spcPts val="2510"/>
              </a:lnSpc>
              <a:spcBef>
                <a:spcPts val="900"/>
              </a:spcBef>
              <a:buFont typeface="Arial"/>
              <a:buChar char="•"/>
              <a:tabLst>
                <a:tab pos="240665" algn="l"/>
                <a:tab pos="241300" algn="l"/>
              </a:tabLst>
            </a:pPr>
            <a:r>
              <a:rPr lang="en-US" sz="2200" spc="-25" dirty="0" err="1">
                <a:solidFill>
                  <a:schemeClr val="accent2">
                    <a:lumMod val="75000"/>
                  </a:schemeClr>
                </a:solidFill>
                <a:latin typeface="Carlito"/>
              </a:rPr>
              <a:t>SpaceY</a:t>
            </a:r>
            <a:r>
              <a:rPr lang="en-US" sz="2200" spc="-25" dirty="0">
                <a:solidFill>
                  <a:schemeClr val="accent2">
                    <a:lumMod val="75000"/>
                  </a:schemeClr>
                </a:solidFill>
                <a:latin typeface="Carlito"/>
              </a:rPr>
              <a:t> has tasked us with training a machine learning model that can predict whether Stage 1 recovery will be successful</a:t>
            </a:r>
            <a:endParaRPr sz="2200" spc="-25" dirty="0">
              <a:solidFill>
                <a:schemeClr val="accent2">
                  <a:lumMod val="75000"/>
                </a:schemeClr>
              </a:solidFill>
              <a:latin typeface="Carlito"/>
            </a:endParaRPr>
          </a:p>
        </p:txBody>
      </p:sp>
      <p:sp>
        <p:nvSpPr>
          <p:cNvPr id="8" name="object 8"/>
          <p:cNvSpPr txBox="1"/>
          <p:nvPr/>
        </p:nvSpPr>
        <p:spPr>
          <a:xfrm>
            <a:off x="914400" y="5257312"/>
            <a:ext cx="3733799"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lang="fr-FR" sz="1400" dirty="0">
                <a:latin typeface="Carlito"/>
                <a:cs typeface="Carlito"/>
              </a:rPr>
              <a:t>Source: </a:t>
            </a:r>
            <a:r>
              <a:rPr lang="fr-FR" sz="1400" spc="-5" dirty="0">
                <a:latin typeface="Carlito"/>
                <a:cs typeface="Carlito"/>
              </a:rPr>
              <a:t>SpaceX</a:t>
            </a:r>
            <a:endParaRPr sz="1400" dirty="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pic>
        <p:nvPicPr>
          <p:cNvPr id="11" name="Image 10">
            <a:extLst>
              <a:ext uri="{FF2B5EF4-FFF2-40B4-BE49-F238E27FC236}">
                <a16:creationId xmlns:a16="http://schemas.microsoft.com/office/drawing/2014/main" id="{4D78D615-6D8D-E194-72A3-185495531F94}"/>
              </a:ext>
            </a:extLst>
          </p:cNvPr>
          <p:cNvPicPr>
            <a:picLocks noChangeAspect="1"/>
          </p:cNvPicPr>
          <p:nvPr/>
        </p:nvPicPr>
        <p:blipFill>
          <a:blip r:embed="rId2"/>
          <a:stretch>
            <a:fillRect/>
          </a:stretch>
        </p:blipFill>
        <p:spPr>
          <a:xfrm>
            <a:off x="1120855" y="1219200"/>
            <a:ext cx="3057952" cy="392484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66822"/>
          </a:xfrm>
          <a:prstGeom prst="rect">
            <a:avLst/>
          </a:prstGeom>
        </p:spPr>
        <p:txBody>
          <a:bodyPr vert="horz" wrap="square" lIns="0" tIns="12700" rIns="0" bIns="0" rtlCol="0">
            <a:spAutoFit/>
          </a:bodyPr>
          <a:lstStyle/>
          <a:p>
            <a:pPr marL="12700">
              <a:lnSpc>
                <a:spcPct val="100000"/>
              </a:lnSpc>
              <a:spcBef>
                <a:spcPts val="100"/>
              </a:spcBef>
            </a:pPr>
            <a:r>
              <a:rPr lang="fr-FR" sz="3600" spc="-229" dirty="0">
                <a:solidFill>
                  <a:srgbClr val="92D050"/>
                </a:solidFill>
              </a:rPr>
              <a:t>Models</a:t>
            </a:r>
            <a:r>
              <a:rPr sz="3600" spc="-340" dirty="0">
                <a:solidFill>
                  <a:srgbClr val="92D050"/>
                </a:solidFill>
              </a:rPr>
              <a:t> </a:t>
            </a:r>
            <a:r>
              <a:rPr sz="3600" spc="-280" dirty="0">
                <a:solidFill>
                  <a:srgbClr val="92D050"/>
                </a:solidFill>
              </a:rPr>
              <a:t>Accuracy</a:t>
            </a:r>
            <a:endParaRPr sz="3600" dirty="0">
              <a:solidFill>
                <a:srgbClr val="92D050"/>
              </a:solidFill>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6" name="object 6"/>
          <p:cNvSpPr txBox="1"/>
          <p:nvPr/>
        </p:nvSpPr>
        <p:spPr>
          <a:xfrm>
            <a:off x="1176019" y="5000396"/>
            <a:ext cx="9213215" cy="1792735"/>
          </a:xfrm>
          <a:prstGeom prst="rect">
            <a:avLst/>
          </a:prstGeom>
        </p:spPr>
        <p:txBody>
          <a:bodyPr vert="horz" wrap="square" lIns="0" tIns="12700" rIns="0" bIns="0" rtlCol="0">
            <a:spAutoFit/>
          </a:bodyPr>
          <a:lstStyle/>
          <a:p>
            <a:pPr marL="12700" marR="2860040">
              <a:lnSpc>
                <a:spcPct val="120700"/>
              </a:lnSpc>
              <a:spcBef>
                <a:spcPts val="100"/>
              </a:spcBef>
            </a:pPr>
            <a:r>
              <a:rPr lang="en-US" sz="1600" spc="-15" dirty="0">
                <a:solidFill>
                  <a:srgbClr val="FFFFFF"/>
                </a:solidFill>
                <a:latin typeface="Carlito"/>
              </a:rPr>
              <a:t>When we compare the accuracy of the different algorithms: Logistic Regression, Support Vector Machine methods, they all preformed the same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endParaRPr lang="fr-FR" sz="1600" spc="-45" dirty="0">
              <a:solidFill>
                <a:srgbClr val="FFFFFF"/>
              </a:solidFill>
              <a:latin typeface="Carlito"/>
              <a:cs typeface="Carlito"/>
            </a:endParaRPr>
          </a:p>
          <a:p>
            <a:pPr marL="12700" marR="2860040">
              <a:lnSpc>
                <a:spcPct val="120700"/>
              </a:lnSpc>
              <a:spcBef>
                <a:spcPts val="100"/>
              </a:spcBef>
            </a:pPr>
            <a:r>
              <a:rPr sz="1600" spc="-45" dirty="0">
                <a:solidFill>
                  <a:schemeClr val="bg1"/>
                </a:solidFill>
                <a:latin typeface="Carlito"/>
                <a:cs typeface="Carlito"/>
              </a:rPr>
              <a:t> </a:t>
            </a:r>
            <a:r>
              <a:rPr lang="en-US" sz="1600" b="0" i="0" dirty="0">
                <a:solidFill>
                  <a:schemeClr val="bg1"/>
                </a:solidFill>
                <a:effectLst/>
                <a:latin typeface="Söhne"/>
              </a:rPr>
              <a:t>The sample size for the test is only 18, which is relatively small. Therefore, it is essential to gather more data to improve the accuracy of the model and determine the most suitable one.</a:t>
            </a:r>
            <a:endParaRPr sz="1600" dirty="0">
              <a:solidFill>
                <a:schemeClr val="bg1"/>
              </a:solidFill>
              <a:latin typeface="Carlito"/>
              <a:cs typeface="Carlito"/>
            </a:endParaRPr>
          </a:p>
        </p:txBody>
      </p:sp>
      <p:pic>
        <p:nvPicPr>
          <p:cNvPr id="10" name="Image 9">
            <a:extLst>
              <a:ext uri="{FF2B5EF4-FFF2-40B4-BE49-F238E27FC236}">
                <a16:creationId xmlns:a16="http://schemas.microsoft.com/office/drawing/2014/main" id="{9D876540-7A09-0725-83AF-481BC0C7E7A0}"/>
              </a:ext>
            </a:extLst>
          </p:cNvPr>
          <p:cNvPicPr>
            <a:picLocks noChangeAspect="1"/>
          </p:cNvPicPr>
          <p:nvPr/>
        </p:nvPicPr>
        <p:blipFill>
          <a:blip r:embed="rId2"/>
          <a:stretch>
            <a:fillRect/>
          </a:stretch>
        </p:blipFill>
        <p:spPr>
          <a:xfrm>
            <a:off x="3180396" y="838200"/>
            <a:ext cx="5072547" cy="374352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92D050"/>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92D050"/>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92D050"/>
                </a:solidFill>
              </a:rPr>
              <a:t>Confusion</a:t>
            </a:r>
            <a:r>
              <a:rPr sz="3600" spc="-330" dirty="0">
                <a:solidFill>
                  <a:srgbClr val="92D050"/>
                </a:solidFill>
              </a:rPr>
              <a:t> </a:t>
            </a:r>
            <a:r>
              <a:rPr sz="3600" spc="-114" dirty="0">
                <a:solidFill>
                  <a:srgbClr val="92D050"/>
                </a:solidFill>
              </a:rPr>
              <a:t>Matrix</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6" name="object 6"/>
          <p:cNvSpPr txBox="1"/>
          <p:nvPr/>
        </p:nvSpPr>
        <p:spPr>
          <a:xfrm>
            <a:off x="1049223" y="5054879"/>
            <a:ext cx="8708390" cy="1388522"/>
          </a:xfrm>
          <a:prstGeom prst="rect">
            <a:avLst/>
          </a:prstGeom>
        </p:spPr>
        <p:txBody>
          <a:bodyPr vert="horz" wrap="square" lIns="0" tIns="12700" rIns="0" bIns="0" rtlCol="0">
            <a:spAutoFit/>
          </a:bodyPr>
          <a:lstStyle/>
          <a:p>
            <a:pPr marL="12700" marR="158750">
              <a:lnSpc>
                <a:spcPct val="112500"/>
              </a:lnSpc>
              <a:spcBef>
                <a:spcPts val="100"/>
              </a:spcBef>
            </a:pPr>
            <a:r>
              <a:rPr lang="en-US" sz="1600" b="0" i="0" dirty="0">
                <a:solidFill>
                  <a:schemeClr val="bg1"/>
                </a:solidFill>
                <a:effectLst/>
                <a:latin typeface="Söhne"/>
              </a:rPr>
              <a:t>The confusion matrix remained identical for all models as they showed similar performance on the test set. According to the results, the models correctly predicted 12 successful landings (True Positives), and 3 unsuccessful landings (True Negatives), whereas they falsely predicted 3 successful landings when the actual outcome was unsuccessful (False </a:t>
            </a:r>
            <a:r>
              <a:rPr lang="en-US" sz="1600" dirty="0">
                <a:solidFill>
                  <a:schemeClr val="bg1"/>
                </a:solidFill>
                <a:latin typeface="Söhne"/>
              </a:rPr>
              <a:t>P</a:t>
            </a:r>
            <a:r>
              <a:rPr lang="en-US" sz="1600" b="0" i="0" dirty="0">
                <a:solidFill>
                  <a:schemeClr val="bg1"/>
                </a:solidFill>
                <a:effectLst/>
                <a:latin typeface="Söhne"/>
              </a:rPr>
              <a:t>ositives). </a:t>
            </a:r>
          </a:p>
          <a:p>
            <a:pPr marL="12700" marR="158750">
              <a:lnSpc>
                <a:spcPct val="112500"/>
              </a:lnSpc>
              <a:spcBef>
                <a:spcPts val="100"/>
              </a:spcBef>
            </a:pPr>
            <a:r>
              <a:rPr lang="en-US" sz="1600" b="0" i="0" dirty="0">
                <a:solidFill>
                  <a:schemeClr val="bg1"/>
                </a:solidFill>
                <a:effectLst/>
                <a:latin typeface="Söhne"/>
              </a:rPr>
              <a:t>These results indicate that the models have a tendency to over-predict successful landings.</a:t>
            </a:r>
            <a:endParaRPr sz="1600" dirty="0">
              <a:solidFill>
                <a:schemeClr val="bg1"/>
              </a:solidFill>
              <a:latin typeface="Carlito"/>
              <a:cs typeface="Carlito"/>
            </a:endParaRPr>
          </a:p>
        </p:txBody>
      </p:sp>
      <p:pic>
        <p:nvPicPr>
          <p:cNvPr id="11" name="Image 10">
            <a:extLst>
              <a:ext uri="{FF2B5EF4-FFF2-40B4-BE49-F238E27FC236}">
                <a16:creationId xmlns:a16="http://schemas.microsoft.com/office/drawing/2014/main" id="{A4E5FBD0-0092-9345-E384-702F167AC99A}"/>
              </a:ext>
            </a:extLst>
          </p:cNvPr>
          <p:cNvPicPr>
            <a:picLocks noChangeAspect="1"/>
          </p:cNvPicPr>
          <p:nvPr/>
        </p:nvPicPr>
        <p:blipFill>
          <a:blip r:embed="rId2"/>
          <a:stretch>
            <a:fillRect/>
          </a:stretch>
        </p:blipFill>
        <p:spPr>
          <a:xfrm>
            <a:off x="2971800" y="990495"/>
            <a:ext cx="4378062" cy="373819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4" name="object 4"/>
          <p:cNvSpPr txBox="1"/>
          <p:nvPr/>
        </p:nvSpPr>
        <p:spPr>
          <a:xfrm>
            <a:off x="1184249" y="1746715"/>
            <a:ext cx="9956800" cy="3448380"/>
          </a:xfrm>
          <a:prstGeom prst="rect">
            <a:avLst/>
          </a:prstGeom>
        </p:spPr>
        <p:txBody>
          <a:bodyPr vert="horz" wrap="square" lIns="0" tIns="62230" rIns="0" bIns="0" rtlCol="0">
            <a:spAutoFit/>
          </a:bodyPr>
          <a:lstStyle/>
          <a:p>
            <a:pPr algn="l">
              <a:buFont typeface="Arial" panose="020B0604020202020204" pitchFamily="34" charset="0"/>
              <a:buChar char="•"/>
            </a:pPr>
            <a:r>
              <a:rPr lang="en-US" sz="2000" b="0" i="0" dirty="0">
                <a:solidFill>
                  <a:schemeClr val="accent2">
                    <a:lumMod val="75000"/>
                  </a:schemeClr>
                </a:solidFill>
                <a:effectLst/>
                <a:latin typeface="Söhne"/>
              </a:rPr>
              <a:t> Our task was to develop a machine learning model for Space Y to compete against SpaceX.</a:t>
            </a:r>
          </a:p>
          <a:p>
            <a:pPr algn="l">
              <a:buFont typeface="Arial" panose="020B0604020202020204" pitchFamily="34" charset="0"/>
              <a:buChar char="•"/>
            </a:pPr>
            <a:r>
              <a:rPr lang="en-US" sz="2000" b="0" i="0" dirty="0">
                <a:solidFill>
                  <a:schemeClr val="accent2">
                    <a:lumMod val="75000"/>
                  </a:schemeClr>
                </a:solidFill>
                <a:effectLst/>
                <a:latin typeface="Söhne"/>
              </a:rPr>
              <a:t> The objective of the model was to predict when Stage 1 would successfully land</a:t>
            </a:r>
          </a:p>
          <a:p>
            <a:pPr algn="l">
              <a:buFont typeface="Arial" panose="020B0604020202020204" pitchFamily="34" charset="0"/>
              <a:buChar char="•"/>
            </a:pPr>
            <a:r>
              <a:rPr lang="en-US" sz="2000" b="0" i="0" dirty="0">
                <a:solidFill>
                  <a:schemeClr val="accent2">
                    <a:lumMod val="75000"/>
                  </a:schemeClr>
                </a:solidFill>
                <a:effectLst/>
                <a:latin typeface="Söhne"/>
              </a:rPr>
              <a:t> We collected data from a public SpaceX API and web-scraped the SpaceX Wikipedia page.</a:t>
            </a:r>
          </a:p>
          <a:p>
            <a:pPr algn="l">
              <a:buFont typeface="Arial" panose="020B0604020202020204" pitchFamily="34" charset="0"/>
              <a:buChar char="•"/>
            </a:pPr>
            <a:r>
              <a:rPr lang="en-US" sz="2000" b="0" i="0" dirty="0">
                <a:solidFill>
                  <a:schemeClr val="accent2">
                    <a:lumMod val="75000"/>
                  </a:schemeClr>
                </a:solidFill>
                <a:effectLst/>
                <a:latin typeface="Söhne"/>
              </a:rPr>
              <a:t> Data labels were created, and the data was stored in a DB2 SQL database.</a:t>
            </a:r>
          </a:p>
          <a:p>
            <a:pPr algn="l">
              <a:buFont typeface="Arial" panose="020B0604020202020204" pitchFamily="34" charset="0"/>
              <a:buChar char="•"/>
            </a:pPr>
            <a:r>
              <a:rPr lang="en-US" sz="2000" b="0" i="0" dirty="0">
                <a:solidFill>
                  <a:schemeClr val="accent2">
                    <a:lumMod val="75000"/>
                  </a:schemeClr>
                </a:solidFill>
                <a:effectLst/>
                <a:latin typeface="Söhne"/>
              </a:rPr>
              <a:t> A dashboard was developed for visualizing the data.</a:t>
            </a:r>
          </a:p>
          <a:p>
            <a:pPr algn="l">
              <a:buFont typeface="Arial" panose="020B0604020202020204" pitchFamily="34" charset="0"/>
              <a:buChar char="•"/>
            </a:pPr>
            <a:r>
              <a:rPr lang="en-US" sz="2000" b="0" i="0" dirty="0">
                <a:solidFill>
                  <a:schemeClr val="accent2">
                    <a:lumMod val="75000"/>
                  </a:schemeClr>
                </a:solidFill>
                <a:effectLst/>
                <a:latin typeface="Söhne"/>
              </a:rPr>
              <a:t> We created machine learning models with an accuracy rate of 83%.</a:t>
            </a:r>
          </a:p>
          <a:p>
            <a:pPr algn="l">
              <a:buFont typeface="Arial" panose="020B0604020202020204" pitchFamily="34" charset="0"/>
              <a:buChar char="•"/>
            </a:pPr>
            <a:r>
              <a:rPr lang="en-US" sz="2000" b="0" i="0" dirty="0">
                <a:solidFill>
                  <a:schemeClr val="accent2">
                    <a:lumMod val="75000"/>
                  </a:schemeClr>
                </a:solidFill>
                <a:effectLst/>
                <a:latin typeface="Söhne"/>
              </a:rPr>
              <a:t> </a:t>
            </a:r>
            <a:r>
              <a:rPr lang="en-US" sz="2000" b="0" i="0" dirty="0" err="1">
                <a:solidFill>
                  <a:schemeClr val="accent2">
                    <a:lumMod val="75000"/>
                  </a:schemeClr>
                </a:solidFill>
                <a:effectLst/>
                <a:latin typeface="Söhne"/>
              </a:rPr>
              <a:t>Allon</a:t>
            </a:r>
            <a:r>
              <a:rPr lang="en-US" sz="2000" b="0" i="0" dirty="0">
                <a:solidFill>
                  <a:schemeClr val="accent2">
                    <a:lumMod val="75000"/>
                  </a:schemeClr>
                </a:solidFill>
                <a:effectLst/>
                <a:latin typeface="Söhne"/>
              </a:rPr>
              <a:t> Mask of </a:t>
            </a:r>
            <a:r>
              <a:rPr lang="en-US" sz="2000" b="0" i="0" dirty="0" err="1">
                <a:solidFill>
                  <a:schemeClr val="accent2">
                    <a:lumMod val="75000"/>
                  </a:schemeClr>
                </a:solidFill>
                <a:effectLst/>
                <a:latin typeface="Söhne"/>
              </a:rPr>
              <a:t>SpaceY</a:t>
            </a:r>
            <a:r>
              <a:rPr lang="en-US" sz="2000" b="0" i="0" dirty="0">
                <a:solidFill>
                  <a:schemeClr val="accent2">
                    <a:lumMod val="75000"/>
                  </a:schemeClr>
                </a:solidFill>
                <a:effectLst/>
                <a:latin typeface="Söhne"/>
              </a:rPr>
              <a:t> can use this model to predict, with relatively high accuracy, whether a launch will have a successful Stage 1 landing before the launch, which can help determine whether the launch should proceed or not.</a:t>
            </a:r>
          </a:p>
          <a:p>
            <a:pPr algn="l">
              <a:buFont typeface="Arial" panose="020B0604020202020204" pitchFamily="34" charset="0"/>
              <a:buChar char="•"/>
            </a:pPr>
            <a:r>
              <a:rPr lang="en-US" sz="2000" b="0" i="0" dirty="0">
                <a:solidFill>
                  <a:schemeClr val="accent2">
                    <a:lumMod val="75000"/>
                  </a:schemeClr>
                </a:solidFill>
                <a:effectLst/>
                <a:latin typeface="Söhne"/>
              </a:rPr>
              <a:t> Collecting more data could help in determining the best machine learning model and improving accuracy.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APPENDIX</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4" name="object 4"/>
          <p:cNvSpPr txBox="1"/>
          <p:nvPr/>
        </p:nvSpPr>
        <p:spPr>
          <a:xfrm>
            <a:off x="1176019" y="1496901"/>
            <a:ext cx="8401050" cy="3782446"/>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404040"/>
                </a:solidFill>
                <a:uFill>
                  <a:solidFill>
                    <a:srgbClr val="404040"/>
                  </a:solidFill>
                </a:uFill>
                <a:latin typeface="Carlito"/>
                <a:cs typeface="Carlito"/>
              </a:rPr>
              <a:t>GitHub </a:t>
            </a:r>
            <a:r>
              <a:rPr sz="2000" u="heavy" spc="-10" dirty="0">
                <a:solidFill>
                  <a:srgbClr val="404040"/>
                </a:solidFill>
                <a:uFill>
                  <a:solidFill>
                    <a:srgbClr val="404040"/>
                  </a:solidFill>
                </a:uFill>
                <a:latin typeface="Carlito"/>
                <a:cs typeface="Carlito"/>
              </a:rPr>
              <a:t>repository</a:t>
            </a:r>
            <a:r>
              <a:rPr sz="2000" u="heavy" spc="-40"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a:lnSpc>
                <a:spcPct val="100000"/>
              </a:lnSpc>
              <a:spcBef>
                <a:spcPts val="1200"/>
              </a:spcBef>
            </a:pPr>
            <a:r>
              <a:rPr lang="en-IN" sz="2000" u="heavy" spc="-10" dirty="0">
                <a:solidFill>
                  <a:srgbClr val="800080"/>
                </a:solidFill>
                <a:uFill>
                  <a:solidFill>
                    <a:srgbClr val="800080"/>
                  </a:solidFill>
                </a:uFill>
                <a:latin typeface="Carlito"/>
                <a:cs typeface="Carlito"/>
                <a:hlinkClick r:id="rId2"/>
              </a:rPr>
              <a:t>https://github.com/navassherif98/IBM_Data_Science_Professional_Certification</a:t>
            </a: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spc="-5" dirty="0">
                <a:solidFill>
                  <a:srgbClr val="404040"/>
                </a:solidFill>
                <a:uFill>
                  <a:solidFill>
                    <a:srgbClr val="404040"/>
                  </a:solidFill>
                </a:uFill>
                <a:latin typeface="Carlito"/>
                <a:cs typeface="Carlito"/>
              </a:rPr>
              <a:t>Instructor</a:t>
            </a:r>
            <a:r>
              <a:rPr lang="en-IN" sz="2000" u="heavy" spc="-5" dirty="0">
                <a:solidFill>
                  <a:srgbClr val="404040"/>
                </a:solidFill>
                <a:uFill>
                  <a:solidFill>
                    <a:srgbClr val="404040"/>
                  </a:solidFill>
                </a:uFill>
                <a:latin typeface="Carlito"/>
                <a:cs typeface="Carlito"/>
              </a:rPr>
              <a:t>s</a:t>
            </a:r>
            <a:r>
              <a:rPr sz="2000" u="heavy" spc="-5"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a:solidFill>
                  <a:srgbClr val="24292F"/>
                </a:solidFill>
                <a:effectLst/>
                <a:latin typeface="-apple-system"/>
              </a:rPr>
              <a:t>Instructors: </a:t>
            </a:r>
            <a:r>
              <a:rPr lang="en-IN" sz="2000" b="1" i="0" dirty="0" err="1">
                <a:solidFill>
                  <a:srgbClr val="24292F"/>
                </a:solidFill>
                <a:effectLst/>
                <a:latin typeface="-apple-system"/>
              </a:rPr>
              <a:t>Rav</a:t>
            </a:r>
            <a:r>
              <a:rPr lang="en-IN" sz="2000" b="1" i="0" dirty="0">
                <a:solidFill>
                  <a:srgbClr val="24292F"/>
                </a:solidFill>
                <a:effectLst/>
                <a:latin typeface="-apple-system"/>
              </a:rPr>
              <a:t> Ahuja, Alex </a:t>
            </a:r>
            <a:r>
              <a:rPr lang="en-IN" sz="2000" b="1" i="0" dirty="0" err="1">
                <a:solidFill>
                  <a:srgbClr val="24292F"/>
                </a:solidFill>
                <a:effectLst/>
                <a:latin typeface="-apple-system"/>
              </a:rPr>
              <a:t>Aklson</a:t>
            </a:r>
            <a:r>
              <a:rPr lang="en-IN" sz="2000" b="1" i="0" dirty="0">
                <a:solidFill>
                  <a:srgbClr val="24292F"/>
                </a:solidFill>
                <a:effectLst/>
                <a:latin typeface="-apple-system"/>
              </a:rPr>
              <a:t>, </a:t>
            </a:r>
            <a:r>
              <a:rPr lang="en-IN" sz="2000" b="1" i="0" dirty="0" err="1">
                <a:solidFill>
                  <a:srgbClr val="24292F"/>
                </a:solidFill>
                <a:effectLst/>
                <a:latin typeface="-apple-system"/>
              </a:rPr>
              <a:t>Aije</a:t>
            </a:r>
            <a:r>
              <a:rPr lang="en-IN" sz="2000" b="1" i="0" dirty="0">
                <a:solidFill>
                  <a:srgbClr val="24292F"/>
                </a:solidFill>
                <a:effectLst/>
                <a:latin typeface="-apple-system"/>
              </a:rPr>
              <a:t> </a:t>
            </a:r>
            <a:r>
              <a:rPr lang="en-IN" sz="2000" b="1" i="0" dirty="0" err="1">
                <a:solidFill>
                  <a:srgbClr val="24292F"/>
                </a:solidFill>
                <a:effectLst/>
                <a:latin typeface="-apple-system"/>
              </a:rPr>
              <a:t>Egwaikhide</a:t>
            </a:r>
            <a:r>
              <a:rPr lang="en-IN" sz="2000" b="1" i="0" dirty="0">
                <a:solidFill>
                  <a:srgbClr val="24292F"/>
                </a:solidFill>
                <a:effectLst/>
                <a:latin typeface="-apple-system"/>
              </a:rPr>
              <a:t>, Svetlana Levitan, Romeo </a:t>
            </a:r>
            <a:r>
              <a:rPr lang="en-IN" sz="2000" b="1" i="0" dirty="0" err="1">
                <a:solidFill>
                  <a:srgbClr val="24292F"/>
                </a:solidFill>
                <a:effectLst/>
                <a:latin typeface="-apple-system"/>
              </a:rPr>
              <a:t>Kienzler</a:t>
            </a:r>
            <a:r>
              <a:rPr lang="en-IN" sz="2000" b="1" i="0" dirty="0">
                <a:solidFill>
                  <a:srgbClr val="24292F"/>
                </a:solidFill>
                <a:effectLst/>
                <a:latin typeface="-apple-system"/>
              </a:rPr>
              <a:t>, </a:t>
            </a:r>
            <a:r>
              <a:rPr lang="en-IN" sz="2000" b="1" i="0" dirty="0" err="1">
                <a:solidFill>
                  <a:srgbClr val="24292F"/>
                </a:solidFill>
                <a:effectLst/>
                <a:latin typeface="-apple-system"/>
              </a:rPr>
              <a:t>Polong</a:t>
            </a:r>
            <a:r>
              <a:rPr lang="en-IN" sz="2000" b="1" i="0" dirty="0">
                <a:solidFill>
                  <a:srgbClr val="24292F"/>
                </a:solidFill>
                <a:effectLst/>
                <a:latin typeface="-apple-system"/>
              </a:rPr>
              <a:t> Lin, Joseph </a:t>
            </a:r>
            <a:r>
              <a:rPr lang="en-IN" sz="2000" b="1" i="0" dirty="0" err="1">
                <a:solidFill>
                  <a:srgbClr val="24292F"/>
                </a:solidFill>
                <a:effectLst/>
                <a:latin typeface="-apple-system"/>
              </a:rPr>
              <a:t>Santarcangelo</a:t>
            </a:r>
            <a:r>
              <a:rPr lang="en-IN" sz="2000" b="1" i="0" dirty="0">
                <a:solidFill>
                  <a:srgbClr val="24292F"/>
                </a:solidFill>
                <a:effectLst/>
                <a:latin typeface="-apple-system"/>
              </a:rPr>
              <a:t>, Azim </a:t>
            </a:r>
            <a:r>
              <a:rPr lang="en-IN" sz="2000" b="1" i="0" dirty="0" err="1">
                <a:solidFill>
                  <a:srgbClr val="24292F"/>
                </a:solidFill>
                <a:effectLst/>
                <a:latin typeface="-apple-system"/>
              </a:rPr>
              <a:t>Hirjani</a:t>
            </a:r>
            <a:r>
              <a:rPr lang="en-IN" sz="2000" b="1" i="0" dirty="0">
                <a:solidFill>
                  <a:srgbClr val="24292F"/>
                </a:solidFill>
                <a:effectLst/>
                <a:latin typeface="-apple-system"/>
              </a:rPr>
              <a:t>, </a:t>
            </a:r>
            <a:r>
              <a:rPr lang="en-IN" sz="2000" b="1" i="0" dirty="0" err="1">
                <a:solidFill>
                  <a:srgbClr val="24292F"/>
                </a:solidFill>
                <a:effectLst/>
                <a:latin typeface="-apple-system"/>
              </a:rPr>
              <a:t>Hima</a:t>
            </a:r>
            <a:r>
              <a:rPr lang="en-IN" sz="2000" b="1" i="0" dirty="0">
                <a:solidFill>
                  <a:srgbClr val="24292F"/>
                </a:solidFill>
                <a:effectLst/>
                <a:latin typeface="-apple-system"/>
              </a:rPr>
              <a:t> Vasudevan, </a:t>
            </a:r>
            <a:r>
              <a:rPr lang="en-IN" sz="2000" b="1" i="0" dirty="0" err="1">
                <a:solidFill>
                  <a:srgbClr val="24292F"/>
                </a:solidFill>
                <a:effectLst/>
                <a:latin typeface="-apple-system"/>
              </a:rPr>
              <a:t>Saishruthi</a:t>
            </a:r>
            <a:r>
              <a:rPr lang="en-IN" sz="2000" b="1" i="0" dirty="0">
                <a:solidFill>
                  <a:srgbClr val="24292F"/>
                </a:solidFill>
                <a:effectLst/>
                <a:latin typeface="-apple-system"/>
              </a:rPr>
              <a:t> Swaminathan, Saeed </a:t>
            </a:r>
            <a:r>
              <a:rPr lang="en-IN" sz="2000" b="1" i="0" dirty="0" err="1">
                <a:solidFill>
                  <a:srgbClr val="24292F"/>
                </a:solidFill>
                <a:effectLst/>
                <a:latin typeface="-apple-system"/>
              </a:rPr>
              <a:t>Aghabozorgi</a:t>
            </a:r>
            <a:r>
              <a:rPr lang="en-IN" sz="2000" b="1" i="0" dirty="0">
                <a:solidFill>
                  <a:srgbClr val="24292F"/>
                </a:solidFill>
                <a:effectLst/>
                <a:latin typeface="-apple-system"/>
              </a:rPr>
              <a:t>,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dirty="0">
                <a:solidFill>
                  <a:srgbClr val="404040"/>
                </a:solidFill>
                <a:uFill>
                  <a:solidFill>
                    <a:srgbClr val="404040"/>
                  </a:solidFill>
                </a:uFill>
                <a:latin typeface="Carlito"/>
                <a:cs typeface="Carlito"/>
              </a:rPr>
              <a:t>Special </a:t>
            </a:r>
            <a:r>
              <a:rPr sz="2000" u="heavy" spc="-15" dirty="0">
                <a:solidFill>
                  <a:srgbClr val="404040"/>
                </a:solidFill>
                <a:uFill>
                  <a:solidFill>
                    <a:srgbClr val="404040"/>
                  </a:solidFill>
                </a:uFill>
                <a:latin typeface="Carlito"/>
                <a:cs typeface="Carlito"/>
              </a:rPr>
              <a:t>Thanks </a:t>
            </a:r>
            <a:r>
              <a:rPr sz="2000" u="heavy" spc="-20" dirty="0">
                <a:solidFill>
                  <a:srgbClr val="404040"/>
                </a:solidFill>
                <a:uFill>
                  <a:solidFill>
                    <a:srgbClr val="404040"/>
                  </a:solidFill>
                </a:uFill>
                <a:latin typeface="Carlito"/>
                <a:cs typeface="Carlito"/>
              </a:rPr>
              <a:t>to </a:t>
            </a:r>
            <a:r>
              <a:rPr sz="2000" u="heavy" dirty="0">
                <a:solidFill>
                  <a:srgbClr val="404040"/>
                </a:solidFill>
                <a:uFill>
                  <a:solidFill>
                    <a:srgbClr val="404040"/>
                  </a:solidFill>
                </a:uFill>
                <a:latin typeface="Carlito"/>
                <a:cs typeface="Carlito"/>
              </a:rPr>
              <a:t>All </a:t>
            </a:r>
            <a:r>
              <a:rPr sz="2000" u="heavy" spc="-20" dirty="0">
                <a:solidFill>
                  <a:srgbClr val="404040"/>
                </a:solidFill>
                <a:uFill>
                  <a:solidFill>
                    <a:srgbClr val="404040"/>
                  </a:solidFill>
                </a:uFill>
                <a:latin typeface="Carlito"/>
                <a:cs typeface="Carlito"/>
              </a:rPr>
              <a:t>Instructors:</a:t>
            </a:r>
            <a:endParaRPr sz="2000" dirty="0">
              <a:latin typeface="Carlito"/>
              <a:cs typeface="Carlito"/>
            </a:endParaRPr>
          </a:p>
          <a:p>
            <a:pPr marL="12700">
              <a:lnSpc>
                <a:spcPct val="100000"/>
              </a:lnSpc>
              <a:spcBef>
                <a:spcPts val="1200"/>
              </a:spcBef>
            </a:pPr>
            <a:r>
              <a:rPr sz="2000" u="heavy" spc="-20" dirty="0">
                <a:solidFill>
                  <a:srgbClr val="800080"/>
                </a:solidFill>
                <a:uFill>
                  <a:solidFill>
                    <a:srgbClr val="2996E1"/>
                  </a:solidFill>
                </a:uFill>
                <a:latin typeface="Carlito"/>
                <a:cs typeface="Carlito"/>
                <a:hlinkClick r:id="rId3"/>
              </a:rPr>
              <a:t>https://www.coursera.org/professional-certificates/ibm-data-science?#instructors</a:t>
            </a:r>
            <a:endParaRPr sz="20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371600" y="2438400"/>
            <a:ext cx="7760970" cy="3163044"/>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spc="-35" dirty="0">
                <a:solidFill>
                  <a:schemeClr val="accent2">
                    <a:lumMod val="75000"/>
                  </a:schemeClr>
                </a:solidFill>
                <a:latin typeface="Carlito"/>
                <a:cs typeface="Carlito"/>
              </a:rPr>
              <a:t>Data </a:t>
            </a:r>
            <a:r>
              <a:rPr sz="2200" spc="-20" dirty="0">
                <a:solidFill>
                  <a:schemeClr val="accent2">
                    <a:lumMod val="75000"/>
                  </a:schemeClr>
                </a:solidFill>
                <a:latin typeface="Carlito"/>
                <a:cs typeface="Carlito"/>
              </a:rPr>
              <a:t>collection</a:t>
            </a:r>
            <a:r>
              <a:rPr sz="2200" spc="15" dirty="0">
                <a:solidFill>
                  <a:schemeClr val="accent2">
                    <a:lumMod val="75000"/>
                  </a:schemeClr>
                </a:solidFill>
                <a:latin typeface="Carlito"/>
                <a:cs typeface="Carlito"/>
              </a:rPr>
              <a:t> </a:t>
            </a:r>
            <a:r>
              <a:rPr sz="2200" spc="-5" dirty="0">
                <a:solidFill>
                  <a:schemeClr val="accent2">
                    <a:lumMod val="75000"/>
                  </a:schemeClr>
                </a:solidFill>
                <a:latin typeface="Carlito"/>
                <a:cs typeface="Carlito"/>
              </a:rPr>
              <a:t>methodology:</a:t>
            </a:r>
            <a:endParaRPr sz="2200" dirty="0">
              <a:solidFill>
                <a:schemeClr val="accent2">
                  <a:lumMod val="75000"/>
                </a:schemeClr>
              </a:solidFill>
              <a:latin typeface="Carlito"/>
              <a:cs typeface="Carlito"/>
            </a:endParaRPr>
          </a:p>
          <a:p>
            <a:pPr marL="698500" lvl="1" indent="-229235">
              <a:lnSpc>
                <a:spcPct val="100000"/>
              </a:lnSpc>
              <a:spcBef>
                <a:spcPts val="315"/>
              </a:spcBef>
              <a:buFont typeface="Arial"/>
              <a:buChar char="•"/>
              <a:tabLst>
                <a:tab pos="697865" algn="l"/>
                <a:tab pos="699135" algn="l"/>
              </a:tabLst>
            </a:pPr>
            <a:r>
              <a:rPr lang="fr-FR" sz="1800" spc="-5" dirty="0">
                <a:solidFill>
                  <a:schemeClr val="accent2">
                    <a:lumMod val="75000"/>
                  </a:schemeClr>
                </a:solidFill>
                <a:latin typeface="Carlito"/>
                <a:cs typeface="Carlito"/>
              </a:rPr>
              <a:t>Based on </a:t>
            </a:r>
            <a:r>
              <a:rPr lang="fr-FR" sz="1800" spc="-5" dirty="0" err="1">
                <a:solidFill>
                  <a:schemeClr val="accent2">
                    <a:lumMod val="75000"/>
                  </a:schemeClr>
                </a:solidFill>
                <a:latin typeface="Carlito"/>
                <a:cs typeface="Carlito"/>
              </a:rPr>
              <a:t>both</a:t>
            </a:r>
            <a:r>
              <a:rPr sz="1800" spc="-5" dirty="0">
                <a:solidFill>
                  <a:schemeClr val="accent2">
                    <a:lumMod val="75000"/>
                  </a:schemeClr>
                </a:solidFill>
                <a:latin typeface="Carlito"/>
                <a:cs typeface="Carlito"/>
              </a:rPr>
              <a:t> </a:t>
            </a:r>
            <a:r>
              <a:rPr sz="1800" spc="-20" dirty="0">
                <a:solidFill>
                  <a:schemeClr val="accent2">
                    <a:lumMod val="75000"/>
                  </a:schemeClr>
                </a:solidFill>
                <a:latin typeface="Carlito"/>
                <a:cs typeface="Carlito"/>
              </a:rPr>
              <a:t>data from </a:t>
            </a:r>
            <a:r>
              <a:rPr sz="1800" spc="-5" dirty="0">
                <a:solidFill>
                  <a:schemeClr val="accent2">
                    <a:lumMod val="75000"/>
                  </a:schemeClr>
                </a:solidFill>
                <a:latin typeface="Carlito"/>
                <a:cs typeface="Carlito"/>
              </a:rPr>
              <a:t>SpaceX public </a:t>
            </a:r>
            <a:r>
              <a:rPr sz="1800" dirty="0">
                <a:solidFill>
                  <a:schemeClr val="accent2">
                    <a:lumMod val="75000"/>
                  </a:schemeClr>
                </a:solidFill>
                <a:latin typeface="Carlito"/>
                <a:cs typeface="Carlito"/>
              </a:rPr>
              <a:t>API and </a:t>
            </a:r>
            <a:r>
              <a:rPr lang="fr-FR" sz="1800" dirty="0" err="1">
                <a:solidFill>
                  <a:schemeClr val="accent2">
                    <a:lumMod val="75000"/>
                  </a:schemeClr>
                </a:solidFill>
                <a:latin typeface="Carlito"/>
                <a:cs typeface="Carlito"/>
              </a:rPr>
              <a:t>Sp</a:t>
            </a:r>
            <a:r>
              <a:rPr sz="1800" spc="-5" dirty="0" err="1">
                <a:solidFill>
                  <a:schemeClr val="accent2">
                    <a:lumMod val="75000"/>
                  </a:schemeClr>
                </a:solidFill>
                <a:latin typeface="Carlito"/>
                <a:cs typeface="Carlito"/>
              </a:rPr>
              <a:t>aceX</a:t>
            </a:r>
            <a:r>
              <a:rPr sz="1800" spc="-5" dirty="0">
                <a:solidFill>
                  <a:schemeClr val="accent2">
                    <a:lumMod val="75000"/>
                  </a:schemeClr>
                </a:solidFill>
                <a:latin typeface="Carlito"/>
                <a:cs typeface="Carlito"/>
              </a:rPr>
              <a:t> Wikipedia</a:t>
            </a:r>
            <a:r>
              <a:rPr sz="1800" spc="15"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page</a:t>
            </a:r>
            <a:endParaRPr sz="1800" dirty="0">
              <a:solidFill>
                <a:schemeClr val="accent2">
                  <a:lumMod val="75000"/>
                </a:schemeClr>
              </a:solidFill>
              <a:latin typeface="Carlito"/>
              <a:cs typeface="Carlito"/>
            </a:endParaRPr>
          </a:p>
          <a:p>
            <a:pPr marL="241300" indent="-229235">
              <a:lnSpc>
                <a:spcPct val="100000"/>
              </a:lnSpc>
              <a:spcBef>
                <a:spcPts val="1485"/>
              </a:spcBef>
              <a:buFont typeface="Arial"/>
              <a:buChar char="•"/>
              <a:tabLst>
                <a:tab pos="240665" algn="l"/>
                <a:tab pos="241935" algn="l"/>
              </a:tabLst>
            </a:pPr>
            <a:r>
              <a:rPr lang="fr-FR" sz="2200" spc="-35" dirty="0">
                <a:solidFill>
                  <a:schemeClr val="accent2">
                    <a:lumMod val="75000"/>
                  </a:schemeClr>
                </a:solidFill>
                <a:latin typeface="Carlito"/>
                <a:cs typeface="Carlito"/>
              </a:rPr>
              <a:t>D</a:t>
            </a:r>
            <a:r>
              <a:rPr sz="2200" spc="-35" dirty="0" err="1">
                <a:solidFill>
                  <a:schemeClr val="accent2">
                    <a:lumMod val="75000"/>
                  </a:schemeClr>
                </a:solidFill>
                <a:latin typeface="Carlito"/>
                <a:cs typeface="Carlito"/>
              </a:rPr>
              <a:t>ata</a:t>
            </a:r>
            <a:r>
              <a:rPr sz="2200" spc="35" dirty="0">
                <a:solidFill>
                  <a:schemeClr val="accent2">
                    <a:lumMod val="75000"/>
                  </a:schemeClr>
                </a:solidFill>
                <a:latin typeface="Carlito"/>
                <a:cs typeface="Carlito"/>
              </a:rPr>
              <a:t> </a:t>
            </a:r>
            <a:r>
              <a:rPr sz="2200" spc="-20" dirty="0">
                <a:solidFill>
                  <a:schemeClr val="accent2">
                    <a:lumMod val="75000"/>
                  </a:schemeClr>
                </a:solidFill>
                <a:latin typeface="Carlito"/>
                <a:cs typeface="Carlito"/>
              </a:rPr>
              <a:t>wrangling</a:t>
            </a:r>
            <a:endParaRPr sz="2200" dirty="0">
              <a:solidFill>
                <a:schemeClr val="accent2">
                  <a:lumMod val="75000"/>
                </a:schemeClr>
              </a:solidFill>
              <a:latin typeface="Carlito"/>
              <a:cs typeface="Carlito"/>
            </a:endParaRPr>
          </a:p>
          <a:p>
            <a:pPr marL="698500" lvl="1" indent="-229235">
              <a:lnSpc>
                <a:spcPct val="100000"/>
              </a:lnSpc>
              <a:spcBef>
                <a:spcPts val="315"/>
              </a:spcBef>
              <a:buFont typeface="Arial"/>
              <a:buChar char="•"/>
              <a:tabLst>
                <a:tab pos="697865" algn="l"/>
                <a:tab pos="699135" algn="l"/>
              </a:tabLst>
            </a:pPr>
            <a:r>
              <a:rPr sz="1800" spc="-5" dirty="0">
                <a:solidFill>
                  <a:schemeClr val="accent2">
                    <a:lumMod val="75000"/>
                  </a:schemeClr>
                </a:solidFill>
                <a:latin typeface="Carlito"/>
                <a:cs typeface="Carlito"/>
              </a:rPr>
              <a:t>Classifying true landings </a:t>
            </a:r>
            <a:r>
              <a:rPr sz="1800" dirty="0">
                <a:solidFill>
                  <a:schemeClr val="accent2">
                    <a:lumMod val="75000"/>
                  </a:schemeClr>
                </a:solidFill>
                <a:latin typeface="Carlito"/>
                <a:cs typeface="Carlito"/>
              </a:rPr>
              <a:t>as </a:t>
            </a:r>
            <a:r>
              <a:rPr sz="1800" spc="-5" dirty="0">
                <a:solidFill>
                  <a:schemeClr val="accent2">
                    <a:lumMod val="75000"/>
                  </a:schemeClr>
                </a:solidFill>
                <a:latin typeface="Carlito"/>
                <a:cs typeface="Carlito"/>
              </a:rPr>
              <a:t>successful </a:t>
            </a:r>
            <a:r>
              <a:rPr lang="fr-FR" sz="1800" dirty="0">
                <a:solidFill>
                  <a:schemeClr val="accent2">
                    <a:lumMod val="75000"/>
                  </a:schemeClr>
                </a:solidFill>
                <a:latin typeface="Carlito"/>
                <a:cs typeface="Carlito"/>
              </a:rPr>
              <a:t>or</a:t>
            </a:r>
            <a:r>
              <a:rPr sz="1800" dirty="0">
                <a:solidFill>
                  <a:schemeClr val="accent2">
                    <a:lumMod val="75000"/>
                  </a:schemeClr>
                </a:solidFill>
                <a:latin typeface="Carlito"/>
                <a:cs typeface="Carlito"/>
              </a:rPr>
              <a:t> </a:t>
            </a:r>
            <a:r>
              <a:rPr sz="1800" spc="-10" dirty="0">
                <a:solidFill>
                  <a:schemeClr val="accent2">
                    <a:lumMod val="75000"/>
                  </a:schemeClr>
                </a:solidFill>
                <a:latin typeface="Carlito"/>
                <a:cs typeface="Carlito"/>
              </a:rPr>
              <a:t>unsuccessful</a:t>
            </a:r>
            <a:endParaRPr sz="1800" dirty="0">
              <a:solidFill>
                <a:schemeClr val="accent2">
                  <a:lumMod val="75000"/>
                </a:schemeClr>
              </a:solidFill>
              <a:latin typeface="Carlito"/>
              <a:cs typeface="Carlito"/>
            </a:endParaRPr>
          </a:p>
          <a:p>
            <a:pPr marL="241300" indent="-229235">
              <a:lnSpc>
                <a:spcPct val="100000"/>
              </a:lnSpc>
              <a:spcBef>
                <a:spcPts val="680"/>
              </a:spcBef>
              <a:buFont typeface="Arial"/>
              <a:buChar char="•"/>
              <a:tabLst>
                <a:tab pos="240665" algn="l"/>
                <a:tab pos="241935" algn="l"/>
              </a:tabLst>
            </a:pPr>
            <a:r>
              <a:rPr lang="fr-FR" sz="2200" spc="-40" dirty="0">
                <a:solidFill>
                  <a:schemeClr val="accent2">
                    <a:lumMod val="75000"/>
                  </a:schemeClr>
                </a:solidFill>
                <a:latin typeface="Carlito"/>
                <a:cs typeface="Carlito"/>
              </a:rPr>
              <a:t>E</a:t>
            </a:r>
            <a:r>
              <a:rPr sz="2200" spc="-25" dirty="0" err="1">
                <a:solidFill>
                  <a:schemeClr val="accent2">
                    <a:lumMod val="75000"/>
                  </a:schemeClr>
                </a:solidFill>
                <a:latin typeface="Carlito"/>
                <a:cs typeface="Carlito"/>
              </a:rPr>
              <a:t>xploratory</a:t>
            </a:r>
            <a:r>
              <a:rPr sz="2200" spc="-25" dirty="0">
                <a:solidFill>
                  <a:schemeClr val="accent2">
                    <a:lumMod val="75000"/>
                  </a:schemeClr>
                </a:solidFill>
                <a:latin typeface="Carlito"/>
                <a:cs typeface="Carlito"/>
              </a:rPr>
              <a:t> </a:t>
            </a:r>
            <a:r>
              <a:rPr sz="2200" spc="-35" dirty="0">
                <a:solidFill>
                  <a:schemeClr val="accent2">
                    <a:lumMod val="75000"/>
                  </a:schemeClr>
                </a:solidFill>
                <a:latin typeface="Carlito"/>
                <a:cs typeface="Carlito"/>
              </a:rPr>
              <a:t>data </a:t>
            </a:r>
            <a:r>
              <a:rPr sz="2200" spc="-20" dirty="0">
                <a:solidFill>
                  <a:schemeClr val="accent2">
                    <a:lumMod val="75000"/>
                  </a:schemeClr>
                </a:solidFill>
                <a:latin typeface="Carlito"/>
                <a:cs typeface="Carlito"/>
              </a:rPr>
              <a:t>analysis </a:t>
            </a:r>
            <a:r>
              <a:rPr sz="2200" spc="-25" dirty="0">
                <a:solidFill>
                  <a:schemeClr val="accent2">
                    <a:lumMod val="75000"/>
                  </a:schemeClr>
                </a:solidFill>
                <a:latin typeface="Carlito"/>
                <a:cs typeface="Carlito"/>
              </a:rPr>
              <a:t>(EDA) </a:t>
            </a:r>
            <a:r>
              <a:rPr sz="2200" spc="-15" dirty="0">
                <a:solidFill>
                  <a:schemeClr val="accent2">
                    <a:lumMod val="75000"/>
                  </a:schemeClr>
                </a:solidFill>
                <a:latin typeface="Carlito"/>
                <a:cs typeface="Carlito"/>
              </a:rPr>
              <a:t>using </a:t>
            </a:r>
            <a:r>
              <a:rPr sz="2200" spc="-20" dirty="0">
                <a:solidFill>
                  <a:schemeClr val="accent2">
                    <a:lumMod val="75000"/>
                  </a:schemeClr>
                </a:solidFill>
                <a:latin typeface="Carlito"/>
                <a:cs typeface="Carlito"/>
              </a:rPr>
              <a:t>visualization </a:t>
            </a:r>
            <a:r>
              <a:rPr sz="2200" spc="-5" dirty="0">
                <a:solidFill>
                  <a:schemeClr val="accent2">
                    <a:lumMod val="75000"/>
                  </a:schemeClr>
                </a:solidFill>
                <a:latin typeface="Carlito"/>
                <a:cs typeface="Carlito"/>
              </a:rPr>
              <a:t>and</a:t>
            </a:r>
            <a:r>
              <a:rPr sz="2200" spc="155" dirty="0">
                <a:solidFill>
                  <a:schemeClr val="accent2">
                    <a:lumMod val="75000"/>
                  </a:schemeClr>
                </a:solidFill>
                <a:latin typeface="Carlito"/>
                <a:cs typeface="Carlito"/>
              </a:rPr>
              <a:t> </a:t>
            </a:r>
            <a:r>
              <a:rPr sz="2200" spc="-15" dirty="0">
                <a:solidFill>
                  <a:schemeClr val="accent2">
                    <a:lumMod val="75000"/>
                  </a:schemeClr>
                </a:solidFill>
                <a:latin typeface="Carlito"/>
                <a:cs typeface="Carlito"/>
              </a:rPr>
              <a:t>SQL</a:t>
            </a:r>
            <a:endParaRPr sz="2200" dirty="0">
              <a:solidFill>
                <a:schemeClr val="accent2">
                  <a:lumMod val="75000"/>
                </a:schemeClr>
              </a:solidFill>
              <a:latin typeface="Carlito"/>
              <a:cs typeface="Carlito"/>
            </a:endParaRPr>
          </a:p>
          <a:p>
            <a:pPr marL="241300" indent="-229235">
              <a:lnSpc>
                <a:spcPct val="100000"/>
              </a:lnSpc>
              <a:spcBef>
                <a:spcPts val="5"/>
              </a:spcBef>
              <a:buFont typeface="Arial"/>
              <a:buChar char="•"/>
              <a:tabLst>
                <a:tab pos="240665" algn="l"/>
                <a:tab pos="241935" algn="l"/>
              </a:tabLst>
            </a:pPr>
            <a:r>
              <a:rPr lang="fr-FR" sz="2200" spc="-40" dirty="0">
                <a:solidFill>
                  <a:schemeClr val="accent2">
                    <a:lumMod val="75000"/>
                  </a:schemeClr>
                </a:solidFill>
                <a:latin typeface="Carlito"/>
                <a:cs typeface="Carlito"/>
              </a:rPr>
              <a:t>Interactive </a:t>
            </a:r>
            <a:r>
              <a:rPr sz="2200" spc="-5" dirty="0">
                <a:solidFill>
                  <a:schemeClr val="accent2">
                    <a:lumMod val="75000"/>
                  </a:schemeClr>
                </a:solidFill>
                <a:latin typeface="Carlito"/>
                <a:cs typeface="Carlito"/>
              </a:rPr>
              <a:t>visual analytics </a:t>
            </a:r>
            <a:r>
              <a:rPr sz="2200" spc="-15" dirty="0">
                <a:solidFill>
                  <a:schemeClr val="accent2">
                    <a:lumMod val="75000"/>
                  </a:schemeClr>
                </a:solidFill>
                <a:latin typeface="Carlito"/>
                <a:cs typeface="Carlito"/>
              </a:rPr>
              <a:t>using </a:t>
            </a:r>
            <a:r>
              <a:rPr sz="2200" spc="-20" dirty="0">
                <a:solidFill>
                  <a:schemeClr val="accent2">
                    <a:lumMod val="75000"/>
                  </a:schemeClr>
                </a:solidFill>
                <a:latin typeface="Carlito"/>
                <a:cs typeface="Carlito"/>
              </a:rPr>
              <a:t>Folium </a:t>
            </a:r>
            <a:r>
              <a:rPr sz="2200" spc="-5" dirty="0">
                <a:solidFill>
                  <a:schemeClr val="accent2">
                    <a:lumMod val="75000"/>
                  </a:schemeClr>
                </a:solidFill>
                <a:latin typeface="Carlito"/>
                <a:cs typeface="Carlito"/>
              </a:rPr>
              <a:t>and Plotly</a:t>
            </a:r>
            <a:r>
              <a:rPr sz="2200" spc="10" dirty="0">
                <a:solidFill>
                  <a:schemeClr val="accent2">
                    <a:lumMod val="75000"/>
                  </a:schemeClr>
                </a:solidFill>
                <a:latin typeface="Carlito"/>
                <a:cs typeface="Carlito"/>
              </a:rPr>
              <a:t> </a:t>
            </a:r>
            <a:r>
              <a:rPr sz="2200" spc="-5" dirty="0">
                <a:solidFill>
                  <a:schemeClr val="accent2">
                    <a:lumMod val="75000"/>
                  </a:schemeClr>
                </a:solidFill>
                <a:latin typeface="Carlito"/>
                <a:cs typeface="Carlito"/>
              </a:rPr>
              <a:t>Dash</a:t>
            </a:r>
            <a:endParaRPr sz="2200" dirty="0">
              <a:solidFill>
                <a:schemeClr val="accent2">
                  <a:lumMod val="75000"/>
                </a:schemeClr>
              </a:solidFill>
              <a:latin typeface="Carlito"/>
              <a:cs typeface="Carlito"/>
            </a:endParaRPr>
          </a:p>
          <a:p>
            <a:pPr marL="241300" indent="-229235">
              <a:lnSpc>
                <a:spcPct val="100000"/>
              </a:lnSpc>
              <a:spcBef>
                <a:spcPts val="1440"/>
              </a:spcBef>
              <a:buFont typeface="Arial"/>
              <a:buChar char="•"/>
              <a:tabLst>
                <a:tab pos="240665" algn="l"/>
                <a:tab pos="241935" algn="l"/>
              </a:tabLst>
            </a:pPr>
            <a:r>
              <a:rPr lang="fr-FR" sz="2200" spc="-25" dirty="0">
                <a:solidFill>
                  <a:schemeClr val="accent2">
                    <a:lumMod val="75000"/>
                  </a:schemeClr>
                </a:solidFill>
                <a:latin typeface="Carlito"/>
                <a:cs typeface="Carlito"/>
              </a:rPr>
              <a:t>P</a:t>
            </a:r>
            <a:r>
              <a:rPr sz="2200" spc="-25" dirty="0" err="1">
                <a:solidFill>
                  <a:schemeClr val="accent2">
                    <a:lumMod val="75000"/>
                  </a:schemeClr>
                </a:solidFill>
                <a:latin typeface="Carlito"/>
                <a:cs typeface="Carlito"/>
              </a:rPr>
              <a:t>redictive</a:t>
            </a:r>
            <a:r>
              <a:rPr sz="2200" spc="-25" dirty="0">
                <a:solidFill>
                  <a:schemeClr val="accent2">
                    <a:lumMod val="75000"/>
                  </a:schemeClr>
                </a:solidFill>
                <a:latin typeface="Carlito"/>
                <a:cs typeface="Carlito"/>
              </a:rPr>
              <a:t> </a:t>
            </a:r>
            <a:r>
              <a:rPr sz="2200" spc="-20" dirty="0">
                <a:solidFill>
                  <a:schemeClr val="accent2">
                    <a:lumMod val="75000"/>
                  </a:schemeClr>
                </a:solidFill>
                <a:latin typeface="Carlito"/>
                <a:cs typeface="Carlito"/>
              </a:rPr>
              <a:t>analysis </a:t>
            </a:r>
            <a:r>
              <a:rPr sz="2200" spc="-15" dirty="0">
                <a:solidFill>
                  <a:schemeClr val="accent2">
                    <a:lumMod val="75000"/>
                  </a:schemeClr>
                </a:solidFill>
                <a:latin typeface="Carlito"/>
                <a:cs typeface="Carlito"/>
              </a:rPr>
              <a:t>using </a:t>
            </a:r>
            <a:r>
              <a:rPr sz="2200" spc="-20" dirty="0">
                <a:solidFill>
                  <a:schemeClr val="accent2">
                    <a:lumMod val="75000"/>
                  </a:schemeClr>
                </a:solidFill>
                <a:latin typeface="Carlito"/>
                <a:cs typeface="Carlito"/>
              </a:rPr>
              <a:t>classification</a:t>
            </a:r>
            <a:r>
              <a:rPr sz="2200" spc="170" dirty="0">
                <a:solidFill>
                  <a:schemeClr val="accent2">
                    <a:lumMod val="75000"/>
                  </a:schemeClr>
                </a:solidFill>
                <a:latin typeface="Carlito"/>
                <a:cs typeface="Carlito"/>
              </a:rPr>
              <a:t> </a:t>
            </a:r>
            <a:r>
              <a:rPr sz="2200" spc="-5" dirty="0">
                <a:solidFill>
                  <a:schemeClr val="accent2">
                    <a:lumMod val="75000"/>
                  </a:schemeClr>
                </a:solidFill>
                <a:latin typeface="Carlito"/>
                <a:cs typeface="Carlito"/>
              </a:rPr>
              <a:t>models</a:t>
            </a:r>
            <a:endParaRPr sz="2200" dirty="0">
              <a:solidFill>
                <a:schemeClr val="accent2">
                  <a:lumMod val="75000"/>
                </a:schemeClr>
              </a:solidFill>
              <a:latin typeface="Carlito"/>
              <a:cs typeface="Carlito"/>
            </a:endParaRPr>
          </a:p>
          <a:p>
            <a:pPr marL="698500" lvl="1" indent="-229235">
              <a:lnSpc>
                <a:spcPct val="100000"/>
              </a:lnSpc>
              <a:spcBef>
                <a:spcPts val="325"/>
              </a:spcBef>
              <a:buFont typeface="Arial"/>
              <a:buChar char="•"/>
              <a:tabLst>
                <a:tab pos="697865" algn="l"/>
                <a:tab pos="699135" algn="l"/>
              </a:tabLst>
            </a:pPr>
            <a:r>
              <a:rPr sz="1800" spc="-45" dirty="0">
                <a:solidFill>
                  <a:schemeClr val="accent2">
                    <a:lumMod val="75000"/>
                  </a:schemeClr>
                </a:solidFill>
                <a:latin typeface="Carlito"/>
                <a:cs typeface="Carlito"/>
              </a:rPr>
              <a:t>Tuned </a:t>
            </a:r>
            <a:r>
              <a:rPr lang="fr-FR" sz="1800" spc="-45" dirty="0" err="1">
                <a:solidFill>
                  <a:schemeClr val="accent2">
                    <a:lumMod val="75000"/>
                  </a:schemeClr>
                </a:solidFill>
                <a:latin typeface="Carlito"/>
                <a:cs typeface="Carlito"/>
              </a:rPr>
              <a:t>hyperparameters</a:t>
            </a:r>
            <a:r>
              <a:rPr lang="fr-FR" sz="1800" spc="-45" dirty="0">
                <a:solidFill>
                  <a:schemeClr val="accent2">
                    <a:lumMod val="75000"/>
                  </a:schemeClr>
                </a:solidFill>
                <a:latin typeface="Carlito"/>
                <a:cs typeface="Carlito"/>
              </a:rPr>
              <a:t> </a:t>
            </a:r>
            <a:r>
              <a:rPr sz="1800" dirty="0">
                <a:solidFill>
                  <a:schemeClr val="accent2">
                    <a:lumMod val="75000"/>
                  </a:schemeClr>
                </a:solidFill>
                <a:latin typeface="Carlito"/>
                <a:cs typeface="Carlito"/>
              </a:rPr>
              <a:t>models </a:t>
            </a:r>
            <a:r>
              <a:rPr sz="1800" spc="-5" dirty="0">
                <a:solidFill>
                  <a:schemeClr val="accent2">
                    <a:lumMod val="75000"/>
                  </a:schemeClr>
                </a:solidFill>
                <a:latin typeface="Carlito"/>
                <a:cs typeface="Carlito"/>
              </a:rPr>
              <a:t>using</a:t>
            </a:r>
            <a:r>
              <a:rPr sz="1800" spc="10" dirty="0">
                <a:solidFill>
                  <a:schemeClr val="accent2">
                    <a:lumMod val="75000"/>
                  </a:schemeClr>
                </a:solidFill>
                <a:latin typeface="Carlito"/>
                <a:cs typeface="Carlito"/>
              </a:rPr>
              <a:t> </a:t>
            </a:r>
            <a:r>
              <a:rPr sz="1800" spc="-20" dirty="0">
                <a:solidFill>
                  <a:schemeClr val="accent2">
                    <a:lumMod val="75000"/>
                  </a:schemeClr>
                </a:solidFill>
                <a:latin typeface="Carlito"/>
                <a:cs typeface="Carlito"/>
              </a:rPr>
              <a:t>GridSearchCV</a:t>
            </a:r>
            <a:endParaRPr sz="1800" dirty="0">
              <a:solidFill>
                <a:schemeClr val="accent2">
                  <a:lumMod val="75000"/>
                </a:schemeClr>
              </a:solidFill>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Arial"/>
                <a:cs typeface="Arial"/>
              </a:rPr>
              <a:t>Methodology</a:t>
            </a:r>
            <a:endParaRPr sz="800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sz="2400" spc="-165" dirty="0">
                <a:solidFill>
                  <a:srgbClr val="616E52"/>
                </a:solidFill>
                <a:latin typeface="Arial"/>
                <a:cs typeface="Arial"/>
              </a:rPr>
              <a:t>OVERVIEW </a:t>
            </a:r>
            <a:r>
              <a:rPr sz="2400" spc="-285" dirty="0">
                <a:solidFill>
                  <a:srgbClr val="616E52"/>
                </a:solidFill>
                <a:latin typeface="Arial"/>
                <a:cs typeface="Arial"/>
              </a:rPr>
              <a:t>OF </a:t>
            </a:r>
            <a:r>
              <a:rPr sz="2400" spc="-340" dirty="0">
                <a:solidFill>
                  <a:srgbClr val="616E52"/>
                </a:solidFill>
                <a:latin typeface="Arial"/>
                <a:cs typeface="Arial"/>
              </a:rPr>
              <a:t>DATA </a:t>
            </a:r>
            <a:r>
              <a:rPr sz="2400" spc="-140" dirty="0">
                <a:solidFill>
                  <a:srgbClr val="616E52"/>
                </a:solidFill>
                <a:latin typeface="Arial"/>
                <a:cs typeface="Arial"/>
              </a:rPr>
              <a:t>COLLECTION, </a:t>
            </a:r>
            <a:r>
              <a:rPr sz="2400" spc="-95" dirty="0">
                <a:solidFill>
                  <a:srgbClr val="616E52"/>
                </a:solidFill>
                <a:latin typeface="Arial"/>
                <a:cs typeface="Arial"/>
              </a:rPr>
              <a:t>WRANGLING,</a:t>
            </a:r>
            <a:r>
              <a:rPr sz="2400" spc="-120" dirty="0">
                <a:solidFill>
                  <a:srgbClr val="616E52"/>
                </a:solidFill>
                <a:latin typeface="Arial"/>
                <a:cs typeface="Arial"/>
              </a:rPr>
              <a:t> </a:t>
            </a:r>
            <a:r>
              <a:rPr sz="2400" spc="-105" dirty="0">
                <a:solidFill>
                  <a:srgbClr val="616E52"/>
                </a:solidFill>
                <a:latin typeface="Arial"/>
                <a:cs typeface="Arial"/>
              </a:rPr>
              <a:t>VISUALIZATION,</a:t>
            </a:r>
            <a:endParaRPr sz="2400">
              <a:latin typeface="Arial"/>
              <a:cs typeface="Arial"/>
            </a:endParaRPr>
          </a:p>
          <a:p>
            <a:pPr marL="12700">
              <a:lnSpc>
                <a:spcPts val="2745"/>
              </a:lnSpc>
              <a:tabLst>
                <a:tab pos="1963420" algn="l"/>
                <a:tab pos="2682875" algn="l"/>
                <a:tab pos="3816350" algn="l"/>
              </a:tabLst>
            </a:pPr>
            <a:r>
              <a:rPr sz="2400" spc="-165" dirty="0">
                <a:solidFill>
                  <a:srgbClr val="616E52"/>
                </a:solidFill>
                <a:latin typeface="Arial"/>
                <a:cs typeface="Arial"/>
              </a:rPr>
              <a:t>DASHBOARD,	</a:t>
            </a:r>
            <a:r>
              <a:rPr sz="2400" spc="-155" dirty="0">
                <a:solidFill>
                  <a:srgbClr val="616E52"/>
                </a:solidFill>
                <a:latin typeface="Arial"/>
                <a:cs typeface="Arial"/>
              </a:rPr>
              <a:t>AND	</a:t>
            </a:r>
            <a:r>
              <a:rPr sz="2400" spc="-140" dirty="0">
                <a:solidFill>
                  <a:srgbClr val="616E52"/>
                </a:solidFill>
                <a:latin typeface="Arial"/>
                <a:cs typeface="Arial"/>
              </a:rPr>
              <a:t>MODEL	</a:t>
            </a:r>
            <a:r>
              <a:rPr sz="2400" spc="-150" dirty="0">
                <a:solidFill>
                  <a:srgbClr val="616E52"/>
                </a:solidFill>
                <a:latin typeface="Arial"/>
                <a:cs typeface="Arial"/>
              </a:rPr>
              <a:t>METHODS</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381000" y="2182167"/>
            <a:ext cx="8610600" cy="2133276"/>
          </a:xfrm>
          <a:prstGeom prst="rect">
            <a:avLst/>
          </a:prstGeom>
        </p:spPr>
        <p:txBody>
          <a:bodyPr vert="horz" wrap="square" lIns="0" tIns="42545" rIns="0" bIns="0" rtlCol="0">
            <a:spAutoFit/>
          </a:bodyPr>
          <a:lstStyle/>
          <a:p>
            <a:pPr marL="12700" marR="42545">
              <a:lnSpc>
                <a:spcPts val="2210"/>
              </a:lnSpc>
              <a:spcBef>
                <a:spcPts val="335"/>
              </a:spcBef>
            </a:pPr>
            <a:r>
              <a:rPr lang="en-US" sz="2000" b="0" i="0" dirty="0">
                <a:solidFill>
                  <a:schemeClr val="accent2">
                    <a:lumMod val="75000"/>
                  </a:schemeClr>
                </a:solidFill>
                <a:effectLst/>
                <a:latin typeface="Söhne"/>
              </a:rPr>
              <a:t>The process of collecting the data involved a combination of requesting data from the SpaceX public API and web scraping a table from SpaceX's Wikipedia page. </a:t>
            </a:r>
          </a:p>
          <a:p>
            <a:pPr marL="12700" marR="42545">
              <a:lnSpc>
                <a:spcPts val="2210"/>
              </a:lnSpc>
              <a:spcBef>
                <a:spcPts val="335"/>
              </a:spcBef>
            </a:pPr>
            <a:endParaRPr lang="en-US" sz="2000" dirty="0">
              <a:solidFill>
                <a:schemeClr val="accent2">
                  <a:lumMod val="75000"/>
                </a:schemeClr>
              </a:solidFill>
              <a:latin typeface="Söhne"/>
            </a:endParaRPr>
          </a:p>
          <a:p>
            <a:pPr marL="12700" marR="42545">
              <a:lnSpc>
                <a:spcPts val="2210"/>
              </a:lnSpc>
              <a:spcBef>
                <a:spcPts val="335"/>
              </a:spcBef>
            </a:pPr>
            <a:r>
              <a:rPr lang="en-US" sz="2000" b="0" i="0" dirty="0">
                <a:solidFill>
                  <a:schemeClr val="accent2">
                    <a:lumMod val="75000"/>
                  </a:schemeClr>
                </a:solidFill>
                <a:effectLst/>
                <a:latin typeface="Söhne"/>
              </a:rPr>
              <a:t>The following slide will display the flowchart detailing the data collection from the API, while the one after will show the flowchart for data collection through web scraping. </a:t>
            </a:r>
          </a:p>
          <a:p>
            <a:pPr marL="12700" marR="42545">
              <a:lnSpc>
                <a:spcPts val="2210"/>
              </a:lnSpc>
              <a:spcBef>
                <a:spcPts val="335"/>
              </a:spcBef>
            </a:pPr>
            <a:endParaRPr lang="en-US" sz="2000" u="heavy" dirty="0">
              <a:solidFill>
                <a:schemeClr val="accent2">
                  <a:lumMod val="75000"/>
                </a:schemeClr>
              </a:solidFill>
              <a:uFill>
                <a:solidFill>
                  <a:srgbClr val="404040"/>
                </a:solidFill>
              </a:uFill>
              <a:latin typeface="Söhne"/>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rgbClr val="92D050"/>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dirty="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t>
            </a:r>
            <a:r>
              <a:rPr lang="fr-FR" sz="3600" spc="-385" dirty="0">
                <a:solidFill>
                  <a:srgbClr val="FFFFFF"/>
                </a:solidFill>
                <a:latin typeface="Arial"/>
                <a:cs typeface="Arial"/>
              </a:rPr>
              <a:t>   </a:t>
            </a:r>
            <a:r>
              <a:rPr sz="3600" spc="-385" dirty="0">
                <a:solidFill>
                  <a:srgbClr val="FFFFFF"/>
                </a:solidFill>
                <a:latin typeface="Arial"/>
                <a:cs typeface="Arial"/>
              </a:rPr>
              <a:t>API</a:t>
            </a:r>
            <a:endParaRPr sz="3600" dirty="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a:solidFill>
            <a:srgbClr val="92D050"/>
          </a:solidFill>
        </p:grpSpPr>
        <p:sp>
          <p:nvSpPr>
            <p:cNvPr id="8" name="object 8"/>
            <p:cNvSpPr/>
            <p:nvPr/>
          </p:nvSpPr>
          <p:spPr>
            <a:xfrm>
              <a:off x="5084063" y="1766316"/>
              <a:ext cx="158496" cy="1319784"/>
            </a:xfrm>
            <a:prstGeom prst="rect">
              <a:avLst/>
            </a:prstGeom>
            <a:grpFill/>
          </p:spPr>
          <p:txBody>
            <a:bodyPr wrap="square" lIns="0" tIns="0" rIns="0" bIns="0" rtlCol="0"/>
            <a:lstStyle/>
            <a:p>
              <a:endParaRPr/>
            </a:p>
          </p:txBody>
        </p:sp>
        <p:sp>
          <p:nvSpPr>
            <p:cNvPr id="9" name="object 9"/>
            <p:cNvSpPr/>
            <p:nvPr/>
          </p:nvSpPr>
          <p:spPr>
            <a:xfrm>
              <a:off x="4782311" y="1478280"/>
              <a:ext cx="1851660" cy="1143000"/>
            </a:xfrm>
            <a:prstGeom prst="rect">
              <a:avLst/>
            </a:prstGeom>
            <a:grpFill/>
          </p:spPr>
          <p:txBody>
            <a:bodyPr wrap="square" lIns="0" tIns="0" rIns="0" bIns="0" rtlCol="0"/>
            <a:lstStyle/>
            <a:p>
              <a:endParaRPr/>
            </a:p>
          </p:txBody>
        </p:sp>
        <p:sp>
          <p:nvSpPr>
            <p:cNvPr id="10" name="object 10"/>
            <p:cNvSpPr/>
            <p:nvPr/>
          </p:nvSpPr>
          <p:spPr>
            <a:xfrm>
              <a:off x="4888991" y="1719072"/>
              <a:ext cx="1677923" cy="696467"/>
            </a:xfrm>
            <a:prstGeom prst="rect">
              <a:avLst/>
            </a:prstGeom>
            <a:grpFill/>
          </p:spPr>
          <p:txBody>
            <a:bodyPr wrap="square" lIns="0" tIns="0" rIns="0" bIns="0" rtlCol="0"/>
            <a:lstStyle/>
            <a:p>
              <a:endParaRPr/>
            </a:p>
          </p:txBody>
        </p:sp>
        <p:sp>
          <p:nvSpPr>
            <p:cNvPr id="11" name="object 11"/>
            <p:cNvSpPr/>
            <p:nvPr/>
          </p:nvSpPr>
          <p:spPr>
            <a:xfrm>
              <a:off x="4803647" y="1499616"/>
              <a:ext cx="1772411" cy="1063752"/>
            </a:xfrm>
            <a:prstGeom prst="rect">
              <a:avLst/>
            </a:prstGeom>
            <a:gr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3" name="object 13"/>
          <p:cNvGrpSpPr/>
          <p:nvPr/>
        </p:nvGrpSpPr>
        <p:grpSpPr>
          <a:xfrm>
            <a:off x="4782311" y="2807207"/>
            <a:ext cx="1851660" cy="1666239"/>
            <a:chOff x="4782311" y="2807207"/>
            <a:chExt cx="1851660" cy="1666239"/>
          </a:xfrm>
          <a:solidFill>
            <a:srgbClr val="92D050"/>
          </a:solidFill>
        </p:grpSpPr>
        <p:sp>
          <p:nvSpPr>
            <p:cNvPr id="14" name="object 14"/>
            <p:cNvSpPr/>
            <p:nvPr/>
          </p:nvSpPr>
          <p:spPr>
            <a:xfrm>
              <a:off x="5062727" y="3073907"/>
              <a:ext cx="237744" cy="1399032"/>
            </a:xfrm>
            <a:prstGeom prst="rect">
              <a:avLst/>
            </a:prstGeom>
            <a:grpFill/>
          </p:spPr>
          <p:txBody>
            <a:bodyPr wrap="square" lIns="0" tIns="0" rIns="0" bIns="0" rtlCol="0"/>
            <a:lstStyle/>
            <a:p>
              <a:endParaRPr/>
            </a:p>
          </p:txBody>
        </p:sp>
        <p:sp>
          <p:nvSpPr>
            <p:cNvPr id="15" name="object 15"/>
            <p:cNvSpPr/>
            <p:nvPr/>
          </p:nvSpPr>
          <p:spPr>
            <a:xfrm>
              <a:off x="5084063" y="3095243"/>
              <a:ext cx="158496" cy="1319784"/>
            </a:xfrm>
            <a:prstGeom prst="rect">
              <a:avLst/>
            </a:prstGeom>
            <a:grpFill/>
          </p:spPr>
          <p:txBody>
            <a:bodyPr wrap="square" lIns="0" tIns="0" rIns="0" bIns="0" rtlCol="0"/>
            <a:lstStyle/>
            <a:p>
              <a:endParaRPr/>
            </a:p>
          </p:txBody>
        </p:sp>
        <p:sp>
          <p:nvSpPr>
            <p:cNvPr id="16" name="object 16"/>
            <p:cNvSpPr/>
            <p:nvPr/>
          </p:nvSpPr>
          <p:spPr>
            <a:xfrm>
              <a:off x="4782311" y="2807207"/>
              <a:ext cx="1851660" cy="1143000"/>
            </a:xfrm>
            <a:prstGeom prst="rect">
              <a:avLst/>
            </a:prstGeom>
            <a:grpFill/>
          </p:spPr>
          <p:txBody>
            <a:bodyPr wrap="square" lIns="0" tIns="0" rIns="0" bIns="0" rtlCol="0"/>
            <a:lstStyle/>
            <a:p>
              <a:endParaRPr/>
            </a:p>
          </p:txBody>
        </p:sp>
        <p:sp>
          <p:nvSpPr>
            <p:cNvPr id="17" name="object 17"/>
            <p:cNvSpPr/>
            <p:nvPr/>
          </p:nvSpPr>
          <p:spPr>
            <a:xfrm>
              <a:off x="4888991" y="2839211"/>
              <a:ext cx="1677923" cy="1115568"/>
            </a:xfrm>
            <a:prstGeom prst="rect">
              <a:avLst/>
            </a:prstGeom>
            <a:grpFill/>
          </p:spPr>
          <p:txBody>
            <a:bodyPr wrap="square" lIns="0" tIns="0" rIns="0" bIns="0" rtlCol="0"/>
            <a:lstStyle/>
            <a:p>
              <a:endParaRPr/>
            </a:p>
          </p:txBody>
        </p:sp>
        <p:sp>
          <p:nvSpPr>
            <p:cNvPr id="18" name="object 18"/>
            <p:cNvSpPr/>
            <p:nvPr/>
          </p:nvSpPr>
          <p:spPr>
            <a:xfrm>
              <a:off x="4803647" y="2828543"/>
              <a:ext cx="1772411" cy="1063752"/>
            </a:xfrm>
            <a:prstGeom prst="rect">
              <a:avLst/>
            </a:prstGeom>
            <a:gr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dirty="0">
              <a:latin typeface="Carlito"/>
              <a:cs typeface="Carlito"/>
            </a:endParaRPr>
          </a:p>
        </p:txBody>
      </p:sp>
      <p:grpSp>
        <p:nvGrpSpPr>
          <p:cNvPr id="20" name="object 20"/>
          <p:cNvGrpSpPr/>
          <p:nvPr/>
        </p:nvGrpSpPr>
        <p:grpSpPr>
          <a:xfrm>
            <a:off x="4782311" y="4137659"/>
            <a:ext cx="2790825" cy="1141730"/>
            <a:chOff x="4782311" y="4137659"/>
            <a:chExt cx="2790825" cy="1141730"/>
          </a:xfrm>
          <a:solidFill>
            <a:srgbClr val="92D050"/>
          </a:solidFill>
        </p:grpSpPr>
        <p:sp>
          <p:nvSpPr>
            <p:cNvPr id="21" name="object 21"/>
            <p:cNvSpPr/>
            <p:nvPr/>
          </p:nvSpPr>
          <p:spPr>
            <a:xfrm>
              <a:off x="5146547" y="4319015"/>
              <a:ext cx="2426207" cy="239268"/>
            </a:xfrm>
            <a:prstGeom prst="rect">
              <a:avLst/>
            </a:prstGeom>
            <a:grpFill/>
          </p:spPr>
          <p:txBody>
            <a:bodyPr wrap="square" lIns="0" tIns="0" rIns="0" bIns="0" rtlCol="0"/>
            <a:lstStyle/>
            <a:p>
              <a:endParaRPr/>
            </a:p>
          </p:txBody>
        </p:sp>
        <p:sp>
          <p:nvSpPr>
            <p:cNvPr id="22" name="object 22"/>
            <p:cNvSpPr/>
            <p:nvPr/>
          </p:nvSpPr>
          <p:spPr>
            <a:xfrm>
              <a:off x="5167883" y="4340351"/>
              <a:ext cx="2346960" cy="160019"/>
            </a:xfrm>
            <a:prstGeom prst="rect">
              <a:avLst/>
            </a:prstGeom>
            <a:grpFill/>
          </p:spPr>
          <p:txBody>
            <a:bodyPr wrap="square" lIns="0" tIns="0" rIns="0" bIns="0" rtlCol="0"/>
            <a:lstStyle/>
            <a:p>
              <a:endParaRPr/>
            </a:p>
          </p:txBody>
        </p:sp>
        <p:sp>
          <p:nvSpPr>
            <p:cNvPr id="23" name="object 23"/>
            <p:cNvSpPr/>
            <p:nvPr/>
          </p:nvSpPr>
          <p:spPr>
            <a:xfrm>
              <a:off x="4782311" y="4137659"/>
              <a:ext cx="1851660" cy="1141476"/>
            </a:xfrm>
            <a:prstGeom prst="rect">
              <a:avLst/>
            </a:prstGeom>
            <a:grpFill/>
          </p:spPr>
          <p:txBody>
            <a:bodyPr wrap="square" lIns="0" tIns="0" rIns="0" bIns="0" rtlCol="0"/>
            <a:lstStyle/>
            <a:p>
              <a:endParaRPr/>
            </a:p>
          </p:txBody>
        </p:sp>
        <p:sp>
          <p:nvSpPr>
            <p:cNvPr id="24" name="object 24"/>
            <p:cNvSpPr/>
            <p:nvPr/>
          </p:nvSpPr>
          <p:spPr>
            <a:xfrm>
              <a:off x="4850891" y="4273295"/>
              <a:ext cx="1755648" cy="905256"/>
            </a:xfrm>
            <a:prstGeom prst="rect">
              <a:avLst/>
            </a:prstGeom>
            <a:grpFill/>
          </p:spPr>
          <p:txBody>
            <a:bodyPr wrap="square" lIns="0" tIns="0" rIns="0" bIns="0" rtlCol="0"/>
            <a:lstStyle/>
            <a:p>
              <a:endParaRPr/>
            </a:p>
          </p:txBody>
        </p:sp>
        <p:sp>
          <p:nvSpPr>
            <p:cNvPr id="25" name="object 25"/>
            <p:cNvSpPr/>
            <p:nvPr/>
          </p:nvSpPr>
          <p:spPr>
            <a:xfrm>
              <a:off x="4803647" y="4158995"/>
              <a:ext cx="1772411" cy="1062227"/>
            </a:xfrm>
            <a:prstGeom prst="rect">
              <a:avLst/>
            </a:prstGeom>
            <a:gr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dirty="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solidFill>
              <a:srgbClr val="92D050"/>
            </a:solid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a:solidFill>
            <a:srgbClr val="92D050"/>
          </a:solidFill>
        </p:grpSpPr>
        <p:sp>
          <p:nvSpPr>
            <p:cNvPr id="35" name="object 35"/>
            <p:cNvSpPr/>
            <p:nvPr/>
          </p:nvSpPr>
          <p:spPr>
            <a:xfrm>
              <a:off x="7418832" y="1744979"/>
              <a:ext cx="239268" cy="1399032"/>
            </a:xfrm>
            <a:prstGeom prst="rect">
              <a:avLst/>
            </a:prstGeom>
            <a:grpFill/>
          </p:spPr>
          <p:txBody>
            <a:bodyPr wrap="square" lIns="0" tIns="0" rIns="0" bIns="0" rtlCol="0"/>
            <a:lstStyle/>
            <a:p>
              <a:endParaRPr/>
            </a:p>
          </p:txBody>
        </p:sp>
        <p:sp>
          <p:nvSpPr>
            <p:cNvPr id="36" name="object 36"/>
            <p:cNvSpPr/>
            <p:nvPr/>
          </p:nvSpPr>
          <p:spPr>
            <a:xfrm>
              <a:off x="7440168" y="1766315"/>
              <a:ext cx="160020" cy="1319784"/>
            </a:xfrm>
            <a:prstGeom prst="rect">
              <a:avLst/>
            </a:prstGeom>
            <a:grpFill/>
          </p:spPr>
          <p:txBody>
            <a:bodyPr wrap="square" lIns="0" tIns="0" rIns="0" bIns="0" rtlCol="0"/>
            <a:lstStyle/>
            <a:p>
              <a:endParaRPr/>
            </a:p>
          </p:txBody>
        </p:sp>
        <p:sp>
          <p:nvSpPr>
            <p:cNvPr id="37" name="object 37"/>
            <p:cNvSpPr/>
            <p:nvPr/>
          </p:nvSpPr>
          <p:spPr>
            <a:xfrm>
              <a:off x="7139940" y="2807207"/>
              <a:ext cx="1851659" cy="1143000"/>
            </a:xfrm>
            <a:prstGeom prst="rect">
              <a:avLst/>
            </a:prstGeom>
            <a:grpFill/>
          </p:spPr>
          <p:txBody>
            <a:bodyPr wrap="square" lIns="0" tIns="0" rIns="0" bIns="0" rtlCol="0"/>
            <a:lstStyle/>
            <a:p>
              <a:endParaRPr/>
            </a:p>
          </p:txBody>
        </p:sp>
        <p:sp>
          <p:nvSpPr>
            <p:cNvPr id="38" name="object 38"/>
            <p:cNvSpPr/>
            <p:nvPr/>
          </p:nvSpPr>
          <p:spPr>
            <a:xfrm>
              <a:off x="7164324" y="3047999"/>
              <a:ext cx="1844039" cy="696468"/>
            </a:xfrm>
            <a:prstGeom prst="rect">
              <a:avLst/>
            </a:prstGeom>
            <a:grpFill/>
          </p:spPr>
          <p:txBody>
            <a:bodyPr wrap="square" lIns="0" tIns="0" rIns="0" bIns="0" rtlCol="0"/>
            <a:lstStyle/>
            <a:p>
              <a:endParaRPr/>
            </a:p>
          </p:txBody>
        </p:sp>
        <p:sp>
          <p:nvSpPr>
            <p:cNvPr id="39" name="object 39"/>
            <p:cNvSpPr/>
            <p:nvPr/>
          </p:nvSpPr>
          <p:spPr>
            <a:xfrm>
              <a:off x="7161276" y="2828543"/>
              <a:ext cx="1772412" cy="1063752"/>
            </a:xfrm>
            <a:prstGeom prst="rect">
              <a:avLst/>
            </a:prstGeom>
            <a:gr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a:solidFill>
            <a:srgbClr val="92D050"/>
          </a:solidFill>
        </p:grpSpPr>
        <p:sp>
          <p:nvSpPr>
            <p:cNvPr id="42" name="object 42"/>
            <p:cNvSpPr/>
            <p:nvPr/>
          </p:nvSpPr>
          <p:spPr>
            <a:xfrm>
              <a:off x="7504176" y="1661160"/>
              <a:ext cx="2426207" cy="237744"/>
            </a:xfrm>
            <a:prstGeom prst="rect">
              <a:avLst/>
            </a:prstGeom>
            <a:grpFill/>
          </p:spPr>
          <p:txBody>
            <a:bodyPr wrap="square" lIns="0" tIns="0" rIns="0" bIns="0" rtlCol="0"/>
            <a:lstStyle/>
            <a:p>
              <a:endParaRPr/>
            </a:p>
          </p:txBody>
        </p:sp>
        <p:sp>
          <p:nvSpPr>
            <p:cNvPr id="43" name="object 43"/>
            <p:cNvSpPr/>
            <p:nvPr/>
          </p:nvSpPr>
          <p:spPr>
            <a:xfrm>
              <a:off x="7525512" y="1682496"/>
              <a:ext cx="2346959" cy="158496"/>
            </a:xfrm>
            <a:prstGeom prst="rect">
              <a:avLst/>
            </a:prstGeom>
            <a:grpFill/>
          </p:spPr>
          <p:txBody>
            <a:bodyPr wrap="square" lIns="0" tIns="0" rIns="0" bIns="0" rtlCol="0"/>
            <a:lstStyle/>
            <a:p>
              <a:endParaRPr/>
            </a:p>
          </p:txBody>
        </p:sp>
        <p:sp>
          <p:nvSpPr>
            <p:cNvPr id="44" name="object 44"/>
            <p:cNvSpPr/>
            <p:nvPr/>
          </p:nvSpPr>
          <p:spPr>
            <a:xfrm>
              <a:off x="7139940" y="1478280"/>
              <a:ext cx="1851659" cy="1143000"/>
            </a:xfrm>
            <a:prstGeom prst="rect">
              <a:avLst/>
            </a:prstGeom>
            <a:grpFill/>
          </p:spPr>
          <p:txBody>
            <a:bodyPr wrap="square" lIns="0" tIns="0" rIns="0" bIns="0" rtlCol="0"/>
            <a:lstStyle/>
            <a:p>
              <a:endParaRPr/>
            </a:p>
          </p:txBody>
        </p:sp>
        <p:sp>
          <p:nvSpPr>
            <p:cNvPr id="45" name="object 45"/>
            <p:cNvSpPr/>
            <p:nvPr/>
          </p:nvSpPr>
          <p:spPr>
            <a:xfrm>
              <a:off x="7226808" y="1615440"/>
              <a:ext cx="1717548" cy="903731"/>
            </a:xfrm>
            <a:prstGeom prst="rect">
              <a:avLst/>
            </a:prstGeom>
            <a:grpFill/>
          </p:spPr>
          <p:txBody>
            <a:bodyPr wrap="square" lIns="0" tIns="0" rIns="0" bIns="0" rtlCol="0"/>
            <a:lstStyle/>
            <a:p>
              <a:endParaRPr/>
            </a:p>
          </p:txBody>
        </p:sp>
        <p:sp>
          <p:nvSpPr>
            <p:cNvPr id="46" name="object 46"/>
            <p:cNvSpPr/>
            <p:nvPr/>
          </p:nvSpPr>
          <p:spPr>
            <a:xfrm>
              <a:off x="7161276" y="1499616"/>
              <a:ext cx="1772412" cy="1063752"/>
            </a:xfrm>
            <a:prstGeom prst="rect">
              <a:avLst/>
            </a:prstGeom>
            <a:gr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dirty="0">
              <a:latin typeface="Carlito"/>
              <a:cs typeface="Carlito"/>
            </a:endParaRPr>
          </a:p>
        </p:txBody>
      </p:sp>
      <p:grpSp>
        <p:nvGrpSpPr>
          <p:cNvPr id="48" name="object 48"/>
          <p:cNvGrpSpPr/>
          <p:nvPr/>
        </p:nvGrpSpPr>
        <p:grpSpPr>
          <a:xfrm>
            <a:off x="9496043" y="1478280"/>
            <a:ext cx="1894839" cy="1143000"/>
            <a:chOff x="9496043" y="1478280"/>
            <a:chExt cx="1894839" cy="1143000"/>
          </a:xfrm>
          <a:solidFill>
            <a:srgbClr val="92D050"/>
          </a:solidFill>
        </p:grpSpPr>
        <p:sp>
          <p:nvSpPr>
            <p:cNvPr id="49" name="object 49"/>
            <p:cNvSpPr/>
            <p:nvPr/>
          </p:nvSpPr>
          <p:spPr>
            <a:xfrm>
              <a:off x="9496043" y="1478280"/>
              <a:ext cx="1851659" cy="1143000"/>
            </a:xfrm>
            <a:prstGeom prst="rect">
              <a:avLst/>
            </a:prstGeom>
            <a:grpFill/>
          </p:spPr>
          <p:txBody>
            <a:bodyPr wrap="square" lIns="0" tIns="0" rIns="0" bIns="0" rtlCol="0"/>
            <a:lstStyle/>
            <a:p>
              <a:endParaRPr/>
            </a:p>
          </p:txBody>
        </p:sp>
        <p:sp>
          <p:nvSpPr>
            <p:cNvPr id="50" name="object 50"/>
            <p:cNvSpPr/>
            <p:nvPr/>
          </p:nvSpPr>
          <p:spPr>
            <a:xfrm>
              <a:off x="9497567" y="1615440"/>
              <a:ext cx="1892807" cy="903731"/>
            </a:xfrm>
            <a:prstGeom prst="rect">
              <a:avLst/>
            </a:prstGeom>
            <a:grpFill/>
          </p:spPr>
          <p:txBody>
            <a:bodyPr wrap="square" lIns="0" tIns="0" rIns="0" bIns="0" rtlCol="0"/>
            <a:lstStyle/>
            <a:p>
              <a:endParaRPr/>
            </a:p>
          </p:txBody>
        </p:sp>
        <p:sp>
          <p:nvSpPr>
            <p:cNvPr id="51" name="object 51"/>
            <p:cNvSpPr/>
            <p:nvPr/>
          </p:nvSpPr>
          <p:spPr>
            <a:xfrm>
              <a:off x="9517379" y="1499616"/>
              <a:ext cx="1772412" cy="1063752"/>
            </a:xfrm>
            <a:prstGeom prst="rect">
              <a:avLst/>
            </a:prstGeom>
            <a:gr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
        <p:nvSpPr>
          <p:cNvPr id="53" name="object 53"/>
          <p:cNvSpPr txBox="1"/>
          <p:nvPr/>
        </p:nvSpPr>
        <p:spPr>
          <a:xfrm>
            <a:off x="535635" y="4830826"/>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a:latin typeface="Carlito"/>
              <a:cs typeface="Carlito"/>
            </a:endParaRPr>
          </a:p>
        </p:txBody>
      </p:sp>
      <p:sp>
        <p:nvSpPr>
          <p:cNvPr id="54" name="object 54"/>
          <p:cNvSpPr txBox="1"/>
          <p:nvPr/>
        </p:nvSpPr>
        <p:spPr>
          <a:xfrm>
            <a:off x="535635" y="5215508"/>
            <a:ext cx="2988945" cy="1271117"/>
          </a:xfrm>
          <a:prstGeom prst="rect">
            <a:avLst/>
          </a:prstGeom>
        </p:spPr>
        <p:txBody>
          <a:bodyPr vert="horz" wrap="square" lIns="0" tIns="38100" rIns="0" bIns="0" rtlCol="0">
            <a:spAutoFit/>
          </a:bodyPr>
          <a:lstStyle/>
          <a:p>
            <a:pPr marL="12700" marR="5080">
              <a:lnSpc>
                <a:spcPct val="88900"/>
              </a:lnSpc>
              <a:spcBef>
                <a:spcPts val="300"/>
              </a:spcBef>
            </a:pPr>
            <a:r>
              <a:rPr lang="en-IN" sz="1500" u="sng" spc="-10" dirty="0">
                <a:solidFill>
                  <a:schemeClr val="accent2">
                    <a:lumMod val="75000"/>
                  </a:schemeClr>
                </a:solidFill>
                <a:uFill>
                  <a:solidFill>
                    <a:srgbClr val="2996E1"/>
                  </a:solidFill>
                </a:uFill>
                <a:latin typeface="Carlito"/>
                <a:cs typeface="Carlito"/>
                <a:hlinkClick r:id="rId7">
                  <a:extLst>
                    <a:ext uri="{A12FA001-AC4F-418D-AE19-62706E023703}">
                      <ahyp:hlinkClr xmlns:ahyp="http://schemas.microsoft.com/office/drawing/2018/hyperlinkcolor" val="tx"/>
                    </a:ext>
                  </a:extLst>
                </a:hlinkClick>
              </a:rPr>
              <a:t>https://github.com/navassherif98/IBM_Data_Science_Professional_Certification/blob/master/10.Applied_Data_Science_Capstone/Week%201%20Introduction/Data%20Collection%20Api%20.ipynb</a:t>
            </a:r>
            <a:endParaRPr sz="1500" dirty="0">
              <a:solidFill>
                <a:schemeClr val="accent2">
                  <a:lumMod val="75000"/>
                </a:schemeClr>
              </a:solidFill>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rgbClr val="92D050"/>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a:solidFill>
            <a:srgbClr val="92D050"/>
          </a:solidFill>
        </p:grpSpPr>
        <p:sp>
          <p:nvSpPr>
            <p:cNvPr id="7" name="object 7"/>
            <p:cNvSpPr/>
            <p:nvPr/>
          </p:nvSpPr>
          <p:spPr>
            <a:xfrm>
              <a:off x="5506212" y="1098804"/>
              <a:ext cx="304800" cy="1932432"/>
            </a:xfrm>
            <a:prstGeom prst="rect">
              <a:avLst/>
            </a:prstGeom>
            <a:grpFill/>
          </p:spPr>
          <p:txBody>
            <a:bodyPr wrap="square" lIns="0" tIns="0" rIns="0" bIns="0" rtlCol="0"/>
            <a:lstStyle/>
            <a:p>
              <a:endParaRPr/>
            </a:p>
          </p:txBody>
        </p:sp>
        <p:sp>
          <p:nvSpPr>
            <p:cNvPr id="8" name="object 8"/>
            <p:cNvSpPr/>
            <p:nvPr/>
          </p:nvSpPr>
          <p:spPr>
            <a:xfrm>
              <a:off x="5527548" y="1110995"/>
              <a:ext cx="225551" cy="1862327"/>
            </a:xfrm>
            <a:prstGeom prst="rect">
              <a:avLst/>
            </a:prstGeom>
            <a:grpFill/>
          </p:spPr>
          <p:txBody>
            <a:bodyPr wrap="square" lIns="0" tIns="0" rIns="0" bIns="0" rtlCol="0"/>
            <a:lstStyle/>
            <a:p>
              <a:endParaRPr/>
            </a:p>
          </p:txBody>
        </p:sp>
        <p:sp>
          <p:nvSpPr>
            <p:cNvPr id="9" name="object 9"/>
            <p:cNvSpPr/>
            <p:nvPr/>
          </p:nvSpPr>
          <p:spPr>
            <a:xfrm>
              <a:off x="5111496" y="713231"/>
              <a:ext cx="2580131" cy="1580388"/>
            </a:xfrm>
            <a:prstGeom prst="rect">
              <a:avLst/>
            </a:prstGeom>
            <a:grpFill/>
          </p:spPr>
          <p:txBody>
            <a:bodyPr wrap="square" lIns="0" tIns="0" rIns="0" bIns="0" rtlCol="0"/>
            <a:lstStyle/>
            <a:p>
              <a:endParaRPr/>
            </a:p>
          </p:txBody>
        </p:sp>
        <p:sp>
          <p:nvSpPr>
            <p:cNvPr id="10" name="object 10"/>
            <p:cNvSpPr/>
            <p:nvPr/>
          </p:nvSpPr>
          <p:spPr>
            <a:xfrm>
              <a:off x="5134356" y="1037843"/>
              <a:ext cx="2598420" cy="981455"/>
            </a:xfrm>
            <a:prstGeom prst="rect">
              <a:avLst/>
            </a:prstGeom>
            <a:grpFill/>
          </p:spPr>
          <p:txBody>
            <a:bodyPr wrap="square" lIns="0" tIns="0" rIns="0" bIns="0" rtlCol="0"/>
            <a:lstStyle/>
            <a:p>
              <a:endParaRPr/>
            </a:p>
          </p:txBody>
        </p:sp>
        <p:sp>
          <p:nvSpPr>
            <p:cNvPr id="11" name="object 11"/>
            <p:cNvSpPr/>
            <p:nvPr/>
          </p:nvSpPr>
          <p:spPr>
            <a:xfrm>
              <a:off x="5132832" y="734567"/>
              <a:ext cx="2500884" cy="1501139"/>
            </a:xfrm>
            <a:prstGeom prst="rect">
              <a:avLst/>
            </a:prstGeom>
            <a:gr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dirty="0">
              <a:latin typeface="Carlito"/>
              <a:cs typeface="Carlito"/>
            </a:endParaRPr>
          </a:p>
          <a:p>
            <a:pPr marL="13335" algn="ctr">
              <a:lnSpc>
                <a:spcPts val="2520"/>
              </a:lnSpc>
            </a:pPr>
            <a:r>
              <a:rPr sz="2200" spc="-25" dirty="0">
                <a:solidFill>
                  <a:srgbClr val="FFFFFF"/>
                </a:solidFill>
                <a:latin typeface="Carlito"/>
                <a:cs typeface="Carlito"/>
              </a:rPr>
              <a:t>html</a:t>
            </a:r>
            <a:endParaRPr sz="2200" dirty="0">
              <a:latin typeface="Carlito"/>
              <a:cs typeface="Carlito"/>
            </a:endParaRPr>
          </a:p>
        </p:txBody>
      </p:sp>
      <p:grpSp>
        <p:nvGrpSpPr>
          <p:cNvPr id="13" name="object 13"/>
          <p:cNvGrpSpPr/>
          <p:nvPr/>
        </p:nvGrpSpPr>
        <p:grpSpPr>
          <a:xfrm>
            <a:off x="5111496" y="2589276"/>
            <a:ext cx="2580640" cy="2318385"/>
            <a:chOff x="5111496" y="2589276"/>
            <a:chExt cx="2580640" cy="2318385"/>
          </a:xfrm>
          <a:solidFill>
            <a:srgbClr val="92D050"/>
          </a:solidFill>
        </p:grpSpPr>
        <p:sp>
          <p:nvSpPr>
            <p:cNvPr id="14" name="object 14"/>
            <p:cNvSpPr/>
            <p:nvPr/>
          </p:nvSpPr>
          <p:spPr>
            <a:xfrm>
              <a:off x="5506212" y="2965704"/>
              <a:ext cx="304800" cy="1941576"/>
            </a:xfrm>
            <a:prstGeom prst="rect">
              <a:avLst/>
            </a:prstGeom>
            <a:grpFill/>
          </p:spPr>
          <p:txBody>
            <a:bodyPr wrap="square" lIns="0" tIns="0" rIns="0" bIns="0" rtlCol="0"/>
            <a:lstStyle/>
            <a:p>
              <a:endParaRPr/>
            </a:p>
          </p:txBody>
        </p:sp>
        <p:sp>
          <p:nvSpPr>
            <p:cNvPr id="15" name="object 15"/>
            <p:cNvSpPr/>
            <p:nvPr/>
          </p:nvSpPr>
          <p:spPr>
            <a:xfrm>
              <a:off x="5527548" y="2987040"/>
              <a:ext cx="225551" cy="1862327"/>
            </a:xfrm>
            <a:prstGeom prst="rect">
              <a:avLst/>
            </a:prstGeom>
            <a:grpFill/>
          </p:spPr>
          <p:txBody>
            <a:bodyPr wrap="square" lIns="0" tIns="0" rIns="0" bIns="0" rtlCol="0"/>
            <a:lstStyle/>
            <a:p>
              <a:endParaRPr/>
            </a:p>
          </p:txBody>
        </p:sp>
        <p:sp>
          <p:nvSpPr>
            <p:cNvPr id="16" name="object 16"/>
            <p:cNvSpPr/>
            <p:nvPr/>
          </p:nvSpPr>
          <p:spPr>
            <a:xfrm>
              <a:off x="5111496" y="2589276"/>
              <a:ext cx="2580131" cy="1580388"/>
            </a:xfrm>
            <a:prstGeom prst="rect">
              <a:avLst/>
            </a:prstGeom>
            <a:grpFill/>
          </p:spPr>
          <p:txBody>
            <a:bodyPr wrap="square" lIns="0" tIns="0" rIns="0" bIns="0" rtlCol="0"/>
            <a:lstStyle/>
            <a:p>
              <a:endParaRPr/>
            </a:p>
          </p:txBody>
        </p:sp>
        <p:sp>
          <p:nvSpPr>
            <p:cNvPr id="17" name="object 17"/>
            <p:cNvSpPr/>
            <p:nvPr/>
          </p:nvSpPr>
          <p:spPr>
            <a:xfrm>
              <a:off x="5334000" y="2913888"/>
              <a:ext cx="2135124" cy="981456"/>
            </a:xfrm>
            <a:prstGeom prst="rect">
              <a:avLst/>
            </a:prstGeom>
            <a:grpFill/>
          </p:spPr>
          <p:txBody>
            <a:bodyPr wrap="square" lIns="0" tIns="0" rIns="0" bIns="0" rtlCol="0"/>
            <a:lstStyle/>
            <a:p>
              <a:endParaRPr/>
            </a:p>
          </p:txBody>
        </p:sp>
        <p:sp>
          <p:nvSpPr>
            <p:cNvPr id="18" name="object 18"/>
            <p:cNvSpPr/>
            <p:nvPr/>
          </p:nvSpPr>
          <p:spPr>
            <a:xfrm>
              <a:off x="5132832" y="2610612"/>
              <a:ext cx="2500884" cy="1501139"/>
            </a:xfrm>
            <a:prstGeom prst="rect">
              <a:avLst/>
            </a:prstGeom>
            <a:gr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rgbClr val="92D050"/>
          </a:solidFill>
        </p:grpSpPr>
        <p:sp>
          <p:nvSpPr>
            <p:cNvPr id="21" name="object 21"/>
            <p:cNvSpPr/>
            <p:nvPr/>
          </p:nvSpPr>
          <p:spPr>
            <a:xfrm>
              <a:off x="5625084" y="4721352"/>
              <a:ext cx="3392423" cy="304800"/>
            </a:xfrm>
            <a:prstGeom prst="rect">
              <a:avLst/>
            </a:prstGeom>
            <a:grpFill/>
          </p:spPr>
          <p:txBody>
            <a:bodyPr wrap="square" lIns="0" tIns="0" rIns="0" bIns="0" rtlCol="0"/>
            <a:lstStyle/>
            <a:p>
              <a:endParaRPr/>
            </a:p>
          </p:txBody>
        </p:sp>
        <p:sp>
          <p:nvSpPr>
            <p:cNvPr id="22" name="object 22"/>
            <p:cNvSpPr/>
            <p:nvPr/>
          </p:nvSpPr>
          <p:spPr>
            <a:xfrm>
              <a:off x="5646420" y="4742688"/>
              <a:ext cx="3313176" cy="225551"/>
            </a:xfrm>
            <a:prstGeom prst="rect">
              <a:avLst/>
            </a:prstGeom>
            <a:grpFill/>
          </p:spPr>
          <p:txBody>
            <a:bodyPr wrap="square" lIns="0" tIns="0" rIns="0" bIns="0" rtlCol="0"/>
            <a:lstStyle/>
            <a:p>
              <a:endParaRPr/>
            </a:p>
          </p:txBody>
        </p:sp>
        <p:sp>
          <p:nvSpPr>
            <p:cNvPr id="23" name="object 23"/>
            <p:cNvSpPr/>
            <p:nvPr/>
          </p:nvSpPr>
          <p:spPr>
            <a:xfrm>
              <a:off x="5111496" y="4465320"/>
              <a:ext cx="2580131" cy="1580388"/>
            </a:xfrm>
            <a:prstGeom prst="rect">
              <a:avLst/>
            </a:prstGeom>
            <a:grpFill/>
          </p:spPr>
          <p:txBody>
            <a:bodyPr wrap="square" lIns="0" tIns="0" rIns="0" bIns="0" rtlCol="0"/>
            <a:lstStyle/>
            <a:p>
              <a:endParaRPr/>
            </a:p>
          </p:txBody>
        </p:sp>
        <p:sp>
          <p:nvSpPr>
            <p:cNvPr id="24" name="object 24"/>
            <p:cNvSpPr/>
            <p:nvPr/>
          </p:nvSpPr>
          <p:spPr>
            <a:xfrm>
              <a:off x="5289804" y="4789932"/>
              <a:ext cx="2287524" cy="981456"/>
            </a:xfrm>
            <a:prstGeom prst="rect">
              <a:avLst/>
            </a:prstGeom>
            <a:grpFill/>
          </p:spPr>
          <p:txBody>
            <a:bodyPr wrap="square" lIns="0" tIns="0" rIns="0" bIns="0" rtlCol="0"/>
            <a:lstStyle/>
            <a:p>
              <a:endParaRPr/>
            </a:p>
          </p:txBody>
        </p:sp>
        <p:sp>
          <p:nvSpPr>
            <p:cNvPr id="25" name="object 25"/>
            <p:cNvSpPr/>
            <p:nvPr/>
          </p:nvSpPr>
          <p:spPr>
            <a:xfrm>
              <a:off x="5132832" y="4486656"/>
              <a:ext cx="2500884" cy="1501140"/>
            </a:xfrm>
            <a:prstGeom prst="rect">
              <a:avLst/>
            </a:prstGeom>
            <a:gr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a:solidFill>
            <a:srgbClr val="92D050"/>
          </a:solidFill>
        </p:grpSpPr>
        <p:sp>
          <p:nvSpPr>
            <p:cNvPr id="28" name="object 28"/>
            <p:cNvSpPr/>
            <p:nvPr/>
          </p:nvSpPr>
          <p:spPr>
            <a:xfrm>
              <a:off x="8833104" y="2965704"/>
              <a:ext cx="304800" cy="1941576"/>
            </a:xfrm>
            <a:prstGeom prst="rect">
              <a:avLst/>
            </a:prstGeom>
            <a:grpFill/>
          </p:spPr>
          <p:txBody>
            <a:bodyPr wrap="square" lIns="0" tIns="0" rIns="0" bIns="0" rtlCol="0"/>
            <a:lstStyle/>
            <a:p>
              <a:endParaRPr/>
            </a:p>
          </p:txBody>
        </p:sp>
        <p:sp>
          <p:nvSpPr>
            <p:cNvPr id="29" name="object 29"/>
            <p:cNvSpPr/>
            <p:nvPr/>
          </p:nvSpPr>
          <p:spPr>
            <a:xfrm>
              <a:off x="8854440" y="2987040"/>
              <a:ext cx="225551" cy="1862327"/>
            </a:xfrm>
            <a:prstGeom prst="rect">
              <a:avLst/>
            </a:prstGeom>
            <a:grpFill/>
          </p:spPr>
          <p:txBody>
            <a:bodyPr wrap="square" lIns="0" tIns="0" rIns="0" bIns="0" rtlCol="0"/>
            <a:lstStyle/>
            <a:p>
              <a:endParaRPr/>
            </a:p>
          </p:txBody>
        </p:sp>
        <p:sp>
          <p:nvSpPr>
            <p:cNvPr id="30" name="object 30"/>
            <p:cNvSpPr/>
            <p:nvPr/>
          </p:nvSpPr>
          <p:spPr>
            <a:xfrm>
              <a:off x="8438388" y="4465320"/>
              <a:ext cx="2580131" cy="1580388"/>
            </a:xfrm>
            <a:prstGeom prst="rect">
              <a:avLst/>
            </a:prstGeom>
            <a:grpFill/>
          </p:spPr>
          <p:txBody>
            <a:bodyPr wrap="square" lIns="0" tIns="0" rIns="0" bIns="0" rtlCol="0"/>
            <a:lstStyle/>
            <a:p>
              <a:endParaRPr/>
            </a:p>
          </p:txBody>
        </p:sp>
        <p:sp>
          <p:nvSpPr>
            <p:cNvPr id="31" name="object 31"/>
            <p:cNvSpPr/>
            <p:nvPr/>
          </p:nvSpPr>
          <p:spPr>
            <a:xfrm>
              <a:off x="8546592" y="4943855"/>
              <a:ext cx="2363724" cy="673607"/>
            </a:xfrm>
            <a:prstGeom prst="rect">
              <a:avLst/>
            </a:prstGeom>
            <a:grpFill/>
          </p:spPr>
          <p:txBody>
            <a:bodyPr wrap="square" lIns="0" tIns="0" rIns="0" bIns="0" rtlCol="0"/>
            <a:lstStyle/>
            <a:p>
              <a:endParaRPr/>
            </a:p>
          </p:txBody>
        </p:sp>
        <p:sp>
          <p:nvSpPr>
            <p:cNvPr id="32" name="object 32"/>
            <p:cNvSpPr/>
            <p:nvPr/>
          </p:nvSpPr>
          <p:spPr>
            <a:xfrm>
              <a:off x="8459724" y="4486656"/>
              <a:ext cx="2500883" cy="1501140"/>
            </a:xfrm>
            <a:prstGeom prst="rect">
              <a:avLst/>
            </a:prstGeom>
            <a:gr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a:solidFill>
            <a:srgbClr val="92D050"/>
          </a:solidFill>
        </p:grpSpPr>
        <p:sp>
          <p:nvSpPr>
            <p:cNvPr id="35" name="object 35"/>
            <p:cNvSpPr/>
            <p:nvPr/>
          </p:nvSpPr>
          <p:spPr>
            <a:xfrm>
              <a:off x="8833104" y="1089660"/>
              <a:ext cx="304800" cy="1941576"/>
            </a:xfrm>
            <a:prstGeom prst="rect">
              <a:avLst/>
            </a:prstGeom>
            <a:grpFill/>
          </p:spPr>
          <p:txBody>
            <a:bodyPr wrap="square" lIns="0" tIns="0" rIns="0" bIns="0" rtlCol="0"/>
            <a:lstStyle/>
            <a:p>
              <a:endParaRPr/>
            </a:p>
          </p:txBody>
        </p:sp>
        <p:sp>
          <p:nvSpPr>
            <p:cNvPr id="36" name="object 36"/>
            <p:cNvSpPr/>
            <p:nvPr/>
          </p:nvSpPr>
          <p:spPr>
            <a:xfrm>
              <a:off x="8854440" y="1110996"/>
              <a:ext cx="225551" cy="1862327"/>
            </a:xfrm>
            <a:prstGeom prst="rect">
              <a:avLst/>
            </a:prstGeom>
            <a:grpFill/>
          </p:spPr>
          <p:txBody>
            <a:bodyPr wrap="square" lIns="0" tIns="0" rIns="0" bIns="0" rtlCol="0"/>
            <a:lstStyle/>
            <a:p>
              <a:endParaRPr/>
            </a:p>
          </p:txBody>
        </p:sp>
        <p:sp>
          <p:nvSpPr>
            <p:cNvPr id="37" name="object 37"/>
            <p:cNvSpPr/>
            <p:nvPr/>
          </p:nvSpPr>
          <p:spPr>
            <a:xfrm>
              <a:off x="8438388" y="2589276"/>
              <a:ext cx="2580131" cy="1580388"/>
            </a:xfrm>
            <a:prstGeom prst="rect">
              <a:avLst/>
            </a:prstGeom>
            <a:grpFill/>
          </p:spPr>
          <p:txBody>
            <a:bodyPr wrap="square" lIns="0" tIns="0" rIns="0" bIns="0" rtlCol="0"/>
            <a:lstStyle/>
            <a:p>
              <a:endParaRPr/>
            </a:p>
          </p:txBody>
        </p:sp>
        <p:sp>
          <p:nvSpPr>
            <p:cNvPr id="38" name="object 38"/>
            <p:cNvSpPr/>
            <p:nvPr/>
          </p:nvSpPr>
          <p:spPr>
            <a:xfrm>
              <a:off x="8659368" y="2606040"/>
              <a:ext cx="2203704" cy="1595628"/>
            </a:xfrm>
            <a:prstGeom prst="rect">
              <a:avLst/>
            </a:prstGeom>
            <a:grpFill/>
          </p:spPr>
          <p:txBody>
            <a:bodyPr wrap="square" lIns="0" tIns="0" rIns="0" bIns="0" rtlCol="0"/>
            <a:lstStyle/>
            <a:p>
              <a:endParaRPr/>
            </a:p>
          </p:txBody>
        </p:sp>
        <p:sp>
          <p:nvSpPr>
            <p:cNvPr id="39" name="object 39"/>
            <p:cNvSpPr/>
            <p:nvPr/>
          </p:nvSpPr>
          <p:spPr>
            <a:xfrm>
              <a:off x="8459724" y="2610612"/>
              <a:ext cx="2500883" cy="1501139"/>
            </a:xfrm>
            <a:prstGeom prst="rect">
              <a:avLst/>
            </a:prstGeom>
            <a:gr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a:solidFill>
            <a:srgbClr val="92D050"/>
          </a:solidFill>
        </p:grpSpPr>
        <p:sp>
          <p:nvSpPr>
            <p:cNvPr id="42" name="object 42"/>
            <p:cNvSpPr/>
            <p:nvPr/>
          </p:nvSpPr>
          <p:spPr>
            <a:xfrm>
              <a:off x="8438388" y="713231"/>
              <a:ext cx="2580131" cy="1580388"/>
            </a:xfrm>
            <a:prstGeom prst="rect">
              <a:avLst/>
            </a:prstGeom>
            <a:grpFill/>
          </p:spPr>
          <p:txBody>
            <a:bodyPr wrap="square" lIns="0" tIns="0" rIns="0" bIns="0" rtlCol="0"/>
            <a:lstStyle/>
            <a:p>
              <a:endParaRPr/>
            </a:p>
          </p:txBody>
        </p:sp>
        <p:sp>
          <p:nvSpPr>
            <p:cNvPr id="43" name="object 43"/>
            <p:cNvSpPr/>
            <p:nvPr/>
          </p:nvSpPr>
          <p:spPr>
            <a:xfrm>
              <a:off x="8525256" y="1037843"/>
              <a:ext cx="2468879" cy="981455"/>
            </a:xfrm>
            <a:prstGeom prst="rect">
              <a:avLst/>
            </a:prstGeom>
            <a:grpFill/>
          </p:spPr>
          <p:txBody>
            <a:bodyPr wrap="square" lIns="0" tIns="0" rIns="0" bIns="0" rtlCol="0"/>
            <a:lstStyle/>
            <a:p>
              <a:endParaRPr/>
            </a:p>
          </p:txBody>
        </p:sp>
        <p:sp>
          <p:nvSpPr>
            <p:cNvPr id="44" name="object 44"/>
            <p:cNvSpPr/>
            <p:nvPr/>
          </p:nvSpPr>
          <p:spPr>
            <a:xfrm>
              <a:off x="8459724" y="734567"/>
              <a:ext cx="2500883" cy="1501139"/>
            </a:xfrm>
            <a:prstGeom prst="rect">
              <a:avLst/>
            </a:prstGeom>
            <a:gr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a:latin typeface="Carlito"/>
              <a:cs typeface="Carlito"/>
            </a:endParaRPr>
          </a:p>
        </p:txBody>
      </p:sp>
      <p:sp>
        <p:nvSpPr>
          <p:cNvPr id="47" name="object 47"/>
          <p:cNvSpPr txBox="1"/>
          <p:nvPr/>
        </p:nvSpPr>
        <p:spPr>
          <a:xfrm>
            <a:off x="535635" y="4830826"/>
            <a:ext cx="2988945" cy="1282402"/>
          </a:xfrm>
          <a:prstGeom prst="rect">
            <a:avLst/>
          </a:prstGeom>
        </p:spPr>
        <p:txBody>
          <a:bodyPr vert="horz" wrap="square" lIns="0" tIns="35560" rIns="0" bIns="0" rtlCol="0">
            <a:spAutoFit/>
          </a:bodyPr>
          <a:lstStyle/>
          <a:p>
            <a:pPr marL="12700" marR="5080">
              <a:lnSpc>
                <a:spcPct val="90000"/>
              </a:lnSpc>
              <a:spcBef>
                <a:spcPts val="280"/>
              </a:spcBef>
            </a:pPr>
            <a:r>
              <a:rPr lang="en-IN" sz="1500" u="sng" spc="-10" dirty="0">
                <a:solidFill>
                  <a:schemeClr val="accent2">
                    <a:lumMod val="75000"/>
                  </a:schemeClr>
                </a:solidFill>
                <a:uFill>
                  <a:solidFill>
                    <a:srgbClr val="2996E1"/>
                  </a:solidFill>
                </a:uFill>
                <a:latin typeface="Carlito"/>
                <a:cs typeface="Carlito"/>
                <a:hlinkClick r:id="rId2">
                  <a:extLst>
                    <a:ext uri="{A12FA001-AC4F-418D-AE19-62706E023703}">
                      <ahyp:hlinkClr xmlns:ahyp="http://schemas.microsoft.com/office/drawing/2018/hyperlinkcolor" val="tx"/>
                    </a:ext>
                  </a:extLst>
                </a:hlinkClick>
              </a:rPr>
              <a:t>https://github.com/navassherif98/IBM_Data_Science_Professional_Certification/blob/master/10.Applied_Data_Science_Capstone/Week%201%20Introduction/Data%20Collection%20with%20Web%20Scraping.ipynb</a:t>
            </a:r>
            <a:endParaRPr lang="en-IN" sz="1500" dirty="0">
              <a:solidFill>
                <a:schemeClr val="accent2">
                  <a:lumMod val="75000"/>
                </a:schemeClr>
              </a:solidFill>
              <a:latin typeface="Carlito"/>
              <a:cs typeface="Carlito"/>
            </a:endParaRPr>
          </a:p>
        </p:txBody>
      </p:sp>
    </p:spTree>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Template>
  <TotalTime>0</TotalTime>
  <Words>2570</Words>
  <Application>Microsoft Office PowerPoint</Application>
  <PresentationFormat>Grand écran</PresentationFormat>
  <Paragraphs>252</Paragraphs>
  <Slides>43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43</vt:i4>
      </vt:variant>
    </vt:vector>
  </HeadingPairs>
  <TitlesOfParts>
    <vt:vector size="51" baseType="lpstr">
      <vt:lpstr>-apple-system</vt:lpstr>
      <vt:lpstr>Arial</vt:lpstr>
      <vt:lpstr>Bahnschrift Light SemiCondensed</vt:lpstr>
      <vt:lpstr>Carlito</vt:lpstr>
      <vt:lpstr>Söhne</vt:lpstr>
      <vt:lpstr>Trebuchet MS</vt:lpstr>
      <vt:lpstr>Wingdings 3</vt:lpstr>
      <vt:lpstr>Facette</vt:lpstr>
      <vt:lpstr>Présentation PowerPoint</vt:lpstr>
      <vt:lpstr>Outline </vt:lpstr>
      <vt:lpstr>Executive Summary </vt:lpstr>
      <vt:lpstr>Introduction</vt:lpstr>
      <vt:lpstr>Methodology </vt:lpstr>
      <vt:lpstr>Présentation PowerPoint</vt:lpstr>
      <vt:lpstr>Data Collection Overview</vt:lpstr>
      <vt:lpstr>Filter data to only  include Falcon 9  launches</vt:lpstr>
      <vt:lpstr>Présentation PowerPoint</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Présentation PowerPoint</vt:lpstr>
      <vt:lpstr>Flight Number vs. Launch Site</vt:lpstr>
      <vt:lpstr>Payload vs. Launch Site</vt:lpstr>
      <vt:lpstr>Success rate vs. Orbit type</vt:lpstr>
      <vt:lpstr>Flight Number vs. Orbit type</vt:lpstr>
      <vt:lpstr>Payload vs. Orbit type</vt:lpstr>
      <vt:lpstr>Launch Success Yearly Trend</vt:lpstr>
      <vt:lpstr>Présentation PowerPoint</vt:lpstr>
      <vt:lpstr>All Launch Site Names</vt:lpstr>
      <vt:lpstr>Launch Site Names Beginning with `CCA`</vt:lpstr>
      <vt:lpstr>Total Payload Mass from NASA</vt:lpstr>
      <vt:lpstr>Average Payload Mass by F9 v1.1</vt:lpstr>
      <vt:lpstr>First Successful Ground Pad Landing Date</vt:lpstr>
      <vt:lpstr>Boosters that Carried Maximum  Payload Mass</vt:lpstr>
      <vt:lpstr>Ranking Counts between 2010-06-04 and 2017-03-20</vt:lpstr>
      <vt:lpstr>Interactive Map with  Folium</vt:lpstr>
      <vt:lpstr>Launch Site Locations </vt:lpstr>
      <vt:lpstr>Color-Coded Launch Markers </vt:lpstr>
      <vt:lpstr>Dashboard with  Plotly Dash</vt:lpstr>
      <vt:lpstr>Successful Launches Across Launch Sites </vt:lpstr>
      <vt:lpstr>Highest Success Rate Launch Site </vt:lpstr>
      <vt:lpstr>Payload Mass vs. Success vs. Booster  Version Category </vt:lpstr>
      <vt:lpstr>Predictive classification</vt:lpstr>
      <vt:lpstr>Models Accuracy</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Michael Sagbohan</cp:lastModifiedBy>
  <cp:revision>3</cp:revision>
  <dcterms:created xsi:type="dcterms:W3CDTF">2021-08-26T16:53:12Z</dcterms:created>
  <dcterms:modified xsi:type="dcterms:W3CDTF">2023-05-01T07:40:28Z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