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9" r:id="rId18"/>
    <p:sldId id="273" r:id="rId19"/>
    <p:sldId id="274" r:id="rId20"/>
    <p:sldId id="275" r:id="rId21"/>
    <p:sldId id="276" r:id="rId22"/>
    <p:sldId id="277" r:id="rId23"/>
    <p:sldId id="278" r:id="rId24"/>
    <p:sldId id="303" r:id="rId25"/>
    <p:sldId id="280" r:id="rId26"/>
    <p:sldId id="281" r:id="rId27"/>
    <p:sldId id="282" r:id="rId28"/>
    <p:sldId id="283" r:id="rId29"/>
    <p:sldId id="284" r:id="rId30"/>
    <p:sldId id="287" r:id="rId31"/>
    <p:sldId id="289" r:id="rId32"/>
    <p:sldId id="290" r:id="rId33"/>
    <p:sldId id="291" r:id="rId34"/>
    <p:sldId id="292" r:id="rId35"/>
    <p:sldId id="294" r:id="rId36"/>
    <p:sldId id="295" r:id="rId37"/>
    <p:sldId id="296" r:id="rId38"/>
    <p:sldId id="304" r:id="rId39"/>
    <p:sldId id="299" r:id="rId40"/>
    <p:sldId id="300" r:id="rId41"/>
    <p:sldId id="301" r:id="rId42"/>
    <p:sldId id="302" r:id="rId4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BEA43C-4CC2-B3A9-27D7-05134D6B9FD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BBB3C5D-DDF4-888F-899C-7C862E5C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E2F2D73-4BFB-FDFA-16B7-2B5E592B1DD1}"/>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5" name="Espace réservé du pied de page 4">
            <a:extLst>
              <a:ext uri="{FF2B5EF4-FFF2-40B4-BE49-F238E27FC236}">
                <a16:creationId xmlns:a16="http://schemas.microsoft.com/office/drawing/2014/main" id="{143B26F8-FD96-3A76-2CB1-1D58A7A0D8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ACD946-34C1-A307-FAA6-8FBFDD04BDD2}"/>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24935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65AF31-1726-5076-61E8-F5B077C91AA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6E89950-FE15-E0D8-060D-ED1D9124F18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2494EE-911E-631D-8A18-D64CFA6B9B74}"/>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5" name="Espace réservé du pied de page 4">
            <a:extLst>
              <a:ext uri="{FF2B5EF4-FFF2-40B4-BE49-F238E27FC236}">
                <a16:creationId xmlns:a16="http://schemas.microsoft.com/office/drawing/2014/main" id="{8A944755-01A1-9093-E768-19B068271E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96DE0E-C4FE-7ECF-8DEC-9276D583FEA4}"/>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31407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F7FCF10-914D-1CC8-7E00-8FA8267333B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4A2ACEC-5E1A-5FBF-698B-6FBDC069317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9E834BE-5E96-1923-BBD5-13BECCF8786D}"/>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5" name="Espace réservé du pied de page 4">
            <a:extLst>
              <a:ext uri="{FF2B5EF4-FFF2-40B4-BE49-F238E27FC236}">
                <a16:creationId xmlns:a16="http://schemas.microsoft.com/office/drawing/2014/main" id="{E8B5700D-5C7A-D7E1-55F4-AA4A9BB146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890231E-4421-0B38-2461-DC81AE6BA5F5}"/>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258264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5/1/2023</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a:t>
            </a:fld>
            <a:endParaRPr dirty="0"/>
          </a:p>
        </p:txBody>
      </p:sp>
    </p:spTree>
    <p:extLst>
      <p:ext uri="{BB962C8B-B14F-4D97-AF65-F5344CB8AC3E}">
        <p14:creationId xmlns:p14="http://schemas.microsoft.com/office/powerpoint/2010/main" val="2661010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5/1/2023</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a:t>
            </a:fld>
            <a:endParaRPr dirty="0"/>
          </a:p>
        </p:txBody>
      </p:sp>
    </p:spTree>
    <p:extLst>
      <p:ext uri="{BB962C8B-B14F-4D97-AF65-F5344CB8AC3E}">
        <p14:creationId xmlns:p14="http://schemas.microsoft.com/office/powerpoint/2010/main" val="199647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FC16CD-C508-F12D-DF28-2106F9AAD0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F8EE7C5-90EF-018F-F489-D1148932C0F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8C4816-3469-748C-46C3-2A4B2967DA0E}"/>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5" name="Espace réservé du pied de page 4">
            <a:extLst>
              <a:ext uri="{FF2B5EF4-FFF2-40B4-BE49-F238E27FC236}">
                <a16:creationId xmlns:a16="http://schemas.microsoft.com/office/drawing/2014/main" id="{6AA6357D-1C5B-C28E-21B0-D9DFEF1CA0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B9F2E3-1DBF-E468-4B6E-E0F0B5AF8A68}"/>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2538770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A8195-B898-05FF-6772-EF3BBAAEBDA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AD43105-1490-C811-F3DD-03563412D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7589E05-C1CC-C5CC-CDB7-224DA2BD4863}"/>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5" name="Espace réservé du pied de page 4">
            <a:extLst>
              <a:ext uri="{FF2B5EF4-FFF2-40B4-BE49-F238E27FC236}">
                <a16:creationId xmlns:a16="http://schemas.microsoft.com/office/drawing/2014/main" id="{DC431497-D1D2-FB29-2103-42D93AE7CD1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296D7E9-2EE6-50CE-029A-D370BE07BA9D}"/>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345040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FA71E7-959E-E348-2FAC-E785DD3D85C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35BD814-7433-6D1C-5144-18A1E5F17CD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F67C6B2-35A2-858F-BF6E-25139BDE220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69DCE81-6C3B-350A-95FE-6F1F118D3098}"/>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6" name="Espace réservé du pied de page 5">
            <a:extLst>
              <a:ext uri="{FF2B5EF4-FFF2-40B4-BE49-F238E27FC236}">
                <a16:creationId xmlns:a16="http://schemas.microsoft.com/office/drawing/2014/main" id="{4F02A4A1-FADD-572D-84AC-4675528CEE9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14BA332-CF42-620B-A55A-C838DF7D88A4}"/>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2101472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0EDCA-3C58-DC00-CBD1-30875B13339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FE91B5B-5D91-E3C3-ABE6-6CE2607376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59E6634-2966-0961-F5D0-70C4C48AFA7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48B08C9-230A-B07A-3E3F-3ECADC7085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14A56BA-632F-CFDB-5E00-201A509D7B3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123B647-4EDD-56F5-14BB-75817D32E042}"/>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8" name="Espace réservé du pied de page 7">
            <a:extLst>
              <a:ext uri="{FF2B5EF4-FFF2-40B4-BE49-F238E27FC236}">
                <a16:creationId xmlns:a16="http://schemas.microsoft.com/office/drawing/2014/main" id="{52439FEF-CC90-DBF2-3A55-164C30D8933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FB8B5E0-EFC5-C1C0-7EA7-89A026D7A761}"/>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425071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1F2A04-7D59-39BD-5528-A434875DCAD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F914C23-80F2-EC79-1BB7-E3FBD52B442B}"/>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4" name="Espace réservé du pied de page 3">
            <a:extLst>
              <a:ext uri="{FF2B5EF4-FFF2-40B4-BE49-F238E27FC236}">
                <a16:creationId xmlns:a16="http://schemas.microsoft.com/office/drawing/2014/main" id="{59F95203-93DB-5DC4-AD6E-77B2AED06D6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20C6E3A-3C44-4C84-3CA9-B6298F3E4C8C}"/>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309148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1E7BB77-4F22-EF65-8BCF-91350FD026B3}"/>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3" name="Espace réservé du pied de page 2">
            <a:extLst>
              <a:ext uri="{FF2B5EF4-FFF2-40B4-BE49-F238E27FC236}">
                <a16:creationId xmlns:a16="http://schemas.microsoft.com/office/drawing/2014/main" id="{34F4B350-C098-CDB7-E971-9A6E2541493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A690F7A-8F9C-F051-1C56-8F29B455D988}"/>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68730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829B3C-4C5B-3B8B-ED41-016C7BB8153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182B42E-5132-98EB-A124-4C9EC2FD49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B525D78-AF0E-9D8D-5316-0713D0B384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FFD8F17-D6C3-DBA0-2CB8-5277173EC304}"/>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6" name="Espace réservé du pied de page 5">
            <a:extLst>
              <a:ext uri="{FF2B5EF4-FFF2-40B4-BE49-F238E27FC236}">
                <a16:creationId xmlns:a16="http://schemas.microsoft.com/office/drawing/2014/main" id="{51F84E77-AC71-D6F9-B818-7FE4533E50B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E20CF4-87A2-88EF-5267-A8F18BADA7BB}"/>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366124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C3B7D-5EA6-2F1C-962F-0211E28DB1F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5F28717-79DE-ED6D-D2D9-AC8B772543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38D1B5D-5170-81CF-574B-12BB6B9312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3EFA7CD-D996-4175-A13C-ACE813812F73}"/>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6" name="Espace réservé du pied de page 5">
            <a:extLst>
              <a:ext uri="{FF2B5EF4-FFF2-40B4-BE49-F238E27FC236}">
                <a16:creationId xmlns:a16="http://schemas.microsoft.com/office/drawing/2014/main" id="{66BD3548-0837-D22F-6588-8D63F71D870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B5F5B1C-AA3F-272A-9E64-48C506B2ADB0}"/>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604922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A0A4F6F-74C1-109F-F4A4-4AE99359D3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4840122-B2D9-B8A8-2D97-F3274A6A5D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C8BBFDC-36C6-1900-04C3-E7A9478A80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57F37-39CB-42DD-884E-048E5B9A47CC}" type="datetimeFigureOut">
              <a:rPr lang="fr-FR" smtClean="0"/>
              <a:t>01/05/2023</a:t>
            </a:fld>
            <a:endParaRPr lang="fr-FR"/>
          </a:p>
        </p:txBody>
      </p:sp>
      <p:sp>
        <p:nvSpPr>
          <p:cNvPr id="5" name="Espace réservé du pied de page 4">
            <a:extLst>
              <a:ext uri="{FF2B5EF4-FFF2-40B4-BE49-F238E27FC236}">
                <a16:creationId xmlns:a16="http://schemas.microsoft.com/office/drawing/2014/main" id="{E29E3980-6433-71A7-2A70-B470643F0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5E2F8CD-FC62-5104-B167-38EBBC882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1F315-8215-4917-A204-2FD0C0ABED86}" type="slidenum">
              <a:rPr lang="fr-FR" smtClean="0"/>
              <a:t>‹N°›</a:t>
            </a:fld>
            <a:endParaRPr lang="fr-FR"/>
          </a:p>
        </p:txBody>
      </p:sp>
    </p:spTree>
    <p:extLst>
      <p:ext uri="{BB962C8B-B14F-4D97-AF65-F5344CB8AC3E}">
        <p14:creationId xmlns:p14="http://schemas.microsoft.com/office/powerpoint/2010/main" val="2848168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ikamike123/IBM-DataScience-Certificat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ikamike123/IBM-DataScience-Certificate/blob/d6acc6bd18ecfdcfccf97917570b0535aef5fdcb/labs-jupyter-spacex-Data%20wrangling.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ikamike123/IBM-DataScience-Certificate/blob/d6acc6bd18ecfdcfccf97917570b0535aef5fdcb/jupyter-labs-eda-sql-coursera_sqllite.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ikamike123/IBM-DataScience-Certificate/blob/d6acc6bd18ecfdcfccf97917570b0535aef5fdcb/lab_jupyter_launch_site_location.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ikamike123/IBM-DataScience-Certificate/blob/d6acc6bd18ecfdcfccf97917570b0535aef5fdcb/spaceX_dash_app.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ikamike123/IBM-DataScience-Certificate/blob/c4ac2716bddeb97e13f607a55b5c473584d336fa/SpaceX_Machine_Learning_Prediction_Part_5.jupyterlite.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coursera.org/professional-certificates/ibm-data-science?#instructors" TargetMode="External"/><Relationship Id="rId2" Type="http://schemas.openxmlformats.org/officeDocument/2006/relationships/hyperlink" Target="https://github.com/Mikamike123/IBM-DataScience-Certifica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a:solidFill>
            <a:srgbClr val="92D050"/>
          </a:solidFill>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idx="1"/>
          </p:nvPr>
        </p:nvSpPr>
        <p:spPr>
          <a:xfrm>
            <a:off x="1171575" y="1622485"/>
            <a:ext cx="9848849" cy="2589365"/>
          </a:xfrm>
          <a:prstGeom prst="rect">
            <a:avLst/>
          </a:prstGeom>
        </p:spPr>
        <p:txBody>
          <a:bodyPr vert="horz" wrap="square" lIns="0" tIns="481523" rIns="0" bIns="0" rtlCol="0">
            <a:spAutoFit/>
          </a:bodyPr>
          <a:lstStyle/>
          <a:p>
            <a:pPr marL="0" marR="5080" indent="0">
              <a:lnSpc>
                <a:spcPts val="8200"/>
              </a:lnSpc>
              <a:spcBef>
                <a:spcPts val="1540"/>
              </a:spcBef>
              <a:buNone/>
            </a:pPr>
            <a:r>
              <a:rPr sz="8800" spc="-535" dirty="0">
                <a:solidFill>
                  <a:srgbClr val="92D050"/>
                </a:solidFill>
                <a:latin typeface="Bahnschrift Light SemiCondensed" panose="020B0502040204020203" pitchFamily="34" charset="0"/>
              </a:rPr>
              <a:t>Data </a:t>
            </a:r>
            <a:r>
              <a:rPr sz="8800" spc="-630" dirty="0">
                <a:solidFill>
                  <a:srgbClr val="92D050"/>
                </a:solidFill>
                <a:latin typeface="Bahnschrift Light SemiCondensed" panose="020B0502040204020203" pitchFamily="34" charset="0"/>
              </a:rPr>
              <a:t>Science</a:t>
            </a:r>
            <a:r>
              <a:rPr sz="8800" spc="-869" dirty="0">
                <a:solidFill>
                  <a:srgbClr val="92D050"/>
                </a:solidFill>
                <a:latin typeface="Bahnschrift Light SemiCondensed" panose="020B0502040204020203" pitchFamily="34" charset="0"/>
              </a:rPr>
              <a:t> </a:t>
            </a:r>
            <a:r>
              <a:rPr sz="8800" spc="-565" dirty="0">
                <a:solidFill>
                  <a:srgbClr val="92D050"/>
                </a:solidFill>
                <a:latin typeface="Bahnschrift Light SemiCondensed" panose="020B0502040204020203" pitchFamily="34" charset="0"/>
              </a:rPr>
              <a:t>Capstone  </a:t>
            </a:r>
            <a:r>
              <a:rPr sz="8800" spc="-360" dirty="0">
                <a:solidFill>
                  <a:srgbClr val="92D050"/>
                </a:solidFill>
                <a:latin typeface="Bahnschrift Light SemiCondensed" panose="020B0502040204020203" pitchFamily="34" charset="0"/>
              </a:rPr>
              <a:t>Project</a:t>
            </a:r>
          </a:p>
        </p:txBody>
      </p:sp>
      <p:sp>
        <p:nvSpPr>
          <p:cNvPr id="7" name="object 7"/>
          <p:cNvSpPr txBox="1"/>
          <p:nvPr/>
        </p:nvSpPr>
        <p:spPr>
          <a:xfrm>
            <a:off x="1176018" y="4300220"/>
            <a:ext cx="9844405" cy="1422825"/>
          </a:xfrm>
          <a:prstGeom prst="rect">
            <a:avLst/>
          </a:prstGeom>
        </p:spPr>
        <p:txBody>
          <a:bodyPr vert="horz" wrap="square" lIns="0" tIns="108585" rIns="0" bIns="0" rtlCol="0">
            <a:spAutoFit/>
          </a:bodyPr>
          <a:lstStyle/>
          <a:p>
            <a:pPr marL="12700">
              <a:lnSpc>
                <a:spcPct val="100000"/>
              </a:lnSpc>
              <a:spcBef>
                <a:spcPts val="855"/>
              </a:spcBef>
            </a:pPr>
            <a:r>
              <a:rPr lang="en-IN" sz="2400" spc="-175" dirty="0">
                <a:solidFill>
                  <a:srgbClr val="616E52"/>
                </a:solidFill>
                <a:latin typeface="Arial"/>
                <a:cs typeface="Arial"/>
              </a:rPr>
              <a:t>Michael Sagbohan</a:t>
            </a:r>
            <a:endParaRPr sz="2400" dirty="0">
              <a:latin typeface="Arial"/>
              <a:cs typeface="Arial"/>
            </a:endParaRPr>
          </a:p>
          <a:p>
            <a:pPr marL="12700">
              <a:lnSpc>
                <a:spcPct val="100000"/>
              </a:lnSpc>
              <a:spcBef>
                <a:spcPts val="755"/>
              </a:spcBef>
            </a:pPr>
            <a:r>
              <a:rPr lang="en-IN" sz="2400" spc="70" dirty="0">
                <a:solidFill>
                  <a:srgbClr val="616E52"/>
                </a:solidFill>
                <a:latin typeface="Arial"/>
                <a:cs typeface="Arial"/>
                <a:hlinkClick r:id="rId2"/>
              </a:rPr>
              <a:t>https://github.com/Mikamike123/IBM-DataScience-Certificate</a:t>
            </a:r>
            <a:endParaRPr lang="en-IN" sz="2400" spc="70" dirty="0">
              <a:solidFill>
                <a:srgbClr val="616E52"/>
              </a:solidFill>
              <a:latin typeface="Arial"/>
              <a:cs typeface="Arial"/>
            </a:endParaRPr>
          </a:p>
          <a:p>
            <a:pPr marL="12700">
              <a:lnSpc>
                <a:spcPct val="100000"/>
              </a:lnSpc>
              <a:spcBef>
                <a:spcPts val="755"/>
              </a:spcBef>
            </a:pPr>
            <a:r>
              <a:rPr lang="fr-FR" sz="2400" spc="130" dirty="0">
                <a:solidFill>
                  <a:srgbClr val="616E52"/>
                </a:solidFill>
                <a:latin typeface="Arial"/>
                <a:cs typeface="Arial"/>
              </a:rPr>
              <a:t>01/05/2023</a:t>
            </a:r>
            <a:endParaRPr sz="2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649316"/>
            <a:ext cx="3688715" cy="689932"/>
          </a:xfrm>
          <a:prstGeom prst="rect">
            <a:avLst/>
          </a:prstGeom>
        </p:spPr>
        <p:txBody>
          <a:bodyPr vert="horz" wrap="square" lIns="0" tIns="12700" rIns="0" bIns="0" rtlCol="0">
            <a:spAutoFit/>
          </a:bodyPr>
          <a:lstStyle/>
          <a:p>
            <a:pPr marL="12700">
              <a:lnSpc>
                <a:spcPct val="100000"/>
              </a:lnSpc>
              <a:spcBef>
                <a:spcPts val="100"/>
              </a:spcBef>
            </a:pPr>
            <a:r>
              <a:rPr spc="-340" dirty="0">
                <a:solidFill>
                  <a:srgbClr val="92D050"/>
                </a:solidFill>
              </a:rPr>
              <a:t>Data</a:t>
            </a:r>
            <a:r>
              <a:rPr spc="-530" dirty="0">
                <a:solidFill>
                  <a:srgbClr val="92D050"/>
                </a:solidFill>
              </a:rPr>
              <a:t> </a:t>
            </a:r>
            <a:r>
              <a:rPr spc="-275" dirty="0">
                <a:solidFill>
                  <a:srgbClr val="92D050"/>
                </a:solidFill>
              </a:rPr>
              <a:t>Wrangling</a:t>
            </a:r>
          </a:p>
        </p:txBody>
      </p:sp>
      <p:sp>
        <p:nvSpPr>
          <p:cNvPr id="4" name="object 4"/>
          <p:cNvSpPr txBox="1">
            <a:spLocks noGrp="1"/>
          </p:cNvSpPr>
          <p:nvPr>
            <p:ph idx="1"/>
          </p:nvPr>
        </p:nvSpPr>
        <p:spPr>
          <a:xfrm>
            <a:off x="467361" y="2091819"/>
            <a:ext cx="11734799" cy="3792833"/>
          </a:xfrm>
          <a:prstGeom prst="rect">
            <a:avLst/>
          </a:prstGeom>
        </p:spPr>
        <p:txBody>
          <a:bodyPr vert="horz" wrap="square" lIns="0" tIns="162560" rIns="0" bIns="0" rtlCol="0">
            <a:spAutoFit/>
          </a:bodyPr>
          <a:lstStyle/>
          <a:p>
            <a:pPr algn="l"/>
            <a:r>
              <a:rPr lang="en-US" sz="2000" i="0" dirty="0">
                <a:solidFill>
                  <a:srgbClr val="92D050"/>
                </a:solidFill>
                <a:effectLst/>
                <a:latin typeface="-apple-system"/>
              </a:rPr>
              <a:t>Calculate the number of launches on each site</a:t>
            </a:r>
          </a:p>
          <a:p>
            <a:pPr algn="l"/>
            <a:r>
              <a:rPr lang="en-US" sz="2000" i="0" dirty="0">
                <a:solidFill>
                  <a:srgbClr val="92D050"/>
                </a:solidFill>
                <a:effectLst/>
                <a:latin typeface="-apple-system"/>
              </a:rPr>
              <a:t>Calculate the number and occurrence of each orbit</a:t>
            </a:r>
          </a:p>
          <a:p>
            <a:r>
              <a:rPr lang="en-US" sz="2000" i="0" dirty="0">
                <a:solidFill>
                  <a:srgbClr val="92D050"/>
                </a:solidFill>
                <a:effectLst/>
                <a:latin typeface="-apple-system"/>
              </a:rPr>
              <a:t>Calculate the number and </a:t>
            </a:r>
            <a:r>
              <a:rPr lang="en-US" sz="2000" i="0" dirty="0" err="1">
                <a:solidFill>
                  <a:srgbClr val="92D050"/>
                </a:solidFill>
                <a:effectLst/>
                <a:latin typeface="-apple-system"/>
              </a:rPr>
              <a:t>occurence</a:t>
            </a:r>
            <a:r>
              <a:rPr lang="en-US" sz="2000" i="0" dirty="0">
                <a:solidFill>
                  <a:srgbClr val="92D050"/>
                </a:solidFill>
                <a:effectLst/>
                <a:latin typeface="-apple-system"/>
              </a:rPr>
              <a:t> of mission outcome of the orbits</a:t>
            </a:r>
          </a:p>
          <a:p>
            <a:pPr marL="16510" marR="5080">
              <a:lnSpc>
                <a:spcPct val="150000"/>
              </a:lnSpc>
              <a:spcBef>
                <a:spcPts val="290"/>
              </a:spcBef>
            </a:pPr>
            <a:r>
              <a:rPr sz="2000" dirty="0">
                <a:solidFill>
                  <a:srgbClr val="92D050"/>
                </a:solidFill>
                <a:latin typeface="Carlito"/>
                <a:cs typeface="Carlito"/>
              </a:rPr>
              <a:t>New </a:t>
            </a:r>
            <a:r>
              <a:rPr sz="2000" spc="-5" dirty="0">
                <a:solidFill>
                  <a:srgbClr val="92D050"/>
                </a:solidFill>
                <a:latin typeface="Carlito"/>
                <a:cs typeface="Carlito"/>
              </a:rPr>
              <a:t>training </a:t>
            </a:r>
            <a:r>
              <a:rPr sz="2000" dirty="0">
                <a:solidFill>
                  <a:srgbClr val="92D050"/>
                </a:solidFill>
                <a:latin typeface="Carlito"/>
                <a:cs typeface="Carlito"/>
              </a:rPr>
              <a:t>label column </a:t>
            </a:r>
            <a:r>
              <a:rPr sz="2000" spc="-15" dirty="0">
                <a:solidFill>
                  <a:srgbClr val="92D050"/>
                </a:solidFill>
                <a:latin typeface="Carlito"/>
                <a:cs typeface="Carlito"/>
              </a:rPr>
              <a:t>‘class’</a:t>
            </a:r>
            <a:r>
              <a:rPr lang="fr-FR" sz="2000" spc="-15" dirty="0">
                <a:solidFill>
                  <a:srgbClr val="92D050"/>
                </a:solidFill>
                <a:latin typeface="Carlito"/>
                <a:cs typeface="Carlito"/>
              </a:rPr>
              <a:t> </a:t>
            </a:r>
            <a:r>
              <a:rPr lang="en-US" sz="2000" i="0" dirty="0">
                <a:solidFill>
                  <a:srgbClr val="92D050"/>
                </a:solidFill>
                <a:effectLst/>
                <a:latin typeface="-apple-system"/>
              </a:rPr>
              <a:t>that represents the outcome of each launch. </a:t>
            </a:r>
          </a:p>
          <a:p>
            <a:pPr marL="0" marR="5080" indent="0">
              <a:lnSpc>
                <a:spcPct val="150000"/>
              </a:lnSpc>
              <a:spcBef>
                <a:spcPts val="290"/>
              </a:spcBef>
              <a:buNone/>
            </a:pPr>
            <a:r>
              <a:rPr lang="en-US" sz="2000" i="0" dirty="0">
                <a:solidFill>
                  <a:srgbClr val="92D050"/>
                </a:solidFill>
                <a:effectLst/>
                <a:latin typeface="-apple-system"/>
              </a:rPr>
              <a:t>If the value is zero, the first stage did not land successfully; one means the first stage landed Successfully</a:t>
            </a:r>
            <a:endParaRPr sz="2550" dirty="0">
              <a:solidFill>
                <a:srgbClr val="92D050"/>
              </a:solidFill>
              <a:latin typeface="Carlito"/>
              <a:cs typeface="Carlito"/>
            </a:endParaRPr>
          </a:p>
          <a:p>
            <a:pPr marL="16510" marR="1900555">
              <a:lnSpc>
                <a:spcPct val="148000"/>
              </a:lnSpc>
            </a:pPr>
            <a:r>
              <a:rPr sz="2000" u="heavy" spc="-5" dirty="0">
                <a:solidFill>
                  <a:srgbClr val="92D050"/>
                </a:solidFill>
                <a:uFill>
                  <a:solidFill>
                    <a:srgbClr val="404040"/>
                  </a:solidFill>
                </a:uFill>
                <a:latin typeface="Carlito"/>
                <a:cs typeface="Carlito"/>
              </a:rPr>
              <a:t>GitHub url: </a:t>
            </a:r>
            <a:r>
              <a:rPr sz="2000" spc="-5" dirty="0">
                <a:solidFill>
                  <a:srgbClr val="92D050"/>
                </a:solidFill>
                <a:latin typeface="Carlito"/>
                <a:cs typeface="Carlito"/>
              </a:rPr>
              <a:t> </a:t>
            </a:r>
            <a:r>
              <a:rPr lang="fr-FR" sz="2000" spc="-5" dirty="0">
                <a:solidFill>
                  <a:srgbClr val="92D050"/>
                </a:solidFill>
                <a:latin typeface="Carlito"/>
                <a:cs typeface="Carlito"/>
                <a:hlinkClick r:id="rId2">
                  <a:extLst>
                    <a:ext uri="{A12FA001-AC4F-418D-AE19-62706E023703}">
                      <ahyp:hlinkClr xmlns:ahyp="http://schemas.microsoft.com/office/drawing/2018/hyperlinkcolor" val="tx"/>
                    </a:ext>
                  </a:extLst>
                </a:hlinkClick>
              </a:rPr>
              <a:t>https://github.com/Mikamike123/IBM-DataScience-Certificate/blob/d6acc6bd18ecfdcfccf97917570b0535aef5fdcb/labs-jupyter-spacex-Data%20wrangling.ipynb</a:t>
            </a:r>
            <a:r>
              <a:rPr lang="fr-FR" sz="2000" spc="-5" dirty="0">
                <a:solidFill>
                  <a:srgbClr val="92D050"/>
                </a:solidFill>
                <a:latin typeface="Carlito"/>
                <a:cs typeface="Carlito"/>
              </a:rPr>
              <a:t> </a:t>
            </a:r>
            <a:endParaRPr sz="2000" dirty="0">
              <a:solidFill>
                <a:srgbClr val="92D050"/>
              </a:solidFill>
              <a:latin typeface="Carlito"/>
              <a:cs typeface="Carlito"/>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482004"/>
            <a:ext cx="6534150" cy="689932"/>
          </a:xfrm>
          <a:prstGeom prst="rect">
            <a:avLst/>
          </a:prstGeom>
        </p:spPr>
        <p:txBody>
          <a:bodyPr vert="horz" wrap="square" lIns="0" tIns="12700" rIns="0" bIns="0" rtlCol="0">
            <a:spAutoFit/>
          </a:bodyPr>
          <a:lstStyle/>
          <a:p>
            <a:pPr marL="12700">
              <a:lnSpc>
                <a:spcPct val="100000"/>
              </a:lnSpc>
              <a:spcBef>
                <a:spcPts val="100"/>
              </a:spcBef>
            </a:pPr>
            <a:r>
              <a:rPr spc="-670" dirty="0">
                <a:solidFill>
                  <a:schemeClr val="accent6">
                    <a:lumMod val="75000"/>
                  </a:schemeClr>
                </a:solidFill>
              </a:rPr>
              <a:t>EDA </a:t>
            </a:r>
            <a:r>
              <a:rPr lang="fr-FR" spc="-670" dirty="0">
                <a:solidFill>
                  <a:schemeClr val="accent6">
                    <a:lumMod val="75000"/>
                  </a:schemeClr>
                </a:solidFill>
              </a:rPr>
              <a:t>  </a:t>
            </a:r>
            <a:r>
              <a:rPr spc="-45" dirty="0">
                <a:solidFill>
                  <a:schemeClr val="accent6">
                    <a:lumMod val="75000"/>
                  </a:schemeClr>
                </a:solidFill>
              </a:rPr>
              <a:t>with </a:t>
            </a:r>
            <a:r>
              <a:rPr spc="-340" dirty="0">
                <a:solidFill>
                  <a:schemeClr val="accent6">
                    <a:lumMod val="75000"/>
                  </a:schemeClr>
                </a:solidFill>
              </a:rPr>
              <a:t>Data</a:t>
            </a:r>
            <a:r>
              <a:rPr spc="-650" dirty="0">
                <a:solidFill>
                  <a:schemeClr val="accent6">
                    <a:lumMod val="75000"/>
                  </a:schemeClr>
                </a:solidFill>
              </a:rPr>
              <a:t> </a:t>
            </a:r>
            <a:r>
              <a:rPr spc="-270" dirty="0">
                <a:solidFill>
                  <a:schemeClr val="accent6">
                    <a:lumMod val="75000"/>
                  </a:schemeClr>
                </a:solidFill>
              </a:rPr>
              <a:t>Visualization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4" name="object 4"/>
          <p:cNvSpPr txBox="1"/>
          <p:nvPr/>
        </p:nvSpPr>
        <p:spPr>
          <a:xfrm>
            <a:off x="1176019" y="1824608"/>
            <a:ext cx="9963150" cy="3877343"/>
          </a:xfrm>
          <a:prstGeom prst="rect">
            <a:avLst/>
          </a:prstGeom>
        </p:spPr>
        <p:txBody>
          <a:bodyPr vert="horz" wrap="square" lIns="0" tIns="42545" rIns="0" bIns="0" rtlCol="0">
            <a:spAutoFit/>
          </a:bodyPr>
          <a:lstStyle/>
          <a:p>
            <a:pPr marL="12700" marR="556260">
              <a:lnSpc>
                <a:spcPts val="2210"/>
              </a:lnSpc>
              <a:spcBef>
                <a:spcPts val="335"/>
              </a:spcBef>
            </a:pPr>
            <a:r>
              <a:rPr sz="2000" spc="-20" dirty="0">
                <a:solidFill>
                  <a:srgbClr val="92D050"/>
                </a:solidFill>
                <a:latin typeface="Carlito"/>
                <a:cs typeface="Carlito"/>
              </a:rPr>
              <a:t>Exploratory </a:t>
            </a:r>
            <a:r>
              <a:rPr sz="2000" spc="-25" dirty="0">
                <a:solidFill>
                  <a:srgbClr val="92D050"/>
                </a:solidFill>
                <a:latin typeface="Carlito"/>
                <a:cs typeface="Carlito"/>
              </a:rPr>
              <a:t>Data </a:t>
            </a:r>
            <a:r>
              <a:rPr sz="2000" spc="-15" dirty="0">
                <a:solidFill>
                  <a:srgbClr val="92D050"/>
                </a:solidFill>
                <a:latin typeface="Carlito"/>
                <a:cs typeface="Carlito"/>
              </a:rPr>
              <a:t>Analysis </a:t>
            </a:r>
            <a:r>
              <a:rPr sz="2000" spc="-20" dirty="0">
                <a:solidFill>
                  <a:srgbClr val="92D050"/>
                </a:solidFill>
                <a:latin typeface="Carlito"/>
                <a:cs typeface="Carlito"/>
              </a:rPr>
              <a:t>performed </a:t>
            </a:r>
            <a:r>
              <a:rPr sz="2000" spc="-5" dirty="0">
                <a:solidFill>
                  <a:srgbClr val="92D050"/>
                </a:solidFill>
                <a:latin typeface="Carlito"/>
                <a:cs typeface="Carlito"/>
              </a:rPr>
              <a:t>on variables </a:t>
            </a:r>
            <a:r>
              <a:rPr sz="2000" spc="-15" dirty="0">
                <a:solidFill>
                  <a:srgbClr val="92D050"/>
                </a:solidFill>
                <a:latin typeface="Carlito"/>
                <a:cs typeface="Carlito"/>
              </a:rPr>
              <a:t>Flight </a:t>
            </a:r>
            <a:r>
              <a:rPr sz="2000" spc="-50" dirty="0">
                <a:solidFill>
                  <a:srgbClr val="92D050"/>
                </a:solidFill>
                <a:latin typeface="Carlito"/>
                <a:cs typeface="Carlito"/>
              </a:rPr>
              <a:t>Number, </a:t>
            </a:r>
            <a:r>
              <a:rPr sz="2000" spc="-25" dirty="0">
                <a:solidFill>
                  <a:srgbClr val="92D050"/>
                </a:solidFill>
                <a:latin typeface="Carlito"/>
                <a:cs typeface="Carlito"/>
              </a:rPr>
              <a:t>Payload </a:t>
            </a:r>
            <a:r>
              <a:rPr sz="2000" dirty="0">
                <a:solidFill>
                  <a:srgbClr val="92D050"/>
                </a:solidFill>
                <a:latin typeface="Carlito"/>
                <a:cs typeface="Carlito"/>
              </a:rPr>
              <a:t>Mass, </a:t>
            </a:r>
            <a:r>
              <a:rPr sz="2000" spc="-5" dirty="0">
                <a:solidFill>
                  <a:srgbClr val="92D050"/>
                </a:solidFill>
                <a:latin typeface="Carlito"/>
                <a:cs typeface="Carlito"/>
              </a:rPr>
              <a:t>Launch </a:t>
            </a:r>
            <a:r>
              <a:rPr sz="2000" spc="-15" dirty="0">
                <a:solidFill>
                  <a:srgbClr val="92D050"/>
                </a:solidFill>
                <a:latin typeface="Carlito"/>
                <a:cs typeface="Carlito"/>
              </a:rPr>
              <a:t>Site,  </a:t>
            </a:r>
            <a:r>
              <a:rPr sz="2000" spc="-5" dirty="0">
                <a:solidFill>
                  <a:srgbClr val="92D050"/>
                </a:solidFill>
                <a:latin typeface="Carlito"/>
                <a:cs typeface="Carlito"/>
              </a:rPr>
              <a:t>Orbit, Class </a:t>
            </a:r>
            <a:r>
              <a:rPr sz="2000" dirty="0">
                <a:solidFill>
                  <a:srgbClr val="92D050"/>
                </a:solidFill>
                <a:latin typeface="Carlito"/>
                <a:cs typeface="Carlito"/>
              </a:rPr>
              <a:t>and</a:t>
            </a:r>
            <a:r>
              <a:rPr sz="2000" spc="-45" dirty="0">
                <a:solidFill>
                  <a:srgbClr val="92D050"/>
                </a:solidFill>
                <a:latin typeface="Carlito"/>
                <a:cs typeface="Carlito"/>
              </a:rPr>
              <a:t> </a:t>
            </a:r>
            <a:r>
              <a:rPr sz="2000" spc="-130" dirty="0">
                <a:solidFill>
                  <a:srgbClr val="92D050"/>
                </a:solidFill>
                <a:latin typeface="Carlito"/>
                <a:cs typeface="Carlito"/>
              </a:rPr>
              <a:t>Year.</a:t>
            </a:r>
            <a:endParaRPr sz="2000" dirty="0">
              <a:solidFill>
                <a:srgbClr val="92D050"/>
              </a:solidFill>
              <a:latin typeface="Carlito"/>
              <a:cs typeface="Carlito"/>
            </a:endParaRPr>
          </a:p>
          <a:p>
            <a:pPr marL="12700">
              <a:lnSpc>
                <a:spcPct val="100000"/>
              </a:lnSpc>
              <a:spcBef>
                <a:spcPts val="1050"/>
              </a:spcBef>
            </a:pPr>
            <a:r>
              <a:rPr sz="2000" u="heavy" spc="-5" dirty="0">
                <a:solidFill>
                  <a:srgbClr val="92D050"/>
                </a:solidFill>
                <a:uFill>
                  <a:solidFill>
                    <a:srgbClr val="404040"/>
                  </a:solidFill>
                </a:uFill>
                <a:latin typeface="Carlito"/>
                <a:cs typeface="Carlito"/>
              </a:rPr>
              <a:t>Plots</a:t>
            </a:r>
            <a:r>
              <a:rPr sz="2000" u="heavy" spc="-55" dirty="0">
                <a:solidFill>
                  <a:srgbClr val="92D050"/>
                </a:solidFill>
                <a:uFill>
                  <a:solidFill>
                    <a:srgbClr val="404040"/>
                  </a:solidFill>
                </a:uFill>
                <a:latin typeface="Carlito"/>
                <a:cs typeface="Carlito"/>
              </a:rPr>
              <a:t> </a:t>
            </a:r>
            <a:r>
              <a:rPr sz="2000" u="heavy" spc="-5" dirty="0">
                <a:solidFill>
                  <a:srgbClr val="92D050"/>
                </a:solidFill>
                <a:uFill>
                  <a:solidFill>
                    <a:srgbClr val="404040"/>
                  </a:solidFill>
                </a:uFill>
                <a:latin typeface="Carlito"/>
                <a:cs typeface="Carlito"/>
              </a:rPr>
              <a:t>Used:</a:t>
            </a:r>
            <a:endParaRPr sz="2000" dirty="0">
              <a:solidFill>
                <a:srgbClr val="92D050"/>
              </a:solidFill>
              <a:latin typeface="Carlito"/>
              <a:cs typeface="Carlito"/>
            </a:endParaRPr>
          </a:p>
          <a:p>
            <a:pPr marL="12700" marR="405765">
              <a:lnSpc>
                <a:spcPts val="2210"/>
              </a:lnSpc>
              <a:spcBef>
                <a:spcPts val="1430"/>
              </a:spcBef>
            </a:pPr>
            <a:r>
              <a:rPr sz="2000" spc="-15" dirty="0">
                <a:solidFill>
                  <a:srgbClr val="92D050"/>
                </a:solidFill>
                <a:latin typeface="Carlito"/>
                <a:cs typeface="Carlito"/>
              </a:rPr>
              <a:t>Flight </a:t>
            </a:r>
            <a:r>
              <a:rPr sz="2000" dirty="0">
                <a:solidFill>
                  <a:srgbClr val="92D050"/>
                </a:solidFill>
                <a:latin typeface="Carlito"/>
                <a:cs typeface="Carlito"/>
              </a:rPr>
              <a:t>Number </a:t>
            </a:r>
            <a:r>
              <a:rPr sz="2000" spc="-20" dirty="0">
                <a:solidFill>
                  <a:srgbClr val="92D050"/>
                </a:solidFill>
                <a:latin typeface="Carlito"/>
                <a:cs typeface="Carlito"/>
              </a:rPr>
              <a:t>vs. </a:t>
            </a:r>
            <a:r>
              <a:rPr sz="2000" spc="-25" dirty="0">
                <a:solidFill>
                  <a:srgbClr val="92D050"/>
                </a:solidFill>
                <a:latin typeface="Carlito"/>
                <a:cs typeface="Carlito"/>
              </a:rPr>
              <a:t>Payload </a:t>
            </a:r>
            <a:r>
              <a:rPr sz="2000" dirty="0">
                <a:solidFill>
                  <a:srgbClr val="92D050"/>
                </a:solidFill>
                <a:latin typeface="Carlito"/>
                <a:cs typeface="Carlito"/>
              </a:rPr>
              <a:t>Mass, </a:t>
            </a:r>
            <a:r>
              <a:rPr sz="2000" spc="-10" dirty="0">
                <a:solidFill>
                  <a:srgbClr val="92D050"/>
                </a:solidFill>
                <a:latin typeface="Carlito"/>
                <a:cs typeface="Carlito"/>
              </a:rPr>
              <a:t>Flight </a:t>
            </a:r>
            <a:r>
              <a:rPr sz="2000" dirty="0">
                <a:solidFill>
                  <a:srgbClr val="92D050"/>
                </a:solidFill>
                <a:latin typeface="Carlito"/>
                <a:cs typeface="Carlito"/>
              </a:rPr>
              <a:t>Number </a:t>
            </a:r>
            <a:r>
              <a:rPr sz="2000" spc="-20" dirty="0">
                <a:solidFill>
                  <a:srgbClr val="92D050"/>
                </a:solidFill>
                <a:latin typeface="Carlito"/>
                <a:cs typeface="Carlito"/>
              </a:rPr>
              <a:t>vs. </a:t>
            </a:r>
            <a:r>
              <a:rPr sz="2000" spc="-5" dirty="0">
                <a:solidFill>
                  <a:srgbClr val="92D050"/>
                </a:solidFill>
                <a:latin typeface="Carlito"/>
                <a:cs typeface="Carlito"/>
              </a:rPr>
              <a:t>Launch </a:t>
            </a:r>
            <a:r>
              <a:rPr sz="2000" spc="-15" dirty="0">
                <a:solidFill>
                  <a:srgbClr val="92D050"/>
                </a:solidFill>
                <a:latin typeface="Carlito"/>
                <a:cs typeface="Carlito"/>
              </a:rPr>
              <a:t>Site, </a:t>
            </a:r>
            <a:r>
              <a:rPr sz="2000" spc="-25" dirty="0">
                <a:solidFill>
                  <a:srgbClr val="92D050"/>
                </a:solidFill>
                <a:latin typeface="Carlito"/>
                <a:cs typeface="Carlito"/>
              </a:rPr>
              <a:t>Payload </a:t>
            </a:r>
            <a:r>
              <a:rPr sz="2000" dirty="0">
                <a:solidFill>
                  <a:srgbClr val="92D050"/>
                </a:solidFill>
                <a:latin typeface="Carlito"/>
                <a:cs typeface="Carlito"/>
              </a:rPr>
              <a:t>Mass </a:t>
            </a:r>
            <a:r>
              <a:rPr sz="2000" spc="-20" dirty="0">
                <a:solidFill>
                  <a:srgbClr val="92D050"/>
                </a:solidFill>
                <a:latin typeface="Carlito"/>
                <a:cs typeface="Carlito"/>
              </a:rPr>
              <a:t>vs. </a:t>
            </a:r>
            <a:r>
              <a:rPr sz="2000" spc="-5" dirty="0">
                <a:solidFill>
                  <a:srgbClr val="92D050"/>
                </a:solidFill>
                <a:latin typeface="Carlito"/>
                <a:cs typeface="Carlito"/>
              </a:rPr>
              <a:t>Launch </a:t>
            </a:r>
            <a:r>
              <a:rPr sz="2000" spc="-15" dirty="0">
                <a:solidFill>
                  <a:srgbClr val="92D050"/>
                </a:solidFill>
                <a:latin typeface="Carlito"/>
                <a:cs typeface="Carlito"/>
              </a:rPr>
              <a:t>Site,  </a:t>
            </a:r>
            <a:r>
              <a:rPr sz="2000" spc="-5" dirty="0">
                <a:solidFill>
                  <a:srgbClr val="92D050"/>
                </a:solidFill>
                <a:latin typeface="Carlito"/>
                <a:cs typeface="Carlito"/>
              </a:rPr>
              <a:t>Orbit </a:t>
            </a:r>
            <a:r>
              <a:rPr sz="2000" spc="-20" dirty="0">
                <a:solidFill>
                  <a:srgbClr val="92D050"/>
                </a:solidFill>
                <a:latin typeface="Carlito"/>
                <a:cs typeface="Carlito"/>
              </a:rPr>
              <a:t>vs. </a:t>
            </a:r>
            <a:r>
              <a:rPr sz="2000" dirty="0">
                <a:solidFill>
                  <a:srgbClr val="92D050"/>
                </a:solidFill>
                <a:latin typeface="Carlito"/>
                <a:cs typeface="Carlito"/>
              </a:rPr>
              <a:t>Success </a:t>
            </a:r>
            <a:r>
              <a:rPr sz="2000" spc="-20" dirty="0">
                <a:solidFill>
                  <a:srgbClr val="92D050"/>
                </a:solidFill>
                <a:latin typeface="Carlito"/>
                <a:cs typeface="Carlito"/>
              </a:rPr>
              <a:t>Rate, </a:t>
            </a:r>
            <a:r>
              <a:rPr sz="2000" spc="-10" dirty="0">
                <a:solidFill>
                  <a:srgbClr val="92D050"/>
                </a:solidFill>
                <a:latin typeface="Carlito"/>
                <a:cs typeface="Carlito"/>
              </a:rPr>
              <a:t>Flight </a:t>
            </a:r>
            <a:r>
              <a:rPr sz="2000" dirty="0">
                <a:solidFill>
                  <a:srgbClr val="92D050"/>
                </a:solidFill>
                <a:latin typeface="Carlito"/>
                <a:cs typeface="Carlito"/>
              </a:rPr>
              <a:t>Number </a:t>
            </a:r>
            <a:r>
              <a:rPr sz="2000" spc="-20" dirty="0">
                <a:solidFill>
                  <a:srgbClr val="92D050"/>
                </a:solidFill>
                <a:latin typeface="Carlito"/>
                <a:cs typeface="Carlito"/>
              </a:rPr>
              <a:t>vs. </a:t>
            </a:r>
            <a:r>
              <a:rPr sz="2000" spc="-5" dirty="0">
                <a:solidFill>
                  <a:srgbClr val="92D050"/>
                </a:solidFill>
                <a:latin typeface="Carlito"/>
                <a:cs typeface="Carlito"/>
              </a:rPr>
              <a:t>Orbit, </a:t>
            </a:r>
            <a:r>
              <a:rPr sz="2000" spc="-25" dirty="0">
                <a:solidFill>
                  <a:srgbClr val="92D050"/>
                </a:solidFill>
                <a:latin typeface="Carlito"/>
                <a:cs typeface="Carlito"/>
              </a:rPr>
              <a:t>Payload </a:t>
            </a:r>
            <a:r>
              <a:rPr sz="2000" spc="-15" dirty="0">
                <a:solidFill>
                  <a:srgbClr val="92D050"/>
                </a:solidFill>
                <a:latin typeface="Carlito"/>
                <a:cs typeface="Carlito"/>
              </a:rPr>
              <a:t>vs </a:t>
            </a:r>
            <a:r>
              <a:rPr sz="2000" spc="-5" dirty="0">
                <a:solidFill>
                  <a:srgbClr val="92D050"/>
                </a:solidFill>
                <a:latin typeface="Carlito"/>
                <a:cs typeface="Carlito"/>
              </a:rPr>
              <a:t>Orbit, </a:t>
            </a:r>
            <a:r>
              <a:rPr sz="2000" dirty="0">
                <a:solidFill>
                  <a:srgbClr val="92D050"/>
                </a:solidFill>
                <a:latin typeface="Carlito"/>
                <a:cs typeface="Carlito"/>
              </a:rPr>
              <a:t>and Success </a:t>
            </a:r>
            <a:r>
              <a:rPr sz="2000" spc="-60" dirty="0">
                <a:solidFill>
                  <a:srgbClr val="92D050"/>
                </a:solidFill>
                <a:latin typeface="Carlito"/>
                <a:cs typeface="Carlito"/>
              </a:rPr>
              <a:t>Yearly</a:t>
            </a:r>
            <a:r>
              <a:rPr sz="2000" spc="70" dirty="0">
                <a:solidFill>
                  <a:srgbClr val="92D050"/>
                </a:solidFill>
                <a:latin typeface="Carlito"/>
                <a:cs typeface="Carlito"/>
              </a:rPr>
              <a:t> </a:t>
            </a:r>
            <a:r>
              <a:rPr sz="2000" spc="-60" dirty="0">
                <a:solidFill>
                  <a:srgbClr val="92D050"/>
                </a:solidFill>
                <a:latin typeface="Carlito"/>
                <a:cs typeface="Carlito"/>
              </a:rPr>
              <a:t>Trend</a:t>
            </a:r>
            <a:endParaRPr sz="2000" dirty="0">
              <a:solidFill>
                <a:srgbClr val="92D050"/>
              </a:solidFill>
              <a:latin typeface="Carlito"/>
              <a:cs typeface="Carlito"/>
            </a:endParaRPr>
          </a:p>
          <a:p>
            <a:pPr marL="12700">
              <a:lnSpc>
                <a:spcPts val="2300"/>
              </a:lnSpc>
              <a:spcBef>
                <a:spcPts val="1160"/>
              </a:spcBef>
            </a:pPr>
            <a:r>
              <a:rPr lang="en-US" sz="2000" b="0" i="0" dirty="0">
                <a:solidFill>
                  <a:srgbClr val="92D050"/>
                </a:solidFill>
                <a:effectLst/>
                <a:latin typeface="Söhne"/>
              </a:rPr>
              <a:t>Scatter plots, line charts, and bar plots were utilized to examine the correlation between different variables to determine their potential use in training the machine learning model. These visualizations were used to investigate the relationships between the variables and to establish if any significant relationships existed.</a:t>
            </a:r>
          </a:p>
          <a:p>
            <a:pPr marL="12700">
              <a:lnSpc>
                <a:spcPts val="2300"/>
              </a:lnSpc>
              <a:spcBef>
                <a:spcPts val="1160"/>
              </a:spcBef>
            </a:pPr>
            <a:r>
              <a:rPr sz="2000" u="heavy" dirty="0">
                <a:solidFill>
                  <a:srgbClr val="92D050"/>
                </a:solidFill>
                <a:uFill>
                  <a:solidFill>
                    <a:srgbClr val="404040"/>
                  </a:solidFill>
                </a:uFill>
                <a:latin typeface="Carlito"/>
                <a:cs typeface="Carlito"/>
              </a:rPr>
              <a:t>GitHub </a:t>
            </a:r>
            <a:r>
              <a:rPr sz="2000" u="heavy" spc="-5" dirty="0">
                <a:solidFill>
                  <a:srgbClr val="92D050"/>
                </a:solidFill>
                <a:uFill>
                  <a:solidFill>
                    <a:srgbClr val="404040"/>
                  </a:solidFill>
                </a:uFill>
                <a:latin typeface="Carlito"/>
                <a:cs typeface="Carlito"/>
              </a:rPr>
              <a:t>url:</a:t>
            </a:r>
            <a:r>
              <a:rPr lang="fr-FR" sz="2000" u="heavy" spc="-5" dirty="0">
                <a:solidFill>
                  <a:srgbClr val="92D050"/>
                </a:solidFill>
                <a:uFill>
                  <a:solidFill>
                    <a:srgbClr val="404040"/>
                  </a:solidFill>
                </a:uFill>
                <a:latin typeface="Carlito"/>
                <a:cs typeface="Carlito"/>
              </a:rPr>
              <a:t> https://github.com/Mikamike123/IBM-DataScience-Certificate/blob/d6acc6bd18ecfdcfccf97917570b0535aef5fdcb/jupyter-labs-eda-dataviz.ipynb</a:t>
            </a:r>
            <a:endParaRPr sz="2000" dirty="0">
              <a:solidFill>
                <a:srgbClr val="92D050"/>
              </a:solidFill>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482004"/>
            <a:ext cx="3245485" cy="689932"/>
          </a:xfrm>
          <a:prstGeom prst="rect">
            <a:avLst/>
          </a:prstGeom>
        </p:spPr>
        <p:txBody>
          <a:bodyPr vert="horz" wrap="square" lIns="0" tIns="12700" rIns="0" bIns="0" rtlCol="0">
            <a:spAutoFit/>
          </a:bodyPr>
          <a:lstStyle/>
          <a:p>
            <a:pPr marL="12700">
              <a:lnSpc>
                <a:spcPct val="100000"/>
              </a:lnSpc>
              <a:spcBef>
                <a:spcPts val="100"/>
              </a:spcBef>
            </a:pPr>
            <a:r>
              <a:rPr spc="-670" dirty="0">
                <a:solidFill>
                  <a:schemeClr val="accent6">
                    <a:lumMod val="75000"/>
                  </a:schemeClr>
                </a:solidFill>
              </a:rPr>
              <a:t>EDA </a:t>
            </a:r>
            <a:r>
              <a:rPr lang="fr-FR" spc="-670" dirty="0">
                <a:solidFill>
                  <a:schemeClr val="accent6">
                    <a:lumMod val="75000"/>
                  </a:schemeClr>
                </a:solidFill>
              </a:rPr>
              <a:t>   </a:t>
            </a:r>
            <a:r>
              <a:rPr spc="-45" dirty="0">
                <a:solidFill>
                  <a:schemeClr val="accent6">
                    <a:lumMod val="75000"/>
                  </a:schemeClr>
                </a:solidFill>
              </a:rPr>
              <a:t>with</a:t>
            </a:r>
            <a:r>
              <a:rPr spc="-280" dirty="0">
                <a:solidFill>
                  <a:schemeClr val="accent6">
                    <a:lumMod val="75000"/>
                  </a:schemeClr>
                </a:solidFill>
              </a:rPr>
              <a:t> </a:t>
            </a:r>
            <a:r>
              <a:rPr spc="-770" dirty="0">
                <a:solidFill>
                  <a:schemeClr val="accent6">
                    <a:lumMod val="75000"/>
                  </a:schemeClr>
                </a:solidFill>
              </a:rPr>
              <a:t>SQL</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
        <p:nvSpPr>
          <p:cNvPr id="4" name="object 4"/>
          <p:cNvSpPr txBox="1"/>
          <p:nvPr/>
        </p:nvSpPr>
        <p:spPr>
          <a:xfrm>
            <a:off x="1176019" y="1622485"/>
            <a:ext cx="9687560" cy="3610989"/>
          </a:xfrm>
          <a:prstGeom prst="rect">
            <a:avLst/>
          </a:prstGeom>
        </p:spPr>
        <p:txBody>
          <a:bodyPr vert="horz" wrap="square" lIns="0" tIns="162560" rIns="0" bIns="0" rtlCol="0">
            <a:spAutoFit/>
          </a:bodyPr>
          <a:lstStyle/>
          <a:p>
            <a:pPr marL="12700">
              <a:lnSpc>
                <a:spcPct val="100000"/>
              </a:lnSpc>
              <a:spcBef>
                <a:spcPts val="1280"/>
              </a:spcBef>
            </a:pPr>
            <a:r>
              <a:rPr sz="2000" spc="-5" dirty="0">
                <a:solidFill>
                  <a:schemeClr val="accent6">
                    <a:lumMod val="60000"/>
                    <a:lumOff val="40000"/>
                  </a:schemeClr>
                </a:solidFill>
                <a:latin typeface="Carlito"/>
                <a:cs typeface="Carlito"/>
              </a:rPr>
              <a:t>Loaded </a:t>
            </a:r>
            <a:r>
              <a:rPr sz="2000" spc="-25" dirty="0">
                <a:solidFill>
                  <a:schemeClr val="accent6">
                    <a:lumMod val="60000"/>
                    <a:lumOff val="40000"/>
                  </a:schemeClr>
                </a:solidFill>
                <a:latin typeface="Carlito"/>
                <a:cs typeface="Carlito"/>
              </a:rPr>
              <a:t>data </a:t>
            </a:r>
            <a:r>
              <a:rPr sz="2000" spc="-10" dirty="0">
                <a:solidFill>
                  <a:schemeClr val="accent6">
                    <a:lumMod val="60000"/>
                    <a:lumOff val="40000"/>
                  </a:schemeClr>
                </a:solidFill>
                <a:latin typeface="Carlito"/>
                <a:cs typeface="Carlito"/>
              </a:rPr>
              <a:t>set </a:t>
            </a:r>
            <a:r>
              <a:rPr sz="2000" spc="-25" dirty="0">
                <a:solidFill>
                  <a:schemeClr val="accent6">
                    <a:lumMod val="60000"/>
                    <a:lumOff val="40000"/>
                  </a:schemeClr>
                </a:solidFill>
                <a:latin typeface="Carlito"/>
                <a:cs typeface="Carlito"/>
              </a:rPr>
              <a:t>into </a:t>
            </a:r>
            <a:r>
              <a:rPr sz="2000" dirty="0">
                <a:solidFill>
                  <a:schemeClr val="accent6">
                    <a:lumMod val="60000"/>
                    <a:lumOff val="40000"/>
                  </a:schemeClr>
                </a:solidFill>
                <a:latin typeface="Carlito"/>
                <a:cs typeface="Carlito"/>
              </a:rPr>
              <a:t>IBM DB2</a:t>
            </a:r>
            <a:r>
              <a:rPr sz="2000" spc="-125" dirty="0">
                <a:solidFill>
                  <a:schemeClr val="accent6">
                    <a:lumMod val="60000"/>
                    <a:lumOff val="40000"/>
                  </a:schemeClr>
                </a:solidFill>
                <a:latin typeface="Carlito"/>
                <a:cs typeface="Carlito"/>
              </a:rPr>
              <a:t> </a:t>
            </a:r>
            <a:r>
              <a:rPr sz="2000" spc="-5" dirty="0">
                <a:solidFill>
                  <a:schemeClr val="accent6">
                    <a:lumMod val="60000"/>
                    <a:lumOff val="40000"/>
                  </a:schemeClr>
                </a:solidFill>
                <a:latin typeface="Carlito"/>
                <a:cs typeface="Carlito"/>
              </a:rPr>
              <a:t>Database.</a:t>
            </a:r>
            <a:endParaRPr sz="2000" dirty="0">
              <a:solidFill>
                <a:schemeClr val="accent6">
                  <a:lumMod val="60000"/>
                  <a:lumOff val="40000"/>
                </a:schemeClr>
              </a:solidFill>
              <a:latin typeface="Carlito"/>
              <a:cs typeface="Carlito"/>
            </a:endParaRPr>
          </a:p>
          <a:p>
            <a:pPr marL="12700">
              <a:lnSpc>
                <a:spcPct val="100000"/>
              </a:lnSpc>
              <a:spcBef>
                <a:spcPts val="1175"/>
              </a:spcBef>
            </a:pPr>
            <a:r>
              <a:rPr sz="2000" spc="-5" dirty="0">
                <a:solidFill>
                  <a:schemeClr val="accent6">
                    <a:lumMod val="60000"/>
                    <a:lumOff val="40000"/>
                  </a:schemeClr>
                </a:solidFill>
                <a:latin typeface="Carlito"/>
                <a:cs typeface="Carlito"/>
              </a:rPr>
              <a:t>Queried using SQL </a:t>
            </a:r>
            <a:r>
              <a:rPr sz="2000" dirty="0">
                <a:solidFill>
                  <a:schemeClr val="accent6">
                    <a:lumMod val="60000"/>
                    <a:lumOff val="40000"/>
                  </a:schemeClr>
                </a:solidFill>
                <a:latin typeface="Carlito"/>
                <a:cs typeface="Carlito"/>
              </a:rPr>
              <a:t>Python</a:t>
            </a:r>
            <a:r>
              <a:rPr sz="2000" spc="-100" dirty="0">
                <a:solidFill>
                  <a:schemeClr val="accent6">
                    <a:lumMod val="60000"/>
                    <a:lumOff val="40000"/>
                  </a:schemeClr>
                </a:solidFill>
                <a:latin typeface="Carlito"/>
                <a:cs typeface="Carlito"/>
              </a:rPr>
              <a:t> </a:t>
            </a:r>
            <a:r>
              <a:rPr sz="2000" spc="-25" dirty="0">
                <a:solidFill>
                  <a:schemeClr val="accent6">
                    <a:lumMod val="60000"/>
                    <a:lumOff val="40000"/>
                  </a:schemeClr>
                </a:solidFill>
                <a:latin typeface="Carlito"/>
                <a:cs typeface="Carlito"/>
              </a:rPr>
              <a:t>integration.</a:t>
            </a:r>
            <a:endParaRPr sz="2000" dirty="0">
              <a:solidFill>
                <a:schemeClr val="accent6">
                  <a:lumMod val="60000"/>
                  <a:lumOff val="40000"/>
                </a:schemeClr>
              </a:solidFill>
              <a:latin typeface="Carlito"/>
              <a:cs typeface="Carlito"/>
            </a:endParaRPr>
          </a:p>
          <a:p>
            <a:pPr marL="12700">
              <a:lnSpc>
                <a:spcPct val="100000"/>
              </a:lnSpc>
              <a:spcBef>
                <a:spcPts val="1560"/>
              </a:spcBef>
            </a:pPr>
            <a:r>
              <a:rPr sz="2000" spc="-5" dirty="0">
                <a:solidFill>
                  <a:schemeClr val="accent6">
                    <a:lumMod val="60000"/>
                    <a:lumOff val="40000"/>
                  </a:schemeClr>
                </a:solidFill>
                <a:latin typeface="Carlito"/>
                <a:cs typeface="Carlito"/>
              </a:rPr>
              <a:t>Queries </a:t>
            </a:r>
            <a:r>
              <a:rPr sz="2000" spc="-20" dirty="0">
                <a:solidFill>
                  <a:schemeClr val="accent6">
                    <a:lumMod val="60000"/>
                    <a:lumOff val="40000"/>
                  </a:schemeClr>
                </a:solidFill>
                <a:latin typeface="Carlito"/>
                <a:cs typeface="Carlito"/>
              </a:rPr>
              <a:t>were </a:t>
            </a:r>
            <a:r>
              <a:rPr sz="2000" dirty="0">
                <a:solidFill>
                  <a:schemeClr val="accent6">
                    <a:lumMod val="60000"/>
                    <a:lumOff val="40000"/>
                  </a:schemeClr>
                </a:solidFill>
                <a:latin typeface="Carlito"/>
                <a:cs typeface="Carlito"/>
              </a:rPr>
              <a:t>made </a:t>
            </a:r>
            <a:r>
              <a:rPr sz="2000" spc="-20" dirty="0">
                <a:solidFill>
                  <a:schemeClr val="accent6">
                    <a:lumMod val="60000"/>
                    <a:lumOff val="40000"/>
                  </a:schemeClr>
                </a:solidFill>
                <a:latin typeface="Carlito"/>
                <a:cs typeface="Carlito"/>
              </a:rPr>
              <a:t>to </a:t>
            </a:r>
            <a:r>
              <a:rPr sz="2000" spc="-10" dirty="0">
                <a:solidFill>
                  <a:schemeClr val="accent6">
                    <a:lumMod val="60000"/>
                    <a:lumOff val="40000"/>
                  </a:schemeClr>
                </a:solidFill>
                <a:latin typeface="Carlito"/>
                <a:cs typeface="Carlito"/>
              </a:rPr>
              <a:t>get </a:t>
            </a:r>
            <a:r>
              <a:rPr sz="2000" dirty="0">
                <a:solidFill>
                  <a:schemeClr val="accent6">
                    <a:lumMod val="60000"/>
                    <a:lumOff val="40000"/>
                  </a:schemeClr>
                </a:solidFill>
                <a:latin typeface="Carlito"/>
                <a:cs typeface="Carlito"/>
              </a:rPr>
              <a:t>a </a:t>
            </a:r>
            <a:r>
              <a:rPr sz="2000" spc="-25" dirty="0">
                <a:solidFill>
                  <a:schemeClr val="accent6">
                    <a:lumMod val="60000"/>
                    <a:lumOff val="40000"/>
                  </a:schemeClr>
                </a:solidFill>
                <a:latin typeface="Carlito"/>
                <a:cs typeface="Carlito"/>
              </a:rPr>
              <a:t>better </a:t>
            </a:r>
            <a:r>
              <a:rPr sz="2000" spc="-20" dirty="0">
                <a:solidFill>
                  <a:schemeClr val="accent6">
                    <a:lumMod val="60000"/>
                    <a:lumOff val="40000"/>
                  </a:schemeClr>
                </a:solidFill>
                <a:latin typeface="Carlito"/>
                <a:cs typeface="Carlito"/>
              </a:rPr>
              <a:t>understanding </a:t>
            </a:r>
            <a:r>
              <a:rPr sz="2000" spc="-5" dirty="0">
                <a:solidFill>
                  <a:schemeClr val="accent6">
                    <a:lumMod val="60000"/>
                    <a:lumOff val="40000"/>
                  </a:schemeClr>
                </a:solidFill>
                <a:latin typeface="Carlito"/>
                <a:cs typeface="Carlito"/>
              </a:rPr>
              <a:t>of </a:t>
            </a:r>
            <a:r>
              <a:rPr sz="2000" dirty="0">
                <a:solidFill>
                  <a:schemeClr val="accent6">
                    <a:lumMod val="60000"/>
                    <a:lumOff val="40000"/>
                  </a:schemeClr>
                </a:solidFill>
                <a:latin typeface="Carlito"/>
                <a:cs typeface="Carlito"/>
              </a:rPr>
              <a:t>the</a:t>
            </a:r>
            <a:r>
              <a:rPr sz="2000" spc="25" dirty="0">
                <a:solidFill>
                  <a:schemeClr val="accent6">
                    <a:lumMod val="60000"/>
                    <a:lumOff val="40000"/>
                  </a:schemeClr>
                </a:solidFill>
                <a:latin typeface="Carlito"/>
                <a:cs typeface="Carlito"/>
              </a:rPr>
              <a:t> </a:t>
            </a:r>
            <a:r>
              <a:rPr sz="2000" spc="-20" dirty="0">
                <a:solidFill>
                  <a:schemeClr val="accent6">
                    <a:lumMod val="60000"/>
                    <a:lumOff val="40000"/>
                  </a:schemeClr>
                </a:solidFill>
                <a:latin typeface="Carlito"/>
                <a:cs typeface="Carlito"/>
              </a:rPr>
              <a:t>dataset.</a:t>
            </a:r>
            <a:endParaRPr sz="2000" dirty="0">
              <a:solidFill>
                <a:schemeClr val="accent6">
                  <a:lumMod val="60000"/>
                  <a:lumOff val="40000"/>
                </a:schemeClr>
              </a:solidFill>
              <a:latin typeface="Carlito"/>
              <a:cs typeface="Carlito"/>
            </a:endParaRPr>
          </a:p>
          <a:p>
            <a:pPr>
              <a:lnSpc>
                <a:spcPct val="100000"/>
              </a:lnSpc>
              <a:spcBef>
                <a:spcPts val="30"/>
              </a:spcBef>
            </a:pPr>
            <a:endParaRPr sz="2450" dirty="0">
              <a:solidFill>
                <a:schemeClr val="accent6">
                  <a:lumMod val="60000"/>
                  <a:lumOff val="40000"/>
                </a:schemeClr>
              </a:solidFill>
              <a:latin typeface="Carlito"/>
              <a:cs typeface="Carlito"/>
            </a:endParaRPr>
          </a:p>
          <a:p>
            <a:pPr marL="12700" marR="5080">
              <a:lnSpc>
                <a:spcPct val="149000"/>
              </a:lnSpc>
            </a:pPr>
            <a:r>
              <a:rPr sz="2000" u="heavy" dirty="0">
                <a:solidFill>
                  <a:schemeClr val="accent6">
                    <a:lumMod val="60000"/>
                    <a:lumOff val="40000"/>
                  </a:schemeClr>
                </a:solidFill>
                <a:uFill>
                  <a:solidFill>
                    <a:srgbClr val="404040"/>
                  </a:solidFill>
                </a:uFill>
                <a:latin typeface="Carlito"/>
                <a:cs typeface="Carlito"/>
              </a:rPr>
              <a:t>GitHub </a:t>
            </a:r>
            <a:r>
              <a:rPr sz="2000" u="heavy" spc="-5" dirty="0">
                <a:solidFill>
                  <a:schemeClr val="accent6">
                    <a:lumMod val="60000"/>
                    <a:lumOff val="40000"/>
                  </a:schemeClr>
                </a:solidFill>
                <a:uFill>
                  <a:solidFill>
                    <a:srgbClr val="404040"/>
                  </a:solidFill>
                </a:uFill>
                <a:latin typeface="Carlito"/>
                <a:cs typeface="Carlito"/>
              </a:rPr>
              <a:t>url:</a:t>
            </a:r>
            <a:endParaRPr lang="fr-FR" sz="2000" u="heavy" spc="-5" dirty="0">
              <a:solidFill>
                <a:schemeClr val="accent6">
                  <a:lumMod val="60000"/>
                  <a:lumOff val="40000"/>
                </a:schemeClr>
              </a:solidFill>
              <a:uFill>
                <a:solidFill>
                  <a:srgbClr val="404040"/>
                </a:solidFill>
              </a:uFill>
              <a:latin typeface="Carlito"/>
              <a:cs typeface="Carlito"/>
            </a:endParaRPr>
          </a:p>
          <a:p>
            <a:pPr marL="12700" marR="5080">
              <a:lnSpc>
                <a:spcPct val="149000"/>
              </a:lnSpc>
            </a:pPr>
            <a:r>
              <a:rPr lang="fr-FR" sz="2000" u="heavy" spc="-5" dirty="0">
                <a:solidFill>
                  <a:schemeClr val="accent6">
                    <a:lumMod val="60000"/>
                    <a:lumOff val="40000"/>
                  </a:schemeClr>
                </a:solidFill>
                <a:uFill>
                  <a:solidFill>
                    <a:srgbClr val="404040"/>
                  </a:solidFill>
                </a:uFill>
                <a:latin typeface="Carlito"/>
                <a:cs typeface="Carlito"/>
                <a:hlinkClick r:id="rId2">
                  <a:extLst>
                    <a:ext uri="{A12FA001-AC4F-418D-AE19-62706E023703}">
                      <ahyp:hlinkClr xmlns:ahyp="http://schemas.microsoft.com/office/drawing/2018/hyperlinkcolor" val="tx"/>
                    </a:ext>
                  </a:extLst>
                </a:hlinkClick>
              </a:rPr>
              <a:t>https://github.com/Mikamike123/IBM-DataScience-Certificate/blob/d6acc6bd18ecfdcfccf97917570b0535aef5fdcb/jupyter-labs-eda-sql-coursera_sqllite.ipynb</a:t>
            </a:r>
            <a:r>
              <a:rPr lang="fr-FR" sz="2000" u="heavy" spc="-5" dirty="0">
                <a:solidFill>
                  <a:schemeClr val="accent6">
                    <a:lumMod val="60000"/>
                    <a:lumOff val="40000"/>
                  </a:schemeClr>
                </a:solidFill>
                <a:uFill>
                  <a:solidFill>
                    <a:srgbClr val="404040"/>
                  </a:solidFill>
                </a:uFill>
                <a:latin typeface="Carlito"/>
                <a:cs typeface="Carlito"/>
              </a:rPr>
              <a:t> </a:t>
            </a:r>
            <a:endParaRPr sz="2000" dirty="0">
              <a:solidFill>
                <a:schemeClr val="accent6">
                  <a:lumMod val="60000"/>
                  <a:lumOff val="40000"/>
                </a:schemeClr>
              </a:solidFill>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77053"/>
            <a:ext cx="8733790" cy="689932"/>
          </a:xfrm>
          <a:prstGeom prst="rect">
            <a:avLst/>
          </a:prstGeom>
        </p:spPr>
        <p:txBody>
          <a:bodyPr vert="horz" wrap="square" lIns="0" tIns="12700" rIns="0" bIns="0" rtlCol="0">
            <a:spAutoFit/>
          </a:bodyPr>
          <a:lstStyle/>
          <a:p>
            <a:pPr marL="12700">
              <a:lnSpc>
                <a:spcPct val="100000"/>
              </a:lnSpc>
              <a:spcBef>
                <a:spcPts val="100"/>
              </a:spcBef>
            </a:pPr>
            <a:r>
              <a:rPr spc="-245" dirty="0">
                <a:solidFill>
                  <a:schemeClr val="accent6">
                    <a:lumMod val="60000"/>
                    <a:lumOff val="40000"/>
                  </a:schemeClr>
                </a:solidFill>
              </a:rPr>
              <a:t>Build </a:t>
            </a:r>
            <a:r>
              <a:rPr spc="-315" dirty="0">
                <a:solidFill>
                  <a:schemeClr val="accent6">
                    <a:lumMod val="60000"/>
                    <a:lumOff val="40000"/>
                  </a:schemeClr>
                </a:solidFill>
              </a:rPr>
              <a:t>an </a:t>
            </a:r>
            <a:r>
              <a:rPr spc="-190" dirty="0">
                <a:solidFill>
                  <a:schemeClr val="accent6">
                    <a:lumMod val="60000"/>
                    <a:lumOff val="40000"/>
                  </a:schemeClr>
                </a:solidFill>
              </a:rPr>
              <a:t>interactive </a:t>
            </a:r>
            <a:r>
              <a:rPr spc="-295" dirty="0">
                <a:solidFill>
                  <a:schemeClr val="accent6">
                    <a:lumMod val="60000"/>
                    <a:lumOff val="40000"/>
                  </a:schemeClr>
                </a:solidFill>
              </a:rPr>
              <a:t>map </a:t>
            </a:r>
            <a:r>
              <a:rPr spc="-45" dirty="0">
                <a:solidFill>
                  <a:schemeClr val="accent6">
                    <a:lumMod val="60000"/>
                    <a:lumOff val="40000"/>
                  </a:schemeClr>
                </a:solidFill>
              </a:rPr>
              <a:t>with</a:t>
            </a:r>
            <a:r>
              <a:rPr spc="-780" dirty="0">
                <a:solidFill>
                  <a:schemeClr val="accent6">
                    <a:lumMod val="60000"/>
                    <a:lumOff val="40000"/>
                  </a:schemeClr>
                </a:solidFill>
              </a:rPr>
              <a:t> </a:t>
            </a:r>
            <a:r>
              <a:rPr spc="-270" dirty="0">
                <a:solidFill>
                  <a:schemeClr val="accent6">
                    <a:lumMod val="60000"/>
                    <a:lumOff val="40000"/>
                  </a:schemeClr>
                </a:solidFill>
              </a:rPr>
              <a:t>Folium</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
        <p:nvSpPr>
          <p:cNvPr id="4" name="object 4"/>
          <p:cNvSpPr txBox="1"/>
          <p:nvPr/>
        </p:nvSpPr>
        <p:spPr>
          <a:xfrm>
            <a:off x="1176019" y="1824608"/>
            <a:ext cx="9765665" cy="3300262"/>
          </a:xfrm>
          <a:prstGeom prst="rect">
            <a:avLst/>
          </a:prstGeom>
        </p:spPr>
        <p:txBody>
          <a:bodyPr vert="horz" wrap="square" lIns="0" tIns="42545" rIns="0" bIns="0" rtlCol="0">
            <a:spAutoFit/>
          </a:bodyPr>
          <a:lstStyle/>
          <a:p>
            <a:pPr marL="12700" marR="5080">
              <a:lnSpc>
                <a:spcPts val="2210"/>
              </a:lnSpc>
              <a:spcBef>
                <a:spcPts val="335"/>
              </a:spcBef>
            </a:pPr>
            <a:r>
              <a:rPr sz="2000" spc="-15" dirty="0">
                <a:solidFill>
                  <a:srgbClr val="92D050"/>
                </a:solidFill>
                <a:latin typeface="Carlito"/>
                <a:cs typeface="Carlito"/>
              </a:rPr>
              <a:t>Folium </a:t>
            </a:r>
            <a:r>
              <a:rPr sz="2000" spc="-5" dirty="0">
                <a:solidFill>
                  <a:srgbClr val="92D050"/>
                </a:solidFill>
                <a:latin typeface="Carlito"/>
                <a:cs typeface="Carlito"/>
              </a:rPr>
              <a:t>maps mark Launch Sites, successful </a:t>
            </a:r>
            <a:r>
              <a:rPr sz="2000" dirty="0">
                <a:solidFill>
                  <a:srgbClr val="92D050"/>
                </a:solidFill>
                <a:latin typeface="Carlito"/>
                <a:cs typeface="Carlito"/>
              </a:rPr>
              <a:t>and </a:t>
            </a:r>
            <a:r>
              <a:rPr sz="2000" spc="-5" dirty="0">
                <a:solidFill>
                  <a:srgbClr val="92D050"/>
                </a:solidFill>
                <a:latin typeface="Carlito"/>
                <a:cs typeface="Carlito"/>
              </a:rPr>
              <a:t>unsuccessful </a:t>
            </a:r>
            <a:r>
              <a:rPr sz="2000" dirty="0">
                <a:solidFill>
                  <a:srgbClr val="92D050"/>
                </a:solidFill>
                <a:latin typeface="Carlito"/>
                <a:cs typeface="Carlito"/>
              </a:rPr>
              <a:t>landings, and a </a:t>
            </a:r>
            <a:r>
              <a:rPr sz="2000" spc="-25" dirty="0">
                <a:solidFill>
                  <a:srgbClr val="92D050"/>
                </a:solidFill>
                <a:latin typeface="Carlito"/>
                <a:cs typeface="Carlito"/>
              </a:rPr>
              <a:t>proximity example  </a:t>
            </a:r>
            <a:r>
              <a:rPr sz="2000" spc="-20" dirty="0">
                <a:solidFill>
                  <a:srgbClr val="92D050"/>
                </a:solidFill>
                <a:latin typeface="Carlito"/>
                <a:cs typeface="Carlito"/>
              </a:rPr>
              <a:t>to </a:t>
            </a:r>
            <a:r>
              <a:rPr sz="2000" spc="-40" dirty="0">
                <a:solidFill>
                  <a:srgbClr val="92D050"/>
                </a:solidFill>
                <a:latin typeface="Carlito"/>
                <a:cs typeface="Carlito"/>
              </a:rPr>
              <a:t>key </a:t>
            </a:r>
            <a:r>
              <a:rPr sz="2000" spc="-5" dirty="0">
                <a:solidFill>
                  <a:srgbClr val="92D050"/>
                </a:solidFill>
                <a:latin typeface="Carlito"/>
                <a:cs typeface="Carlito"/>
              </a:rPr>
              <a:t>locations: </a:t>
            </a:r>
            <a:r>
              <a:rPr sz="2000" spc="-60" dirty="0">
                <a:solidFill>
                  <a:srgbClr val="92D050"/>
                </a:solidFill>
                <a:latin typeface="Carlito"/>
                <a:cs typeface="Carlito"/>
              </a:rPr>
              <a:t>Railway, Highway, </a:t>
            </a:r>
            <a:r>
              <a:rPr sz="2000" spc="-20" dirty="0">
                <a:solidFill>
                  <a:srgbClr val="92D050"/>
                </a:solidFill>
                <a:latin typeface="Carlito"/>
                <a:cs typeface="Carlito"/>
              </a:rPr>
              <a:t>Coast, </a:t>
            </a:r>
            <a:r>
              <a:rPr sz="2000" dirty="0">
                <a:solidFill>
                  <a:srgbClr val="92D050"/>
                </a:solidFill>
                <a:latin typeface="Carlito"/>
                <a:cs typeface="Carlito"/>
              </a:rPr>
              <a:t>and</a:t>
            </a:r>
            <a:r>
              <a:rPr sz="2000" spc="35" dirty="0">
                <a:solidFill>
                  <a:srgbClr val="92D050"/>
                </a:solidFill>
                <a:latin typeface="Carlito"/>
                <a:cs typeface="Carlito"/>
              </a:rPr>
              <a:t> </a:t>
            </a:r>
            <a:r>
              <a:rPr sz="2000" spc="-60" dirty="0">
                <a:solidFill>
                  <a:srgbClr val="92D050"/>
                </a:solidFill>
                <a:latin typeface="Carlito"/>
                <a:cs typeface="Carlito"/>
              </a:rPr>
              <a:t>City.</a:t>
            </a:r>
            <a:endParaRPr sz="2000" dirty="0">
              <a:solidFill>
                <a:srgbClr val="92D050"/>
              </a:solidFill>
              <a:latin typeface="Carlito"/>
              <a:cs typeface="Carlito"/>
            </a:endParaRPr>
          </a:p>
          <a:p>
            <a:pPr marL="12700" marR="311150">
              <a:lnSpc>
                <a:spcPts val="2300"/>
              </a:lnSpc>
              <a:spcBef>
                <a:spcPts val="1115"/>
              </a:spcBef>
            </a:pPr>
            <a:r>
              <a:rPr sz="2000" spc="-5" dirty="0">
                <a:solidFill>
                  <a:srgbClr val="92D050"/>
                </a:solidFill>
                <a:latin typeface="Carlito"/>
                <a:cs typeface="Carlito"/>
              </a:rPr>
              <a:t>This </a:t>
            </a:r>
            <a:r>
              <a:rPr sz="2000" spc="-15" dirty="0">
                <a:solidFill>
                  <a:srgbClr val="92D050"/>
                </a:solidFill>
                <a:latin typeface="Carlito"/>
                <a:cs typeface="Carlito"/>
              </a:rPr>
              <a:t>allows </a:t>
            </a:r>
            <a:r>
              <a:rPr sz="2000" spc="-5" dirty="0">
                <a:solidFill>
                  <a:srgbClr val="92D050"/>
                </a:solidFill>
                <a:latin typeface="Carlito"/>
                <a:cs typeface="Carlito"/>
              </a:rPr>
              <a:t>us </a:t>
            </a:r>
            <a:r>
              <a:rPr sz="2000" spc="-20" dirty="0">
                <a:solidFill>
                  <a:srgbClr val="92D050"/>
                </a:solidFill>
                <a:latin typeface="Carlito"/>
                <a:cs typeface="Carlito"/>
              </a:rPr>
              <a:t>to understand why </a:t>
            </a:r>
            <a:r>
              <a:rPr sz="2000" dirty="0">
                <a:solidFill>
                  <a:srgbClr val="92D050"/>
                </a:solidFill>
                <a:latin typeface="Carlito"/>
                <a:cs typeface="Carlito"/>
              </a:rPr>
              <a:t>launch </a:t>
            </a:r>
            <a:r>
              <a:rPr sz="2000" spc="-20" dirty="0">
                <a:solidFill>
                  <a:srgbClr val="92D050"/>
                </a:solidFill>
                <a:latin typeface="Carlito"/>
                <a:cs typeface="Carlito"/>
              </a:rPr>
              <a:t>sites </a:t>
            </a:r>
            <a:r>
              <a:rPr sz="2000" spc="-25" dirty="0">
                <a:solidFill>
                  <a:srgbClr val="92D050"/>
                </a:solidFill>
                <a:latin typeface="Carlito"/>
                <a:cs typeface="Carlito"/>
              </a:rPr>
              <a:t>may </a:t>
            </a:r>
            <a:r>
              <a:rPr sz="2000" dirty="0">
                <a:solidFill>
                  <a:srgbClr val="92D050"/>
                </a:solidFill>
                <a:latin typeface="Carlito"/>
                <a:cs typeface="Carlito"/>
              </a:rPr>
              <a:t>be </a:t>
            </a:r>
            <a:r>
              <a:rPr sz="2000" spc="-20" dirty="0">
                <a:solidFill>
                  <a:srgbClr val="92D050"/>
                </a:solidFill>
                <a:latin typeface="Carlito"/>
                <a:cs typeface="Carlito"/>
              </a:rPr>
              <a:t>located </a:t>
            </a:r>
            <a:r>
              <a:rPr sz="2000" spc="-5" dirty="0">
                <a:solidFill>
                  <a:srgbClr val="92D050"/>
                </a:solidFill>
                <a:latin typeface="Carlito"/>
                <a:cs typeface="Carlito"/>
              </a:rPr>
              <a:t>where they </a:t>
            </a:r>
            <a:r>
              <a:rPr sz="2000" spc="-20" dirty="0">
                <a:solidFill>
                  <a:srgbClr val="92D050"/>
                </a:solidFill>
                <a:latin typeface="Carlito"/>
                <a:cs typeface="Carlito"/>
              </a:rPr>
              <a:t>are. </a:t>
            </a:r>
            <a:r>
              <a:rPr sz="2000" dirty="0">
                <a:solidFill>
                  <a:srgbClr val="92D050"/>
                </a:solidFill>
                <a:latin typeface="Carlito"/>
                <a:cs typeface="Carlito"/>
              </a:rPr>
              <a:t>Also </a:t>
            </a:r>
            <a:r>
              <a:rPr sz="2000" spc="-20" dirty="0">
                <a:solidFill>
                  <a:srgbClr val="92D050"/>
                </a:solidFill>
                <a:latin typeface="Carlito"/>
                <a:cs typeface="Carlito"/>
              </a:rPr>
              <a:t>visualizes  </a:t>
            </a:r>
            <a:r>
              <a:rPr sz="2000" spc="-5" dirty="0">
                <a:solidFill>
                  <a:srgbClr val="92D050"/>
                </a:solidFill>
                <a:latin typeface="Carlito"/>
                <a:cs typeface="Carlito"/>
              </a:rPr>
              <a:t>successful </a:t>
            </a:r>
            <a:r>
              <a:rPr sz="2000" dirty="0">
                <a:solidFill>
                  <a:srgbClr val="92D050"/>
                </a:solidFill>
                <a:latin typeface="Carlito"/>
                <a:cs typeface="Carlito"/>
              </a:rPr>
              <a:t>landings </a:t>
            </a:r>
            <a:r>
              <a:rPr sz="2000" spc="-25" dirty="0">
                <a:solidFill>
                  <a:srgbClr val="92D050"/>
                </a:solidFill>
                <a:latin typeface="Carlito"/>
                <a:cs typeface="Carlito"/>
              </a:rPr>
              <a:t>relative </a:t>
            </a:r>
            <a:r>
              <a:rPr sz="2000" spc="-20" dirty="0">
                <a:solidFill>
                  <a:srgbClr val="92D050"/>
                </a:solidFill>
                <a:latin typeface="Carlito"/>
                <a:cs typeface="Carlito"/>
              </a:rPr>
              <a:t>to</a:t>
            </a:r>
            <a:r>
              <a:rPr sz="2000" spc="-25" dirty="0">
                <a:solidFill>
                  <a:srgbClr val="92D050"/>
                </a:solidFill>
                <a:latin typeface="Carlito"/>
                <a:cs typeface="Carlito"/>
              </a:rPr>
              <a:t> </a:t>
            </a:r>
            <a:r>
              <a:rPr sz="2000" spc="-5" dirty="0">
                <a:solidFill>
                  <a:srgbClr val="92D050"/>
                </a:solidFill>
                <a:latin typeface="Carlito"/>
                <a:cs typeface="Carlito"/>
              </a:rPr>
              <a:t>location.</a:t>
            </a:r>
            <a:endParaRPr sz="2000" dirty="0">
              <a:solidFill>
                <a:srgbClr val="92D050"/>
              </a:solidFill>
              <a:latin typeface="Carlito"/>
              <a:cs typeface="Carlito"/>
            </a:endParaRPr>
          </a:p>
          <a:p>
            <a:pPr marL="12700">
              <a:lnSpc>
                <a:spcPct val="100000"/>
              </a:lnSpc>
              <a:spcBef>
                <a:spcPts val="1070"/>
              </a:spcBef>
            </a:pPr>
            <a:r>
              <a:rPr sz="2000" u="heavy" dirty="0">
                <a:solidFill>
                  <a:srgbClr val="92D050"/>
                </a:solidFill>
                <a:uFill>
                  <a:solidFill>
                    <a:srgbClr val="404040"/>
                  </a:solidFill>
                </a:uFill>
                <a:latin typeface="Carlito"/>
                <a:cs typeface="Carlito"/>
              </a:rPr>
              <a:t>GitHub</a:t>
            </a:r>
            <a:r>
              <a:rPr sz="2000" u="heavy" spc="5" dirty="0">
                <a:solidFill>
                  <a:srgbClr val="92D050"/>
                </a:solidFill>
                <a:uFill>
                  <a:solidFill>
                    <a:srgbClr val="404040"/>
                  </a:solidFill>
                </a:uFill>
                <a:latin typeface="Carlito"/>
                <a:cs typeface="Carlito"/>
              </a:rPr>
              <a:t> </a:t>
            </a:r>
            <a:r>
              <a:rPr sz="2000" u="heavy" spc="-5" dirty="0">
                <a:solidFill>
                  <a:srgbClr val="92D050"/>
                </a:solidFill>
                <a:uFill>
                  <a:solidFill>
                    <a:srgbClr val="404040"/>
                  </a:solidFill>
                </a:uFill>
                <a:latin typeface="Carlito"/>
                <a:cs typeface="Carlito"/>
              </a:rPr>
              <a:t>url:</a:t>
            </a:r>
            <a:r>
              <a:rPr lang="fr-FR" sz="2000" u="heavy" spc="-5" dirty="0">
                <a:solidFill>
                  <a:srgbClr val="92D050"/>
                </a:solidFill>
                <a:uFill>
                  <a:solidFill>
                    <a:srgbClr val="404040"/>
                  </a:solidFill>
                </a:uFill>
                <a:latin typeface="Carlito"/>
                <a:cs typeface="Carlito"/>
              </a:rPr>
              <a:t> </a:t>
            </a:r>
          </a:p>
          <a:p>
            <a:pPr marL="12700">
              <a:lnSpc>
                <a:spcPct val="100000"/>
              </a:lnSpc>
              <a:spcBef>
                <a:spcPts val="1070"/>
              </a:spcBef>
            </a:pPr>
            <a:r>
              <a:rPr lang="fr-FR" sz="2000" dirty="0">
                <a:solidFill>
                  <a:srgbClr val="92D050"/>
                </a:solidFill>
                <a:latin typeface="Carlito"/>
                <a:cs typeface="Carlito"/>
                <a:hlinkClick r:id="rId2">
                  <a:extLst>
                    <a:ext uri="{A12FA001-AC4F-418D-AE19-62706E023703}">
                      <ahyp:hlinkClr xmlns:ahyp="http://schemas.microsoft.com/office/drawing/2018/hyperlinkcolor" val="tx"/>
                    </a:ext>
                  </a:extLst>
                </a:hlinkClick>
              </a:rPr>
              <a:t>https://github.com/Mikamike123/IBM-DataScience-Certificate/blob/d6acc6bd18ecfdcfccf97917570b0535aef5fdcb/lab_jupyter_launch_site_location.ipynb</a:t>
            </a:r>
            <a:endParaRPr lang="fr-FR" sz="2000" dirty="0">
              <a:solidFill>
                <a:srgbClr val="92D050"/>
              </a:solidFill>
              <a:latin typeface="Carlito"/>
              <a:cs typeface="Carlito"/>
            </a:endParaRPr>
          </a:p>
          <a:p>
            <a:pPr marL="12700">
              <a:lnSpc>
                <a:spcPct val="100000"/>
              </a:lnSpc>
              <a:spcBef>
                <a:spcPts val="1070"/>
              </a:spcBef>
            </a:pPr>
            <a:endParaRPr sz="2000" dirty="0">
              <a:solidFill>
                <a:srgbClr val="92D050"/>
              </a:solidFill>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77053"/>
            <a:ext cx="8329295" cy="689932"/>
          </a:xfrm>
          <a:prstGeom prst="rect">
            <a:avLst/>
          </a:prstGeom>
        </p:spPr>
        <p:txBody>
          <a:bodyPr vert="horz" wrap="square" lIns="0" tIns="12700" rIns="0" bIns="0" rtlCol="0">
            <a:spAutoFit/>
          </a:bodyPr>
          <a:lstStyle/>
          <a:p>
            <a:pPr marL="12700">
              <a:lnSpc>
                <a:spcPct val="100000"/>
              </a:lnSpc>
              <a:spcBef>
                <a:spcPts val="100"/>
              </a:spcBef>
            </a:pPr>
            <a:r>
              <a:rPr spc="-245" dirty="0">
                <a:solidFill>
                  <a:schemeClr val="accent6">
                    <a:lumMod val="75000"/>
                  </a:schemeClr>
                </a:solidFill>
              </a:rPr>
              <a:t>Build </a:t>
            </a:r>
            <a:r>
              <a:rPr spc="-415" dirty="0">
                <a:solidFill>
                  <a:schemeClr val="accent6">
                    <a:lumMod val="75000"/>
                  </a:schemeClr>
                </a:solidFill>
              </a:rPr>
              <a:t>a </a:t>
            </a:r>
            <a:r>
              <a:rPr spc="-340" dirty="0">
                <a:solidFill>
                  <a:schemeClr val="accent6">
                    <a:lumMod val="75000"/>
                  </a:schemeClr>
                </a:solidFill>
              </a:rPr>
              <a:t>Dashboard </a:t>
            </a:r>
            <a:r>
              <a:rPr spc="-45" dirty="0">
                <a:solidFill>
                  <a:schemeClr val="accent6">
                    <a:lumMod val="75000"/>
                  </a:schemeClr>
                </a:solidFill>
              </a:rPr>
              <a:t>with </a:t>
            </a:r>
            <a:r>
              <a:rPr spc="-210" dirty="0">
                <a:solidFill>
                  <a:schemeClr val="accent6">
                    <a:lumMod val="75000"/>
                  </a:schemeClr>
                </a:solidFill>
              </a:rPr>
              <a:t>Plotly</a:t>
            </a:r>
            <a:r>
              <a:rPr spc="-800" dirty="0">
                <a:solidFill>
                  <a:schemeClr val="accent6">
                    <a:lumMod val="75000"/>
                  </a:schemeClr>
                </a:solidFill>
              </a:rPr>
              <a:t> </a:t>
            </a:r>
            <a:r>
              <a:rPr spc="-450" dirty="0">
                <a:solidFill>
                  <a:schemeClr val="accent6">
                    <a:lumMod val="75000"/>
                  </a:schemeClr>
                </a:solidFill>
              </a:rPr>
              <a:t>Dash</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
        <p:nvSpPr>
          <p:cNvPr id="4" name="object 4"/>
          <p:cNvSpPr txBox="1"/>
          <p:nvPr/>
        </p:nvSpPr>
        <p:spPr>
          <a:xfrm>
            <a:off x="609600" y="1676247"/>
            <a:ext cx="11430000" cy="4197046"/>
          </a:xfrm>
          <a:prstGeom prst="rect">
            <a:avLst/>
          </a:prstGeom>
        </p:spPr>
        <p:txBody>
          <a:bodyPr vert="horz" wrap="square" lIns="0" tIns="152400" rIns="0" bIns="0" rtlCol="0">
            <a:spAutoFit/>
          </a:bodyPr>
          <a:lstStyle/>
          <a:p>
            <a:pPr marL="12700">
              <a:lnSpc>
                <a:spcPct val="100000"/>
              </a:lnSpc>
              <a:spcBef>
                <a:spcPts val="1200"/>
              </a:spcBef>
            </a:pPr>
            <a:r>
              <a:rPr sz="2000" spc="-10" dirty="0">
                <a:solidFill>
                  <a:srgbClr val="92D050"/>
                </a:solidFill>
                <a:latin typeface="Carlito"/>
                <a:cs typeface="Carlito"/>
              </a:rPr>
              <a:t>Dashboard </a:t>
            </a:r>
            <a:r>
              <a:rPr sz="2000" dirty="0">
                <a:solidFill>
                  <a:srgbClr val="92D050"/>
                </a:solidFill>
                <a:latin typeface="Carlito"/>
                <a:cs typeface="Carlito"/>
              </a:rPr>
              <a:t>includes a </a:t>
            </a:r>
            <a:r>
              <a:rPr sz="2000" spc="-5" dirty="0">
                <a:solidFill>
                  <a:srgbClr val="92D050"/>
                </a:solidFill>
                <a:latin typeface="Carlito"/>
                <a:cs typeface="Carlito"/>
              </a:rPr>
              <a:t>pie </a:t>
            </a:r>
            <a:r>
              <a:rPr sz="2000" dirty="0">
                <a:solidFill>
                  <a:srgbClr val="92D050"/>
                </a:solidFill>
                <a:latin typeface="Carlito"/>
                <a:cs typeface="Carlito"/>
              </a:rPr>
              <a:t>chart and a </a:t>
            </a:r>
            <a:r>
              <a:rPr sz="2000" spc="-25" dirty="0">
                <a:solidFill>
                  <a:srgbClr val="92D050"/>
                </a:solidFill>
                <a:latin typeface="Carlito"/>
                <a:cs typeface="Carlito"/>
              </a:rPr>
              <a:t>scatter</a:t>
            </a:r>
            <a:r>
              <a:rPr sz="2000" spc="-135" dirty="0">
                <a:solidFill>
                  <a:srgbClr val="92D050"/>
                </a:solidFill>
                <a:latin typeface="Carlito"/>
                <a:cs typeface="Carlito"/>
              </a:rPr>
              <a:t> </a:t>
            </a:r>
            <a:r>
              <a:rPr sz="2000" spc="-5" dirty="0">
                <a:solidFill>
                  <a:srgbClr val="92D050"/>
                </a:solidFill>
                <a:latin typeface="Carlito"/>
                <a:cs typeface="Carlito"/>
              </a:rPr>
              <a:t>plot.</a:t>
            </a:r>
            <a:endParaRPr sz="2000" dirty="0">
              <a:solidFill>
                <a:srgbClr val="92D050"/>
              </a:solidFill>
              <a:latin typeface="Carlito"/>
              <a:cs typeface="Carlito"/>
            </a:endParaRPr>
          </a:p>
          <a:p>
            <a:pPr marL="12700" marR="84455">
              <a:lnSpc>
                <a:spcPts val="2290"/>
              </a:lnSpc>
              <a:spcBef>
                <a:spcPts val="1275"/>
              </a:spcBef>
            </a:pPr>
            <a:r>
              <a:rPr sz="2000" spc="-5" dirty="0">
                <a:solidFill>
                  <a:srgbClr val="92D050"/>
                </a:solidFill>
                <a:latin typeface="Carlito"/>
                <a:cs typeface="Carlito"/>
              </a:rPr>
              <a:t>Pie </a:t>
            </a:r>
            <a:r>
              <a:rPr sz="2000" dirty="0">
                <a:solidFill>
                  <a:srgbClr val="92D050"/>
                </a:solidFill>
                <a:latin typeface="Carlito"/>
                <a:cs typeface="Carlito"/>
              </a:rPr>
              <a:t>chart </a:t>
            </a:r>
            <a:r>
              <a:rPr sz="2000" spc="-5" dirty="0">
                <a:solidFill>
                  <a:srgbClr val="92D050"/>
                </a:solidFill>
                <a:latin typeface="Carlito"/>
                <a:cs typeface="Carlito"/>
              </a:rPr>
              <a:t>can be selected </a:t>
            </a:r>
            <a:r>
              <a:rPr sz="2000" spc="-20" dirty="0">
                <a:solidFill>
                  <a:srgbClr val="92D050"/>
                </a:solidFill>
                <a:latin typeface="Carlito"/>
                <a:cs typeface="Carlito"/>
              </a:rPr>
              <a:t>to </a:t>
            </a:r>
            <a:r>
              <a:rPr sz="2000" spc="-5" dirty="0">
                <a:solidFill>
                  <a:srgbClr val="92D050"/>
                </a:solidFill>
                <a:latin typeface="Carlito"/>
                <a:cs typeface="Carlito"/>
              </a:rPr>
              <a:t>show distribution of successful </a:t>
            </a:r>
            <a:r>
              <a:rPr sz="2000" dirty="0">
                <a:solidFill>
                  <a:srgbClr val="92D050"/>
                </a:solidFill>
                <a:latin typeface="Carlito"/>
                <a:cs typeface="Carlito"/>
              </a:rPr>
              <a:t>landings </a:t>
            </a:r>
            <a:r>
              <a:rPr sz="2000" spc="-20" dirty="0">
                <a:solidFill>
                  <a:srgbClr val="92D050"/>
                </a:solidFill>
                <a:latin typeface="Carlito"/>
                <a:cs typeface="Carlito"/>
              </a:rPr>
              <a:t>across </a:t>
            </a:r>
            <a:r>
              <a:rPr sz="2000" dirty="0">
                <a:solidFill>
                  <a:srgbClr val="92D050"/>
                </a:solidFill>
                <a:latin typeface="Carlito"/>
                <a:cs typeface="Carlito"/>
              </a:rPr>
              <a:t>all launch </a:t>
            </a:r>
            <a:r>
              <a:rPr sz="2000" spc="-20" dirty="0">
                <a:solidFill>
                  <a:srgbClr val="92D050"/>
                </a:solidFill>
                <a:latin typeface="Carlito"/>
                <a:cs typeface="Carlito"/>
              </a:rPr>
              <a:t>sites </a:t>
            </a:r>
            <a:r>
              <a:rPr sz="2000" dirty="0">
                <a:solidFill>
                  <a:srgbClr val="92D050"/>
                </a:solidFill>
                <a:latin typeface="Carlito"/>
                <a:cs typeface="Carlito"/>
              </a:rPr>
              <a:t>and  </a:t>
            </a:r>
            <a:r>
              <a:rPr sz="2000" spc="-5" dirty="0">
                <a:solidFill>
                  <a:srgbClr val="92D050"/>
                </a:solidFill>
                <a:latin typeface="Carlito"/>
                <a:cs typeface="Carlito"/>
              </a:rPr>
              <a:t>can </a:t>
            </a:r>
            <a:r>
              <a:rPr sz="2000" dirty="0">
                <a:solidFill>
                  <a:srgbClr val="92D050"/>
                </a:solidFill>
                <a:latin typeface="Carlito"/>
                <a:cs typeface="Carlito"/>
              </a:rPr>
              <a:t>be </a:t>
            </a:r>
            <a:r>
              <a:rPr sz="2000" spc="-5" dirty="0">
                <a:solidFill>
                  <a:srgbClr val="92D050"/>
                </a:solidFill>
                <a:latin typeface="Carlito"/>
                <a:cs typeface="Carlito"/>
              </a:rPr>
              <a:t>selected </a:t>
            </a:r>
            <a:r>
              <a:rPr sz="2000" spc="-20" dirty="0">
                <a:solidFill>
                  <a:srgbClr val="92D050"/>
                </a:solidFill>
                <a:latin typeface="Carlito"/>
                <a:cs typeface="Carlito"/>
              </a:rPr>
              <a:t>to </a:t>
            </a:r>
            <a:r>
              <a:rPr sz="2000" spc="-5" dirty="0">
                <a:solidFill>
                  <a:srgbClr val="92D050"/>
                </a:solidFill>
                <a:latin typeface="Carlito"/>
                <a:cs typeface="Carlito"/>
              </a:rPr>
              <a:t>show </a:t>
            </a:r>
            <a:r>
              <a:rPr sz="2000" dirty="0">
                <a:solidFill>
                  <a:srgbClr val="92D050"/>
                </a:solidFill>
                <a:latin typeface="Carlito"/>
                <a:cs typeface="Carlito"/>
              </a:rPr>
              <a:t>individual launch </a:t>
            </a:r>
            <a:r>
              <a:rPr sz="2000" spc="-20" dirty="0">
                <a:solidFill>
                  <a:srgbClr val="92D050"/>
                </a:solidFill>
                <a:latin typeface="Carlito"/>
                <a:cs typeface="Carlito"/>
              </a:rPr>
              <a:t>site </a:t>
            </a:r>
            <a:r>
              <a:rPr sz="2000" dirty="0">
                <a:solidFill>
                  <a:srgbClr val="92D050"/>
                </a:solidFill>
                <a:latin typeface="Carlito"/>
                <a:cs typeface="Carlito"/>
              </a:rPr>
              <a:t>success</a:t>
            </a:r>
            <a:r>
              <a:rPr sz="2000" spc="-110" dirty="0">
                <a:solidFill>
                  <a:srgbClr val="92D050"/>
                </a:solidFill>
                <a:latin typeface="Carlito"/>
                <a:cs typeface="Carlito"/>
              </a:rPr>
              <a:t> </a:t>
            </a:r>
            <a:r>
              <a:rPr sz="2000" spc="-30" dirty="0">
                <a:solidFill>
                  <a:srgbClr val="92D050"/>
                </a:solidFill>
                <a:latin typeface="Carlito"/>
                <a:cs typeface="Carlito"/>
              </a:rPr>
              <a:t>rates.</a:t>
            </a:r>
            <a:endParaRPr sz="2000" dirty="0">
              <a:solidFill>
                <a:srgbClr val="92D050"/>
              </a:solidFill>
              <a:latin typeface="Carlito"/>
              <a:cs typeface="Carlito"/>
            </a:endParaRPr>
          </a:p>
          <a:p>
            <a:pPr marL="12700" marR="5080">
              <a:lnSpc>
                <a:spcPts val="2210"/>
              </a:lnSpc>
              <a:spcBef>
                <a:spcPts val="1375"/>
              </a:spcBef>
            </a:pPr>
            <a:r>
              <a:rPr sz="2000" spc="-25" dirty="0">
                <a:solidFill>
                  <a:srgbClr val="92D050"/>
                </a:solidFill>
                <a:latin typeface="Carlito"/>
                <a:cs typeface="Carlito"/>
              </a:rPr>
              <a:t>Scatter </a:t>
            </a:r>
            <a:r>
              <a:rPr sz="2000" spc="-5" dirty="0">
                <a:solidFill>
                  <a:srgbClr val="92D050"/>
                </a:solidFill>
                <a:latin typeface="Carlito"/>
                <a:cs typeface="Carlito"/>
              </a:rPr>
              <a:t>plot </a:t>
            </a:r>
            <a:r>
              <a:rPr sz="2000" spc="-40" dirty="0">
                <a:solidFill>
                  <a:srgbClr val="92D050"/>
                </a:solidFill>
                <a:latin typeface="Carlito"/>
                <a:cs typeface="Carlito"/>
              </a:rPr>
              <a:t>takes </a:t>
            </a:r>
            <a:r>
              <a:rPr sz="2000" spc="-20" dirty="0">
                <a:solidFill>
                  <a:srgbClr val="92D050"/>
                </a:solidFill>
                <a:latin typeface="Carlito"/>
                <a:cs typeface="Carlito"/>
              </a:rPr>
              <a:t>two </a:t>
            </a:r>
            <a:r>
              <a:rPr sz="2000" dirty="0">
                <a:solidFill>
                  <a:srgbClr val="92D050"/>
                </a:solidFill>
                <a:latin typeface="Carlito"/>
                <a:cs typeface="Carlito"/>
              </a:rPr>
              <a:t>inputs: All </a:t>
            </a:r>
            <a:r>
              <a:rPr sz="2000" spc="-20" dirty="0">
                <a:solidFill>
                  <a:srgbClr val="92D050"/>
                </a:solidFill>
                <a:latin typeface="Carlito"/>
                <a:cs typeface="Carlito"/>
              </a:rPr>
              <a:t>sites </a:t>
            </a:r>
            <a:r>
              <a:rPr sz="2000" spc="-5" dirty="0">
                <a:solidFill>
                  <a:srgbClr val="92D050"/>
                </a:solidFill>
                <a:latin typeface="Carlito"/>
                <a:cs typeface="Carlito"/>
              </a:rPr>
              <a:t>or </a:t>
            </a:r>
            <a:r>
              <a:rPr sz="2000" dirty="0">
                <a:solidFill>
                  <a:srgbClr val="92D050"/>
                </a:solidFill>
                <a:latin typeface="Carlito"/>
                <a:cs typeface="Carlito"/>
              </a:rPr>
              <a:t>individual </a:t>
            </a:r>
            <a:r>
              <a:rPr sz="2000" spc="-20" dirty="0">
                <a:solidFill>
                  <a:srgbClr val="92D050"/>
                </a:solidFill>
                <a:latin typeface="Carlito"/>
                <a:cs typeface="Carlito"/>
              </a:rPr>
              <a:t>site </a:t>
            </a:r>
            <a:r>
              <a:rPr sz="2000" dirty="0">
                <a:solidFill>
                  <a:srgbClr val="92D050"/>
                </a:solidFill>
                <a:latin typeface="Carlito"/>
                <a:cs typeface="Carlito"/>
              </a:rPr>
              <a:t>and </a:t>
            </a:r>
            <a:r>
              <a:rPr sz="2000" spc="-5" dirty="0">
                <a:solidFill>
                  <a:srgbClr val="92D050"/>
                </a:solidFill>
                <a:latin typeface="Carlito"/>
                <a:cs typeface="Carlito"/>
              </a:rPr>
              <a:t>payload mass on </a:t>
            </a:r>
            <a:r>
              <a:rPr sz="2000" dirty="0">
                <a:solidFill>
                  <a:srgbClr val="92D050"/>
                </a:solidFill>
                <a:latin typeface="Carlito"/>
                <a:cs typeface="Carlito"/>
              </a:rPr>
              <a:t>a </a:t>
            </a:r>
            <a:r>
              <a:rPr sz="2000" spc="-5" dirty="0">
                <a:solidFill>
                  <a:srgbClr val="92D050"/>
                </a:solidFill>
                <a:latin typeface="Carlito"/>
                <a:cs typeface="Carlito"/>
              </a:rPr>
              <a:t>slider between </a:t>
            </a:r>
            <a:r>
              <a:rPr sz="2000" dirty="0">
                <a:solidFill>
                  <a:srgbClr val="92D050"/>
                </a:solidFill>
                <a:latin typeface="Carlito"/>
                <a:cs typeface="Carlito"/>
              </a:rPr>
              <a:t>0  and 10000</a:t>
            </a:r>
            <a:r>
              <a:rPr sz="2000" spc="-100" dirty="0">
                <a:solidFill>
                  <a:srgbClr val="92D050"/>
                </a:solidFill>
                <a:latin typeface="Carlito"/>
                <a:cs typeface="Carlito"/>
              </a:rPr>
              <a:t> </a:t>
            </a:r>
            <a:r>
              <a:rPr sz="2000" dirty="0">
                <a:solidFill>
                  <a:srgbClr val="92D050"/>
                </a:solidFill>
                <a:latin typeface="Carlito"/>
                <a:cs typeface="Carlito"/>
              </a:rPr>
              <a:t>kg.</a:t>
            </a:r>
          </a:p>
          <a:p>
            <a:pPr marL="12700">
              <a:lnSpc>
                <a:spcPct val="100000"/>
              </a:lnSpc>
              <a:spcBef>
                <a:spcPts val="1050"/>
              </a:spcBef>
            </a:pPr>
            <a:r>
              <a:rPr sz="2000" spc="-5" dirty="0">
                <a:solidFill>
                  <a:srgbClr val="92D050"/>
                </a:solidFill>
                <a:latin typeface="Carlito"/>
                <a:cs typeface="Carlito"/>
              </a:rPr>
              <a:t>The pie </a:t>
            </a:r>
            <a:r>
              <a:rPr sz="2000" dirty="0">
                <a:solidFill>
                  <a:srgbClr val="92D050"/>
                </a:solidFill>
                <a:latin typeface="Carlito"/>
                <a:cs typeface="Carlito"/>
              </a:rPr>
              <a:t>chart is </a:t>
            </a:r>
            <a:r>
              <a:rPr sz="2000" spc="-5" dirty="0">
                <a:solidFill>
                  <a:srgbClr val="92D050"/>
                </a:solidFill>
                <a:latin typeface="Carlito"/>
                <a:cs typeface="Carlito"/>
              </a:rPr>
              <a:t>used </a:t>
            </a:r>
            <a:r>
              <a:rPr sz="2000" spc="-20" dirty="0">
                <a:solidFill>
                  <a:srgbClr val="92D050"/>
                </a:solidFill>
                <a:latin typeface="Carlito"/>
                <a:cs typeface="Carlito"/>
              </a:rPr>
              <a:t>to visualize </a:t>
            </a:r>
            <a:r>
              <a:rPr sz="2000" dirty="0">
                <a:solidFill>
                  <a:srgbClr val="92D050"/>
                </a:solidFill>
                <a:latin typeface="Carlito"/>
                <a:cs typeface="Carlito"/>
              </a:rPr>
              <a:t>launch </a:t>
            </a:r>
            <a:r>
              <a:rPr sz="2000" spc="-20" dirty="0">
                <a:solidFill>
                  <a:srgbClr val="92D050"/>
                </a:solidFill>
                <a:latin typeface="Carlito"/>
                <a:cs typeface="Carlito"/>
              </a:rPr>
              <a:t>site </a:t>
            </a:r>
            <a:r>
              <a:rPr sz="2000" dirty="0">
                <a:solidFill>
                  <a:srgbClr val="92D050"/>
                </a:solidFill>
                <a:latin typeface="Carlito"/>
                <a:cs typeface="Carlito"/>
              </a:rPr>
              <a:t>success</a:t>
            </a:r>
            <a:r>
              <a:rPr sz="2000" spc="20" dirty="0">
                <a:solidFill>
                  <a:srgbClr val="92D050"/>
                </a:solidFill>
                <a:latin typeface="Carlito"/>
                <a:cs typeface="Carlito"/>
              </a:rPr>
              <a:t> </a:t>
            </a:r>
            <a:r>
              <a:rPr sz="2000" spc="-40" dirty="0">
                <a:solidFill>
                  <a:srgbClr val="92D050"/>
                </a:solidFill>
                <a:latin typeface="Carlito"/>
                <a:cs typeface="Carlito"/>
              </a:rPr>
              <a:t>rate.</a:t>
            </a:r>
            <a:endParaRPr sz="2000" dirty="0">
              <a:solidFill>
                <a:srgbClr val="92D050"/>
              </a:solidFill>
              <a:latin typeface="Carlito"/>
              <a:cs typeface="Carlito"/>
            </a:endParaRPr>
          </a:p>
          <a:p>
            <a:pPr marL="12700">
              <a:lnSpc>
                <a:spcPts val="2350"/>
              </a:lnSpc>
              <a:spcBef>
                <a:spcPts val="1105"/>
              </a:spcBef>
            </a:pPr>
            <a:r>
              <a:rPr sz="2000" spc="-5" dirty="0">
                <a:solidFill>
                  <a:srgbClr val="92D050"/>
                </a:solidFill>
                <a:latin typeface="Carlito"/>
                <a:cs typeface="Carlito"/>
              </a:rPr>
              <a:t>The </a:t>
            </a:r>
            <a:r>
              <a:rPr sz="2000" spc="-25" dirty="0">
                <a:solidFill>
                  <a:srgbClr val="92D050"/>
                </a:solidFill>
                <a:latin typeface="Carlito"/>
                <a:cs typeface="Carlito"/>
              </a:rPr>
              <a:t>scatter </a:t>
            </a:r>
            <a:r>
              <a:rPr sz="2000" spc="-5" dirty="0">
                <a:solidFill>
                  <a:srgbClr val="92D050"/>
                </a:solidFill>
                <a:latin typeface="Carlito"/>
                <a:cs typeface="Carlito"/>
              </a:rPr>
              <a:t>plot can help </a:t>
            </a:r>
            <a:r>
              <a:rPr sz="2000" dirty="0">
                <a:solidFill>
                  <a:srgbClr val="92D050"/>
                </a:solidFill>
                <a:latin typeface="Carlito"/>
                <a:cs typeface="Carlito"/>
              </a:rPr>
              <a:t>us </a:t>
            </a:r>
            <a:r>
              <a:rPr sz="2000" spc="-5" dirty="0">
                <a:solidFill>
                  <a:srgbClr val="92D050"/>
                </a:solidFill>
                <a:latin typeface="Carlito"/>
                <a:cs typeface="Carlito"/>
              </a:rPr>
              <a:t>see how </a:t>
            </a:r>
            <a:r>
              <a:rPr sz="2000" dirty="0">
                <a:solidFill>
                  <a:srgbClr val="92D050"/>
                </a:solidFill>
                <a:latin typeface="Carlito"/>
                <a:cs typeface="Carlito"/>
              </a:rPr>
              <a:t>success </a:t>
            </a:r>
            <a:r>
              <a:rPr sz="2000" spc="-10" dirty="0">
                <a:solidFill>
                  <a:srgbClr val="92D050"/>
                </a:solidFill>
                <a:latin typeface="Carlito"/>
                <a:cs typeface="Carlito"/>
              </a:rPr>
              <a:t>varies </a:t>
            </a:r>
            <a:r>
              <a:rPr sz="2000" spc="-20" dirty="0">
                <a:solidFill>
                  <a:srgbClr val="92D050"/>
                </a:solidFill>
                <a:latin typeface="Carlito"/>
                <a:cs typeface="Carlito"/>
              </a:rPr>
              <a:t>across </a:t>
            </a:r>
            <a:r>
              <a:rPr sz="2000" dirty="0">
                <a:solidFill>
                  <a:srgbClr val="92D050"/>
                </a:solidFill>
                <a:latin typeface="Carlito"/>
                <a:cs typeface="Carlito"/>
              </a:rPr>
              <a:t>launch </a:t>
            </a:r>
            <a:r>
              <a:rPr sz="2000" spc="-20" dirty="0">
                <a:solidFill>
                  <a:srgbClr val="92D050"/>
                </a:solidFill>
                <a:latin typeface="Carlito"/>
                <a:cs typeface="Carlito"/>
              </a:rPr>
              <a:t>sites, </a:t>
            </a:r>
            <a:r>
              <a:rPr sz="2000" spc="-10" dirty="0">
                <a:solidFill>
                  <a:srgbClr val="92D050"/>
                </a:solidFill>
                <a:latin typeface="Carlito"/>
                <a:cs typeface="Carlito"/>
              </a:rPr>
              <a:t>payload </a:t>
            </a:r>
            <a:r>
              <a:rPr sz="2000" spc="-5" dirty="0">
                <a:solidFill>
                  <a:srgbClr val="92D050"/>
                </a:solidFill>
                <a:latin typeface="Carlito"/>
                <a:cs typeface="Carlito"/>
              </a:rPr>
              <a:t>mass,</a:t>
            </a:r>
            <a:r>
              <a:rPr sz="2000" spc="15" dirty="0">
                <a:solidFill>
                  <a:srgbClr val="92D050"/>
                </a:solidFill>
                <a:latin typeface="Carlito"/>
                <a:cs typeface="Carlito"/>
              </a:rPr>
              <a:t> </a:t>
            </a:r>
            <a:r>
              <a:rPr sz="2000" dirty="0">
                <a:solidFill>
                  <a:srgbClr val="92D050"/>
                </a:solidFill>
                <a:latin typeface="Carlito"/>
                <a:cs typeface="Carlito"/>
              </a:rPr>
              <a:t>and</a:t>
            </a:r>
          </a:p>
          <a:p>
            <a:pPr marL="12700">
              <a:lnSpc>
                <a:spcPts val="2350"/>
              </a:lnSpc>
            </a:pPr>
            <a:r>
              <a:rPr sz="2000" spc="-20" dirty="0">
                <a:solidFill>
                  <a:srgbClr val="92D050"/>
                </a:solidFill>
                <a:latin typeface="Carlito"/>
                <a:cs typeface="Carlito"/>
              </a:rPr>
              <a:t>booster </a:t>
            </a:r>
            <a:r>
              <a:rPr sz="2000" spc="-25" dirty="0">
                <a:solidFill>
                  <a:srgbClr val="92D050"/>
                </a:solidFill>
                <a:latin typeface="Carlito"/>
                <a:cs typeface="Carlito"/>
              </a:rPr>
              <a:t>version</a:t>
            </a:r>
            <a:r>
              <a:rPr sz="2000" dirty="0">
                <a:solidFill>
                  <a:srgbClr val="92D050"/>
                </a:solidFill>
                <a:latin typeface="Carlito"/>
                <a:cs typeface="Carlito"/>
              </a:rPr>
              <a:t> </a:t>
            </a:r>
            <a:r>
              <a:rPr sz="2000" spc="-45" dirty="0">
                <a:solidFill>
                  <a:srgbClr val="92D050"/>
                </a:solidFill>
                <a:latin typeface="Carlito"/>
                <a:cs typeface="Carlito"/>
              </a:rPr>
              <a:t>category.</a:t>
            </a:r>
            <a:endParaRPr sz="2000" dirty="0">
              <a:solidFill>
                <a:srgbClr val="92D050"/>
              </a:solidFill>
              <a:latin typeface="Carlito"/>
              <a:cs typeface="Carlito"/>
            </a:endParaRPr>
          </a:p>
          <a:p>
            <a:pPr marL="12700">
              <a:lnSpc>
                <a:spcPct val="100000"/>
              </a:lnSpc>
              <a:spcBef>
                <a:spcPts val="925"/>
              </a:spcBef>
            </a:pPr>
            <a:r>
              <a:rPr sz="2000" u="heavy" dirty="0">
                <a:solidFill>
                  <a:srgbClr val="92D050"/>
                </a:solidFill>
                <a:uFill>
                  <a:solidFill>
                    <a:srgbClr val="404040"/>
                  </a:solidFill>
                </a:uFill>
                <a:latin typeface="Carlito"/>
                <a:cs typeface="Carlito"/>
              </a:rPr>
              <a:t>GitHub</a:t>
            </a:r>
            <a:r>
              <a:rPr sz="2000" u="heavy" spc="5" dirty="0">
                <a:solidFill>
                  <a:srgbClr val="92D050"/>
                </a:solidFill>
                <a:uFill>
                  <a:solidFill>
                    <a:srgbClr val="404040"/>
                  </a:solidFill>
                </a:uFill>
                <a:latin typeface="Carlito"/>
                <a:cs typeface="Carlito"/>
              </a:rPr>
              <a:t> </a:t>
            </a:r>
            <a:r>
              <a:rPr sz="2000" u="heavy" spc="-5" dirty="0">
                <a:solidFill>
                  <a:srgbClr val="92D050"/>
                </a:solidFill>
                <a:uFill>
                  <a:solidFill>
                    <a:srgbClr val="404040"/>
                  </a:solidFill>
                </a:uFill>
                <a:latin typeface="Carlito"/>
                <a:cs typeface="Carlito"/>
              </a:rPr>
              <a:t>url:</a:t>
            </a:r>
            <a:endParaRPr sz="2000" dirty="0">
              <a:solidFill>
                <a:srgbClr val="92D050"/>
              </a:solidFill>
              <a:latin typeface="Carlito"/>
              <a:cs typeface="Carlito"/>
            </a:endParaRPr>
          </a:p>
          <a:p>
            <a:pPr marL="12700" marR="1557020">
              <a:lnSpc>
                <a:spcPct val="150000"/>
              </a:lnSpc>
              <a:spcBef>
                <a:spcPts val="95"/>
              </a:spcBef>
            </a:pPr>
            <a:r>
              <a:rPr lang="en-IN" sz="2000" u="heavy" spc="-10" dirty="0">
                <a:solidFill>
                  <a:srgbClr val="92D050"/>
                </a:solidFill>
                <a:uFill>
                  <a:solidFill>
                    <a:srgbClr val="2996E1"/>
                  </a:solidFill>
                </a:uFill>
                <a:latin typeface="Carlito"/>
                <a:cs typeface="Carlito"/>
                <a:hlinkClick r:id="rId2">
                  <a:extLst>
                    <a:ext uri="{A12FA001-AC4F-418D-AE19-62706E023703}">
                      <ahyp:hlinkClr xmlns:ahyp="http://schemas.microsoft.com/office/drawing/2018/hyperlinkcolor" val="tx"/>
                    </a:ext>
                  </a:extLst>
                </a:hlinkClick>
              </a:rPr>
              <a:t>https://github.com/Mikamike123/IBM-DataScience-Certificate/blob/d6acc6bd18ecfdcfccf97917570b0535aef5fdcb/spaceX_dash_app.py</a:t>
            </a:r>
            <a:r>
              <a:rPr lang="en-IN" sz="2000" u="heavy" spc="-10" dirty="0">
                <a:solidFill>
                  <a:srgbClr val="92D050"/>
                </a:solidFill>
                <a:uFill>
                  <a:solidFill>
                    <a:srgbClr val="2996E1"/>
                  </a:solidFill>
                </a:uFill>
                <a:latin typeface="Carlito"/>
                <a:cs typeface="Carlito"/>
              </a:rPr>
              <a:t> </a:t>
            </a:r>
            <a:endParaRPr sz="2000" dirty="0">
              <a:solidFill>
                <a:srgbClr val="92D050"/>
              </a:solidFill>
              <a:latin typeface="Carlito"/>
              <a:cs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919084" cy="756920"/>
          </a:xfrm>
          <a:prstGeom prst="rect">
            <a:avLst/>
          </a:prstGeom>
        </p:spPr>
        <p:txBody>
          <a:bodyPr vert="horz" wrap="square" lIns="0" tIns="12700" rIns="0" bIns="0" rtlCol="0">
            <a:spAutoFit/>
          </a:bodyPr>
          <a:lstStyle/>
          <a:p>
            <a:pPr marL="12700">
              <a:lnSpc>
                <a:spcPct val="100000"/>
              </a:lnSpc>
              <a:spcBef>
                <a:spcPts val="100"/>
              </a:spcBef>
            </a:pPr>
            <a:r>
              <a:rPr spc="-250" dirty="0"/>
              <a:t>Predictive </a:t>
            </a:r>
            <a:r>
              <a:rPr spc="-355" dirty="0"/>
              <a:t>analysis</a:t>
            </a:r>
            <a:r>
              <a:rPr spc="-555" dirty="0"/>
              <a:t> </a:t>
            </a:r>
            <a:r>
              <a:rPr spc="-280" dirty="0"/>
              <a:t>(Classification)</a:t>
            </a:r>
          </a:p>
        </p:txBody>
      </p:sp>
      <p:sp>
        <p:nvSpPr>
          <p:cNvPr id="54" name="object 5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sp>
        <p:nvSpPr>
          <p:cNvPr id="4" name="object 4"/>
          <p:cNvSpPr txBox="1"/>
          <p:nvPr/>
        </p:nvSpPr>
        <p:spPr>
          <a:xfrm>
            <a:off x="533401" y="2472309"/>
            <a:ext cx="3061208" cy="2809102"/>
          </a:xfrm>
          <a:prstGeom prst="rect">
            <a:avLst/>
          </a:prstGeom>
        </p:spPr>
        <p:txBody>
          <a:bodyPr vert="horz" wrap="square" lIns="0" tIns="13335" rIns="0" bIns="0" rtlCol="0">
            <a:spAutoFit/>
          </a:bodyPr>
          <a:lstStyle/>
          <a:p>
            <a:pPr marL="12700">
              <a:lnSpc>
                <a:spcPct val="100000"/>
              </a:lnSpc>
              <a:spcBef>
                <a:spcPts val="105"/>
              </a:spcBef>
            </a:pPr>
            <a:r>
              <a:rPr sz="2000" u="heavy" dirty="0">
                <a:solidFill>
                  <a:srgbClr val="404040"/>
                </a:solidFill>
                <a:uFill>
                  <a:solidFill>
                    <a:srgbClr val="404040"/>
                  </a:solidFill>
                </a:uFill>
                <a:latin typeface="Carlito"/>
                <a:cs typeface="Carlito"/>
              </a:rPr>
              <a:t>GitHub</a:t>
            </a:r>
            <a:r>
              <a:rPr sz="2000" u="heavy" spc="-9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lang="fr-FR" sz="2000" u="heavy" spc="-5" dirty="0">
              <a:solidFill>
                <a:srgbClr val="404040"/>
              </a:solidFill>
              <a:uFill>
                <a:solidFill>
                  <a:srgbClr val="404040"/>
                </a:solidFill>
              </a:uFill>
              <a:latin typeface="Carlito"/>
              <a:cs typeface="Carlito"/>
            </a:endParaRPr>
          </a:p>
          <a:p>
            <a:pPr marL="12700">
              <a:lnSpc>
                <a:spcPct val="100000"/>
              </a:lnSpc>
              <a:spcBef>
                <a:spcPts val="105"/>
              </a:spcBef>
            </a:pPr>
            <a:r>
              <a:rPr lang="en-IN" sz="2000" u="heavy" spc="-5" dirty="0">
                <a:solidFill>
                  <a:srgbClr val="404040"/>
                </a:solidFill>
                <a:uFill>
                  <a:solidFill>
                    <a:srgbClr val="404040"/>
                  </a:solidFill>
                </a:uFill>
                <a:latin typeface="Carlito"/>
                <a:cs typeface="Carlito"/>
                <a:hlinkClick r:id="rId2"/>
              </a:rPr>
              <a:t>https://github.com/Mikamike123/IBM-DataScience-Certificate/blob/c4ac2716bddeb97e13f607a55b5c473584d336fa/SpaceX_Machine_Learning_Prediction_Part_5.jupyterlite.ipynb</a:t>
            </a:r>
            <a:endParaRPr lang="en-IN" sz="2000" u="heavy" spc="-5" dirty="0">
              <a:solidFill>
                <a:srgbClr val="404040"/>
              </a:solidFill>
              <a:uFill>
                <a:solidFill>
                  <a:srgbClr val="404040"/>
                </a:solidFill>
              </a:uFill>
              <a:latin typeface="Carlito"/>
              <a:cs typeface="Carlito"/>
            </a:endParaRPr>
          </a:p>
          <a:p>
            <a:pPr marL="12700">
              <a:lnSpc>
                <a:spcPct val="100000"/>
              </a:lnSpc>
              <a:spcBef>
                <a:spcPts val="105"/>
              </a:spcBef>
            </a:pPr>
            <a:endParaRPr lang="en-IN" sz="2000" u="heavy" spc="-5" dirty="0">
              <a:solidFill>
                <a:srgbClr val="404040"/>
              </a:solidFill>
              <a:uFill>
                <a:solidFill>
                  <a:srgbClr val="404040"/>
                </a:solidFill>
              </a:uFill>
              <a:latin typeface="Carlito"/>
              <a:cs typeface="Carlito"/>
            </a:endParaRPr>
          </a:p>
        </p:txBody>
      </p:sp>
      <p:grpSp>
        <p:nvGrpSpPr>
          <p:cNvPr id="5" name="object 5"/>
          <p:cNvGrpSpPr/>
          <p:nvPr/>
        </p:nvGrpSpPr>
        <p:grpSpPr>
          <a:xfrm>
            <a:off x="3822191" y="1933955"/>
            <a:ext cx="1938655" cy="1728470"/>
            <a:chOff x="3822191" y="1933955"/>
            <a:chExt cx="1938655" cy="1728470"/>
          </a:xfrm>
          <a:solidFill>
            <a:srgbClr val="92D050"/>
          </a:solidFill>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grpFill/>
          </p:spPr>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grpFill/>
          </p:spPr>
          <p:txBody>
            <a:bodyPr wrap="square" lIns="0" tIns="0" rIns="0" bIns="0" rtlCol="0"/>
            <a:lstStyle/>
            <a:p>
              <a:endParaRPr/>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9" name="object 9"/>
          <p:cNvSpPr txBox="1"/>
          <p:nvPr/>
        </p:nvSpPr>
        <p:spPr>
          <a:xfrm>
            <a:off x="3998721" y="2219960"/>
            <a:ext cx="1568450"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Split </a:t>
            </a:r>
            <a:r>
              <a:rPr sz="1700" dirty="0">
                <a:solidFill>
                  <a:srgbClr val="FFFFFF"/>
                </a:solidFill>
                <a:latin typeface="Carlito"/>
                <a:cs typeface="Carlito"/>
              </a:rPr>
              <a:t>label</a:t>
            </a:r>
            <a:r>
              <a:rPr sz="1700" spc="-195" dirty="0">
                <a:solidFill>
                  <a:srgbClr val="FFFFFF"/>
                </a:solidFill>
                <a:latin typeface="Carlito"/>
                <a:cs typeface="Carlito"/>
              </a:rPr>
              <a:t> </a:t>
            </a:r>
            <a:r>
              <a:rPr sz="1700" spc="-5" dirty="0">
                <a:solidFill>
                  <a:srgbClr val="FFFFFF"/>
                </a:solidFill>
                <a:latin typeface="Carlito"/>
                <a:cs typeface="Carlito"/>
              </a:rPr>
              <a:t>column</a:t>
            </a:r>
            <a:endParaRPr sz="1700">
              <a:latin typeface="Carlito"/>
              <a:cs typeface="Carlito"/>
            </a:endParaRPr>
          </a:p>
        </p:txBody>
      </p:sp>
      <p:sp>
        <p:nvSpPr>
          <p:cNvPr id="10" name="object 10"/>
          <p:cNvSpPr txBox="1"/>
          <p:nvPr/>
        </p:nvSpPr>
        <p:spPr>
          <a:xfrm>
            <a:off x="3917950" y="2456180"/>
            <a:ext cx="1722755"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sz="1700" spc="-15" dirty="0">
                <a:solidFill>
                  <a:srgbClr val="FFFFFF"/>
                </a:solidFill>
                <a:latin typeface="Carlito"/>
                <a:cs typeface="Carlito"/>
              </a:rPr>
              <a:t>from</a:t>
            </a:r>
            <a:r>
              <a:rPr sz="1700" spc="-200" dirty="0">
                <a:solidFill>
                  <a:srgbClr val="FFFFFF"/>
                </a:solidFill>
                <a:latin typeface="Carlito"/>
                <a:cs typeface="Carlito"/>
              </a:rPr>
              <a:t> </a:t>
            </a:r>
            <a:r>
              <a:rPr sz="1700" spc="-15" dirty="0">
                <a:solidFill>
                  <a:srgbClr val="FFFFFF"/>
                </a:solidFill>
                <a:latin typeface="Carlito"/>
                <a:cs typeface="Carlito"/>
              </a:rPr>
              <a:t>dataset</a:t>
            </a:r>
            <a:endParaRPr sz="1700">
              <a:latin typeface="Carlito"/>
              <a:cs typeface="Carlito"/>
            </a:endParaRPr>
          </a:p>
        </p:txBody>
      </p:sp>
      <p:grpSp>
        <p:nvGrpSpPr>
          <p:cNvPr id="11" name="object 11"/>
          <p:cNvGrpSpPr/>
          <p:nvPr/>
        </p:nvGrpSpPr>
        <p:grpSpPr>
          <a:xfrm>
            <a:off x="3822191" y="3375659"/>
            <a:ext cx="1938655" cy="1729739"/>
            <a:chOff x="3822191" y="3375659"/>
            <a:chExt cx="1938655" cy="1729739"/>
          </a:xfrm>
          <a:solidFill>
            <a:srgbClr val="92D050"/>
          </a:solidFill>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grpFill/>
          </p:spPr>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grpFill/>
          </p:spPr>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grpFill/>
            <a:ln w="15240">
              <a:solidFill>
                <a:srgbClr val="FFFFFF"/>
              </a:solidFill>
            </a:ln>
          </p:spPr>
          <p:txBody>
            <a:bodyPr wrap="square" lIns="0" tIns="0" rIns="0" bIns="0" rtlCol="0"/>
            <a:lstStyle/>
            <a:p>
              <a:endParaRPr/>
            </a:p>
          </p:txBody>
        </p:sp>
      </p:grpSp>
      <p:sp>
        <p:nvSpPr>
          <p:cNvPr id="15" name="object 15"/>
          <p:cNvSpPr txBox="1"/>
          <p:nvPr/>
        </p:nvSpPr>
        <p:spPr>
          <a:xfrm>
            <a:off x="4010914" y="3544315"/>
            <a:ext cx="152463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Fit </a:t>
            </a:r>
            <a:r>
              <a:rPr sz="1700" dirty="0">
                <a:solidFill>
                  <a:srgbClr val="FFFFFF"/>
                </a:solidFill>
                <a:latin typeface="Carlito"/>
                <a:cs typeface="Carlito"/>
              </a:rPr>
              <a:t>and</a:t>
            </a:r>
            <a:r>
              <a:rPr sz="1700" spc="-170" dirty="0">
                <a:solidFill>
                  <a:srgbClr val="FFFFFF"/>
                </a:solidFill>
                <a:latin typeface="Carlito"/>
                <a:cs typeface="Carlito"/>
              </a:rPr>
              <a:t> </a:t>
            </a:r>
            <a:r>
              <a:rPr sz="1700" spc="-45" dirty="0">
                <a:solidFill>
                  <a:srgbClr val="FFFFFF"/>
                </a:solidFill>
                <a:latin typeface="Carlito"/>
                <a:cs typeface="Carlito"/>
              </a:rPr>
              <a:t>Transform</a:t>
            </a:r>
            <a:endParaRPr sz="1700">
              <a:latin typeface="Carlito"/>
              <a:cs typeface="Carlito"/>
            </a:endParaRPr>
          </a:p>
        </p:txBody>
      </p:sp>
      <p:sp>
        <p:nvSpPr>
          <p:cNvPr id="16" name="object 16"/>
          <p:cNvSpPr txBox="1"/>
          <p:nvPr/>
        </p:nvSpPr>
        <p:spPr>
          <a:xfrm>
            <a:off x="4145026" y="3780282"/>
            <a:ext cx="1281430" cy="285115"/>
          </a:xfrm>
          <a:prstGeom prst="rect">
            <a:avLst/>
          </a:prstGeom>
        </p:spPr>
        <p:txBody>
          <a:bodyPr vert="horz" wrap="square" lIns="0" tIns="12700" rIns="0" bIns="0" rtlCol="0">
            <a:spAutoFit/>
          </a:bodyPr>
          <a:lstStyle/>
          <a:p>
            <a:pPr marL="12700">
              <a:lnSpc>
                <a:spcPct val="100000"/>
              </a:lnSpc>
              <a:spcBef>
                <a:spcPts val="100"/>
              </a:spcBef>
            </a:pPr>
            <a:r>
              <a:rPr sz="1700" spc="-15" dirty="0">
                <a:solidFill>
                  <a:srgbClr val="FFFFFF"/>
                </a:solidFill>
                <a:latin typeface="Carlito"/>
                <a:cs typeface="Carlito"/>
              </a:rPr>
              <a:t>Features</a:t>
            </a:r>
            <a:r>
              <a:rPr sz="1700" spc="-135" dirty="0">
                <a:solidFill>
                  <a:srgbClr val="FFFFFF"/>
                </a:solidFill>
                <a:latin typeface="Carlito"/>
                <a:cs typeface="Carlito"/>
              </a:rPr>
              <a:t> </a:t>
            </a:r>
            <a:r>
              <a:rPr sz="1700" dirty="0">
                <a:solidFill>
                  <a:srgbClr val="FFFFFF"/>
                </a:solidFill>
                <a:latin typeface="Carlito"/>
                <a:cs typeface="Carlito"/>
              </a:rPr>
              <a:t>using</a:t>
            </a:r>
            <a:endParaRPr sz="1700">
              <a:latin typeface="Carlito"/>
              <a:cs typeface="Carlito"/>
            </a:endParaRPr>
          </a:p>
        </p:txBody>
      </p:sp>
      <p:sp>
        <p:nvSpPr>
          <p:cNvPr id="17" name="object 17"/>
          <p:cNvSpPr txBox="1"/>
          <p:nvPr/>
        </p:nvSpPr>
        <p:spPr>
          <a:xfrm>
            <a:off x="4097782" y="4018026"/>
            <a:ext cx="1367790"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dirty="0">
              <a:latin typeface="Carlito"/>
              <a:cs typeface="Carlito"/>
            </a:endParaRPr>
          </a:p>
        </p:txBody>
      </p:sp>
      <p:grpSp>
        <p:nvGrpSpPr>
          <p:cNvPr id="18" name="object 18"/>
          <p:cNvGrpSpPr/>
          <p:nvPr/>
        </p:nvGrpSpPr>
        <p:grpSpPr>
          <a:xfrm>
            <a:off x="3822191" y="4818888"/>
            <a:ext cx="2950845" cy="1169035"/>
            <a:chOff x="3822191" y="4818888"/>
            <a:chExt cx="2950845" cy="1169035"/>
          </a:xfrm>
          <a:solidFill>
            <a:srgbClr val="92D050"/>
          </a:solidFill>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grpFill/>
          </p:spPr>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grpFill/>
          </p:spPr>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grpFill/>
            <a:ln w="15240">
              <a:solidFill>
                <a:srgbClr val="FFFFFF"/>
              </a:solidFill>
            </a:ln>
          </p:spPr>
          <p:txBody>
            <a:bodyPr wrap="square" lIns="0" tIns="0" rIns="0" bIns="0" rtlCol="0"/>
            <a:lstStyle/>
            <a:p>
              <a:endParaRPr/>
            </a:p>
          </p:txBody>
        </p:sp>
      </p:grpSp>
      <p:sp>
        <p:nvSpPr>
          <p:cNvPr id="22" name="object 22"/>
          <p:cNvSpPr txBox="1"/>
          <p:nvPr/>
        </p:nvSpPr>
        <p:spPr>
          <a:xfrm>
            <a:off x="4103878" y="5104841"/>
            <a:ext cx="1344930" cy="285750"/>
          </a:xfrm>
          <a:prstGeom prst="rect">
            <a:avLst/>
          </a:prstGeom>
        </p:spPr>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a:latin typeface="Carlito"/>
              <a:cs typeface="Carlito"/>
            </a:endParaRPr>
          </a:p>
        </p:txBody>
      </p:sp>
      <p:sp>
        <p:nvSpPr>
          <p:cNvPr id="23" name="object 23"/>
          <p:cNvSpPr txBox="1"/>
          <p:nvPr/>
        </p:nvSpPr>
        <p:spPr>
          <a:xfrm>
            <a:off x="4583938" y="5341747"/>
            <a:ext cx="41148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p:cNvGrpSpPr/>
          <p:nvPr/>
        </p:nvGrpSpPr>
        <p:grpSpPr>
          <a:xfrm>
            <a:off x="6380988" y="3672840"/>
            <a:ext cx="1938655" cy="2315210"/>
            <a:chOff x="6380988" y="3672840"/>
            <a:chExt cx="1938655" cy="2315210"/>
          </a:xfrm>
          <a:solidFill>
            <a:srgbClr val="92D050"/>
          </a:solidFill>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grpFill/>
          </p:spPr>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grpFill/>
          </p:spPr>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grpFill/>
            <a:ln w="15240">
              <a:solidFill>
                <a:srgbClr val="FFFFFF"/>
              </a:solidFill>
            </a:ln>
          </p:spPr>
          <p:txBody>
            <a:bodyPr wrap="square" lIns="0" tIns="0" rIns="0" bIns="0" rtlCol="0"/>
            <a:lstStyle/>
            <a:p>
              <a:endParaRPr/>
            </a:p>
          </p:txBody>
        </p:sp>
      </p:grpSp>
      <p:sp>
        <p:nvSpPr>
          <p:cNvPr id="28" name="object 28"/>
          <p:cNvSpPr txBox="1"/>
          <p:nvPr/>
        </p:nvSpPr>
        <p:spPr>
          <a:xfrm>
            <a:off x="6735826" y="4986909"/>
            <a:ext cx="1219835"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a:latin typeface="Carlito"/>
              <a:cs typeface="Carlito"/>
            </a:endParaRPr>
          </a:p>
        </p:txBody>
      </p:sp>
      <p:sp>
        <p:nvSpPr>
          <p:cNvPr id="29" name="object 29"/>
          <p:cNvSpPr txBox="1"/>
          <p:nvPr/>
        </p:nvSpPr>
        <p:spPr>
          <a:xfrm>
            <a:off x="6485890" y="5217033"/>
            <a:ext cx="1732280" cy="539750"/>
          </a:xfrm>
          <a:prstGeom prst="rect">
            <a:avLst/>
          </a:prstGeom>
        </p:spPr>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to find  optimal</a:t>
            </a:r>
            <a:r>
              <a:rPr sz="1700" spc="-155" dirty="0">
                <a:solidFill>
                  <a:srgbClr val="FFFFFF"/>
                </a:solidFill>
                <a:latin typeface="Carlito"/>
                <a:cs typeface="Carlito"/>
              </a:rPr>
              <a:t> </a:t>
            </a:r>
            <a:r>
              <a:rPr sz="1700" spc="-20" dirty="0">
                <a:solidFill>
                  <a:srgbClr val="FFFFFF"/>
                </a:solidFill>
                <a:latin typeface="Carlito"/>
                <a:cs typeface="Carlito"/>
              </a:rPr>
              <a:t>parameters</a:t>
            </a:r>
            <a:endParaRPr sz="1700">
              <a:latin typeface="Carlito"/>
              <a:cs typeface="Carlito"/>
            </a:endParaRPr>
          </a:p>
        </p:txBody>
      </p:sp>
      <p:grpSp>
        <p:nvGrpSpPr>
          <p:cNvPr id="30" name="object 30"/>
          <p:cNvGrpSpPr/>
          <p:nvPr/>
        </p:nvGrpSpPr>
        <p:grpSpPr>
          <a:xfrm>
            <a:off x="6380988" y="2229611"/>
            <a:ext cx="1938655" cy="2316480"/>
            <a:chOff x="6380988" y="2229611"/>
            <a:chExt cx="1938655" cy="2316480"/>
          </a:xfrm>
          <a:solidFill>
            <a:srgbClr val="92D050"/>
          </a:solidFill>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grpFill/>
          </p:spPr>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grpFill/>
          </p:spPr>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grpFill/>
            <a:ln w="15240">
              <a:solidFill>
                <a:srgbClr val="FFFFFF"/>
              </a:solidFill>
            </a:ln>
          </p:spPr>
          <p:txBody>
            <a:bodyPr wrap="square" lIns="0" tIns="0" rIns="0" bIns="0" rtlCol="0"/>
            <a:lstStyle/>
            <a:p>
              <a:endParaRPr/>
            </a:p>
          </p:txBody>
        </p:sp>
      </p:grpSp>
      <p:sp>
        <p:nvSpPr>
          <p:cNvPr id="34" name="object 34"/>
          <p:cNvSpPr txBox="1"/>
          <p:nvPr/>
        </p:nvSpPr>
        <p:spPr>
          <a:xfrm>
            <a:off x="6546595" y="3425444"/>
            <a:ext cx="159385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Use</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a:latin typeface="Carlito"/>
              <a:cs typeface="Carlito"/>
            </a:endParaRPr>
          </a:p>
        </p:txBody>
      </p:sp>
      <p:sp>
        <p:nvSpPr>
          <p:cNvPr id="35" name="object 35"/>
          <p:cNvSpPr txBox="1"/>
          <p:nvPr/>
        </p:nvSpPr>
        <p:spPr>
          <a:xfrm>
            <a:off x="6602983" y="3661028"/>
            <a:ext cx="148399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on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a:latin typeface="Carlito"/>
              <a:cs typeface="Carlito"/>
            </a:endParaRPr>
          </a:p>
        </p:txBody>
      </p:sp>
      <p:sp>
        <p:nvSpPr>
          <p:cNvPr id="36" name="object 36"/>
          <p:cNvSpPr txBox="1"/>
          <p:nvPr/>
        </p:nvSpPr>
        <p:spPr>
          <a:xfrm>
            <a:off x="6535928" y="3899408"/>
            <a:ext cx="160274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sz="1700" dirty="0">
                <a:solidFill>
                  <a:srgbClr val="FFFFFF"/>
                </a:solidFill>
                <a:latin typeface="Carlito"/>
                <a:cs typeface="Carlito"/>
              </a:rPr>
              <a:t>and</a:t>
            </a:r>
            <a:endParaRPr sz="1700" dirty="0">
              <a:latin typeface="Carlito"/>
              <a:cs typeface="Carlito"/>
            </a:endParaRPr>
          </a:p>
        </p:txBody>
      </p:sp>
      <p:sp>
        <p:nvSpPr>
          <p:cNvPr id="37" name="object 37"/>
          <p:cNvSpPr txBox="1"/>
          <p:nvPr/>
        </p:nvSpPr>
        <p:spPr>
          <a:xfrm>
            <a:off x="6795261" y="4135627"/>
            <a:ext cx="110045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KNN</a:t>
            </a:r>
            <a:r>
              <a:rPr sz="1700" spc="-14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38" name="object 38"/>
          <p:cNvGrpSpPr/>
          <p:nvPr/>
        </p:nvGrpSpPr>
        <p:grpSpPr>
          <a:xfrm>
            <a:off x="6380988" y="1933955"/>
            <a:ext cx="2950845" cy="1169035"/>
            <a:chOff x="6380988" y="1933955"/>
            <a:chExt cx="2950845" cy="1169035"/>
          </a:xfrm>
          <a:solidFill>
            <a:srgbClr val="92D050"/>
          </a:solidFill>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grpFill/>
          </p:spPr>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grpFill/>
          </p:spPr>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42" name="object 42"/>
          <p:cNvSpPr txBox="1"/>
          <p:nvPr/>
        </p:nvSpPr>
        <p:spPr>
          <a:xfrm>
            <a:off x="6613906" y="2219960"/>
            <a:ext cx="1455420" cy="285115"/>
          </a:xfrm>
          <a:prstGeom prst="rect">
            <a:avLst/>
          </a:prstGeom>
        </p:spPr>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p:cNvSpPr txBox="1"/>
          <p:nvPr/>
        </p:nvSpPr>
        <p:spPr>
          <a:xfrm>
            <a:off x="6805930" y="2456180"/>
            <a:ext cx="107188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p:cNvGrpSpPr/>
          <p:nvPr/>
        </p:nvGrpSpPr>
        <p:grpSpPr>
          <a:xfrm>
            <a:off x="8938259" y="1933955"/>
            <a:ext cx="1938655" cy="1728470"/>
            <a:chOff x="8938259" y="1933955"/>
            <a:chExt cx="1938655" cy="1728470"/>
          </a:xfrm>
          <a:solidFill>
            <a:srgbClr val="92D050"/>
          </a:solidFill>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grpFill/>
          </p:spPr>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grpFill/>
          </p:spPr>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48" name="object 48"/>
          <p:cNvSpPr txBox="1"/>
          <p:nvPr/>
        </p:nvSpPr>
        <p:spPr>
          <a:xfrm>
            <a:off x="9140697" y="2219960"/>
            <a:ext cx="151955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p:cNvSpPr txBox="1"/>
          <p:nvPr/>
        </p:nvSpPr>
        <p:spPr>
          <a:xfrm>
            <a:off x="9299193" y="2456180"/>
            <a:ext cx="1202690" cy="285115"/>
          </a:xfrm>
          <a:prstGeom prst="rect">
            <a:avLst/>
          </a:prstGeom>
        </p:spPr>
        <p:txBody>
          <a:bodyPr vert="horz" wrap="square" lIns="0" tIns="13335" rIns="0" bIns="0" rtlCol="0">
            <a:spAutoFit/>
          </a:bodyPr>
          <a:lstStyle/>
          <a:p>
            <a:pPr marL="12700">
              <a:lnSpc>
                <a:spcPct val="100000"/>
              </a:lnSpc>
              <a:spcBef>
                <a:spcPts val="105"/>
              </a:spcBef>
            </a:pPr>
            <a:r>
              <a:rPr sz="1700" spc="-25" dirty="0">
                <a:solidFill>
                  <a:srgbClr val="FFFFFF"/>
                </a:solidFill>
                <a:latin typeface="Carlito"/>
                <a:cs typeface="Carlito"/>
              </a:rPr>
              <a:t>for </a:t>
            </a:r>
            <a:r>
              <a:rPr sz="1700" dirty="0">
                <a:solidFill>
                  <a:srgbClr val="FFFFFF"/>
                </a:solidFill>
                <a:latin typeface="Carlito"/>
                <a:cs typeface="Carlito"/>
              </a:rPr>
              <a:t>all</a:t>
            </a:r>
            <a:r>
              <a:rPr sz="1700" spc="-165" dirty="0">
                <a:solidFill>
                  <a:srgbClr val="FFFFFF"/>
                </a:solidFill>
                <a:latin typeface="Carlito"/>
                <a:cs typeface="Carlito"/>
              </a:rPr>
              <a:t> </a:t>
            </a:r>
            <a:r>
              <a:rPr sz="1700" dirty="0">
                <a:solidFill>
                  <a:srgbClr val="FFFFFF"/>
                </a:solidFill>
                <a:latin typeface="Carlito"/>
                <a:cs typeface="Carlito"/>
              </a:rPr>
              <a:t>models</a:t>
            </a:r>
            <a:endParaRPr sz="1700" dirty="0">
              <a:latin typeface="Carlito"/>
              <a:cs typeface="Carlito"/>
            </a:endParaRPr>
          </a:p>
        </p:txBody>
      </p:sp>
      <p:grpSp>
        <p:nvGrpSpPr>
          <p:cNvPr id="50" name="object 50"/>
          <p:cNvGrpSpPr/>
          <p:nvPr/>
        </p:nvGrpSpPr>
        <p:grpSpPr>
          <a:xfrm>
            <a:off x="8938259" y="3375659"/>
            <a:ext cx="1938655" cy="1170305"/>
            <a:chOff x="8938259" y="3375659"/>
            <a:chExt cx="1938655" cy="1170305"/>
          </a:xfrm>
          <a:solidFill>
            <a:srgbClr val="92D050"/>
          </a:solidFill>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grpFill/>
          </p:spPr>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grpFill/>
            <a:ln w="15239">
              <a:solidFill>
                <a:srgbClr val="FFFFFF"/>
              </a:solidFill>
            </a:ln>
          </p:spPr>
          <p:txBody>
            <a:bodyPr wrap="square" lIns="0" tIns="0" rIns="0" bIns="0" rtlCol="0"/>
            <a:lstStyle/>
            <a:p>
              <a:endParaRPr/>
            </a:p>
          </p:txBody>
        </p:sp>
      </p:grpSp>
      <p:sp>
        <p:nvSpPr>
          <p:cNvPr id="53" name="object 53"/>
          <p:cNvSpPr txBox="1"/>
          <p:nvPr/>
        </p:nvSpPr>
        <p:spPr>
          <a:xfrm>
            <a:off x="9055354" y="3656457"/>
            <a:ext cx="1709420" cy="539750"/>
          </a:xfrm>
          <a:prstGeom prst="rect">
            <a:avLst/>
          </a:prstGeom>
        </p:spPr>
        <p:txBody>
          <a:bodyPr vert="horz" wrap="square" lIns="0" tIns="25400" rIns="0" bIns="0" rtlCol="0">
            <a:spAutoFit/>
          </a:bodyPr>
          <a:lstStyle/>
          <a:p>
            <a:pPr marL="123825" marR="5080" indent="-111760">
              <a:lnSpc>
                <a:spcPts val="2000"/>
              </a:lnSpc>
              <a:spcBef>
                <a:spcPts val="200"/>
              </a:spcBef>
            </a:pPr>
            <a:r>
              <a:rPr sz="1700" dirty="0">
                <a:solidFill>
                  <a:srgbClr val="FFFFFF"/>
                </a:solidFill>
                <a:latin typeface="Carlito"/>
                <a:cs typeface="Carlito"/>
              </a:rPr>
              <a:t>Barplot </a:t>
            </a:r>
            <a:r>
              <a:rPr sz="1700" spc="-5" dirty="0">
                <a:solidFill>
                  <a:srgbClr val="FFFFFF"/>
                </a:solidFill>
                <a:latin typeface="Carlito"/>
                <a:cs typeface="Carlito"/>
              </a:rPr>
              <a:t>to</a:t>
            </a:r>
            <a:r>
              <a:rPr sz="1700" spc="-155" dirty="0">
                <a:solidFill>
                  <a:srgbClr val="FFFFFF"/>
                </a:solidFill>
                <a:latin typeface="Carlito"/>
                <a:cs typeface="Carlito"/>
              </a:rPr>
              <a:t> </a:t>
            </a:r>
            <a:r>
              <a:rPr sz="1700" spc="-20" dirty="0">
                <a:solidFill>
                  <a:srgbClr val="FFFFFF"/>
                </a:solidFill>
                <a:latin typeface="Carlito"/>
                <a:cs typeface="Carlito"/>
              </a:rPr>
              <a:t>compare  </a:t>
            </a:r>
            <a:r>
              <a:rPr sz="1700" spc="-10" dirty="0">
                <a:solidFill>
                  <a:srgbClr val="FFFFFF"/>
                </a:solidFill>
                <a:latin typeface="Carlito"/>
                <a:cs typeface="Carlito"/>
              </a:rPr>
              <a:t>scores </a:t>
            </a:r>
            <a:r>
              <a:rPr sz="1700" dirty="0">
                <a:solidFill>
                  <a:srgbClr val="FFFFFF"/>
                </a:solidFill>
                <a:latin typeface="Carlito"/>
                <a:cs typeface="Carlito"/>
              </a:rPr>
              <a:t>of</a:t>
            </a:r>
            <a:r>
              <a:rPr sz="1700" spc="-150" dirty="0">
                <a:solidFill>
                  <a:srgbClr val="FFFFFF"/>
                </a:solidFill>
                <a:latin typeface="Carlito"/>
                <a:cs typeface="Carlito"/>
              </a:rPr>
              <a:t> </a:t>
            </a:r>
            <a:r>
              <a:rPr sz="1700" dirty="0">
                <a:solidFill>
                  <a:srgbClr val="FFFFFF"/>
                </a:solidFill>
                <a:latin typeface="Carlito"/>
                <a:cs typeface="Carlito"/>
              </a:rPr>
              <a:t>models</a:t>
            </a:r>
            <a:endParaRPr sz="1700" dirty="0">
              <a:latin typeface="Carlito"/>
              <a:cs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5" dirty="0">
                <a:uFill>
                  <a:solidFill>
                    <a:srgbClr val="7D7D7D"/>
                  </a:solidFill>
                </a:uFill>
              </a:rPr>
              <a:t>Results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sp>
        <p:nvSpPr>
          <p:cNvPr id="4" name="object 4"/>
          <p:cNvSpPr txBox="1"/>
          <p:nvPr/>
        </p:nvSpPr>
        <p:spPr>
          <a:xfrm>
            <a:off x="1328166" y="5183504"/>
            <a:ext cx="9043035" cy="289823"/>
          </a:xfrm>
          <a:prstGeom prst="rect">
            <a:avLst/>
          </a:prstGeom>
        </p:spPr>
        <p:txBody>
          <a:bodyPr vert="horz" wrap="square" lIns="0" tIns="12700" rIns="0" bIns="0" rtlCol="0">
            <a:spAutoFit/>
          </a:bodyPr>
          <a:lstStyle/>
          <a:p>
            <a:pPr marL="12700" marR="5080">
              <a:lnSpc>
                <a:spcPct val="100000"/>
              </a:lnSpc>
              <a:spcBef>
                <a:spcPts val="100"/>
              </a:spcBef>
            </a:pPr>
            <a:r>
              <a:rPr lang="fr-FR" sz="1800" spc="-5" dirty="0" err="1">
                <a:solidFill>
                  <a:srgbClr val="92D050"/>
                </a:solidFill>
                <a:latin typeface="Carlito"/>
                <a:cs typeface="Carlito"/>
              </a:rPr>
              <a:t>Here</a:t>
            </a:r>
            <a:r>
              <a:rPr lang="fr-FR" sz="1800" spc="-5" dirty="0">
                <a:solidFill>
                  <a:srgbClr val="92D050"/>
                </a:solidFill>
                <a:latin typeface="Carlito"/>
                <a:cs typeface="Carlito"/>
              </a:rPr>
              <a:t> </a:t>
            </a:r>
            <a:r>
              <a:rPr lang="fr-FR" sz="1800" spc="-5" dirty="0" err="1">
                <a:solidFill>
                  <a:srgbClr val="92D050"/>
                </a:solidFill>
                <a:latin typeface="Carlito"/>
                <a:cs typeface="Carlito"/>
              </a:rPr>
              <a:t>above</a:t>
            </a:r>
            <a:r>
              <a:rPr sz="1800" spc="-5" dirty="0">
                <a:solidFill>
                  <a:srgbClr val="92D050"/>
                </a:solidFill>
                <a:latin typeface="Carlito"/>
                <a:cs typeface="Carlito"/>
              </a:rPr>
              <a:t> is </a:t>
            </a:r>
            <a:r>
              <a:rPr sz="1800" dirty="0">
                <a:solidFill>
                  <a:srgbClr val="92D050"/>
                </a:solidFill>
                <a:latin typeface="Carlito"/>
                <a:cs typeface="Carlito"/>
              </a:rPr>
              <a:t>a </a:t>
            </a:r>
            <a:r>
              <a:rPr sz="1800" spc="-20" dirty="0">
                <a:solidFill>
                  <a:srgbClr val="92D050"/>
                </a:solidFill>
                <a:latin typeface="Carlito"/>
                <a:cs typeface="Carlito"/>
              </a:rPr>
              <a:t>preview </a:t>
            </a:r>
            <a:r>
              <a:rPr sz="1800" spc="-5" dirty="0">
                <a:solidFill>
                  <a:srgbClr val="92D050"/>
                </a:solidFill>
                <a:latin typeface="Carlito"/>
                <a:cs typeface="Carlito"/>
              </a:rPr>
              <a:t>of </a:t>
            </a:r>
            <a:r>
              <a:rPr sz="1800" dirty="0">
                <a:solidFill>
                  <a:srgbClr val="92D050"/>
                </a:solidFill>
                <a:latin typeface="Carlito"/>
                <a:cs typeface="Carlito"/>
              </a:rPr>
              <a:t>the </a:t>
            </a:r>
            <a:r>
              <a:rPr sz="1800" spc="-15" dirty="0">
                <a:solidFill>
                  <a:srgbClr val="92D050"/>
                </a:solidFill>
                <a:latin typeface="Carlito"/>
                <a:cs typeface="Carlito"/>
              </a:rPr>
              <a:t>Plotly dashboard. </a:t>
            </a:r>
            <a:endParaRPr sz="1800" dirty="0">
              <a:solidFill>
                <a:srgbClr val="92D050"/>
              </a:solidFill>
              <a:latin typeface="Carlito"/>
              <a:cs typeface="Carlito"/>
            </a:endParaRPr>
          </a:p>
        </p:txBody>
      </p:sp>
      <p:pic>
        <p:nvPicPr>
          <p:cNvPr id="7" name="Picture 6">
            <a:extLst>
              <a:ext uri="{FF2B5EF4-FFF2-40B4-BE49-F238E27FC236}">
                <a16:creationId xmlns:a16="http://schemas.microsoft.com/office/drawing/2014/main"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735136"/>
            <a:ext cx="5963918" cy="335470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882381" cy="1244571"/>
          </a:xfrm>
          <a:prstGeom prst="rect">
            <a:avLst/>
          </a:prstGeom>
        </p:spPr>
        <p:txBody>
          <a:bodyPr vert="horz" wrap="square" lIns="0" tIns="13335" rIns="0" bIns="0" rtlCol="0">
            <a:spAutoFit/>
          </a:bodyPr>
          <a:lstStyle/>
          <a:p>
            <a:pPr marL="12700">
              <a:lnSpc>
                <a:spcPct val="100000"/>
              </a:lnSpc>
              <a:spcBef>
                <a:spcPts val="105"/>
              </a:spcBef>
            </a:pPr>
            <a:r>
              <a:rPr sz="8000" spc="-1125" dirty="0">
                <a:solidFill>
                  <a:srgbClr val="242424"/>
                </a:solidFill>
                <a:latin typeface="Arial"/>
                <a:cs typeface="Arial"/>
              </a:rPr>
              <a:t>EDA </a:t>
            </a:r>
            <a:r>
              <a:rPr lang="fr-FR" sz="8000" spc="-1125" dirty="0">
                <a:solidFill>
                  <a:srgbClr val="242424"/>
                </a:solidFill>
                <a:latin typeface="Arial"/>
                <a:cs typeface="Arial"/>
              </a:rPr>
              <a:t>  </a:t>
            </a:r>
            <a:r>
              <a:rPr sz="8000" spc="-50" dirty="0">
                <a:solidFill>
                  <a:srgbClr val="242424"/>
                </a:solidFill>
                <a:latin typeface="Arial"/>
                <a:cs typeface="Arial"/>
              </a:rPr>
              <a:t>with</a:t>
            </a:r>
            <a:r>
              <a:rPr sz="8000" spc="-1315" dirty="0">
                <a:solidFill>
                  <a:srgbClr val="242424"/>
                </a:solidFill>
                <a:latin typeface="Arial"/>
                <a:cs typeface="Arial"/>
              </a:rPr>
              <a:t> </a:t>
            </a:r>
            <a:r>
              <a:rPr lang="fr-FR" sz="8000" spc="-1270" dirty="0">
                <a:solidFill>
                  <a:srgbClr val="242424"/>
                </a:solidFill>
                <a:latin typeface="Arial"/>
                <a:cs typeface="Arial"/>
              </a:rPr>
              <a:t>Visualization</a:t>
            </a:r>
            <a:endParaRPr sz="80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806907" y="456438"/>
            <a:ext cx="516255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92D050"/>
                </a:solidFill>
              </a:rPr>
              <a:t>Flight </a:t>
            </a:r>
            <a:r>
              <a:rPr sz="3600" spc="-229" dirty="0">
                <a:solidFill>
                  <a:srgbClr val="92D050"/>
                </a:solidFill>
              </a:rPr>
              <a:t>Number </a:t>
            </a:r>
            <a:r>
              <a:rPr sz="3600" spc="-300" dirty="0">
                <a:solidFill>
                  <a:srgbClr val="92D050"/>
                </a:solidFill>
              </a:rPr>
              <a:t>vs. </a:t>
            </a:r>
            <a:r>
              <a:rPr sz="3600" spc="-310" dirty="0">
                <a:solidFill>
                  <a:srgbClr val="92D050"/>
                </a:solidFill>
              </a:rPr>
              <a:t>Launch</a:t>
            </a:r>
            <a:r>
              <a:rPr sz="3600" spc="-765" dirty="0">
                <a:solidFill>
                  <a:srgbClr val="92D050"/>
                </a:solidFill>
              </a:rPr>
              <a:t> </a:t>
            </a:r>
            <a:r>
              <a:rPr sz="3600" spc="-265" dirty="0">
                <a:solidFill>
                  <a:srgbClr val="92D050"/>
                </a:solidFill>
              </a:rPr>
              <a:t>Site</a:t>
            </a:r>
            <a:endParaRPr sz="3600" dirty="0">
              <a:solidFill>
                <a:srgbClr val="92D050"/>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
        <p:nvSpPr>
          <p:cNvPr id="6" name="object 6"/>
          <p:cNvSpPr txBox="1"/>
          <p:nvPr/>
        </p:nvSpPr>
        <p:spPr>
          <a:xfrm>
            <a:off x="806907" y="5146750"/>
            <a:ext cx="6850380" cy="911225"/>
          </a:xfrm>
          <a:prstGeom prst="rect">
            <a:avLst/>
          </a:prstGeom>
        </p:spPr>
        <p:txBody>
          <a:bodyPr vert="horz" wrap="square" lIns="0" tIns="13335" rIns="0" bIns="0" rtlCol="0">
            <a:spAutoFit/>
          </a:bodyPr>
          <a:lstStyle/>
          <a:p>
            <a:pPr marL="12700" marR="5080" algn="just">
              <a:lnSpc>
                <a:spcPct val="120900"/>
              </a:lnSpc>
              <a:spcBef>
                <a:spcPts val="105"/>
              </a:spcBef>
            </a:pPr>
            <a:r>
              <a:rPr sz="1600" spc="-20" dirty="0">
                <a:solidFill>
                  <a:schemeClr val="accent2">
                    <a:lumMod val="75000"/>
                  </a:schemeClr>
                </a:solidFill>
                <a:latin typeface="Carlito"/>
                <a:cs typeface="Carlito"/>
              </a:rPr>
              <a:t>Graphic </a:t>
            </a:r>
            <a:r>
              <a:rPr sz="1600" spc="-10" dirty="0">
                <a:solidFill>
                  <a:schemeClr val="accent2">
                    <a:lumMod val="75000"/>
                  </a:schemeClr>
                </a:solidFill>
                <a:latin typeface="Carlito"/>
                <a:cs typeface="Carlito"/>
              </a:rPr>
              <a:t>suggests </a:t>
            </a:r>
            <a:r>
              <a:rPr sz="1600" spc="-5" dirty="0">
                <a:solidFill>
                  <a:schemeClr val="accent2">
                    <a:lumMod val="75000"/>
                  </a:schemeClr>
                </a:solidFill>
                <a:latin typeface="Carlito"/>
                <a:cs typeface="Carlito"/>
              </a:rPr>
              <a:t>an </a:t>
            </a:r>
            <a:r>
              <a:rPr sz="1600" spc="-20" dirty="0">
                <a:solidFill>
                  <a:schemeClr val="accent2">
                    <a:lumMod val="75000"/>
                  </a:schemeClr>
                </a:solidFill>
                <a:latin typeface="Carlito"/>
                <a:cs typeface="Carlito"/>
              </a:rPr>
              <a:t>increase </a:t>
            </a:r>
            <a:r>
              <a:rPr sz="1600" dirty="0">
                <a:solidFill>
                  <a:schemeClr val="accent2">
                    <a:lumMod val="75000"/>
                  </a:schemeClr>
                </a:solidFill>
                <a:latin typeface="Carlito"/>
                <a:cs typeface="Carlito"/>
              </a:rPr>
              <a:t>in </a:t>
            </a:r>
            <a:r>
              <a:rPr sz="1600" spc="-15" dirty="0">
                <a:solidFill>
                  <a:schemeClr val="accent2">
                    <a:lumMod val="75000"/>
                  </a:schemeClr>
                </a:solidFill>
                <a:latin typeface="Carlito"/>
                <a:cs typeface="Carlito"/>
              </a:rPr>
              <a:t>success </a:t>
            </a:r>
            <a:r>
              <a:rPr sz="1600" spc="-40" dirty="0">
                <a:solidFill>
                  <a:schemeClr val="accent2">
                    <a:lumMod val="75000"/>
                  </a:schemeClr>
                </a:solidFill>
                <a:latin typeface="Carlito"/>
                <a:cs typeface="Carlito"/>
              </a:rPr>
              <a:t>rate </a:t>
            </a:r>
            <a:r>
              <a:rPr sz="1600" spc="-20" dirty="0">
                <a:solidFill>
                  <a:schemeClr val="accent2">
                    <a:lumMod val="75000"/>
                  </a:schemeClr>
                </a:solidFill>
                <a:latin typeface="Carlito"/>
                <a:cs typeface="Carlito"/>
              </a:rPr>
              <a:t>over </a:t>
            </a:r>
            <a:r>
              <a:rPr sz="1600" spc="-5" dirty="0">
                <a:solidFill>
                  <a:schemeClr val="accent2">
                    <a:lumMod val="75000"/>
                  </a:schemeClr>
                </a:solidFill>
                <a:latin typeface="Carlito"/>
                <a:cs typeface="Carlito"/>
              </a:rPr>
              <a:t>time </a:t>
            </a:r>
            <a:r>
              <a:rPr sz="1600" spc="-20" dirty="0">
                <a:solidFill>
                  <a:schemeClr val="accent2">
                    <a:lumMod val="75000"/>
                  </a:schemeClr>
                </a:solidFill>
                <a:latin typeface="Carlito"/>
                <a:cs typeface="Carlito"/>
              </a:rPr>
              <a:t>(indicated </a:t>
            </a:r>
            <a:r>
              <a:rPr sz="1600" dirty="0">
                <a:solidFill>
                  <a:schemeClr val="accent2">
                    <a:lumMod val="75000"/>
                  </a:schemeClr>
                </a:solidFill>
                <a:latin typeface="Carlito"/>
                <a:cs typeface="Carlito"/>
              </a:rPr>
              <a:t>in </a:t>
            </a:r>
            <a:r>
              <a:rPr sz="1600" spc="-10" dirty="0">
                <a:solidFill>
                  <a:schemeClr val="accent2">
                    <a:lumMod val="75000"/>
                  </a:schemeClr>
                </a:solidFill>
                <a:latin typeface="Carlito"/>
                <a:cs typeface="Carlito"/>
              </a:rPr>
              <a:t>Flight </a:t>
            </a:r>
            <a:r>
              <a:rPr sz="1600" spc="-5" dirty="0">
                <a:solidFill>
                  <a:schemeClr val="accent2">
                    <a:lumMod val="75000"/>
                  </a:schemeClr>
                </a:solidFill>
                <a:latin typeface="Carlito"/>
                <a:cs typeface="Carlito"/>
              </a:rPr>
              <a:t>Number).  </a:t>
            </a:r>
            <a:r>
              <a:rPr sz="1600" spc="-25" dirty="0">
                <a:solidFill>
                  <a:schemeClr val="accent2">
                    <a:lumMod val="75000"/>
                  </a:schemeClr>
                </a:solidFill>
                <a:latin typeface="Carlito"/>
                <a:cs typeface="Carlito"/>
              </a:rPr>
              <a:t>Likely </a:t>
            </a:r>
            <a:r>
              <a:rPr sz="1600" spc="-5" dirty="0">
                <a:solidFill>
                  <a:schemeClr val="accent2">
                    <a:lumMod val="75000"/>
                  </a:schemeClr>
                </a:solidFill>
                <a:latin typeface="Carlito"/>
                <a:cs typeface="Carlito"/>
              </a:rPr>
              <a:t>a big </a:t>
            </a:r>
            <a:r>
              <a:rPr sz="1600" spc="-25" dirty="0">
                <a:solidFill>
                  <a:schemeClr val="accent2">
                    <a:lumMod val="75000"/>
                  </a:schemeClr>
                </a:solidFill>
                <a:latin typeface="Carlito"/>
                <a:cs typeface="Carlito"/>
              </a:rPr>
              <a:t>breakthrough </a:t>
            </a:r>
            <a:r>
              <a:rPr sz="1600" spc="-20" dirty="0">
                <a:solidFill>
                  <a:schemeClr val="accent2">
                    <a:lumMod val="75000"/>
                  </a:schemeClr>
                </a:solidFill>
                <a:latin typeface="Carlito"/>
                <a:cs typeface="Carlito"/>
              </a:rPr>
              <a:t>around </a:t>
            </a:r>
            <a:r>
              <a:rPr sz="1600" spc="-10" dirty="0">
                <a:solidFill>
                  <a:schemeClr val="accent2">
                    <a:lumMod val="75000"/>
                  </a:schemeClr>
                </a:solidFill>
                <a:latin typeface="Carlito"/>
                <a:cs typeface="Carlito"/>
              </a:rPr>
              <a:t>flight </a:t>
            </a:r>
            <a:r>
              <a:rPr sz="1600" spc="-15" dirty="0">
                <a:solidFill>
                  <a:schemeClr val="accent2">
                    <a:lumMod val="75000"/>
                  </a:schemeClr>
                </a:solidFill>
                <a:latin typeface="Carlito"/>
                <a:cs typeface="Carlito"/>
              </a:rPr>
              <a:t>20 </a:t>
            </a:r>
            <a:r>
              <a:rPr sz="1600" spc="-5" dirty="0">
                <a:solidFill>
                  <a:schemeClr val="accent2">
                    <a:lumMod val="75000"/>
                  </a:schemeClr>
                </a:solidFill>
                <a:latin typeface="Carlito"/>
                <a:cs typeface="Carlito"/>
              </a:rPr>
              <a:t>which </a:t>
            </a:r>
            <a:r>
              <a:rPr sz="1600" spc="-15" dirty="0">
                <a:solidFill>
                  <a:schemeClr val="accent2">
                    <a:lumMod val="75000"/>
                  </a:schemeClr>
                </a:solidFill>
                <a:latin typeface="Carlito"/>
                <a:cs typeface="Carlito"/>
              </a:rPr>
              <a:t>significantly </a:t>
            </a:r>
            <a:r>
              <a:rPr sz="1600" spc="-20" dirty="0">
                <a:solidFill>
                  <a:schemeClr val="accent2">
                    <a:lumMod val="75000"/>
                  </a:schemeClr>
                </a:solidFill>
                <a:latin typeface="Carlito"/>
                <a:cs typeface="Carlito"/>
              </a:rPr>
              <a:t>increased </a:t>
            </a:r>
            <a:r>
              <a:rPr sz="1600" spc="-15" dirty="0">
                <a:solidFill>
                  <a:schemeClr val="accent2">
                    <a:lumMod val="75000"/>
                  </a:schemeClr>
                </a:solidFill>
                <a:latin typeface="Carlito"/>
                <a:cs typeface="Carlito"/>
              </a:rPr>
              <a:t>success </a:t>
            </a:r>
            <a:r>
              <a:rPr sz="1600" spc="-25" dirty="0">
                <a:solidFill>
                  <a:schemeClr val="accent2">
                    <a:lumMod val="75000"/>
                  </a:schemeClr>
                </a:solidFill>
                <a:latin typeface="Carlito"/>
                <a:cs typeface="Carlito"/>
              </a:rPr>
              <a:t>rate.  </a:t>
            </a:r>
            <a:r>
              <a:rPr sz="1600" spc="-20" dirty="0">
                <a:solidFill>
                  <a:schemeClr val="accent2">
                    <a:lumMod val="75000"/>
                  </a:schemeClr>
                </a:solidFill>
                <a:latin typeface="Carlito"/>
                <a:cs typeface="Carlito"/>
              </a:rPr>
              <a:t>CCAFS appears </a:t>
            </a:r>
            <a:r>
              <a:rPr sz="1600" spc="-15" dirty="0">
                <a:solidFill>
                  <a:schemeClr val="accent2">
                    <a:lumMod val="75000"/>
                  </a:schemeClr>
                </a:solidFill>
                <a:latin typeface="Carlito"/>
                <a:cs typeface="Carlito"/>
              </a:rPr>
              <a:t>to </a:t>
            </a:r>
            <a:r>
              <a:rPr sz="1600" spc="-5" dirty="0">
                <a:solidFill>
                  <a:schemeClr val="accent2">
                    <a:lumMod val="75000"/>
                  </a:schemeClr>
                </a:solidFill>
                <a:latin typeface="Carlito"/>
                <a:cs typeface="Carlito"/>
              </a:rPr>
              <a:t>be the main </a:t>
            </a:r>
            <a:r>
              <a:rPr sz="1600" spc="-10" dirty="0">
                <a:solidFill>
                  <a:schemeClr val="accent2">
                    <a:lumMod val="75000"/>
                  </a:schemeClr>
                </a:solidFill>
                <a:latin typeface="Carlito"/>
                <a:cs typeface="Carlito"/>
              </a:rPr>
              <a:t>launch </a:t>
            </a:r>
            <a:r>
              <a:rPr sz="1600" spc="-15" dirty="0">
                <a:solidFill>
                  <a:schemeClr val="accent2">
                    <a:lumMod val="75000"/>
                  </a:schemeClr>
                </a:solidFill>
                <a:latin typeface="Carlito"/>
                <a:cs typeface="Carlito"/>
              </a:rPr>
              <a:t>site </a:t>
            </a:r>
            <a:r>
              <a:rPr sz="1600" spc="-5" dirty="0">
                <a:solidFill>
                  <a:schemeClr val="accent2">
                    <a:lumMod val="75000"/>
                  </a:schemeClr>
                </a:solidFill>
                <a:latin typeface="Carlito"/>
                <a:cs typeface="Carlito"/>
              </a:rPr>
              <a:t>as it has the </a:t>
            </a:r>
            <a:r>
              <a:rPr sz="1600" spc="-20" dirty="0">
                <a:solidFill>
                  <a:schemeClr val="accent2">
                    <a:lumMod val="75000"/>
                  </a:schemeClr>
                </a:solidFill>
                <a:latin typeface="Carlito"/>
                <a:cs typeface="Carlito"/>
              </a:rPr>
              <a:t>most</a:t>
            </a:r>
            <a:r>
              <a:rPr sz="1600" spc="-90" dirty="0">
                <a:solidFill>
                  <a:schemeClr val="accent2">
                    <a:lumMod val="75000"/>
                  </a:schemeClr>
                </a:solidFill>
                <a:latin typeface="Carlito"/>
                <a:cs typeface="Carlito"/>
              </a:rPr>
              <a:t> </a:t>
            </a:r>
            <a:r>
              <a:rPr sz="1600" spc="-20" dirty="0">
                <a:solidFill>
                  <a:schemeClr val="accent2">
                    <a:lumMod val="75000"/>
                  </a:schemeClr>
                </a:solidFill>
                <a:latin typeface="Carlito"/>
                <a:cs typeface="Carlito"/>
              </a:rPr>
              <a:t>volume.</a:t>
            </a:r>
            <a:endParaRPr sz="1600" dirty="0">
              <a:solidFill>
                <a:schemeClr val="accent2">
                  <a:lumMod val="75000"/>
                </a:schemeClr>
              </a:solidFill>
              <a:latin typeface="Carlito"/>
              <a:cs typeface="Carlito"/>
            </a:endParaRPr>
          </a:p>
        </p:txBody>
      </p:sp>
      <p:sp>
        <p:nvSpPr>
          <p:cNvPr id="8" name="object 8"/>
          <p:cNvSpPr txBox="1"/>
          <p:nvPr/>
        </p:nvSpPr>
        <p:spPr>
          <a:xfrm>
            <a:off x="977900" y="4346194"/>
            <a:ext cx="5862320" cy="258404"/>
          </a:xfrm>
          <a:prstGeom prst="rect">
            <a:avLst/>
          </a:prstGeom>
        </p:spPr>
        <p:txBody>
          <a:bodyPr vert="horz" wrap="square" lIns="0" tIns="12065" rIns="0" bIns="0" rtlCol="0">
            <a:spAutoFit/>
          </a:bodyPr>
          <a:lstStyle/>
          <a:p>
            <a:pPr marL="12700">
              <a:lnSpc>
                <a:spcPct val="100000"/>
              </a:lnSpc>
              <a:spcBef>
                <a:spcPts val="95"/>
              </a:spcBef>
            </a:pPr>
            <a:r>
              <a:rPr lang="fr-FR" sz="1600" spc="-20" dirty="0">
                <a:solidFill>
                  <a:schemeClr val="accent2">
                    <a:lumMod val="75000"/>
                  </a:schemeClr>
                </a:solidFill>
                <a:latin typeface="Carlito"/>
                <a:cs typeface="Carlito"/>
              </a:rPr>
              <a:t>Orange</a:t>
            </a:r>
            <a:r>
              <a:rPr sz="1600" spc="-20" dirty="0">
                <a:solidFill>
                  <a:schemeClr val="accent2">
                    <a:lumMod val="75000"/>
                  </a:schemeClr>
                </a:solidFill>
                <a:latin typeface="Carlito"/>
                <a:cs typeface="Carlito"/>
              </a:rPr>
              <a:t> indicates successful </a:t>
            </a:r>
            <a:r>
              <a:rPr sz="1600" spc="-10" dirty="0">
                <a:solidFill>
                  <a:schemeClr val="accent2">
                    <a:lumMod val="75000"/>
                  </a:schemeClr>
                </a:solidFill>
                <a:latin typeface="Carlito"/>
                <a:cs typeface="Carlito"/>
              </a:rPr>
              <a:t>launch; </a:t>
            </a:r>
            <a:r>
              <a:rPr lang="fr-FR" sz="1600" spc="-15" dirty="0">
                <a:solidFill>
                  <a:schemeClr val="accent2">
                    <a:lumMod val="75000"/>
                  </a:schemeClr>
                </a:solidFill>
                <a:latin typeface="Carlito"/>
                <a:cs typeface="Carlito"/>
              </a:rPr>
              <a:t>Blue</a:t>
            </a:r>
            <a:r>
              <a:rPr sz="1600" spc="-15" dirty="0">
                <a:solidFill>
                  <a:schemeClr val="accent2">
                    <a:lumMod val="75000"/>
                  </a:schemeClr>
                </a:solidFill>
                <a:latin typeface="Carlito"/>
                <a:cs typeface="Carlito"/>
              </a:rPr>
              <a:t> </a:t>
            </a:r>
            <a:r>
              <a:rPr sz="1600" spc="-20" dirty="0">
                <a:solidFill>
                  <a:schemeClr val="accent2">
                    <a:lumMod val="75000"/>
                  </a:schemeClr>
                </a:solidFill>
                <a:latin typeface="Carlito"/>
                <a:cs typeface="Carlito"/>
              </a:rPr>
              <a:t>indicates unsuccessful</a:t>
            </a:r>
            <a:r>
              <a:rPr sz="1600" spc="180" dirty="0">
                <a:solidFill>
                  <a:schemeClr val="accent2">
                    <a:lumMod val="75000"/>
                  </a:schemeClr>
                </a:solidFill>
                <a:latin typeface="Carlito"/>
                <a:cs typeface="Carlito"/>
              </a:rPr>
              <a:t> </a:t>
            </a:r>
            <a:r>
              <a:rPr sz="1600" spc="-10" dirty="0">
                <a:solidFill>
                  <a:schemeClr val="accent2">
                    <a:lumMod val="75000"/>
                  </a:schemeClr>
                </a:solidFill>
                <a:latin typeface="Carlito"/>
                <a:cs typeface="Carlito"/>
              </a:rPr>
              <a:t>launch.</a:t>
            </a:r>
            <a:endParaRPr sz="1600" dirty="0">
              <a:solidFill>
                <a:schemeClr val="accent2">
                  <a:lumMod val="75000"/>
                </a:schemeClr>
              </a:solidFill>
              <a:latin typeface="Carlito"/>
              <a:cs typeface="Carlito"/>
            </a:endParaRPr>
          </a:p>
        </p:txBody>
      </p:sp>
      <p:pic>
        <p:nvPicPr>
          <p:cNvPr id="11" name="Image 10">
            <a:extLst>
              <a:ext uri="{FF2B5EF4-FFF2-40B4-BE49-F238E27FC236}">
                <a16:creationId xmlns:a16="http://schemas.microsoft.com/office/drawing/2014/main" id="{12DF3F8B-06AD-99CF-65A0-7DFCB0FE477E}"/>
              </a:ext>
            </a:extLst>
          </p:cNvPr>
          <p:cNvPicPr>
            <a:picLocks noChangeAspect="1"/>
          </p:cNvPicPr>
          <p:nvPr/>
        </p:nvPicPr>
        <p:blipFill>
          <a:blip r:embed="rId2"/>
          <a:stretch>
            <a:fillRect/>
          </a:stretch>
        </p:blipFill>
        <p:spPr>
          <a:xfrm>
            <a:off x="140157" y="1423833"/>
            <a:ext cx="11658600" cy="228448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902614" y="506095"/>
            <a:ext cx="402526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92D050"/>
                </a:solidFill>
              </a:rPr>
              <a:t>Payload </a:t>
            </a:r>
            <a:r>
              <a:rPr sz="3600" spc="-300" dirty="0">
                <a:solidFill>
                  <a:srgbClr val="92D050"/>
                </a:solidFill>
              </a:rPr>
              <a:t>vs. </a:t>
            </a:r>
            <a:r>
              <a:rPr sz="3600" spc="-310" dirty="0">
                <a:solidFill>
                  <a:srgbClr val="92D050"/>
                </a:solidFill>
              </a:rPr>
              <a:t>Launch</a:t>
            </a:r>
            <a:r>
              <a:rPr sz="3600" spc="-495" dirty="0">
                <a:solidFill>
                  <a:srgbClr val="92D050"/>
                </a:solidFill>
              </a:rPr>
              <a:t> </a:t>
            </a:r>
            <a:r>
              <a:rPr sz="3600" spc="-260" dirty="0">
                <a:solidFill>
                  <a:srgbClr val="92D050"/>
                </a:solidFill>
              </a:rPr>
              <a:t>Site</a:t>
            </a:r>
            <a:endParaRPr sz="3600" dirty="0">
              <a:solidFill>
                <a:srgbClr val="92D050"/>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
        <p:nvSpPr>
          <p:cNvPr id="6" name="object 6"/>
          <p:cNvSpPr txBox="1"/>
          <p:nvPr/>
        </p:nvSpPr>
        <p:spPr>
          <a:xfrm>
            <a:off x="902614" y="5103774"/>
            <a:ext cx="5099050" cy="588303"/>
          </a:xfrm>
          <a:prstGeom prst="rect">
            <a:avLst/>
          </a:prstGeom>
        </p:spPr>
        <p:txBody>
          <a:bodyPr vert="horz" wrap="square" lIns="0" tIns="12700" rIns="0" bIns="0" rtlCol="0">
            <a:spAutoFit/>
          </a:bodyPr>
          <a:lstStyle/>
          <a:p>
            <a:pPr marL="12700" marR="5080">
              <a:lnSpc>
                <a:spcPct val="121400"/>
              </a:lnSpc>
              <a:spcBef>
                <a:spcPts val="100"/>
              </a:spcBef>
            </a:pPr>
            <a:r>
              <a:rPr sz="1600" spc="-25" dirty="0">
                <a:solidFill>
                  <a:schemeClr val="accent2">
                    <a:lumMod val="75000"/>
                  </a:schemeClr>
                </a:solidFill>
                <a:latin typeface="Carlito"/>
                <a:cs typeface="Carlito"/>
              </a:rPr>
              <a:t>Payload </a:t>
            </a:r>
            <a:r>
              <a:rPr sz="1600" spc="-5" dirty="0">
                <a:solidFill>
                  <a:schemeClr val="accent2">
                    <a:lumMod val="75000"/>
                  </a:schemeClr>
                </a:solidFill>
                <a:latin typeface="Carlito"/>
                <a:cs typeface="Carlito"/>
              </a:rPr>
              <a:t>mass </a:t>
            </a:r>
            <a:r>
              <a:rPr sz="1600" spc="-20" dirty="0">
                <a:solidFill>
                  <a:schemeClr val="accent2">
                    <a:lumMod val="75000"/>
                  </a:schemeClr>
                </a:solidFill>
                <a:latin typeface="Carlito"/>
                <a:cs typeface="Carlito"/>
              </a:rPr>
              <a:t>appears </a:t>
            </a:r>
            <a:r>
              <a:rPr sz="1600" spc="-15" dirty="0">
                <a:solidFill>
                  <a:schemeClr val="accent2">
                    <a:lumMod val="75000"/>
                  </a:schemeClr>
                </a:solidFill>
                <a:latin typeface="Carlito"/>
                <a:cs typeface="Carlito"/>
              </a:rPr>
              <a:t>to </a:t>
            </a:r>
            <a:r>
              <a:rPr sz="1600" spc="-20" dirty="0">
                <a:solidFill>
                  <a:schemeClr val="accent2">
                    <a:lumMod val="75000"/>
                  </a:schemeClr>
                </a:solidFill>
                <a:latin typeface="Carlito"/>
                <a:cs typeface="Carlito"/>
              </a:rPr>
              <a:t>fall mostly between </a:t>
            </a:r>
            <a:r>
              <a:rPr sz="1600" spc="-10" dirty="0">
                <a:solidFill>
                  <a:schemeClr val="accent2">
                    <a:lumMod val="75000"/>
                  </a:schemeClr>
                </a:solidFill>
                <a:latin typeface="Carlito"/>
                <a:cs typeface="Carlito"/>
              </a:rPr>
              <a:t>0-6000 </a:t>
            </a:r>
            <a:r>
              <a:rPr sz="1600" spc="-5" dirty="0">
                <a:solidFill>
                  <a:schemeClr val="accent2">
                    <a:lumMod val="75000"/>
                  </a:schemeClr>
                </a:solidFill>
                <a:latin typeface="Carlito"/>
                <a:cs typeface="Carlito"/>
              </a:rPr>
              <a:t>kg.  </a:t>
            </a:r>
            <a:r>
              <a:rPr sz="1600" spc="-25" dirty="0">
                <a:solidFill>
                  <a:schemeClr val="accent2">
                    <a:lumMod val="75000"/>
                  </a:schemeClr>
                </a:solidFill>
                <a:latin typeface="Carlito"/>
                <a:cs typeface="Carlito"/>
              </a:rPr>
              <a:t>Different </a:t>
            </a:r>
            <a:r>
              <a:rPr sz="1600" spc="-5" dirty="0">
                <a:solidFill>
                  <a:schemeClr val="accent2">
                    <a:lumMod val="75000"/>
                  </a:schemeClr>
                </a:solidFill>
                <a:latin typeface="Carlito"/>
                <a:cs typeface="Carlito"/>
              </a:rPr>
              <a:t>launch </a:t>
            </a:r>
            <a:r>
              <a:rPr sz="1600" spc="-10" dirty="0">
                <a:solidFill>
                  <a:schemeClr val="accent2">
                    <a:lumMod val="75000"/>
                  </a:schemeClr>
                </a:solidFill>
                <a:latin typeface="Carlito"/>
                <a:cs typeface="Carlito"/>
              </a:rPr>
              <a:t>sites </a:t>
            </a:r>
            <a:r>
              <a:rPr sz="1600" spc="-5" dirty="0">
                <a:solidFill>
                  <a:schemeClr val="accent2">
                    <a:lumMod val="75000"/>
                  </a:schemeClr>
                </a:solidFill>
                <a:latin typeface="Carlito"/>
                <a:cs typeface="Carlito"/>
              </a:rPr>
              <a:t>also </a:t>
            </a:r>
            <a:r>
              <a:rPr sz="1600" spc="-15" dirty="0">
                <a:solidFill>
                  <a:schemeClr val="accent2">
                    <a:lumMod val="75000"/>
                  </a:schemeClr>
                </a:solidFill>
                <a:latin typeface="Carlito"/>
                <a:cs typeface="Carlito"/>
              </a:rPr>
              <a:t>seem to use </a:t>
            </a:r>
            <a:r>
              <a:rPr sz="1600" spc="-25" dirty="0">
                <a:solidFill>
                  <a:schemeClr val="accent2">
                    <a:lumMod val="75000"/>
                  </a:schemeClr>
                </a:solidFill>
                <a:latin typeface="Carlito"/>
                <a:cs typeface="Carlito"/>
              </a:rPr>
              <a:t>different </a:t>
            </a:r>
            <a:r>
              <a:rPr sz="1600" spc="-20" dirty="0">
                <a:solidFill>
                  <a:schemeClr val="accent2">
                    <a:lumMod val="75000"/>
                  </a:schemeClr>
                </a:solidFill>
                <a:latin typeface="Carlito"/>
                <a:cs typeface="Carlito"/>
              </a:rPr>
              <a:t>payload</a:t>
            </a:r>
            <a:r>
              <a:rPr sz="1600" spc="-10" dirty="0">
                <a:solidFill>
                  <a:schemeClr val="accent2">
                    <a:lumMod val="75000"/>
                  </a:schemeClr>
                </a:solidFill>
                <a:latin typeface="Carlito"/>
                <a:cs typeface="Carlito"/>
              </a:rPr>
              <a:t> </a:t>
            </a:r>
            <a:r>
              <a:rPr sz="1600" spc="-5" dirty="0">
                <a:solidFill>
                  <a:schemeClr val="accent2">
                    <a:lumMod val="75000"/>
                  </a:schemeClr>
                </a:solidFill>
                <a:latin typeface="Carlito"/>
                <a:cs typeface="Carlito"/>
              </a:rPr>
              <a:t>mass.</a:t>
            </a:r>
            <a:endParaRPr sz="1600" dirty="0">
              <a:solidFill>
                <a:schemeClr val="accent2">
                  <a:lumMod val="75000"/>
                </a:schemeClr>
              </a:solidFill>
              <a:latin typeface="Carlito"/>
              <a:cs typeface="Carlito"/>
            </a:endParaRPr>
          </a:p>
        </p:txBody>
      </p:sp>
      <p:sp>
        <p:nvSpPr>
          <p:cNvPr id="10" name="object 8">
            <a:extLst>
              <a:ext uri="{FF2B5EF4-FFF2-40B4-BE49-F238E27FC236}">
                <a16:creationId xmlns:a16="http://schemas.microsoft.com/office/drawing/2014/main" id="{38CEA316-9DC4-3161-3349-521974B024B9}"/>
              </a:ext>
            </a:extLst>
          </p:cNvPr>
          <p:cNvSpPr txBox="1"/>
          <p:nvPr/>
        </p:nvSpPr>
        <p:spPr>
          <a:xfrm>
            <a:off x="977900" y="4346194"/>
            <a:ext cx="5862320" cy="258404"/>
          </a:xfrm>
          <a:prstGeom prst="rect">
            <a:avLst/>
          </a:prstGeom>
        </p:spPr>
        <p:txBody>
          <a:bodyPr vert="horz" wrap="square" lIns="0" tIns="12065" rIns="0" bIns="0" rtlCol="0">
            <a:spAutoFit/>
          </a:bodyPr>
          <a:lstStyle/>
          <a:p>
            <a:pPr marL="12700">
              <a:lnSpc>
                <a:spcPct val="100000"/>
              </a:lnSpc>
              <a:spcBef>
                <a:spcPts val="95"/>
              </a:spcBef>
            </a:pPr>
            <a:r>
              <a:rPr lang="fr-FR" sz="1600" spc="-20" dirty="0">
                <a:solidFill>
                  <a:schemeClr val="accent2">
                    <a:lumMod val="75000"/>
                  </a:schemeClr>
                </a:solidFill>
                <a:latin typeface="Carlito"/>
                <a:cs typeface="Carlito"/>
              </a:rPr>
              <a:t>Orange</a:t>
            </a:r>
            <a:r>
              <a:rPr sz="1600" spc="-20" dirty="0">
                <a:solidFill>
                  <a:schemeClr val="accent2">
                    <a:lumMod val="75000"/>
                  </a:schemeClr>
                </a:solidFill>
                <a:latin typeface="Carlito"/>
                <a:cs typeface="Carlito"/>
              </a:rPr>
              <a:t> indicates successful </a:t>
            </a:r>
            <a:r>
              <a:rPr sz="1600" spc="-10" dirty="0">
                <a:solidFill>
                  <a:schemeClr val="accent2">
                    <a:lumMod val="75000"/>
                  </a:schemeClr>
                </a:solidFill>
                <a:latin typeface="Carlito"/>
                <a:cs typeface="Carlito"/>
              </a:rPr>
              <a:t>launch; </a:t>
            </a:r>
            <a:r>
              <a:rPr lang="fr-FR" sz="1600" spc="-15" dirty="0">
                <a:solidFill>
                  <a:schemeClr val="accent2">
                    <a:lumMod val="75000"/>
                  </a:schemeClr>
                </a:solidFill>
                <a:latin typeface="Carlito"/>
                <a:cs typeface="Carlito"/>
              </a:rPr>
              <a:t>Blue</a:t>
            </a:r>
            <a:r>
              <a:rPr sz="1600" spc="-15" dirty="0">
                <a:solidFill>
                  <a:schemeClr val="accent2">
                    <a:lumMod val="75000"/>
                  </a:schemeClr>
                </a:solidFill>
                <a:latin typeface="Carlito"/>
                <a:cs typeface="Carlito"/>
              </a:rPr>
              <a:t> </a:t>
            </a:r>
            <a:r>
              <a:rPr sz="1600" spc="-20" dirty="0">
                <a:solidFill>
                  <a:schemeClr val="accent2">
                    <a:lumMod val="75000"/>
                  </a:schemeClr>
                </a:solidFill>
                <a:latin typeface="Carlito"/>
                <a:cs typeface="Carlito"/>
              </a:rPr>
              <a:t>indicates unsuccessful</a:t>
            </a:r>
            <a:r>
              <a:rPr sz="1600" spc="180" dirty="0">
                <a:solidFill>
                  <a:schemeClr val="accent2">
                    <a:lumMod val="75000"/>
                  </a:schemeClr>
                </a:solidFill>
                <a:latin typeface="Carlito"/>
                <a:cs typeface="Carlito"/>
              </a:rPr>
              <a:t> </a:t>
            </a:r>
            <a:r>
              <a:rPr sz="1600" spc="-10" dirty="0">
                <a:solidFill>
                  <a:schemeClr val="accent2">
                    <a:lumMod val="75000"/>
                  </a:schemeClr>
                </a:solidFill>
                <a:latin typeface="Carlito"/>
                <a:cs typeface="Carlito"/>
              </a:rPr>
              <a:t>launch.</a:t>
            </a:r>
            <a:endParaRPr sz="1600" dirty="0">
              <a:solidFill>
                <a:schemeClr val="accent2">
                  <a:lumMod val="75000"/>
                </a:schemeClr>
              </a:solidFill>
              <a:latin typeface="Carlito"/>
              <a:cs typeface="Carlito"/>
            </a:endParaRPr>
          </a:p>
        </p:txBody>
      </p:sp>
      <p:pic>
        <p:nvPicPr>
          <p:cNvPr id="12" name="Image 11">
            <a:extLst>
              <a:ext uri="{FF2B5EF4-FFF2-40B4-BE49-F238E27FC236}">
                <a16:creationId xmlns:a16="http://schemas.microsoft.com/office/drawing/2014/main" id="{03E5846B-F8A4-CA06-0077-56BBBECEBE5B}"/>
              </a:ext>
            </a:extLst>
          </p:cNvPr>
          <p:cNvPicPr>
            <a:picLocks noChangeAspect="1"/>
          </p:cNvPicPr>
          <p:nvPr/>
        </p:nvPicPr>
        <p:blipFill>
          <a:blip r:embed="rId2"/>
          <a:stretch>
            <a:fillRect/>
          </a:stretch>
        </p:blipFill>
        <p:spPr>
          <a:xfrm>
            <a:off x="356971" y="1919522"/>
            <a:ext cx="11289386" cy="22121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solidFill>
                  <a:schemeClr val="accent6">
                    <a:lumMod val="75000"/>
                  </a:schemeClr>
                </a:solidFill>
                <a:uFill>
                  <a:solidFill>
                    <a:srgbClr val="7D7D7D"/>
                  </a:solidFill>
                </a:uFill>
              </a:rPr>
              <a:t>Outline	</a:t>
            </a:r>
          </a:p>
        </p:txBody>
      </p:sp>
      <p:sp>
        <p:nvSpPr>
          <p:cNvPr id="3" name="object 3"/>
          <p:cNvSpPr/>
          <p:nvPr/>
        </p:nvSpPr>
        <p:spPr>
          <a:xfrm>
            <a:off x="1566672" y="2470404"/>
            <a:ext cx="2968752" cy="23042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88404" y="2168423"/>
            <a:ext cx="2814320" cy="2569845"/>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0665" algn="l"/>
                <a:tab pos="241300" algn="l"/>
              </a:tabLst>
            </a:pPr>
            <a:r>
              <a:rPr sz="2200" spc="-30" dirty="0">
                <a:solidFill>
                  <a:srgbClr val="92D050"/>
                </a:solidFill>
                <a:latin typeface="Carlito"/>
                <a:cs typeface="Carlito"/>
              </a:rPr>
              <a:t>Executive </a:t>
            </a:r>
            <a:r>
              <a:rPr sz="2200" spc="-15" dirty="0">
                <a:solidFill>
                  <a:srgbClr val="92D050"/>
                </a:solidFill>
                <a:latin typeface="Carlito"/>
                <a:cs typeface="Carlito"/>
              </a:rPr>
              <a:t>Summary</a:t>
            </a:r>
            <a:r>
              <a:rPr sz="2200" spc="-10" dirty="0">
                <a:solidFill>
                  <a:srgbClr val="92D050"/>
                </a:solidFill>
                <a:latin typeface="Carlito"/>
                <a:cs typeface="Carlito"/>
              </a:rPr>
              <a:t> </a:t>
            </a:r>
            <a:r>
              <a:rPr sz="2200" spc="-15" dirty="0">
                <a:solidFill>
                  <a:srgbClr val="92D050"/>
                </a:solidFill>
                <a:latin typeface="Carlito"/>
                <a:cs typeface="Carlito"/>
              </a:rPr>
              <a:t>(3)</a:t>
            </a:r>
            <a:endParaRPr sz="2200" dirty="0">
              <a:solidFill>
                <a:srgbClr val="92D050"/>
              </a:solidFill>
              <a:latin typeface="Carlito"/>
              <a:cs typeface="Carlito"/>
            </a:endParaRPr>
          </a:p>
          <a:p>
            <a:pPr marL="241300" indent="-228600">
              <a:lnSpc>
                <a:spcPct val="100000"/>
              </a:lnSpc>
              <a:spcBef>
                <a:spcPts val="695"/>
              </a:spcBef>
              <a:buFont typeface="Arial"/>
              <a:buChar char="•"/>
              <a:tabLst>
                <a:tab pos="240665" algn="l"/>
                <a:tab pos="241300" algn="l"/>
              </a:tabLst>
            </a:pPr>
            <a:r>
              <a:rPr sz="2200" spc="-25" dirty="0">
                <a:solidFill>
                  <a:srgbClr val="92D050"/>
                </a:solidFill>
                <a:latin typeface="Carlito"/>
                <a:cs typeface="Carlito"/>
              </a:rPr>
              <a:t>Introduction</a:t>
            </a:r>
            <a:r>
              <a:rPr sz="2200" spc="-40" dirty="0">
                <a:solidFill>
                  <a:srgbClr val="92D050"/>
                </a:solidFill>
                <a:latin typeface="Carlito"/>
                <a:cs typeface="Carlito"/>
              </a:rPr>
              <a:t> </a:t>
            </a:r>
            <a:r>
              <a:rPr sz="2200" spc="-10" dirty="0">
                <a:solidFill>
                  <a:srgbClr val="92D050"/>
                </a:solidFill>
                <a:latin typeface="Carlito"/>
                <a:cs typeface="Carlito"/>
              </a:rPr>
              <a:t>(4)</a:t>
            </a:r>
            <a:endParaRPr sz="2200" dirty="0">
              <a:solidFill>
                <a:srgbClr val="92D050"/>
              </a:solidFill>
              <a:latin typeface="Carlito"/>
              <a:cs typeface="Carlito"/>
            </a:endParaRPr>
          </a:p>
          <a:p>
            <a:pPr marL="241300" indent="-228600">
              <a:lnSpc>
                <a:spcPct val="100000"/>
              </a:lnSpc>
              <a:spcBef>
                <a:spcPts val="700"/>
              </a:spcBef>
              <a:buFont typeface="Arial"/>
              <a:buChar char="•"/>
              <a:tabLst>
                <a:tab pos="240665" algn="l"/>
                <a:tab pos="241300" algn="l"/>
              </a:tabLst>
            </a:pPr>
            <a:r>
              <a:rPr sz="2200" spc="-5" dirty="0">
                <a:solidFill>
                  <a:srgbClr val="92D050"/>
                </a:solidFill>
                <a:latin typeface="Carlito"/>
                <a:cs typeface="Carlito"/>
              </a:rPr>
              <a:t>Methodology</a:t>
            </a:r>
            <a:r>
              <a:rPr sz="2200" spc="-60" dirty="0">
                <a:solidFill>
                  <a:srgbClr val="92D050"/>
                </a:solidFill>
                <a:latin typeface="Carlito"/>
                <a:cs typeface="Carlito"/>
              </a:rPr>
              <a:t> </a:t>
            </a:r>
            <a:r>
              <a:rPr sz="2200" spc="-15" dirty="0">
                <a:solidFill>
                  <a:srgbClr val="92D050"/>
                </a:solidFill>
                <a:latin typeface="Carlito"/>
                <a:cs typeface="Carlito"/>
              </a:rPr>
              <a:t>(6)</a:t>
            </a:r>
            <a:endParaRPr sz="2200" dirty="0">
              <a:solidFill>
                <a:srgbClr val="92D050"/>
              </a:solidFill>
              <a:latin typeface="Carlito"/>
              <a:cs typeface="Carlito"/>
            </a:endParaRPr>
          </a:p>
          <a:p>
            <a:pPr marL="241300" indent="-228600">
              <a:lnSpc>
                <a:spcPct val="100000"/>
              </a:lnSpc>
              <a:spcBef>
                <a:spcPts val="710"/>
              </a:spcBef>
              <a:buFont typeface="Arial"/>
              <a:buChar char="•"/>
              <a:tabLst>
                <a:tab pos="240665" algn="l"/>
                <a:tab pos="241300" algn="l"/>
              </a:tabLst>
            </a:pPr>
            <a:r>
              <a:rPr sz="2200" spc="-25" dirty="0">
                <a:solidFill>
                  <a:srgbClr val="92D050"/>
                </a:solidFill>
                <a:latin typeface="Carlito"/>
                <a:cs typeface="Carlito"/>
              </a:rPr>
              <a:t>Results</a:t>
            </a:r>
            <a:r>
              <a:rPr sz="2200" dirty="0">
                <a:solidFill>
                  <a:srgbClr val="92D050"/>
                </a:solidFill>
                <a:latin typeface="Carlito"/>
                <a:cs typeface="Carlito"/>
              </a:rPr>
              <a:t> </a:t>
            </a:r>
            <a:r>
              <a:rPr sz="2200" spc="-15" dirty="0">
                <a:solidFill>
                  <a:srgbClr val="92D050"/>
                </a:solidFill>
                <a:latin typeface="Carlito"/>
                <a:cs typeface="Carlito"/>
              </a:rPr>
              <a:t>(16)</a:t>
            </a:r>
            <a:endParaRPr sz="2200" dirty="0">
              <a:solidFill>
                <a:srgbClr val="92D050"/>
              </a:solidFill>
              <a:latin typeface="Carlito"/>
              <a:cs typeface="Carlito"/>
            </a:endParaRPr>
          </a:p>
          <a:p>
            <a:pPr marL="241300" indent="-228600">
              <a:lnSpc>
                <a:spcPct val="100000"/>
              </a:lnSpc>
              <a:spcBef>
                <a:spcPts val="695"/>
              </a:spcBef>
              <a:buFont typeface="Arial"/>
              <a:buChar char="•"/>
              <a:tabLst>
                <a:tab pos="240665" algn="l"/>
                <a:tab pos="241300" algn="l"/>
              </a:tabLst>
            </a:pPr>
            <a:r>
              <a:rPr sz="2200" spc="-10" dirty="0">
                <a:solidFill>
                  <a:srgbClr val="92D050"/>
                </a:solidFill>
                <a:latin typeface="Carlito"/>
                <a:cs typeface="Carlito"/>
              </a:rPr>
              <a:t>Conclusion</a:t>
            </a:r>
            <a:r>
              <a:rPr sz="2200" spc="-80" dirty="0">
                <a:solidFill>
                  <a:srgbClr val="92D050"/>
                </a:solidFill>
                <a:latin typeface="Carlito"/>
                <a:cs typeface="Carlito"/>
              </a:rPr>
              <a:t> </a:t>
            </a:r>
            <a:r>
              <a:rPr sz="2200" spc="-15" dirty="0">
                <a:solidFill>
                  <a:srgbClr val="92D050"/>
                </a:solidFill>
                <a:latin typeface="Carlito"/>
                <a:cs typeface="Carlito"/>
              </a:rPr>
              <a:t>(4</a:t>
            </a:r>
            <a:r>
              <a:rPr lang="fr-FR" sz="2200" spc="-15" dirty="0">
                <a:solidFill>
                  <a:srgbClr val="92D050"/>
                </a:solidFill>
                <a:latin typeface="Carlito"/>
                <a:cs typeface="Carlito"/>
              </a:rPr>
              <a:t>1</a:t>
            </a:r>
            <a:r>
              <a:rPr sz="2200" spc="-15" dirty="0">
                <a:solidFill>
                  <a:srgbClr val="92D050"/>
                </a:solidFill>
                <a:latin typeface="Carlito"/>
                <a:cs typeface="Carlito"/>
              </a:rPr>
              <a:t>)</a:t>
            </a:r>
            <a:endParaRPr sz="2200" dirty="0">
              <a:solidFill>
                <a:srgbClr val="92D050"/>
              </a:solidFill>
              <a:latin typeface="Carlito"/>
              <a:cs typeface="Carlito"/>
            </a:endParaRPr>
          </a:p>
          <a:p>
            <a:pPr marL="241300" indent="-228600">
              <a:lnSpc>
                <a:spcPct val="100000"/>
              </a:lnSpc>
              <a:spcBef>
                <a:spcPts val="695"/>
              </a:spcBef>
              <a:buFont typeface="Arial"/>
              <a:buChar char="•"/>
              <a:tabLst>
                <a:tab pos="240665" algn="l"/>
                <a:tab pos="241300" algn="l"/>
              </a:tabLst>
            </a:pPr>
            <a:r>
              <a:rPr sz="2200" spc="-5" dirty="0">
                <a:solidFill>
                  <a:srgbClr val="92D050"/>
                </a:solidFill>
                <a:latin typeface="Carlito"/>
                <a:cs typeface="Carlito"/>
              </a:rPr>
              <a:t>Appendix</a:t>
            </a:r>
            <a:r>
              <a:rPr sz="2200" spc="-90" dirty="0">
                <a:solidFill>
                  <a:srgbClr val="92D050"/>
                </a:solidFill>
                <a:latin typeface="Carlito"/>
                <a:cs typeface="Carlito"/>
              </a:rPr>
              <a:t> </a:t>
            </a:r>
            <a:r>
              <a:rPr sz="2200" spc="-15" dirty="0">
                <a:solidFill>
                  <a:srgbClr val="92D050"/>
                </a:solidFill>
                <a:latin typeface="Carlito"/>
                <a:cs typeface="Carlito"/>
              </a:rPr>
              <a:t>(4</a:t>
            </a:r>
            <a:r>
              <a:rPr lang="fr-FR" sz="2200" spc="-15" dirty="0">
                <a:solidFill>
                  <a:srgbClr val="92D050"/>
                </a:solidFill>
                <a:latin typeface="Carlito"/>
                <a:cs typeface="Carlito"/>
              </a:rPr>
              <a:t>2</a:t>
            </a:r>
            <a:r>
              <a:rPr sz="2200" spc="-15" dirty="0">
                <a:solidFill>
                  <a:srgbClr val="92D050"/>
                </a:solidFill>
                <a:latin typeface="Carlito"/>
                <a:cs typeface="Carlito"/>
              </a:rPr>
              <a:t>)</a:t>
            </a:r>
            <a:endParaRPr sz="2200" dirty="0">
              <a:solidFill>
                <a:srgbClr val="92D050"/>
              </a:solidFill>
              <a:latin typeface="Carlito"/>
              <a:cs typeface="Carlito"/>
            </a:endParaRP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2</a:t>
            </a:fld>
            <a:endParaRPr sz="105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723391" y="488696"/>
            <a:ext cx="4573905" cy="574040"/>
          </a:xfrm>
          <a:prstGeom prst="rect">
            <a:avLst/>
          </a:prstGeom>
        </p:spPr>
        <p:txBody>
          <a:bodyPr vert="horz" wrap="square" lIns="0" tIns="12700" rIns="0" bIns="0" rtlCol="0">
            <a:spAutoFit/>
          </a:bodyPr>
          <a:lstStyle/>
          <a:p>
            <a:pPr marL="12700">
              <a:lnSpc>
                <a:spcPct val="100000"/>
              </a:lnSpc>
              <a:spcBef>
                <a:spcPts val="100"/>
              </a:spcBef>
            </a:pPr>
            <a:r>
              <a:rPr sz="3600" spc="-425" dirty="0">
                <a:solidFill>
                  <a:schemeClr val="accent2">
                    <a:lumMod val="75000"/>
                  </a:schemeClr>
                </a:solidFill>
              </a:rPr>
              <a:t>Success </a:t>
            </a:r>
            <a:r>
              <a:rPr sz="3600" spc="-165" dirty="0">
                <a:solidFill>
                  <a:schemeClr val="accent2">
                    <a:lumMod val="75000"/>
                  </a:schemeClr>
                </a:solidFill>
              </a:rPr>
              <a:t>rate </a:t>
            </a:r>
            <a:r>
              <a:rPr sz="3600" spc="-300" dirty="0">
                <a:solidFill>
                  <a:schemeClr val="accent2">
                    <a:lumMod val="75000"/>
                  </a:schemeClr>
                </a:solidFill>
              </a:rPr>
              <a:t>vs. </a:t>
            </a:r>
            <a:r>
              <a:rPr sz="3600" spc="-135" dirty="0">
                <a:solidFill>
                  <a:schemeClr val="accent2">
                    <a:lumMod val="75000"/>
                  </a:schemeClr>
                </a:solidFill>
              </a:rPr>
              <a:t>Orbit</a:t>
            </a:r>
            <a:r>
              <a:rPr sz="3600" spc="-670" dirty="0">
                <a:solidFill>
                  <a:schemeClr val="accent2">
                    <a:lumMod val="75000"/>
                  </a:schemeClr>
                </a:solidFill>
              </a:rPr>
              <a:t> </a:t>
            </a:r>
            <a:r>
              <a:rPr sz="3600" spc="-145" dirty="0">
                <a:solidFill>
                  <a:schemeClr val="accent2">
                    <a:lumMod val="75000"/>
                  </a:schemeClr>
                </a:solidFill>
              </a:rPr>
              <a:t>type</a:t>
            </a:r>
            <a:endParaRPr sz="3600" dirty="0">
              <a:solidFill>
                <a:schemeClr val="accent2">
                  <a:lumMod val="75000"/>
                </a:schemeClr>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
        <p:nvSpPr>
          <p:cNvPr id="6" name="object 6"/>
          <p:cNvSpPr txBox="1"/>
          <p:nvPr/>
        </p:nvSpPr>
        <p:spPr>
          <a:xfrm>
            <a:off x="1223262" y="5284494"/>
            <a:ext cx="6502400" cy="1255344"/>
          </a:xfrm>
          <a:prstGeom prst="rect">
            <a:avLst/>
          </a:prstGeom>
        </p:spPr>
        <p:txBody>
          <a:bodyPr vert="horz" wrap="square" lIns="0" tIns="12700" rIns="0" bIns="0" rtlCol="0">
            <a:spAutoFit/>
          </a:bodyPr>
          <a:lstStyle/>
          <a:p>
            <a:pPr marL="12700" marR="5080">
              <a:lnSpc>
                <a:spcPct val="120800"/>
              </a:lnSpc>
              <a:spcBef>
                <a:spcPts val="100"/>
              </a:spcBef>
            </a:pPr>
            <a:r>
              <a:rPr sz="1600" spc="-15" dirty="0">
                <a:solidFill>
                  <a:schemeClr val="bg1"/>
                </a:solidFill>
                <a:latin typeface="Carlito"/>
                <a:cs typeface="Carlito"/>
              </a:rPr>
              <a:t>ES-L1</a:t>
            </a:r>
            <a:r>
              <a:rPr sz="1600" spc="-20" dirty="0">
                <a:solidFill>
                  <a:schemeClr val="bg1"/>
                </a:solidFill>
                <a:latin typeface="Carlito"/>
                <a:cs typeface="Carlito"/>
              </a:rPr>
              <a:t>, </a:t>
            </a:r>
            <a:r>
              <a:rPr sz="1600" spc="-25" dirty="0">
                <a:solidFill>
                  <a:schemeClr val="bg1"/>
                </a:solidFill>
                <a:latin typeface="Carlito"/>
                <a:cs typeface="Carlito"/>
              </a:rPr>
              <a:t>GEO</a:t>
            </a:r>
            <a:r>
              <a:rPr sz="1600" spc="-20" dirty="0">
                <a:solidFill>
                  <a:schemeClr val="bg1"/>
                </a:solidFill>
                <a:latin typeface="Carlito"/>
                <a:cs typeface="Carlito"/>
              </a:rPr>
              <a:t>, HEO</a:t>
            </a:r>
            <a:r>
              <a:rPr lang="fr-FR" sz="1600" spc="-15" dirty="0">
                <a:solidFill>
                  <a:schemeClr val="bg1"/>
                </a:solidFill>
                <a:latin typeface="Carlito"/>
                <a:cs typeface="Carlito"/>
              </a:rPr>
              <a:t>, SSO</a:t>
            </a:r>
            <a:r>
              <a:rPr sz="1600" spc="-15" dirty="0">
                <a:solidFill>
                  <a:schemeClr val="bg1"/>
                </a:solidFill>
                <a:latin typeface="Carlito"/>
                <a:cs typeface="Carlito"/>
              </a:rPr>
              <a:t> </a:t>
            </a:r>
            <a:r>
              <a:rPr sz="1600" spc="-25" dirty="0">
                <a:solidFill>
                  <a:schemeClr val="bg1"/>
                </a:solidFill>
                <a:latin typeface="Carlito"/>
                <a:cs typeface="Carlito"/>
              </a:rPr>
              <a:t>have </a:t>
            </a:r>
            <a:r>
              <a:rPr sz="1600" spc="-20" dirty="0">
                <a:solidFill>
                  <a:schemeClr val="bg1"/>
                </a:solidFill>
                <a:latin typeface="Carlito"/>
                <a:cs typeface="Carlito"/>
              </a:rPr>
              <a:t>100% </a:t>
            </a:r>
            <a:r>
              <a:rPr sz="1600" spc="-15" dirty="0">
                <a:solidFill>
                  <a:schemeClr val="bg1"/>
                </a:solidFill>
                <a:latin typeface="Carlito"/>
                <a:cs typeface="Carlito"/>
              </a:rPr>
              <a:t>success </a:t>
            </a:r>
            <a:r>
              <a:rPr lang="fr-FR" sz="1600" spc="-40" dirty="0">
                <a:solidFill>
                  <a:schemeClr val="bg1"/>
                </a:solidFill>
                <a:latin typeface="Carlito"/>
                <a:cs typeface="Carlito"/>
              </a:rPr>
              <a:t>rate </a:t>
            </a:r>
          </a:p>
          <a:p>
            <a:pPr marL="12700" marR="5080">
              <a:lnSpc>
                <a:spcPct val="120800"/>
              </a:lnSpc>
              <a:spcBef>
                <a:spcPts val="100"/>
              </a:spcBef>
            </a:pPr>
            <a:r>
              <a:rPr sz="1600" spc="-25" dirty="0">
                <a:solidFill>
                  <a:schemeClr val="bg1"/>
                </a:solidFill>
                <a:latin typeface="Carlito"/>
                <a:cs typeface="Carlito"/>
              </a:rPr>
              <a:t>VLEO </a:t>
            </a:r>
            <a:r>
              <a:rPr sz="1600" spc="-5" dirty="0">
                <a:solidFill>
                  <a:schemeClr val="bg1"/>
                </a:solidFill>
                <a:latin typeface="Carlito"/>
                <a:cs typeface="Carlito"/>
              </a:rPr>
              <a:t>has </a:t>
            </a:r>
            <a:r>
              <a:rPr sz="1600" spc="-20" dirty="0">
                <a:solidFill>
                  <a:schemeClr val="bg1"/>
                </a:solidFill>
                <a:latin typeface="Carlito"/>
                <a:cs typeface="Carlito"/>
              </a:rPr>
              <a:t>decent </a:t>
            </a:r>
            <a:r>
              <a:rPr sz="1600" spc="-15" dirty="0">
                <a:solidFill>
                  <a:schemeClr val="bg1"/>
                </a:solidFill>
                <a:latin typeface="Carlito"/>
                <a:cs typeface="Carlito"/>
              </a:rPr>
              <a:t>success </a:t>
            </a:r>
            <a:r>
              <a:rPr sz="1600" spc="-40" dirty="0">
                <a:solidFill>
                  <a:schemeClr val="bg1"/>
                </a:solidFill>
                <a:latin typeface="Carlito"/>
                <a:cs typeface="Carlito"/>
              </a:rPr>
              <a:t>rate </a:t>
            </a:r>
            <a:endParaRPr lang="fr-FR" sz="1600" spc="-40" dirty="0">
              <a:solidFill>
                <a:schemeClr val="bg1"/>
              </a:solidFill>
              <a:latin typeface="Carlito"/>
              <a:cs typeface="Carlito"/>
            </a:endParaRPr>
          </a:p>
          <a:p>
            <a:pPr marL="12700" marR="5080">
              <a:lnSpc>
                <a:spcPct val="120800"/>
              </a:lnSpc>
              <a:spcBef>
                <a:spcPts val="100"/>
              </a:spcBef>
            </a:pPr>
            <a:r>
              <a:rPr sz="1600" spc="-5" dirty="0">
                <a:solidFill>
                  <a:schemeClr val="bg1"/>
                </a:solidFill>
                <a:latin typeface="Carlito"/>
                <a:cs typeface="Carlito"/>
              </a:rPr>
              <a:t>SO </a:t>
            </a:r>
            <a:r>
              <a:rPr sz="1600" spc="-15" dirty="0">
                <a:solidFill>
                  <a:schemeClr val="bg1"/>
                </a:solidFill>
                <a:latin typeface="Carlito"/>
                <a:cs typeface="Carlito"/>
              </a:rPr>
              <a:t> </a:t>
            </a:r>
            <a:r>
              <a:rPr sz="1600" spc="-5" dirty="0">
                <a:solidFill>
                  <a:schemeClr val="bg1"/>
                </a:solidFill>
                <a:latin typeface="Carlito"/>
                <a:cs typeface="Carlito"/>
              </a:rPr>
              <a:t>has </a:t>
            </a:r>
            <a:r>
              <a:rPr sz="1600" spc="-15" dirty="0">
                <a:solidFill>
                  <a:schemeClr val="bg1"/>
                </a:solidFill>
                <a:latin typeface="Carlito"/>
                <a:cs typeface="Carlito"/>
              </a:rPr>
              <a:t>0% success</a:t>
            </a:r>
            <a:r>
              <a:rPr sz="1600" spc="85" dirty="0">
                <a:solidFill>
                  <a:schemeClr val="bg1"/>
                </a:solidFill>
                <a:latin typeface="Carlito"/>
                <a:cs typeface="Carlito"/>
              </a:rPr>
              <a:t> </a:t>
            </a:r>
            <a:r>
              <a:rPr sz="1600" spc="-40" dirty="0">
                <a:solidFill>
                  <a:schemeClr val="bg1"/>
                </a:solidFill>
                <a:latin typeface="Carlito"/>
                <a:cs typeface="Carlito"/>
              </a:rPr>
              <a:t>rate</a:t>
            </a:r>
            <a:endParaRPr sz="1600" dirty="0">
              <a:solidFill>
                <a:schemeClr val="bg1"/>
              </a:solidFill>
              <a:latin typeface="Carlito"/>
              <a:cs typeface="Carlito"/>
            </a:endParaRPr>
          </a:p>
          <a:p>
            <a:pPr marL="12700">
              <a:lnSpc>
                <a:spcPct val="100000"/>
              </a:lnSpc>
              <a:spcBef>
                <a:spcPts val="565"/>
              </a:spcBef>
            </a:pPr>
            <a:r>
              <a:rPr sz="1600" spc="-40" dirty="0">
                <a:solidFill>
                  <a:schemeClr val="bg1"/>
                </a:solidFill>
                <a:latin typeface="Carlito"/>
                <a:cs typeface="Carlito"/>
              </a:rPr>
              <a:t>GTO </a:t>
            </a:r>
            <a:r>
              <a:rPr sz="1600" spc="-5" dirty="0">
                <a:solidFill>
                  <a:schemeClr val="bg1"/>
                </a:solidFill>
                <a:latin typeface="Carlito"/>
                <a:cs typeface="Carlito"/>
              </a:rPr>
              <a:t>has </a:t>
            </a:r>
            <a:r>
              <a:rPr sz="1600" spc="-20" dirty="0">
                <a:solidFill>
                  <a:schemeClr val="bg1"/>
                </a:solidFill>
                <a:latin typeface="Carlito"/>
                <a:cs typeface="Carlito"/>
              </a:rPr>
              <a:t>around 50% </a:t>
            </a:r>
            <a:r>
              <a:rPr sz="1600" spc="-15" dirty="0">
                <a:solidFill>
                  <a:schemeClr val="bg1"/>
                </a:solidFill>
                <a:latin typeface="Carlito"/>
                <a:cs typeface="Carlito"/>
              </a:rPr>
              <a:t>success </a:t>
            </a:r>
            <a:r>
              <a:rPr sz="1600" spc="-40" dirty="0">
                <a:solidFill>
                  <a:schemeClr val="bg1"/>
                </a:solidFill>
                <a:latin typeface="Carlito"/>
                <a:cs typeface="Carlito"/>
              </a:rPr>
              <a:t>rate</a:t>
            </a:r>
            <a:endParaRPr sz="1600" dirty="0">
              <a:solidFill>
                <a:schemeClr val="bg1"/>
              </a:solidFill>
              <a:latin typeface="Carlito"/>
              <a:cs typeface="Carlito"/>
            </a:endParaRPr>
          </a:p>
        </p:txBody>
      </p:sp>
      <p:sp>
        <p:nvSpPr>
          <p:cNvPr id="8" name="object 8"/>
          <p:cNvSpPr txBox="1"/>
          <p:nvPr/>
        </p:nvSpPr>
        <p:spPr>
          <a:xfrm>
            <a:off x="8403463" y="3387597"/>
            <a:ext cx="2179320" cy="843821"/>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chemeClr val="accent2">
                    <a:lumMod val="75000"/>
                  </a:schemeClr>
                </a:solidFill>
                <a:latin typeface="Carlito"/>
                <a:cs typeface="Carlito"/>
              </a:rPr>
              <a:t>Success </a:t>
            </a:r>
            <a:r>
              <a:rPr sz="1800" spc="-25" dirty="0">
                <a:solidFill>
                  <a:schemeClr val="accent2">
                    <a:lumMod val="75000"/>
                  </a:schemeClr>
                </a:solidFill>
                <a:latin typeface="Carlito"/>
                <a:cs typeface="Carlito"/>
              </a:rPr>
              <a:t>Rate </a:t>
            </a:r>
            <a:r>
              <a:rPr sz="1800" spc="-20" dirty="0">
                <a:solidFill>
                  <a:schemeClr val="accent2">
                    <a:lumMod val="75000"/>
                  </a:schemeClr>
                </a:solidFill>
                <a:latin typeface="Carlito"/>
                <a:cs typeface="Carlito"/>
              </a:rPr>
              <a:t>Scale</a:t>
            </a:r>
            <a:r>
              <a:rPr sz="1800" spc="-65" dirty="0">
                <a:solidFill>
                  <a:schemeClr val="accent2">
                    <a:lumMod val="75000"/>
                  </a:schemeClr>
                </a:solidFill>
                <a:latin typeface="Carlito"/>
                <a:cs typeface="Carlito"/>
              </a:rPr>
              <a:t> </a:t>
            </a:r>
            <a:r>
              <a:rPr sz="1800" spc="-5" dirty="0">
                <a:solidFill>
                  <a:schemeClr val="accent2">
                    <a:lumMod val="75000"/>
                  </a:schemeClr>
                </a:solidFill>
                <a:latin typeface="Carlito"/>
                <a:cs typeface="Carlito"/>
              </a:rPr>
              <a:t>with  </a:t>
            </a:r>
            <a:r>
              <a:rPr sz="1800" dirty="0">
                <a:solidFill>
                  <a:schemeClr val="accent2">
                    <a:lumMod val="75000"/>
                  </a:schemeClr>
                </a:solidFill>
                <a:latin typeface="Carlito"/>
                <a:cs typeface="Carlito"/>
              </a:rPr>
              <a:t>0 as</a:t>
            </a:r>
            <a:r>
              <a:rPr sz="1800" spc="-70" dirty="0">
                <a:solidFill>
                  <a:schemeClr val="accent2">
                    <a:lumMod val="75000"/>
                  </a:schemeClr>
                </a:solidFill>
                <a:latin typeface="Carlito"/>
                <a:cs typeface="Carlito"/>
              </a:rPr>
              <a:t> </a:t>
            </a:r>
            <a:r>
              <a:rPr sz="1800" spc="-5" dirty="0">
                <a:solidFill>
                  <a:schemeClr val="accent2">
                    <a:lumMod val="75000"/>
                  </a:schemeClr>
                </a:solidFill>
                <a:latin typeface="Carlito"/>
                <a:cs typeface="Carlito"/>
              </a:rPr>
              <a:t>0%</a:t>
            </a:r>
            <a:endParaRPr sz="1800" dirty="0">
              <a:solidFill>
                <a:schemeClr val="accent2">
                  <a:lumMod val="75000"/>
                </a:schemeClr>
              </a:solidFill>
              <a:latin typeface="Carlito"/>
              <a:cs typeface="Carlito"/>
            </a:endParaRPr>
          </a:p>
          <a:p>
            <a:pPr marL="12700" marR="1182370">
              <a:lnSpc>
                <a:spcPct val="100000"/>
              </a:lnSpc>
            </a:pPr>
            <a:r>
              <a:rPr sz="1800" dirty="0">
                <a:solidFill>
                  <a:schemeClr val="accent2">
                    <a:lumMod val="75000"/>
                  </a:schemeClr>
                </a:solidFill>
                <a:latin typeface="Carlito"/>
                <a:cs typeface="Carlito"/>
              </a:rPr>
              <a:t>1 as</a:t>
            </a:r>
            <a:r>
              <a:rPr sz="1800" spc="-125" dirty="0">
                <a:solidFill>
                  <a:schemeClr val="accent2">
                    <a:lumMod val="75000"/>
                  </a:schemeClr>
                </a:solidFill>
                <a:latin typeface="Carlito"/>
                <a:cs typeface="Carlito"/>
              </a:rPr>
              <a:t> </a:t>
            </a:r>
            <a:r>
              <a:rPr sz="1800" spc="-5" dirty="0">
                <a:solidFill>
                  <a:schemeClr val="accent2">
                    <a:lumMod val="75000"/>
                  </a:schemeClr>
                </a:solidFill>
                <a:latin typeface="Carlito"/>
                <a:cs typeface="Carlito"/>
              </a:rPr>
              <a:t>100%</a:t>
            </a:r>
            <a:endParaRPr sz="1800" dirty="0">
              <a:solidFill>
                <a:schemeClr val="accent2">
                  <a:lumMod val="75000"/>
                </a:schemeClr>
              </a:solidFill>
              <a:latin typeface="Carlito"/>
              <a:cs typeface="Carlito"/>
            </a:endParaRPr>
          </a:p>
        </p:txBody>
      </p:sp>
      <p:pic>
        <p:nvPicPr>
          <p:cNvPr id="11" name="Image 10">
            <a:extLst>
              <a:ext uri="{FF2B5EF4-FFF2-40B4-BE49-F238E27FC236}">
                <a16:creationId xmlns:a16="http://schemas.microsoft.com/office/drawing/2014/main" id="{084B198B-8749-746F-A0C8-9DE5CC94CBD2}"/>
              </a:ext>
            </a:extLst>
          </p:cNvPr>
          <p:cNvPicPr>
            <a:picLocks noChangeAspect="1"/>
          </p:cNvPicPr>
          <p:nvPr/>
        </p:nvPicPr>
        <p:blipFill>
          <a:blip r:embed="rId2"/>
          <a:stretch>
            <a:fillRect/>
          </a:stretch>
        </p:blipFill>
        <p:spPr>
          <a:xfrm>
            <a:off x="2520759" y="1049407"/>
            <a:ext cx="5553074" cy="375456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902614" y="336040"/>
            <a:ext cx="5862320" cy="566822"/>
          </a:xfrm>
          <a:prstGeom prst="rect">
            <a:avLst/>
          </a:prstGeom>
        </p:spPr>
        <p:txBody>
          <a:bodyPr vert="horz" wrap="square" lIns="0" tIns="12700" rIns="0" bIns="0" rtlCol="0">
            <a:spAutoFit/>
          </a:bodyPr>
          <a:lstStyle/>
          <a:p>
            <a:pPr marL="12700">
              <a:lnSpc>
                <a:spcPct val="100000"/>
              </a:lnSpc>
              <a:spcBef>
                <a:spcPts val="100"/>
              </a:spcBef>
            </a:pPr>
            <a:r>
              <a:rPr sz="3600" spc="-204" dirty="0">
                <a:solidFill>
                  <a:schemeClr val="accent2">
                    <a:lumMod val="75000"/>
                  </a:schemeClr>
                </a:solidFill>
              </a:rPr>
              <a:t>Flight </a:t>
            </a:r>
            <a:r>
              <a:rPr sz="3600" spc="-229" dirty="0">
                <a:solidFill>
                  <a:schemeClr val="accent2">
                    <a:lumMod val="75000"/>
                  </a:schemeClr>
                </a:solidFill>
              </a:rPr>
              <a:t>Number </a:t>
            </a:r>
            <a:r>
              <a:rPr sz="3600" spc="-300" dirty="0">
                <a:solidFill>
                  <a:schemeClr val="accent2">
                    <a:lumMod val="75000"/>
                  </a:schemeClr>
                </a:solidFill>
              </a:rPr>
              <a:t>vs. </a:t>
            </a:r>
            <a:r>
              <a:rPr sz="3600" spc="-135" dirty="0">
                <a:solidFill>
                  <a:schemeClr val="accent2">
                    <a:lumMod val="75000"/>
                  </a:schemeClr>
                </a:solidFill>
              </a:rPr>
              <a:t>Orbit</a:t>
            </a:r>
            <a:r>
              <a:rPr sz="3600" spc="-760" dirty="0">
                <a:solidFill>
                  <a:schemeClr val="accent2">
                    <a:lumMod val="75000"/>
                  </a:schemeClr>
                </a:solidFill>
              </a:rPr>
              <a:t> </a:t>
            </a:r>
            <a:r>
              <a:rPr sz="3600" spc="-145" dirty="0">
                <a:solidFill>
                  <a:schemeClr val="accent2">
                    <a:lumMod val="75000"/>
                  </a:schemeClr>
                </a:solidFill>
              </a:rPr>
              <a:t>type</a:t>
            </a:r>
            <a:endParaRPr sz="3600" dirty="0">
              <a:solidFill>
                <a:schemeClr val="accent2">
                  <a:lumMod val="75000"/>
                </a:schemeClr>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
        <p:nvSpPr>
          <p:cNvPr id="6" name="object 6"/>
          <p:cNvSpPr txBox="1"/>
          <p:nvPr/>
        </p:nvSpPr>
        <p:spPr>
          <a:xfrm>
            <a:off x="1118108" y="5003952"/>
            <a:ext cx="8640445" cy="1207135"/>
          </a:xfrm>
          <a:prstGeom prst="rect">
            <a:avLst/>
          </a:prstGeom>
        </p:spPr>
        <p:txBody>
          <a:bodyPr vert="horz" wrap="square" lIns="0" tIns="12700" rIns="0" bIns="0" rtlCol="0">
            <a:spAutoFit/>
          </a:bodyPr>
          <a:lstStyle/>
          <a:p>
            <a:pPr marL="12700" marR="3951604">
              <a:lnSpc>
                <a:spcPct val="121200"/>
              </a:lnSpc>
              <a:spcBef>
                <a:spcPts val="100"/>
              </a:spcBef>
            </a:pPr>
            <a:r>
              <a:rPr sz="1600" spc="-15" dirty="0">
                <a:solidFill>
                  <a:schemeClr val="bg1"/>
                </a:solidFill>
                <a:latin typeface="Carlito"/>
                <a:cs typeface="Carlito"/>
              </a:rPr>
              <a:t>Launch Orbit </a:t>
            </a:r>
            <a:r>
              <a:rPr lang="fr-FR" sz="1600" spc="-25" dirty="0">
                <a:solidFill>
                  <a:schemeClr val="bg1"/>
                </a:solidFill>
                <a:latin typeface="Carlito"/>
                <a:cs typeface="Carlito"/>
              </a:rPr>
              <a:t>type</a:t>
            </a:r>
            <a:r>
              <a:rPr sz="1600" spc="-25" dirty="0">
                <a:solidFill>
                  <a:schemeClr val="bg1"/>
                </a:solidFill>
                <a:latin typeface="Carlito"/>
                <a:cs typeface="Carlito"/>
              </a:rPr>
              <a:t> </a:t>
            </a:r>
            <a:r>
              <a:rPr sz="1600" spc="-5" dirty="0">
                <a:solidFill>
                  <a:schemeClr val="bg1"/>
                </a:solidFill>
                <a:latin typeface="Carlito"/>
                <a:cs typeface="Carlito"/>
              </a:rPr>
              <a:t>changed </a:t>
            </a:r>
            <a:r>
              <a:rPr sz="1600" spc="-20" dirty="0">
                <a:solidFill>
                  <a:schemeClr val="bg1"/>
                </a:solidFill>
                <a:latin typeface="Carlito"/>
                <a:cs typeface="Carlito"/>
              </a:rPr>
              <a:t>over </a:t>
            </a:r>
            <a:r>
              <a:rPr sz="1600" spc="-10" dirty="0">
                <a:solidFill>
                  <a:schemeClr val="bg1"/>
                </a:solidFill>
                <a:latin typeface="Carlito"/>
                <a:cs typeface="Carlito"/>
              </a:rPr>
              <a:t>Flight </a:t>
            </a:r>
            <a:r>
              <a:rPr sz="1600" spc="-50" dirty="0">
                <a:solidFill>
                  <a:schemeClr val="bg1"/>
                </a:solidFill>
                <a:latin typeface="Carlito"/>
                <a:cs typeface="Carlito"/>
              </a:rPr>
              <a:t>Number.  </a:t>
            </a:r>
            <a:endParaRPr lang="fr-FR" sz="1600" spc="-50" dirty="0">
              <a:solidFill>
                <a:schemeClr val="bg1"/>
              </a:solidFill>
              <a:latin typeface="Carlito"/>
              <a:cs typeface="Carlito"/>
            </a:endParaRPr>
          </a:p>
          <a:p>
            <a:pPr marL="12700" marR="3951604">
              <a:lnSpc>
                <a:spcPct val="121200"/>
              </a:lnSpc>
              <a:spcBef>
                <a:spcPts val="100"/>
              </a:spcBef>
            </a:pPr>
            <a:r>
              <a:rPr sz="1600" spc="-15" dirty="0">
                <a:solidFill>
                  <a:schemeClr val="bg1"/>
                </a:solidFill>
                <a:latin typeface="Carlito"/>
                <a:cs typeface="Carlito"/>
              </a:rPr>
              <a:t>Launch </a:t>
            </a:r>
            <a:r>
              <a:rPr sz="1600" spc="-25" dirty="0">
                <a:solidFill>
                  <a:schemeClr val="bg1"/>
                </a:solidFill>
                <a:latin typeface="Carlito"/>
                <a:cs typeface="Carlito"/>
              </a:rPr>
              <a:t>Outcome </a:t>
            </a:r>
            <a:r>
              <a:rPr sz="1600" spc="-15" dirty="0">
                <a:solidFill>
                  <a:schemeClr val="bg1"/>
                </a:solidFill>
                <a:latin typeface="Carlito"/>
                <a:cs typeface="Carlito"/>
              </a:rPr>
              <a:t>seems to </a:t>
            </a:r>
            <a:r>
              <a:rPr sz="1600" spc="-25" dirty="0">
                <a:solidFill>
                  <a:schemeClr val="bg1"/>
                </a:solidFill>
                <a:latin typeface="Carlito"/>
                <a:cs typeface="Carlito"/>
              </a:rPr>
              <a:t>correlate </a:t>
            </a:r>
            <a:r>
              <a:rPr sz="1600" spc="-5" dirty="0">
                <a:solidFill>
                  <a:schemeClr val="bg1"/>
                </a:solidFill>
                <a:latin typeface="Carlito"/>
                <a:cs typeface="Carlito"/>
              </a:rPr>
              <a:t>with this</a:t>
            </a:r>
            <a:r>
              <a:rPr sz="1600" spc="120" dirty="0">
                <a:solidFill>
                  <a:schemeClr val="bg1"/>
                </a:solidFill>
                <a:latin typeface="Carlito"/>
                <a:cs typeface="Carlito"/>
              </a:rPr>
              <a:t> </a:t>
            </a:r>
            <a:r>
              <a:rPr sz="1600" spc="-25" dirty="0">
                <a:solidFill>
                  <a:schemeClr val="bg1"/>
                </a:solidFill>
                <a:latin typeface="Carlito"/>
                <a:cs typeface="Carlito"/>
              </a:rPr>
              <a:t>preference.</a:t>
            </a:r>
            <a:endParaRPr sz="1600" dirty="0">
              <a:solidFill>
                <a:schemeClr val="bg1"/>
              </a:solidFill>
              <a:latin typeface="Carlito"/>
              <a:cs typeface="Carlito"/>
            </a:endParaRPr>
          </a:p>
          <a:p>
            <a:pPr marL="12700" marR="5080">
              <a:lnSpc>
                <a:spcPts val="2330"/>
              </a:lnSpc>
              <a:spcBef>
                <a:spcPts val="135"/>
              </a:spcBef>
            </a:pPr>
            <a:r>
              <a:rPr sz="1600" spc="-15" dirty="0">
                <a:solidFill>
                  <a:schemeClr val="bg1"/>
                </a:solidFill>
                <a:latin typeface="Carlito"/>
                <a:cs typeface="Carlito"/>
              </a:rPr>
              <a:t>SpaceX </a:t>
            </a:r>
            <a:r>
              <a:rPr sz="1600" spc="-20" dirty="0">
                <a:solidFill>
                  <a:schemeClr val="bg1"/>
                </a:solidFill>
                <a:latin typeface="Carlito"/>
                <a:cs typeface="Carlito"/>
              </a:rPr>
              <a:t>started </a:t>
            </a:r>
            <a:r>
              <a:rPr sz="1600" spc="-5" dirty="0">
                <a:solidFill>
                  <a:schemeClr val="bg1"/>
                </a:solidFill>
                <a:latin typeface="Carlito"/>
                <a:cs typeface="Carlito"/>
              </a:rPr>
              <a:t>with </a:t>
            </a:r>
            <a:r>
              <a:rPr sz="1600" spc="-25" dirty="0">
                <a:solidFill>
                  <a:schemeClr val="bg1"/>
                </a:solidFill>
                <a:latin typeface="Carlito"/>
                <a:cs typeface="Carlito"/>
              </a:rPr>
              <a:t>LEO </a:t>
            </a:r>
            <a:r>
              <a:rPr sz="1600" spc="-5" dirty="0">
                <a:solidFill>
                  <a:schemeClr val="bg1"/>
                </a:solidFill>
                <a:latin typeface="Carlito"/>
                <a:cs typeface="Carlito"/>
              </a:rPr>
              <a:t>orbits </a:t>
            </a:r>
            <a:r>
              <a:rPr lang="fr-FR" sz="1600" spc="-5" dirty="0">
                <a:solidFill>
                  <a:schemeClr val="bg1"/>
                </a:solidFill>
                <a:latin typeface="Carlito"/>
                <a:cs typeface="Carlito"/>
              </a:rPr>
              <a:t>with </a:t>
            </a:r>
            <a:r>
              <a:rPr sz="1600" spc="-25" dirty="0">
                <a:solidFill>
                  <a:schemeClr val="bg1"/>
                </a:solidFill>
                <a:latin typeface="Carlito"/>
                <a:cs typeface="Carlito"/>
              </a:rPr>
              <a:t>moderate </a:t>
            </a:r>
            <a:r>
              <a:rPr sz="1600" spc="-15" dirty="0">
                <a:solidFill>
                  <a:schemeClr val="bg1"/>
                </a:solidFill>
                <a:latin typeface="Carlito"/>
                <a:cs typeface="Carlito"/>
              </a:rPr>
              <a:t>success </a:t>
            </a:r>
            <a:r>
              <a:rPr sz="1600" spc="-5" dirty="0">
                <a:solidFill>
                  <a:schemeClr val="bg1"/>
                </a:solidFill>
                <a:latin typeface="Carlito"/>
                <a:cs typeface="Carlito"/>
              </a:rPr>
              <a:t>and </a:t>
            </a:r>
            <a:r>
              <a:rPr sz="1600" spc="-25" dirty="0">
                <a:solidFill>
                  <a:schemeClr val="bg1"/>
                </a:solidFill>
                <a:latin typeface="Carlito"/>
                <a:cs typeface="Carlito"/>
              </a:rPr>
              <a:t>returned </a:t>
            </a:r>
            <a:r>
              <a:rPr sz="1600" spc="-15" dirty="0">
                <a:solidFill>
                  <a:schemeClr val="bg1"/>
                </a:solidFill>
                <a:latin typeface="Carlito"/>
                <a:cs typeface="Carlito"/>
              </a:rPr>
              <a:t>to </a:t>
            </a:r>
            <a:r>
              <a:rPr sz="1600" spc="-25" dirty="0">
                <a:solidFill>
                  <a:schemeClr val="bg1"/>
                </a:solidFill>
                <a:latin typeface="Carlito"/>
                <a:cs typeface="Carlito"/>
              </a:rPr>
              <a:t>VLEO </a:t>
            </a:r>
            <a:r>
              <a:rPr sz="1600" dirty="0">
                <a:solidFill>
                  <a:schemeClr val="bg1"/>
                </a:solidFill>
                <a:latin typeface="Carlito"/>
                <a:cs typeface="Carlito"/>
              </a:rPr>
              <a:t>in </a:t>
            </a:r>
            <a:r>
              <a:rPr lang="fr-FR" sz="1600" spc="-25" dirty="0" err="1">
                <a:solidFill>
                  <a:schemeClr val="bg1"/>
                </a:solidFill>
                <a:latin typeface="Carlito"/>
                <a:cs typeface="Carlito"/>
              </a:rPr>
              <a:t>latest</a:t>
            </a:r>
            <a:r>
              <a:rPr sz="1600" spc="-25" dirty="0">
                <a:solidFill>
                  <a:schemeClr val="bg1"/>
                </a:solidFill>
                <a:latin typeface="Carlito"/>
                <a:cs typeface="Carlito"/>
              </a:rPr>
              <a:t> </a:t>
            </a:r>
            <a:r>
              <a:rPr sz="1600" spc="-5" dirty="0">
                <a:solidFill>
                  <a:schemeClr val="bg1"/>
                </a:solidFill>
                <a:latin typeface="Carlito"/>
                <a:cs typeface="Carlito"/>
              </a:rPr>
              <a:t>launches  </a:t>
            </a:r>
            <a:endParaRPr lang="fr-FR" sz="1600" spc="-5" dirty="0">
              <a:solidFill>
                <a:schemeClr val="bg1"/>
              </a:solidFill>
              <a:latin typeface="Carlito"/>
              <a:cs typeface="Carlito"/>
            </a:endParaRPr>
          </a:p>
          <a:p>
            <a:pPr marL="12700" marR="5080">
              <a:lnSpc>
                <a:spcPts val="2330"/>
              </a:lnSpc>
              <a:spcBef>
                <a:spcPts val="135"/>
              </a:spcBef>
            </a:pPr>
            <a:r>
              <a:rPr sz="1600" spc="-15" dirty="0">
                <a:solidFill>
                  <a:schemeClr val="bg1"/>
                </a:solidFill>
                <a:latin typeface="Carlito"/>
                <a:cs typeface="Carlito"/>
              </a:rPr>
              <a:t>SpaceX </a:t>
            </a:r>
            <a:r>
              <a:rPr sz="1600" spc="-20" dirty="0">
                <a:solidFill>
                  <a:schemeClr val="bg1"/>
                </a:solidFill>
                <a:latin typeface="Carlito"/>
                <a:cs typeface="Carlito"/>
              </a:rPr>
              <a:t>appears </a:t>
            </a:r>
            <a:r>
              <a:rPr sz="1600" spc="-15" dirty="0">
                <a:solidFill>
                  <a:schemeClr val="bg1"/>
                </a:solidFill>
                <a:latin typeface="Carlito"/>
                <a:cs typeface="Carlito"/>
              </a:rPr>
              <a:t>to </a:t>
            </a:r>
            <a:r>
              <a:rPr sz="1600" spc="-25" dirty="0">
                <a:solidFill>
                  <a:schemeClr val="bg1"/>
                </a:solidFill>
                <a:latin typeface="Carlito"/>
                <a:cs typeface="Carlito"/>
              </a:rPr>
              <a:t>perform better </a:t>
            </a:r>
            <a:r>
              <a:rPr sz="1600" dirty="0">
                <a:solidFill>
                  <a:schemeClr val="bg1"/>
                </a:solidFill>
                <a:latin typeface="Carlito"/>
                <a:cs typeface="Carlito"/>
              </a:rPr>
              <a:t>in </a:t>
            </a:r>
            <a:r>
              <a:rPr sz="1600" spc="-20" dirty="0">
                <a:solidFill>
                  <a:schemeClr val="bg1"/>
                </a:solidFill>
                <a:latin typeface="Carlito"/>
                <a:cs typeface="Carlito"/>
              </a:rPr>
              <a:t>lower </a:t>
            </a:r>
            <a:r>
              <a:rPr sz="1600" spc="-5" dirty="0">
                <a:solidFill>
                  <a:schemeClr val="bg1"/>
                </a:solidFill>
                <a:latin typeface="Carlito"/>
                <a:cs typeface="Carlito"/>
              </a:rPr>
              <a:t>orbits or </a:t>
            </a:r>
            <a:r>
              <a:rPr sz="1600" spc="-20" dirty="0">
                <a:solidFill>
                  <a:schemeClr val="bg1"/>
                </a:solidFill>
                <a:latin typeface="Carlito"/>
                <a:cs typeface="Carlito"/>
              </a:rPr>
              <a:t>Sun-synchronous</a:t>
            </a:r>
            <a:r>
              <a:rPr sz="1600" spc="275" dirty="0">
                <a:solidFill>
                  <a:schemeClr val="bg1"/>
                </a:solidFill>
                <a:latin typeface="Carlito"/>
                <a:cs typeface="Carlito"/>
              </a:rPr>
              <a:t> </a:t>
            </a:r>
            <a:r>
              <a:rPr sz="1600" spc="-5" dirty="0">
                <a:solidFill>
                  <a:schemeClr val="bg1"/>
                </a:solidFill>
                <a:latin typeface="Carlito"/>
                <a:cs typeface="Carlito"/>
              </a:rPr>
              <a:t>orbits</a:t>
            </a:r>
            <a:endParaRPr sz="1600" dirty="0">
              <a:solidFill>
                <a:schemeClr val="bg1"/>
              </a:solidFill>
              <a:latin typeface="Carlito"/>
              <a:cs typeface="Carlito"/>
            </a:endParaRPr>
          </a:p>
        </p:txBody>
      </p:sp>
      <p:sp>
        <p:nvSpPr>
          <p:cNvPr id="10" name="object 8">
            <a:extLst>
              <a:ext uri="{FF2B5EF4-FFF2-40B4-BE49-F238E27FC236}">
                <a16:creationId xmlns:a16="http://schemas.microsoft.com/office/drawing/2014/main" id="{2A000E24-85F6-8D5F-452C-D563831EAE97}"/>
              </a:ext>
            </a:extLst>
          </p:cNvPr>
          <p:cNvSpPr txBox="1"/>
          <p:nvPr/>
        </p:nvSpPr>
        <p:spPr>
          <a:xfrm>
            <a:off x="977900" y="4346194"/>
            <a:ext cx="5862320" cy="258404"/>
          </a:xfrm>
          <a:prstGeom prst="rect">
            <a:avLst/>
          </a:prstGeom>
        </p:spPr>
        <p:txBody>
          <a:bodyPr vert="horz" wrap="square" lIns="0" tIns="12065" rIns="0" bIns="0" rtlCol="0">
            <a:spAutoFit/>
          </a:bodyPr>
          <a:lstStyle/>
          <a:p>
            <a:pPr marL="12700">
              <a:lnSpc>
                <a:spcPct val="100000"/>
              </a:lnSpc>
              <a:spcBef>
                <a:spcPts val="95"/>
              </a:spcBef>
            </a:pPr>
            <a:r>
              <a:rPr lang="fr-FR" sz="1600" spc="-20" dirty="0">
                <a:solidFill>
                  <a:schemeClr val="accent2">
                    <a:lumMod val="75000"/>
                  </a:schemeClr>
                </a:solidFill>
                <a:latin typeface="Carlito"/>
                <a:cs typeface="Carlito"/>
              </a:rPr>
              <a:t>Orange</a:t>
            </a:r>
            <a:r>
              <a:rPr sz="1600" spc="-20" dirty="0">
                <a:solidFill>
                  <a:schemeClr val="accent2">
                    <a:lumMod val="75000"/>
                  </a:schemeClr>
                </a:solidFill>
                <a:latin typeface="Carlito"/>
                <a:cs typeface="Carlito"/>
              </a:rPr>
              <a:t> indicates successful </a:t>
            </a:r>
            <a:r>
              <a:rPr sz="1600" spc="-10" dirty="0">
                <a:solidFill>
                  <a:schemeClr val="accent2">
                    <a:lumMod val="75000"/>
                  </a:schemeClr>
                </a:solidFill>
                <a:latin typeface="Carlito"/>
                <a:cs typeface="Carlito"/>
              </a:rPr>
              <a:t>launch; </a:t>
            </a:r>
            <a:r>
              <a:rPr lang="fr-FR" sz="1600" spc="-15" dirty="0">
                <a:solidFill>
                  <a:schemeClr val="accent2">
                    <a:lumMod val="75000"/>
                  </a:schemeClr>
                </a:solidFill>
                <a:latin typeface="Carlito"/>
                <a:cs typeface="Carlito"/>
              </a:rPr>
              <a:t>Blue</a:t>
            </a:r>
            <a:r>
              <a:rPr sz="1600" spc="-15" dirty="0">
                <a:solidFill>
                  <a:schemeClr val="accent2">
                    <a:lumMod val="75000"/>
                  </a:schemeClr>
                </a:solidFill>
                <a:latin typeface="Carlito"/>
                <a:cs typeface="Carlito"/>
              </a:rPr>
              <a:t> </a:t>
            </a:r>
            <a:r>
              <a:rPr sz="1600" spc="-20" dirty="0">
                <a:solidFill>
                  <a:schemeClr val="accent2">
                    <a:lumMod val="75000"/>
                  </a:schemeClr>
                </a:solidFill>
                <a:latin typeface="Carlito"/>
                <a:cs typeface="Carlito"/>
              </a:rPr>
              <a:t>indicates unsuccessful</a:t>
            </a:r>
            <a:r>
              <a:rPr sz="1600" spc="180" dirty="0">
                <a:solidFill>
                  <a:schemeClr val="accent2">
                    <a:lumMod val="75000"/>
                  </a:schemeClr>
                </a:solidFill>
                <a:latin typeface="Carlito"/>
                <a:cs typeface="Carlito"/>
              </a:rPr>
              <a:t> </a:t>
            </a:r>
            <a:r>
              <a:rPr sz="1600" spc="-10" dirty="0">
                <a:solidFill>
                  <a:schemeClr val="accent2">
                    <a:lumMod val="75000"/>
                  </a:schemeClr>
                </a:solidFill>
                <a:latin typeface="Carlito"/>
                <a:cs typeface="Carlito"/>
              </a:rPr>
              <a:t>launch.</a:t>
            </a:r>
            <a:endParaRPr sz="1600" dirty="0">
              <a:solidFill>
                <a:schemeClr val="accent2">
                  <a:lumMod val="75000"/>
                </a:schemeClr>
              </a:solidFill>
              <a:latin typeface="Carlito"/>
              <a:cs typeface="Carlito"/>
            </a:endParaRPr>
          </a:p>
        </p:txBody>
      </p:sp>
      <p:pic>
        <p:nvPicPr>
          <p:cNvPr id="12" name="Image 11">
            <a:extLst>
              <a:ext uri="{FF2B5EF4-FFF2-40B4-BE49-F238E27FC236}">
                <a16:creationId xmlns:a16="http://schemas.microsoft.com/office/drawing/2014/main" id="{4EC732F1-EF3E-1140-756D-0C911C2EA175}"/>
              </a:ext>
            </a:extLst>
          </p:cNvPr>
          <p:cNvPicPr>
            <a:picLocks noChangeAspect="1"/>
          </p:cNvPicPr>
          <p:nvPr/>
        </p:nvPicPr>
        <p:blipFill>
          <a:blip r:embed="rId2"/>
          <a:stretch>
            <a:fillRect/>
          </a:stretch>
        </p:blipFill>
        <p:spPr>
          <a:xfrm>
            <a:off x="0" y="1338757"/>
            <a:ext cx="12192000" cy="239282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990600" y="329820"/>
            <a:ext cx="4800600" cy="566822"/>
          </a:xfrm>
          <a:prstGeom prst="rect">
            <a:avLst/>
          </a:prstGeom>
        </p:spPr>
        <p:txBody>
          <a:bodyPr vert="horz" wrap="square" lIns="0" tIns="12700" rIns="0" bIns="0" rtlCol="0">
            <a:spAutoFit/>
          </a:bodyPr>
          <a:lstStyle/>
          <a:p>
            <a:pPr marL="12700">
              <a:lnSpc>
                <a:spcPct val="100000"/>
              </a:lnSpc>
              <a:spcBef>
                <a:spcPts val="100"/>
              </a:spcBef>
            </a:pPr>
            <a:r>
              <a:rPr sz="3600" spc="-335" dirty="0">
                <a:solidFill>
                  <a:schemeClr val="accent2">
                    <a:lumMod val="75000"/>
                  </a:schemeClr>
                </a:solidFill>
              </a:rPr>
              <a:t>Payload </a:t>
            </a:r>
            <a:r>
              <a:rPr sz="3600" spc="-300" dirty="0">
                <a:solidFill>
                  <a:schemeClr val="accent2">
                    <a:lumMod val="75000"/>
                  </a:schemeClr>
                </a:solidFill>
              </a:rPr>
              <a:t>vs. </a:t>
            </a:r>
            <a:r>
              <a:rPr sz="3600" spc="-135" dirty="0">
                <a:solidFill>
                  <a:schemeClr val="accent2">
                    <a:lumMod val="75000"/>
                  </a:schemeClr>
                </a:solidFill>
              </a:rPr>
              <a:t>Orbit</a:t>
            </a:r>
            <a:r>
              <a:rPr sz="3600" spc="-465" dirty="0">
                <a:solidFill>
                  <a:schemeClr val="accent2">
                    <a:lumMod val="75000"/>
                  </a:schemeClr>
                </a:solidFill>
              </a:rPr>
              <a:t> </a:t>
            </a:r>
            <a:r>
              <a:rPr sz="3600" spc="-145" dirty="0">
                <a:solidFill>
                  <a:schemeClr val="accent2">
                    <a:lumMod val="75000"/>
                  </a:schemeClr>
                </a:solidFill>
              </a:rPr>
              <a:t>type</a:t>
            </a:r>
            <a:endParaRPr sz="3600" dirty="0">
              <a:solidFill>
                <a:schemeClr val="accent2">
                  <a:lumMod val="75000"/>
                </a:schemeClr>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
        <p:nvSpPr>
          <p:cNvPr id="6" name="object 6"/>
          <p:cNvSpPr txBox="1"/>
          <p:nvPr/>
        </p:nvSpPr>
        <p:spPr>
          <a:xfrm>
            <a:off x="1118108" y="5044185"/>
            <a:ext cx="7989570" cy="909955"/>
          </a:xfrm>
          <a:prstGeom prst="rect">
            <a:avLst/>
          </a:prstGeom>
        </p:spPr>
        <p:txBody>
          <a:bodyPr vert="horz" wrap="square" lIns="0" tIns="62865" rIns="0" bIns="0" rtlCol="0">
            <a:spAutoFit/>
          </a:bodyPr>
          <a:lstStyle/>
          <a:p>
            <a:pPr marL="12700">
              <a:lnSpc>
                <a:spcPct val="100000"/>
              </a:lnSpc>
              <a:spcBef>
                <a:spcPts val="495"/>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seems </a:t>
            </a:r>
            <a:r>
              <a:rPr sz="1600" spc="-15" dirty="0">
                <a:solidFill>
                  <a:srgbClr val="FFFFFF"/>
                </a:solidFill>
                <a:latin typeface="Carlito"/>
                <a:cs typeface="Carlito"/>
              </a:rPr>
              <a:t>to </a:t>
            </a:r>
            <a:r>
              <a:rPr sz="1600" spc="-25" dirty="0">
                <a:solidFill>
                  <a:srgbClr val="FFFFFF"/>
                </a:solidFill>
                <a:latin typeface="Carlito"/>
                <a:cs typeface="Carlito"/>
              </a:rPr>
              <a:t>correlate </a:t>
            </a:r>
            <a:r>
              <a:rPr sz="1600" spc="-5" dirty="0">
                <a:solidFill>
                  <a:srgbClr val="FFFFFF"/>
                </a:solidFill>
                <a:latin typeface="Carlito"/>
                <a:cs typeface="Carlito"/>
              </a:rPr>
              <a:t>with</a:t>
            </a:r>
            <a:r>
              <a:rPr sz="1600" spc="40" dirty="0">
                <a:solidFill>
                  <a:srgbClr val="FFFFFF"/>
                </a:solidFill>
                <a:latin typeface="Carlito"/>
                <a:cs typeface="Carlito"/>
              </a:rPr>
              <a:t> </a:t>
            </a:r>
            <a:r>
              <a:rPr sz="1600" spc="-15" dirty="0">
                <a:solidFill>
                  <a:srgbClr val="FFFFFF"/>
                </a:solidFill>
                <a:latin typeface="Carlito"/>
                <a:cs typeface="Carlito"/>
              </a:rPr>
              <a:t>orbit</a:t>
            </a:r>
            <a:endParaRPr sz="1600" dirty="0">
              <a:latin typeface="Carlito"/>
              <a:cs typeface="Carlito"/>
            </a:endParaRPr>
          </a:p>
          <a:p>
            <a:pPr marL="12700">
              <a:lnSpc>
                <a:spcPct val="100000"/>
              </a:lnSpc>
              <a:spcBef>
                <a:spcPts val="395"/>
              </a:spcBef>
            </a:pPr>
            <a:r>
              <a:rPr sz="1600" spc="-25" dirty="0">
                <a:solidFill>
                  <a:srgbClr val="FFFFFF"/>
                </a:solidFill>
                <a:latin typeface="Carlito"/>
                <a:cs typeface="Carlito"/>
              </a:rPr>
              <a:t>LEO </a:t>
            </a:r>
            <a:r>
              <a:rPr sz="1600" spc="-5" dirty="0">
                <a:solidFill>
                  <a:srgbClr val="FFFFFF"/>
                </a:solidFill>
                <a:latin typeface="Carlito"/>
                <a:cs typeface="Carlito"/>
              </a:rPr>
              <a:t>and </a:t>
            </a:r>
            <a:r>
              <a:rPr sz="1600" spc="-15" dirty="0">
                <a:solidFill>
                  <a:srgbClr val="FFFFFF"/>
                </a:solidFill>
                <a:latin typeface="Carlito"/>
                <a:cs typeface="Carlito"/>
              </a:rPr>
              <a:t>SSO seem to </a:t>
            </a:r>
            <a:r>
              <a:rPr sz="1600" spc="-25" dirty="0">
                <a:solidFill>
                  <a:srgbClr val="FFFFFF"/>
                </a:solidFill>
                <a:latin typeface="Carlito"/>
                <a:cs typeface="Carlito"/>
              </a:rPr>
              <a:t>have </a:t>
            </a:r>
            <a:r>
              <a:rPr sz="1600" spc="-20" dirty="0">
                <a:solidFill>
                  <a:srgbClr val="FFFFFF"/>
                </a:solidFill>
                <a:latin typeface="Carlito"/>
                <a:cs typeface="Carlito"/>
              </a:rPr>
              <a:t>relatively low payload</a:t>
            </a:r>
            <a:r>
              <a:rPr sz="1600" spc="135" dirty="0">
                <a:solidFill>
                  <a:srgbClr val="FFFFFF"/>
                </a:solidFill>
                <a:latin typeface="Carlito"/>
                <a:cs typeface="Carlito"/>
              </a:rPr>
              <a:t> </a:t>
            </a:r>
            <a:r>
              <a:rPr sz="1600" spc="-5" dirty="0">
                <a:solidFill>
                  <a:srgbClr val="FFFFFF"/>
                </a:solidFill>
                <a:latin typeface="Carlito"/>
                <a:cs typeface="Carlito"/>
              </a:rPr>
              <a:t>mass</a:t>
            </a:r>
            <a:endParaRPr sz="1600" dirty="0">
              <a:latin typeface="Carlito"/>
              <a:cs typeface="Carlito"/>
            </a:endParaRPr>
          </a:p>
          <a:p>
            <a:pPr marL="12700">
              <a:lnSpc>
                <a:spcPct val="100000"/>
              </a:lnSpc>
              <a:spcBef>
                <a:spcPts val="409"/>
              </a:spcBef>
            </a:pPr>
            <a:r>
              <a:rPr sz="1600" spc="-5" dirty="0">
                <a:solidFill>
                  <a:srgbClr val="FFFFFF"/>
                </a:solidFill>
                <a:latin typeface="Carlito"/>
                <a:cs typeface="Carlito"/>
              </a:rPr>
              <a:t>The other </a:t>
            </a:r>
            <a:r>
              <a:rPr sz="1600" spc="-20" dirty="0">
                <a:solidFill>
                  <a:srgbClr val="FFFFFF"/>
                </a:solidFill>
                <a:latin typeface="Carlito"/>
                <a:cs typeface="Carlito"/>
              </a:rPr>
              <a:t>most successful </a:t>
            </a:r>
            <a:r>
              <a:rPr sz="1600" spc="-5" dirty="0">
                <a:solidFill>
                  <a:srgbClr val="FFFFFF"/>
                </a:solidFill>
                <a:latin typeface="Carlito"/>
                <a:cs typeface="Carlito"/>
              </a:rPr>
              <a:t>orbit </a:t>
            </a:r>
            <a:r>
              <a:rPr sz="1600" spc="-20" dirty="0">
                <a:solidFill>
                  <a:srgbClr val="FFFFFF"/>
                </a:solidFill>
                <a:latin typeface="Carlito"/>
                <a:cs typeface="Carlito"/>
              </a:rPr>
              <a:t>VLEO </a:t>
            </a:r>
            <a:r>
              <a:rPr sz="1600" spc="-5" dirty="0">
                <a:solidFill>
                  <a:srgbClr val="FFFFFF"/>
                </a:solidFill>
                <a:latin typeface="Carlito"/>
                <a:cs typeface="Carlito"/>
              </a:rPr>
              <a:t>only has </a:t>
            </a:r>
            <a:r>
              <a:rPr sz="1600" spc="-10"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values </a:t>
            </a:r>
            <a:r>
              <a:rPr sz="1600" spc="-5" dirty="0">
                <a:solidFill>
                  <a:srgbClr val="FFFFFF"/>
                </a:solidFill>
                <a:latin typeface="Carlito"/>
                <a:cs typeface="Carlito"/>
              </a:rPr>
              <a:t>in the higher end of the</a:t>
            </a:r>
            <a:r>
              <a:rPr sz="1600" spc="85" dirty="0">
                <a:solidFill>
                  <a:srgbClr val="FFFFFF"/>
                </a:solidFill>
                <a:latin typeface="Carlito"/>
                <a:cs typeface="Carlito"/>
              </a:rPr>
              <a:t> </a:t>
            </a:r>
            <a:r>
              <a:rPr sz="1600" spc="-25" dirty="0">
                <a:solidFill>
                  <a:srgbClr val="FFFFFF"/>
                </a:solidFill>
                <a:latin typeface="Carlito"/>
                <a:cs typeface="Carlito"/>
              </a:rPr>
              <a:t>range</a:t>
            </a:r>
            <a:endParaRPr sz="1600" dirty="0">
              <a:latin typeface="Carlito"/>
              <a:cs typeface="Carlito"/>
            </a:endParaRPr>
          </a:p>
        </p:txBody>
      </p:sp>
      <p:sp>
        <p:nvSpPr>
          <p:cNvPr id="10" name="object 8">
            <a:extLst>
              <a:ext uri="{FF2B5EF4-FFF2-40B4-BE49-F238E27FC236}">
                <a16:creationId xmlns:a16="http://schemas.microsoft.com/office/drawing/2014/main" id="{9C7C469E-442F-BEB1-6E76-E09359A52975}"/>
              </a:ext>
            </a:extLst>
          </p:cNvPr>
          <p:cNvSpPr txBox="1"/>
          <p:nvPr/>
        </p:nvSpPr>
        <p:spPr>
          <a:xfrm>
            <a:off x="977900" y="4346194"/>
            <a:ext cx="5862320" cy="258404"/>
          </a:xfrm>
          <a:prstGeom prst="rect">
            <a:avLst/>
          </a:prstGeom>
        </p:spPr>
        <p:txBody>
          <a:bodyPr vert="horz" wrap="square" lIns="0" tIns="12065" rIns="0" bIns="0" rtlCol="0">
            <a:spAutoFit/>
          </a:bodyPr>
          <a:lstStyle/>
          <a:p>
            <a:pPr marL="12700">
              <a:lnSpc>
                <a:spcPct val="100000"/>
              </a:lnSpc>
              <a:spcBef>
                <a:spcPts val="95"/>
              </a:spcBef>
            </a:pPr>
            <a:r>
              <a:rPr lang="fr-FR" sz="1600" spc="-20" dirty="0">
                <a:solidFill>
                  <a:schemeClr val="accent2">
                    <a:lumMod val="75000"/>
                  </a:schemeClr>
                </a:solidFill>
                <a:latin typeface="Carlito"/>
                <a:cs typeface="Carlito"/>
              </a:rPr>
              <a:t>Orange</a:t>
            </a:r>
            <a:r>
              <a:rPr sz="1600" spc="-20" dirty="0">
                <a:solidFill>
                  <a:schemeClr val="accent2">
                    <a:lumMod val="75000"/>
                  </a:schemeClr>
                </a:solidFill>
                <a:latin typeface="Carlito"/>
                <a:cs typeface="Carlito"/>
              </a:rPr>
              <a:t> indicates successful </a:t>
            </a:r>
            <a:r>
              <a:rPr sz="1600" spc="-10" dirty="0">
                <a:solidFill>
                  <a:schemeClr val="accent2">
                    <a:lumMod val="75000"/>
                  </a:schemeClr>
                </a:solidFill>
                <a:latin typeface="Carlito"/>
                <a:cs typeface="Carlito"/>
              </a:rPr>
              <a:t>launch; </a:t>
            </a:r>
            <a:r>
              <a:rPr lang="fr-FR" sz="1600" spc="-15" dirty="0">
                <a:solidFill>
                  <a:schemeClr val="accent2">
                    <a:lumMod val="75000"/>
                  </a:schemeClr>
                </a:solidFill>
                <a:latin typeface="Carlito"/>
                <a:cs typeface="Carlito"/>
              </a:rPr>
              <a:t>Blue</a:t>
            </a:r>
            <a:r>
              <a:rPr sz="1600" spc="-15" dirty="0">
                <a:solidFill>
                  <a:schemeClr val="accent2">
                    <a:lumMod val="75000"/>
                  </a:schemeClr>
                </a:solidFill>
                <a:latin typeface="Carlito"/>
                <a:cs typeface="Carlito"/>
              </a:rPr>
              <a:t> </a:t>
            </a:r>
            <a:r>
              <a:rPr sz="1600" spc="-20" dirty="0">
                <a:solidFill>
                  <a:schemeClr val="accent2">
                    <a:lumMod val="75000"/>
                  </a:schemeClr>
                </a:solidFill>
                <a:latin typeface="Carlito"/>
                <a:cs typeface="Carlito"/>
              </a:rPr>
              <a:t>indicates unsuccessful</a:t>
            </a:r>
            <a:r>
              <a:rPr sz="1600" spc="180" dirty="0">
                <a:solidFill>
                  <a:schemeClr val="accent2">
                    <a:lumMod val="75000"/>
                  </a:schemeClr>
                </a:solidFill>
                <a:latin typeface="Carlito"/>
                <a:cs typeface="Carlito"/>
              </a:rPr>
              <a:t> </a:t>
            </a:r>
            <a:r>
              <a:rPr sz="1600" spc="-10" dirty="0">
                <a:solidFill>
                  <a:schemeClr val="accent2">
                    <a:lumMod val="75000"/>
                  </a:schemeClr>
                </a:solidFill>
                <a:latin typeface="Carlito"/>
                <a:cs typeface="Carlito"/>
              </a:rPr>
              <a:t>launch.</a:t>
            </a:r>
            <a:endParaRPr sz="1600" dirty="0">
              <a:solidFill>
                <a:schemeClr val="accent2">
                  <a:lumMod val="75000"/>
                </a:schemeClr>
              </a:solidFill>
              <a:latin typeface="Carlito"/>
              <a:cs typeface="Carlito"/>
            </a:endParaRPr>
          </a:p>
        </p:txBody>
      </p:sp>
      <p:pic>
        <p:nvPicPr>
          <p:cNvPr id="12" name="Image 11">
            <a:extLst>
              <a:ext uri="{FF2B5EF4-FFF2-40B4-BE49-F238E27FC236}">
                <a16:creationId xmlns:a16="http://schemas.microsoft.com/office/drawing/2014/main" id="{4C153319-491E-E0C8-8177-51C53FADC1D2}"/>
              </a:ext>
            </a:extLst>
          </p:cNvPr>
          <p:cNvPicPr>
            <a:picLocks noChangeAspect="1"/>
          </p:cNvPicPr>
          <p:nvPr/>
        </p:nvPicPr>
        <p:blipFill>
          <a:blip r:embed="rId2"/>
          <a:stretch>
            <a:fillRect/>
          </a:stretch>
        </p:blipFill>
        <p:spPr>
          <a:xfrm>
            <a:off x="0" y="1357099"/>
            <a:ext cx="12192000" cy="239282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1176019" y="503682"/>
            <a:ext cx="4927600" cy="574040"/>
          </a:xfrm>
          <a:prstGeom prst="rect">
            <a:avLst/>
          </a:prstGeom>
        </p:spPr>
        <p:txBody>
          <a:bodyPr vert="horz" wrap="square" lIns="0" tIns="12700" rIns="0" bIns="0" rtlCol="0">
            <a:spAutoFit/>
          </a:bodyPr>
          <a:lstStyle/>
          <a:p>
            <a:pPr marL="12700">
              <a:lnSpc>
                <a:spcPct val="100000"/>
              </a:lnSpc>
              <a:spcBef>
                <a:spcPts val="100"/>
              </a:spcBef>
            </a:pPr>
            <a:r>
              <a:rPr sz="3600" spc="-310" dirty="0">
                <a:solidFill>
                  <a:srgbClr val="92D050"/>
                </a:solidFill>
              </a:rPr>
              <a:t>Launch </a:t>
            </a:r>
            <a:r>
              <a:rPr sz="3600" spc="-425" dirty="0">
                <a:solidFill>
                  <a:srgbClr val="92D050"/>
                </a:solidFill>
              </a:rPr>
              <a:t>Success </a:t>
            </a:r>
            <a:r>
              <a:rPr sz="3600" spc="-335" dirty="0">
                <a:solidFill>
                  <a:srgbClr val="92D050"/>
                </a:solidFill>
              </a:rPr>
              <a:t>Yearly</a:t>
            </a:r>
            <a:r>
              <a:rPr sz="3600" spc="-470" dirty="0">
                <a:solidFill>
                  <a:srgbClr val="92D050"/>
                </a:solidFill>
              </a:rPr>
              <a:t> </a:t>
            </a:r>
            <a:r>
              <a:rPr sz="3600" spc="-305" dirty="0">
                <a:solidFill>
                  <a:srgbClr val="92D050"/>
                </a:solidFill>
              </a:rPr>
              <a:t>Trend</a:t>
            </a:r>
            <a:endParaRPr sz="3600" dirty="0">
              <a:solidFill>
                <a:srgbClr val="92D050"/>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
        <p:nvSpPr>
          <p:cNvPr id="6" name="object 6"/>
          <p:cNvSpPr txBox="1"/>
          <p:nvPr/>
        </p:nvSpPr>
        <p:spPr>
          <a:xfrm>
            <a:off x="1176019" y="5031310"/>
            <a:ext cx="5977890" cy="621324"/>
          </a:xfrm>
          <a:prstGeom prst="rect">
            <a:avLst/>
          </a:prstGeom>
        </p:spPr>
        <p:txBody>
          <a:bodyPr vert="horz" wrap="square" lIns="0" tIns="64135" rIns="0" bIns="0" rtlCol="0">
            <a:spAutoFit/>
          </a:bodyPr>
          <a:lstStyle/>
          <a:p>
            <a:pPr marL="12700">
              <a:spcBef>
                <a:spcPts val="505"/>
              </a:spcBef>
            </a:pPr>
            <a:r>
              <a:rPr lang="fr-FR" sz="1600" spc="-15" dirty="0" err="1">
                <a:solidFill>
                  <a:srgbClr val="FFFFFF"/>
                </a:solidFill>
                <a:latin typeface="Carlito"/>
                <a:cs typeface="Carlito"/>
              </a:rPr>
              <a:t>We</a:t>
            </a:r>
            <a:r>
              <a:rPr lang="fr-FR" sz="1600" spc="-15" dirty="0">
                <a:solidFill>
                  <a:srgbClr val="FFFFFF"/>
                </a:solidFill>
                <a:latin typeface="Carlito"/>
                <a:cs typeface="Carlito"/>
              </a:rPr>
              <a:t> </a:t>
            </a:r>
            <a:r>
              <a:rPr lang="en-US" sz="1600" b="0" dirty="0">
                <a:solidFill>
                  <a:srgbClr val="F6F6F4"/>
                </a:solidFill>
                <a:effectLst/>
                <a:latin typeface="Carlito"/>
              </a:rPr>
              <a:t>can observe that the </a:t>
            </a:r>
            <a:r>
              <a:rPr lang="en-US" sz="1600" b="0" dirty="0" err="1">
                <a:solidFill>
                  <a:srgbClr val="F6F6F4"/>
                </a:solidFill>
                <a:effectLst/>
                <a:latin typeface="Carlito"/>
              </a:rPr>
              <a:t>sucess</a:t>
            </a:r>
            <a:r>
              <a:rPr lang="en-US" sz="1600" b="0" dirty="0">
                <a:solidFill>
                  <a:srgbClr val="F6F6F4"/>
                </a:solidFill>
                <a:effectLst/>
                <a:latin typeface="Carlito"/>
              </a:rPr>
              <a:t> rate since 2013 kept increasing till 2020</a:t>
            </a:r>
          </a:p>
          <a:p>
            <a:pPr marL="12700">
              <a:lnSpc>
                <a:spcPct val="100000"/>
              </a:lnSpc>
              <a:spcBef>
                <a:spcPts val="505"/>
              </a:spcBef>
            </a:pPr>
            <a:endParaRPr sz="1600" dirty="0">
              <a:latin typeface="Carlito"/>
              <a:cs typeface="Carlito"/>
            </a:endParaRPr>
          </a:p>
        </p:txBody>
      </p:sp>
      <p:pic>
        <p:nvPicPr>
          <p:cNvPr id="11" name="Image 10">
            <a:extLst>
              <a:ext uri="{FF2B5EF4-FFF2-40B4-BE49-F238E27FC236}">
                <a16:creationId xmlns:a16="http://schemas.microsoft.com/office/drawing/2014/main" id="{E91DDB94-CEEE-A1F0-6D12-2C431375B87E}"/>
              </a:ext>
            </a:extLst>
          </p:cNvPr>
          <p:cNvPicPr>
            <a:picLocks noChangeAspect="1"/>
          </p:cNvPicPr>
          <p:nvPr/>
        </p:nvPicPr>
        <p:blipFill>
          <a:blip r:embed="rId2"/>
          <a:stretch>
            <a:fillRect/>
          </a:stretch>
        </p:blipFill>
        <p:spPr>
          <a:xfrm>
            <a:off x="3374196" y="1188433"/>
            <a:ext cx="5216467" cy="351577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6596381" cy="1244571"/>
          </a:xfrm>
          <a:prstGeom prst="rect">
            <a:avLst/>
          </a:prstGeom>
        </p:spPr>
        <p:txBody>
          <a:bodyPr vert="horz" wrap="square" lIns="0" tIns="13335" rIns="0" bIns="0" rtlCol="0">
            <a:spAutoFit/>
          </a:bodyPr>
          <a:lstStyle/>
          <a:p>
            <a:pPr marL="12700">
              <a:lnSpc>
                <a:spcPct val="100000"/>
              </a:lnSpc>
              <a:spcBef>
                <a:spcPts val="105"/>
              </a:spcBef>
            </a:pPr>
            <a:r>
              <a:rPr sz="8000" spc="-1125" dirty="0">
                <a:solidFill>
                  <a:srgbClr val="242424"/>
                </a:solidFill>
                <a:latin typeface="Arial"/>
                <a:cs typeface="Arial"/>
              </a:rPr>
              <a:t>EDA </a:t>
            </a:r>
            <a:r>
              <a:rPr lang="fr-FR" sz="8000" spc="-1125" dirty="0">
                <a:solidFill>
                  <a:srgbClr val="242424"/>
                </a:solidFill>
                <a:latin typeface="Arial"/>
                <a:cs typeface="Arial"/>
              </a:rPr>
              <a:t>  </a:t>
            </a:r>
            <a:r>
              <a:rPr sz="8000" spc="-50" dirty="0">
                <a:solidFill>
                  <a:srgbClr val="242424"/>
                </a:solidFill>
                <a:latin typeface="Arial"/>
                <a:cs typeface="Arial"/>
              </a:rPr>
              <a:t>with</a:t>
            </a:r>
            <a:r>
              <a:rPr sz="8000" spc="-1315" dirty="0">
                <a:solidFill>
                  <a:srgbClr val="242424"/>
                </a:solidFill>
                <a:latin typeface="Arial"/>
                <a:cs typeface="Arial"/>
              </a:rPr>
              <a:t> </a:t>
            </a:r>
            <a:r>
              <a:rPr sz="8000" spc="-1270" dirty="0">
                <a:solidFill>
                  <a:srgbClr val="242424"/>
                </a:solidFill>
                <a:latin typeface="Arial"/>
                <a:cs typeface="Arial"/>
              </a:rPr>
              <a:t>SQL</a:t>
            </a:r>
            <a:endParaRPr sz="80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Tree>
    <p:extLst>
      <p:ext uri="{BB962C8B-B14F-4D97-AF65-F5344CB8AC3E}">
        <p14:creationId xmlns:p14="http://schemas.microsoft.com/office/powerpoint/2010/main" val="406763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5181600" cy="756920"/>
          </a:xfrm>
          <a:prstGeom prst="rect">
            <a:avLst/>
          </a:prstGeom>
        </p:spPr>
        <p:txBody>
          <a:bodyPr vert="horz" wrap="square" lIns="0" tIns="12700" rIns="0" bIns="0" rtlCol="0">
            <a:spAutoFit/>
          </a:bodyPr>
          <a:lstStyle/>
          <a:p>
            <a:pPr marL="12700">
              <a:lnSpc>
                <a:spcPct val="100000"/>
              </a:lnSpc>
              <a:spcBef>
                <a:spcPts val="100"/>
              </a:spcBef>
            </a:pPr>
            <a:r>
              <a:rPr spc="-235" dirty="0"/>
              <a:t>All </a:t>
            </a:r>
            <a:r>
              <a:rPr spc="-400" dirty="0"/>
              <a:t>Launch </a:t>
            </a:r>
            <a:r>
              <a:rPr spc="-340" dirty="0"/>
              <a:t>Site</a:t>
            </a:r>
            <a:r>
              <a:rPr spc="-700" dirty="0"/>
              <a:t> </a:t>
            </a:r>
            <a:r>
              <a:rPr spc="-459" dirty="0"/>
              <a:t>Names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sp>
        <p:nvSpPr>
          <p:cNvPr id="4" name="object 4"/>
          <p:cNvSpPr txBox="1"/>
          <p:nvPr/>
        </p:nvSpPr>
        <p:spPr>
          <a:xfrm>
            <a:off x="4725415" y="1810867"/>
            <a:ext cx="6174740" cy="1808187"/>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92D050"/>
                </a:solidFill>
                <a:latin typeface="Carlito"/>
                <a:cs typeface="Carlito"/>
              </a:rPr>
              <a:t>Query unique launch </a:t>
            </a:r>
            <a:r>
              <a:rPr sz="2000" spc="-20" dirty="0">
                <a:solidFill>
                  <a:srgbClr val="92D050"/>
                </a:solidFill>
                <a:latin typeface="Carlito"/>
                <a:cs typeface="Carlito"/>
              </a:rPr>
              <a:t>site </a:t>
            </a:r>
            <a:r>
              <a:rPr sz="2000" spc="-5" dirty="0">
                <a:solidFill>
                  <a:srgbClr val="92D050"/>
                </a:solidFill>
                <a:latin typeface="Carlito"/>
                <a:cs typeface="Carlito"/>
              </a:rPr>
              <a:t>names </a:t>
            </a:r>
            <a:r>
              <a:rPr sz="2000" spc="-20" dirty="0">
                <a:solidFill>
                  <a:srgbClr val="92D050"/>
                </a:solidFill>
                <a:latin typeface="Carlito"/>
                <a:cs typeface="Carlito"/>
              </a:rPr>
              <a:t>from</a:t>
            </a:r>
            <a:r>
              <a:rPr sz="2000" spc="-80" dirty="0">
                <a:solidFill>
                  <a:srgbClr val="92D050"/>
                </a:solidFill>
                <a:latin typeface="Carlito"/>
                <a:cs typeface="Carlito"/>
              </a:rPr>
              <a:t> </a:t>
            </a:r>
            <a:r>
              <a:rPr sz="2000" spc="-5" dirty="0">
                <a:solidFill>
                  <a:srgbClr val="92D050"/>
                </a:solidFill>
                <a:latin typeface="Carlito"/>
                <a:cs typeface="Carlito"/>
              </a:rPr>
              <a:t>database.</a:t>
            </a:r>
            <a:endParaRPr sz="2000" dirty="0">
              <a:solidFill>
                <a:srgbClr val="92D050"/>
              </a:solidFill>
              <a:latin typeface="Carlito"/>
              <a:cs typeface="Carlito"/>
            </a:endParaRPr>
          </a:p>
          <a:p>
            <a:pPr marL="12700">
              <a:lnSpc>
                <a:spcPts val="2300"/>
              </a:lnSpc>
              <a:spcBef>
                <a:spcPts val="1200"/>
              </a:spcBef>
            </a:pPr>
            <a:r>
              <a:rPr sz="2000" spc="-5" dirty="0">
                <a:solidFill>
                  <a:srgbClr val="92D050"/>
                </a:solidFill>
                <a:latin typeface="Carlito"/>
                <a:cs typeface="Carlito"/>
              </a:rPr>
              <a:t>CCAFS SLC-40 </a:t>
            </a:r>
            <a:r>
              <a:rPr sz="2000" dirty="0">
                <a:solidFill>
                  <a:srgbClr val="92D050"/>
                </a:solidFill>
                <a:latin typeface="Carlito"/>
                <a:cs typeface="Carlito"/>
              </a:rPr>
              <a:t>and </a:t>
            </a:r>
            <a:r>
              <a:rPr lang="fr-FR" sz="2000" spc="-5" dirty="0">
                <a:solidFill>
                  <a:srgbClr val="92D050"/>
                </a:solidFill>
                <a:latin typeface="Carlito"/>
                <a:cs typeface="Carlito"/>
              </a:rPr>
              <a:t>CCAFS </a:t>
            </a:r>
            <a:r>
              <a:rPr lang="fr-FR" sz="2000" spc="-15" dirty="0">
                <a:solidFill>
                  <a:srgbClr val="92D050"/>
                </a:solidFill>
                <a:latin typeface="Carlito"/>
                <a:cs typeface="Carlito"/>
              </a:rPr>
              <a:t>LC-40</a:t>
            </a:r>
            <a:r>
              <a:rPr sz="2000" spc="-10" dirty="0">
                <a:solidFill>
                  <a:srgbClr val="92D050"/>
                </a:solidFill>
                <a:latin typeface="Carlito"/>
                <a:cs typeface="Carlito"/>
              </a:rPr>
              <a:t> </a:t>
            </a:r>
            <a:r>
              <a:rPr sz="2000" spc="-25" dirty="0">
                <a:solidFill>
                  <a:srgbClr val="92D050"/>
                </a:solidFill>
                <a:latin typeface="Carlito"/>
                <a:cs typeface="Carlito"/>
              </a:rPr>
              <a:t>likely </a:t>
            </a:r>
            <a:r>
              <a:rPr sz="2000" spc="-20" dirty="0">
                <a:solidFill>
                  <a:srgbClr val="92D050"/>
                </a:solidFill>
                <a:latin typeface="Carlito"/>
                <a:cs typeface="Carlito"/>
              </a:rPr>
              <a:t>represent </a:t>
            </a:r>
            <a:r>
              <a:rPr sz="2000" dirty="0">
                <a:solidFill>
                  <a:srgbClr val="92D050"/>
                </a:solidFill>
                <a:latin typeface="Carlito"/>
                <a:cs typeface="Carlito"/>
              </a:rPr>
              <a:t>the</a:t>
            </a:r>
            <a:r>
              <a:rPr sz="2000" spc="-114" dirty="0">
                <a:solidFill>
                  <a:srgbClr val="92D050"/>
                </a:solidFill>
                <a:latin typeface="Carlito"/>
                <a:cs typeface="Carlito"/>
              </a:rPr>
              <a:t> </a:t>
            </a:r>
            <a:r>
              <a:rPr sz="2000" spc="-5" dirty="0">
                <a:solidFill>
                  <a:srgbClr val="92D050"/>
                </a:solidFill>
                <a:latin typeface="Carlito"/>
                <a:cs typeface="Carlito"/>
              </a:rPr>
              <a:t>same</a:t>
            </a:r>
            <a:endParaRPr sz="2000" dirty="0">
              <a:solidFill>
                <a:srgbClr val="92D050"/>
              </a:solidFill>
              <a:latin typeface="Carlito"/>
              <a:cs typeface="Carlito"/>
            </a:endParaRPr>
          </a:p>
          <a:p>
            <a:pPr marL="12700">
              <a:lnSpc>
                <a:spcPts val="2300"/>
              </a:lnSpc>
            </a:pPr>
            <a:endParaRPr lang="fr-FR" sz="2000" spc="-25" dirty="0">
              <a:solidFill>
                <a:srgbClr val="92D050"/>
              </a:solidFill>
              <a:latin typeface="Carlito"/>
              <a:cs typeface="Carlito"/>
            </a:endParaRPr>
          </a:p>
          <a:p>
            <a:pPr marL="12700">
              <a:lnSpc>
                <a:spcPts val="2300"/>
              </a:lnSpc>
            </a:pPr>
            <a:r>
              <a:rPr sz="2000" spc="-25" dirty="0">
                <a:solidFill>
                  <a:srgbClr val="92D050"/>
                </a:solidFill>
                <a:latin typeface="Carlito"/>
                <a:cs typeface="Carlito"/>
              </a:rPr>
              <a:t>Likely </a:t>
            </a:r>
            <a:r>
              <a:rPr sz="2000" spc="-5" dirty="0">
                <a:solidFill>
                  <a:srgbClr val="92D050"/>
                </a:solidFill>
                <a:latin typeface="Carlito"/>
                <a:cs typeface="Carlito"/>
              </a:rPr>
              <a:t>only </a:t>
            </a:r>
            <a:r>
              <a:rPr sz="2000" dirty="0">
                <a:solidFill>
                  <a:srgbClr val="92D050"/>
                </a:solidFill>
                <a:latin typeface="Carlito"/>
                <a:cs typeface="Carlito"/>
              </a:rPr>
              <a:t>3 unique </a:t>
            </a:r>
            <a:r>
              <a:rPr sz="2000" spc="-5" dirty="0">
                <a:solidFill>
                  <a:srgbClr val="92D050"/>
                </a:solidFill>
                <a:latin typeface="Carlito"/>
                <a:cs typeface="Carlito"/>
              </a:rPr>
              <a:t>launch_site values:  </a:t>
            </a:r>
            <a:endParaRPr lang="fr-FR" sz="2000" spc="-5" dirty="0">
              <a:solidFill>
                <a:srgbClr val="92D050"/>
              </a:solidFill>
              <a:latin typeface="Carlito"/>
              <a:cs typeface="Carlito"/>
            </a:endParaRPr>
          </a:p>
          <a:p>
            <a:pPr marL="12700">
              <a:lnSpc>
                <a:spcPts val="2300"/>
              </a:lnSpc>
            </a:pPr>
            <a:r>
              <a:rPr sz="2000" spc="-5" dirty="0">
                <a:solidFill>
                  <a:srgbClr val="92D050"/>
                </a:solidFill>
                <a:latin typeface="Carlito"/>
                <a:cs typeface="Carlito"/>
              </a:rPr>
              <a:t>CCAFS SLC-40, KSC LC-39A,</a:t>
            </a:r>
            <a:r>
              <a:rPr sz="2000" spc="-310" dirty="0">
                <a:solidFill>
                  <a:srgbClr val="92D050"/>
                </a:solidFill>
                <a:latin typeface="Carlito"/>
                <a:cs typeface="Carlito"/>
              </a:rPr>
              <a:t> </a:t>
            </a:r>
            <a:r>
              <a:rPr sz="2000" spc="-40" dirty="0">
                <a:solidFill>
                  <a:srgbClr val="92D050"/>
                </a:solidFill>
                <a:latin typeface="Carlito"/>
                <a:cs typeface="Carlito"/>
              </a:rPr>
              <a:t>VAFB </a:t>
            </a:r>
            <a:r>
              <a:rPr sz="2000" spc="-10" dirty="0">
                <a:solidFill>
                  <a:srgbClr val="92D050"/>
                </a:solidFill>
                <a:latin typeface="Carlito"/>
                <a:cs typeface="Carlito"/>
              </a:rPr>
              <a:t>SLC-4E</a:t>
            </a:r>
            <a:endParaRPr sz="2000" dirty="0">
              <a:solidFill>
                <a:srgbClr val="92D050"/>
              </a:solidFill>
              <a:latin typeface="Carlito"/>
              <a:cs typeface="Carlito"/>
            </a:endParaRPr>
          </a:p>
        </p:txBody>
      </p:sp>
      <p:pic>
        <p:nvPicPr>
          <p:cNvPr id="9" name="Image 8">
            <a:extLst>
              <a:ext uri="{FF2B5EF4-FFF2-40B4-BE49-F238E27FC236}">
                <a16:creationId xmlns:a16="http://schemas.microsoft.com/office/drawing/2014/main" id="{71CD41AC-37D7-6372-3433-C5220F47F797}"/>
              </a:ext>
            </a:extLst>
          </p:cNvPr>
          <p:cNvPicPr>
            <a:picLocks noChangeAspect="1"/>
          </p:cNvPicPr>
          <p:nvPr/>
        </p:nvPicPr>
        <p:blipFill>
          <a:blip r:embed="rId2"/>
          <a:stretch>
            <a:fillRect/>
          </a:stretch>
        </p:blipFill>
        <p:spPr>
          <a:xfrm>
            <a:off x="228600" y="1981200"/>
            <a:ext cx="4220164" cy="256258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012037" y="838911"/>
            <a:ext cx="9496425" cy="757555"/>
          </a:xfrm>
          <a:prstGeom prst="rect">
            <a:avLst/>
          </a:prstGeom>
        </p:spPr>
        <p:txBody>
          <a:bodyPr vert="horz" wrap="square" lIns="0" tIns="12700" rIns="0" bIns="0" rtlCol="0">
            <a:spAutoFit/>
          </a:bodyPr>
          <a:lstStyle/>
          <a:p>
            <a:pPr marL="12700">
              <a:lnSpc>
                <a:spcPct val="100000"/>
              </a:lnSpc>
              <a:spcBef>
                <a:spcPts val="100"/>
              </a:spcBef>
            </a:pPr>
            <a:r>
              <a:rPr spc="-400" dirty="0"/>
              <a:t>Launch </a:t>
            </a:r>
            <a:r>
              <a:rPr spc="-345" dirty="0"/>
              <a:t>Site </a:t>
            </a:r>
            <a:r>
              <a:rPr spc="-455" dirty="0"/>
              <a:t>Names </a:t>
            </a:r>
            <a:r>
              <a:rPr spc="-340" dirty="0"/>
              <a:t>Beginning </a:t>
            </a:r>
            <a:r>
              <a:rPr spc="-80" dirty="0"/>
              <a:t>with</a:t>
            </a:r>
            <a:r>
              <a:rPr spc="-590" dirty="0"/>
              <a:t> </a:t>
            </a:r>
            <a:r>
              <a:rPr spc="-630" dirty="0"/>
              <a:t>`CCA`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sp>
        <p:nvSpPr>
          <p:cNvPr id="4" name="object 4"/>
          <p:cNvSpPr txBox="1"/>
          <p:nvPr/>
        </p:nvSpPr>
        <p:spPr>
          <a:xfrm>
            <a:off x="1981200" y="4474831"/>
            <a:ext cx="4771944" cy="612347"/>
          </a:xfrm>
          <a:prstGeom prst="rect">
            <a:avLst/>
          </a:prstGeom>
        </p:spPr>
        <p:txBody>
          <a:bodyPr vert="horz" wrap="square" lIns="0" tIns="47625" rIns="0" bIns="0" rtlCol="0">
            <a:spAutoFit/>
          </a:bodyPr>
          <a:lstStyle/>
          <a:p>
            <a:pPr marL="12700" marR="5080">
              <a:lnSpc>
                <a:spcPts val="2160"/>
              </a:lnSpc>
              <a:spcBef>
                <a:spcPts val="375"/>
              </a:spcBef>
            </a:pPr>
            <a:r>
              <a:rPr sz="2000" spc="-35" dirty="0">
                <a:solidFill>
                  <a:srgbClr val="92D050"/>
                </a:solidFill>
                <a:latin typeface="Carlito"/>
                <a:cs typeface="Carlito"/>
              </a:rPr>
              <a:t>First </a:t>
            </a:r>
            <a:r>
              <a:rPr sz="2000" spc="-20" dirty="0">
                <a:solidFill>
                  <a:srgbClr val="92D050"/>
                </a:solidFill>
                <a:latin typeface="Carlito"/>
                <a:cs typeface="Carlito"/>
              </a:rPr>
              <a:t>five </a:t>
            </a:r>
            <a:r>
              <a:rPr sz="2000" spc="-5" dirty="0">
                <a:solidFill>
                  <a:srgbClr val="92D050"/>
                </a:solidFill>
                <a:latin typeface="Carlito"/>
                <a:cs typeface="Carlito"/>
              </a:rPr>
              <a:t>entries  </a:t>
            </a:r>
            <a:r>
              <a:rPr sz="2000" dirty="0">
                <a:solidFill>
                  <a:srgbClr val="92D050"/>
                </a:solidFill>
                <a:latin typeface="Carlito"/>
                <a:cs typeface="Carlito"/>
              </a:rPr>
              <a:t>in </a:t>
            </a:r>
            <a:r>
              <a:rPr sz="2000" spc="-5" dirty="0">
                <a:solidFill>
                  <a:srgbClr val="92D050"/>
                </a:solidFill>
                <a:latin typeface="Carlito"/>
                <a:cs typeface="Carlito"/>
              </a:rPr>
              <a:t>database with  Launch </a:t>
            </a:r>
            <a:r>
              <a:rPr sz="2000" spc="-15" dirty="0">
                <a:solidFill>
                  <a:srgbClr val="92D050"/>
                </a:solidFill>
                <a:latin typeface="Carlito"/>
                <a:cs typeface="Carlito"/>
              </a:rPr>
              <a:t>Site</a:t>
            </a:r>
            <a:r>
              <a:rPr sz="2000" spc="-100" dirty="0">
                <a:solidFill>
                  <a:srgbClr val="92D050"/>
                </a:solidFill>
                <a:latin typeface="Carlito"/>
                <a:cs typeface="Carlito"/>
              </a:rPr>
              <a:t> </a:t>
            </a:r>
            <a:r>
              <a:rPr sz="2000" spc="-5" dirty="0">
                <a:solidFill>
                  <a:srgbClr val="92D050"/>
                </a:solidFill>
                <a:latin typeface="Carlito"/>
                <a:cs typeface="Carlito"/>
              </a:rPr>
              <a:t>name  </a:t>
            </a:r>
            <a:r>
              <a:rPr sz="2000" dirty="0">
                <a:solidFill>
                  <a:srgbClr val="92D050"/>
                </a:solidFill>
                <a:latin typeface="Carlito"/>
                <a:cs typeface="Carlito"/>
              </a:rPr>
              <a:t>beginning </a:t>
            </a:r>
            <a:r>
              <a:rPr sz="2000" spc="-5" dirty="0">
                <a:solidFill>
                  <a:srgbClr val="92D050"/>
                </a:solidFill>
                <a:latin typeface="Carlito"/>
                <a:cs typeface="Carlito"/>
              </a:rPr>
              <a:t>with  </a:t>
            </a:r>
            <a:r>
              <a:rPr lang="fr-FR" sz="2000" spc="-5" dirty="0">
                <a:solidFill>
                  <a:srgbClr val="92D050"/>
                </a:solidFill>
                <a:latin typeface="Carlito"/>
                <a:cs typeface="Carlito"/>
              </a:rPr>
              <a:t>'</a:t>
            </a:r>
            <a:r>
              <a:rPr sz="2000" dirty="0">
                <a:solidFill>
                  <a:srgbClr val="92D050"/>
                </a:solidFill>
                <a:latin typeface="Carlito"/>
                <a:cs typeface="Carlito"/>
              </a:rPr>
              <a:t>CCA</a:t>
            </a:r>
            <a:r>
              <a:rPr lang="fr-FR" sz="2000" dirty="0">
                <a:solidFill>
                  <a:srgbClr val="92D050"/>
                </a:solidFill>
                <a:latin typeface="Carlito"/>
                <a:cs typeface="Carlito"/>
              </a:rPr>
              <a:t>'</a:t>
            </a:r>
            <a:r>
              <a:rPr sz="2000" dirty="0">
                <a:solidFill>
                  <a:srgbClr val="92D050"/>
                </a:solidFill>
                <a:latin typeface="Carlito"/>
                <a:cs typeface="Carlito"/>
              </a:rPr>
              <a:t>.</a:t>
            </a:r>
          </a:p>
        </p:txBody>
      </p:sp>
      <p:pic>
        <p:nvPicPr>
          <p:cNvPr id="9" name="Image 8">
            <a:extLst>
              <a:ext uri="{FF2B5EF4-FFF2-40B4-BE49-F238E27FC236}">
                <a16:creationId xmlns:a16="http://schemas.microsoft.com/office/drawing/2014/main" id="{71845ABD-474C-6247-8062-E35C4E0F1EA9}"/>
              </a:ext>
            </a:extLst>
          </p:cNvPr>
          <p:cNvPicPr>
            <a:picLocks noChangeAspect="1"/>
          </p:cNvPicPr>
          <p:nvPr/>
        </p:nvPicPr>
        <p:blipFill>
          <a:blip r:embed="rId2"/>
          <a:stretch>
            <a:fillRect/>
          </a:stretch>
        </p:blipFill>
        <p:spPr>
          <a:xfrm>
            <a:off x="228600" y="1949555"/>
            <a:ext cx="9458197" cy="203129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138034"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425" dirty="0"/>
              <a:t>Payload </a:t>
            </a:r>
            <a:r>
              <a:rPr spc="-434" dirty="0"/>
              <a:t>Mass </a:t>
            </a:r>
            <a:r>
              <a:rPr spc="-135" dirty="0"/>
              <a:t>from</a:t>
            </a:r>
            <a:r>
              <a:rPr spc="-580" dirty="0"/>
              <a:t> </a:t>
            </a:r>
            <a:r>
              <a:rPr spc="-690" dirty="0"/>
              <a:t>NASA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sp>
        <p:nvSpPr>
          <p:cNvPr id="4" name="object 4"/>
          <p:cNvSpPr txBox="1"/>
          <p:nvPr/>
        </p:nvSpPr>
        <p:spPr>
          <a:xfrm>
            <a:off x="1524000" y="4595914"/>
            <a:ext cx="7315200" cy="1068882"/>
          </a:xfrm>
          <a:prstGeom prst="rect">
            <a:avLst/>
          </a:prstGeom>
        </p:spPr>
        <p:txBody>
          <a:bodyPr vert="horz" wrap="square" lIns="0" tIns="47625" rIns="0" bIns="0" rtlCol="0">
            <a:spAutoFit/>
          </a:bodyPr>
          <a:lstStyle/>
          <a:p>
            <a:pPr marL="12700" marR="5715">
              <a:lnSpc>
                <a:spcPts val="2160"/>
              </a:lnSpc>
              <a:spcBef>
                <a:spcPts val="375"/>
              </a:spcBef>
            </a:pPr>
            <a:r>
              <a:rPr sz="2000" spc="-5" dirty="0">
                <a:solidFill>
                  <a:srgbClr val="92D050"/>
                </a:solidFill>
                <a:latin typeface="Carlito"/>
                <a:cs typeface="Carlito"/>
              </a:rPr>
              <a:t>This </a:t>
            </a:r>
            <a:r>
              <a:rPr sz="2000" dirty="0">
                <a:solidFill>
                  <a:srgbClr val="92D050"/>
                </a:solidFill>
                <a:latin typeface="Carlito"/>
                <a:cs typeface="Carlito"/>
              </a:rPr>
              <a:t>query </a:t>
            </a:r>
            <a:r>
              <a:rPr sz="2000" spc="-5" dirty="0">
                <a:solidFill>
                  <a:srgbClr val="92D050"/>
                </a:solidFill>
                <a:latin typeface="Carlito"/>
                <a:cs typeface="Carlito"/>
              </a:rPr>
              <a:t>sums </a:t>
            </a:r>
            <a:r>
              <a:rPr sz="2000" dirty="0">
                <a:solidFill>
                  <a:srgbClr val="92D050"/>
                </a:solidFill>
                <a:latin typeface="Carlito"/>
                <a:cs typeface="Carlito"/>
              </a:rPr>
              <a:t>the </a:t>
            </a:r>
            <a:r>
              <a:rPr sz="2000" spc="-25" dirty="0">
                <a:solidFill>
                  <a:srgbClr val="92D050"/>
                </a:solidFill>
                <a:latin typeface="Carlito"/>
                <a:cs typeface="Carlito"/>
              </a:rPr>
              <a:t>total </a:t>
            </a:r>
            <a:r>
              <a:rPr sz="2000" spc="-10" dirty="0">
                <a:solidFill>
                  <a:srgbClr val="92D050"/>
                </a:solidFill>
                <a:latin typeface="Carlito"/>
                <a:cs typeface="Carlito"/>
              </a:rPr>
              <a:t>payload  </a:t>
            </a:r>
            <a:r>
              <a:rPr sz="2000" spc="-5" dirty="0">
                <a:solidFill>
                  <a:srgbClr val="92D050"/>
                </a:solidFill>
                <a:latin typeface="Carlito"/>
                <a:cs typeface="Carlito"/>
              </a:rPr>
              <a:t>mass </a:t>
            </a:r>
            <a:r>
              <a:rPr sz="2000" dirty="0">
                <a:solidFill>
                  <a:srgbClr val="92D050"/>
                </a:solidFill>
                <a:latin typeface="Carlito"/>
                <a:cs typeface="Carlito"/>
              </a:rPr>
              <a:t>in kg </a:t>
            </a:r>
            <a:r>
              <a:rPr sz="2000" spc="-15" dirty="0">
                <a:solidFill>
                  <a:srgbClr val="92D050"/>
                </a:solidFill>
                <a:latin typeface="Carlito"/>
                <a:cs typeface="Carlito"/>
              </a:rPr>
              <a:t>where </a:t>
            </a:r>
            <a:r>
              <a:rPr sz="2000" dirty="0">
                <a:solidFill>
                  <a:srgbClr val="92D050"/>
                </a:solidFill>
                <a:latin typeface="Carlito"/>
                <a:cs typeface="Carlito"/>
              </a:rPr>
              <a:t>NASA </a:t>
            </a:r>
            <a:r>
              <a:rPr sz="2000" spc="-20" dirty="0">
                <a:solidFill>
                  <a:srgbClr val="92D050"/>
                </a:solidFill>
                <a:latin typeface="Carlito"/>
                <a:cs typeface="Carlito"/>
              </a:rPr>
              <a:t>was </a:t>
            </a:r>
            <a:r>
              <a:rPr sz="2000" dirty="0">
                <a:solidFill>
                  <a:srgbClr val="92D050"/>
                </a:solidFill>
                <a:latin typeface="Carlito"/>
                <a:cs typeface="Carlito"/>
              </a:rPr>
              <a:t>the  </a:t>
            </a:r>
            <a:r>
              <a:rPr sz="2000" spc="-60" dirty="0">
                <a:solidFill>
                  <a:srgbClr val="92D050"/>
                </a:solidFill>
                <a:latin typeface="Carlito"/>
                <a:cs typeface="Carlito"/>
              </a:rPr>
              <a:t>customer.</a:t>
            </a:r>
            <a:endParaRPr sz="2000" dirty="0">
              <a:solidFill>
                <a:srgbClr val="92D050"/>
              </a:solidFill>
              <a:latin typeface="Carlito"/>
              <a:cs typeface="Carlito"/>
            </a:endParaRPr>
          </a:p>
          <a:p>
            <a:pPr marL="12700" marR="5080">
              <a:lnSpc>
                <a:spcPct val="90000"/>
              </a:lnSpc>
              <a:spcBef>
                <a:spcPts val="1370"/>
              </a:spcBef>
            </a:pPr>
            <a:r>
              <a:rPr lang="fr-FR" sz="2000" spc="-15" dirty="0" err="1">
                <a:solidFill>
                  <a:srgbClr val="92D050"/>
                </a:solidFill>
                <a:latin typeface="Carlito"/>
                <a:cs typeface="Carlito"/>
              </a:rPr>
              <a:t>These</a:t>
            </a:r>
            <a:r>
              <a:rPr lang="fr-FR" sz="2000" spc="-15" dirty="0">
                <a:solidFill>
                  <a:srgbClr val="92D050"/>
                </a:solidFill>
                <a:latin typeface="Carlito"/>
                <a:cs typeface="Carlito"/>
              </a:rPr>
              <a:t> </a:t>
            </a:r>
            <a:r>
              <a:rPr sz="2000" spc="-10" dirty="0">
                <a:solidFill>
                  <a:srgbClr val="92D050"/>
                </a:solidFill>
                <a:latin typeface="Carlito"/>
                <a:cs typeface="Carlito"/>
              </a:rPr>
              <a:t>payloads </a:t>
            </a:r>
            <a:r>
              <a:rPr sz="2000" spc="-20" dirty="0">
                <a:solidFill>
                  <a:srgbClr val="92D050"/>
                </a:solidFill>
                <a:latin typeface="Carlito"/>
                <a:cs typeface="Carlito"/>
              </a:rPr>
              <a:t>were sent to  </a:t>
            </a:r>
            <a:r>
              <a:rPr sz="2000" dirty="0">
                <a:solidFill>
                  <a:srgbClr val="92D050"/>
                </a:solidFill>
                <a:latin typeface="Carlito"/>
                <a:cs typeface="Carlito"/>
              </a:rPr>
              <a:t>the </a:t>
            </a:r>
            <a:r>
              <a:rPr sz="2000" spc="-10" dirty="0">
                <a:solidFill>
                  <a:srgbClr val="92D050"/>
                </a:solidFill>
                <a:latin typeface="Carlito"/>
                <a:cs typeface="Carlito"/>
              </a:rPr>
              <a:t>International </a:t>
            </a:r>
            <a:r>
              <a:rPr sz="2000" dirty="0">
                <a:solidFill>
                  <a:srgbClr val="92D050"/>
                </a:solidFill>
                <a:latin typeface="Carlito"/>
                <a:cs typeface="Carlito"/>
              </a:rPr>
              <a:t>Space </a:t>
            </a:r>
            <a:r>
              <a:rPr sz="2000" spc="-20" dirty="0">
                <a:solidFill>
                  <a:srgbClr val="92D050"/>
                </a:solidFill>
                <a:latin typeface="Carlito"/>
                <a:cs typeface="Carlito"/>
              </a:rPr>
              <a:t>Station  </a:t>
            </a:r>
            <a:r>
              <a:rPr sz="2000" dirty="0">
                <a:solidFill>
                  <a:srgbClr val="92D050"/>
                </a:solidFill>
                <a:latin typeface="Carlito"/>
                <a:cs typeface="Carlito"/>
              </a:rPr>
              <a:t>(ISS).</a:t>
            </a:r>
          </a:p>
        </p:txBody>
      </p:sp>
      <p:pic>
        <p:nvPicPr>
          <p:cNvPr id="8" name="Image 7">
            <a:extLst>
              <a:ext uri="{FF2B5EF4-FFF2-40B4-BE49-F238E27FC236}">
                <a16:creationId xmlns:a16="http://schemas.microsoft.com/office/drawing/2014/main" id="{8F186F1D-B4A5-3158-9FEF-2C8A21C99964}"/>
              </a:ext>
            </a:extLst>
          </p:cNvPr>
          <p:cNvPicPr>
            <a:picLocks noChangeAspect="1"/>
          </p:cNvPicPr>
          <p:nvPr/>
        </p:nvPicPr>
        <p:blipFill>
          <a:blip r:embed="rId2"/>
          <a:stretch>
            <a:fillRect/>
          </a:stretch>
        </p:blipFill>
        <p:spPr>
          <a:xfrm>
            <a:off x="1295400" y="1841849"/>
            <a:ext cx="7011378" cy="249589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722234" cy="756920"/>
          </a:xfrm>
          <a:prstGeom prst="rect">
            <a:avLst/>
          </a:prstGeom>
        </p:spPr>
        <p:txBody>
          <a:bodyPr vert="horz" wrap="square" lIns="0" tIns="12700" rIns="0" bIns="0" rtlCol="0">
            <a:spAutoFit/>
          </a:bodyPr>
          <a:lstStyle/>
          <a:p>
            <a:pPr marL="12700">
              <a:lnSpc>
                <a:spcPct val="100000"/>
              </a:lnSpc>
              <a:spcBef>
                <a:spcPts val="100"/>
              </a:spcBef>
            </a:pPr>
            <a:r>
              <a:rPr spc="-425" dirty="0"/>
              <a:t>Average Payload </a:t>
            </a:r>
            <a:r>
              <a:rPr spc="-434" dirty="0"/>
              <a:t>Mass </a:t>
            </a:r>
            <a:r>
              <a:rPr spc="-285" dirty="0"/>
              <a:t>by </a:t>
            </a:r>
            <a:r>
              <a:rPr spc="-520" dirty="0"/>
              <a:t>F9</a:t>
            </a:r>
            <a:r>
              <a:rPr spc="-645" dirty="0"/>
              <a:t> </a:t>
            </a:r>
            <a:r>
              <a:rPr spc="-290" dirty="0"/>
              <a:t>v1.1</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sp>
        <p:nvSpPr>
          <p:cNvPr id="4" name="object 4"/>
          <p:cNvSpPr txBox="1"/>
          <p:nvPr/>
        </p:nvSpPr>
        <p:spPr>
          <a:xfrm>
            <a:off x="2438400" y="4591810"/>
            <a:ext cx="5315968" cy="604781"/>
          </a:xfrm>
          <a:prstGeom prst="rect">
            <a:avLst/>
          </a:prstGeom>
        </p:spPr>
        <p:txBody>
          <a:bodyPr vert="horz" wrap="square" lIns="0" tIns="38100" rIns="0" bIns="0" rtlCol="0">
            <a:spAutoFit/>
          </a:bodyPr>
          <a:lstStyle/>
          <a:p>
            <a:pPr marL="12700" marR="172085">
              <a:lnSpc>
                <a:spcPct val="91700"/>
              </a:lnSpc>
              <a:spcBef>
                <a:spcPts val="300"/>
              </a:spcBef>
            </a:pPr>
            <a:r>
              <a:rPr sz="2000" spc="-5" dirty="0">
                <a:solidFill>
                  <a:srgbClr val="92D050"/>
                </a:solidFill>
                <a:latin typeface="Carlito"/>
                <a:cs typeface="Carlito"/>
              </a:rPr>
              <a:t>This </a:t>
            </a:r>
            <a:r>
              <a:rPr sz="2000" dirty="0">
                <a:solidFill>
                  <a:srgbClr val="92D050"/>
                </a:solidFill>
                <a:latin typeface="Carlito"/>
                <a:cs typeface="Carlito"/>
              </a:rPr>
              <a:t>query </a:t>
            </a:r>
            <a:r>
              <a:rPr sz="2000" spc="-5" dirty="0">
                <a:solidFill>
                  <a:srgbClr val="92D050"/>
                </a:solidFill>
                <a:latin typeface="Carlito"/>
                <a:cs typeface="Carlito"/>
              </a:rPr>
              <a:t>calculates</a:t>
            </a:r>
            <a:r>
              <a:rPr sz="2000" spc="-204" dirty="0">
                <a:solidFill>
                  <a:srgbClr val="92D050"/>
                </a:solidFill>
                <a:latin typeface="Carlito"/>
                <a:cs typeface="Carlito"/>
              </a:rPr>
              <a:t> </a:t>
            </a:r>
            <a:r>
              <a:rPr sz="2000" dirty="0">
                <a:solidFill>
                  <a:srgbClr val="92D050"/>
                </a:solidFill>
                <a:latin typeface="Carlito"/>
                <a:cs typeface="Carlito"/>
              </a:rPr>
              <a:t>the  </a:t>
            </a:r>
            <a:r>
              <a:rPr sz="2000" spc="-40" dirty="0">
                <a:solidFill>
                  <a:srgbClr val="92D050"/>
                </a:solidFill>
                <a:latin typeface="Carlito"/>
                <a:cs typeface="Carlito"/>
              </a:rPr>
              <a:t>average </a:t>
            </a:r>
            <a:r>
              <a:rPr sz="2000" spc="-10" dirty="0">
                <a:solidFill>
                  <a:srgbClr val="92D050"/>
                </a:solidFill>
                <a:latin typeface="Carlito"/>
                <a:cs typeface="Carlito"/>
              </a:rPr>
              <a:t>payload </a:t>
            </a:r>
            <a:r>
              <a:rPr sz="2000" spc="-5" dirty="0">
                <a:solidFill>
                  <a:srgbClr val="92D050"/>
                </a:solidFill>
                <a:latin typeface="Carlito"/>
                <a:cs typeface="Carlito"/>
              </a:rPr>
              <a:t>mass or  </a:t>
            </a:r>
            <a:r>
              <a:rPr sz="2000" dirty="0">
                <a:solidFill>
                  <a:srgbClr val="92D050"/>
                </a:solidFill>
                <a:latin typeface="Carlito"/>
                <a:cs typeface="Carlito"/>
              </a:rPr>
              <a:t>launches which </a:t>
            </a:r>
            <a:r>
              <a:rPr sz="2000" spc="-5" dirty="0">
                <a:solidFill>
                  <a:srgbClr val="92D050"/>
                </a:solidFill>
                <a:latin typeface="Carlito"/>
                <a:cs typeface="Carlito"/>
              </a:rPr>
              <a:t>used  </a:t>
            </a:r>
            <a:r>
              <a:rPr sz="2000" spc="-20" dirty="0">
                <a:solidFill>
                  <a:srgbClr val="92D050"/>
                </a:solidFill>
                <a:latin typeface="Carlito"/>
                <a:cs typeface="Carlito"/>
              </a:rPr>
              <a:t>booster </a:t>
            </a:r>
            <a:r>
              <a:rPr sz="2000" spc="-25" dirty="0">
                <a:solidFill>
                  <a:srgbClr val="92D050"/>
                </a:solidFill>
                <a:latin typeface="Carlito"/>
                <a:cs typeface="Carlito"/>
              </a:rPr>
              <a:t>version </a:t>
            </a:r>
            <a:r>
              <a:rPr sz="2000" dirty="0">
                <a:solidFill>
                  <a:srgbClr val="92D050"/>
                </a:solidFill>
                <a:latin typeface="Carlito"/>
                <a:cs typeface="Carlito"/>
              </a:rPr>
              <a:t>F9</a:t>
            </a:r>
            <a:r>
              <a:rPr sz="2000" spc="-35" dirty="0">
                <a:solidFill>
                  <a:srgbClr val="92D050"/>
                </a:solidFill>
                <a:latin typeface="Carlito"/>
                <a:cs typeface="Carlito"/>
              </a:rPr>
              <a:t> </a:t>
            </a:r>
            <a:r>
              <a:rPr sz="2000" dirty="0">
                <a:solidFill>
                  <a:srgbClr val="92D050"/>
                </a:solidFill>
                <a:latin typeface="Carlito"/>
                <a:cs typeface="Carlito"/>
              </a:rPr>
              <a:t>v1.1</a:t>
            </a:r>
          </a:p>
        </p:txBody>
      </p:sp>
      <p:pic>
        <p:nvPicPr>
          <p:cNvPr id="8" name="Image 7">
            <a:extLst>
              <a:ext uri="{FF2B5EF4-FFF2-40B4-BE49-F238E27FC236}">
                <a16:creationId xmlns:a16="http://schemas.microsoft.com/office/drawing/2014/main" id="{C6B093D6-3C73-D3F8-948D-25EA6A105DB2}"/>
              </a:ext>
            </a:extLst>
          </p:cNvPr>
          <p:cNvPicPr>
            <a:picLocks noChangeAspect="1"/>
          </p:cNvPicPr>
          <p:nvPr/>
        </p:nvPicPr>
        <p:blipFill>
          <a:blip r:embed="rId2"/>
          <a:stretch>
            <a:fillRect/>
          </a:stretch>
        </p:blipFill>
        <p:spPr>
          <a:xfrm>
            <a:off x="1447800" y="1905000"/>
            <a:ext cx="7297168" cy="240063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9655175" cy="756920"/>
          </a:xfrm>
          <a:prstGeom prst="rect">
            <a:avLst/>
          </a:prstGeom>
        </p:spPr>
        <p:txBody>
          <a:bodyPr vert="horz" wrap="square" lIns="0" tIns="12700" rIns="0" bIns="0" rtlCol="0">
            <a:spAutoFit/>
          </a:bodyPr>
          <a:lstStyle/>
          <a:p>
            <a:pPr marL="12700">
              <a:lnSpc>
                <a:spcPct val="100000"/>
              </a:lnSpc>
              <a:spcBef>
                <a:spcPts val="100"/>
              </a:spcBef>
            </a:pPr>
            <a:r>
              <a:rPr spc="-290" dirty="0"/>
              <a:t>First </a:t>
            </a:r>
            <a:r>
              <a:rPr spc="-425" dirty="0"/>
              <a:t>Successful </a:t>
            </a:r>
            <a:r>
              <a:rPr spc="-320" dirty="0"/>
              <a:t>Ground </a:t>
            </a:r>
            <a:r>
              <a:rPr spc="-545" dirty="0"/>
              <a:t>Pad </a:t>
            </a:r>
            <a:r>
              <a:rPr spc="-370" dirty="0"/>
              <a:t>Landing</a:t>
            </a:r>
            <a:r>
              <a:rPr spc="-570" dirty="0"/>
              <a:t> </a:t>
            </a:r>
            <a:r>
              <a:rPr spc="-340" dirty="0"/>
              <a:t>Date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sp>
        <p:nvSpPr>
          <p:cNvPr id="4" name="object 4"/>
          <p:cNvSpPr txBox="1"/>
          <p:nvPr/>
        </p:nvSpPr>
        <p:spPr>
          <a:xfrm>
            <a:off x="1676400" y="4572000"/>
            <a:ext cx="6781800" cy="1219308"/>
          </a:xfrm>
          <a:prstGeom prst="rect">
            <a:avLst/>
          </a:prstGeom>
        </p:spPr>
        <p:txBody>
          <a:bodyPr vert="horz" wrap="square" lIns="0" tIns="38100" rIns="0" bIns="0" rtlCol="0">
            <a:spAutoFit/>
          </a:bodyPr>
          <a:lstStyle/>
          <a:p>
            <a:pPr marL="12700" marR="135255">
              <a:lnSpc>
                <a:spcPct val="91800"/>
              </a:lnSpc>
              <a:spcBef>
                <a:spcPts val="300"/>
              </a:spcBef>
            </a:pPr>
            <a:r>
              <a:rPr sz="2000" spc="-5" dirty="0">
                <a:solidFill>
                  <a:srgbClr val="92D050"/>
                </a:solidFill>
                <a:latin typeface="Carlito"/>
                <a:cs typeface="Carlito"/>
              </a:rPr>
              <a:t>This </a:t>
            </a:r>
            <a:r>
              <a:rPr sz="2000" dirty="0">
                <a:solidFill>
                  <a:srgbClr val="92D050"/>
                </a:solidFill>
                <a:latin typeface="Carlito"/>
                <a:cs typeface="Carlito"/>
              </a:rPr>
              <a:t>query </a:t>
            </a:r>
            <a:r>
              <a:rPr sz="2000" spc="-5" dirty="0">
                <a:solidFill>
                  <a:srgbClr val="92D050"/>
                </a:solidFill>
                <a:latin typeface="Carlito"/>
                <a:cs typeface="Carlito"/>
              </a:rPr>
              <a:t>returns </a:t>
            </a:r>
            <a:r>
              <a:rPr sz="2000" dirty="0">
                <a:solidFill>
                  <a:srgbClr val="92D050"/>
                </a:solidFill>
                <a:latin typeface="Carlito"/>
                <a:cs typeface="Carlito"/>
              </a:rPr>
              <a:t>the </a:t>
            </a:r>
            <a:r>
              <a:rPr sz="2000" spc="-35" dirty="0">
                <a:solidFill>
                  <a:srgbClr val="92D050"/>
                </a:solidFill>
                <a:latin typeface="Carlito"/>
                <a:cs typeface="Carlito"/>
              </a:rPr>
              <a:t>first  </a:t>
            </a:r>
            <a:r>
              <a:rPr sz="2000" spc="-5" dirty="0">
                <a:solidFill>
                  <a:srgbClr val="92D050"/>
                </a:solidFill>
                <a:latin typeface="Carlito"/>
                <a:cs typeface="Carlito"/>
              </a:rPr>
              <a:t>successful </a:t>
            </a:r>
            <a:r>
              <a:rPr sz="2000" spc="-15" dirty="0">
                <a:solidFill>
                  <a:srgbClr val="92D050"/>
                </a:solidFill>
                <a:latin typeface="Carlito"/>
                <a:cs typeface="Carlito"/>
              </a:rPr>
              <a:t>ground </a:t>
            </a:r>
            <a:r>
              <a:rPr sz="2000" spc="-5" dirty="0">
                <a:solidFill>
                  <a:srgbClr val="92D050"/>
                </a:solidFill>
                <a:latin typeface="Carlito"/>
                <a:cs typeface="Carlito"/>
              </a:rPr>
              <a:t>pad</a:t>
            </a:r>
            <a:r>
              <a:rPr sz="2000" spc="-145" dirty="0">
                <a:solidFill>
                  <a:srgbClr val="92D050"/>
                </a:solidFill>
                <a:latin typeface="Carlito"/>
                <a:cs typeface="Carlito"/>
              </a:rPr>
              <a:t> </a:t>
            </a:r>
            <a:r>
              <a:rPr sz="2000" dirty="0">
                <a:solidFill>
                  <a:srgbClr val="92D050"/>
                </a:solidFill>
                <a:latin typeface="Carlito"/>
                <a:cs typeface="Carlito"/>
              </a:rPr>
              <a:t>landing  </a:t>
            </a:r>
            <a:r>
              <a:rPr sz="2000" spc="-25" dirty="0">
                <a:solidFill>
                  <a:srgbClr val="92D050"/>
                </a:solidFill>
                <a:latin typeface="Carlito"/>
                <a:cs typeface="Carlito"/>
              </a:rPr>
              <a:t>date.</a:t>
            </a:r>
            <a:endParaRPr sz="2000" dirty="0">
              <a:solidFill>
                <a:srgbClr val="92D050"/>
              </a:solidFill>
              <a:latin typeface="Carlito"/>
              <a:cs typeface="Carlito"/>
            </a:endParaRPr>
          </a:p>
          <a:p>
            <a:pPr marL="12700">
              <a:lnSpc>
                <a:spcPts val="2300"/>
              </a:lnSpc>
              <a:spcBef>
                <a:spcPts val="1200"/>
              </a:spcBef>
            </a:pPr>
            <a:r>
              <a:rPr sz="2000" spc="-35" dirty="0">
                <a:solidFill>
                  <a:srgbClr val="92D050"/>
                </a:solidFill>
                <a:latin typeface="Carlito"/>
                <a:cs typeface="Carlito"/>
              </a:rPr>
              <a:t>First </a:t>
            </a:r>
            <a:r>
              <a:rPr sz="2000" spc="-15" dirty="0">
                <a:solidFill>
                  <a:srgbClr val="92D050"/>
                </a:solidFill>
                <a:latin typeface="Carlito"/>
                <a:cs typeface="Carlito"/>
              </a:rPr>
              <a:t>ground </a:t>
            </a:r>
            <a:r>
              <a:rPr sz="2000" spc="-5" dirty="0">
                <a:solidFill>
                  <a:srgbClr val="92D050"/>
                </a:solidFill>
                <a:latin typeface="Carlito"/>
                <a:cs typeface="Carlito"/>
              </a:rPr>
              <a:t>pad </a:t>
            </a:r>
            <a:r>
              <a:rPr sz="2000" dirty="0">
                <a:solidFill>
                  <a:srgbClr val="92D050"/>
                </a:solidFill>
                <a:latin typeface="Carlito"/>
                <a:cs typeface="Carlito"/>
              </a:rPr>
              <a:t>landing</a:t>
            </a:r>
            <a:r>
              <a:rPr sz="2000" spc="-75" dirty="0">
                <a:solidFill>
                  <a:srgbClr val="92D050"/>
                </a:solidFill>
                <a:latin typeface="Carlito"/>
                <a:cs typeface="Carlito"/>
              </a:rPr>
              <a:t> </a:t>
            </a:r>
            <a:r>
              <a:rPr sz="2000" spc="-5" dirty="0">
                <a:solidFill>
                  <a:srgbClr val="92D050"/>
                </a:solidFill>
                <a:latin typeface="Carlito"/>
                <a:cs typeface="Carlito"/>
              </a:rPr>
              <a:t>wasn’t</a:t>
            </a:r>
            <a:r>
              <a:rPr lang="fr-FR" sz="2000" spc="-5" dirty="0">
                <a:solidFill>
                  <a:srgbClr val="92D050"/>
                </a:solidFill>
                <a:latin typeface="Carlito"/>
                <a:cs typeface="Carlito"/>
              </a:rPr>
              <a:t> </a:t>
            </a:r>
            <a:r>
              <a:rPr lang="fr-FR" sz="2000" spc="-5" dirty="0" err="1">
                <a:solidFill>
                  <a:srgbClr val="92D050"/>
                </a:solidFill>
                <a:latin typeface="Carlito"/>
                <a:cs typeface="Carlito"/>
              </a:rPr>
              <a:t>before</a:t>
            </a:r>
            <a:r>
              <a:rPr sz="2000" spc="-5" dirty="0">
                <a:solidFill>
                  <a:srgbClr val="92D050"/>
                </a:solidFill>
                <a:latin typeface="Carlito"/>
                <a:cs typeface="Carlito"/>
              </a:rPr>
              <a:t> </a:t>
            </a:r>
            <a:r>
              <a:rPr sz="2000" dirty="0">
                <a:solidFill>
                  <a:srgbClr val="92D050"/>
                </a:solidFill>
                <a:latin typeface="Carlito"/>
                <a:cs typeface="Carlito"/>
              </a:rPr>
              <a:t>2015.</a:t>
            </a:r>
          </a:p>
          <a:p>
            <a:pPr marL="12700">
              <a:lnSpc>
                <a:spcPts val="2305"/>
              </a:lnSpc>
              <a:spcBef>
                <a:spcPts val="1200"/>
              </a:spcBef>
            </a:pPr>
            <a:endParaRPr sz="2000" dirty="0">
              <a:solidFill>
                <a:srgbClr val="92D050"/>
              </a:solidFill>
              <a:latin typeface="Carlito"/>
              <a:cs typeface="Carlito"/>
            </a:endParaRPr>
          </a:p>
        </p:txBody>
      </p:sp>
      <p:pic>
        <p:nvPicPr>
          <p:cNvPr id="8" name="Image 7">
            <a:extLst>
              <a:ext uri="{FF2B5EF4-FFF2-40B4-BE49-F238E27FC236}">
                <a16:creationId xmlns:a16="http://schemas.microsoft.com/office/drawing/2014/main" id="{F4A72DB3-F516-C703-B9B1-B52645096819}"/>
              </a:ext>
            </a:extLst>
          </p:cNvPr>
          <p:cNvPicPr>
            <a:picLocks noChangeAspect="1"/>
          </p:cNvPicPr>
          <p:nvPr/>
        </p:nvPicPr>
        <p:blipFill>
          <a:blip r:embed="rId2"/>
          <a:stretch>
            <a:fillRect/>
          </a:stretch>
        </p:blipFill>
        <p:spPr>
          <a:xfrm>
            <a:off x="1885063" y="2174242"/>
            <a:ext cx="6705600" cy="20672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571" y="-55227"/>
            <a:ext cx="8596668" cy="2664063"/>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30" dirty="0">
                <a:solidFill>
                  <a:srgbClr val="92D050"/>
                </a:solidFill>
                <a:uFill>
                  <a:solidFill>
                    <a:srgbClr val="7D7D7D"/>
                  </a:solidFill>
                </a:uFill>
              </a:rPr>
              <a:t>Executive</a:t>
            </a:r>
            <a:r>
              <a:rPr lang="fr-FR" u="heavy" spc="-330" dirty="0">
                <a:solidFill>
                  <a:srgbClr val="92D050"/>
                </a:solidFill>
                <a:uFill>
                  <a:solidFill>
                    <a:srgbClr val="7D7D7D"/>
                  </a:solidFill>
                </a:uFill>
              </a:rPr>
              <a:t> </a:t>
            </a:r>
            <a:r>
              <a:rPr u="heavy" spc="-370" dirty="0" err="1">
                <a:solidFill>
                  <a:srgbClr val="92D050"/>
                </a:solidFill>
                <a:uFill>
                  <a:solidFill>
                    <a:srgbClr val="7D7D7D"/>
                  </a:solidFill>
                </a:uFill>
              </a:rPr>
              <a:t>Summar</a:t>
            </a:r>
            <a:r>
              <a:rPr lang="fr-FR" u="heavy" spc="-370" dirty="0">
                <a:solidFill>
                  <a:srgbClr val="92D050"/>
                </a:solidFill>
                <a:uFill>
                  <a:solidFill>
                    <a:srgbClr val="7D7D7D"/>
                  </a:solidFill>
                </a:uFill>
              </a:rPr>
              <a:t>y</a:t>
            </a:r>
            <a:r>
              <a:rPr u="heavy" spc="-370" dirty="0">
                <a:solidFill>
                  <a:srgbClr val="92D050"/>
                </a:solidFill>
                <a:uFill>
                  <a:solidFill>
                    <a:srgbClr val="7D7D7D"/>
                  </a:solidFill>
                </a:uFill>
              </a:rPr>
              <a:t>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3</a:t>
            </a:fld>
            <a:endParaRPr sz="1050">
              <a:latin typeface="Carlito"/>
              <a:cs typeface="Carlito"/>
            </a:endParaRPr>
          </a:p>
        </p:txBody>
      </p:sp>
      <p:sp>
        <p:nvSpPr>
          <p:cNvPr id="3" name="object 3"/>
          <p:cNvSpPr txBox="1"/>
          <p:nvPr/>
        </p:nvSpPr>
        <p:spPr>
          <a:xfrm>
            <a:off x="432571" y="2656194"/>
            <a:ext cx="10751896" cy="3929280"/>
          </a:xfrm>
          <a:prstGeom prst="rect">
            <a:avLst/>
          </a:prstGeom>
        </p:spPr>
        <p:txBody>
          <a:bodyPr vert="horz" wrap="square" lIns="0" tIns="45719" rIns="0" bIns="0" rtlCol="0">
            <a:spAutoFit/>
          </a:bodyPr>
          <a:lstStyle/>
          <a:p>
            <a:pPr marL="241300" marR="142875" indent="-228600">
              <a:lnSpc>
                <a:spcPct val="90000"/>
              </a:lnSpc>
              <a:spcBef>
                <a:spcPts val="359"/>
              </a:spcBef>
              <a:buFont typeface="Arial"/>
              <a:buChar char="•"/>
              <a:tabLst>
                <a:tab pos="240665" algn="l"/>
                <a:tab pos="241300" algn="l"/>
              </a:tabLst>
            </a:pPr>
            <a:r>
              <a:rPr lang="en-US" sz="2000" b="0" i="0" dirty="0">
                <a:solidFill>
                  <a:srgbClr val="92D050"/>
                </a:solidFill>
                <a:effectLst/>
                <a:latin typeface="Söhne"/>
              </a:rPr>
              <a:t>The process involved in this project included gathering data from both the public SpaceX API and the SpaceX Wikipedia page. A new column titled 'class' was added to classify successful landings. The data was then explored using SQL, visualization techniques such as folium maps and dashboards. Relevant columns were selected to be used as features, and categorical variables were converted to binary using one hot encoding. The data was standardized, and </a:t>
            </a:r>
            <a:r>
              <a:rPr lang="en-US" sz="2000" b="0" i="0" dirty="0" err="1">
                <a:solidFill>
                  <a:srgbClr val="92D050"/>
                </a:solidFill>
                <a:effectLst/>
                <a:latin typeface="Söhne"/>
              </a:rPr>
              <a:t>GridSearchCV</a:t>
            </a:r>
            <a:r>
              <a:rPr lang="en-US" sz="2000" b="0" i="0" dirty="0">
                <a:solidFill>
                  <a:srgbClr val="92D050"/>
                </a:solidFill>
                <a:effectLst/>
                <a:latin typeface="Söhne"/>
              </a:rPr>
              <a:t> was utilized to determine the optimal parameters for various machine learning models. Finally, the accuracy scores of all the models were visualized</a:t>
            </a:r>
            <a:r>
              <a:rPr sz="2000" spc="-5" dirty="0">
                <a:solidFill>
                  <a:srgbClr val="92D050"/>
                </a:solidFill>
                <a:latin typeface="Carlito"/>
                <a:cs typeface="Carlito"/>
              </a:rPr>
              <a:t>.</a:t>
            </a:r>
            <a:endParaRPr sz="2000" dirty="0">
              <a:solidFill>
                <a:srgbClr val="92D050"/>
              </a:solidFill>
              <a:latin typeface="Carlito"/>
              <a:cs typeface="Carlito"/>
            </a:endParaRPr>
          </a:p>
          <a:p>
            <a:pPr>
              <a:lnSpc>
                <a:spcPct val="100000"/>
              </a:lnSpc>
              <a:buClr>
                <a:srgbClr val="BB562C"/>
              </a:buClr>
              <a:buFont typeface="Arial"/>
              <a:buChar char="•"/>
            </a:pPr>
            <a:endParaRPr sz="2200" dirty="0">
              <a:solidFill>
                <a:srgbClr val="92D050"/>
              </a:solidFill>
              <a:latin typeface="Carlito"/>
              <a:cs typeface="Carlito"/>
            </a:endParaRPr>
          </a:p>
          <a:p>
            <a:pPr marL="241300" marR="5080" indent="-228600">
              <a:lnSpc>
                <a:spcPct val="90900"/>
              </a:lnSpc>
              <a:spcBef>
                <a:spcPts val="1645"/>
              </a:spcBef>
              <a:buFont typeface="Arial"/>
              <a:buChar char="•"/>
              <a:tabLst>
                <a:tab pos="240665" algn="l"/>
                <a:tab pos="241300" algn="l"/>
              </a:tabLst>
            </a:pPr>
            <a:r>
              <a:rPr lang="en-US" sz="2000" b="0" i="0" dirty="0">
                <a:solidFill>
                  <a:srgbClr val="92D050"/>
                </a:solidFill>
                <a:effectLst/>
                <a:latin typeface="Söhne"/>
              </a:rPr>
              <a:t>This project generated four machine learning models, namely Logistic Regression, Support Vector Machine, Decision Tree Classifier, and K Nearest Neighbors. These models had comparable performance, achieving an accuracy rate of approximately 83.33%. However, all models exhibited a tendency to over-predict successful landings. To improve the accuracy and precision of the models, additional data is required.</a:t>
            </a:r>
            <a:endParaRPr sz="2000" dirty="0">
              <a:solidFill>
                <a:srgbClr val="92D050"/>
              </a:solidFill>
              <a:latin typeface="Carlito"/>
              <a:cs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916635" y="823721"/>
            <a:ext cx="9438640" cy="566822"/>
          </a:xfrm>
          <a:prstGeom prst="rect">
            <a:avLst/>
          </a:prstGeom>
        </p:spPr>
        <p:txBody>
          <a:bodyPr vert="horz" wrap="square" lIns="0" tIns="12700" rIns="0" bIns="0" rtlCol="0">
            <a:spAutoFit/>
          </a:bodyPr>
          <a:lstStyle/>
          <a:p>
            <a:pPr marL="12700">
              <a:lnSpc>
                <a:spcPct val="100000"/>
              </a:lnSpc>
              <a:spcBef>
                <a:spcPts val="100"/>
              </a:spcBef>
            </a:pPr>
            <a:r>
              <a:rPr spc="-360" dirty="0"/>
              <a:t>Boosters </a:t>
            </a:r>
            <a:r>
              <a:rPr spc="-105" dirty="0"/>
              <a:t>that </a:t>
            </a:r>
            <a:r>
              <a:rPr spc="-315" dirty="0"/>
              <a:t>Carried </a:t>
            </a:r>
            <a:r>
              <a:rPr spc="-285" dirty="0"/>
              <a:t>Maximum</a:t>
            </a:r>
            <a:r>
              <a:rPr spc="-919" dirty="0"/>
              <a:t> </a:t>
            </a:r>
            <a:r>
              <a:rPr lang="fr-FR" spc="-919" dirty="0"/>
              <a:t> </a:t>
            </a:r>
            <a:r>
              <a:rPr spc="-434" dirty="0"/>
              <a:t>Payload</a:t>
            </a:r>
            <a:r>
              <a:rPr lang="fr-FR" spc="-434" dirty="0"/>
              <a:t> Mass</a:t>
            </a:r>
            <a:endParaRPr spc="-434"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sp>
        <p:nvSpPr>
          <p:cNvPr id="5" name="object 5"/>
          <p:cNvSpPr txBox="1"/>
          <p:nvPr/>
        </p:nvSpPr>
        <p:spPr>
          <a:xfrm>
            <a:off x="609600" y="5486400"/>
            <a:ext cx="9576105" cy="1243930"/>
          </a:xfrm>
          <a:prstGeom prst="rect">
            <a:avLst/>
          </a:prstGeom>
        </p:spPr>
        <p:txBody>
          <a:bodyPr vert="horz" wrap="square" lIns="0" tIns="43180" rIns="0" bIns="0" rtlCol="0">
            <a:spAutoFit/>
          </a:bodyPr>
          <a:lstStyle/>
          <a:p>
            <a:pPr marL="12700" marR="5080">
              <a:lnSpc>
                <a:spcPct val="90100"/>
              </a:lnSpc>
              <a:spcBef>
                <a:spcPts val="340"/>
              </a:spcBef>
            </a:pPr>
            <a:r>
              <a:rPr sz="2000" spc="-5" dirty="0">
                <a:solidFill>
                  <a:srgbClr val="92D050"/>
                </a:solidFill>
                <a:latin typeface="Carlito"/>
                <a:cs typeface="Carlito"/>
              </a:rPr>
              <a:t>This </a:t>
            </a:r>
            <a:r>
              <a:rPr sz="2000" dirty="0">
                <a:solidFill>
                  <a:srgbClr val="92D050"/>
                </a:solidFill>
                <a:latin typeface="Carlito"/>
                <a:cs typeface="Carlito"/>
              </a:rPr>
              <a:t>query </a:t>
            </a:r>
            <a:r>
              <a:rPr sz="2000" spc="-5" dirty="0">
                <a:solidFill>
                  <a:srgbClr val="92D050"/>
                </a:solidFill>
                <a:latin typeface="Carlito"/>
                <a:cs typeface="Carlito"/>
              </a:rPr>
              <a:t>returns </a:t>
            </a:r>
            <a:r>
              <a:rPr sz="2000" dirty="0">
                <a:solidFill>
                  <a:srgbClr val="92D050"/>
                </a:solidFill>
                <a:latin typeface="Carlito"/>
                <a:cs typeface="Carlito"/>
              </a:rPr>
              <a:t>the </a:t>
            </a:r>
            <a:r>
              <a:rPr sz="2000" spc="-20" dirty="0">
                <a:solidFill>
                  <a:srgbClr val="92D050"/>
                </a:solidFill>
                <a:latin typeface="Carlito"/>
                <a:cs typeface="Carlito"/>
              </a:rPr>
              <a:t>booster </a:t>
            </a:r>
            <a:r>
              <a:rPr sz="2000" spc="-25" dirty="0">
                <a:solidFill>
                  <a:srgbClr val="92D050"/>
                </a:solidFill>
                <a:latin typeface="Carlito"/>
                <a:cs typeface="Carlito"/>
              </a:rPr>
              <a:t>versions </a:t>
            </a:r>
            <a:r>
              <a:rPr sz="2000" spc="-5" dirty="0">
                <a:solidFill>
                  <a:srgbClr val="92D050"/>
                </a:solidFill>
                <a:latin typeface="Carlito"/>
                <a:cs typeface="Carlito"/>
              </a:rPr>
              <a:t>that carried </a:t>
            </a:r>
            <a:r>
              <a:rPr sz="2000" dirty="0">
                <a:solidFill>
                  <a:srgbClr val="92D050"/>
                </a:solidFill>
                <a:latin typeface="Carlito"/>
                <a:cs typeface="Carlito"/>
              </a:rPr>
              <a:t>the </a:t>
            </a:r>
            <a:r>
              <a:rPr sz="2000" spc="-5" dirty="0">
                <a:solidFill>
                  <a:srgbClr val="92D050"/>
                </a:solidFill>
                <a:latin typeface="Carlito"/>
                <a:cs typeface="Carlito"/>
              </a:rPr>
              <a:t>highest </a:t>
            </a:r>
            <a:r>
              <a:rPr sz="2000" spc="-10" dirty="0">
                <a:solidFill>
                  <a:srgbClr val="92D050"/>
                </a:solidFill>
                <a:latin typeface="Carlito"/>
                <a:cs typeface="Carlito"/>
              </a:rPr>
              <a:t>payload </a:t>
            </a:r>
            <a:r>
              <a:rPr sz="2000" spc="-5" dirty="0">
                <a:solidFill>
                  <a:srgbClr val="92D050"/>
                </a:solidFill>
                <a:latin typeface="Carlito"/>
                <a:cs typeface="Carlito"/>
              </a:rPr>
              <a:t>mass of </a:t>
            </a:r>
            <a:r>
              <a:rPr sz="2000" dirty="0">
                <a:solidFill>
                  <a:srgbClr val="92D050"/>
                </a:solidFill>
                <a:latin typeface="Carlito"/>
                <a:cs typeface="Carlito"/>
              </a:rPr>
              <a:t>15600  kg.</a:t>
            </a:r>
          </a:p>
          <a:p>
            <a:pPr marL="12700" marR="71120">
              <a:lnSpc>
                <a:spcPts val="2200"/>
              </a:lnSpc>
              <a:spcBef>
                <a:spcPts val="1440"/>
              </a:spcBef>
            </a:pPr>
            <a:r>
              <a:rPr sz="2000" spc="-5" dirty="0">
                <a:solidFill>
                  <a:srgbClr val="92D050"/>
                </a:solidFill>
                <a:latin typeface="Carlito"/>
                <a:cs typeface="Carlito"/>
              </a:rPr>
              <a:t>These </a:t>
            </a:r>
            <a:r>
              <a:rPr sz="2000" spc="-20" dirty="0">
                <a:solidFill>
                  <a:srgbClr val="92D050"/>
                </a:solidFill>
                <a:latin typeface="Carlito"/>
                <a:cs typeface="Carlito"/>
              </a:rPr>
              <a:t>booster </a:t>
            </a:r>
            <a:r>
              <a:rPr sz="2000" spc="-25" dirty="0">
                <a:solidFill>
                  <a:srgbClr val="92D050"/>
                </a:solidFill>
                <a:latin typeface="Carlito"/>
                <a:cs typeface="Carlito"/>
              </a:rPr>
              <a:t>versions </a:t>
            </a:r>
            <a:r>
              <a:rPr sz="2000" spc="-20" dirty="0">
                <a:solidFill>
                  <a:srgbClr val="92D050"/>
                </a:solidFill>
                <a:latin typeface="Carlito"/>
                <a:cs typeface="Carlito"/>
              </a:rPr>
              <a:t>are </a:t>
            </a:r>
            <a:r>
              <a:rPr sz="2000" spc="-15" dirty="0">
                <a:solidFill>
                  <a:srgbClr val="92D050"/>
                </a:solidFill>
                <a:latin typeface="Carlito"/>
                <a:cs typeface="Carlito"/>
              </a:rPr>
              <a:t>very </a:t>
            </a:r>
            <a:r>
              <a:rPr sz="2000" spc="-5" dirty="0">
                <a:solidFill>
                  <a:srgbClr val="92D050"/>
                </a:solidFill>
                <a:latin typeface="Carlito"/>
                <a:cs typeface="Carlito"/>
              </a:rPr>
              <a:t>similar </a:t>
            </a:r>
            <a:r>
              <a:rPr sz="2000" dirty="0">
                <a:solidFill>
                  <a:srgbClr val="92D050"/>
                </a:solidFill>
                <a:latin typeface="Carlito"/>
                <a:cs typeface="Carlito"/>
              </a:rPr>
              <a:t>and all </a:t>
            </a:r>
            <a:r>
              <a:rPr sz="2000" spc="-20" dirty="0">
                <a:solidFill>
                  <a:srgbClr val="92D050"/>
                </a:solidFill>
                <a:latin typeface="Carlito"/>
                <a:cs typeface="Carlito"/>
              </a:rPr>
              <a:t>are </a:t>
            </a:r>
            <a:r>
              <a:rPr sz="2000" spc="-5" dirty="0">
                <a:solidFill>
                  <a:srgbClr val="92D050"/>
                </a:solidFill>
                <a:latin typeface="Carlito"/>
                <a:cs typeface="Carlito"/>
              </a:rPr>
              <a:t>of </a:t>
            </a:r>
            <a:r>
              <a:rPr sz="2000" dirty="0">
                <a:solidFill>
                  <a:srgbClr val="92D050"/>
                </a:solidFill>
                <a:latin typeface="Carlito"/>
                <a:cs typeface="Carlito"/>
              </a:rPr>
              <a:t>the F9 B5 </a:t>
            </a:r>
            <a:r>
              <a:rPr sz="2000" spc="-5" dirty="0">
                <a:solidFill>
                  <a:srgbClr val="92D050"/>
                </a:solidFill>
                <a:latin typeface="Carlito"/>
                <a:cs typeface="Carlito"/>
              </a:rPr>
              <a:t>B10xx.x</a:t>
            </a:r>
            <a:r>
              <a:rPr sz="2000" spc="-140" dirty="0">
                <a:solidFill>
                  <a:srgbClr val="92D050"/>
                </a:solidFill>
                <a:latin typeface="Carlito"/>
                <a:cs typeface="Carlito"/>
              </a:rPr>
              <a:t> </a:t>
            </a:r>
            <a:r>
              <a:rPr sz="2000" spc="-45" dirty="0">
                <a:solidFill>
                  <a:srgbClr val="92D050"/>
                </a:solidFill>
                <a:latin typeface="Carlito"/>
                <a:cs typeface="Carlito"/>
              </a:rPr>
              <a:t>variety.</a:t>
            </a:r>
            <a:endParaRPr sz="2000" dirty="0">
              <a:solidFill>
                <a:srgbClr val="92D050"/>
              </a:solidFill>
              <a:latin typeface="Carlito"/>
              <a:cs typeface="Carlito"/>
            </a:endParaRPr>
          </a:p>
          <a:p>
            <a:pPr marL="12700" marR="27305">
              <a:lnSpc>
                <a:spcPts val="2210"/>
              </a:lnSpc>
              <a:spcBef>
                <a:spcPts val="1395"/>
              </a:spcBef>
            </a:pPr>
            <a:r>
              <a:rPr sz="2000" spc="-5" dirty="0">
                <a:solidFill>
                  <a:srgbClr val="92D050"/>
                </a:solidFill>
                <a:latin typeface="Carlito"/>
                <a:cs typeface="Carlito"/>
              </a:rPr>
              <a:t>.</a:t>
            </a:r>
            <a:endParaRPr sz="2000" dirty="0">
              <a:solidFill>
                <a:srgbClr val="92D050"/>
              </a:solidFill>
              <a:latin typeface="Carlito"/>
              <a:cs typeface="Carlito"/>
            </a:endParaRPr>
          </a:p>
        </p:txBody>
      </p:sp>
      <p:pic>
        <p:nvPicPr>
          <p:cNvPr id="8" name="Image 7">
            <a:extLst>
              <a:ext uri="{FF2B5EF4-FFF2-40B4-BE49-F238E27FC236}">
                <a16:creationId xmlns:a16="http://schemas.microsoft.com/office/drawing/2014/main" id="{E6D3459E-0ADB-CB3C-70AF-7686D9FE27DE}"/>
              </a:ext>
            </a:extLst>
          </p:cNvPr>
          <p:cNvPicPr>
            <a:picLocks noChangeAspect="1"/>
          </p:cNvPicPr>
          <p:nvPr/>
        </p:nvPicPr>
        <p:blipFill>
          <a:blip r:embed="rId2"/>
          <a:stretch>
            <a:fillRect/>
          </a:stretch>
        </p:blipFill>
        <p:spPr>
          <a:xfrm>
            <a:off x="1295400" y="1771227"/>
            <a:ext cx="7467600" cy="356513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41122"/>
            <a:ext cx="8011795" cy="1239520"/>
          </a:xfrm>
          <a:prstGeom prst="rect">
            <a:avLst/>
          </a:prstGeom>
        </p:spPr>
        <p:txBody>
          <a:bodyPr vert="horz" wrap="square" lIns="0" tIns="111125" rIns="0" bIns="0" rtlCol="0">
            <a:spAutoFit/>
          </a:bodyPr>
          <a:lstStyle/>
          <a:p>
            <a:pPr marL="12700" marR="5080">
              <a:lnSpc>
                <a:spcPts val="4400"/>
              </a:lnSpc>
              <a:spcBef>
                <a:spcPts val="875"/>
              </a:spcBef>
            </a:pPr>
            <a:r>
              <a:rPr sz="4300" spc="-380" dirty="0"/>
              <a:t>Ranking </a:t>
            </a:r>
            <a:r>
              <a:rPr sz="4300" spc="-335" dirty="0"/>
              <a:t>Counts </a:t>
            </a:r>
            <a:r>
              <a:rPr lang="fr-FR" sz="4300" spc="-335" dirty="0"/>
              <a:t>b</a:t>
            </a:r>
            <a:r>
              <a:rPr sz="4300" spc="-290" dirty="0" err="1"/>
              <a:t>etween</a:t>
            </a:r>
            <a:r>
              <a:rPr sz="4300" spc="-290" dirty="0"/>
              <a:t> </a:t>
            </a:r>
            <a:r>
              <a:rPr sz="4300" spc="-280" dirty="0"/>
              <a:t>2010-06-04 </a:t>
            </a:r>
            <a:r>
              <a:rPr sz="4300" spc="-285" dirty="0"/>
              <a:t>and</a:t>
            </a:r>
            <a:r>
              <a:rPr sz="4300" spc="-745" dirty="0"/>
              <a:t> </a:t>
            </a:r>
            <a:r>
              <a:rPr sz="4300" spc="-295" dirty="0"/>
              <a:t>2017-03-20</a:t>
            </a:r>
            <a:endParaRPr sz="4300"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sp>
        <p:nvSpPr>
          <p:cNvPr id="4" name="object 4"/>
          <p:cNvSpPr txBox="1"/>
          <p:nvPr/>
        </p:nvSpPr>
        <p:spPr>
          <a:xfrm>
            <a:off x="6923278" y="2256789"/>
            <a:ext cx="4707890" cy="604781"/>
          </a:xfrm>
          <a:prstGeom prst="rect">
            <a:avLst/>
          </a:prstGeom>
        </p:spPr>
        <p:txBody>
          <a:bodyPr vert="horz" wrap="square" lIns="0" tIns="38100" rIns="0" bIns="0" rtlCol="0">
            <a:spAutoFit/>
          </a:bodyPr>
          <a:lstStyle/>
          <a:p>
            <a:pPr marL="12700" marR="5080">
              <a:lnSpc>
                <a:spcPct val="91800"/>
              </a:lnSpc>
              <a:spcBef>
                <a:spcPts val="300"/>
              </a:spcBef>
            </a:pPr>
            <a:r>
              <a:rPr sz="2000" spc="-5" dirty="0">
                <a:solidFill>
                  <a:srgbClr val="92D050"/>
                </a:solidFill>
                <a:latin typeface="Carlito"/>
                <a:cs typeface="Carlito"/>
              </a:rPr>
              <a:t>This </a:t>
            </a:r>
            <a:r>
              <a:rPr sz="2000" dirty="0">
                <a:solidFill>
                  <a:srgbClr val="92D050"/>
                </a:solidFill>
                <a:latin typeface="Carlito"/>
                <a:cs typeface="Carlito"/>
              </a:rPr>
              <a:t>query </a:t>
            </a:r>
            <a:r>
              <a:rPr sz="2000" spc="-5" dirty="0">
                <a:solidFill>
                  <a:srgbClr val="92D050"/>
                </a:solidFill>
                <a:latin typeface="Carlito"/>
                <a:cs typeface="Carlito"/>
              </a:rPr>
              <a:t>returns </a:t>
            </a:r>
            <a:r>
              <a:rPr sz="2000" dirty="0">
                <a:solidFill>
                  <a:srgbClr val="92D050"/>
                </a:solidFill>
                <a:latin typeface="Carlito"/>
                <a:cs typeface="Carlito"/>
              </a:rPr>
              <a:t>a </a:t>
            </a:r>
            <a:r>
              <a:rPr sz="2000" spc="-20" dirty="0">
                <a:solidFill>
                  <a:srgbClr val="92D050"/>
                </a:solidFill>
                <a:latin typeface="Carlito"/>
                <a:cs typeface="Carlito"/>
              </a:rPr>
              <a:t>list </a:t>
            </a:r>
            <a:r>
              <a:rPr sz="2000" spc="-5" dirty="0">
                <a:solidFill>
                  <a:srgbClr val="92D050"/>
                </a:solidFill>
                <a:latin typeface="Carlito"/>
                <a:cs typeface="Carlito"/>
              </a:rPr>
              <a:t>of </a:t>
            </a:r>
            <a:r>
              <a:rPr sz="2000" dirty="0">
                <a:solidFill>
                  <a:srgbClr val="92D050"/>
                </a:solidFill>
                <a:latin typeface="Carlito"/>
                <a:cs typeface="Carlito"/>
              </a:rPr>
              <a:t>landings </a:t>
            </a:r>
            <a:r>
              <a:rPr sz="2000" spc="-5" dirty="0">
                <a:solidFill>
                  <a:srgbClr val="92D050"/>
                </a:solidFill>
                <a:latin typeface="Carlito"/>
                <a:cs typeface="Carlito"/>
              </a:rPr>
              <a:t>between </a:t>
            </a:r>
            <a:r>
              <a:rPr sz="2000" dirty="0">
                <a:solidFill>
                  <a:srgbClr val="92D050"/>
                </a:solidFill>
                <a:latin typeface="Carlito"/>
                <a:cs typeface="Carlito"/>
              </a:rPr>
              <a:t>2010-06-04 and 2017-03-20</a:t>
            </a:r>
            <a:r>
              <a:rPr sz="2000" spc="-25" dirty="0">
                <a:solidFill>
                  <a:srgbClr val="92D050"/>
                </a:solidFill>
                <a:latin typeface="Carlito"/>
                <a:cs typeface="Carlito"/>
              </a:rPr>
              <a:t>.</a:t>
            </a:r>
            <a:endParaRPr sz="2000" dirty="0">
              <a:solidFill>
                <a:srgbClr val="92D050"/>
              </a:solidFill>
              <a:latin typeface="Carlito"/>
              <a:cs typeface="Carlito"/>
            </a:endParaRPr>
          </a:p>
        </p:txBody>
      </p:sp>
      <p:pic>
        <p:nvPicPr>
          <p:cNvPr id="8" name="Image 7">
            <a:extLst>
              <a:ext uri="{FF2B5EF4-FFF2-40B4-BE49-F238E27FC236}">
                <a16:creationId xmlns:a16="http://schemas.microsoft.com/office/drawing/2014/main" id="{5C7DD3B4-D1AF-727E-B4DB-B2AC12F2F0DC}"/>
              </a:ext>
            </a:extLst>
          </p:cNvPr>
          <p:cNvPicPr>
            <a:picLocks noChangeAspect="1"/>
          </p:cNvPicPr>
          <p:nvPr/>
        </p:nvPicPr>
        <p:blipFill>
          <a:blip r:embed="rId2"/>
          <a:stretch>
            <a:fillRect/>
          </a:stretch>
        </p:blipFill>
        <p:spPr>
          <a:xfrm>
            <a:off x="410017" y="1933788"/>
            <a:ext cx="6382641" cy="449642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8347075" cy="2286635"/>
          </a:xfrm>
          <a:prstGeom prst="rect">
            <a:avLst/>
          </a:prstGeom>
        </p:spPr>
        <p:txBody>
          <a:bodyPr vert="horz" wrap="square" lIns="0" tIns="195580" rIns="0" bIns="0" rtlCol="0">
            <a:spAutoFit/>
          </a:bodyPr>
          <a:lstStyle/>
          <a:p>
            <a:pPr marL="12700" marR="5080">
              <a:lnSpc>
                <a:spcPts val="8200"/>
              </a:lnSpc>
              <a:spcBef>
                <a:spcPts val="1540"/>
              </a:spcBef>
            </a:pPr>
            <a:r>
              <a:rPr sz="8000" spc="-300" dirty="0">
                <a:solidFill>
                  <a:srgbClr val="242424"/>
                </a:solidFill>
              </a:rPr>
              <a:t>Interactive </a:t>
            </a:r>
            <a:r>
              <a:rPr sz="8000" spc="-320" dirty="0">
                <a:solidFill>
                  <a:srgbClr val="242424"/>
                </a:solidFill>
              </a:rPr>
              <a:t>Map</a:t>
            </a:r>
            <a:r>
              <a:rPr sz="8000" spc="-1010" dirty="0">
                <a:solidFill>
                  <a:srgbClr val="242424"/>
                </a:solidFill>
              </a:rPr>
              <a:t> </a:t>
            </a:r>
            <a:r>
              <a:rPr sz="8000" spc="-50" dirty="0">
                <a:solidFill>
                  <a:srgbClr val="242424"/>
                </a:solidFill>
              </a:rPr>
              <a:t>with  </a:t>
            </a:r>
            <a:r>
              <a:rPr sz="8000" spc="-405" dirty="0">
                <a:solidFill>
                  <a:srgbClr val="242424"/>
                </a:solidFill>
              </a:rPr>
              <a:t>Folium</a:t>
            </a:r>
            <a:endParaRPr sz="80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0" dirty="0">
                <a:uFill>
                  <a:solidFill>
                    <a:srgbClr val="7D7D7D"/>
                  </a:solidFill>
                </a:uFill>
              </a:rPr>
              <a:t>Launch </a:t>
            </a:r>
            <a:r>
              <a:rPr u="heavy" spc="-325" dirty="0">
                <a:uFill>
                  <a:solidFill>
                    <a:srgbClr val="7D7D7D"/>
                  </a:solidFill>
                </a:uFill>
              </a:rPr>
              <a:t>Site</a:t>
            </a:r>
            <a:r>
              <a:rPr u="heavy" spc="-450" dirty="0">
                <a:uFill>
                  <a:solidFill>
                    <a:srgbClr val="7D7D7D"/>
                  </a:solidFill>
                </a:uFill>
              </a:rPr>
              <a:t> </a:t>
            </a:r>
            <a:r>
              <a:rPr u="heavy" spc="-305" dirty="0">
                <a:uFill>
                  <a:solidFill>
                    <a:srgbClr val="7D7D7D"/>
                  </a:solidFill>
                </a:uFill>
              </a:rPr>
              <a:t>Locations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sp>
        <p:nvSpPr>
          <p:cNvPr id="3" name="object 3"/>
          <p:cNvSpPr txBox="1"/>
          <p:nvPr/>
        </p:nvSpPr>
        <p:spPr>
          <a:xfrm>
            <a:off x="820013" y="5535879"/>
            <a:ext cx="9882505" cy="622300"/>
          </a:xfrm>
          <a:prstGeom prst="rect">
            <a:avLst/>
          </a:prstGeom>
        </p:spPr>
        <p:txBody>
          <a:bodyPr vert="horz" wrap="square" lIns="0" tIns="34290" rIns="0" bIns="0" rtlCol="0">
            <a:spAutoFit/>
          </a:bodyPr>
          <a:lstStyle/>
          <a:p>
            <a:pPr marL="12700" marR="5080">
              <a:lnSpc>
                <a:spcPts val="2290"/>
              </a:lnSpc>
              <a:spcBef>
                <a:spcPts val="270"/>
              </a:spcBef>
            </a:pPr>
            <a:r>
              <a:rPr sz="2000" spc="-5" dirty="0">
                <a:solidFill>
                  <a:srgbClr val="92D050"/>
                </a:solidFill>
                <a:latin typeface="Carlito"/>
                <a:cs typeface="Carlito"/>
              </a:rPr>
              <a:t>The left </a:t>
            </a:r>
            <a:r>
              <a:rPr sz="2000" dirty="0">
                <a:solidFill>
                  <a:srgbClr val="92D050"/>
                </a:solidFill>
                <a:latin typeface="Carlito"/>
                <a:cs typeface="Carlito"/>
              </a:rPr>
              <a:t>map </a:t>
            </a:r>
            <a:r>
              <a:rPr sz="2000" spc="-15" dirty="0">
                <a:solidFill>
                  <a:srgbClr val="92D050"/>
                </a:solidFill>
                <a:latin typeface="Carlito"/>
                <a:cs typeface="Carlito"/>
              </a:rPr>
              <a:t>shows </a:t>
            </a:r>
            <a:r>
              <a:rPr sz="2000" dirty="0">
                <a:solidFill>
                  <a:srgbClr val="92D050"/>
                </a:solidFill>
                <a:latin typeface="Carlito"/>
                <a:cs typeface="Carlito"/>
              </a:rPr>
              <a:t>all launch </a:t>
            </a:r>
            <a:r>
              <a:rPr sz="2000" spc="-20" dirty="0">
                <a:solidFill>
                  <a:srgbClr val="92D050"/>
                </a:solidFill>
                <a:latin typeface="Carlito"/>
                <a:cs typeface="Carlito"/>
              </a:rPr>
              <a:t>sites </a:t>
            </a:r>
            <a:r>
              <a:rPr sz="2000" spc="-25" dirty="0">
                <a:solidFill>
                  <a:srgbClr val="92D050"/>
                </a:solidFill>
                <a:latin typeface="Carlito"/>
                <a:cs typeface="Carlito"/>
              </a:rPr>
              <a:t>relative </a:t>
            </a:r>
            <a:r>
              <a:rPr sz="2000" spc="-5" dirty="0">
                <a:solidFill>
                  <a:srgbClr val="92D050"/>
                </a:solidFill>
                <a:latin typeface="Carlito"/>
                <a:cs typeface="Carlito"/>
              </a:rPr>
              <a:t>US </a:t>
            </a:r>
            <a:r>
              <a:rPr sz="2000" dirty="0">
                <a:solidFill>
                  <a:srgbClr val="92D050"/>
                </a:solidFill>
                <a:latin typeface="Carlito"/>
                <a:cs typeface="Carlito"/>
              </a:rPr>
              <a:t>map. </a:t>
            </a:r>
            <a:r>
              <a:rPr sz="2000" spc="-5" dirty="0">
                <a:solidFill>
                  <a:srgbClr val="92D050"/>
                </a:solidFill>
                <a:latin typeface="Carlito"/>
                <a:cs typeface="Carlito"/>
              </a:rPr>
              <a:t>The right </a:t>
            </a:r>
            <a:r>
              <a:rPr sz="2000" dirty="0">
                <a:solidFill>
                  <a:srgbClr val="92D050"/>
                </a:solidFill>
                <a:latin typeface="Carlito"/>
                <a:cs typeface="Carlito"/>
              </a:rPr>
              <a:t>map </a:t>
            </a:r>
            <a:r>
              <a:rPr sz="2000" spc="-15" dirty="0">
                <a:solidFill>
                  <a:srgbClr val="92D050"/>
                </a:solidFill>
                <a:latin typeface="Carlito"/>
                <a:cs typeface="Carlito"/>
              </a:rPr>
              <a:t>shows </a:t>
            </a:r>
            <a:r>
              <a:rPr sz="2000" dirty="0">
                <a:solidFill>
                  <a:srgbClr val="92D050"/>
                </a:solidFill>
                <a:latin typeface="Carlito"/>
                <a:cs typeface="Carlito"/>
              </a:rPr>
              <a:t>the </a:t>
            </a:r>
            <a:r>
              <a:rPr sz="2000" spc="-20" dirty="0">
                <a:solidFill>
                  <a:srgbClr val="92D050"/>
                </a:solidFill>
                <a:latin typeface="Carlito"/>
                <a:cs typeface="Carlito"/>
              </a:rPr>
              <a:t>two </a:t>
            </a:r>
            <a:r>
              <a:rPr sz="2000" spc="-5" dirty="0">
                <a:solidFill>
                  <a:srgbClr val="92D050"/>
                </a:solidFill>
                <a:latin typeface="Carlito"/>
                <a:cs typeface="Carlito"/>
              </a:rPr>
              <a:t>Florida </a:t>
            </a:r>
            <a:r>
              <a:rPr sz="2000" dirty="0">
                <a:solidFill>
                  <a:srgbClr val="92D050"/>
                </a:solidFill>
                <a:latin typeface="Carlito"/>
                <a:cs typeface="Carlito"/>
              </a:rPr>
              <a:t>launch  </a:t>
            </a:r>
            <a:r>
              <a:rPr sz="2000" spc="-20" dirty="0">
                <a:solidFill>
                  <a:srgbClr val="92D050"/>
                </a:solidFill>
                <a:latin typeface="Carlito"/>
                <a:cs typeface="Carlito"/>
              </a:rPr>
              <a:t>sites </a:t>
            </a:r>
            <a:r>
              <a:rPr sz="2000" spc="-5" dirty="0">
                <a:solidFill>
                  <a:srgbClr val="92D050"/>
                </a:solidFill>
                <a:latin typeface="Carlito"/>
                <a:cs typeface="Carlito"/>
              </a:rPr>
              <a:t>since they </a:t>
            </a:r>
            <a:r>
              <a:rPr sz="2000" spc="-20" dirty="0">
                <a:solidFill>
                  <a:srgbClr val="92D050"/>
                </a:solidFill>
                <a:latin typeface="Carlito"/>
                <a:cs typeface="Carlito"/>
              </a:rPr>
              <a:t>are </a:t>
            </a:r>
            <a:r>
              <a:rPr sz="2000" spc="-15" dirty="0">
                <a:solidFill>
                  <a:srgbClr val="92D050"/>
                </a:solidFill>
                <a:latin typeface="Carlito"/>
                <a:cs typeface="Carlito"/>
              </a:rPr>
              <a:t>very </a:t>
            </a:r>
            <a:r>
              <a:rPr sz="2000" dirty="0">
                <a:solidFill>
                  <a:srgbClr val="92D050"/>
                </a:solidFill>
                <a:latin typeface="Carlito"/>
                <a:cs typeface="Carlito"/>
              </a:rPr>
              <a:t>close </a:t>
            </a:r>
            <a:r>
              <a:rPr sz="2000" spc="-20" dirty="0">
                <a:solidFill>
                  <a:srgbClr val="92D050"/>
                </a:solidFill>
                <a:latin typeface="Carlito"/>
                <a:cs typeface="Carlito"/>
              </a:rPr>
              <a:t>to </a:t>
            </a:r>
            <a:r>
              <a:rPr sz="2000" dirty="0">
                <a:solidFill>
                  <a:srgbClr val="92D050"/>
                </a:solidFill>
                <a:latin typeface="Carlito"/>
                <a:cs typeface="Carlito"/>
              </a:rPr>
              <a:t>each </a:t>
            </a:r>
            <a:r>
              <a:rPr sz="2000" spc="-65" dirty="0">
                <a:solidFill>
                  <a:srgbClr val="92D050"/>
                </a:solidFill>
                <a:latin typeface="Carlito"/>
                <a:cs typeface="Carlito"/>
              </a:rPr>
              <a:t>other. </a:t>
            </a:r>
            <a:r>
              <a:rPr sz="2000" dirty="0">
                <a:solidFill>
                  <a:srgbClr val="92D050"/>
                </a:solidFill>
                <a:latin typeface="Carlito"/>
                <a:cs typeface="Carlito"/>
              </a:rPr>
              <a:t>All launch </a:t>
            </a:r>
            <a:r>
              <a:rPr sz="2000" spc="-20" dirty="0">
                <a:solidFill>
                  <a:srgbClr val="92D050"/>
                </a:solidFill>
                <a:latin typeface="Carlito"/>
                <a:cs typeface="Carlito"/>
              </a:rPr>
              <a:t>sites are </a:t>
            </a:r>
            <a:r>
              <a:rPr sz="2000" spc="-5" dirty="0">
                <a:solidFill>
                  <a:srgbClr val="92D050"/>
                </a:solidFill>
                <a:latin typeface="Carlito"/>
                <a:cs typeface="Carlito"/>
              </a:rPr>
              <a:t>near </a:t>
            </a:r>
            <a:r>
              <a:rPr sz="2000" dirty="0">
                <a:solidFill>
                  <a:srgbClr val="92D050"/>
                </a:solidFill>
                <a:latin typeface="Carlito"/>
                <a:cs typeface="Carlito"/>
              </a:rPr>
              <a:t>the</a:t>
            </a:r>
            <a:r>
              <a:rPr sz="2000" spc="125" dirty="0">
                <a:solidFill>
                  <a:srgbClr val="92D050"/>
                </a:solidFill>
                <a:latin typeface="Carlito"/>
                <a:cs typeface="Carlito"/>
              </a:rPr>
              <a:t> </a:t>
            </a:r>
            <a:r>
              <a:rPr sz="2000" spc="-5" dirty="0">
                <a:solidFill>
                  <a:srgbClr val="92D050"/>
                </a:solidFill>
                <a:latin typeface="Carlito"/>
                <a:cs typeface="Carlito"/>
              </a:rPr>
              <a:t>ocean.</a:t>
            </a:r>
            <a:endParaRPr sz="2000" dirty="0">
              <a:solidFill>
                <a:srgbClr val="92D050"/>
              </a:solidFill>
              <a:latin typeface="Carlito"/>
              <a:cs typeface="Carlito"/>
            </a:endParaRPr>
          </a:p>
        </p:txBody>
      </p:sp>
      <p:sp>
        <p:nvSpPr>
          <p:cNvPr id="4" name="object 4"/>
          <p:cNvSpPr/>
          <p:nvPr/>
        </p:nvSpPr>
        <p:spPr>
          <a:xfrm>
            <a:off x="854963" y="1796795"/>
            <a:ext cx="10279380" cy="36149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20" dirty="0">
                <a:uFill>
                  <a:solidFill>
                    <a:srgbClr val="7D7D7D"/>
                  </a:solidFill>
                </a:uFill>
              </a:rPr>
              <a:t>Color-Coded </a:t>
            </a:r>
            <a:r>
              <a:rPr u="heavy" spc="-370" dirty="0">
                <a:uFill>
                  <a:solidFill>
                    <a:srgbClr val="7D7D7D"/>
                  </a:solidFill>
                </a:uFill>
              </a:rPr>
              <a:t>Launch</a:t>
            </a:r>
            <a:r>
              <a:rPr u="heavy" spc="-530" dirty="0">
                <a:uFill>
                  <a:solidFill>
                    <a:srgbClr val="7D7D7D"/>
                  </a:solidFill>
                </a:uFill>
              </a:rPr>
              <a:t> </a:t>
            </a:r>
            <a:r>
              <a:rPr u="heavy" spc="-270" dirty="0">
                <a:uFill>
                  <a:solidFill>
                    <a:srgbClr val="7D7D7D"/>
                  </a:solidFill>
                </a:uFill>
              </a:rPr>
              <a:t>Markers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sp>
        <p:nvSpPr>
          <p:cNvPr id="3" name="object 3"/>
          <p:cNvSpPr txBox="1"/>
          <p:nvPr/>
        </p:nvSpPr>
        <p:spPr>
          <a:xfrm>
            <a:off x="1232712" y="5356656"/>
            <a:ext cx="10076180" cy="611505"/>
          </a:xfrm>
          <a:prstGeom prst="rect">
            <a:avLst/>
          </a:prstGeom>
        </p:spPr>
        <p:txBody>
          <a:bodyPr vert="horz" wrap="square" lIns="0" tIns="12700" rIns="0" bIns="0" rtlCol="0">
            <a:spAutoFit/>
          </a:bodyPr>
          <a:lstStyle/>
          <a:p>
            <a:pPr marL="12700">
              <a:lnSpc>
                <a:spcPts val="2305"/>
              </a:lnSpc>
              <a:spcBef>
                <a:spcPts val="100"/>
              </a:spcBef>
            </a:pPr>
            <a:r>
              <a:rPr sz="2000" spc="-25" dirty="0">
                <a:solidFill>
                  <a:srgbClr val="92D050"/>
                </a:solidFill>
                <a:latin typeface="Carlito"/>
                <a:cs typeface="Carlito"/>
              </a:rPr>
              <a:t>Clusters </a:t>
            </a:r>
            <a:r>
              <a:rPr sz="2000" spc="-5" dirty="0">
                <a:solidFill>
                  <a:srgbClr val="92D050"/>
                </a:solidFill>
                <a:latin typeface="Carlito"/>
                <a:cs typeface="Carlito"/>
              </a:rPr>
              <a:t>on </a:t>
            </a:r>
            <a:r>
              <a:rPr sz="2000" spc="-15" dirty="0">
                <a:solidFill>
                  <a:srgbClr val="92D050"/>
                </a:solidFill>
                <a:latin typeface="Carlito"/>
                <a:cs typeface="Carlito"/>
              </a:rPr>
              <a:t>Folium </a:t>
            </a:r>
            <a:r>
              <a:rPr sz="2000" dirty="0">
                <a:solidFill>
                  <a:srgbClr val="92D050"/>
                </a:solidFill>
                <a:latin typeface="Carlito"/>
                <a:cs typeface="Carlito"/>
              </a:rPr>
              <a:t>map </a:t>
            </a:r>
            <a:r>
              <a:rPr sz="2000" spc="-5" dirty="0">
                <a:solidFill>
                  <a:srgbClr val="92D050"/>
                </a:solidFill>
                <a:latin typeface="Carlito"/>
                <a:cs typeface="Carlito"/>
              </a:rPr>
              <a:t>can </a:t>
            </a:r>
            <a:r>
              <a:rPr sz="2000" dirty="0">
                <a:solidFill>
                  <a:srgbClr val="92D050"/>
                </a:solidFill>
                <a:latin typeface="Carlito"/>
                <a:cs typeface="Carlito"/>
              </a:rPr>
              <a:t>be </a:t>
            </a:r>
            <a:r>
              <a:rPr sz="2000" spc="-20" dirty="0">
                <a:solidFill>
                  <a:srgbClr val="92D050"/>
                </a:solidFill>
                <a:latin typeface="Carlito"/>
                <a:cs typeface="Carlito"/>
              </a:rPr>
              <a:t>clicked </a:t>
            </a:r>
            <a:r>
              <a:rPr sz="2000" spc="-5" dirty="0">
                <a:solidFill>
                  <a:srgbClr val="92D050"/>
                </a:solidFill>
                <a:latin typeface="Carlito"/>
                <a:cs typeface="Carlito"/>
              </a:rPr>
              <a:t>on </a:t>
            </a:r>
            <a:r>
              <a:rPr sz="2000" spc="-20" dirty="0">
                <a:solidFill>
                  <a:srgbClr val="92D050"/>
                </a:solidFill>
                <a:latin typeface="Carlito"/>
                <a:cs typeface="Carlito"/>
              </a:rPr>
              <a:t>to display </a:t>
            </a:r>
            <a:r>
              <a:rPr sz="2000" dirty="0">
                <a:solidFill>
                  <a:srgbClr val="92D050"/>
                </a:solidFill>
                <a:latin typeface="Carlito"/>
                <a:cs typeface="Carlito"/>
              </a:rPr>
              <a:t>each </a:t>
            </a:r>
            <a:r>
              <a:rPr sz="2000" spc="-5" dirty="0">
                <a:solidFill>
                  <a:srgbClr val="92D050"/>
                </a:solidFill>
                <a:latin typeface="Carlito"/>
                <a:cs typeface="Carlito"/>
              </a:rPr>
              <a:t>successful </a:t>
            </a:r>
            <a:r>
              <a:rPr sz="2000" dirty="0">
                <a:solidFill>
                  <a:srgbClr val="92D050"/>
                </a:solidFill>
                <a:latin typeface="Carlito"/>
                <a:cs typeface="Carlito"/>
              </a:rPr>
              <a:t>landing </a:t>
            </a:r>
            <a:r>
              <a:rPr sz="2000" spc="-5" dirty="0">
                <a:solidFill>
                  <a:srgbClr val="92D050"/>
                </a:solidFill>
                <a:latin typeface="Carlito"/>
                <a:cs typeface="Carlito"/>
              </a:rPr>
              <a:t>(green icon) </a:t>
            </a:r>
            <a:r>
              <a:rPr sz="2000" dirty="0">
                <a:solidFill>
                  <a:srgbClr val="92D050"/>
                </a:solidFill>
                <a:latin typeface="Carlito"/>
                <a:cs typeface="Carlito"/>
              </a:rPr>
              <a:t>and</a:t>
            </a:r>
            <a:r>
              <a:rPr sz="2000" spc="5" dirty="0">
                <a:solidFill>
                  <a:srgbClr val="92D050"/>
                </a:solidFill>
                <a:latin typeface="Carlito"/>
                <a:cs typeface="Carlito"/>
              </a:rPr>
              <a:t> </a:t>
            </a:r>
            <a:r>
              <a:rPr sz="2000" spc="-20" dirty="0">
                <a:solidFill>
                  <a:srgbClr val="92D050"/>
                </a:solidFill>
                <a:latin typeface="Carlito"/>
                <a:cs typeface="Carlito"/>
              </a:rPr>
              <a:t>failed</a:t>
            </a:r>
            <a:endParaRPr sz="2000" dirty="0">
              <a:solidFill>
                <a:srgbClr val="92D050"/>
              </a:solidFill>
              <a:latin typeface="Carlito"/>
              <a:cs typeface="Carlito"/>
            </a:endParaRPr>
          </a:p>
          <a:p>
            <a:pPr marL="12700">
              <a:lnSpc>
                <a:spcPts val="2305"/>
              </a:lnSpc>
            </a:pPr>
            <a:r>
              <a:rPr sz="2000" spc="-5" dirty="0">
                <a:solidFill>
                  <a:srgbClr val="92D050"/>
                </a:solidFill>
                <a:latin typeface="Carlito"/>
                <a:cs typeface="Carlito"/>
              </a:rPr>
              <a:t>landing </a:t>
            </a:r>
            <a:r>
              <a:rPr sz="2000" spc="-15" dirty="0">
                <a:solidFill>
                  <a:srgbClr val="92D050"/>
                </a:solidFill>
                <a:latin typeface="Carlito"/>
                <a:cs typeface="Carlito"/>
              </a:rPr>
              <a:t>(red </a:t>
            </a:r>
            <a:r>
              <a:rPr sz="2000" spc="-5" dirty="0">
                <a:solidFill>
                  <a:srgbClr val="92D050"/>
                </a:solidFill>
                <a:latin typeface="Carlito"/>
                <a:cs typeface="Carlito"/>
              </a:rPr>
              <a:t>icon). </a:t>
            </a:r>
            <a:r>
              <a:rPr sz="2000" dirty="0">
                <a:solidFill>
                  <a:srgbClr val="92D050"/>
                </a:solidFill>
                <a:latin typeface="Carlito"/>
                <a:cs typeface="Carlito"/>
              </a:rPr>
              <a:t>In this </a:t>
            </a:r>
            <a:r>
              <a:rPr sz="2000" spc="-25" dirty="0">
                <a:solidFill>
                  <a:srgbClr val="92D050"/>
                </a:solidFill>
                <a:latin typeface="Carlito"/>
                <a:cs typeface="Carlito"/>
              </a:rPr>
              <a:t>example </a:t>
            </a:r>
            <a:r>
              <a:rPr sz="2000" spc="-40" dirty="0">
                <a:solidFill>
                  <a:srgbClr val="92D050"/>
                </a:solidFill>
                <a:latin typeface="Carlito"/>
                <a:cs typeface="Carlito"/>
              </a:rPr>
              <a:t>VAFB </a:t>
            </a:r>
            <a:r>
              <a:rPr sz="2000" spc="-5" dirty="0">
                <a:solidFill>
                  <a:srgbClr val="92D050"/>
                </a:solidFill>
                <a:latin typeface="Carlito"/>
                <a:cs typeface="Carlito"/>
              </a:rPr>
              <a:t>SLC-4E </a:t>
            </a:r>
            <a:r>
              <a:rPr sz="2000" spc="-20" dirty="0">
                <a:solidFill>
                  <a:srgbClr val="92D050"/>
                </a:solidFill>
                <a:latin typeface="Carlito"/>
                <a:cs typeface="Carlito"/>
              </a:rPr>
              <a:t>shows </a:t>
            </a:r>
            <a:r>
              <a:rPr sz="2000" dirty="0">
                <a:solidFill>
                  <a:srgbClr val="92D050"/>
                </a:solidFill>
                <a:latin typeface="Carlito"/>
                <a:cs typeface="Carlito"/>
              </a:rPr>
              <a:t>4 </a:t>
            </a:r>
            <a:r>
              <a:rPr sz="2000" spc="-5" dirty="0">
                <a:solidFill>
                  <a:srgbClr val="92D050"/>
                </a:solidFill>
                <a:latin typeface="Carlito"/>
                <a:cs typeface="Carlito"/>
              </a:rPr>
              <a:t>successful landings </a:t>
            </a:r>
            <a:r>
              <a:rPr sz="2000" dirty="0">
                <a:solidFill>
                  <a:srgbClr val="92D050"/>
                </a:solidFill>
                <a:latin typeface="Carlito"/>
                <a:cs typeface="Carlito"/>
              </a:rPr>
              <a:t>and 6 </a:t>
            </a:r>
            <a:r>
              <a:rPr sz="2000" spc="-20" dirty="0">
                <a:solidFill>
                  <a:srgbClr val="92D050"/>
                </a:solidFill>
                <a:latin typeface="Carlito"/>
                <a:cs typeface="Carlito"/>
              </a:rPr>
              <a:t>failed</a:t>
            </a:r>
            <a:r>
              <a:rPr sz="2000" spc="-65" dirty="0">
                <a:solidFill>
                  <a:srgbClr val="92D050"/>
                </a:solidFill>
                <a:latin typeface="Carlito"/>
                <a:cs typeface="Carlito"/>
              </a:rPr>
              <a:t> </a:t>
            </a:r>
            <a:r>
              <a:rPr sz="2000" spc="-5" dirty="0">
                <a:solidFill>
                  <a:srgbClr val="92D050"/>
                </a:solidFill>
                <a:latin typeface="Carlito"/>
                <a:cs typeface="Carlito"/>
              </a:rPr>
              <a:t>landings.</a:t>
            </a:r>
            <a:endParaRPr sz="2000" dirty="0">
              <a:solidFill>
                <a:srgbClr val="92D050"/>
              </a:solidFill>
              <a:latin typeface="Carlito"/>
              <a:cs typeface="Carlito"/>
            </a:endParaRPr>
          </a:p>
        </p:txBody>
      </p:sp>
      <p:sp>
        <p:nvSpPr>
          <p:cNvPr id="4" name="object 4"/>
          <p:cNvSpPr/>
          <p:nvPr/>
        </p:nvSpPr>
        <p:spPr>
          <a:xfrm>
            <a:off x="2889504" y="1801367"/>
            <a:ext cx="5620512" cy="35112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321165" cy="2286635"/>
          </a:xfrm>
          <a:prstGeom prst="rect">
            <a:avLst/>
          </a:prstGeom>
        </p:spPr>
        <p:txBody>
          <a:bodyPr vert="horz" wrap="square" lIns="0" tIns="195580" rIns="0" bIns="0" rtlCol="0">
            <a:spAutoFit/>
          </a:bodyPr>
          <a:lstStyle/>
          <a:p>
            <a:pPr marL="12700" marR="5080">
              <a:lnSpc>
                <a:spcPts val="8200"/>
              </a:lnSpc>
              <a:spcBef>
                <a:spcPts val="1540"/>
              </a:spcBef>
            </a:pPr>
            <a:r>
              <a:rPr sz="8000" spc="-530" dirty="0">
                <a:solidFill>
                  <a:srgbClr val="242424"/>
                </a:solidFill>
              </a:rPr>
              <a:t>Dashboard</a:t>
            </a:r>
            <a:r>
              <a:rPr sz="8000" spc="-700" dirty="0">
                <a:solidFill>
                  <a:srgbClr val="242424"/>
                </a:solidFill>
              </a:rPr>
              <a:t> </a:t>
            </a:r>
            <a:r>
              <a:rPr sz="8000" spc="-50" dirty="0">
                <a:solidFill>
                  <a:srgbClr val="242424"/>
                </a:solidFill>
              </a:rPr>
              <a:t>with  </a:t>
            </a:r>
            <a:r>
              <a:rPr sz="8000" spc="-315" dirty="0">
                <a:solidFill>
                  <a:srgbClr val="242424"/>
                </a:solidFill>
              </a:rPr>
              <a:t>Plotly</a:t>
            </a:r>
            <a:r>
              <a:rPr sz="8000" spc="-580" dirty="0">
                <a:solidFill>
                  <a:srgbClr val="242424"/>
                </a:solidFill>
              </a:rPr>
              <a:t> </a:t>
            </a:r>
            <a:r>
              <a:rPr sz="8000" spc="-730" dirty="0">
                <a:solidFill>
                  <a:srgbClr val="242424"/>
                </a:solidFill>
              </a:rPr>
              <a:t>Dash</a:t>
            </a:r>
            <a:endParaRPr sz="80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85" dirty="0">
                <a:uFill>
                  <a:solidFill>
                    <a:srgbClr val="7D7D7D"/>
                  </a:solidFill>
                </a:uFill>
              </a:rPr>
              <a:t>Successful </a:t>
            </a:r>
            <a:r>
              <a:rPr u="heavy" spc="-395" dirty="0">
                <a:uFill>
                  <a:solidFill>
                    <a:srgbClr val="7D7D7D"/>
                  </a:solidFill>
                </a:uFill>
              </a:rPr>
              <a:t>Launches Across </a:t>
            </a:r>
            <a:r>
              <a:rPr u="heavy" spc="-370" dirty="0">
                <a:uFill>
                  <a:solidFill>
                    <a:srgbClr val="7D7D7D"/>
                  </a:solidFill>
                </a:uFill>
              </a:rPr>
              <a:t>Launch</a:t>
            </a:r>
            <a:r>
              <a:rPr u="heavy" spc="-420" dirty="0">
                <a:uFill>
                  <a:solidFill>
                    <a:srgbClr val="7D7D7D"/>
                  </a:solidFill>
                </a:uFill>
              </a:rPr>
              <a:t> </a:t>
            </a:r>
            <a:r>
              <a:rPr u="heavy" spc="-380" dirty="0">
                <a:uFill>
                  <a:solidFill>
                    <a:srgbClr val="7D7D7D"/>
                  </a:solidFill>
                </a:uFill>
              </a:rPr>
              <a:t>Sites	</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sp>
        <p:nvSpPr>
          <p:cNvPr id="3" name="object 3"/>
          <p:cNvSpPr txBox="1"/>
          <p:nvPr/>
        </p:nvSpPr>
        <p:spPr>
          <a:xfrm>
            <a:off x="848055" y="4796409"/>
            <a:ext cx="10751820" cy="115443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92D050"/>
                </a:solidFill>
                <a:latin typeface="Carlito"/>
                <a:cs typeface="Carlito"/>
              </a:rPr>
              <a:t>This is </a:t>
            </a:r>
            <a:r>
              <a:rPr sz="2000" dirty="0">
                <a:solidFill>
                  <a:srgbClr val="92D050"/>
                </a:solidFill>
                <a:latin typeface="Carlito"/>
                <a:cs typeface="Carlito"/>
              </a:rPr>
              <a:t>the </a:t>
            </a:r>
            <a:r>
              <a:rPr sz="2000" spc="-5" dirty="0">
                <a:solidFill>
                  <a:srgbClr val="92D050"/>
                </a:solidFill>
                <a:latin typeface="Carlito"/>
                <a:cs typeface="Carlito"/>
              </a:rPr>
              <a:t>distribution of successful </a:t>
            </a:r>
            <a:r>
              <a:rPr sz="2000" dirty="0">
                <a:solidFill>
                  <a:srgbClr val="92D050"/>
                </a:solidFill>
                <a:latin typeface="Carlito"/>
                <a:cs typeface="Carlito"/>
              </a:rPr>
              <a:t>landings </a:t>
            </a:r>
            <a:r>
              <a:rPr sz="2000" spc="-20" dirty="0">
                <a:solidFill>
                  <a:srgbClr val="92D050"/>
                </a:solidFill>
                <a:latin typeface="Carlito"/>
                <a:cs typeface="Carlito"/>
              </a:rPr>
              <a:t>across </a:t>
            </a:r>
            <a:r>
              <a:rPr sz="2000" dirty="0">
                <a:solidFill>
                  <a:srgbClr val="92D050"/>
                </a:solidFill>
                <a:latin typeface="Carlito"/>
                <a:cs typeface="Carlito"/>
              </a:rPr>
              <a:t>all launch </a:t>
            </a:r>
            <a:r>
              <a:rPr sz="2000" spc="-20" dirty="0">
                <a:solidFill>
                  <a:srgbClr val="92D050"/>
                </a:solidFill>
                <a:latin typeface="Carlito"/>
                <a:cs typeface="Carlito"/>
              </a:rPr>
              <a:t>sites. </a:t>
            </a:r>
            <a:r>
              <a:rPr sz="2000" spc="-5" dirty="0">
                <a:solidFill>
                  <a:srgbClr val="92D050"/>
                </a:solidFill>
                <a:latin typeface="Carlito"/>
                <a:cs typeface="Carlito"/>
              </a:rPr>
              <a:t>CCAFS </a:t>
            </a:r>
            <a:r>
              <a:rPr sz="2000" spc="-10" dirty="0">
                <a:solidFill>
                  <a:srgbClr val="92D050"/>
                </a:solidFill>
                <a:latin typeface="Carlito"/>
                <a:cs typeface="Carlito"/>
              </a:rPr>
              <a:t>LC-40 </a:t>
            </a:r>
            <a:r>
              <a:rPr sz="2000" spc="-5" dirty="0">
                <a:solidFill>
                  <a:srgbClr val="92D050"/>
                </a:solidFill>
                <a:latin typeface="Carlito"/>
                <a:cs typeface="Carlito"/>
              </a:rPr>
              <a:t>is </a:t>
            </a:r>
            <a:r>
              <a:rPr sz="2000" dirty="0">
                <a:solidFill>
                  <a:srgbClr val="92D050"/>
                </a:solidFill>
                <a:latin typeface="Carlito"/>
                <a:cs typeface="Carlito"/>
              </a:rPr>
              <a:t>the </a:t>
            </a:r>
            <a:r>
              <a:rPr sz="2000" spc="-5" dirty="0">
                <a:solidFill>
                  <a:srgbClr val="92D050"/>
                </a:solidFill>
                <a:latin typeface="Carlito"/>
                <a:cs typeface="Carlito"/>
              </a:rPr>
              <a:t>old name of  CCAFS SLC-40 </a:t>
            </a:r>
            <a:r>
              <a:rPr sz="2000" dirty="0">
                <a:solidFill>
                  <a:srgbClr val="92D050"/>
                </a:solidFill>
                <a:latin typeface="Carlito"/>
                <a:cs typeface="Carlito"/>
              </a:rPr>
              <a:t>so </a:t>
            </a:r>
            <a:r>
              <a:rPr sz="2000" spc="-5" dirty="0">
                <a:solidFill>
                  <a:srgbClr val="92D050"/>
                </a:solidFill>
                <a:latin typeface="Carlito"/>
                <a:cs typeface="Carlito"/>
              </a:rPr>
              <a:t>CCAFS </a:t>
            </a:r>
            <a:r>
              <a:rPr sz="2000" dirty="0">
                <a:solidFill>
                  <a:srgbClr val="92D050"/>
                </a:solidFill>
                <a:latin typeface="Carlito"/>
                <a:cs typeface="Carlito"/>
              </a:rPr>
              <a:t>and </a:t>
            </a:r>
            <a:r>
              <a:rPr sz="2000" spc="-5" dirty="0">
                <a:solidFill>
                  <a:srgbClr val="92D050"/>
                </a:solidFill>
                <a:latin typeface="Carlito"/>
                <a:cs typeface="Carlito"/>
              </a:rPr>
              <a:t>KSC </a:t>
            </a:r>
            <a:r>
              <a:rPr sz="2000" spc="-35" dirty="0">
                <a:solidFill>
                  <a:srgbClr val="92D050"/>
                </a:solidFill>
                <a:latin typeface="Carlito"/>
                <a:cs typeface="Carlito"/>
              </a:rPr>
              <a:t>have </a:t>
            </a:r>
            <a:r>
              <a:rPr sz="2000" dirty="0">
                <a:solidFill>
                  <a:srgbClr val="92D050"/>
                </a:solidFill>
                <a:latin typeface="Carlito"/>
                <a:cs typeface="Carlito"/>
              </a:rPr>
              <a:t>the </a:t>
            </a:r>
            <a:r>
              <a:rPr sz="2000" spc="-5" dirty="0">
                <a:solidFill>
                  <a:srgbClr val="92D050"/>
                </a:solidFill>
                <a:latin typeface="Carlito"/>
                <a:cs typeface="Carlito"/>
              </a:rPr>
              <a:t>same amount </a:t>
            </a:r>
            <a:r>
              <a:rPr sz="2000" dirty="0">
                <a:solidFill>
                  <a:srgbClr val="92D050"/>
                </a:solidFill>
                <a:latin typeface="Carlito"/>
                <a:cs typeface="Carlito"/>
              </a:rPr>
              <a:t>of </a:t>
            </a:r>
            <a:r>
              <a:rPr sz="2000" spc="-5" dirty="0">
                <a:solidFill>
                  <a:srgbClr val="92D050"/>
                </a:solidFill>
                <a:latin typeface="Carlito"/>
                <a:cs typeface="Carlito"/>
              </a:rPr>
              <a:t>successful landings, but </a:t>
            </a:r>
            <a:r>
              <a:rPr sz="2000" dirty="0">
                <a:solidFill>
                  <a:srgbClr val="92D050"/>
                </a:solidFill>
                <a:latin typeface="Carlito"/>
                <a:cs typeface="Carlito"/>
              </a:rPr>
              <a:t>a majority of the  </a:t>
            </a:r>
            <a:r>
              <a:rPr sz="2000" spc="-5" dirty="0">
                <a:solidFill>
                  <a:srgbClr val="92D050"/>
                </a:solidFill>
                <a:latin typeface="Carlito"/>
                <a:cs typeface="Carlito"/>
              </a:rPr>
              <a:t>successful </a:t>
            </a:r>
            <a:r>
              <a:rPr sz="2000" dirty="0">
                <a:solidFill>
                  <a:srgbClr val="92D050"/>
                </a:solidFill>
                <a:latin typeface="Carlito"/>
                <a:cs typeface="Carlito"/>
              </a:rPr>
              <a:t>landings </a:t>
            </a:r>
            <a:r>
              <a:rPr sz="2000" spc="-5" dirty="0">
                <a:solidFill>
                  <a:srgbClr val="92D050"/>
                </a:solidFill>
                <a:latin typeface="Carlito"/>
                <a:cs typeface="Carlito"/>
              </a:rPr>
              <a:t>where </a:t>
            </a:r>
            <a:r>
              <a:rPr sz="2000" spc="-20" dirty="0">
                <a:solidFill>
                  <a:srgbClr val="92D050"/>
                </a:solidFill>
                <a:latin typeface="Carlito"/>
                <a:cs typeface="Carlito"/>
              </a:rPr>
              <a:t>performed </a:t>
            </a:r>
            <a:r>
              <a:rPr sz="2000" spc="-25" dirty="0">
                <a:solidFill>
                  <a:srgbClr val="92D050"/>
                </a:solidFill>
                <a:latin typeface="Carlito"/>
                <a:cs typeface="Carlito"/>
              </a:rPr>
              <a:t>before </a:t>
            </a:r>
            <a:r>
              <a:rPr sz="2000" dirty="0">
                <a:solidFill>
                  <a:srgbClr val="92D050"/>
                </a:solidFill>
                <a:latin typeface="Carlito"/>
                <a:cs typeface="Carlito"/>
              </a:rPr>
              <a:t>the </a:t>
            </a:r>
            <a:r>
              <a:rPr sz="2000" spc="-5" dirty="0">
                <a:solidFill>
                  <a:srgbClr val="92D050"/>
                </a:solidFill>
                <a:latin typeface="Carlito"/>
                <a:cs typeface="Carlito"/>
              </a:rPr>
              <a:t>name </a:t>
            </a:r>
            <a:r>
              <a:rPr sz="2000" dirty="0">
                <a:solidFill>
                  <a:srgbClr val="92D050"/>
                </a:solidFill>
                <a:latin typeface="Carlito"/>
                <a:cs typeface="Carlito"/>
              </a:rPr>
              <a:t>change. </a:t>
            </a:r>
            <a:r>
              <a:rPr sz="2000" spc="-40" dirty="0">
                <a:solidFill>
                  <a:srgbClr val="92D050"/>
                </a:solidFill>
                <a:latin typeface="Carlito"/>
                <a:cs typeface="Carlito"/>
              </a:rPr>
              <a:t>VAFB </a:t>
            </a:r>
            <a:r>
              <a:rPr sz="2000" spc="-5" dirty="0">
                <a:solidFill>
                  <a:srgbClr val="92D050"/>
                </a:solidFill>
                <a:latin typeface="Carlito"/>
                <a:cs typeface="Carlito"/>
              </a:rPr>
              <a:t>has </a:t>
            </a:r>
            <a:r>
              <a:rPr sz="2000" dirty="0">
                <a:solidFill>
                  <a:srgbClr val="92D050"/>
                </a:solidFill>
                <a:latin typeface="Carlito"/>
                <a:cs typeface="Carlito"/>
              </a:rPr>
              <a:t>the </a:t>
            </a:r>
            <a:r>
              <a:rPr sz="2000" spc="-20" dirty="0">
                <a:solidFill>
                  <a:srgbClr val="92D050"/>
                </a:solidFill>
                <a:latin typeface="Carlito"/>
                <a:cs typeface="Carlito"/>
              </a:rPr>
              <a:t>smallest share </a:t>
            </a:r>
            <a:r>
              <a:rPr sz="2000" spc="-5" dirty="0">
                <a:solidFill>
                  <a:srgbClr val="92D050"/>
                </a:solidFill>
                <a:latin typeface="Carlito"/>
                <a:cs typeface="Carlito"/>
              </a:rPr>
              <a:t>of successful  </a:t>
            </a:r>
            <a:r>
              <a:rPr sz="2000" dirty="0">
                <a:solidFill>
                  <a:srgbClr val="92D050"/>
                </a:solidFill>
                <a:latin typeface="Carlito"/>
                <a:cs typeface="Carlito"/>
              </a:rPr>
              <a:t>landings. </a:t>
            </a:r>
            <a:r>
              <a:rPr sz="2000" spc="-5" dirty="0">
                <a:solidFill>
                  <a:srgbClr val="92D050"/>
                </a:solidFill>
                <a:latin typeface="Carlito"/>
                <a:cs typeface="Carlito"/>
              </a:rPr>
              <a:t>This </a:t>
            </a:r>
            <a:r>
              <a:rPr sz="2000" spc="-25" dirty="0">
                <a:solidFill>
                  <a:srgbClr val="92D050"/>
                </a:solidFill>
                <a:latin typeface="Carlito"/>
                <a:cs typeface="Carlito"/>
              </a:rPr>
              <a:t>may </a:t>
            </a:r>
            <a:r>
              <a:rPr sz="2000" dirty="0">
                <a:solidFill>
                  <a:srgbClr val="92D050"/>
                </a:solidFill>
                <a:latin typeface="Carlito"/>
                <a:cs typeface="Carlito"/>
              </a:rPr>
              <a:t>be due </a:t>
            </a:r>
            <a:r>
              <a:rPr sz="2000" spc="-20" dirty="0">
                <a:solidFill>
                  <a:srgbClr val="92D050"/>
                </a:solidFill>
                <a:latin typeface="Carlito"/>
                <a:cs typeface="Carlito"/>
              </a:rPr>
              <a:t>to </a:t>
            </a:r>
            <a:r>
              <a:rPr sz="2000" spc="-5" dirty="0">
                <a:solidFill>
                  <a:srgbClr val="92D050"/>
                </a:solidFill>
                <a:latin typeface="Carlito"/>
                <a:cs typeface="Carlito"/>
              </a:rPr>
              <a:t>smaller sample </a:t>
            </a:r>
            <a:r>
              <a:rPr sz="2000" dirty="0">
                <a:solidFill>
                  <a:srgbClr val="92D050"/>
                </a:solidFill>
                <a:latin typeface="Carlito"/>
                <a:cs typeface="Carlito"/>
              </a:rPr>
              <a:t>and </a:t>
            </a:r>
            <a:r>
              <a:rPr sz="2000" spc="-5" dirty="0">
                <a:solidFill>
                  <a:srgbClr val="92D050"/>
                </a:solidFill>
                <a:latin typeface="Carlito"/>
                <a:cs typeface="Carlito"/>
              </a:rPr>
              <a:t>increase in </a:t>
            </a:r>
            <a:r>
              <a:rPr sz="2000" spc="-15" dirty="0">
                <a:solidFill>
                  <a:srgbClr val="92D050"/>
                </a:solidFill>
                <a:latin typeface="Carlito"/>
                <a:cs typeface="Carlito"/>
              </a:rPr>
              <a:t>difficulty </a:t>
            </a:r>
            <a:r>
              <a:rPr sz="2000" spc="-5" dirty="0">
                <a:solidFill>
                  <a:srgbClr val="92D050"/>
                </a:solidFill>
                <a:latin typeface="Carlito"/>
                <a:cs typeface="Carlito"/>
              </a:rPr>
              <a:t>of </a:t>
            </a:r>
            <a:r>
              <a:rPr sz="2000" dirty="0">
                <a:solidFill>
                  <a:srgbClr val="92D050"/>
                </a:solidFill>
                <a:latin typeface="Carlito"/>
                <a:cs typeface="Carlito"/>
              </a:rPr>
              <a:t>launching </a:t>
            </a:r>
            <a:r>
              <a:rPr sz="2000" spc="-5" dirty="0">
                <a:solidFill>
                  <a:srgbClr val="92D050"/>
                </a:solidFill>
                <a:latin typeface="Carlito"/>
                <a:cs typeface="Carlito"/>
              </a:rPr>
              <a:t>in </a:t>
            </a:r>
            <a:r>
              <a:rPr sz="2000" dirty="0">
                <a:solidFill>
                  <a:srgbClr val="92D050"/>
                </a:solidFill>
                <a:latin typeface="Carlito"/>
                <a:cs typeface="Carlito"/>
              </a:rPr>
              <a:t>the </a:t>
            </a:r>
            <a:r>
              <a:rPr sz="2000" spc="-25" dirty="0">
                <a:solidFill>
                  <a:srgbClr val="92D050"/>
                </a:solidFill>
                <a:latin typeface="Carlito"/>
                <a:cs typeface="Carlito"/>
              </a:rPr>
              <a:t>west</a:t>
            </a:r>
            <a:r>
              <a:rPr sz="2000" spc="-65" dirty="0">
                <a:solidFill>
                  <a:srgbClr val="92D050"/>
                </a:solidFill>
                <a:latin typeface="Carlito"/>
                <a:cs typeface="Carlito"/>
              </a:rPr>
              <a:t> </a:t>
            </a:r>
            <a:r>
              <a:rPr sz="2000" spc="-10" dirty="0">
                <a:solidFill>
                  <a:srgbClr val="92D050"/>
                </a:solidFill>
                <a:latin typeface="Carlito"/>
                <a:cs typeface="Carlito"/>
              </a:rPr>
              <a:t>coast.</a:t>
            </a:r>
            <a:endParaRPr sz="2000" dirty="0">
              <a:solidFill>
                <a:srgbClr val="92D050"/>
              </a:solidFill>
              <a:latin typeface="Carlito"/>
              <a:cs typeface="Carlito"/>
            </a:endParaRPr>
          </a:p>
        </p:txBody>
      </p:sp>
      <p:sp>
        <p:nvSpPr>
          <p:cNvPr id="4" name="object 4"/>
          <p:cNvSpPr/>
          <p:nvPr/>
        </p:nvSpPr>
        <p:spPr>
          <a:xfrm>
            <a:off x="4355591" y="1923288"/>
            <a:ext cx="2570988"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70519" y="2189988"/>
            <a:ext cx="1085087" cy="66598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285" dirty="0">
                <a:uFill>
                  <a:solidFill>
                    <a:srgbClr val="7D7D7D"/>
                  </a:solidFill>
                </a:uFill>
              </a:rPr>
              <a:t>Highest </a:t>
            </a:r>
            <a:r>
              <a:rPr u="heavy" spc="-520" dirty="0">
                <a:uFill>
                  <a:solidFill>
                    <a:srgbClr val="7D7D7D"/>
                  </a:solidFill>
                </a:uFill>
              </a:rPr>
              <a:t>Success </a:t>
            </a:r>
            <a:r>
              <a:rPr u="heavy" spc="-395" dirty="0">
                <a:uFill>
                  <a:solidFill>
                    <a:srgbClr val="7D7D7D"/>
                  </a:solidFill>
                </a:uFill>
              </a:rPr>
              <a:t>Rate </a:t>
            </a:r>
            <a:r>
              <a:rPr u="heavy" spc="-370" dirty="0">
                <a:uFill>
                  <a:solidFill>
                    <a:srgbClr val="7D7D7D"/>
                  </a:solidFill>
                </a:uFill>
              </a:rPr>
              <a:t>Launch</a:t>
            </a:r>
            <a:r>
              <a:rPr u="heavy" spc="-400" dirty="0">
                <a:uFill>
                  <a:solidFill>
                    <a:srgbClr val="7D7D7D"/>
                  </a:solidFill>
                </a:uFill>
              </a:rPr>
              <a:t> </a:t>
            </a:r>
            <a:r>
              <a:rPr u="heavy" spc="-325" dirty="0">
                <a:uFill>
                  <a:solidFill>
                    <a:srgbClr val="7D7D7D"/>
                  </a:solidFill>
                </a:uFill>
              </a:rPr>
              <a:t>Site	</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sp>
        <p:nvSpPr>
          <p:cNvPr id="3" name="object 3"/>
          <p:cNvSpPr txBox="1"/>
          <p:nvPr/>
        </p:nvSpPr>
        <p:spPr>
          <a:xfrm>
            <a:off x="1176019" y="5068061"/>
            <a:ext cx="916749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92D050"/>
                </a:solidFill>
                <a:latin typeface="Carlito"/>
                <a:cs typeface="Carlito"/>
              </a:rPr>
              <a:t>KSC LC-39A has </a:t>
            </a:r>
            <a:r>
              <a:rPr sz="2000" dirty="0">
                <a:solidFill>
                  <a:srgbClr val="92D050"/>
                </a:solidFill>
                <a:latin typeface="Carlito"/>
                <a:cs typeface="Carlito"/>
              </a:rPr>
              <a:t>the </a:t>
            </a:r>
            <a:r>
              <a:rPr sz="2000" spc="-10" dirty="0">
                <a:solidFill>
                  <a:srgbClr val="92D050"/>
                </a:solidFill>
                <a:latin typeface="Carlito"/>
                <a:cs typeface="Carlito"/>
              </a:rPr>
              <a:t>highest </a:t>
            </a:r>
            <a:r>
              <a:rPr sz="2000" dirty="0">
                <a:solidFill>
                  <a:srgbClr val="92D050"/>
                </a:solidFill>
                <a:latin typeface="Carlito"/>
                <a:cs typeface="Carlito"/>
              </a:rPr>
              <a:t>success </a:t>
            </a:r>
            <a:r>
              <a:rPr sz="2000" spc="-40" dirty="0">
                <a:solidFill>
                  <a:srgbClr val="92D050"/>
                </a:solidFill>
                <a:latin typeface="Carlito"/>
                <a:cs typeface="Carlito"/>
              </a:rPr>
              <a:t>rate </a:t>
            </a:r>
            <a:r>
              <a:rPr sz="2000" spc="-5" dirty="0">
                <a:solidFill>
                  <a:srgbClr val="92D050"/>
                </a:solidFill>
                <a:latin typeface="Carlito"/>
                <a:cs typeface="Carlito"/>
              </a:rPr>
              <a:t>with </a:t>
            </a:r>
            <a:r>
              <a:rPr sz="2000" dirty="0">
                <a:solidFill>
                  <a:srgbClr val="92D050"/>
                </a:solidFill>
                <a:latin typeface="Carlito"/>
                <a:cs typeface="Carlito"/>
              </a:rPr>
              <a:t>10 </a:t>
            </a:r>
            <a:r>
              <a:rPr sz="2000" spc="-5" dirty="0">
                <a:solidFill>
                  <a:srgbClr val="92D050"/>
                </a:solidFill>
                <a:latin typeface="Carlito"/>
                <a:cs typeface="Carlito"/>
              </a:rPr>
              <a:t>successful </a:t>
            </a:r>
            <a:r>
              <a:rPr sz="2000" dirty="0">
                <a:solidFill>
                  <a:srgbClr val="92D050"/>
                </a:solidFill>
                <a:latin typeface="Carlito"/>
                <a:cs typeface="Carlito"/>
              </a:rPr>
              <a:t>landings and 3 </a:t>
            </a:r>
            <a:r>
              <a:rPr sz="2000" spc="-20" dirty="0">
                <a:solidFill>
                  <a:srgbClr val="92D050"/>
                </a:solidFill>
                <a:latin typeface="Carlito"/>
                <a:cs typeface="Carlito"/>
              </a:rPr>
              <a:t>failed</a:t>
            </a:r>
            <a:r>
              <a:rPr sz="2000" spc="-105" dirty="0">
                <a:solidFill>
                  <a:srgbClr val="92D050"/>
                </a:solidFill>
                <a:latin typeface="Carlito"/>
                <a:cs typeface="Carlito"/>
              </a:rPr>
              <a:t> </a:t>
            </a:r>
            <a:r>
              <a:rPr sz="2000" dirty="0">
                <a:solidFill>
                  <a:srgbClr val="92D050"/>
                </a:solidFill>
                <a:latin typeface="Carlito"/>
                <a:cs typeface="Carlito"/>
              </a:rPr>
              <a:t>landings.</a:t>
            </a:r>
          </a:p>
        </p:txBody>
      </p:sp>
      <p:sp>
        <p:nvSpPr>
          <p:cNvPr id="4" name="object 4"/>
          <p:cNvSpPr/>
          <p:nvPr/>
        </p:nvSpPr>
        <p:spPr>
          <a:xfrm>
            <a:off x="4811267" y="2243327"/>
            <a:ext cx="2570988" cy="2570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48155" y="2308860"/>
            <a:ext cx="3401568"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31480" y="2429255"/>
            <a:ext cx="324611" cy="3048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321165" cy="1249060"/>
          </a:xfrm>
          <a:prstGeom prst="rect">
            <a:avLst/>
          </a:prstGeom>
        </p:spPr>
        <p:txBody>
          <a:bodyPr vert="horz" wrap="square" lIns="0" tIns="195580" rIns="0" bIns="0" rtlCol="0">
            <a:spAutoFit/>
          </a:bodyPr>
          <a:lstStyle/>
          <a:p>
            <a:pPr marL="12700" marR="5080">
              <a:lnSpc>
                <a:spcPts val="8200"/>
              </a:lnSpc>
              <a:spcBef>
                <a:spcPts val="1540"/>
              </a:spcBef>
            </a:pPr>
            <a:r>
              <a:rPr lang="fr-FR" sz="8000" spc="-530" dirty="0" err="1">
                <a:solidFill>
                  <a:srgbClr val="242424"/>
                </a:solidFill>
              </a:rPr>
              <a:t>Predictive</a:t>
            </a:r>
            <a:r>
              <a:rPr lang="fr-FR" sz="8000" spc="-530" dirty="0">
                <a:solidFill>
                  <a:srgbClr val="242424"/>
                </a:solidFill>
              </a:rPr>
              <a:t> classification</a:t>
            </a:r>
            <a:endParaRPr sz="80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spTree>
    <p:extLst>
      <p:ext uri="{BB962C8B-B14F-4D97-AF65-F5344CB8AC3E}">
        <p14:creationId xmlns:p14="http://schemas.microsoft.com/office/powerpoint/2010/main" val="3298972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1176019" y="321386"/>
            <a:ext cx="4008754" cy="566822"/>
          </a:xfrm>
          <a:prstGeom prst="rect">
            <a:avLst/>
          </a:prstGeom>
        </p:spPr>
        <p:txBody>
          <a:bodyPr vert="horz" wrap="square" lIns="0" tIns="12700" rIns="0" bIns="0" rtlCol="0">
            <a:spAutoFit/>
          </a:bodyPr>
          <a:lstStyle/>
          <a:p>
            <a:pPr marL="12700">
              <a:lnSpc>
                <a:spcPct val="100000"/>
              </a:lnSpc>
              <a:spcBef>
                <a:spcPts val="100"/>
              </a:spcBef>
            </a:pPr>
            <a:r>
              <a:rPr lang="fr-FR" sz="3600" spc="-229" dirty="0">
                <a:solidFill>
                  <a:srgbClr val="92D050"/>
                </a:solidFill>
              </a:rPr>
              <a:t>Models</a:t>
            </a:r>
            <a:r>
              <a:rPr sz="3600" spc="-340" dirty="0">
                <a:solidFill>
                  <a:srgbClr val="92D050"/>
                </a:solidFill>
              </a:rPr>
              <a:t> </a:t>
            </a:r>
            <a:r>
              <a:rPr sz="3600" spc="-280" dirty="0">
                <a:solidFill>
                  <a:srgbClr val="92D050"/>
                </a:solidFill>
              </a:rPr>
              <a:t>Accuracy</a:t>
            </a:r>
            <a:endParaRPr sz="3600" dirty="0">
              <a:solidFill>
                <a:srgbClr val="92D050"/>
              </a:solidFill>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sp>
        <p:nvSpPr>
          <p:cNvPr id="6" name="object 6"/>
          <p:cNvSpPr txBox="1"/>
          <p:nvPr/>
        </p:nvSpPr>
        <p:spPr>
          <a:xfrm>
            <a:off x="1176019" y="5000396"/>
            <a:ext cx="9213215" cy="1792735"/>
          </a:xfrm>
          <a:prstGeom prst="rect">
            <a:avLst/>
          </a:prstGeom>
        </p:spPr>
        <p:txBody>
          <a:bodyPr vert="horz" wrap="square" lIns="0" tIns="12700" rIns="0" bIns="0" rtlCol="0">
            <a:spAutoFit/>
          </a:bodyPr>
          <a:lstStyle/>
          <a:p>
            <a:pPr marL="12700" marR="2860040">
              <a:lnSpc>
                <a:spcPct val="120700"/>
              </a:lnSpc>
              <a:spcBef>
                <a:spcPts val="100"/>
              </a:spcBef>
            </a:pPr>
            <a:r>
              <a:rPr lang="en-US" sz="1600" spc="-15" dirty="0">
                <a:solidFill>
                  <a:srgbClr val="FFFFFF"/>
                </a:solidFill>
                <a:latin typeface="Carlito"/>
              </a:rPr>
              <a:t>When we compare the accuracy of the different algorithms: Logistic Regression, Support Vector Machine methods, they all preformed the same </a:t>
            </a:r>
            <a:r>
              <a:rPr sz="1600" spc="-5" dirty="0">
                <a:solidFill>
                  <a:srgbClr val="FFFFFF"/>
                </a:solidFill>
                <a:latin typeface="Carlito"/>
                <a:cs typeface="Carlito"/>
              </a:rPr>
              <a:t>on the </a:t>
            </a:r>
            <a:r>
              <a:rPr sz="1600" spc="-20" dirty="0">
                <a:solidFill>
                  <a:srgbClr val="FFFFFF"/>
                </a:solidFill>
                <a:latin typeface="Carlito"/>
                <a:cs typeface="Carlito"/>
              </a:rPr>
              <a:t>test set </a:t>
            </a:r>
            <a:r>
              <a:rPr sz="1600" spc="-15" dirty="0">
                <a:solidFill>
                  <a:srgbClr val="FFFFFF"/>
                </a:solidFill>
                <a:latin typeface="Carlito"/>
                <a:cs typeface="Carlito"/>
              </a:rPr>
              <a:t>at </a:t>
            </a:r>
            <a:r>
              <a:rPr sz="1600" spc="-20" dirty="0">
                <a:solidFill>
                  <a:srgbClr val="FFFFFF"/>
                </a:solidFill>
                <a:latin typeface="Carlito"/>
                <a:cs typeface="Carlito"/>
              </a:rPr>
              <a:t>83.33% </a:t>
            </a:r>
            <a:r>
              <a:rPr sz="1600" spc="-45" dirty="0">
                <a:solidFill>
                  <a:srgbClr val="FFFFFF"/>
                </a:solidFill>
                <a:latin typeface="Carlito"/>
                <a:cs typeface="Carlito"/>
              </a:rPr>
              <a:t>accuracy. </a:t>
            </a:r>
            <a:endParaRPr lang="fr-FR" sz="1600" spc="-45" dirty="0">
              <a:solidFill>
                <a:srgbClr val="FFFFFF"/>
              </a:solidFill>
              <a:latin typeface="Carlito"/>
              <a:cs typeface="Carlito"/>
            </a:endParaRPr>
          </a:p>
          <a:p>
            <a:pPr marL="12700" marR="2860040">
              <a:lnSpc>
                <a:spcPct val="120700"/>
              </a:lnSpc>
              <a:spcBef>
                <a:spcPts val="100"/>
              </a:spcBef>
            </a:pPr>
            <a:r>
              <a:rPr sz="1600" spc="-45" dirty="0">
                <a:solidFill>
                  <a:schemeClr val="bg1"/>
                </a:solidFill>
                <a:latin typeface="Carlito"/>
                <a:cs typeface="Carlito"/>
              </a:rPr>
              <a:t> </a:t>
            </a:r>
            <a:r>
              <a:rPr lang="en-US" sz="1600" b="0" i="0" dirty="0">
                <a:solidFill>
                  <a:schemeClr val="bg1"/>
                </a:solidFill>
                <a:effectLst/>
                <a:latin typeface="Söhne"/>
              </a:rPr>
              <a:t>The sample size for the test is only 18, which is relatively small. Therefore, it is essential to gather more data to improve the accuracy of the model and determine the most suitable one.</a:t>
            </a:r>
            <a:endParaRPr sz="1600" dirty="0">
              <a:solidFill>
                <a:schemeClr val="bg1"/>
              </a:solidFill>
              <a:latin typeface="Carlito"/>
              <a:cs typeface="Carlito"/>
            </a:endParaRPr>
          </a:p>
        </p:txBody>
      </p:sp>
      <p:pic>
        <p:nvPicPr>
          <p:cNvPr id="10" name="Image 9">
            <a:extLst>
              <a:ext uri="{FF2B5EF4-FFF2-40B4-BE49-F238E27FC236}">
                <a16:creationId xmlns:a16="http://schemas.microsoft.com/office/drawing/2014/main" id="{9D876540-7A09-0725-83AF-481BC0C7E7A0}"/>
              </a:ext>
            </a:extLst>
          </p:cNvPr>
          <p:cNvPicPr>
            <a:picLocks noChangeAspect="1"/>
          </p:cNvPicPr>
          <p:nvPr/>
        </p:nvPicPr>
        <p:blipFill>
          <a:blip r:embed="rId2"/>
          <a:stretch>
            <a:fillRect/>
          </a:stretch>
        </p:blipFill>
        <p:spPr>
          <a:xfrm>
            <a:off x="3180396" y="838200"/>
            <a:ext cx="5072547" cy="37435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a:solidFill>
            <a:srgbClr val="92D050"/>
          </a:solidFill>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1054100" y="205464"/>
            <a:ext cx="2997835" cy="689932"/>
          </a:xfrm>
          <a:prstGeom prst="rect">
            <a:avLst/>
          </a:prstGeom>
        </p:spPr>
        <p:txBody>
          <a:bodyPr vert="horz" wrap="square" lIns="0" tIns="12700" rIns="0" bIns="0" rtlCol="0">
            <a:spAutoFit/>
          </a:bodyPr>
          <a:lstStyle/>
          <a:p>
            <a:pPr marL="12700">
              <a:lnSpc>
                <a:spcPct val="100000"/>
              </a:lnSpc>
              <a:spcBef>
                <a:spcPts val="100"/>
              </a:spcBef>
            </a:pPr>
            <a:r>
              <a:rPr spc="-145" dirty="0">
                <a:solidFill>
                  <a:srgbClr val="92D050"/>
                </a:solidFill>
              </a:rPr>
              <a:t>Introduction</a:t>
            </a:r>
          </a:p>
        </p:txBody>
      </p:sp>
      <p:sp>
        <p:nvSpPr>
          <p:cNvPr id="6" name="object 6"/>
          <p:cNvSpPr txBox="1"/>
          <p:nvPr/>
        </p:nvSpPr>
        <p:spPr>
          <a:xfrm>
            <a:off x="4399279" y="456013"/>
            <a:ext cx="6793230" cy="5142242"/>
          </a:xfrm>
          <a:prstGeom prst="rect">
            <a:avLst/>
          </a:prstGeom>
        </p:spPr>
        <p:txBody>
          <a:bodyPr vert="horz" wrap="square" lIns="0" tIns="161290" rIns="0" bIns="0" rtlCol="0">
            <a:spAutoFit/>
          </a:bodyPr>
          <a:lstStyle/>
          <a:p>
            <a:pPr marL="2499995">
              <a:lnSpc>
                <a:spcPct val="100000"/>
              </a:lnSpc>
              <a:spcBef>
                <a:spcPts val="1270"/>
              </a:spcBef>
            </a:pPr>
            <a:r>
              <a:rPr sz="3000" spc="-20" dirty="0">
                <a:solidFill>
                  <a:srgbClr val="92D050"/>
                </a:solidFill>
                <a:uFill>
                  <a:solidFill>
                    <a:srgbClr val="BB562C"/>
                  </a:solidFill>
                </a:uFill>
                <a:latin typeface="Carlito"/>
                <a:cs typeface="Carlito"/>
              </a:rPr>
              <a:t>Background</a:t>
            </a:r>
            <a:endParaRPr sz="3000" dirty="0">
              <a:solidFill>
                <a:srgbClr val="92D050"/>
              </a:solidFill>
              <a:latin typeface="Carlito"/>
              <a:cs typeface="Carlito"/>
            </a:endParaRPr>
          </a:p>
          <a:p>
            <a:pPr marL="253365" indent="-229235">
              <a:lnSpc>
                <a:spcPct val="100000"/>
              </a:lnSpc>
              <a:spcBef>
                <a:spcPts val="850"/>
              </a:spcBef>
              <a:buFont typeface="Arial"/>
              <a:buChar char="•"/>
              <a:tabLst>
                <a:tab pos="253365" algn="l"/>
                <a:tab pos="254000" algn="l"/>
              </a:tabLst>
            </a:pPr>
            <a:r>
              <a:rPr lang="fr-FR" sz="2200" spc="-20" dirty="0" err="1">
                <a:solidFill>
                  <a:srgbClr val="92D050"/>
                </a:solidFill>
                <a:latin typeface="Carlito"/>
                <a:cs typeface="Carlito"/>
              </a:rPr>
              <a:t>Currently</a:t>
            </a:r>
            <a:r>
              <a:rPr lang="fr-FR" sz="2200" spc="-20" dirty="0">
                <a:solidFill>
                  <a:srgbClr val="92D050"/>
                </a:solidFill>
                <a:latin typeface="Carlito"/>
                <a:cs typeface="Carlito"/>
              </a:rPr>
              <a:t> in the </a:t>
            </a:r>
            <a:r>
              <a:rPr sz="2200" spc="-20" dirty="0">
                <a:solidFill>
                  <a:srgbClr val="92D050"/>
                </a:solidFill>
                <a:latin typeface="Carlito"/>
                <a:cs typeface="Carlito"/>
              </a:rPr>
              <a:t>Commercial </a:t>
            </a:r>
            <a:r>
              <a:rPr sz="2200" spc="-10" dirty="0">
                <a:solidFill>
                  <a:srgbClr val="92D050"/>
                </a:solidFill>
                <a:latin typeface="Carlito"/>
                <a:cs typeface="Carlito"/>
              </a:rPr>
              <a:t>Space </a:t>
            </a:r>
            <a:r>
              <a:rPr sz="2200" spc="-25" dirty="0">
                <a:solidFill>
                  <a:srgbClr val="92D050"/>
                </a:solidFill>
                <a:latin typeface="Carlito"/>
                <a:cs typeface="Carlito"/>
              </a:rPr>
              <a:t>Age</a:t>
            </a:r>
            <a:endParaRPr sz="2200" dirty="0">
              <a:solidFill>
                <a:srgbClr val="92D050"/>
              </a:solidFill>
              <a:latin typeface="Carlito"/>
              <a:cs typeface="Carlito"/>
            </a:endParaRPr>
          </a:p>
          <a:p>
            <a:pPr marL="253365" indent="-229235">
              <a:lnSpc>
                <a:spcPct val="100000"/>
              </a:lnSpc>
              <a:spcBef>
                <a:spcPts val="705"/>
              </a:spcBef>
              <a:buFont typeface="Arial"/>
              <a:buChar char="•"/>
              <a:tabLst>
                <a:tab pos="253365" algn="l"/>
                <a:tab pos="254000" algn="l"/>
              </a:tabLst>
            </a:pPr>
            <a:r>
              <a:rPr sz="2200" spc="-15" dirty="0">
                <a:solidFill>
                  <a:srgbClr val="92D050"/>
                </a:solidFill>
                <a:latin typeface="Carlito"/>
                <a:cs typeface="Carlito"/>
              </a:rPr>
              <a:t>Space</a:t>
            </a:r>
            <a:r>
              <a:rPr sz="2200" spc="-5" dirty="0">
                <a:solidFill>
                  <a:srgbClr val="92D050"/>
                </a:solidFill>
                <a:latin typeface="Carlito"/>
                <a:cs typeface="Carlito"/>
              </a:rPr>
              <a:t>X </a:t>
            </a:r>
            <a:r>
              <a:rPr lang="fr-FR" sz="2200" spc="-15" dirty="0" err="1">
                <a:solidFill>
                  <a:srgbClr val="92D050"/>
                </a:solidFill>
                <a:latin typeface="Carlito"/>
                <a:cs typeface="Carlito"/>
              </a:rPr>
              <a:t>offer</a:t>
            </a:r>
            <a:r>
              <a:rPr sz="2200" spc="-15" dirty="0">
                <a:solidFill>
                  <a:srgbClr val="92D050"/>
                </a:solidFill>
                <a:latin typeface="Carlito"/>
                <a:cs typeface="Carlito"/>
              </a:rPr>
              <a:t> </a:t>
            </a:r>
            <a:r>
              <a:rPr sz="2200" spc="-20" dirty="0">
                <a:solidFill>
                  <a:srgbClr val="92D050"/>
                </a:solidFill>
                <a:latin typeface="Carlito"/>
                <a:cs typeface="Carlito"/>
              </a:rPr>
              <a:t>best pricing </a:t>
            </a:r>
            <a:r>
              <a:rPr sz="2200" spc="-15" dirty="0">
                <a:solidFill>
                  <a:srgbClr val="92D050"/>
                </a:solidFill>
                <a:latin typeface="Carlito"/>
                <a:cs typeface="Carlito"/>
              </a:rPr>
              <a:t>($62 </a:t>
            </a:r>
            <a:r>
              <a:rPr sz="2200" spc="-5" dirty="0">
                <a:solidFill>
                  <a:srgbClr val="92D050"/>
                </a:solidFill>
                <a:latin typeface="Carlito"/>
                <a:cs typeface="Carlito"/>
              </a:rPr>
              <a:t>million </a:t>
            </a:r>
            <a:r>
              <a:rPr lang="fr-FR" sz="2200" spc="-15" dirty="0" err="1">
                <a:solidFill>
                  <a:srgbClr val="92D050"/>
                </a:solidFill>
                <a:latin typeface="Carlito"/>
                <a:cs typeface="Carlito"/>
              </a:rPr>
              <a:t>compared</a:t>
            </a:r>
            <a:r>
              <a:rPr lang="fr-FR" sz="2200" spc="-15" dirty="0">
                <a:solidFill>
                  <a:srgbClr val="92D050"/>
                </a:solidFill>
                <a:latin typeface="Carlito"/>
                <a:cs typeface="Carlito"/>
              </a:rPr>
              <a:t> to</a:t>
            </a:r>
            <a:r>
              <a:rPr sz="2200" spc="-15" dirty="0">
                <a:solidFill>
                  <a:srgbClr val="92D050"/>
                </a:solidFill>
                <a:latin typeface="Carlito"/>
                <a:cs typeface="Carlito"/>
              </a:rPr>
              <a:t>. </a:t>
            </a:r>
            <a:r>
              <a:rPr sz="2200" spc="-5" dirty="0">
                <a:solidFill>
                  <a:srgbClr val="92D050"/>
                </a:solidFill>
                <a:latin typeface="Carlito"/>
                <a:cs typeface="Carlito"/>
              </a:rPr>
              <a:t>$165 million</a:t>
            </a:r>
            <a:r>
              <a:rPr sz="2200" spc="25" dirty="0">
                <a:solidFill>
                  <a:srgbClr val="92D050"/>
                </a:solidFill>
                <a:latin typeface="Carlito"/>
                <a:cs typeface="Carlito"/>
              </a:rPr>
              <a:t> </a:t>
            </a:r>
            <a:r>
              <a:rPr sz="2200" spc="-5" dirty="0">
                <a:solidFill>
                  <a:srgbClr val="92D050"/>
                </a:solidFill>
                <a:latin typeface="Carlito"/>
                <a:cs typeface="Carlito"/>
              </a:rPr>
              <a:t>USD)</a:t>
            </a:r>
            <a:endParaRPr sz="2200" dirty="0">
              <a:solidFill>
                <a:srgbClr val="92D050"/>
              </a:solidFill>
              <a:latin typeface="Carlito"/>
              <a:cs typeface="Carlito"/>
            </a:endParaRPr>
          </a:p>
          <a:p>
            <a:pPr marL="253365" indent="-229235">
              <a:lnSpc>
                <a:spcPct val="100000"/>
              </a:lnSpc>
              <a:spcBef>
                <a:spcPts val="695"/>
              </a:spcBef>
              <a:buFont typeface="Arial"/>
              <a:buChar char="•"/>
              <a:tabLst>
                <a:tab pos="253365" algn="l"/>
                <a:tab pos="254000" algn="l"/>
              </a:tabLst>
            </a:pPr>
            <a:r>
              <a:rPr lang="fr-FR" sz="2200" spc="-25" dirty="0">
                <a:solidFill>
                  <a:srgbClr val="92D050"/>
                </a:solidFill>
                <a:latin typeface="Carlito"/>
                <a:cs typeface="Carlito"/>
              </a:rPr>
              <a:t>Due to the </a:t>
            </a:r>
            <a:r>
              <a:rPr lang="fr-FR" sz="2200" spc="-25" dirty="0" err="1">
                <a:solidFill>
                  <a:srgbClr val="92D050"/>
                </a:solidFill>
                <a:latin typeface="Carlito"/>
                <a:cs typeface="Carlito"/>
              </a:rPr>
              <a:t>capability</a:t>
            </a:r>
            <a:r>
              <a:rPr lang="fr-FR" sz="2200" spc="-25" dirty="0">
                <a:solidFill>
                  <a:srgbClr val="92D050"/>
                </a:solidFill>
                <a:latin typeface="Carlito"/>
                <a:cs typeface="Carlito"/>
              </a:rPr>
              <a:t> </a:t>
            </a:r>
            <a:r>
              <a:rPr sz="2200" spc="-30" dirty="0">
                <a:solidFill>
                  <a:srgbClr val="92D050"/>
                </a:solidFill>
                <a:latin typeface="Carlito"/>
                <a:cs typeface="Carlito"/>
              </a:rPr>
              <a:t>to recover </a:t>
            </a:r>
            <a:r>
              <a:rPr lang="fr-FR" sz="2200" spc="-15" dirty="0">
                <a:solidFill>
                  <a:srgbClr val="92D050"/>
                </a:solidFill>
                <a:latin typeface="Carlito"/>
                <a:cs typeface="Carlito"/>
              </a:rPr>
              <a:t>Stage 1</a:t>
            </a:r>
            <a:r>
              <a:rPr sz="2200" spc="-15" dirty="0">
                <a:solidFill>
                  <a:srgbClr val="92D050"/>
                </a:solidFill>
                <a:latin typeface="Carlito"/>
                <a:cs typeface="Carlito"/>
              </a:rPr>
              <a:t> </a:t>
            </a:r>
            <a:r>
              <a:rPr sz="2200" dirty="0">
                <a:solidFill>
                  <a:srgbClr val="92D050"/>
                </a:solidFill>
                <a:latin typeface="Carlito"/>
                <a:cs typeface="Carlito"/>
              </a:rPr>
              <a:t>of </a:t>
            </a:r>
            <a:r>
              <a:rPr sz="2200" spc="-45" dirty="0">
                <a:solidFill>
                  <a:srgbClr val="92D050"/>
                </a:solidFill>
                <a:latin typeface="Carlito"/>
                <a:cs typeface="Carlito"/>
              </a:rPr>
              <a:t>rocket </a:t>
            </a:r>
            <a:endParaRPr sz="2200" dirty="0">
              <a:solidFill>
                <a:srgbClr val="92D050"/>
              </a:solidFill>
              <a:latin typeface="Carlito"/>
              <a:cs typeface="Carlito"/>
            </a:endParaRPr>
          </a:p>
          <a:p>
            <a:pPr marL="253365" indent="-229235">
              <a:lnSpc>
                <a:spcPct val="100000"/>
              </a:lnSpc>
              <a:spcBef>
                <a:spcPts val="700"/>
              </a:spcBef>
              <a:buFont typeface="Arial"/>
              <a:buChar char="•"/>
              <a:tabLst>
                <a:tab pos="253365" algn="l"/>
                <a:tab pos="254000" algn="l"/>
              </a:tabLst>
            </a:pPr>
            <a:r>
              <a:rPr sz="2200" spc="-15" dirty="0" err="1">
                <a:solidFill>
                  <a:srgbClr val="92D050"/>
                </a:solidFill>
                <a:latin typeface="Carlito"/>
                <a:cs typeface="Carlito"/>
              </a:rPr>
              <a:t>Space</a:t>
            </a:r>
            <a:r>
              <a:rPr sz="2200" spc="-5" dirty="0" err="1">
                <a:solidFill>
                  <a:srgbClr val="92D050"/>
                </a:solidFill>
                <a:latin typeface="Carlito"/>
                <a:cs typeface="Carlito"/>
              </a:rPr>
              <a:t>Y</a:t>
            </a:r>
            <a:r>
              <a:rPr sz="2200" spc="-5" dirty="0">
                <a:solidFill>
                  <a:srgbClr val="92D050"/>
                </a:solidFill>
                <a:latin typeface="Carlito"/>
                <a:cs typeface="Carlito"/>
              </a:rPr>
              <a:t> </a:t>
            </a:r>
            <a:r>
              <a:rPr lang="fr-FR" sz="2200" spc="-25" dirty="0" err="1">
                <a:solidFill>
                  <a:srgbClr val="92D050"/>
                </a:solidFill>
                <a:latin typeface="Carlito"/>
                <a:cs typeface="Carlito"/>
              </a:rPr>
              <a:t>aims</a:t>
            </a:r>
            <a:r>
              <a:rPr sz="2200" spc="-25" dirty="0">
                <a:solidFill>
                  <a:srgbClr val="92D050"/>
                </a:solidFill>
                <a:latin typeface="Carlito"/>
                <a:cs typeface="Carlito"/>
              </a:rPr>
              <a:t> </a:t>
            </a:r>
            <a:r>
              <a:rPr sz="2200" spc="-30" dirty="0">
                <a:solidFill>
                  <a:srgbClr val="92D050"/>
                </a:solidFill>
                <a:latin typeface="Carlito"/>
                <a:cs typeface="Carlito"/>
              </a:rPr>
              <a:t>to </a:t>
            </a:r>
            <a:r>
              <a:rPr sz="2200" spc="-25" dirty="0">
                <a:solidFill>
                  <a:srgbClr val="92D050"/>
                </a:solidFill>
                <a:latin typeface="Carlito"/>
                <a:cs typeface="Carlito"/>
              </a:rPr>
              <a:t>compete </a:t>
            </a:r>
            <a:r>
              <a:rPr sz="2200" spc="-5" dirty="0">
                <a:solidFill>
                  <a:srgbClr val="92D050"/>
                </a:solidFill>
                <a:latin typeface="Carlito"/>
                <a:cs typeface="Carlito"/>
              </a:rPr>
              <a:t>with </a:t>
            </a:r>
            <a:r>
              <a:rPr sz="2200" spc="-10" dirty="0">
                <a:solidFill>
                  <a:srgbClr val="92D050"/>
                </a:solidFill>
                <a:latin typeface="Carlito"/>
                <a:cs typeface="Carlito"/>
              </a:rPr>
              <a:t>Space</a:t>
            </a:r>
            <a:r>
              <a:rPr sz="2200" spc="-5" dirty="0">
                <a:solidFill>
                  <a:srgbClr val="92D050"/>
                </a:solidFill>
                <a:latin typeface="Carlito"/>
                <a:cs typeface="Carlito"/>
              </a:rPr>
              <a:t>X</a:t>
            </a:r>
            <a:endParaRPr sz="2200" dirty="0">
              <a:solidFill>
                <a:srgbClr val="92D050"/>
              </a:solidFill>
              <a:latin typeface="Carlito"/>
              <a:cs typeface="Carlito"/>
            </a:endParaRPr>
          </a:p>
          <a:p>
            <a:pPr>
              <a:lnSpc>
                <a:spcPct val="100000"/>
              </a:lnSpc>
              <a:buClr>
                <a:srgbClr val="BB562C"/>
              </a:buClr>
              <a:buFont typeface="Arial"/>
              <a:buChar char="•"/>
            </a:pPr>
            <a:endParaRPr sz="2500" dirty="0">
              <a:solidFill>
                <a:srgbClr val="92D050"/>
              </a:solidFill>
              <a:latin typeface="Carlito"/>
              <a:cs typeface="Carlito"/>
            </a:endParaRPr>
          </a:p>
          <a:p>
            <a:pPr>
              <a:lnSpc>
                <a:spcPct val="100000"/>
              </a:lnSpc>
              <a:spcBef>
                <a:spcPts val="15"/>
              </a:spcBef>
              <a:buClr>
                <a:srgbClr val="BB562C"/>
              </a:buClr>
              <a:buFont typeface="Arial"/>
              <a:buChar char="•"/>
            </a:pPr>
            <a:endParaRPr sz="3350" dirty="0">
              <a:solidFill>
                <a:srgbClr val="92D050"/>
              </a:solidFill>
              <a:latin typeface="Carlito"/>
              <a:cs typeface="Carlito"/>
            </a:endParaRPr>
          </a:p>
          <a:p>
            <a:pPr marL="144780" algn="ctr">
              <a:lnSpc>
                <a:spcPct val="100000"/>
              </a:lnSpc>
            </a:pPr>
            <a:r>
              <a:rPr sz="3000" spc="-20" dirty="0">
                <a:solidFill>
                  <a:srgbClr val="92D050"/>
                </a:solidFill>
                <a:uFill>
                  <a:solidFill>
                    <a:srgbClr val="BB562C"/>
                  </a:solidFill>
                </a:uFill>
                <a:latin typeface="Carlito"/>
                <a:cs typeface="Carlito"/>
              </a:rPr>
              <a:t>Problem</a:t>
            </a:r>
            <a:endParaRPr sz="3000" dirty="0">
              <a:solidFill>
                <a:srgbClr val="92D050"/>
              </a:solidFill>
              <a:latin typeface="Carlito"/>
              <a:cs typeface="Carlito"/>
            </a:endParaRPr>
          </a:p>
          <a:p>
            <a:pPr marL="240665" marR="591185" indent="-240665">
              <a:lnSpc>
                <a:spcPts val="2510"/>
              </a:lnSpc>
              <a:spcBef>
                <a:spcPts val="900"/>
              </a:spcBef>
              <a:buFont typeface="Arial"/>
              <a:buChar char="•"/>
              <a:tabLst>
                <a:tab pos="240665" algn="l"/>
                <a:tab pos="241300" algn="l"/>
              </a:tabLst>
            </a:pPr>
            <a:r>
              <a:rPr lang="en-US" sz="2200" spc="-25" dirty="0" err="1">
                <a:solidFill>
                  <a:srgbClr val="92D050"/>
                </a:solidFill>
                <a:latin typeface="Carlito"/>
              </a:rPr>
              <a:t>SpaceY</a:t>
            </a:r>
            <a:r>
              <a:rPr lang="en-US" sz="2200" spc="-25" dirty="0">
                <a:solidFill>
                  <a:srgbClr val="92D050"/>
                </a:solidFill>
                <a:latin typeface="Carlito"/>
              </a:rPr>
              <a:t> has tasked us with training a machine learning model that can predict whether Stage 1 recovery will be successful</a:t>
            </a:r>
            <a:endParaRPr sz="2200" spc="-25" dirty="0">
              <a:solidFill>
                <a:srgbClr val="92D050"/>
              </a:solidFill>
              <a:latin typeface="Carlito"/>
            </a:endParaRPr>
          </a:p>
        </p:txBody>
      </p:sp>
      <p:sp>
        <p:nvSpPr>
          <p:cNvPr id="8" name="object 8"/>
          <p:cNvSpPr txBox="1"/>
          <p:nvPr/>
        </p:nvSpPr>
        <p:spPr>
          <a:xfrm>
            <a:off x="914400" y="5257312"/>
            <a:ext cx="3733799"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rlito"/>
                <a:cs typeface="Carlito"/>
              </a:rPr>
              <a:t>SpaceX </a:t>
            </a:r>
            <a:r>
              <a:rPr sz="1400" spc="-20" dirty="0">
                <a:latin typeface="Carlito"/>
                <a:cs typeface="Carlito"/>
              </a:rPr>
              <a:t>Falcon </a:t>
            </a:r>
            <a:r>
              <a:rPr sz="1400" dirty="0">
                <a:latin typeface="Carlito"/>
                <a:cs typeface="Carlito"/>
              </a:rPr>
              <a:t>9 </a:t>
            </a:r>
            <a:r>
              <a:rPr sz="1400" spc="-25" dirty="0">
                <a:latin typeface="Carlito"/>
                <a:cs typeface="Carlito"/>
              </a:rPr>
              <a:t>Rocket </a:t>
            </a:r>
            <a:r>
              <a:rPr sz="1400" dirty="0">
                <a:latin typeface="Carlito"/>
                <a:cs typeface="Carlito"/>
              </a:rPr>
              <a:t>– </a:t>
            </a:r>
            <a:r>
              <a:rPr lang="fr-FR" sz="1400" dirty="0">
                <a:latin typeface="Carlito"/>
                <a:cs typeface="Carlito"/>
              </a:rPr>
              <a:t>Source: </a:t>
            </a:r>
            <a:r>
              <a:rPr lang="fr-FR" sz="1400" spc="-5" dirty="0">
                <a:latin typeface="Carlito"/>
                <a:cs typeface="Carlito"/>
              </a:rPr>
              <a:t>SpaceX</a:t>
            </a:r>
            <a:endParaRPr sz="1400" dirty="0">
              <a:latin typeface="Carlito"/>
              <a:cs typeface="Carlito"/>
            </a:endParaRPr>
          </a:p>
        </p:txBody>
      </p:sp>
      <p:sp>
        <p:nvSpPr>
          <p:cNvPr id="9" name="object 9"/>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4</a:t>
            </a:fld>
            <a:endParaRPr sz="1050">
              <a:latin typeface="Carlito"/>
              <a:cs typeface="Carlito"/>
            </a:endParaRPr>
          </a:p>
        </p:txBody>
      </p:sp>
      <p:pic>
        <p:nvPicPr>
          <p:cNvPr id="11" name="Image 10">
            <a:extLst>
              <a:ext uri="{FF2B5EF4-FFF2-40B4-BE49-F238E27FC236}">
                <a16:creationId xmlns:a16="http://schemas.microsoft.com/office/drawing/2014/main" id="{4D78D615-6D8D-E194-72A3-185495531F94}"/>
              </a:ext>
            </a:extLst>
          </p:cNvPr>
          <p:cNvPicPr>
            <a:picLocks noChangeAspect="1"/>
          </p:cNvPicPr>
          <p:nvPr/>
        </p:nvPicPr>
        <p:blipFill>
          <a:blip r:embed="rId2"/>
          <a:stretch>
            <a:fillRect/>
          </a:stretch>
        </p:blipFill>
        <p:spPr>
          <a:xfrm>
            <a:off x="1120855" y="1219200"/>
            <a:ext cx="3057952" cy="392484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92D050"/>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92D050"/>
            </a:solidFill>
          </p:spPr>
          <p:txBody>
            <a:bodyPr wrap="square" lIns="0" tIns="0" rIns="0" bIns="0" rtlCol="0"/>
            <a:lstStyle/>
            <a:p>
              <a:endParaRPr/>
            </a:p>
          </p:txBody>
        </p:sp>
      </p:grpSp>
      <p:sp>
        <p:nvSpPr>
          <p:cNvPr id="5" name="object 5"/>
          <p:cNvSpPr txBox="1">
            <a:spLocks noGrp="1"/>
          </p:cNvSpPr>
          <p:nvPr>
            <p:ph type="title"/>
          </p:nvPr>
        </p:nvSpPr>
        <p:spPr>
          <a:xfrm>
            <a:off x="1176019" y="415493"/>
            <a:ext cx="3073400" cy="574675"/>
          </a:xfrm>
          <a:prstGeom prst="rect">
            <a:avLst/>
          </a:prstGeom>
        </p:spPr>
        <p:txBody>
          <a:bodyPr vert="horz" wrap="square" lIns="0" tIns="12700" rIns="0" bIns="0" rtlCol="0">
            <a:spAutoFit/>
          </a:bodyPr>
          <a:lstStyle/>
          <a:p>
            <a:pPr marL="12700">
              <a:lnSpc>
                <a:spcPct val="100000"/>
              </a:lnSpc>
              <a:spcBef>
                <a:spcPts val="100"/>
              </a:spcBef>
            </a:pPr>
            <a:r>
              <a:rPr sz="3600" spc="-235" dirty="0">
                <a:solidFill>
                  <a:srgbClr val="92D050"/>
                </a:solidFill>
              </a:rPr>
              <a:t>Confusion</a:t>
            </a:r>
            <a:r>
              <a:rPr sz="3600" spc="-330" dirty="0">
                <a:solidFill>
                  <a:srgbClr val="92D050"/>
                </a:solidFill>
              </a:rPr>
              <a:t> </a:t>
            </a:r>
            <a:r>
              <a:rPr sz="3600" spc="-114" dirty="0">
                <a:solidFill>
                  <a:srgbClr val="92D050"/>
                </a:solidFill>
              </a:rPr>
              <a:t>Matrix</a:t>
            </a:r>
            <a:endParaRPr sz="3600" dirty="0">
              <a:solidFill>
                <a:srgbClr val="92D050"/>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sp>
        <p:nvSpPr>
          <p:cNvPr id="6" name="object 6"/>
          <p:cNvSpPr txBox="1"/>
          <p:nvPr/>
        </p:nvSpPr>
        <p:spPr>
          <a:xfrm>
            <a:off x="1049223" y="5054879"/>
            <a:ext cx="8708390" cy="1388522"/>
          </a:xfrm>
          <a:prstGeom prst="rect">
            <a:avLst/>
          </a:prstGeom>
        </p:spPr>
        <p:txBody>
          <a:bodyPr vert="horz" wrap="square" lIns="0" tIns="12700" rIns="0" bIns="0" rtlCol="0">
            <a:spAutoFit/>
          </a:bodyPr>
          <a:lstStyle/>
          <a:p>
            <a:pPr marL="12700" marR="158750">
              <a:lnSpc>
                <a:spcPct val="112500"/>
              </a:lnSpc>
              <a:spcBef>
                <a:spcPts val="100"/>
              </a:spcBef>
            </a:pPr>
            <a:r>
              <a:rPr lang="en-US" sz="1600" b="0" i="0" dirty="0">
                <a:solidFill>
                  <a:schemeClr val="bg1"/>
                </a:solidFill>
                <a:effectLst/>
                <a:latin typeface="Söhne"/>
              </a:rPr>
              <a:t>The confusion matrix remained identical for all models as they showed similar performance on the test set. According to the results, the models correctly predicted 12 successful landings (True Positives), and 3 unsuccessful landings (True Negatives), whereas they falsely predicted 3 successful landings when the actual outcome was unsuccessful (False </a:t>
            </a:r>
            <a:r>
              <a:rPr lang="en-US" sz="1600" dirty="0">
                <a:solidFill>
                  <a:schemeClr val="bg1"/>
                </a:solidFill>
                <a:latin typeface="Söhne"/>
              </a:rPr>
              <a:t>P</a:t>
            </a:r>
            <a:r>
              <a:rPr lang="en-US" sz="1600" b="0" i="0" dirty="0">
                <a:solidFill>
                  <a:schemeClr val="bg1"/>
                </a:solidFill>
                <a:effectLst/>
                <a:latin typeface="Söhne"/>
              </a:rPr>
              <a:t>ositives). </a:t>
            </a:r>
          </a:p>
          <a:p>
            <a:pPr marL="12700" marR="158750">
              <a:lnSpc>
                <a:spcPct val="112500"/>
              </a:lnSpc>
              <a:spcBef>
                <a:spcPts val="100"/>
              </a:spcBef>
            </a:pPr>
            <a:r>
              <a:rPr lang="en-US" sz="1600" b="0" i="0" dirty="0">
                <a:solidFill>
                  <a:schemeClr val="bg1"/>
                </a:solidFill>
                <a:effectLst/>
                <a:latin typeface="Söhne"/>
              </a:rPr>
              <a:t>These results indicate that the models have a tendency to over-predict successful landings.</a:t>
            </a:r>
            <a:endParaRPr sz="1600" dirty="0">
              <a:solidFill>
                <a:schemeClr val="bg1"/>
              </a:solidFill>
              <a:latin typeface="Carlito"/>
              <a:cs typeface="Carlito"/>
            </a:endParaRPr>
          </a:p>
        </p:txBody>
      </p:sp>
      <p:pic>
        <p:nvPicPr>
          <p:cNvPr id="11" name="Image 10">
            <a:extLst>
              <a:ext uri="{FF2B5EF4-FFF2-40B4-BE49-F238E27FC236}">
                <a16:creationId xmlns:a16="http://schemas.microsoft.com/office/drawing/2014/main" id="{A4E5FBD0-0092-9345-E384-702F167AC99A}"/>
              </a:ext>
            </a:extLst>
          </p:cNvPr>
          <p:cNvPicPr>
            <a:picLocks noChangeAspect="1"/>
          </p:cNvPicPr>
          <p:nvPr/>
        </p:nvPicPr>
        <p:blipFill>
          <a:blip r:embed="rId2"/>
          <a:stretch>
            <a:fillRect/>
          </a:stretch>
        </p:blipFill>
        <p:spPr>
          <a:xfrm>
            <a:off x="2971800" y="990495"/>
            <a:ext cx="4378062" cy="373819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3244850" cy="756920"/>
          </a:xfrm>
          <a:prstGeom prst="rect">
            <a:avLst/>
          </a:prstGeom>
        </p:spPr>
        <p:txBody>
          <a:bodyPr vert="horz" wrap="square" lIns="0" tIns="12700" rIns="0" bIns="0" rtlCol="0">
            <a:spAutoFit/>
          </a:bodyPr>
          <a:lstStyle/>
          <a:p>
            <a:pPr marL="12700">
              <a:lnSpc>
                <a:spcPct val="100000"/>
              </a:lnSpc>
              <a:spcBef>
                <a:spcPts val="100"/>
              </a:spcBef>
            </a:pPr>
            <a:r>
              <a:rPr spc="-670" dirty="0"/>
              <a:t>CONCLUSION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sp>
        <p:nvSpPr>
          <p:cNvPr id="4" name="object 4"/>
          <p:cNvSpPr txBox="1"/>
          <p:nvPr/>
        </p:nvSpPr>
        <p:spPr>
          <a:xfrm>
            <a:off x="1184249" y="1746715"/>
            <a:ext cx="9956800" cy="3448380"/>
          </a:xfrm>
          <a:prstGeom prst="rect">
            <a:avLst/>
          </a:prstGeom>
        </p:spPr>
        <p:txBody>
          <a:bodyPr vert="horz" wrap="square" lIns="0" tIns="62230" rIns="0" bIns="0" rtlCol="0">
            <a:spAutoFit/>
          </a:bodyPr>
          <a:lstStyle/>
          <a:p>
            <a:pPr algn="l">
              <a:buFont typeface="Arial" panose="020B0604020202020204" pitchFamily="34" charset="0"/>
              <a:buChar char="•"/>
            </a:pPr>
            <a:r>
              <a:rPr lang="en-US" sz="2000" b="0" i="0" dirty="0">
                <a:solidFill>
                  <a:srgbClr val="92D050"/>
                </a:solidFill>
                <a:effectLst/>
                <a:latin typeface="Söhne"/>
              </a:rPr>
              <a:t> Our task was to develop a machine learning model for Space Y to compete against SpaceX.</a:t>
            </a:r>
          </a:p>
          <a:p>
            <a:pPr algn="l">
              <a:buFont typeface="Arial" panose="020B0604020202020204" pitchFamily="34" charset="0"/>
              <a:buChar char="•"/>
            </a:pPr>
            <a:r>
              <a:rPr lang="en-US" sz="2000" b="0" i="0" dirty="0">
                <a:solidFill>
                  <a:srgbClr val="92D050"/>
                </a:solidFill>
                <a:effectLst/>
                <a:latin typeface="Söhne"/>
              </a:rPr>
              <a:t> The objective of the model was to predict when Stage 1 would successfully land</a:t>
            </a:r>
          </a:p>
          <a:p>
            <a:pPr algn="l">
              <a:buFont typeface="Arial" panose="020B0604020202020204" pitchFamily="34" charset="0"/>
              <a:buChar char="•"/>
            </a:pPr>
            <a:r>
              <a:rPr lang="en-US" sz="2000" b="0" i="0" dirty="0">
                <a:solidFill>
                  <a:srgbClr val="92D050"/>
                </a:solidFill>
                <a:effectLst/>
                <a:latin typeface="Söhne"/>
              </a:rPr>
              <a:t> We collected data from a public SpaceX API and web-scraped the SpaceX Wikipedia page.</a:t>
            </a:r>
          </a:p>
          <a:p>
            <a:pPr algn="l">
              <a:buFont typeface="Arial" panose="020B0604020202020204" pitchFamily="34" charset="0"/>
              <a:buChar char="•"/>
            </a:pPr>
            <a:r>
              <a:rPr lang="en-US" sz="2000" b="0" i="0" dirty="0">
                <a:solidFill>
                  <a:srgbClr val="92D050"/>
                </a:solidFill>
                <a:effectLst/>
                <a:latin typeface="Söhne"/>
              </a:rPr>
              <a:t> Data labels were created, and the data was stored in a DB2 SQL database.</a:t>
            </a:r>
          </a:p>
          <a:p>
            <a:pPr algn="l">
              <a:buFont typeface="Arial" panose="020B0604020202020204" pitchFamily="34" charset="0"/>
              <a:buChar char="•"/>
            </a:pPr>
            <a:r>
              <a:rPr lang="en-US" sz="2000" b="0" i="0" dirty="0">
                <a:solidFill>
                  <a:srgbClr val="92D050"/>
                </a:solidFill>
                <a:effectLst/>
                <a:latin typeface="Söhne"/>
              </a:rPr>
              <a:t> A dashboard was developed for visualizing the data.</a:t>
            </a:r>
          </a:p>
          <a:p>
            <a:pPr algn="l">
              <a:buFont typeface="Arial" panose="020B0604020202020204" pitchFamily="34" charset="0"/>
              <a:buChar char="•"/>
            </a:pPr>
            <a:r>
              <a:rPr lang="en-US" sz="2000" b="0" i="0" dirty="0">
                <a:solidFill>
                  <a:srgbClr val="92D050"/>
                </a:solidFill>
                <a:effectLst/>
                <a:latin typeface="Söhne"/>
              </a:rPr>
              <a:t> We created machine learning models with an accuracy rate of 83%.</a:t>
            </a:r>
          </a:p>
          <a:p>
            <a:pPr algn="l">
              <a:buFont typeface="Arial" panose="020B0604020202020204" pitchFamily="34" charset="0"/>
              <a:buChar char="•"/>
            </a:pPr>
            <a:r>
              <a:rPr lang="en-US" sz="2000" b="0" i="0" dirty="0">
                <a:solidFill>
                  <a:srgbClr val="92D050"/>
                </a:solidFill>
                <a:effectLst/>
                <a:latin typeface="Söhne"/>
              </a:rPr>
              <a:t> </a:t>
            </a:r>
            <a:r>
              <a:rPr lang="en-US" sz="2000" b="0" i="0" dirty="0" err="1">
                <a:solidFill>
                  <a:srgbClr val="92D050"/>
                </a:solidFill>
                <a:effectLst/>
                <a:latin typeface="Söhne"/>
              </a:rPr>
              <a:t>Allon</a:t>
            </a:r>
            <a:r>
              <a:rPr lang="en-US" sz="2000" b="0" i="0" dirty="0">
                <a:solidFill>
                  <a:srgbClr val="92D050"/>
                </a:solidFill>
                <a:effectLst/>
                <a:latin typeface="Söhne"/>
              </a:rPr>
              <a:t> Mask of </a:t>
            </a:r>
            <a:r>
              <a:rPr lang="en-US" sz="2000" b="0" i="0" dirty="0" err="1">
                <a:solidFill>
                  <a:srgbClr val="92D050"/>
                </a:solidFill>
                <a:effectLst/>
                <a:latin typeface="Söhne"/>
              </a:rPr>
              <a:t>SpaceY</a:t>
            </a:r>
            <a:r>
              <a:rPr lang="en-US" sz="2000" b="0" i="0" dirty="0">
                <a:solidFill>
                  <a:srgbClr val="92D050"/>
                </a:solidFill>
                <a:effectLst/>
                <a:latin typeface="Söhne"/>
              </a:rPr>
              <a:t> can use this model to predict, with relatively high accuracy, whether a launch will have a successful Stage 1 landing before the launch, which can help determine whether the launch should proceed or not.</a:t>
            </a:r>
          </a:p>
          <a:p>
            <a:pPr algn="l">
              <a:buFont typeface="Arial" panose="020B0604020202020204" pitchFamily="34" charset="0"/>
              <a:buChar char="•"/>
            </a:pPr>
            <a:r>
              <a:rPr lang="en-US" sz="2000" b="0" i="0" dirty="0">
                <a:solidFill>
                  <a:srgbClr val="92D050"/>
                </a:solidFill>
                <a:effectLst/>
                <a:latin typeface="Söhne"/>
              </a:rPr>
              <a:t> Collecting more data could help in determining the best machine learning model and improving accuracy.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2454275" cy="756920"/>
          </a:xfrm>
          <a:prstGeom prst="rect">
            <a:avLst/>
          </a:prstGeom>
        </p:spPr>
        <p:txBody>
          <a:bodyPr vert="horz" wrap="square" lIns="0" tIns="12700" rIns="0" bIns="0" rtlCol="0">
            <a:spAutoFit/>
          </a:bodyPr>
          <a:lstStyle/>
          <a:p>
            <a:pPr marL="12700">
              <a:lnSpc>
                <a:spcPct val="100000"/>
              </a:lnSpc>
              <a:spcBef>
                <a:spcPts val="100"/>
              </a:spcBef>
            </a:pPr>
            <a:r>
              <a:rPr spc="-650" dirty="0"/>
              <a:t>APPENDIX</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sp>
        <p:nvSpPr>
          <p:cNvPr id="4" name="object 4"/>
          <p:cNvSpPr txBox="1"/>
          <p:nvPr/>
        </p:nvSpPr>
        <p:spPr>
          <a:xfrm>
            <a:off x="1176019" y="1496901"/>
            <a:ext cx="8401050" cy="2128147"/>
          </a:xfrm>
          <a:prstGeom prst="rect">
            <a:avLst/>
          </a:prstGeom>
        </p:spPr>
        <p:txBody>
          <a:bodyPr vert="horz" wrap="square" lIns="0" tIns="164465" rIns="0" bIns="0" rtlCol="0">
            <a:spAutoFit/>
          </a:bodyPr>
          <a:lstStyle/>
          <a:p>
            <a:pPr marL="12700">
              <a:lnSpc>
                <a:spcPct val="100000"/>
              </a:lnSpc>
              <a:spcBef>
                <a:spcPts val="1295"/>
              </a:spcBef>
            </a:pPr>
            <a:r>
              <a:rPr sz="2000" u="heavy" dirty="0">
                <a:solidFill>
                  <a:srgbClr val="92D050"/>
                </a:solidFill>
                <a:uFill>
                  <a:solidFill>
                    <a:srgbClr val="404040"/>
                  </a:solidFill>
                </a:uFill>
                <a:latin typeface="Carlito"/>
                <a:cs typeface="Carlito"/>
              </a:rPr>
              <a:t>GitHub </a:t>
            </a:r>
            <a:r>
              <a:rPr sz="2000" u="heavy" spc="-10" dirty="0">
                <a:solidFill>
                  <a:srgbClr val="92D050"/>
                </a:solidFill>
                <a:uFill>
                  <a:solidFill>
                    <a:srgbClr val="404040"/>
                  </a:solidFill>
                </a:uFill>
                <a:latin typeface="Carlito"/>
                <a:cs typeface="Carlito"/>
              </a:rPr>
              <a:t>repository</a:t>
            </a:r>
            <a:r>
              <a:rPr sz="2000" u="heavy" spc="-40" dirty="0">
                <a:solidFill>
                  <a:srgbClr val="92D050"/>
                </a:solidFill>
                <a:uFill>
                  <a:solidFill>
                    <a:srgbClr val="404040"/>
                  </a:solidFill>
                </a:uFill>
                <a:latin typeface="Carlito"/>
                <a:cs typeface="Carlito"/>
              </a:rPr>
              <a:t> </a:t>
            </a:r>
            <a:r>
              <a:rPr sz="2000" u="heavy" spc="-5" dirty="0">
                <a:solidFill>
                  <a:srgbClr val="92D050"/>
                </a:solidFill>
                <a:uFill>
                  <a:solidFill>
                    <a:srgbClr val="404040"/>
                  </a:solidFill>
                </a:uFill>
                <a:latin typeface="Carlito"/>
                <a:cs typeface="Carlito"/>
              </a:rPr>
              <a:t>url:</a:t>
            </a:r>
            <a:endParaRPr sz="2000" dirty="0">
              <a:solidFill>
                <a:srgbClr val="92D050"/>
              </a:solidFill>
              <a:latin typeface="Carlito"/>
              <a:cs typeface="Carlito"/>
            </a:endParaRPr>
          </a:p>
          <a:p>
            <a:pPr marL="12700">
              <a:lnSpc>
                <a:spcPct val="100000"/>
              </a:lnSpc>
              <a:spcBef>
                <a:spcPts val="1200"/>
              </a:spcBef>
            </a:pPr>
            <a:r>
              <a:rPr lang="en-IN" sz="2000" u="heavy" spc="-10" dirty="0">
                <a:solidFill>
                  <a:srgbClr val="92D050"/>
                </a:solidFill>
                <a:uFill>
                  <a:solidFill>
                    <a:srgbClr val="800080"/>
                  </a:solidFill>
                </a:uFill>
                <a:latin typeface="Carlito"/>
                <a:cs typeface="Carlito"/>
                <a:hlinkClick r:id="rId2">
                  <a:extLst>
                    <a:ext uri="{A12FA001-AC4F-418D-AE19-62706E023703}">
                      <ahyp:hlinkClr xmlns:ahyp="http://schemas.microsoft.com/office/drawing/2018/hyperlinkcolor" val="tx"/>
                    </a:ext>
                  </a:extLst>
                </a:hlinkClick>
              </a:rPr>
              <a:t>https://github.com/Mikamike123/IBM-DataScience-Certificate</a:t>
            </a:r>
            <a:r>
              <a:rPr lang="en-IN" sz="2000" u="heavy" spc="-10" dirty="0">
                <a:solidFill>
                  <a:srgbClr val="92D050"/>
                </a:solidFill>
                <a:uFill>
                  <a:solidFill>
                    <a:srgbClr val="800080"/>
                  </a:solidFill>
                </a:uFill>
                <a:latin typeface="Carlito"/>
                <a:cs typeface="Carlito"/>
              </a:rPr>
              <a:t> </a:t>
            </a:r>
          </a:p>
          <a:p>
            <a:pPr marL="12700">
              <a:lnSpc>
                <a:spcPct val="100000"/>
              </a:lnSpc>
              <a:spcBef>
                <a:spcPts val="1200"/>
              </a:spcBef>
            </a:pPr>
            <a:endParaRPr sz="1750" dirty="0">
              <a:solidFill>
                <a:srgbClr val="92D050"/>
              </a:solidFill>
              <a:latin typeface="Carlito"/>
              <a:cs typeface="Carlito"/>
            </a:endParaRPr>
          </a:p>
          <a:p>
            <a:pPr marL="12700">
              <a:lnSpc>
                <a:spcPct val="100000"/>
              </a:lnSpc>
              <a:spcBef>
                <a:spcPts val="5"/>
              </a:spcBef>
            </a:pPr>
            <a:r>
              <a:rPr sz="2000" u="heavy" dirty="0">
                <a:solidFill>
                  <a:srgbClr val="92D050"/>
                </a:solidFill>
                <a:uFill>
                  <a:solidFill>
                    <a:srgbClr val="404040"/>
                  </a:solidFill>
                </a:uFill>
                <a:latin typeface="Carlito"/>
                <a:cs typeface="Carlito"/>
              </a:rPr>
              <a:t>Special </a:t>
            </a:r>
            <a:r>
              <a:rPr sz="2000" u="heavy" spc="-15" dirty="0">
                <a:solidFill>
                  <a:srgbClr val="92D050"/>
                </a:solidFill>
                <a:uFill>
                  <a:solidFill>
                    <a:srgbClr val="404040"/>
                  </a:solidFill>
                </a:uFill>
                <a:latin typeface="Carlito"/>
                <a:cs typeface="Carlito"/>
              </a:rPr>
              <a:t>Thanks </a:t>
            </a:r>
            <a:r>
              <a:rPr sz="2000" u="heavy" spc="-20" dirty="0">
                <a:solidFill>
                  <a:srgbClr val="92D050"/>
                </a:solidFill>
                <a:uFill>
                  <a:solidFill>
                    <a:srgbClr val="404040"/>
                  </a:solidFill>
                </a:uFill>
                <a:latin typeface="Carlito"/>
                <a:cs typeface="Carlito"/>
              </a:rPr>
              <a:t>to </a:t>
            </a:r>
            <a:r>
              <a:rPr sz="2000" u="heavy" dirty="0">
                <a:solidFill>
                  <a:srgbClr val="92D050"/>
                </a:solidFill>
                <a:uFill>
                  <a:solidFill>
                    <a:srgbClr val="404040"/>
                  </a:solidFill>
                </a:uFill>
                <a:latin typeface="Carlito"/>
                <a:cs typeface="Carlito"/>
              </a:rPr>
              <a:t>All </a:t>
            </a:r>
            <a:r>
              <a:rPr sz="2000" u="heavy" spc="-20" dirty="0">
                <a:solidFill>
                  <a:srgbClr val="92D050"/>
                </a:solidFill>
                <a:uFill>
                  <a:solidFill>
                    <a:srgbClr val="404040"/>
                  </a:solidFill>
                </a:uFill>
                <a:latin typeface="Carlito"/>
                <a:cs typeface="Carlito"/>
              </a:rPr>
              <a:t>Instructors:</a:t>
            </a:r>
            <a:endParaRPr sz="2000" dirty="0">
              <a:solidFill>
                <a:srgbClr val="92D050"/>
              </a:solidFill>
              <a:latin typeface="Carlito"/>
              <a:cs typeface="Carlito"/>
            </a:endParaRPr>
          </a:p>
          <a:p>
            <a:pPr marL="12700">
              <a:lnSpc>
                <a:spcPct val="100000"/>
              </a:lnSpc>
              <a:spcBef>
                <a:spcPts val="1200"/>
              </a:spcBef>
            </a:pPr>
            <a:r>
              <a:rPr sz="2000" u="heavy" spc="-20" dirty="0">
                <a:solidFill>
                  <a:srgbClr val="92D050"/>
                </a:solidFill>
                <a:uFill>
                  <a:solidFill>
                    <a:srgbClr val="2996E1"/>
                  </a:solidFill>
                </a:uFill>
                <a:latin typeface="Carlito"/>
                <a:cs typeface="Carlito"/>
                <a:hlinkClick r:id="rId3">
                  <a:extLst>
                    <a:ext uri="{A12FA001-AC4F-418D-AE19-62706E023703}">
                      <ahyp:hlinkClr xmlns:ahyp="http://schemas.microsoft.com/office/drawing/2018/hyperlinkcolor" val="tx"/>
                    </a:ext>
                  </a:extLst>
                </a:hlinkClick>
              </a:rPr>
              <a:t>https://www.coursera.org/professional-certificates/ibm-data-science?#instructors</a:t>
            </a:r>
            <a:endParaRPr sz="2000" dirty="0">
              <a:solidFill>
                <a:srgbClr val="92D050"/>
              </a:solidFill>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solidFill>
                  <a:srgbClr val="92D050"/>
                </a:solidFill>
                <a:uFill>
                  <a:solidFill>
                    <a:srgbClr val="7D7D7D"/>
                  </a:solidFill>
                </a:uFill>
              </a:rPr>
              <a:t>Methodology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5</a:t>
            </a:fld>
            <a:endParaRPr sz="1050">
              <a:latin typeface="Carlito"/>
              <a:cs typeface="Carlito"/>
            </a:endParaRPr>
          </a:p>
        </p:txBody>
      </p:sp>
      <p:sp>
        <p:nvSpPr>
          <p:cNvPr id="3" name="object 3"/>
          <p:cNvSpPr txBox="1"/>
          <p:nvPr/>
        </p:nvSpPr>
        <p:spPr>
          <a:xfrm>
            <a:off x="1371600" y="2438400"/>
            <a:ext cx="7760970" cy="3163044"/>
          </a:xfrm>
          <a:prstGeom prst="rect">
            <a:avLst/>
          </a:prstGeom>
        </p:spPr>
        <p:txBody>
          <a:bodyPr vert="horz" wrap="square" lIns="0" tIns="61594" rIns="0" bIns="0" rtlCol="0">
            <a:spAutoFit/>
          </a:bodyPr>
          <a:lstStyle/>
          <a:p>
            <a:pPr marL="241300" indent="-229235">
              <a:lnSpc>
                <a:spcPct val="100000"/>
              </a:lnSpc>
              <a:spcBef>
                <a:spcPts val="484"/>
              </a:spcBef>
              <a:buFont typeface="Arial"/>
              <a:buChar char="•"/>
              <a:tabLst>
                <a:tab pos="240665" algn="l"/>
                <a:tab pos="241935" algn="l"/>
              </a:tabLst>
            </a:pPr>
            <a:r>
              <a:rPr sz="2200" spc="-35" dirty="0">
                <a:solidFill>
                  <a:srgbClr val="92D050"/>
                </a:solidFill>
                <a:latin typeface="Carlito"/>
                <a:cs typeface="Carlito"/>
              </a:rPr>
              <a:t>Data </a:t>
            </a:r>
            <a:r>
              <a:rPr sz="2200" spc="-20" dirty="0">
                <a:solidFill>
                  <a:srgbClr val="92D050"/>
                </a:solidFill>
                <a:latin typeface="Carlito"/>
                <a:cs typeface="Carlito"/>
              </a:rPr>
              <a:t>collection</a:t>
            </a:r>
            <a:r>
              <a:rPr sz="2200" spc="15" dirty="0">
                <a:solidFill>
                  <a:srgbClr val="92D050"/>
                </a:solidFill>
                <a:latin typeface="Carlito"/>
                <a:cs typeface="Carlito"/>
              </a:rPr>
              <a:t> </a:t>
            </a:r>
            <a:r>
              <a:rPr sz="2200" spc="-5" dirty="0">
                <a:solidFill>
                  <a:srgbClr val="92D050"/>
                </a:solidFill>
                <a:latin typeface="Carlito"/>
                <a:cs typeface="Carlito"/>
              </a:rPr>
              <a:t>methodology:</a:t>
            </a:r>
            <a:endParaRPr sz="2200" dirty="0">
              <a:solidFill>
                <a:srgbClr val="92D050"/>
              </a:solidFill>
              <a:latin typeface="Carlito"/>
              <a:cs typeface="Carlito"/>
            </a:endParaRPr>
          </a:p>
          <a:p>
            <a:pPr marL="698500" lvl="1" indent="-229235">
              <a:lnSpc>
                <a:spcPct val="100000"/>
              </a:lnSpc>
              <a:spcBef>
                <a:spcPts val="315"/>
              </a:spcBef>
              <a:buFont typeface="Arial"/>
              <a:buChar char="•"/>
              <a:tabLst>
                <a:tab pos="697865" algn="l"/>
                <a:tab pos="699135" algn="l"/>
              </a:tabLst>
            </a:pPr>
            <a:r>
              <a:rPr lang="fr-FR" sz="1800" spc="-5" dirty="0">
                <a:solidFill>
                  <a:srgbClr val="92D050"/>
                </a:solidFill>
                <a:latin typeface="Carlito"/>
                <a:cs typeface="Carlito"/>
              </a:rPr>
              <a:t>Based on </a:t>
            </a:r>
            <a:r>
              <a:rPr lang="fr-FR" sz="1800" spc="-5" dirty="0" err="1">
                <a:solidFill>
                  <a:srgbClr val="92D050"/>
                </a:solidFill>
                <a:latin typeface="Carlito"/>
                <a:cs typeface="Carlito"/>
              </a:rPr>
              <a:t>both</a:t>
            </a:r>
            <a:r>
              <a:rPr sz="1800" spc="-5" dirty="0">
                <a:solidFill>
                  <a:srgbClr val="92D050"/>
                </a:solidFill>
                <a:latin typeface="Carlito"/>
                <a:cs typeface="Carlito"/>
              </a:rPr>
              <a:t> </a:t>
            </a:r>
            <a:r>
              <a:rPr sz="1800" spc="-20" dirty="0">
                <a:solidFill>
                  <a:srgbClr val="92D050"/>
                </a:solidFill>
                <a:latin typeface="Carlito"/>
                <a:cs typeface="Carlito"/>
              </a:rPr>
              <a:t>data from </a:t>
            </a:r>
            <a:r>
              <a:rPr sz="1800" spc="-5" dirty="0">
                <a:solidFill>
                  <a:srgbClr val="92D050"/>
                </a:solidFill>
                <a:latin typeface="Carlito"/>
                <a:cs typeface="Carlito"/>
              </a:rPr>
              <a:t>SpaceX public </a:t>
            </a:r>
            <a:r>
              <a:rPr sz="1800" dirty="0">
                <a:solidFill>
                  <a:srgbClr val="92D050"/>
                </a:solidFill>
                <a:latin typeface="Carlito"/>
                <a:cs typeface="Carlito"/>
              </a:rPr>
              <a:t>API and </a:t>
            </a:r>
            <a:r>
              <a:rPr lang="fr-FR" sz="1800" dirty="0" err="1">
                <a:solidFill>
                  <a:srgbClr val="92D050"/>
                </a:solidFill>
                <a:latin typeface="Carlito"/>
                <a:cs typeface="Carlito"/>
              </a:rPr>
              <a:t>Sp</a:t>
            </a:r>
            <a:r>
              <a:rPr sz="1800" spc="-5" dirty="0" err="1">
                <a:solidFill>
                  <a:srgbClr val="92D050"/>
                </a:solidFill>
                <a:latin typeface="Carlito"/>
                <a:cs typeface="Carlito"/>
              </a:rPr>
              <a:t>aceX</a:t>
            </a:r>
            <a:r>
              <a:rPr sz="1800" spc="-5" dirty="0">
                <a:solidFill>
                  <a:srgbClr val="92D050"/>
                </a:solidFill>
                <a:latin typeface="Carlito"/>
                <a:cs typeface="Carlito"/>
              </a:rPr>
              <a:t> Wikipedia</a:t>
            </a:r>
            <a:r>
              <a:rPr sz="1800" spc="15" dirty="0">
                <a:solidFill>
                  <a:srgbClr val="92D050"/>
                </a:solidFill>
                <a:latin typeface="Carlito"/>
                <a:cs typeface="Carlito"/>
              </a:rPr>
              <a:t> </a:t>
            </a:r>
            <a:r>
              <a:rPr sz="1800" spc="-5" dirty="0">
                <a:solidFill>
                  <a:srgbClr val="92D050"/>
                </a:solidFill>
                <a:latin typeface="Carlito"/>
                <a:cs typeface="Carlito"/>
              </a:rPr>
              <a:t>page</a:t>
            </a:r>
            <a:endParaRPr sz="1800" dirty="0">
              <a:solidFill>
                <a:srgbClr val="92D050"/>
              </a:solidFill>
              <a:latin typeface="Carlito"/>
              <a:cs typeface="Carlito"/>
            </a:endParaRPr>
          </a:p>
          <a:p>
            <a:pPr marL="241300" indent="-229235">
              <a:lnSpc>
                <a:spcPct val="100000"/>
              </a:lnSpc>
              <a:spcBef>
                <a:spcPts val="1485"/>
              </a:spcBef>
              <a:buFont typeface="Arial"/>
              <a:buChar char="•"/>
              <a:tabLst>
                <a:tab pos="240665" algn="l"/>
                <a:tab pos="241935" algn="l"/>
              </a:tabLst>
            </a:pPr>
            <a:r>
              <a:rPr lang="fr-FR" sz="2200" spc="-35" dirty="0">
                <a:solidFill>
                  <a:srgbClr val="92D050"/>
                </a:solidFill>
                <a:latin typeface="Carlito"/>
                <a:cs typeface="Carlito"/>
              </a:rPr>
              <a:t>D</a:t>
            </a:r>
            <a:r>
              <a:rPr sz="2200" spc="-35" dirty="0" err="1">
                <a:solidFill>
                  <a:srgbClr val="92D050"/>
                </a:solidFill>
                <a:latin typeface="Carlito"/>
                <a:cs typeface="Carlito"/>
              </a:rPr>
              <a:t>ata</a:t>
            </a:r>
            <a:r>
              <a:rPr sz="2200" spc="35" dirty="0">
                <a:solidFill>
                  <a:srgbClr val="92D050"/>
                </a:solidFill>
                <a:latin typeface="Carlito"/>
                <a:cs typeface="Carlito"/>
              </a:rPr>
              <a:t> </a:t>
            </a:r>
            <a:r>
              <a:rPr sz="2200" spc="-20" dirty="0">
                <a:solidFill>
                  <a:srgbClr val="92D050"/>
                </a:solidFill>
                <a:latin typeface="Carlito"/>
                <a:cs typeface="Carlito"/>
              </a:rPr>
              <a:t>wrangling</a:t>
            </a:r>
            <a:endParaRPr sz="2200" dirty="0">
              <a:solidFill>
                <a:srgbClr val="92D050"/>
              </a:solidFill>
              <a:latin typeface="Carlito"/>
              <a:cs typeface="Carlito"/>
            </a:endParaRPr>
          </a:p>
          <a:p>
            <a:pPr marL="698500" lvl="1" indent="-229235">
              <a:lnSpc>
                <a:spcPct val="100000"/>
              </a:lnSpc>
              <a:spcBef>
                <a:spcPts val="315"/>
              </a:spcBef>
              <a:buFont typeface="Arial"/>
              <a:buChar char="•"/>
              <a:tabLst>
                <a:tab pos="697865" algn="l"/>
                <a:tab pos="699135" algn="l"/>
              </a:tabLst>
            </a:pPr>
            <a:r>
              <a:rPr sz="1800" spc="-5" dirty="0">
                <a:solidFill>
                  <a:srgbClr val="92D050"/>
                </a:solidFill>
                <a:latin typeface="Carlito"/>
                <a:cs typeface="Carlito"/>
              </a:rPr>
              <a:t>Classifying true landings </a:t>
            </a:r>
            <a:r>
              <a:rPr sz="1800" dirty="0">
                <a:solidFill>
                  <a:srgbClr val="92D050"/>
                </a:solidFill>
                <a:latin typeface="Carlito"/>
                <a:cs typeface="Carlito"/>
              </a:rPr>
              <a:t>as </a:t>
            </a:r>
            <a:r>
              <a:rPr sz="1800" spc="-5" dirty="0">
                <a:solidFill>
                  <a:srgbClr val="92D050"/>
                </a:solidFill>
                <a:latin typeface="Carlito"/>
                <a:cs typeface="Carlito"/>
              </a:rPr>
              <a:t>successful </a:t>
            </a:r>
            <a:r>
              <a:rPr lang="fr-FR" sz="1800" dirty="0">
                <a:solidFill>
                  <a:srgbClr val="92D050"/>
                </a:solidFill>
                <a:latin typeface="Carlito"/>
                <a:cs typeface="Carlito"/>
              </a:rPr>
              <a:t>or</a:t>
            </a:r>
            <a:r>
              <a:rPr sz="1800" dirty="0">
                <a:solidFill>
                  <a:srgbClr val="92D050"/>
                </a:solidFill>
                <a:latin typeface="Carlito"/>
                <a:cs typeface="Carlito"/>
              </a:rPr>
              <a:t> </a:t>
            </a:r>
            <a:r>
              <a:rPr sz="1800" spc="-10" dirty="0">
                <a:solidFill>
                  <a:srgbClr val="92D050"/>
                </a:solidFill>
                <a:latin typeface="Carlito"/>
                <a:cs typeface="Carlito"/>
              </a:rPr>
              <a:t>unsuccessful</a:t>
            </a:r>
            <a:endParaRPr sz="1800" dirty="0">
              <a:solidFill>
                <a:srgbClr val="92D050"/>
              </a:solidFill>
              <a:latin typeface="Carlito"/>
              <a:cs typeface="Carlito"/>
            </a:endParaRPr>
          </a:p>
          <a:p>
            <a:pPr marL="241300" indent="-229235">
              <a:lnSpc>
                <a:spcPct val="100000"/>
              </a:lnSpc>
              <a:spcBef>
                <a:spcPts val="680"/>
              </a:spcBef>
              <a:buFont typeface="Arial"/>
              <a:buChar char="•"/>
              <a:tabLst>
                <a:tab pos="240665" algn="l"/>
                <a:tab pos="241935" algn="l"/>
              </a:tabLst>
            </a:pPr>
            <a:r>
              <a:rPr lang="fr-FR" sz="2200" spc="-40" dirty="0">
                <a:solidFill>
                  <a:srgbClr val="92D050"/>
                </a:solidFill>
                <a:latin typeface="Carlito"/>
                <a:cs typeface="Carlito"/>
              </a:rPr>
              <a:t>E</a:t>
            </a:r>
            <a:r>
              <a:rPr sz="2200" spc="-25" dirty="0" err="1">
                <a:solidFill>
                  <a:srgbClr val="92D050"/>
                </a:solidFill>
                <a:latin typeface="Carlito"/>
                <a:cs typeface="Carlito"/>
              </a:rPr>
              <a:t>xploratory</a:t>
            </a:r>
            <a:r>
              <a:rPr sz="2200" spc="-25" dirty="0">
                <a:solidFill>
                  <a:srgbClr val="92D050"/>
                </a:solidFill>
                <a:latin typeface="Carlito"/>
                <a:cs typeface="Carlito"/>
              </a:rPr>
              <a:t> </a:t>
            </a:r>
            <a:r>
              <a:rPr sz="2200" spc="-35" dirty="0">
                <a:solidFill>
                  <a:srgbClr val="92D050"/>
                </a:solidFill>
                <a:latin typeface="Carlito"/>
                <a:cs typeface="Carlito"/>
              </a:rPr>
              <a:t>data </a:t>
            </a:r>
            <a:r>
              <a:rPr sz="2200" spc="-20" dirty="0">
                <a:solidFill>
                  <a:srgbClr val="92D050"/>
                </a:solidFill>
                <a:latin typeface="Carlito"/>
                <a:cs typeface="Carlito"/>
              </a:rPr>
              <a:t>analysis </a:t>
            </a:r>
            <a:r>
              <a:rPr sz="2200" spc="-25" dirty="0">
                <a:solidFill>
                  <a:srgbClr val="92D050"/>
                </a:solidFill>
                <a:latin typeface="Carlito"/>
                <a:cs typeface="Carlito"/>
              </a:rPr>
              <a:t>(EDA) </a:t>
            </a:r>
            <a:r>
              <a:rPr sz="2200" spc="-15" dirty="0">
                <a:solidFill>
                  <a:srgbClr val="92D050"/>
                </a:solidFill>
                <a:latin typeface="Carlito"/>
                <a:cs typeface="Carlito"/>
              </a:rPr>
              <a:t>using </a:t>
            </a:r>
            <a:r>
              <a:rPr sz="2200" spc="-20" dirty="0">
                <a:solidFill>
                  <a:srgbClr val="92D050"/>
                </a:solidFill>
                <a:latin typeface="Carlito"/>
                <a:cs typeface="Carlito"/>
              </a:rPr>
              <a:t>visualization </a:t>
            </a:r>
            <a:r>
              <a:rPr sz="2200" spc="-5" dirty="0">
                <a:solidFill>
                  <a:srgbClr val="92D050"/>
                </a:solidFill>
                <a:latin typeface="Carlito"/>
                <a:cs typeface="Carlito"/>
              </a:rPr>
              <a:t>and</a:t>
            </a:r>
            <a:r>
              <a:rPr sz="2200" spc="155" dirty="0">
                <a:solidFill>
                  <a:srgbClr val="92D050"/>
                </a:solidFill>
                <a:latin typeface="Carlito"/>
                <a:cs typeface="Carlito"/>
              </a:rPr>
              <a:t> </a:t>
            </a:r>
            <a:r>
              <a:rPr sz="2200" spc="-15" dirty="0">
                <a:solidFill>
                  <a:srgbClr val="92D050"/>
                </a:solidFill>
                <a:latin typeface="Carlito"/>
                <a:cs typeface="Carlito"/>
              </a:rPr>
              <a:t>SQL</a:t>
            </a:r>
            <a:endParaRPr sz="2200" dirty="0">
              <a:solidFill>
                <a:srgbClr val="92D050"/>
              </a:solidFill>
              <a:latin typeface="Carlito"/>
              <a:cs typeface="Carlito"/>
            </a:endParaRPr>
          </a:p>
          <a:p>
            <a:pPr marL="241300" indent="-229235">
              <a:lnSpc>
                <a:spcPct val="100000"/>
              </a:lnSpc>
              <a:spcBef>
                <a:spcPts val="5"/>
              </a:spcBef>
              <a:buFont typeface="Arial"/>
              <a:buChar char="•"/>
              <a:tabLst>
                <a:tab pos="240665" algn="l"/>
                <a:tab pos="241935" algn="l"/>
              </a:tabLst>
            </a:pPr>
            <a:r>
              <a:rPr lang="fr-FR" sz="2200" spc="-40" dirty="0">
                <a:solidFill>
                  <a:srgbClr val="92D050"/>
                </a:solidFill>
                <a:latin typeface="Carlito"/>
                <a:cs typeface="Carlito"/>
              </a:rPr>
              <a:t>Interactive </a:t>
            </a:r>
            <a:r>
              <a:rPr sz="2200" spc="-5" dirty="0">
                <a:solidFill>
                  <a:srgbClr val="92D050"/>
                </a:solidFill>
                <a:latin typeface="Carlito"/>
                <a:cs typeface="Carlito"/>
              </a:rPr>
              <a:t>visual analytics </a:t>
            </a:r>
            <a:r>
              <a:rPr sz="2200" spc="-15" dirty="0">
                <a:solidFill>
                  <a:srgbClr val="92D050"/>
                </a:solidFill>
                <a:latin typeface="Carlito"/>
                <a:cs typeface="Carlito"/>
              </a:rPr>
              <a:t>using </a:t>
            </a:r>
            <a:r>
              <a:rPr sz="2200" spc="-20" dirty="0">
                <a:solidFill>
                  <a:srgbClr val="92D050"/>
                </a:solidFill>
                <a:latin typeface="Carlito"/>
                <a:cs typeface="Carlito"/>
              </a:rPr>
              <a:t>Folium </a:t>
            </a:r>
            <a:r>
              <a:rPr sz="2200" spc="-5" dirty="0">
                <a:solidFill>
                  <a:srgbClr val="92D050"/>
                </a:solidFill>
                <a:latin typeface="Carlito"/>
                <a:cs typeface="Carlito"/>
              </a:rPr>
              <a:t>and Plotly</a:t>
            </a:r>
            <a:r>
              <a:rPr sz="2200" spc="10" dirty="0">
                <a:solidFill>
                  <a:srgbClr val="92D050"/>
                </a:solidFill>
                <a:latin typeface="Carlito"/>
                <a:cs typeface="Carlito"/>
              </a:rPr>
              <a:t> </a:t>
            </a:r>
            <a:r>
              <a:rPr sz="2200" spc="-5" dirty="0">
                <a:solidFill>
                  <a:srgbClr val="92D050"/>
                </a:solidFill>
                <a:latin typeface="Carlito"/>
                <a:cs typeface="Carlito"/>
              </a:rPr>
              <a:t>Dash</a:t>
            </a:r>
            <a:endParaRPr sz="2200" dirty="0">
              <a:solidFill>
                <a:srgbClr val="92D050"/>
              </a:solidFill>
              <a:latin typeface="Carlito"/>
              <a:cs typeface="Carlito"/>
            </a:endParaRPr>
          </a:p>
          <a:p>
            <a:pPr marL="241300" indent="-229235">
              <a:lnSpc>
                <a:spcPct val="100000"/>
              </a:lnSpc>
              <a:spcBef>
                <a:spcPts val="1440"/>
              </a:spcBef>
              <a:buFont typeface="Arial"/>
              <a:buChar char="•"/>
              <a:tabLst>
                <a:tab pos="240665" algn="l"/>
                <a:tab pos="241935" algn="l"/>
              </a:tabLst>
            </a:pPr>
            <a:r>
              <a:rPr lang="fr-FR" sz="2200" spc="-25" dirty="0">
                <a:solidFill>
                  <a:srgbClr val="92D050"/>
                </a:solidFill>
                <a:latin typeface="Carlito"/>
                <a:cs typeface="Carlito"/>
              </a:rPr>
              <a:t>P</a:t>
            </a:r>
            <a:r>
              <a:rPr sz="2200" spc="-25" dirty="0" err="1">
                <a:solidFill>
                  <a:srgbClr val="92D050"/>
                </a:solidFill>
                <a:latin typeface="Carlito"/>
                <a:cs typeface="Carlito"/>
              </a:rPr>
              <a:t>redictive</a:t>
            </a:r>
            <a:r>
              <a:rPr sz="2200" spc="-25" dirty="0">
                <a:solidFill>
                  <a:srgbClr val="92D050"/>
                </a:solidFill>
                <a:latin typeface="Carlito"/>
                <a:cs typeface="Carlito"/>
              </a:rPr>
              <a:t> </a:t>
            </a:r>
            <a:r>
              <a:rPr sz="2200" spc="-20" dirty="0">
                <a:solidFill>
                  <a:srgbClr val="92D050"/>
                </a:solidFill>
                <a:latin typeface="Carlito"/>
                <a:cs typeface="Carlito"/>
              </a:rPr>
              <a:t>analysis </a:t>
            </a:r>
            <a:r>
              <a:rPr sz="2200" spc="-15" dirty="0">
                <a:solidFill>
                  <a:srgbClr val="92D050"/>
                </a:solidFill>
                <a:latin typeface="Carlito"/>
                <a:cs typeface="Carlito"/>
              </a:rPr>
              <a:t>using </a:t>
            </a:r>
            <a:r>
              <a:rPr sz="2200" spc="-20" dirty="0">
                <a:solidFill>
                  <a:srgbClr val="92D050"/>
                </a:solidFill>
                <a:latin typeface="Carlito"/>
                <a:cs typeface="Carlito"/>
              </a:rPr>
              <a:t>classification</a:t>
            </a:r>
            <a:r>
              <a:rPr sz="2200" spc="170" dirty="0">
                <a:solidFill>
                  <a:srgbClr val="92D050"/>
                </a:solidFill>
                <a:latin typeface="Carlito"/>
                <a:cs typeface="Carlito"/>
              </a:rPr>
              <a:t> </a:t>
            </a:r>
            <a:r>
              <a:rPr sz="2200" spc="-5" dirty="0">
                <a:solidFill>
                  <a:srgbClr val="92D050"/>
                </a:solidFill>
                <a:latin typeface="Carlito"/>
                <a:cs typeface="Carlito"/>
              </a:rPr>
              <a:t>models</a:t>
            </a:r>
            <a:endParaRPr sz="2200" dirty="0">
              <a:solidFill>
                <a:srgbClr val="92D050"/>
              </a:solidFill>
              <a:latin typeface="Carlito"/>
              <a:cs typeface="Carlito"/>
            </a:endParaRPr>
          </a:p>
          <a:p>
            <a:pPr marL="698500" lvl="1" indent="-229235">
              <a:lnSpc>
                <a:spcPct val="100000"/>
              </a:lnSpc>
              <a:spcBef>
                <a:spcPts val="325"/>
              </a:spcBef>
              <a:buFont typeface="Arial"/>
              <a:buChar char="•"/>
              <a:tabLst>
                <a:tab pos="697865" algn="l"/>
                <a:tab pos="699135" algn="l"/>
              </a:tabLst>
            </a:pPr>
            <a:r>
              <a:rPr sz="1800" spc="-45" dirty="0">
                <a:solidFill>
                  <a:srgbClr val="92D050"/>
                </a:solidFill>
                <a:latin typeface="Carlito"/>
                <a:cs typeface="Carlito"/>
              </a:rPr>
              <a:t>Tuned </a:t>
            </a:r>
            <a:r>
              <a:rPr lang="fr-FR" sz="1800" spc="-45" dirty="0" err="1">
                <a:solidFill>
                  <a:srgbClr val="92D050"/>
                </a:solidFill>
                <a:latin typeface="Carlito"/>
                <a:cs typeface="Carlito"/>
              </a:rPr>
              <a:t>hyperparameters</a:t>
            </a:r>
            <a:r>
              <a:rPr lang="fr-FR" sz="1800" spc="-45" dirty="0">
                <a:solidFill>
                  <a:srgbClr val="92D050"/>
                </a:solidFill>
                <a:latin typeface="Carlito"/>
                <a:cs typeface="Carlito"/>
              </a:rPr>
              <a:t> </a:t>
            </a:r>
            <a:r>
              <a:rPr sz="1800" dirty="0">
                <a:solidFill>
                  <a:srgbClr val="92D050"/>
                </a:solidFill>
                <a:latin typeface="Carlito"/>
                <a:cs typeface="Carlito"/>
              </a:rPr>
              <a:t>models </a:t>
            </a:r>
            <a:r>
              <a:rPr sz="1800" spc="-5" dirty="0">
                <a:solidFill>
                  <a:srgbClr val="92D050"/>
                </a:solidFill>
                <a:latin typeface="Carlito"/>
                <a:cs typeface="Carlito"/>
              </a:rPr>
              <a:t>using</a:t>
            </a:r>
            <a:r>
              <a:rPr sz="1800" spc="10" dirty="0">
                <a:solidFill>
                  <a:srgbClr val="92D050"/>
                </a:solidFill>
                <a:latin typeface="Carlito"/>
                <a:cs typeface="Carlito"/>
              </a:rPr>
              <a:t> </a:t>
            </a:r>
            <a:r>
              <a:rPr sz="1800" spc="-20" dirty="0">
                <a:solidFill>
                  <a:srgbClr val="92D050"/>
                </a:solidFill>
                <a:latin typeface="Carlito"/>
                <a:cs typeface="Carlito"/>
              </a:rPr>
              <a:t>GridSearchCV</a:t>
            </a:r>
            <a:endParaRPr sz="1800" dirty="0">
              <a:solidFill>
                <a:srgbClr val="92D050"/>
              </a:solidFill>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5450840" cy="1245235"/>
          </a:xfrm>
          <a:prstGeom prst="rect">
            <a:avLst/>
          </a:prstGeom>
        </p:spPr>
        <p:txBody>
          <a:bodyPr vert="horz" wrap="square" lIns="0" tIns="13335" rIns="0" bIns="0" rtlCol="0">
            <a:spAutoFit/>
          </a:bodyPr>
          <a:lstStyle/>
          <a:p>
            <a:pPr marL="12700">
              <a:lnSpc>
                <a:spcPct val="100000"/>
              </a:lnSpc>
              <a:spcBef>
                <a:spcPts val="105"/>
              </a:spcBef>
            </a:pPr>
            <a:r>
              <a:rPr sz="8000" spc="-285" dirty="0">
                <a:solidFill>
                  <a:srgbClr val="92D050"/>
                </a:solidFill>
                <a:latin typeface="Arial"/>
                <a:cs typeface="Arial"/>
              </a:rPr>
              <a:t>Methodology</a:t>
            </a:r>
            <a:endParaRPr sz="8000" dirty="0">
              <a:solidFill>
                <a:srgbClr val="92D050"/>
              </a:solidFill>
              <a:latin typeface="Arial"/>
              <a:cs typeface="Arial"/>
            </a:endParaRP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a:latin typeface="Carlito"/>
              <a:cs typeface="Carlito"/>
            </a:endParaRPr>
          </a:p>
        </p:txBody>
      </p:sp>
      <p:sp>
        <p:nvSpPr>
          <p:cNvPr id="3" name="object 3"/>
          <p:cNvSpPr txBox="1"/>
          <p:nvPr/>
        </p:nvSpPr>
        <p:spPr>
          <a:xfrm>
            <a:off x="1176019" y="4417517"/>
            <a:ext cx="8895080" cy="722630"/>
          </a:xfrm>
          <a:prstGeom prst="rect">
            <a:avLst/>
          </a:prstGeom>
        </p:spPr>
        <p:txBody>
          <a:bodyPr vert="horz" wrap="square" lIns="0" tIns="12700" rIns="0" bIns="0" rtlCol="0">
            <a:spAutoFit/>
          </a:bodyPr>
          <a:lstStyle/>
          <a:p>
            <a:pPr marL="12700">
              <a:lnSpc>
                <a:spcPts val="2745"/>
              </a:lnSpc>
              <a:spcBef>
                <a:spcPts val="100"/>
              </a:spcBef>
            </a:pPr>
            <a:r>
              <a:rPr sz="2400" spc="-165" dirty="0">
                <a:solidFill>
                  <a:srgbClr val="616E52"/>
                </a:solidFill>
                <a:latin typeface="Arial"/>
                <a:cs typeface="Arial"/>
              </a:rPr>
              <a:t>OVERVIEW </a:t>
            </a:r>
            <a:r>
              <a:rPr sz="2400" spc="-285" dirty="0">
                <a:solidFill>
                  <a:srgbClr val="616E52"/>
                </a:solidFill>
                <a:latin typeface="Arial"/>
                <a:cs typeface="Arial"/>
              </a:rPr>
              <a:t>OF </a:t>
            </a:r>
            <a:r>
              <a:rPr sz="2400" spc="-340" dirty="0">
                <a:solidFill>
                  <a:srgbClr val="616E52"/>
                </a:solidFill>
                <a:latin typeface="Arial"/>
                <a:cs typeface="Arial"/>
              </a:rPr>
              <a:t>DATA </a:t>
            </a:r>
            <a:r>
              <a:rPr sz="2400" spc="-140" dirty="0">
                <a:solidFill>
                  <a:srgbClr val="616E52"/>
                </a:solidFill>
                <a:latin typeface="Arial"/>
                <a:cs typeface="Arial"/>
              </a:rPr>
              <a:t>COLLECTION, </a:t>
            </a:r>
            <a:r>
              <a:rPr sz="2400" spc="-95" dirty="0">
                <a:solidFill>
                  <a:srgbClr val="616E52"/>
                </a:solidFill>
                <a:latin typeface="Arial"/>
                <a:cs typeface="Arial"/>
              </a:rPr>
              <a:t>WRANGLING,</a:t>
            </a:r>
            <a:r>
              <a:rPr sz="2400" spc="-120" dirty="0">
                <a:solidFill>
                  <a:srgbClr val="616E52"/>
                </a:solidFill>
                <a:latin typeface="Arial"/>
                <a:cs typeface="Arial"/>
              </a:rPr>
              <a:t> </a:t>
            </a:r>
            <a:r>
              <a:rPr sz="2400" spc="-105" dirty="0">
                <a:solidFill>
                  <a:srgbClr val="616E52"/>
                </a:solidFill>
                <a:latin typeface="Arial"/>
                <a:cs typeface="Arial"/>
              </a:rPr>
              <a:t>VISUALIZATION,</a:t>
            </a:r>
            <a:endParaRPr sz="2400">
              <a:latin typeface="Arial"/>
              <a:cs typeface="Arial"/>
            </a:endParaRPr>
          </a:p>
          <a:p>
            <a:pPr marL="12700">
              <a:lnSpc>
                <a:spcPts val="2745"/>
              </a:lnSpc>
              <a:tabLst>
                <a:tab pos="1963420" algn="l"/>
                <a:tab pos="2682875" algn="l"/>
                <a:tab pos="3816350" algn="l"/>
              </a:tabLst>
            </a:pPr>
            <a:r>
              <a:rPr sz="2400" spc="-165" dirty="0">
                <a:solidFill>
                  <a:srgbClr val="616E52"/>
                </a:solidFill>
                <a:latin typeface="Arial"/>
                <a:cs typeface="Arial"/>
              </a:rPr>
              <a:t>DASHBOARD,	</a:t>
            </a:r>
            <a:r>
              <a:rPr sz="2400" spc="-155" dirty="0">
                <a:solidFill>
                  <a:srgbClr val="616E52"/>
                </a:solidFill>
                <a:latin typeface="Arial"/>
                <a:cs typeface="Arial"/>
              </a:rPr>
              <a:t>AND	</a:t>
            </a:r>
            <a:r>
              <a:rPr sz="2400" spc="-140" dirty="0">
                <a:solidFill>
                  <a:srgbClr val="616E52"/>
                </a:solidFill>
                <a:latin typeface="Arial"/>
                <a:cs typeface="Arial"/>
              </a:rPr>
              <a:t>MODEL	</a:t>
            </a:r>
            <a:r>
              <a:rPr sz="2400" spc="-150" dirty="0">
                <a:solidFill>
                  <a:srgbClr val="616E52"/>
                </a:solidFill>
                <a:latin typeface="Arial"/>
                <a:cs typeface="Arial"/>
              </a:rPr>
              <a:t>METHODS</a:t>
            </a:r>
            <a:endParaRPr sz="2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47115" y="860805"/>
            <a:ext cx="6031230" cy="756920"/>
          </a:xfrm>
          <a:prstGeom prst="rect">
            <a:avLst/>
          </a:prstGeom>
        </p:spPr>
        <p:txBody>
          <a:bodyPr vert="horz" wrap="square" lIns="0" tIns="12700" rIns="0" bIns="0" rtlCol="0">
            <a:spAutoFit/>
          </a:bodyPr>
          <a:lstStyle/>
          <a:p>
            <a:pPr marL="12700">
              <a:lnSpc>
                <a:spcPct val="100000"/>
              </a:lnSpc>
              <a:spcBef>
                <a:spcPts val="100"/>
              </a:spcBef>
            </a:pPr>
            <a:r>
              <a:rPr spc="-340" dirty="0"/>
              <a:t>Data </a:t>
            </a:r>
            <a:r>
              <a:rPr spc="-235" dirty="0"/>
              <a:t>Collection</a:t>
            </a:r>
            <a:r>
              <a:rPr spc="-505" dirty="0"/>
              <a:t> </a:t>
            </a:r>
            <a:r>
              <a:rPr spc="-275" dirty="0"/>
              <a:t>Overview</a:t>
            </a: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7</a:t>
            </a:fld>
            <a:endParaRPr sz="1050">
              <a:latin typeface="Carlito"/>
              <a:cs typeface="Carlito"/>
            </a:endParaRPr>
          </a:p>
        </p:txBody>
      </p:sp>
      <p:sp>
        <p:nvSpPr>
          <p:cNvPr id="4" name="object 4"/>
          <p:cNvSpPr txBox="1"/>
          <p:nvPr/>
        </p:nvSpPr>
        <p:spPr>
          <a:xfrm>
            <a:off x="381000" y="2182167"/>
            <a:ext cx="8610600" cy="2133276"/>
          </a:xfrm>
          <a:prstGeom prst="rect">
            <a:avLst/>
          </a:prstGeom>
        </p:spPr>
        <p:txBody>
          <a:bodyPr vert="horz" wrap="square" lIns="0" tIns="42545" rIns="0" bIns="0" rtlCol="0">
            <a:spAutoFit/>
          </a:bodyPr>
          <a:lstStyle/>
          <a:p>
            <a:pPr marL="12700" marR="42545">
              <a:lnSpc>
                <a:spcPts val="2210"/>
              </a:lnSpc>
              <a:spcBef>
                <a:spcPts val="335"/>
              </a:spcBef>
            </a:pPr>
            <a:r>
              <a:rPr lang="en-US" sz="2000" b="0" i="0" dirty="0">
                <a:solidFill>
                  <a:srgbClr val="92D050"/>
                </a:solidFill>
                <a:effectLst/>
                <a:latin typeface="Söhne"/>
              </a:rPr>
              <a:t>The process of collecting the data involved a combination of requesting data from the SpaceX public API and web scraping a table from SpaceX's Wikipedia page. </a:t>
            </a:r>
          </a:p>
          <a:p>
            <a:pPr marL="12700" marR="42545">
              <a:lnSpc>
                <a:spcPts val="2210"/>
              </a:lnSpc>
              <a:spcBef>
                <a:spcPts val="335"/>
              </a:spcBef>
            </a:pPr>
            <a:endParaRPr lang="en-US" sz="2000" dirty="0">
              <a:solidFill>
                <a:srgbClr val="92D050"/>
              </a:solidFill>
              <a:latin typeface="Söhne"/>
            </a:endParaRPr>
          </a:p>
          <a:p>
            <a:pPr marL="12700" marR="42545">
              <a:lnSpc>
                <a:spcPts val="2210"/>
              </a:lnSpc>
              <a:spcBef>
                <a:spcPts val="335"/>
              </a:spcBef>
            </a:pPr>
            <a:r>
              <a:rPr lang="en-US" sz="2000" b="0" i="0" dirty="0">
                <a:solidFill>
                  <a:srgbClr val="92D050"/>
                </a:solidFill>
                <a:effectLst/>
                <a:latin typeface="Söhne"/>
              </a:rPr>
              <a:t>The following slide will display the flowchart detailing the data collection from the API, while the one after will show the flowchart for data collection through web scraping. </a:t>
            </a:r>
          </a:p>
          <a:p>
            <a:pPr marL="12700" marR="42545">
              <a:lnSpc>
                <a:spcPts val="2210"/>
              </a:lnSpc>
              <a:spcBef>
                <a:spcPts val="335"/>
              </a:spcBef>
            </a:pPr>
            <a:endParaRPr lang="en-US" sz="2000" u="heavy" dirty="0">
              <a:solidFill>
                <a:srgbClr val="92D050"/>
              </a:solidFill>
              <a:uFill>
                <a:solidFill>
                  <a:srgbClr val="404040"/>
                </a:solidFill>
              </a:uFill>
              <a:latin typeface="Söhne"/>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a:solidFill>
            <a:srgbClr val="92D050"/>
          </a:solidFill>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grpFill/>
          </p:spPr>
          <p:txBody>
            <a:bodyPr wrap="square" lIns="0" tIns="0" rIns="0" bIns="0" rtlCol="0"/>
            <a:lstStyle/>
            <a:p>
              <a:endParaRPr/>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grp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dirty="0">
              <a:latin typeface="Arial"/>
              <a:cs typeface="Arial"/>
            </a:endParaRPr>
          </a:p>
          <a:p>
            <a:pPr marL="12700">
              <a:lnSpc>
                <a:spcPts val="4015"/>
              </a:lnSpc>
            </a:pPr>
            <a:r>
              <a:rPr sz="3600" spc="-425" dirty="0">
                <a:solidFill>
                  <a:srgbClr val="FFFFFF"/>
                </a:solidFill>
                <a:latin typeface="Arial"/>
                <a:cs typeface="Arial"/>
              </a:rPr>
              <a:t>SpaceX</a:t>
            </a:r>
            <a:r>
              <a:rPr sz="3600" spc="-385" dirty="0">
                <a:solidFill>
                  <a:srgbClr val="FFFFFF"/>
                </a:solidFill>
                <a:latin typeface="Arial"/>
                <a:cs typeface="Arial"/>
              </a:rPr>
              <a:t> </a:t>
            </a:r>
            <a:r>
              <a:rPr lang="fr-FR" sz="3600" spc="-385" dirty="0">
                <a:solidFill>
                  <a:srgbClr val="FFFFFF"/>
                </a:solidFill>
                <a:latin typeface="Arial"/>
                <a:cs typeface="Arial"/>
              </a:rPr>
              <a:t>   </a:t>
            </a:r>
            <a:r>
              <a:rPr sz="3600" spc="-385" dirty="0">
                <a:solidFill>
                  <a:srgbClr val="FFFFFF"/>
                </a:solidFill>
                <a:latin typeface="Arial"/>
                <a:cs typeface="Arial"/>
              </a:rPr>
              <a:t>API</a:t>
            </a:r>
            <a:endParaRPr sz="3600" dirty="0">
              <a:latin typeface="Arial"/>
              <a:cs typeface="Arial"/>
            </a:endParaRPr>
          </a:p>
        </p:txBody>
      </p:sp>
      <p:sp>
        <p:nvSpPr>
          <p:cNvPr id="6" name="object 6"/>
          <p:cNvSpPr/>
          <p:nvPr/>
        </p:nvSpPr>
        <p:spPr>
          <a:xfrm>
            <a:off x="5062728" y="1754123"/>
            <a:ext cx="237744" cy="1389888"/>
          </a:xfrm>
          <a:prstGeom prst="rect">
            <a:avLst/>
          </a:prstGeom>
          <a:blipFill>
            <a:blip r:embed="rId2" cstate="print"/>
            <a:stretch>
              <a:fillRect/>
            </a:stretch>
          </a:blipFill>
        </p:spPr>
        <p:txBody>
          <a:bodyPr wrap="square" lIns="0" tIns="0" rIns="0" bIns="0" rtlCol="0"/>
          <a:lstStyle/>
          <a:p>
            <a:endParaRPr/>
          </a:p>
        </p:txBody>
      </p:sp>
      <p:grpSp>
        <p:nvGrpSpPr>
          <p:cNvPr id="7" name="object 7"/>
          <p:cNvGrpSpPr/>
          <p:nvPr/>
        </p:nvGrpSpPr>
        <p:grpSpPr>
          <a:xfrm>
            <a:off x="4782311" y="1478280"/>
            <a:ext cx="1851660" cy="1607820"/>
            <a:chOff x="4782311" y="1478280"/>
            <a:chExt cx="1851660" cy="1607820"/>
          </a:xfrm>
          <a:solidFill>
            <a:srgbClr val="92D050"/>
          </a:solidFill>
        </p:grpSpPr>
        <p:sp>
          <p:nvSpPr>
            <p:cNvPr id="8" name="object 8"/>
            <p:cNvSpPr/>
            <p:nvPr/>
          </p:nvSpPr>
          <p:spPr>
            <a:xfrm>
              <a:off x="5084063" y="1766316"/>
              <a:ext cx="158496" cy="1319784"/>
            </a:xfrm>
            <a:prstGeom prst="rect">
              <a:avLst/>
            </a:prstGeom>
            <a:grpFill/>
          </p:spPr>
          <p:txBody>
            <a:bodyPr wrap="square" lIns="0" tIns="0" rIns="0" bIns="0" rtlCol="0"/>
            <a:lstStyle/>
            <a:p>
              <a:endParaRPr/>
            </a:p>
          </p:txBody>
        </p:sp>
        <p:sp>
          <p:nvSpPr>
            <p:cNvPr id="9" name="object 9"/>
            <p:cNvSpPr/>
            <p:nvPr/>
          </p:nvSpPr>
          <p:spPr>
            <a:xfrm>
              <a:off x="4782311" y="1478280"/>
              <a:ext cx="1851660" cy="1143000"/>
            </a:xfrm>
            <a:prstGeom prst="rect">
              <a:avLst/>
            </a:prstGeom>
            <a:grpFill/>
          </p:spPr>
          <p:txBody>
            <a:bodyPr wrap="square" lIns="0" tIns="0" rIns="0" bIns="0" rtlCol="0"/>
            <a:lstStyle/>
            <a:p>
              <a:endParaRPr/>
            </a:p>
          </p:txBody>
        </p:sp>
        <p:sp>
          <p:nvSpPr>
            <p:cNvPr id="10" name="object 10"/>
            <p:cNvSpPr/>
            <p:nvPr/>
          </p:nvSpPr>
          <p:spPr>
            <a:xfrm>
              <a:off x="4888991" y="1719072"/>
              <a:ext cx="1677923" cy="696467"/>
            </a:xfrm>
            <a:prstGeom prst="rect">
              <a:avLst/>
            </a:prstGeom>
            <a:grpFill/>
          </p:spPr>
          <p:txBody>
            <a:bodyPr wrap="square" lIns="0" tIns="0" rIns="0" bIns="0" rtlCol="0"/>
            <a:lstStyle/>
            <a:p>
              <a:endParaRPr/>
            </a:p>
          </p:txBody>
        </p:sp>
        <p:sp>
          <p:nvSpPr>
            <p:cNvPr id="11" name="object 11"/>
            <p:cNvSpPr/>
            <p:nvPr/>
          </p:nvSpPr>
          <p:spPr>
            <a:xfrm>
              <a:off x="4803647" y="1499616"/>
              <a:ext cx="1772411" cy="1063752"/>
            </a:xfrm>
            <a:prstGeom prst="rect">
              <a:avLst/>
            </a:prstGeom>
            <a:grpFill/>
          </p:spPr>
          <p:txBody>
            <a:bodyPr wrap="square" lIns="0" tIns="0" rIns="0" bIns="0" rtlCol="0"/>
            <a:lstStyle/>
            <a:p>
              <a:endParaRPr/>
            </a:p>
          </p:txBody>
        </p:sp>
      </p:grpSp>
      <p:sp>
        <p:nvSpPr>
          <p:cNvPr id="12" name="object 12"/>
          <p:cNvSpPr txBox="1"/>
          <p:nvPr/>
        </p:nvSpPr>
        <p:spPr>
          <a:xfrm>
            <a:off x="5015865" y="1766061"/>
            <a:ext cx="1327150" cy="462915"/>
          </a:xfrm>
          <a:prstGeom prst="rect">
            <a:avLst/>
          </a:prstGeom>
        </p:spPr>
        <p:txBody>
          <a:bodyPr vert="horz" wrap="square" lIns="0" tIns="36195" rIns="0" bIns="0" rtlCol="0">
            <a:spAutoFit/>
          </a:bodyPr>
          <a:lstStyle/>
          <a:p>
            <a:pPr marL="479425" marR="5080" indent="-466725">
              <a:lnSpc>
                <a:spcPts val="1639"/>
              </a:lnSpc>
              <a:spcBef>
                <a:spcPts val="285"/>
              </a:spcBef>
            </a:pPr>
            <a:r>
              <a:rPr sz="1500" spc="-5" dirty="0">
                <a:solidFill>
                  <a:srgbClr val="FFFFFF"/>
                </a:solidFill>
                <a:latin typeface="Carlito"/>
                <a:cs typeface="Carlito"/>
              </a:rPr>
              <a:t>Request </a:t>
            </a:r>
            <a:r>
              <a:rPr sz="1500" spc="-10" dirty="0">
                <a:solidFill>
                  <a:srgbClr val="FFFFFF"/>
                </a:solidFill>
                <a:latin typeface="Carlito"/>
                <a:cs typeface="Carlito"/>
              </a:rPr>
              <a:t>(Space</a:t>
            </a:r>
            <a:r>
              <a:rPr sz="1500" spc="-240" dirty="0">
                <a:solidFill>
                  <a:srgbClr val="FFFFFF"/>
                </a:solidFill>
                <a:latin typeface="Carlito"/>
                <a:cs typeface="Carlito"/>
              </a:rPr>
              <a:t> </a:t>
            </a:r>
            <a:r>
              <a:rPr sz="1500" dirty="0">
                <a:solidFill>
                  <a:srgbClr val="FFFFFF"/>
                </a:solidFill>
                <a:latin typeface="Carlito"/>
                <a:cs typeface="Carlito"/>
              </a:rPr>
              <a:t>X  APIs)</a:t>
            </a:r>
            <a:endParaRPr sz="1500" dirty="0">
              <a:latin typeface="Carlito"/>
              <a:cs typeface="Carlito"/>
            </a:endParaRPr>
          </a:p>
        </p:txBody>
      </p:sp>
      <p:grpSp>
        <p:nvGrpSpPr>
          <p:cNvPr id="13" name="object 13"/>
          <p:cNvGrpSpPr/>
          <p:nvPr/>
        </p:nvGrpSpPr>
        <p:grpSpPr>
          <a:xfrm>
            <a:off x="4782311" y="2807207"/>
            <a:ext cx="1851660" cy="1666239"/>
            <a:chOff x="4782311" y="2807207"/>
            <a:chExt cx="1851660" cy="1666239"/>
          </a:xfrm>
          <a:solidFill>
            <a:srgbClr val="92D050"/>
          </a:solidFill>
        </p:grpSpPr>
        <p:sp>
          <p:nvSpPr>
            <p:cNvPr id="14" name="object 14"/>
            <p:cNvSpPr/>
            <p:nvPr/>
          </p:nvSpPr>
          <p:spPr>
            <a:xfrm>
              <a:off x="5062727" y="3073907"/>
              <a:ext cx="237744" cy="1399032"/>
            </a:xfrm>
            <a:prstGeom prst="rect">
              <a:avLst/>
            </a:prstGeom>
            <a:grpFill/>
          </p:spPr>
          <p:txBody>
            <a:bodyPr wrap="square" lIns="0" tIns="0" rIns="0" bIns="0" rtlCol="0"/>
            <a:lstStyle/>
            <a:p>
              <a:endParaRPr/>
            </a:p>
          </p:txBody>
        </p:sp>
        <p:sp>
          <p:nvSpPr>
            <p:cNvPr id="15" name="object 15"/>
            <p:cNvSpPr/>
            <p:nvPr/>
          </p:nvSpPr>
          <p:spPr>
            <a:xfrm>
              <a:off x="5084063" y="3095243"/>
              <a:ext cx="158496" cy="1319784"/>
            </a:xfrm>
            <a:prstGeom prst="rect">
              <a:avLst/>
            </a:prstGeom>
            <a:grpFill/>
          </p:spPr>
          <p:txBody>
            <a:bodyPr wrap="square" lIns="0" tIns="0" rIns="0" bIns="0" rtlCol="0"/>
            <a:lstStyle/>
            <a:p>
              <a:endParaRPr/>
            </a:p>
          </p:txBody>
        </p:sp>
        <p:sp>
          <p:nvSpPr>
            <p:cNvPr id="16" name="object 16"/>
            <p:cNvSpPr/>
            <p:nvPr/>
          </p:nvSpPr>
          <p:spPr>
            <a:xfrm>
              <a:off x="4782311" y="2807207"/>
              <a:ext cx="1851660" cy="1143000"/>
            </a:xfrm>
            <a:prstGeom prst="rect">
              <a:avLst/>
            </a:prstGeom>
            <a:grpFill/>
          </p:spPr>
          <p:txBody>
            <a:bodyPr wrap="square" lIns="0" tIns="0" rIns="0" bIns="0" rtlCol="0"/>
            <a:lstStyle/>
            <a:p>
              <a:endParaRPr/>
            </a:p>
          </p:txBody>
        </p:sp>
        <p:sp>
          <p:nvSpPr>
            <p:cNvPr id="17" name="object 17"/>
            <p:cNvSpPr/>
            <p:nvPr/>
          </p:nvSpPr>
          <p:spPr>
            <a:xfrm>
              <a:off x="4888991" y="2839211"/>
              <a:ext cx="1677923" cy="1115568"/>
            </a:xfrm>
            <a:prstGeom prst="rect">
              <a:avLst/>
            </a:prstGeom>
            <a:grpFill/>
          </p:spPr>
          <p:txBody>
            <a:bodyPr wrap="square" lIns="0" tIns="0" rIns="0" bIns="0" rtlCol="0"/>
            <a:lstStyle/>
            <a:p>
              <a:endParaRPr/>
            </a:p>
          </p:txBody>
        </p:sp>
        <p:sp>
          <p:nvSpPr>
            <p:cNvPr id="18" name="object 18"/>
            <p:cNvSpPr/>
            <p:nvPr/>
          </p:nvSpPr>
          <p:spPr>
            <a:xfrm>
              <a:off x="4803647" y="2828543"/>
              <a:ext cx="1772411" cy="1063752"/>
            </a:xfrm>
            <a:prstGeom prst="rect">
              <a:avLst/>
            </a:prstGeom>
            <a:grpFill/>
          </p:spPr>
          <p:txBody>
            <a:bodyPr wrap="square" lIns="0" tIns="0" rIns="0" bIns="0" rtlCol="0"/>
            <a:lstStyle/>
            <a:p>
              <a:endParaRPr/>
            </a:p>
          </p:txBody>
        </p:sp>
      </p:grpSp>
      <p:sp>
        <p:nvSpPr>
          <p:cNvPr id="19" name="object 19"/>
          <p:cNvSpPr txBox="1"/>
          <p:nvPr/>
        </p:nvSpPr>
        <p:spPr>
          <a:xfrm>
            <a:off x="5015865" y="2886583"/>
            <a:ext cx="1332865" cy="882015"/>
          </a:xfrm>
          <a:prstGeom prst="rect">
            <a:avLst/>
          </a:prstGeom>
        </p:spPr>
        <p:txBody>
          <a:bodyPr vert="horz" wrap="square" lIns="0" tIns="31750" rIns="0" bIns="0" rtlCol="0">
            <a:spAutoFit/>
          </a:bodyPr>
          <a:lstStyle/>
          <a:p>
            <a:pPr marL="12700" marR="5080" indent="4445" algn="ctr">
              <a:lnSpc>
                <a:spcPct val="91600"/>
              </a:lnSpc>
              <a:spcBef>
                <a:spcPts val="250"/>
              </a:spcBef>
            </a:pPr>
            <a:r>
              <a:rPr sz="1500" dirty="0">
                <a:solidFill>
                  <a:srgbClr val="FFFFFF"/>
                </a:solidFill>
                <a:latin typeface="Carlito"/>
                <a:cs typeface="Carlito"/>
              </a:rPr>
              <a:t>.JSON </a:t>
            </a:r>
            <a:r>
              <a:rPr sz="1500" spc="-5" dirty="0">
                <a:solidFill>
                  <a:srgbClr val="FFFFFF"/>
                </a:solidFill>
                <a:latin typeface="Carlito"/>
                <a:cs typeface="Carlito"/>
              </a:rPr>
              <a:t>file </a:t>
            </a:r>
            <a:r>
              <a:rPr sz="1500" dirty="0">
                <a:solidFill>
                  <a:srgbClr val="FFFFFF"/>
                </a:solidFill>
                <a:latin typeface="Carlito"/>
                <a:cs typeface="Carlito"/>
              </a:rPr>
              <a:t>+  </a:t>
            </a:r>
            <a:r>
              <a:rPr sz="1500" spc="-10" dirty="0">
                <a:solidFill>
                  <a:srgbClr val="FFFFFF"/>
                </a:solidFill>
                <a:latin typeface="Carlito"/>
                <a:cs typeface="Carlito"/>
              </a:rPr>
              <a:t>Lists(Launch</a:t>
            </a:r>
            <a:r>
              <a:rPr sz="1500" spc="-125" dirty="0">
                <a:solidFill>
                  <a:srgbClr val="FFFFFF"/>
                </a:solidFill>
                <a:latin typeface="Carlito"/>
                <a:cs typeface="Carlito"/>
              </a:rPr>
              <a:t> </a:t>
            </a:r>
            <a:r>
              <a:rPr sz="1500" spc="-10" dirty="0">
                <a:solidFill>
                  <a:srgbClr val="FFFFFF"/>
                </a:solidFill>
                <a:latin typeface="Carlito"/>
                <a:cs typeface="Carlito"/>
              </a:rPr>
              <a:t>Site,  </a:t>
            </a:r>
            <a:r>
              <a:rPr sz="1500" spc="-5" dirty="0">
                <a:solidFill>
                  <a:srgbClr val="FFFFFF"/>
                </a:solidFill>
                <a:latin typeface="Carlito"/>
                <a:cs typeface="Carlito"/>
              </a:rPr>
              <a:t>Booster </a:t>
            </a:r>
            <a:r>
              <a:rPr sz="1500" spc="-25" dirty="0">
                <a:solidFill>
                  <a:srgbClr val="FFFFFF"/>
                </a:solidFill>
                <a:latin typeface="Carlito"/>
                <a:cs typeface="Carlito"/>
              </a:rPr>
              <a:t>Version,  </a:t>
            </a:r>
            <a:r>
              <a:rPr sz="1500" spc="-20" dirty="0">
                <a:solidFill>
                  <a:srgbClr val="FFFFFF"/>
                </a:solidFill>
                <a:latin typeface="Carlito"/>
                <a:cs typeface="Carlito"/>
              </a:rPr>
              <a:t>Payload</a:t>
            </a:r>
            <a:r>
              <a:rPr sz="1500" spc="-75" dirty="0">
                <a:solidFill>
                  <a:srgbClr val="FFFFFF"/>
                </a:solidFill>
                <a:latin typeface="Carlito"/>
                <a:cs typeface="Carlito"/>
              </a:rPr>
              <a:t> </a:t>
            </a:r>
            <a:r>
              <a:rPr sz="1500" spc="-15" dirty="0">
                <a:solidFill>
                  <a:srgbClr val="FFFFFF"/>
                </a:solidFill>
                <a:latin typeface="Carlito"/>
                <a:cs typeface="Carlito"/>
              </a:rPr>
              <a:t>Data)</a:t>
            </a:r>
            <a:endParaRPr sz="1500" dirty="0">
              <a:latin typeface="Carlito"/>
              <a:cs typeface="Carlito"/>
            </a:endParaRPr>
          </a:p>
        </p:txBody>
      </p:sp>
      <p:grpSp>
        <p:nvGrpSpPr>
          <p:cNvPr id="20" name="object 20"/>
          <p:cNvGrpSpPr/>
          <p:nvPr/>
        </p:nvGrpSpPr>
        <p:grpSpPr>
          <a:xfrm>
            <a:off x="4782311" y="4137659"/>
            <a:ext cx="2790825" cy="1141730"/>
            <a:chOff x="4782311" y="4137659"/>
            <a:chExt cx="2790825" cy="1141730"/>
          </a:xfrm>
          <a:solidFill>
            <a:srgbClr val="92D050"/>
          </a:solidFill>
        </p:grpSpPr>
        <p:sp>
          <p:nvSpPr>
            <p:cNvPr id="21" name="object 21"/>
            <p:cNvSpPr/>
            <p:nvPr/>
          </p:nvSpPr>
          <p:spPr>
            <a:xfrm>
              <a:off x="5146547" y="4319015"/>
              <a:ext cx="2426207" cy="239268"/>
            </a:xfrm>
            <a:prstGeom prst="rect">
              <a:avLst/>
            </a:prstGeom>
            <a:grpFill/>
          </p:spPr>
          <p:txBody>
            <a:bodyPr wrap="square" lIns="0" tIns="0" rIns="0" bIns="0" rtlCol="0"/>
            <a:lstStyle/>
            <a:p>
              <a:endParaRPr/>
            </a:p>
          </p:txBody>
        </p:sp>
        <p:sp>
          <p:nvSpPr>
            <p:cNvPr id="22" name="object 22"/>
            <p:cNvSpPr/>
            <p:nvPr/>
          </p:nvSpPr>
          <p:spPr>
            <a:xfrm>
              <a:off x="5167883" y="4340351"/>
              <a:ext cx="2346960" cy="160019"/>
            </a:xfrm>
            <a:prstGeom prst="rect">
              <a:avLst/>
            </a:prstGeom>
            <a:grpFill/>
          </p:spPr>
          <p:txBody>
            <a:bodyPr wrap="square" lIns="0" tIns="0" rIns="0" bIns="0" rtlCol="0"/>
            <a:lstStyle/>
            <a:p>
              <a:endParaRPr/>
            </a:p>
          </p:txBody>
        </p:sp>
        <p:sp>
          <p:nvSpPr>
            <p:cNvPr id="23" name="object 23"/>
            <p:cNvSpPr/>
            <p:nvPr/>
          </p:nvSpPr>
          <p:spPr>
            <a:xfrm>
              <a:off x="4782311" y="4137659"/>
              <a:ext cx="1851660" cy="1141476"/>
            </a:xfrm>
            <a:prstGeom prst="rect">
              <a:avLst/>
            </a:prstGeom>
            <a:grpFill/>
          </p:spPr>
          <p:txBody>
            <a:bodyPr wrap="square" lIns="0" tIns="0" rIns="0" bIns="0" rtlCol="0"/>
            <a:lstStyle/>
            <a:p>
              <a:endParaRPr/>
            </a:p>
          </p:txBody>
        </p:sp>
        <p:sp>
          <p:nvSpPr>
            <p:cNvPr id="24" name="object 24"/>
            <p:cNvSpPr/>
            <p:nvPr/>
          </p:nvSpPr>
          <p:spPr>
            <a:xfrm>
              <a:off x="4850891" y="4273295"/>
              <a:ext cx="1755648" cy="905256"/>
            </a:xfrm>
            <a:prstGeom prst="rect">
              <a:avLst/>
            </a:prstGeom>
            <a:grpFill/>
          </p:spPr>
          <p:txBody>
            <a:bodyPr wrap="square" lIns="0" tIns="0" rIns="0" bIns="0" rtlCol="0"/>
            <a:lstStyle/>
            <a:p>
              <a:endParaRPr/>
            </a:p>
          </p:txBody>
        </p:sp>
        <p:sp>
          <p:nvSpPr>
            <p:cNvPr id="25" name="object 25"/>
            <p:cNvSpPr/>
            <p:nvPr/>
          </p:nvSpPr>
          <p:spPr>
            <a:xfrm>
              <a:off x="4803647" y="4158995"/>
              <a:ext cx="1772411" cy="1062227"/>
            </a:xfrm>
            <a:prstGeom prst="rect">
              <a:avLst/>
            </a:prstGeom>
            <a:grpFill/>
          </p:spPr>
          <p:txBody>
            <a:bodyPr wrap="square" lIns="0" tIns="0" rIns="0" bIns="0" rtlCol="0"/>
            <a:lstStyle/>
            <a:p>
              <a:endParaRPr/>
            </a:p>
          </p:txBody>
        </p:sp>
      </p:grpSp>
      <p:sp>
        <p:nvSpPr>
          <p:cNvPr id="26" name="object 26"/>
          <p:cNvSpPr txBox="1"/>
          <p:nvPr/>
        </p:nvSpPr>
        <p:spPr>
          <a:xfrm>
            <a:off x="4977765" y="4320920"/>
            <a:ext cx="1403985" cy="664845"/>
          </a:xfrm>
          <a:prstGeom prst="rect">
            <a:avLst/>
          </a:prstGeom>
        </p:spPr>
        <p:txBody>
          <a:bodyPr vert="horz" wrap="square" lIns="0" tIns="35560" rIns="0" bIns="0" rtlCol="0">
            <a:spAutoFit/>
          </a:bodyPr>
          <a:lstStyle/>
          <a:p>
            <a:pPr marL="12700" marR="5080" algn="ctr">
              <a:lnSpc>
                <a:spcPct val="89800"/>
              </a:lnSpc>
              <a:spcBef>
                <a:spcPts val="280"/>
              </a:spcBef>
            </a:pPr>
            <a:r>
              <a:rPr sz="1500" spc="-10" dirty="0">
                <a:solidFill>
                  <a:srgbClr val="FFFFFF"/>
                </a:solidFill>
                <a:latin typeface="Carlito"/>
                <a:cs typeface="Carlito"/>
              </a:rPr>
              <a:t>Json_normalize</a:t>
            </a:r>
            <a:r>
              <a:rPr sz="1500" spc="-170" dirty="0">
                <a:solidFill>
                  <a:srgbClr val="FFFFFF"/>
                </a:solidFill>
                <a:latin typeface="Carlito"/>
                <a:cs typeface="Carlito"/>
              </a:rPr>
              <a:t> </a:t>
            </a:r>
            <a:r>
              <a:rPr sz="1500" spc="-25" dirty="0">
                <a:solidFill>
                  <a:srgbClr val="FFFFFF"/>
                </a:solidFill>
                <a:latin typeface="Carlito"/>
                <a:cs typeface="Carlito"/>
              </a:rPr>
              <a:t>to  </a:t>
            </a:r>
            <a:r>
              <a:rPr sz="1500" spc="-20" dirty="0">
                <a:solidFill>
                  <a:srgbClr val="FFFFFF"/>
                </a:solidFill>
                <a:latin typeface="Carlito"/>
                <a:cs typeface="Carlito"/>
              </a:rPr>
              <a:t>DataFrame data  from</a:t>
            </a:r>
            <a:r>
              <a:rPr sz="1500" spc="-45" dirty="0">
                <a:solidFill>
                  <a:srgbClr val="FFFFFF"/>
                </a:solidFill>
                <a:latin typeface="Carlito"/>
                <a:cs typeface="Carlito"/>
              </a:rPr>
              <a:t> </a:t>
            </a:r>
            <a:r>
              <a:rPr sz="1500" dirty="0">
                <a:solidFill>
                  <a:srgbClr val="FFFFFF"/>
                </a:solidFill>
                <a:latin typeface="Carlito"/>
                <a:cs typeface="Carlito"/>
              </a:rPr>
              <a:t>JSON</a:t>
            </a:r>
            <a:endParaRPr sz="1500" dirty="0">
              <a:latin typeface="Carlito"/>
              <a:cs typeface="Carlito"/>
            </a:endParaRPr>
          </a:p>
        </p:txBody>
      </p:sp>
      <p:grpSp>
        <p:nvGrpSpPr>
          <p:cNvPr id="27" name="object 27"/>
          <p:cNvGrpSpPr/>
          <p:nvPr/>
        </p:nvGrpSpPr>
        <p:grpSpPr>
          <a:xfrm>
            <a:off x="7139940" y="3073907"/>
            <a:ext cx="1859280" cy="2205355"/>
            <a:chOff x="7139940" y="3073907"/>
            <a:chExt cx="1859280" cy="2205355"/>
          </a:xfrm>
        </p:grpSpPr>
        <p:sp>
          <p:nvSpPr>
            <p:cNvPr id="28" name="object 28"/>
            <p:cNvSpPr/>
            <p:nvPr/>
          </p:nvSpPr>
          <p:spPr>
            <a:xfrm>
              <a:off x="7418832" y="3073907"/>
              <a:ext cx="239268" cy="1399032"/>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440168" y="3095243"/>
              <a:ext cx="160020" cy="1319784"/>
            </a:xfrm>
            <a:prstGeom prst="rect">
              <a:avLst/>
            </a:prstGeom>
            <a:blipFill>
              <a:blip r:embed="rId4" cstate="print"/>
              <a:stretch>
                <a:fillRect/>
              </a:stretch>
            </a:blipFill>
          </p:spPr>
          <p:txBody>
            <a:bodyPr wrap="square" lIns="0" tIns="0" rIns="0" bIns="0" rtlCol="0"/>
            <a:lstStyle/>
            <a:p>
              <a:endParaRPr/>
            </a:p>
          </p:txBody>
        </p:sp>
        <p:sp>
          <p:nvSpPr>
            <p:cNvPr id="30" name="object 30"/>
            <p:cNvSpPr/>
            <p:nvPr/>
          </p:nvSpPr>
          <p:spPr>
            <a:xfrm>
              <a:off x="7139940" y="4137659"/>
              <a:ext cx="1851659" cy="1141476"/>
            </a:xfrm>
            <a:prstGeom prst="rect">
              <a:avLst/>
            </a:prstGeom>
            <a:blipFill>
              <a:blip r:embed="rId5" cstate="print"/>
              <a:stretch>
                <a:fillRect/>
              </a:stretch>
            </a:blipFill>
          </p:spPr>
          <p:txBody>
            <a:bodyPr wrap="square" lIns="0" tIns="0" rIns="0" bIns="0" rtlCol="0"/>
            <a:lstStyle/>
            <a:p>
              <a:endParaRPr/>
            </a:p>
          </p:txBody>
        </p:sp>
        <p:sp>
          <p:nvSpPr>
            <p:cNvPr id="31" name="object 31"/>
            <p:cNvSpPr/>
            <p:nvPr/>
          </p:nvSpPr>
          <p:spPr>
            <a:xfrm>
              <a:off x="7173468" y="4378451"/>
              <a:ext cx="1825752" cy="694944"/>
            </a:xfrm>
            <a:prstGeom prst="rect">
              <a:avLst/>
            </a:prstGeom>
            <a:blipFill>
              <a:blip r:embed="rId6" cstate="print"/>
              <a:stretch>
                <a:fillRect/>
              </a:stretch>
            </a:blipFill>
          </p:spPr>
          <p:txBody>
            <a:bodyPr wrap="square" lIns="0" tIns="0" rIns="0" bIns="0" rtlCol="0"/>
            <a:lstStyle/>
            <a:p>
              <a:endParaRPr/>
            </a:p>
          </p:txBody>
        </p:sp>
        <p:sp>
          <p:nvSpPr>
            <p:cNvPr id="32" name="object 32"/>
            <p:cNvSpPr/>
            <p:nvPr/>
          </p:nvSpPr>
          <p:spPr>
            <a:xfrm>
              <a:off x="7161276" y="4158995"/>
              <a:ext cx="1772412" cy="1062227"/>
            </a:xfrm>
            <a:prstGeom prst="rect">
              <a:avLst/>
            </a:prstGeom>
            <a:solidFill>
              <a:srgbClr val="92D050"/>
            </a:solidFill>
          </p:spPr>
          <p:txBody>
            <a:bodyPr wrap="square" lIns="0" tIns="0" rIns="0" bIns="0" rtlCol="0"/>
            <a:lstStyle/>
            <a:p>
              <a:endParaRPr/>
            </a:p>
          </p:txBody>
        </p:sp>
      </p:grpSp>
      <p:sp>
        <p:nvSpPr>
          <p:cNvPr id="33" name="object 33"/>
          <p:cNvSpPr txBox="1"/>
          <p:nvPr/>
        </p:nvSpPr>
        <p:spPr>
          <a:xfrm>
            <a:off x="7300721" y="4425442"/>
            <a:ext cx="1483995" cy="462915"/>
          </a:xfrm>
          <a:prstGeom prst="rect">
            <a:avLst/>
          </a:prstGeom>
        </p:spPr>
        <p:txBody>
          <a:bodyPr vert="horz" wrap="square" lIns="0" tIns="36195" rIns="0" bIns="0" rtlCol="0">
            <a:spAutoFit/>
          </a:bodyPr>
          <a:lstStyle/>
          <a:p>
            <a:pPr marL="575945" marR="5080" indent="-563880">
              <a:lnSpc>
                <a:spcPts val="1639"/>
              </a:lnSpc>
              <a:spcBef>
                <a:spcPts val="285"/>
              </a:spcBef>
            </a:pPr>
            <a:r>
              <a:rPr sz="1500" dirty="0">
                <a:solidFill>
                  <a:srgbClr val="FFFFFF"/>
                </a:solidFill>
                <a:latin typeface="Carlito"/>
                <a:cs typeface="Carlito"/>
              </a:rPr>
              <a:t>Dictionary</a:t>
            </a:r>
            <a:r>
              <a:rPr sz="1500" spc="-95" dirty="0">
                <a:solidFill>
                  <a:srgbClr val="FFFFFF"/>
                </a:solidFill>
                <a:latin typeface="Carlito"/>
                <a:cs typeface="Carlito"/>
              </a:rPr>
              <a:t> </a:t>
            </a:r>
            <a:r>
              <a:rPr sz="1500" spc="-25" dirty="0">
                <a:solidFill>
                  <a:srgbClr val="FFFFFF"/>
                </a:solidFill>
                <a:latin typeface="Carlito"/>
                <a:cs typeface="Carlito"/>
              </a:rPr>
              <a:t>relevant  </a:t>
            </a:r>
            <a:r>
              <a:rPr sz="1500" spc="-20" dirty="0">
                <a:solidFill>
                  <a:srgbClr val="FFFFFF"/>
                </a:solidFill>
                <a:latin typeface="Carlito"/>
                <a:cs typeface="Carlito"/>
              </a:rPr>
              <a:t>data</a:t>
            </a:r>
            <a:endParaRPr sz="1500">
              <a:latin typeface="Carlito"/>
              <a:cs typeface="Carlito"/>
            </a:endParaRPr>
          </a:p>
        </p:txBody>
      </p:sp>
      <p:grpSp>
        <p:nvGrpSpPr>
          <p:cNvPr id="34" name="object 34"/>
          <p:cNvGrpSpPr/>
          <p:nvPr/>
        </p:nvGrpSpPr>
        <p:grpSpPr>
          <a:xfrm>
            <a:off x="7139940" y="1744979"/>
            <a:ext cx="1868805" cy="2205355"/>
            <a:chOff x="7139940" y="1744979"/>
            <a:chExt cx="1868805" cy="2205355"/>
          </a:xfrm>
          <a:solidFill>
            <a:srgbClr val="92D050"/>
          </a:solidFill>
        </p:grpSpPr>
        <p:sp>
          <p:nvSpPr>
            <p:cNvPr id="35" name="object 35"/>
            <p:cNvSpPr/>
            <p:nvPr/>
          </p:nvSpPr>
          <p:spPr>
            <a:xfrm>
              <a:off x="7418832" y="1744979"/>
              <a:ext cx="239268" cy="1399032"/>
            </a:xfrm>
            <a:prstGeom prst="rect">
              <a:avLst/>
            </a:prstGeom>
            <a:grpFill/>
          </p:spPr>
          <p:txBody>
            <a:bodyPr wrap="square" lIns="0" tIns="0" rIns="0" bIns="0" rtlCol="0"/>
            <a:lstStyle/>
            <a:p>
              <a:endParaRPr/>
            </a:p>
          </p:txBody>
        </p:sp>
        <p:sp>
          <p:nvSpPr>
            <p:cNvPr id="36" name="object 36"/>
            <p:cNvSpPr/>
            <p:nvPr/>
          </p:nvSpPr>
          <p:spPr>
            <a:xfrm>
              <a:off x="7440168" y="1766315"/>
              <a:ext cx="160020" cy="1319784"/>
            </a:xfrm>
            <a:prstGeom prst="rect">
              <a:avLst/>
            </a:prstGeom>
            <a:grpFill/>
          </p:spPr>
          <p:txBody>
            <a:bodyPr wrap="square" lIns="0" tIns="0" rIns="0" bIns="0" rtlCol="0"/>
            <a:lstStyle/>
            <a:p>
              <a:endParaRPr/>
            </a:p>
          </p:txBody>
        </p:sp>
        <p:sp>
          <p:nvSpPr>
            <p:cNvPr id="37" name="object 37"/>
            <p:cNvSpPr/>
            <p:nvPr/>
          </p:nvSpPr>
          <p:spPr>
            <a:xfrm>
              <a:off x="7139940" y="2807207"/>
              <a:ext cx="1851659" cy="1143000"/>
            </a:xfrm>
            <a:prstGeom prst="rect">
              <a:avLst/>
            </a:prstGeom>
            <a:grpFill/>
          </p:spPr>
          <p:txBody>
            <a:bodyPr wrap="square" lIns="0" tIns="0" rIns="0" bIns="0" rtlCol="0"/>
            <a:lstStyle/>
            <a:p>
              <a:endParaRPr/>
            </a:p>
          </p:txBody>
        </p:sp>
        <p:sp>
          <p:nvSpPr>
            <p:cNvPr id="38" name="object 38"/>
            <p:cNvSpPr/>
            <p:nvPr/>
          </p:nvSpPr>
          <p:spPr>
            <a:xfrm>
              <a:off x="7164324" y="3047999"/>
              <a:ext cx="1844039" cy="696468"/>
            </a:xfrm>
            <a:prstGeom prst="rect">
              <a:avLst/>
            </a:prstGeom>
            <a:grpFill/>
          </p:spPr>
          <p:txBody>
            <a:bodyPr wrap="square" lIns="0" tIns="0" rIns="0" bIns="0" rtlCol="0"/>
            <a:lstStyle/>
            <a:p>
              <a:endParaRPr/>
            </a:p>
          </p:txBody>
        </p:sp>
        <p:sp>
          <p:nvSpPr>
            <p:cNvPr id="39" name="object 39"/>
            <p:cNvSpPr/>
            <p:nvPr/>
          </p:nvSpPr>
          <p:spPr>
            <a:xfrm>
              <a:off x="7161276" y="2828543"/>
              <a:ext cx="1772412" cy="1063752"/>
            </a:xfrm>
            <a:prstGeom prst="rect">
              <a:avLst/>
            </a:prstGeom>
            <a:grpFill/>
          </p:spPr>
          <p:txBody>
            <a:bodyPr wrap="square" lIns="0" tIns="0" rIns="0" bIns="0" rtlCol="0"/>
            <a:lstStyle/>
            <a:p>
              <a:endParaRPr/>
            </a:p>
          </p:txBody>
        </p:sp>
      </p:grpSp>
      <p:sp>
        <p:nvSpPr>
          <p:cNvPr id="40" name="object 40"/>
          <p:cNvSpPr txBox="1"/>
          <p:nvPr/>
        </p:nvSpPr>
        <p:spPr>
          <a:xfrm>
            <a:off x="7291578" y="3096005"/>
            <a:ext cx="1492885" cy="462915"/>
          </a:xfrm>
          <a:prstGeom prst="rect">
            <a:avLst/>
          </a:prstGeom>
        </p:spPr>
        <p:txBody>
          <a:bodyPr vert="horz" wrap="square" lIns="0" tIns="36195" rIns="0" bIns="0" rtlCol="0">
            <a:spAutoFit/>
          </a:bodyPr>
          <a:lstStyle/>
          <a:p>
            <a:pPr marL="332740" marR="5080" indent="-320040">
              <a:lnSpc>
                <a:spcPts val="1639"/>
              </a:lnSpc>
              <a:spcBef>
                <a:spcPts val="285"/>
              </a:spcBef>
            </a:pPr>
            <a:r>
              <a:rPr sz="1500" spc="-5" dirty="0">
                <a:solidFill>
                  <a:srgbClr val="FFFFFF"/>
                </a:solidFill>
                <a:latin typeface="Carlito"/>
                <a:cs typeface="Carlito"/>
              </a:rPr>
              <a:t>Cast </a:t>
            </a:r>
            <a:r>
              <a:rPr sz="1500" dirty="0">
                <a:solidFill>
                  <a:srgbClr val="FFFFFF"/>
                </a:solidFill>
                <a:latin typeface="Carlito"/>
                <a:cs typeface="Carlito"/>
              </a:rPr>
              <a:t>dictionary</a:t>
            </a:r>
            <a:r>
              <a:rPr sz="1500" spc="-250" dirty="0">
                <a:solidFill>
                  <a:srgbClr val="FFFFFF"/>
                </a:solidFill>
                <a:latin typeface="Carlito"/>
                <a:cs typeface="Carlito"/>
              </a:rPr>
              <a:t> </a:t>
            </a:r>
            <a:r>
              <a:rPr sz="1500" spc="-15" dirty="0">
                <a:solidFill>
                  <a:srgbClr val="FFFFFF"/>
                </a:solidFill>
                <a:latin typeface="Carlito"/>
                <a:cs typeface="Carlito"/>
              </a:rPr>
              <a:t>to </a:t>
            </a:r>
            <a:r>
              <a:rPr sz="1500" dirty="0">
                <a:solidFill>
                  <a:srgbClr val="FFFFFF"/>
                </a:solidFill>
                <a:latin typeface="Carlito"/>
                <a:cs typeface="Carlito"/>
              </a:rPr>
              <a:t>a  </a:t>
            </a:r>
            <a:r>
              <a:rPr sz="1500" spc="-20" dirty="0">
                <a:solidFill>
                  <a:srgbClr val="FFFFFF"/>
                </a:solidFill>
                <a:latin typeface="Carlito"/>
                <a:cs typeface="Carlito"/>
              </a:rPr>
              <a:t>DataFrame</a:t>
            </a:r>
            <a:endParaRPr sz="1500">
              <a:latin typeface="Carlito"/>
              <a:cs typeface="Carlito"/>
            </a:endParaRPr>
          </a:p>
        </p:txBody>
      </p:sp>
      <p:grpSp>
        <p:nvGrpSpPr>
          <p:cNvPr id="41" name="object 41"/>
          <p:cNvGrpSpPr/>
          <p:nvPr/>
        </p:nvGrpSpPr>
        <p:grpSpPr>
          <a:xfrm>
            <a:off x="7139940" y="1478280"/>
            <a:ext cx="2790825" cy="1143000"/>
            <a:chOff x="7139940" y="1478280"/>
            <a:chExt cx="2790825" cy="1143000"/>
          </a:xfrm>
          <a:solidFill>
            <a:srgbClr val="92D050"/>
          </a:solidFill>
        </p:grpSpPr>
        <p:sp>
          <p:nvSpPr>
            <p:cNvPr id="42" name="object 42"/>
            <p:cNvSpPr/>
            <p:nvPr/>
          </p:nvSpPr>
          <p:spPr>
            <a:xfrm>
              <a:off x="7504176" y="1661160"/>
              <a:ext cx="2426207" cy="237744"/>
            </a:xfrm>
            <a:prstGeom prst="rect">
              <a:avLst/>
            </a:prstGeom>
            <a:grpFill/>
          </p:spPr>
          <p:txBody>
            <a:bodyPr wrap="square" lIns="0" tIns="0" rIns="0" bIns="0" rtlCol="0"/>
            <a:lstStyle/>
            <a:p>
              <a:endParaRPr/>
            </a:p>
          </p:txBody>
        </p:sp>
        <p:sp>
          <p:nvSpPr>
            <p:cNvPr id="43" name="object 43"/>
            <p:cNvSpPr/>
            <p:nvPr/>
          </p:nvSpPr>
          <p:spPr>
            <a:xfrm>
              <a:off x="7525512" y="1682496"/>
              <a:ext cx="2346959" cy="158496"/>
            </a:xfrm>
            <a:prstGeom prst="rect">
              <a:avLst/>
            </a:prstGeom>
            <a:grpFill/>
          </p:spPr>
          <p:txBody>
            <a:bodyPr wrap="square" lIns="0" tIns="0" rIns="0" bIns="0" rtlCol="0"/>
            <a:lstStyle/>
            <a:p>
              <a:endParaRPr/>
            </a:p>
          </p:txBody>
        </p:sp>
        <p:sp>
          <p:nvSpPr>
            <p:cNvPr id="44" name="object 44"/>
            <p:cNvSpPr/>
            <p:nvPr/>
          </p:nvSpPr>
          <p:spPr>
            <a:xfrm>
              <a:off x="7139940" y="1478280"/>
              <a:ext cx="1851659" cy="1143000"/>
            </a:xfrm>
            <a:prstGeom prst="rect">
              <a:avLst/>
            </a:prstGeom>
            <a:grpFill/>
          </p:spPr>
          <p:txBody>
            <a:bodyPr wrap="square" lIns="0" tIns="0" rIns="0" bIns="0" rtlCol="0"/>
            <a:lstStyle/>
            <a:p>
              <a:endParaRPr/>
            </a:p>
          </p:txBody>
        </p:sp>
        <p:sp>
          <p:nvSpPr>
            <p:cNvPr id="45" name="object 45"/>
            <p:cNvSpPr/>
            <p:nvPr/>
          </p:nvSpPr>
          <p:spPr>
            <a:xfrm>
              <a:off x="7226808" y="1615440"/>
              <a:ext cx="1717548" cy="903731"/>
            </a:xfrm>
            <a:prstGeom prst="rect">
              <a:avLst/>
            </a:prstGeom>
            <a:grpFill/>
          </p:spPr>
          <p:txBody>
            <a:bodyPr wrap="square" lIns="0" tIns="0" rIns="0" bIns="0" rtlCol="0"/>
            <a:lstStyle/>
            <a:p>
              <a:endParaRPr/>
            </a:p>
          </p:txBody>
        </p:sp>
        <p:sp>
          <p:nvSpPr>
            <p:cNvPr id="46" name="object 46"/>
            <p:cNvSpPr/>
            <p:nvPr/>
          </p:nvSpPr>
          <p:spPr>
            <a:xfrm>
              <a:off x="7161276" y="1499616"/>
              <a:ext cx="1772412" cy="1063752"/>
            </a:xfrm>
            <a:prstGeom prst="rect">
              <a:avLst/>
            </a:prstGeom>
            <a:grpFill/>
          </p:spPr>
          <p:txBody>
            <a:bodyPr wrap="square" lIns="0" tIns="0" rIns="0" bIns="0" rtlCol="0"/>
            <a:lstStyle/>
            <a:p>
              <a:endParaRPr/>
            </a:p>
          </p:txBody>
        </p:sp>
      </p:grpSp>
      <p:sp>
        <p:nvSpPr>
          <p:cNvPr id="47" name="object 47"/>
          <p:cNvSpPr txBox="1">
            <a:spLocks noGrp="1"/>
          </p:cNvSpPr>
          <p:nvPr>
            <p:ph type="title"/>
          </p:nvPr>
        </p:nvSpPr>
        <p:spPr>
          <a:xfrm>
            <a:off x="7354061" y="1660905"/>
            <a:ext cx="1373505" cy="673100"/>
          </a:xfrm>
          <a:prstGeom prst="rect">
            <a:avLst/>
          </a:prstGeom>
        </p:spPr>
        <p:txBody>
          <a:bodyPr vert="horz" wrap="square" lIns="0" tIns="35560" rIns="0" bIns="0" rtlCol="0">
            <a:spAutoFit/>
          </a:bodyPr>
          <a:lstStyle/>
          <a:p>
            <a:pPr marL="12700" marR="5080" algn="ctr">
              <a:lnSpc>
                <a:spcPts val="1650"/>
              </a:lnSpc>
              <a:spcBef>
                <a:spcPts val="280"/>
              </a:spcBef>
            </a:pPr>
            <a:r>
              <a:rPr sz="1500" spc="-5" dirty="0">
                <a:solidFill>
                  <a:srgbClr val="FFFFFF"/>
                </a:solidFill>
                <a:latin typeface="Carlito"/>
                <a:cs typeface="Carlito"/>
              </a:rPr>
              <a:t>Filter </a:t>
            </a:r>
            <a:r>
              <a:rPr sz="1500" spc="-10" dirty="0">
                <a:solidFill>
                  <a:srgbClr val="FFFFFF"/>
                </a:solidFill>
                <a:latin typeface="Carlito"/>
                <a:cs typeface="Carlito"/>
              </a:rPr>
              <a:t>data to</a:t>
            </a:r>
            <a:r>
              <a:rPr sz="1500" spc="-204" dirty="0">
                <a:solidFill>
                  <a:srgbClr val="FFFFFF"/>
                </a:solidFill>
                <a:latin typeface="Carlito"/>
                <a:cs typeface="Carlito"/>
              </a:rPr>
              <a:t> </a:t>
            </a:r>
            <a:r>
              <a:rPr sz="1500" spc="-5" dirty="0">
                <a:solidFill>
                  <a:srgbClr val="FFFFFF"/>
                </a:solidFill>
                <a:latin typeface="Carlito"/>
                <a:cs typeface="Carlito"/>
              </a:rPr>
              <a:t>only  </a:t>
            </a:r>
            <a:r>
              <a:rPr sz="1500" dirty="0">
                <a:solidFill>
                  <a:srgbClr val="FFFFFF"/>
                </a:solidFill>
                <a:latin typeface="Carlito"/>
                <a:cs typeface="Carlito"/>
              </a:rPr>
              <a:t>include </a:t>
            </a:r>
            <a:r>
              <a:rPr sz="1500" spc="-20" dirty="0">
                <a:solidFill>
                  <a:srgbClr val="FFFFFF"/>
                </a:solidFill>
                <a:latin typeface="Carlito"/>
                <a:cs typeface="Carlito"/>
              </a:rPr>
              <a:t>Falcon </a:t>
            </a:r>
            <a:r>
              <a:rPr sz="1500" dirty="0">
                <a:solidFill>
                  <a:srgbClr val="FFFFFF"/>
                </a:solidFill>
                <a:latin typeface="Carlito"/>
                <a:cs typeface="Carlito"/>
              </a:rPr>
              <a:t>9  launches</a:t>
            </a:r>
            <a:endParaRPr sz="1500" dirty="0">
              <a:latin typeface="Carlito"/>
              <a:cs typeface="Carlito"/>
            </a:endParaRPr>
          </a:p>
        </p:txBody>
      </p:sp>
      <p:grpSp>
        <p:nvGrpSpPr>
          <p:cNvPr id="48" name="object 48"/>
          <p:cNvGrpSpPr/>
          <p:nvPr/>
        </p:nvGrpSpPr>
        <p:grpSpPr>
          <a:xfrm>
            <a:off x="9496043" y="1478280"/>
            <a:ext cx="1894839" cy="1143000"/>
            <a:chOff x="9496043" y="1478280"/>
            <a:chExt cx="1894839" cy="1143000"/>
          </a:xfrm>
          <a:solidFill>
            <a:srgbClr val="92D050"/>
          </a:solidFill>
        </p:grpSpPr>
        <p:sp>
          <p:nvSpPr>
            <p:cNvPr id="49" name="object 49"/>
            <p:cNvSpPr/>
            <p:nvPr/>
          </p:nvSpPr>
          <p:spPr>
            <a:xfrm>
              <a:off x="9496043" y="1478280"/>
              <a:ext cx="1851659" cy="1143000"/>
            </a:xfrm>
            <a:prstGeom prst="rect">
              <a:avLst/>
            </a:prstGeom>
            <a:grpFill/>
          </p:spPr>
          <p:txBody>
            <a:bodyPr wrap="square" lIns="0" tIns="0" rIns="0" bIns="0" rtlCol="0"/>
            <a:lstStyle/>
            <a:p>
              <a:endParaRPr/>
            </a:p>
          </p:txBody>
        </p:sp>
        <p:sp>
          <p:nvSpPr>
            <p:cNvPr id="50" name="object 50"/>
            <p:cNvSpPr/>
            <p:nvPr/>
          </p:nvSpPr>
          <p:spPr>
            <a:xfrm>
              <a:off x="9497567" y="1615440"/>
              <a:ext cx="1892807" cy="903731"/>
            </a:xfrm>
            <a:prstGeom prst="rect">
              <a:avLst/>
            </a:prstGeom>
            <a:grpFill/>
          </p:spPr>
          <p:txBody>
            <a:bodyPr wrap="square" lIns="0" tIns="0" rIns="0" bIns="0" rtlCol="0"/>
            <a:lstStyle/>
            <a:p>
              <a:endParaRPr/>
            </a:p>
          </p:txBody>
        </p:sp>
        <p:sp>
          <p:nvSpPr>
            <p:cNvPr id="51" name="object 51"/>
            <p:cNvSpPr/>
            <p:nvPr/>
          </p:nvSpPr>
          <p:spPr>
            <a:xfrm>
              <a:off x="9517379" y="1499616"/>
              <a:ext cx="1772412" cy="1063752"/>
            </a:xfrm>
            <a:prstGeom prst="rect">
              <a:avLst/>
            </a:prstGeom>
            <a:grpFill/>
          </p:spPr>
          <p:txBody>
            <a:bodyPr wrap="square" lIns="0" tIns="0" rIns="0" bIns="0" rtlCol="0"/>
            <a:lstStyle/>
            <a:p>
              <a:endParaRPr/>
            </a:p>
          </p:txBody>
        </p:sp>
      </p:grpSp>
      <p:sp>
        <p:nvSpPr>
          <p:cNvPr id="52" name="object 52"/>
          <p:cNvSpPr txBox="1"/>
          <p:nvPr/>
        </p:nvSpPr>
        <p:spPr>
          <a:xfrm>
            <a:off x="9640316" y="1660905"/>
            <a:ext cx="1539240" cy="670560"/>
          </a:xfrm>
          <a:prstGeom prst="rect">
            <a:avLst/>
          </a:prstGeom>
        </p:spPr>
        <p:txBody>
          <a:bodyPr vert="horz" wrap="square" lIns="0" tIns="33020" rIns="0" bIns="0" rtlCol="0">
            <a:spAutoFit/>
          </a:bodyPr>
          <a:lstStyle/>
          <a:p>
            <a:pPr marL="12700" marR="5080" indent="-1270" algn="ctr">
              <a:lnSpc>
                <a:spcPct val="91000"/>
              </a:lnSpc>
              <a:spcBef>
                <a:spcPts val="260"/>
              </a:spcBef>
            </a:pPr>
            <a:r>
              <a:rPr sz="1500" spc="-20" dirty="0">
                <a:solidFill>
                  <a:srgbClr val="FFFFFF"/>
                </a:solidFill>
                <a:latin typeface="Carlito"/>
                <a:cs typeface="Carlito"/>
              </a:rPr>
              <a:t>Imputate </a:t>
            </a:r>
            <a:r>
              <a:rPr sz="1500" spc="-5" dirty="0">
                <a:solidFill>
                  <a:srgbClr val="FFFFFF"/>
                </a:solidFill>
                <a:latin typeface="Carlito"/>
                <a:cs typeface="Carlito"/>
              </a:rPr>
              <a:t>missing  </a:t>
            </a:r>
            <a:r>
              <a:rPr sz="1500" spc="-20" dirty="0">
                <a:solidFill>
                  <a:srgbClr val="FFFFFF"/>
                </a:solidFill>
                <a:latin typeface="Carlito"/>
                <a:cs typeface="Carlito"/>
              </a:rPr>
              <a:t>PayloadMass</a:t>
            </a:r>
            <a:r>
              <a:rPr sz="1500" spc="-160" dirty="0">
                <a:solidFill>
                  <a:srgbClr val="FFFFFF"/>
                </a:solidFill>
                <a:latin typeface="Carlito"/>
                <a:cs typeface="Carlito"/>
              </a:rPr>
              <a:t> </a:t>
            </a:r>
            <a:r>
              <a:rPr sz="1500" spc="-5" dirty="0">
                <a:solidFill>
                  <a:srgbClr val="FFFFFF"/>
                </a:solidFill>
                <a:latin typeface="Carlito"/>
                <a:cs typeface="Carlito"/>
              </a:rPr>
              <a:t>values  with</a:t>
            </a:r>
            <a:r>
              <a:rPr sz="1500" spc="-35" dirty="0">
                <a:solidFill>
                  <a:srgbClr val="FFFFFF"/>
                </a:solidFill>
                <a:latin typeface="Carlito"/>
                <a:cs typeface="Carlito"/>
              </a:rPr>
              <a:t> </a:t>
            </a:r>
            <a:r>
              <a:rPr sz="1500" dirty="0">
                <a:solidFill>
                  <a:srgbClr val="FFFFFF"/>
                </a:solidFill>
                <a:latin typeface="Carlito"/>
                <a:cs typeface="Carlito"/>
              </a:rPr>
              <a:t>mean</a:t>
            </a:r>
            <a:endParaRPr sz="1500">
              <a:latin typeface="Carlito"/>
              <a:cs typeface="Carlito"/>
            </a:endParaRPr>
          </a:p>
        </p:txBody>
      </p:sp>
      <p:sp>
        <p:nvSpPr>
          <p:cNvPr id="53" name="object 53"/>
          <p:cNvSpPr txBox="1"/>
          <p:nvPr/>
        </p:nvSpPr>
        <p:spPr>
          <a:xfrm>
            <a:off x="535635" y="4830826"/>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dirty="0">
              <a:latin typeface="Carlito"/>
              <a:cs typeface="Carlito"/>
            </a:endParaRPr>
          </a:p>
        </p:txBody>
      </p:sp>
      <p:sp>
        <p:nvSpPr>
          <p:cNvPr id="54" name="object 54"/>
          <p:cNvSpPr txBox="1"/>
          <p:nvPr/>
        </p:nvSpPr>
        <p:spPr>
          <a:xfrm>
            <a:off x="535635" y="5215508"/>
            <a:ext cx="2988945" cy="1065676"/>
          </a:xfrm>
          <a:prstGeom prst="rect">
            <a:avLst/>
          </a:prstGeom>
        </p:spPr>
        <p:txBody>
          <a:bodyPr vert="horz" wrap="square" lIns="0" tIns="38100" rIns="0" bIns="0" rtlCol="0">
            <a:spAutoFit/>
          </a:bodyPr>
          <a:lstStyle/>
          <a:p>
            <a:pPr marL="12700" marR="5080">
              <a:lnSpc>
                <a:spcPct val="88900"/>
              </a:lnSpc>
              <a:spcBef>
                <a:spcPts val="300"/>
              </a:spcBef>
            </a:pPr>
            <a:r>
              <a:rPr lang="en-IN" sz="1500" u="sng" spc="-10" dirty="0">
                <a:solidFill>
                  <a:schemeClr val="accent2">
                    <a:lumMod val="75000"/>
                  </a:schemeClr>
                </a:solidFill>
                <a:uFill>
                  <a:solidFill>
                    <a:srgbClr val="2996E1"/>
                  </a:solidFill>
                </a:uFill>
                <a:latin typeface="Carlito"/>
                <a:cs typeface="Carlito"/>
              </a:rPr>
              <a:t>https://github.com/Mikamike123/IBM-DataScience-Certificate/blob/d6acc6bd18ecfdcfccf97917570b0535aef5fdcb/jupyter-labs-spacex-data-collection-api.ipynb</a:t>
            </a:r>
            <a:endParaRPr sz="1500" dirty="0">
              <a:solidFill>
                <a:schemeClr val="accent2">
                  <a:lumMod val="75000"/>
                </a:schemeClr>
              </a:solidFill>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a:solidFill>
            <a:srgbClr val="92D050"/>
          </a:solidFill>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grpFill/>
          </p:spPr>
          <p:txBody>
            <a:bodyPr wrap="square" lIns="0" tIns="0" rIns="0" bIns="0" rtlCol="0"/>
            <a:lstStyle/>
            <a:p>
              <a:endParaRPr dirty="0"/>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grp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a:latin typeface="Arial"/>
              <a:cs typeface="Arial"/>
            </a:endParaRPr>
          </a:p>
          <a:p>
            <a:pPr marL="12700">
              <a:lnSpc>
                <a:spcPts val="4015"/>
              </a:lnSpc>
            </a:pPr>
            <a:r>
              <a:rPr sz="3600" spc="-300" dirty="0">
                <a:solidFill>
                  <a:srgbClr val="FFFFFF"/>
                </a:solidFill>
                <a:latin typeface="Arial"/>
                <a:cs typeface="Arial"/>
              </a:rPr>
              <a:t>Web</a:t>
            </a:r>
            <a:r>
              <a:rPr sz="3600" spc="-380" dirty="0">
                <a:solidFill>
                  <a:srgbClr val="FFFFFF"/>
                </a:solidFill>
                <a:latin typeface="Arial"/>
                <a:cs typeface="Arial"/>
              </a:rPr>
              <a:t> </a:t>
            </a:r>
            <a:r>
              <a:rPr sz="3600" spc="-300" dirty="0">
                <a:solidFill>
                  <a:srgbClr val="FFFFFF"/>
                </a:solidFill>
                <a:latin typeface="Arial"/>
                <a:cs typeface="Arial"/>
              </a:rPr>
              <a:t>Scraping</a:t>
            </a:r>
            <a:endParaRPr sz="3600">
              <a:latin typeface="Arial"/>
              <a:cs typeface="Arial"/>
            </a:endParaRPr>
          </a:p>
        </p:txBody>
      </p:sp>
      <p:grpSp>
        <p:nvGrpSpPr>
          <p:cNvPr id="6" name="object 6"/>
          <p:cNvGrpSpPr/>
          <p:nvPr/>
        </p:nvGrpSpPr>
        <p:grpSpPr>
          <a:xfrm>
            <a:off x="5111496" y="713231"/>
            <a:ext cx="2621280" cy="2318385"/>
            <a:chOff x="5111496" y="713231"/>
            <a:chExt cx="2621280" cy="2318385"/>
          </a:xfrm>
          <a:solidFill>
            <a:srgbClr val="92D050"/>
          </a:solidFill>
        </p:grpSpPr>
        <p:sp>
          <p:nvSpPr>
            <p:cNvPr id="7" name="object 7"/>
            <p:cNvSpPr/>
            <p:nvPr/>
          </p:nvSpPr>
          <p:spPr>
            <a:xfrm>
              <a:off x="5506212" y="1098804"/>
              <a:ext cx="304800" cy="1932432"/>
            </a:xfrm>
            <a:prstGeom prst="rect">
              <a:avLst/>
            </a:prstGeom>
            <a:grpFill/>
          </p:spPr>
          <p:txBody>
            <a:bodyPr wrap="square" lIns="0" tIns="0" rIns="0" bIns="0" rtlCol="0"/>
            <a:lstStyle/>
            <a:p>
              <a:endParaRPr/>
            </a:p>
          </p:txBody>
        </p:sp>
        <p:sp>
          <p:nvSpPr>
            <p:cNvPr id="8" name="object 8"/>
            <p:cNvSpPr/>
            <p:nvPr/>
          </p:nvSpPr>
          <p:spPr>
            <a:xfrm>
              <a:off x="5527548" y="1110995"/>
              <a:ext cx="225551" cy="1862327"/>
            </a:xfrm>
            <a:prstGeom prst="rect">
              <a:avLst/>
            </a:prstGeom>
            <a:grpFill/>
          </p:spPr>
          <p:txBody>
            <a:bodyPr wrap="square" lIns="0" tIns="0" rIns="0" bIns="0" rtlCol="0"/>
            <a:lstStyle/>
            <a:p>
              <a:endParaRPr/>
            </a:p>
          </p:txBody>
        </p:sp>
        <p:sp>
          <p:nvSpPr>
            <p:cNvPr id="9" name="object 9"/>
            <p:cNvSpPr/>
            <p:nvPr/>
          </p:nvSpPr>
          <p:spPr>
            <a:xfrm>
              <a:off x="5111496" y="713231"/>
              <a:ext cx="2580131" cy="1580388"/>
            </a:xfrm>
            <a:prstGeom prst="rect">
              <a:avLst/>
            </a:prstGeom>
            <a:grpFill/>
          </p:spPr>
          <p:txBody>
            <a:bodyPr wrap="square" lIns="0" tIns="0" rIns="0" bIns="0" rtlCol="0"/>
            <a:lstStyle/>
            <a:p>
              <a:endParaRPr/>
            </a:p>
          </p:txBody>
        </p:sp>
        <p:sp>
          <p:nvSpPr>
            <p:cNvPr id="10" name="object 10"/>
            <p:cNvSpPr/>
            <p:nvPr/>
          </p:nvSpPr>
          <p:spPr>
            <a:xfrm>
              <a:off x="5134356" y="1037843"/>
              <a:ext cx="2598420" cy="981455"/>
            </a:xfrm>
            <a:prstGeom prst="rect">
              <a:avLst/>
            </a:prstGeom>
            <a:grpFill/>
          </p:spPr>
          <p:txBody>
            <a:bodyPr wrap="square" lIns="0" tIns="0" rIns="0" bIns="0" rtlCol="0"/>
            <a:lstStyle/>
            <a:p>
              <a:endParaRPr/>
            </a:p>
          </p:txBody>
        </p:sp>
        <p:sp>
          <p:nvSpPr>
            <p:cNvPr id="11" name="object 11"/>
            <p:cNvSpPr/>
            <p:nvPr/>
          </p:nvSpPr>
          <p:spPr>
            <a:xfrm>
              <a:off x="5132832" y="734567"/>
              <a:ext cx="2500884" cy="1501139"/>
            </a:xfrm>
            <a:prstGeom prst="rect">
              <a:avLst/>
            </a:prstGeom>
            <a:grpFill/>
          </p:spPr>
          <p:txBody>
            <a:bodyPr wrap="square" lIns="0" tIns="0" rIns="0" bIns="0" rtlCol="0"/>
            <a:lstStyle/>
            <a:p>
              <a:endParaRPr/>
            </a:p>
          </p:txBody>
        </p:sp>
      </p:grpSp>
      <p:sp>
        <p:nvSpPr>
          <p:cNvPr id="12" name="object 12"/>
          <p:cNvSpPr txBox="1"/>
          <p:nvPr/>
        </p:nvSpPr>
        <p:spPr>
          <a:xfrm>
            <a:off x="5314569" y="1104137"/>
            <a:ext cx="2121535" cy="665480"/>
          </a:xfrm>
          <a:prstGeom prst="rect">
            <a:avLst/>
          </a:prstGeom>
        </p:spPr>
        <p:txBody>
          <a:bodyPr vert="horz" wrap="square" lIns="0" tIns="12065" rIns="0" bIns="0" rtlCol="0">
            <a:spAutoFit/>
          </a:bodyPr>
          <a:lstStyle/>
          <a:p>
            <a:pPr algn="ctr">
              <a:lnSpc>
                <a:spcPts val="2520"/>
              </a:lnSpc>
              <a:spcBef>
                <a:spcPts val="95"/>
              </a:spcBef>
            </a:pPr>
            <a:r>
              <a:rPr sz="2200" spc="-25" dirty="0">
                <a:solidFill>
                  <a:srgbClr val="FFFFFF"/>
                </a:solidFill>
                <a:latin typeface="Carlito"/>
                <a:cs typeface="Carlito"/>
              </a:rPr>
              <a:t>Request</a:t>
            </a:r>
            <a:r>
              <a:rPr sz="2200" spc="-114" dirty="0">
                <a:solidFill>
                  <a:srgbClr val="FFFFFF"/>
                </a:solidFill>
                <a:latin typeface="Carlito"/>
                <a:cs typeface="Carlito"/>
              </a:rPr>
              <a:t> </a:t>
            </a:r>
            <a:r>
              <a:rPr sz="2200" spc="-5" dirty="0">
                <a:solidFill>
                  <a:srgbClr val="FFFFFF"/>
                </a:solidFill>
                <a:latin typeface="Carlito"/>
                <a:cs typeface="Carlito"/>
              </a:rPr>
              <a:t>Wikipedia</a:t>
            </a:r>
            <a:endParaRPr sz="2200" dirty="0">
              <a:latin typeface="Carlito"/>
              <a:cs typeface="Carlito"/>
            </a:endParaRPr>
          </a:p>
          <a:p>
            <a:pPr marL="13335" algn="ctr">
              <a:lnSpc>
                <a:spcPts val="2520"/>
              </a:lnSpc>
            </a:pPr>
            <a:r>
              <a:rPr sz="2200" spc="-25" dirty="0">
                <a:solidFill>
                  <a:srgbClr val="FFFFFF"/>
                </a:solidFill>
                <a:latin typeface="Carlito"/>
                <a:cs typeface="Carlito"/>
              </a:rPr>
              <a:t>html</a:t>
            </a:r>
            <a:endParaRPr sz="2200" dirty="0">
              <a:latin typeface="Carlito"/>
              <a:cs typeface="Carlito"/>
            </a:endParaRPr>
          </a:p>
        </p:txBody>
      </p:sp>
      <p:grpSp>
        <p:nvGrpSpPr>
          <p:cNvPr id="13" name="object 13"/>
          <p:cNvGrpSpPr/>
          <p:nvPr/>
        </p:nvGrpSpPr>
        <p:grpSpPr>
          <a:xfrm>
            <a:off x="5111496" y="2589276"/>
            <a:ext cx="2580640" cy="2318385"/>
            <a:chOff x="5111496" y="2589276"/>
            <a:chExt cx="2580640" cy="2318385"/>
          </a:xfrm>
          <a:solidFill>
            <a:srgbClr val="92D050"/>
          </a:solidFill>
        </p:grpSpPr>
        <p:sp>
          <p:nvSpPr>
            <p:cNvPr id="14" name="object 14"/>
            <p:cNvSpPr/>
            <p:nvPr/>
          </p:nvSpPr>
          <p:spPr>
            <a:xfrm>
              <a:off x="5506212" y="2965704"/>
              <a:ext cx="304800" cy="1941576"/>
            </a:xfrm>
            <a:prstGeom prst="rect">
              <a:avLst/>
            </a:prstGeom>
            <a:grpFill/>
          </p:spPr>
          <p:txBody>
            <a:bodyPr wrap="square" lIns="0" tIns="0" rIns="0" bIns="0" rtlCol="0"/>
            <a:lstStyle/>
            <a:p>
              <a:endParaRPr/>
            </a:p>
          </p:txBody>
        </p:sp>
        <p:sp>
          <p:nvSpPr>
            <p:cNvPr id="15" name="object 15"/>
            <p:cNvSpPr/>
            <p:nvPr/>
          </p:nvSpPr>
          <p:spPr>
            <a:xfrm>
              <a:off x="5527548" y="2987040"/>
              <a:ext cx="225551" cy="1862327"/>
            </a:xfrm>
            <a:prstGeom prst="rect">
              <a:avLst/>
            </a:prstGeom>
            <a:grpFill/>
          </p:spPr>
          <p:txBody>
            <a:bodyPr wrap="square" lIns="0" tIns="0" rIns="0" bIns="0" rtlCol="0"/>
            <a:lstStyle/>
            <a:p>
              <a:endParaRPr/>
            </a:p>
          </p:txBody>
        </p:sp>
        <p:sp>
          <p:nvSpPr>
            <p:cNvPr id="16" name="object 16"/>
            <p:cNvSpPr/>
            <p:nvPr/>
          </p:nvSpPr>
          <p:spPr>
            <a:xfrm>
              <a:off x="5111496" y="2589276"/>
              <a:ext cx="2580131" cy="1580388"/>
            </a:xfrm>
            <a:prstGeom prst="rect">
              <a:avLst/>
            </a:prstGeom>
            <a:grpFill/>
          </p:spPr>
          <p:txBody>
            <a:bodyPr wrap="square" lIns="0" tIns="0" rIns="0" bIns="0" rtlCol="0"/>
            <a:lstStyle/>
            <a:p>
              <a:endParaRPr/>
            </a:p>
          </p:txBody>
        </p:sp>
        <p:sp>
          <p:nvSpPr>
            <p:cNvPr id="17" name="object 17"/>
            <p:cNvSpPr/>
            <p:nvPr/>
          </p:nvSpPr>
          <p:spPr>
            <a:xfrm>
              <a:off x="5334000" y="2913888"/>
              <a:ext cx="2135124" cy="981456"/>
            </a:xfrm>
            <a:prstGeom prst="rect">
              <a:avLst/>
            </a:prstGeom>
            <a:grpFill/>
          </p:spPr>
          <p:txBody>
            <a:bodyPr wrap="square" lIns="0" tIns="0" rIns="0" bIns="0" rtlCol="0"/>
            <a:lstStyle/>
            <a:p>
              <a:endParaRPr/>
            </a:p>
          </p:txBody>
        </p:sp>
        <p:sp>
          <p:nvSpPr>
            <p:cNvPr id="18" name="object 18"/>
            <p:cNvSpPr/>
            <p:nvPr/>
          </p:nvSpPr>
          <p:spPr>
            <a:xfrm>
              <a:off x="5132832" y="2610612"/>
              <a:ext cx="2500884" cy="1501139"/>
            </a:xfrm>
            <a:prstGeom prst="rect">
              <a:avLst/>
            </a:prstGeom>
            <a:grpFill/>
          </p:spPr>
          <p:txBody>
            <a:bodyPr wrap="square" lIns="0" tIns="0" rIns="0" bIns="0" rtlCol="0"/>
            <a:lstStyle/>
            <a:p>
              <a:endParaRPr/>
            </a:p>
          </p:txBody>
        </p:sp>
      </p:grpSp>
      <p:sp>
        <p:nvSpPr>
          <p:cNvPr id="19" name="object 19"/>
          <p:cNvSpPr txBox="1"/>
          <p:nvPr/>
        </p:nvSpPr>
        <p:spPr>
          <a:xfrm>
            <a:off x="5514594" y="2980689"/>
            <a:ext cx="1709420" cy="665480"/>
          </a:xfrm>
          <a:prstGeom prst="rect">
            <a:avLst/>
          </a:prstGeom>
        </p:spPr>
        <p:txBody>
          <a:bodyPr vert="horz" wrap="square" lIns="0" tIns="12065" rIns="0" bIns="0" rtlCol="0">
            <a:spAutoFit/>
          </a:bodyPr>
          <a:lstStyle/>
          <a:p>
            <a:pPr marL="73025">
              <a:lnSpc>
                <a:spcPts val="2520"/>
              </a:lnSpc>
              <a:spcBef>
                <a:spcPts val="95"/>
              </a:spcBef>
            </a:pPr>
            <a:r>
              <a:rPr sz="2200" spc="-15" dirty="0">
                <a:solidFill>
                  <a:srgbClr val="FFFFFF"/>
                </a:solidFill>
                <a:latin typeface="Carlito"/>
                <a:cs typeface="Carlito"/>
              </a:rPr>
              <a:t>BeautifulSoup</a:t>
            </a:r>
            <a:endParaRPr sz="2200">
              <a:latin typeface="Carlito"/>
              <a:cs typeface="Carlito"/>
            </a:endParaRPr>
          </a:p>
          <a:p>
            <a:pPr marL="12700">
              <a:lnSpc>
                <a:spcPts val="2520"/>
              </a:lnSpc>
            </a:pPr>
            <a:r>
              <a:rPr sz="2200" spc="-20" dirty="0">
                <a:solidFill>
                  <a:srgbClr val="FFFFFF"/>
                </a:solidFill>
                <a:latin typeface="Carlito"/>
                <a:cs typeface="Carlito"/>
              </a:rPr>
              <a:t>html5lib</a:t>
            </a:r>
            <a:r>
              <a:rPr sz="2200" spc="-105" dirty="0">
                <a:solidFill>
                  <a:srgbClr val="FFFFFF"/>
                </a:solidFill>
                <a:latin typeface="Carlito"/>
                <a:cs typeface="Carlito"/>
              </a:rPr>
              <a:t> </a:t>
            </a:r>
            <a:r>
              <a:rPr sz="2200" spc="-35" dirty="0">
                <a:solidFill>
                  <a:srgbClr val="FFFFFF"/>
                </a:solidFill>
                <a:latin typeface="Carlito"/>
                <a:cs typeface="Carlito"/>
              </a:rPr>
              <a:t>Parser</a:t>
            </a:r>
            <a:endParaRPr sz="2200">
              <a:latin typeface="Carlito"/>
              <a:cs typeface="Carlito"/>
            </a:endParaRPr>
          </a:p>
        </p:txBody>
      </p:sp>
      <p:grpSp>
        <p:nvGrpSpPr>
          <p:cNvPr id="20" name="object 20"/>
          <p:cNvGrpSpPr/>
          <p:nvPr/>
        </p:nvGrpSpPr>
        <p:grpSpPr>
          <a:xfrm>
            <a:off x="5111496" y="4465320"/>
            <a:ext cx="3906520" cy="1580515"/>
            <a:chOff x="5111496" y="4465320"/>
            <a:chExt cx="3906520" cy="1580515"/>
          </a:xfrm>
          <a:solidFill>
            <a:srgbClr val="92D050"/>
          </a:solidFill>
        </p:grpSpPr>
        <p:sp>
          <p:nvSpPr>
            <p:cNvPr id="21" name="object 21"/>
            <p:cNvSpPr/>
            <p:nvPr/>
          </p:nvSpPr>
          <p:spPr>
            <a:xfrm>
              <a:off x="5625084" y="4721352"/>
              <a:ext cx="3392423" cy="304800"/>
            </a:xfrm>
            <a:prstGeom prst="rect">
              <a:avLst/>
            </a:prstGeom>
            <a:grpFill/>
          </p:spPr>
          <p:txBody>
            <a:bodyPr wrap="square" lIns="0" tIns="0" rIns="0" bIns="0" rtlCol="0"/>
            <a:lstStyle/>
            <a:p>
              <a:endParaRPr/>
            </a:p>
          </p:txBody>
        </p:sp>
        <p:sp>
          <p:nvSpPr>
            <p:cNvPr id="22" name="object 22"/>
            <p:cNvSpPr/>
            <p:nvPr/>
          </p:nvSpPr>
          <p:spPr>
            <a:xfrm>
              <a:off x="5646420" y="4742688"/>
              <a:ext cx="3313176" cy="225551"/>
            </a:xfrm>
            <a:prstGeom prst="rect">
              <a:avLst/>
            </a:prstGeom>
            <a:grpFill/>
          </p:spPr>
          <p:txBody>
            <a:bodyPr wrap="square" lIns="0" tIns="0" rIns="0" bIns="0" rtlCol="0"/>
            <a:lstStyle/>
            <a:p>
              <a:endParaRPr/>
            </a:p>
          </p:txBody>
        </p:sp>
        <p:sp>
          <p:nvSpPr>
            <p:cNvPr id="23" name="object 23"/>
            <p:cNvSpPr/>
            <p:nvPr/>
          </p:nvSpPr>
          <p:spPr>
            <a:xfrm>
              <a:off x="5111496" y="4465320"/>
              <a:ext cx="2580131" cy="1580388"/>
            </a:xfrm>
            <a:prstGeom prst="rect">
              <a:avLst/>
            </a:prstGeom>
            <a:grpFill/>
          </p:spPr>
          <p:txBody>
            <a:bodyPr wrap="square" lIns="0" tIns="0" rIns="0" bIns="0" rtlCol="0"/>
            <a:lstStyle/>
            <a:p>
              <a:endParaRPr/>
            </a:p>
          </p:txBody>
        </p:sp>
        <p:sp>
          <p:nvSpPr>
            <p:cNvPr id="24" name="object 24"/>
            <p:cNvSpPr/>
            <p:nvPr/>
          </p:nvSpPr>
          <p:spPr>
            <a:xfrm>
              <a:off x="5289804" y="4789932"/>
              <a:ext cx="2287524" cy="981456"/>
            </a:xfrm>
            <a:prstGeom prst="rect">
              <a:avLst/>
            </a:prstGeom>
            <a:grpFill/>
          </p:spPr>
          <p:txBody>
            <a:bodyPr wrap="square" lIns="0" tIns="0" rIns="0" bIns="0" rtlCol="0"/>
            <a:lstStyle/>
            <a:p>
              <a:endParaRPr/>
            </a:p>
          </p:txBody>
        </p:sp>
        <p:sp>
          <p:nvSpPr>
            <p:cNvPr id="25" name="object 25"/>
            <p:cNvSpPr/>
            <p:nvPr/>
          </p:nvSpPr>
          <p:spPr>
            <a:xfrm>
              <a:off x="5132832" y="4486656"/>
              <a:ext cx="2500884" cy="1501140"/>
            </a:xfrm>
            <a:prstGeom prst="rect">
              <a:avLst/>
            </a:prstGeom>
            <a:grpFill/>
          </p:spPr>
          <p:txBody>
            <a:bodyPr wrap="square" lIns="0" tIns="0" rIns="0" bIns="0" rtlCol="0"/>
            <a:lstStyle/>
            <a:p>
              <a:endParaRPr/>
            </a:p>
          </p:txBody>
        </p:sp>
      </p:grpSp>
      <p:sp>
        <p:nvSpPr>
          <p:cNvPr id="26" name="object 26"/>
          <p:cNvSpPr txBox="1"/>
          <p:nvPr/>
        </p:nvSpPr>
        <p:spPr>
          <a:xfrm>
            <a:off x="5470016" y="4854321"/>
            <a:ext cx="1802130" cy="668655"/>
          </a:xfrm>
          <a:prstGeom prst="rect">
            <a:avLst/>
          </a:prstGeom>
        </p:spPr>
        <p:txBody>
          <a:bodyPr vert="horz" wrap="square" lIns="0" tIns="44450" rIns="0" bIns="0" rtlCol="0">
            <a:spAutoFit/>
          </a:bodyPr>
          <a:lstStyle/>
          <a:p>
            <a:pPr marL="334010" marR="5080" indent="-321945">
              <a:lnSpc>
                <a:spcPts val="2430"/>
              </a:lnSpc>
              <a:spcBef>
                <a:spcPts val="350"/>
              </a:spcBef>
            </a:pPr>
            <a:r>
              <a:rPr sz="2200" spc="-15" dirty="0">
                <a:solidFill>
                  <a:srgbClr val="FFFFFF"/>
                </a:solidFill>
                <a:latin typeface="Carlito"/>
                <a:cs typeface="Carlito"/>
              </a:rPr>
              <a:t>Find </a:t>
            </a:r>
            <a:r>
              <a:rPr sz="2200" spc="-5" dirty="0">
                <a:solidFill>
                  <a:srgbClr val="FFFFFF"/>
                </a:solidFill>
                <a:latin typeface="Carlito"/>
                <a:cs typeface="Carlito"/>
              </a:rPr>
              <a:t>launch</a:t>
            </a:r>
            <a:r>
              <a:rPr sz="2200" spc="-145" dirty="0">
                <a:solidFill>
                  <a:srgbClr val="FFFFFF"/>
                </a:solidFill>
                <a:latin typeface="Carlito"/>
                <a:cs typeface="Carlito"/>
              </a:rPr>
              <a:t> </a:t>
            </a:r>
            <a:r>
              <a:rPr sz="2200" spc="-40" dirty="0">
                <a:solidFill>
                  <a:srgbClr val="FFFFFF"/>
                </a:solidFill>
                <a:latin typeface="Carlito"/>
                <a:cs typeface="Carlito"/>
              </a:rPr>
              <a:t>info  </a:t>
            </a:r>
            <a:r>
              <a:rPr sz="2200" spc="-25" dirty="0">
                <a:solidFill>
                  <a:srgbClr val="FFFFFF"/>
                </a:solidFill>
                <a:latin typeface="Carlito"/>
                <a:cs typeface="Carlito"/>
              </a:rPr>
              <a:t>html</a:t>
            </a:r>
            <a:r>
              <a:rPr sz="2200" spc="-70" dirty="0">
                <a:solidFill>
                  <a:srgbClr val="FFFFFF"/>
                </a:solidFill>
                <a:latin typeface="Carlito"/>
                <a:cs typeface="Carlito"/>
              </a:rPr>
              <a:t> </a:t>
            </a:r>
            <a:r>
              <a:rPr sz="2200" spc="-20" dirty="0">
                <a:solidFill>
                  <a:srgbClr val="FFFFFF"/>
                </a:solidFill>
                <a:latin typeface="Carlito"/>
                <a:cs typeface="Carlito"/>
              </a:rPr>
              <a:t>table</a:t>
            </a:r>
            <a:endParaRPr sz="2200">
              <a:latin typeface="Carlito"/>
              <a:cs typeface="Carlito"/>
            </a:endParaRPr>
          </a:p>
        </p:txBody>
      </p:sp>
      <p:grpSp>
        <p:nvGrpSpPr>
          <p:cNvPr id="27" name="object 27"/>
          <p:cNvGrpSpPr/>
          <p:nvPr/>
        </p:nvGrpSpPr>
        <p:grpSpPr>
          <a:xfrm>
            <a:off x="8438388" y="2965704"/>
            <a:ext cx="2580640" cy="3080385"/>
            <a:chOff x="8438388" y="2965704"/>
            <a:chExt cx="2580640" cy="3080385"/>
          </a:xfrm>
          <a:solidFill>
            <a:srgbClr val="92D050"/>
          </a:solidFill>
        </p:grpSpPr>
        <p:sp>
          <p:nvSpPr>
            <p:cNvPr id="28" name="object 28"/>
            <p:cNvSpPr/>
            <p:nvPr/>
          </p:nvSpPr>
          <p:spPr>
            <a:xfrm>
              <a:off x="8833104" y="2965704"/>
              <a:ext cx="304800" cy="1941576"/>
            </a:xfrm>
            <a:prstGeom prst="rect">
              <a:avLst/>
            </a:prstGeom>
            <a:grpFill/>
          </p:spPr>
          <p:txBody>
            <a:bodyPr wrap="square" lIns="0" tIns="0" rIns="0" bIns="0" rtlCol="0"/>
            <a:lstStyle/>
            <a:p>
              <a:endParaRPr/>
            </a:p>
          </p:txBody>
        </p:sp>
        <p:sp>
          <p:nvSpPr>
            <p:cNvPr id="29" name="object 29"/>
            <p:cNvSpPr/>
            <p:nvPr/>
          </p:nvSpPr>
          <p:spPr>
            <a:xfrm>
              <a:off x="8854440" y="2987040"/>
              <a:ext cx="225551" cy="1862327"/>
            </a:xfrm>
            <a:prstGeom prst="rect">
              <a:avLst/>
            </a:prstGeom>
            <a:grpFill/>
          </p:spPr>
          <p:txBody>
            <a:bodyPr wrap="square" lIns="0" tIns="0" rIns="0" bIns="0" rtlCol="0"/>
            <a:lstStyle/>
            <a:p>
              <a:endParaRPr/>
            </a:p>
          </p:txBody>
        </p:sp>
        <p:sp>
          <p:nvSpPr>
            <p:cNvPr id="30" name="object 30"/>
            <p:cNvSpPr/>
            <p:nvPr/>
          </p:nvSpPr>
          <p:spPr>
            <a:xfrm>
              <a:off x="8438388" y="4465320"/>
              <a:ext cx="2580131" cy="1580388"/>
            </a:xfrm>
            <a:prstGeom prst="rect">
              <a:avLst/>
            </a:prstGeom>
            <a:grpFill/>
          </p:spPr>
          <p:txBody>
            <a:bodyPr wrap="square" lIns="0" tIns="0" rIns="0" bIns="0" rtlCol="0"/>
            <a:lstStyle/>
            <a:p>
              <a:endParaRPr/>
            </a:p>
          </p:txBody>
        </p:sp>
        <p:sp>
          <p:nvSpPr>
            <p:cNvPr id="31" name="object 31"/>
            <p:cNvSpPr/>
            <p:nvPr/>
          </p:nvSpPr>
          <p:spPr>
            <a:xfrm>
              <a:off x="8546592" y="4943855"/>
              <a:ext cx="2363724" cy="673607"/>
            </a:xfrm>
            <a:prstGeom prst="rect">
              <a:avLst/>
            </a:prstGeom>
            <a:grpFill/>
          </p:spPr>
          <p:txBody>
            <a:bodyPr wrap="square" lIns="0" tIns="0" rIns="0" bIns="0" rtlCol="0"/>
            <a:lstStyle/>
            <a:p>
              <a:endParaRPr/>
            </a:p>
          </p:txBody>
        </p:sp>
        <p:sp>
          <p:nvSpPr>
            <p:cNvPr id="32" name="object 32"/>
            <p:cNvSpPr/>
            <p:nvPr/>
          </p:nvSpPr>
          <p:spPr>
            <a:xfrm>
              <a:off x="8459724" y="4486656"/>
              <a:ext cx="2500883" cy="1501140"/>
            </a:xfrm>
            <a:prstGeom prst="rect">
              <a:avLst/>
            </a:prstGeom>
            <a:grpFill/>
          </p:spPr>
          <p:txBody>
            <a:bodyPr wrap="square" lIns="0" tIns="0" rIns="0" bIns="0" rtlCol="0"/>
            <a:lstStyle/>
            <a:p>
              <a:endParaRPr/>
            </a:p>
          </p:txBody>
        </p:sp>
      </p:grpSp>
      <p:sp>
        <p:nvSpPr>
          <p:cNvPr id="33" name="object 33"/>
          <p:cNvSpPr txBox="1"/>
          <p:nvPr/>
        </p:nvSpPr>
        <p:spPr>
          <a:xfrm>
            <a:off x="8727440" y="5007990"/>
            <a:ext cx="1943735" cy="360680"/>
          </a:xfrm>
          <a:prstGeom prst="rect">
            <a:avLst/>
          </a:prstGeom>
        </p:spPr>
        <p:txBody>
          <a:bodyPr vert="horz" wrap="square" lIns="0" tIns="12065" rIns="0" bIns="0" rtlCol="0">
            <a:spAutoFit/>
          </a:bodyPr>
          <a:lstStyle/>
          <a:p>
            <a:pPr marL="12700">
              <a:lnSpc>
                <a:spcPct val="100000"/>
              </a:lnSpc>
              <a:spcBef>
                <a:spcPts val="95"/>
              </a:spcBef>
            </a:pPr>
            <a:r>
              <a:rPr sz="2200" spc="-40" dirty="0">
                <a:solidFill>
                  <a:srgbClr val="FFFFFF"/>
                </a:solidFill>
                <a:latin typeface="Carlito"/>
                <a:cs typeface="Carlito"/>
              </a:rPr>
              <a:t>Create</a:t>
            </a:r>
            <a:r>
              <a:rPr sz="2200" spc="-70" dirty="0">
                <a:solidFill>
                  <a:srgbClr val="FFFFFF"/>
                </a:solidFill>
                <a:latin typeface="Carlito"/>
                <a:cs typeface="Carlito"/>
              </a:rPr>
              <a:t> </a:t>
            </a:r>
            <a:r>
              <a:rPr sz="2200" spc="-10" dirty="0">
                <a:solidFill>
                  <a:srgbClr val="FFFFFF"/>
                </a:solidFill>
                <a:latin typeface="Carlito"/>
                <a:cs typeface="Carlito"/>
              </a:rPr>
              <a:t>dictionary</a:t>
            </a:r>
            <a:endParaRPr sz="2200">
              <a:latin typeface="Carlito"/>
              <a:cs typeface="Carlito"/>
            </a:endParaRPr>
          </a:p>
        </p:txBody>
      </p:sp>
      <p:grpSp>
        <p:nvGrpSpPr>
          <p:cNvPr id="34" name="object 34"/>
          <p:cNvGrpSpPr/>
          <p:nvPr/>
        </p:nvGrpSpPr>
        <p:grpSpPr>
          <a:xfrm>
            <a:off x="8438388" y="1089660"/>
            <a:ext cx="2580640" cy="3112135"/>
            <a:chOff x="8438388" y="1089660"/>
            <a:chExt cx="2580640" cy="3112135"/>
          </a:xfrm>
          <a:solidFill>
            <a:srgbClr val="92D050"/>
          </a:solidFill>
        </p:grpSpPr>
        <p:sp>
          <p:nvSpPr>
            <p:cNvPr id="35" name="object 35"/>
            <p:cNvSpPr/>
            <p:nvPr/>
          </p:nvSpPr>
          <p:spPr>
            <a:xfrm>
              <a:off x="8833104" y="1089660"/>
              <a:ext cx="304800" cy="1941576"/>
            </a:xfrm>
            <a:prstGeom prst="rect">
              <a:avLst/>
            </a:prstGeom>
            <a:grpFill/>
          </p:spPr>
          <p:txBody>
            <a:bodyPr wrap="square" lIns="0" tIns="0" rIns="0" bIns="0" rtlCol="0"/>
            <a:lstStyle/>
            <a:p>
              <a:endParaRPr/>
            </a:p>
          </p:txBody>
        </p:sp>
        <p:sp>
          <p:nvSpPr>
            <p:cNvPr id="36" name="object 36"/>
            <p:cNvSpPr/>
            <p:nvPr/>
          </p:nvSpPr>
          <p:spPr>
            <a:xfrm>
              <a:off x="8854440" y="1110996"/>
              <a:ext cx="225551" cy="1862327"/>
            </a:xfrm>
            <a:prstGeom prst="rect">
              <a:avLst/>
            </a:prstGeom>
            <a:grpFill/>
          </p:spPr>
          <p:txBody>
            <a:bodyPr wrap="square" lIns="0" tIns="0" rIns="0" bIns="0" rtlCol="0"/>
            <a:lstStyle/>
            <a:p>
              <a:endParaRPr/>
            </a:p>
          </p:txBody>
        </p:sp>
        <p:sp>
          <p:nvSpPr>
            <p:cNvPr id="37" name="object 37"/>
            <p:cNvSpPr/>
            <p:nvPr/>
          </p:nvSpPr>
          <p:spPr>
            <a:xfrm>
              <a:off x="8438388" y="2589276"/>
              <a:ext cx="2580131" cy="1580388"/>
            </a:xfrm>
            <a:prstGeom prst="rect">
              <a:avLst/>
            </a:prstGeom>
            <a:grpFill/>
          </p:spPr>
          <p:txBody>
            <a:bodyPr wrap="square" lIns="0" tIns="0" rIns="0" bIns="0" rtlCol="0"/>
            <a:lstStyle/>
            <a:p>
              <a:endParaRPr/>
            </a:p>
          </p:txBody>
        </p:sp>
        <p:sp>
          <p:nvSpPr>
            <p:cNvPr id="38" name="object 38"/>
            <p:cNvSpPr/>
            <p:nvPr/>
          </p:nvSpPr>
          <p:spPr>
            <a:xfrm>
              <a:off x="8659368" y="2606040"/>
              <a:ext cx="2203704" cy="1595628"/>
            </a:xfrm>
            <a:prstGeom prst="rect">
              <a:avLst/>
            </a:prstGeom>
            <a:grpFill/>
          </p:spPr>
          <p:txBody>
            <a:bodyPr wrap="square" lIns="0" tIns="0" rIns="0" bIns="0" rtlCol="0"/>
            <a:lstStyle/>
            <a:p>
              <a:endParaRPr/>
            </a:p>
          </p:txBody>
        </p:sp>
        <p:sp>
          <p:nvSpPr>
            <p:cNvPr id="39" name="object 39"/>
            <p:cNvSpPr/>
            <p:nvPr/>
          </p:nvSpPr>
          <p:spPr>
            <a:xfrm>
              <a:off x="8459724" y="2610612"/>
              <a:ext cx="2500883" cy="1501139"/>
            </a:xfrm>
            <a:prstGeom prst="rect">
              <a:avLst/>
            </a:prstGeom>
            <a:grpFill/>
          </p:spPr>
          <p:txBody>
            <a:bodyPr wrap="square" lIns="0" tIns="0" rIns="0" bIns="0" rtlCol="0"/>
            <a:lstStyle/>
            <a:p>
              <a:endParaRPr/>
            </a:p>
          </p:txBody>
        </p:sp>
      </p:grpSp>
      <p:sp>
        <p:nvSpPr>
          <p:cNvPr id="40" name="object 40"/>
          <p:cNvSpPr txBox="1"/>
          <p:nvPr/>
        </p:nvSpPr>
        <p:spPr>
          <a:xfrm>
            <a:off x="8840216" y="2670810"/>
            <a:ext cx="1708150" cy="1282065"/>
          </a:xfrm>
          <a:prstGeom prst="rect">
            <a:avLst/>
          </a:prstGeom>
        </p:spPr>
        <p:txBody>
          <a:bodyPr vert="horz" wrap="square" lIns="0" tIns="40005" rIns="0" bIns="0" rtlCol="0">
            <a:spAutoFit/>
          </a:bodyPr>
          <a:lstStyle/>
          <a:p>
            <a:pPr marL="12700" marR="5080" algn="ctr">
              <a:lnSpc>
                <a:spcPct val="91600"/>
              </a:lnSpc>
              <a:spcBef>
                <a:spcPts val="315"/>
              </a:spcBef>
            </a:pPr>
            <a:r>
              <a:rPr sz="2200" spc="-45" dirty="0">
                <a:solidFill>
                  <a:srgbClr val="FFFFFF"/>
                </a:solidFill>
                <a:latin typeface="Carlito"/>
                <a:cs typeface="Carlito"/>
              </a:rPr>
              <a:t>Iterate</a:t>
            </a:r>
            <a:r>
              <a:rPr sz="2200" spc="-135" dirty="0">
                <a:solidFill>
                  <a:srgbClr val="FFFFFF"/>
                </a:solidFill>
                <a:latin typeface="Carlito"/>
                <a:cs typeface="Carlito"/>
              </a:rPr>
              <a:t> </a:t>
            </a:r>
            <a:r>
              <a:rPr sz="2200" spc="-20" dirty="0">
                <a:solidFill>
                  <a:srgbClr val="FFFFFF"/>
                </a:solidFill>
                <a:latin typeface="Carlito"/>
                <a:cs typeface="Carlito"/>
              </a:rPr>
              <a:t>through  table </a:t>
            </a:r>
            <a:r>
              <a:rPr sz="2200" spc="-5" dirty="0">
                <a:solidFill>
                  <a:srgbClr val="FFFFFF"/>
                </a:solidFill>
                <a:latin typeface="Carlito"/>
                <a:cs typeface="Carlito"/>
              </a:rPr>
              <a:t>cells </a:t>
            </a:r>
            <a:r>
              <a:rPr sz="2200" spc="-30" dirty="0">
                <a:solidFill>
                  <a:srgbClr val="FFFFFF"/>
                </a:solidFill>
                <a:latin typeface="Carlito"/>
                <a:cs typeface="Carlito"/>
              </a:rPr>
              <a:t>to  extract </a:t>
            </a:r>
            <a:r>
              <a:rPr sz="2200" spc="-35" dirty="0">
                <a:solidFill>
                  <a:srgbClr val="FFFFFF"/>
                </a:solidFill>
                <a:latin typeface="Carlito"/>
                <a:cs typeface="Carlito"/>
              </a:rPr>
              <a:t>data </a:t>
            </a:r>
            <a:r>
              <a:rPr sz="2200" spc="-30" dirty="0">
                <a:solidFill>
                  <a:srgbClr val="FFFFFF"/>
                </a:solidFill>
                <a:latin typeface="Carlito"/>
                <a:cs typeface="Carlito"/>
              </a:rPr>
              <a:t>to  </a:t>
            </a:r>
            <a:r>
              <a:rPr sz="2200" spc="-10" dirty="0">
                <a:solidFill>
                  <a:srgbClr val="FFFFFF"/>
                </a:solidFill>
                <a:latin typeface="Carlito"/>
                <a:cs typeface="Carlito"/>
              </a:rPr>
              <a:t>dictionary</a:t>
            </a:r>
            <a:endParaRPr sz="2200" dirty="0">
              <a:latin typeface="Carlito"/>
              <a:cs typeface="Carlito"/>
            </a:endParaRPr>
          </a:p>
        </p:txBody>
      </p:sp>
      <p:grpSp>
        <p:nvGrpSpPr>
          <p:cNvPr id="41" name="object 41"/>
          <p:cNvGrpSpPr/>
          <p:nvPr/>
        </p:nvGrpSpPr>
        <p:grpSpPr>
          <a:xfrm>
            <a:off x="8438388" y="713231"/>
            <a:ext cx="2580640" cy="1580515"/>
            <a:chOff x="8438388" y="713231"/>
            <a:chExt cx="2580640" cy="1580515"/>
          </a:xfrm>
          <a:solidFill>
            <a:srgbClr val="92D050"/>
          </a:solidFill>
        </p:grpSpPr>
        <p:sp>
          <p:nvSpPr>
            <p:cNvPr id="42" name="object 42"/>
            <p:cNvSpPr/>
            <p:nvPr/>
          </p:nvSpPr>
          <p:spPr>
            <a:xfrm>
              <a:off x="8438388" y="713231"/>
              <a:ext cx="2580131" cy="1580388"/>
            </a:xfrm>
            <a:prstGeom prst="rect">
              <a:avLst/>
            </a:prstGeom>
            <a:grpFill/>
          </p:spPr>
          <p:txBody>
            <a:bodyPr wrap="square" lIns="0" tIns="0" rIns="0" bIns="0" rtlCol="0"/>
            <a:lstStyle/>
            <a:p>
              <a:endParaRPr/>
            </a:p>
          </p:txBody>
        </p:sp>
        <p:sp>
          <p:nvSpPr>
            <p:cNvPr id="43" name="object 43"/>
            <p:cNvSpPr/>
            <p:nvPr/>
          </p:nvSpPr>
          <p:spPr>
            <a:xfrm>
              <a:off x="8525256" y="1037843"/>
              <a:ext cx="2468879" cy="981455"/>
            </a:xfrm>
            <a:prstGeom prst="rect">
              <a:avLst/>
            </a:prstGeom>
            <a:grpFill/>
          </p:spPr>
          <p:txBody>
            <a:bodyPr wrap="square" lIns="0" tIns="0" rIns="0" bIns="0" rtlCol="0"/>
            <a:lstStyle/>
            <a:p>
              <a:endParaRPr/>
            </a:p>
          </p:txBody>
        </p:sp>
        <p:sp>
          <p:nvSpPr>
            <p:cNvPr id="44" name="object 44"/>
            <p:cNvSpPr/>
            <p:nvPr/>
          </p:nvSpPr>
          <p:spPr>
            <a:xfrm>
              <a:off x="8459724" y="734567"/>
              <a:ext cx="2500883" cy="1501139"/>
            </a:xfrm>
            <a:prstGeom prst="rect">
              <a:avLst/>
            </a:prstGeom>
            <a:grpFill/>
          </p:spPr>
          <p:txBody>
            <a:bodyPr wrap="square" lIns="0" tIns="0" rIns="0" bIns="0" rtlCol="0"/>
            <a:lstStyle/>
            <a:p>
              <a:endParaRPr/>
            </a:p>
          </p:txBody>
        </p:sp>
      </p:grpSp>
      <p:sp>
        <p:nvSpPr>
          <p:cNvPr id="45" name="object 45"/>
          <p:cNvSpPr txBox="1"/>
          <p:nvPr/>
        </p:nvSpPr>
        <p:spPr>
          <a:xfrm>
            <a:off x="8706104" y="1101090"/>
            <a:ext cx="1983105" cy="668020"/>
          </a:xfrm>
          <a:prstGeom prst="rect">
            <a:avLst/>
          </a:prstGeom>
        </p:spPr>
        <p:txBody>
          <a:bodyPr vert="horz" wrap="square" lIns="0" tIns="45719" rIns="0" bIns="0" rtlCol="0">
            <a:spAutoFit/>
          </a:bodyPr>
          <a:lstStyle/>
          <a:p>
            <a:pPr marL="384175" marR="5080" indent="-372110">
              <a:lnSpc>
                <a:spcPts val="2420"/>
              </a:lnSpc>
              <a:spcBef>
                <a:spcPts val="359"/>
              </a:spcBef>
            </a:pPr>
            <a:r>
              <a:rPr sz="2200" spc="-20" dirty="0">
                <a:solidFill>
                  <a:srgbClr val="FFFFFF"/>
                </a:solidFill>
                <a:latin typeface="Carlito"/>
                <a:cs typeface="Carlito"/>
              </a:rPr>
              <a:t>Cast </a:t>
            </a:r>
            <a:r>
              <a:rPr sz="2200" spc="-5" dirty="0">
                <a:solidFill>
                  <a:srgbClr val="FFFFFF"/>
                </a:solidFill>
                <a:latin typeface="Carlito"/>
                <a:cs typeface="Carlito"/>
              </a:rPr>
              <a:t>dictionary</a:t>
            </a:r>
            <a:r>
              <a:rPr sz="2200" spc="-135" dirty="0">
                <a:solidFill>
                  <a:srgbClr val="FFFFFF"/>
                </a:solidFill>
                <a:latin typeface="Carlito"/>
                <a:cs typeface="Carlito"/>
              </a:rPr>
              <a:t> </a:t>
            </a:r>
            <a:r>
              <a:rPr sz="2200" spc="-60" dirty="0">
                <a:solidFill>
                  <a:srgbClr val="FFFFFF"/>
                </a:solidFill>
                <a:latin typeface="Carlito"/>
                <a:cs typeface="Carlito"/>
              </a:rPr>
              <a:t>to  </a:t>
            </a:r>
            <a:r>
              <a:rPr sz="2200" spc="-30" dirty="0">
                <a:solidFill>
                  <a:srgbClr val="FFFFFF"/>
                </a:solidFill>
                <a:latin typeface="Carlito"/>
                <a:cs typeface="Carlito"/>
              </a:rPr>
              <a:t>DataFrame</a:t>
            </a:r>
            <a:endParaRPr sz="2200">
              <a:latin typeface="Carlito"/>
              <a:cs typeface="Carlito"/>
            </a:endParaRPr>
          </a:p>
        </p:txBody>
      </p:sp>
      <p:sp>
        <p:nvSpPr>
          <p:cNvPr id="46" name="object 46"/>
          <p:cNvSpPr txBox="1"/>
          <p:nvPr/>
        </p:nvSpPr>
        <p:spPr>
          <a:xfrm>
            <a:off x="535635" y="4448302"/>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dirty="0">
              <a:latin typeface="Carlito"/>
              <a:cs typeface="Carlito"/>
            </a:endParaRPr>
          </a:p>
        </p:txBody>
      </p:sp>
      <p:sp>
        <p:nvSpPr>
          <p:cNvPr id="47" name="object 47"/>
          <p:cNvSpPr txBox="1"/>
          <p:nvPr/>
        </p:nvSpPr>
        <p:spPr>
          <a:xfrm>
            <a:off x="535635" y="4830826"/>
            <a:ext cx="2988945" cy="1074653"/>
          </a:xfrm>
          <a:prstGeom prst="rect">
            <a:avLst/>
          </a:prstGeom>
        </p:spPr>
        <p:txBody>
          <a:bodyPr vert="horz" wrap="square" lIns="0" tIns="35560" rIns="0" bIns="0" rtlCol="0">
            <a:spAutoFit/>
          </a:bodyPr>
          <a:lstStyle/>
          <a:p>
            <a:pPr marL="12700" marR="5080">
              <a:lnSpc>
                <a:spcPct val="90000"/>
              </a:lnSpc>
              <a:spcBef>
                <a:spcPts val="280"/>
              </a:spcBef>
            </a:pPr>
            <a:r>
              <a:rPr lang="en-IN" sz="1500" u="sng" spc="-10" dirty="0">
                <a:solidFill>
                  <a:schemeClr val="accent2">
                    <a:lumMod val="75000"/>
                  </a:schemeClr>
                </a:solidFill>
                <a:uFill>
                  <a:solidFill>
                    <a:srgbClr val="2996E1"/>
                  </a:solidFill>
                </a:uFill>
                <a:latin typeface="Carlito"/>
                <a:cs typeface="Carlito"/>
              </a:rPr>
              <a:t>https://github.com/Mikamike123/IBM-DataScience-Certificate/blob/d6acc6bd18ecfdcfccf97917570b0535aef5fdcb/jupyter-labs-webscraping.ipynb</a:t>
            </a:r>
            <a:endParaRPr lang="en-IN" sz="1500" dirty="0">
              <a:solidFill>
                <a:schemeClr val="accent2">
                  <a:lumMod val="75000"/>
                </a:schemeClr>
              </a:solidFill>
              <a:latin typeface="Carlito"/>
              <a:cs typeface="Carlito"/>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2187</Words>
  <Application>Microsoft Office PowerPoint</Application>
  <PresentationFormat>Grand écran</PresentationFormat>
  <Paragraphs>244</Paragraphs>
  <Slides>42</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42</vt:i4>
      </vt:variant>
    </vt:vector>
  </HeadingPairs>
  <TitlesOfParts>
    <vt:vector size="50" baseType="lpstr">
      <vt:lpstr>-apple-system</vt:lpstr>
      <vt:lpstr>Arial</vt:lpstr>
      <vt:lpstr>Bahnschrift Light SemiCondensed</vt:lpstr>
      <vt:lpstr>Calibri</vt:lpstr>
      <vt:lpstr>Calibri Light</vt:lpstr>
      <vt:lpstr>Carlito</vt:lpstr>
      <vt:lpstr>Söhne</vt:lpstr>
      <vt:lpstr>Thème Office</vt:lpstr>
      <vt:lpstr>Présentation PowerPoint</vt:lpstr>
      <vt:lpstr>Outline </vt:lpstr>
      <vt:lpstr>Executive Summary </vt:lpstr>
      <vt:lpstr>Introduction</vt:lpstr>
      <vt:lpstr>Methodology </vt:lpstr>
      <vt:lpstr>Présentation PowerPoint</vt:lpstr>
      <vt:lpstr>Data Collection Overview</vt:lpstr>
      <vt:lpstr>Filter data to only  include Falcon 9  launches</vt:lpstr>
      <vt:lpstr>Présentation PowerPoint</vt:lpstr>
      <vt:lpstr>Data Wrangling</vt:lpstr>
      <vt:lpstr>EDA   with Data Visualization</vt:lpstr>
      <vt:lpstr>EDA    with SQL</vt:lpstr>
      <vt:lpstr>Build an interactive map with Folium</vt:lpstr>
      <vt:lpstr>Build a Dashboard with Plotly Dash</vt:lpstr>
      <vt:lpstr>Predictive analysis (Classification)</vt:lpstr>
      <vt:lpstr>Results </vt:lpstr>
      <vt:lpstr>Présentation PowerPoint</vt:lpstr>
      <vt:lpstr>Flight Number vs. Launch Site</vt:lpstr>
      <vt:lpstr>Payload vs. Launch Site</vt:lpstr>
      <vt:lpstr>Success rate vs. Orbit type</vt:lpstr>
      <vt:lpstr>Flight Number vs. Orbit type</vt:lpstr>
      <vt:lpstr>Payload vs. Orbit type</vt:lpstr>
      <vt:lpstr>Launch Success Yearly Trend</vt:lpstr>
      <vt:lpstr>Présentation PowerPoint</vt:lpstr>
      <vt:lpstr>All Launch Site Names</vt:lpstr>
      <vt:lpstr>Launch Site Names Beginning with `CCA`</vt:lpstr>
      <vt:lpstr>Total Payload Mass from NASA</vt:lpstr>
      <vt:lpstr>Average Payload Mass by F9 v1.1</vt:lpstr>
      <vt:lpstr>First Successful Ground Pad Landing Date</vt:lpstr>
      <vt:lpstr>Boosters that Carried Maximum  Payload Mass</vt:lpstr>
      <vt:lpstr>Ranking Counts between 2010-06-04 and 2017-03-20</vt:lpstr>
      <vt:lpstr>Interactive Map with  Folium</vt:lpstr>
      <vt:lpstr>Launch Site Locations </vt:lpstr>
      <vt:lpstr>Color-Coded Launch Markers </vt:lpstr>
      <vt:lpstr>Dashboard with  Plotly Dash</vt:lpstr>
      <vt:lpstr>Successful Launches Across Launch Sites </vt:lpstr>
      <vt:lpstr>Highest Success Rate Launch Site </vt:lpstr>
      <vt:lpstr>Predictive classification</vt:lpstr>
      <vt:lpstr>Models Accuracy</vt:lpstr>
      <vt:lpstr>Confusion Matrix</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Michael Sagbohan</dc:creator>
  <cp:lastModifiedBy>Michael Sagbohan</cp:lastModifiedBy>
  <cp:revision>1</cp:revision>
  <dcterms:created xsi:type="dcterms:W3CDTF">2023-05-01T08:22:11Z</dcterms:created>
  <dcterms:modified xsi:type="dcterms:W3CDTF">2023-05-01T08:28:35Z</dcterms:modified>
</cp:coreProperties>
</file>