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5"/>
  </p:notesMasterIdLst>
  <p:sldIdLst>
    <p:sldId id="619" r:id="rId4"/>
    <p:sldId id="620" r:id="rId6"/>
    <p:sldId id="621" r:id="rId7"/>
    <p:sldId id="647" r:id="rId8"/>
    <p:sldId id="648" r:id="rId9"/>
    <p:sldId id="623" r:id="rId10"/>
    <p:sldId id="624" r:id="rId11"/>
    <p:sldId id="625" r:id="rId12"/>
    <p:sldId id="626" r:id="rId13"/>
    <p:sldId id="632" r:id="rId14"/>
    <p:sldId id="633" r:id="rId15"/>
    <p:sldId id="634" r:id="rId16"/>
    <p:sldId id="627" r:id="rId17"/>
    <p:sldId id="628" r:id="rId18"/>
    <p:sldId id="629" r:id="rId19"/>
    <p:sldId id="650" r:id="rId20"/>
    <p:sldId id="652" r:id="rId21"/>
    <p:sldId id="651" r:id="rId22"/>
    <p:sldId id="653" r:id="rId23"/>
    <p:sldId id="654" r:id="rId24"/>
    <p:sldId id="657" r:id="rId25"/>
    <p:sldId id="655" r:id="rId26"/>
    <p:sldId id="656" r:id="rId27"/>
    <p:sldId id="645" r:id="rId28"/>
    <p:sldId id="646" r:id="rId29"/>
    <p:sldId id="631" r:id="rId30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CC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CC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CC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CC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CC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CC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CC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CC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sz="2400" b="1" i="0" u="none" kern="1200" baseline="0">
        <a:solidFill>
          <a:srgbClr val="CC0066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6" userDrawn="1">
          <p15:clr>
            <a:srgbClr val="A4A3A4"/>
          </p15:clr>
        </p15:guide>
        <p15:guide id="2" pos="2835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e xiaochen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399"/>
    <a:srgbClr val="0000CC"/>
    <a:srgbClr val="0099CC"/>
    <a:srgbClr val="993300"/>
    <a:srgbClr val="53804C"/>
    <a:srgbClr val="CCFFFF"/>
    <a:srgbClr val="FFFF00"/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99"/>
    <p:restoredTop sz="94660"/>
  </p:normalViewPr>
  <p:slideViewPr>
    <p:cSldViewPr snapToGrid="0" showGuides="1">
      <p:cViewPr varScale="1">
        <p:scale>
          <a:sx n="73" d="100"/>
          <a:sy n="73" d="100"/>
        </p:scale>
        <p:origin x="1080" y="27"/>
      </p:cViewPr>
      <p:guideLst>
        <p:guide orient="horz" pos="2206"/>
        <p:guide pos="283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4" Type="http://schemas.openxmlformats.org/officeDocument/2006/relationships/commentAuthors" Target="commentAuthors.xml"/><Relationship Id="rId33" Type="http://schemas.openxmlformats.org/officeDocument/2006/relationships/tableStyles" Target="tableStyles.xml"/><Relationship Id="rId32" Type="http://schemas.openxmlformats.org/officeDocument/2006/relationships/viewProps" Target="viewProps.xml"/><Relationship Id="rId31" Type="http://schemas.openxmlformats.org/officeDocument/2006/relationships/presProps" Target="presProps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页眉占位符 2049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eaLnBrk="1" fontAlgn="ctr" hangingPunct="1">
              <a:spcBef>
                <a:spcPct val="50000"/>
              </a:spcBef>
              <a:buFont typeface="Arial" panose="020B0604020202020204" pitchFamily="34" charset="0"/>
              <a:buNone/>
              <a:defRPr sz="1200" b="0" noProof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1" name="日期占位符 2050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 eaLnBrk="1" fontAlgn="ctr" hangingPunct="1">
              <a:spcBef>
                <a:spcPct val="50000"/>
              </a:spcBef>
              <a:buFont typeface="Arial" panose="020B0604020202020204" pitchFamily="34" charset="0"/>
              <a:buNone/>
              <a:defRPr sz="1200" b="0" noProof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364" name="幻灯片图像占位符 2051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2053" name="文本占位符 2052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054" name="页脚占位符 2053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eaLnBrk="1" fontAlgn="ctr" hangingPunct="1">
              <a:spcBef>
                <a:spcPct val="50000"/>
              </a:spcBef>
              <a:buFont typeface="Arial" panose="020B0604020202020204" pitchFamily="34" charset="0"/>
              <a:buNone/>
              <a:defRPr sz="1200" b="0" noProof="1">
                <a:latin typeface="Verdana" panose="020B0604030504040204" pitchFamily="34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1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Verdan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5" name="灯片编号占位符 2054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numCol="1" anchor="b" anchorCtr="0" compatLnSpc="1"/>
          <a:p>
            <a:pPr lvl="0" algn="r" eaLnBrk="1" fontAlgn="ctr" hangingPunct="1">
              <a:spcBef>
                <a:spcPct val="50000"/>
              </a:spcBef>
              <a:buNone/>
            </a:pPr>
            <a:fld id="{9A0DB2DC-4C9A-4742-B13C-FB6460FD3503}" type="slidenum">
              <a:rPr lang="zh-CN" altLang="en-US" sz="1200" b="0" dirty="0">
                <a:latin typeface="Verdana" panose="020B0604030504040204" pitchFamily="34" charset="0"/>
              </a:rPr>
            </a:fld>
            <a:endParaRPr lang="zh-CN" altLang="en-US" sz="1200" b="0" dirty="0">
              <a:latin typeface="Verdana" panose="020B060403050404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1pPr>
    <a:lvl2pPr marL="457200" lvl="1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2pPr>
    <a:lvl3pPr marL="914400" lvl="2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3pPr>
    <a:lvl4pPr marL="1371600" lvl="3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4pPr>
    <a:lvl5pPr marL="1828800" lvl="4" algn="l" rtl="0" eaLnBrk="0" fontAlgn="base" hangingPunct="0">
      <a:spcBef>
        <a:spcPct val="30000"/>
      </a:spcBef>
      <a:spcAft>
        <a:spcPct val="0"/>
      </a:spcAft>
      <a:buFont typeface="Arial" panose="020B0604020202020204" pitchFamily="34" charset="0"/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7411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 eaLnBrk="1" hangingPunct="1"/>
            <a:endParaRPr lang="zh-CN" altLang="en-US" dirty="0"/>
          </a:p>
        </p:txBody>
      </p:sp>
      <p:sp>
        <p:nvSpPr>
          <p:cNvPr id="17412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fontAlgn="ctr" hangingPunct="1">
              <a:spcBef>
                <a:spcPct val="50000"/>
              </a:spcBef>
            </a:pPr>
            <a:fld id="{9A0DB2DC-4C9A-4742-B13C-FB6460FD3503}" type="slidenum">
              <a:rPr lang="zh-CN" altLang="en-US" dirty="0">
                <a:solidFill>
                  <a:srgbClr val="CC0066"/>
                </a:solidFill>
                <a:latin typeface="Verdana" panose="020B0604030504040204" pitchFamily="34" charset="0"/>
                <a:sym typeface="宋体" panose="02010600030101010101" pitchFamily="2" charset="-122"/>
              </a:rPr>
            </a:fld>
            <a:endParaRPr lang="zh-CN" altLang="en-US" dirty="0">
              <a:solidFill>
                <a:srgbClr val="CC0066"/>
              </a:solidFill>
              <a:latin typeface="Verdana" panose="020B0604030504040204" pitchFamily="34" charset="0"/>
              <a:sym typeface="宋体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0723" name="文本占位符 2"/>
          <p:cNvSpPr>
            <a:spLocks noGrp="1"/>
          </p:cNvSpPr>
          <p:nvPr>
            <p:ph type="body"/>
          </p:nvPr>
        </p:nvSpPr>
        <p:spPr>
          <a:ln/>
        </p:spPr>
        <p:txBody>
          <a:bodyPr wrap="square" lIns="91440" tIns="45720" rIns="91440" bIns="45720" anchor="ctr" anchorCtr="0"/>
          <a:p>
            <a:pPr lvl="0" eaLnBrk="1" hangingPunct="1"/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3891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fontAlgn="ctr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solidFill>
                  <a:srgbClr val="CC0066"/>
                </a:solidFill>
                <a:latin typeface="Verdana" panose="020B0604030504040204" pitchFamily="34" charset="0"/>
              </a:rPr>
            </a:fld>
            <a:endParaRPr lang="en-US" altLang="zh-CN" dirty="0">
              <a:solidFill>
                <a:srgbClr val="CC0066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/>
          <p:cNvSpPr>
            <a:spLocks noGrp="1"/>
          </p:cNvSpPr>
          <p:nvPr>
            <p:ph type="body" idx="1"/>
          </p:nvPr>
        </p:nvSpPr>
        <p:spPr>
          <a:ln/>
        </p:spPr>
        <p:txBody>
          <a:bodyPr wrap="square" lIns="91440" tIns="45720" rIns="91440" bIns="45720" anchor="ctr" anchorCtr="0"/>
          <a:p>
            <a:pPr lvl="0"/>
            <a:endParaRPr lang="zh-CN" altLang="en-US" dirty="0"/>
          </a:p>
        </p:txBody>
      </p:sp>
      <p:sp>
        <p:nvSpPr>
          <p:cNvPr id="40964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fontAlgn="ctr" hangingPunct="1">
              <a:spcBef>
                <a:spcPct val="50000"/>
              </a:spcBef>
            </a:pPr>
            <a:fld id="{9A0DB2DC-4C9A-4742-B13C-FB6460FD3503}" type="slidenum">
              <a:rPr lang="en-US" altLang="zh-CN" dirty="0">
                <a:solidFill>
                  <a:srgbClr val="CC0066"/>
                </a:solidFill>
                <a:latin typeface="Verdana" panose="020B0604030504040204" pitchFamily="34" charset="0"/>
              </a:rPr>
            </a:fld>
            <a:endParaRPr lang="en-US" altLang="zh-CN" dirty="0">
              <a:solidFill>
                <a:srgbClr val="CC0066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2051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1027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4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1267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1027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270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2291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1027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294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 showMasterSp="0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3315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1027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318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 showMasterSp="0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4339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1027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4342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2051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1027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2054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  <a:prstGeom prst="rect">
            <a:avLst/>
          </a:prstGeo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noProof="1"/>
              <a:t>单击此处编辑母版副标题样式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3075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1027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78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4099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1027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102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5123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5" name="文本框 1027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126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6147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文本框 1027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150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7171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1027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174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3075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1027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3078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8195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1027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198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9219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5" name="文本框 1027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222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0243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5" name="文本框 1027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46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 showMasterSp="0">
  <p:cSld name="标题和竖排文字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1267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1027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1270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628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 showMasterSp="0">
  <p:cSld name="竖版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2291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1027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2294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 showMasterSp="0">
  <p:cSld name="标题和表格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3315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1027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3318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32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 showMasterSp="0">
  <p:cSld name="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4339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1027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4342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28650" y="365125"/>
            <a:ext cx="7886700" cy="5811838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4099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1027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4102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  <a:prstGeom prst="rect">
            <a:avLst/>
          </a:prstGeo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两栏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5123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5" name="文本框 1027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5126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比较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6147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文本框 1027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6150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9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  <a:prstGeom prst="rect">
            <a:avLst/>
          </a:prstGeo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7171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1027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174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8195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4" name="文本框 1027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198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9219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5" name="文本框 1027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9222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对象 102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048000" y="6165850"/>
            <a:ext cx="6096000" cy="719138"/>
          </a:xfrm>
          <a:prstGeom prst="rect">
            <a:avLst/>
          </a:prstGeom>
          <a:noFill/>
          <a:ln w="38100">
            <a:noFill/>
          </a:ln>
        </p:spPr>
      </p:pic>
      <p:pic>
        <p:nvPicPr>
          <p:cNvPr id="10243" name="对象 1026"/>
          <p:cNvPicPr>
            <a:picLocks noChangeAspect="1"/>
          </p:cNvPicPr>
          <p:nvPr userDrawn="1"/>
        </p:nvPicPr>
        <p:blipFill>
          <a:blip r:embed="rId3"/>
          <a:srcRect r="14894"/>
          <a:stretch>
            <a:fillRect/>
          </a:stretch>
        </p:blipFill>
        <p:spPr>
          <a:xfrm>
            <a:off x="0" y="6165850"/>
            <a:ext cx="3048000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5" name="文本框 1027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矩形 4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10246" name="对象 1029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243888" y="6165850"/>
            <a:ext cx="900112" cy="719138"/>
          </a:xfrm>
          <a:prstGeom prst="rect">
            <a:avLst/>
          </a:prstGeom>
          <a:noFill/>
          <a:ln w="38100">
            <a:noFill/>
          </a:ln>
        </p:spPr>
      </p:pic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  <a:prstGeom prst="rect">
            <a:avLst/>
          </a:prstGeo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0" i="0" u="none" strike="noStrike" kern="1200" cap="none" spc="0" normalizeH="0" baseline="0" noProof="1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20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Relationship Id="rId19" Type="http://schemas.openxmlformats.org/officeDocument/2006/relationships/image" Target="../media/image3.png"/><Relationship Id="rId18" Type="http://schemas.openxmlformats.org/officeDocument/2006/relationships/oleObject" Target="../embeddings/oleObject3.bin"/><Relationship Id="rId17" Type="http://schemas.openxmlformats.org/officeDocument/2006/relationships/image" Target="../media/image2.png"/><Relationship Id="rId16" Type="http://schemas.openxmlformats.org/officeDocument/2006/relationships/oleObject" Target="../embeddings/oleObject2.bin"/><Relationship Id="rId15" Type="http://schemas.openxmlformats.org/officeDocument/2006/relationships/image" Target="../media/image1.png"/><Relationship Id="rId14" Type="http://schemas.openxmlformats.org/officeDocument/2006/relationships/oleObject" Target="../embeddings/oleObject1.bin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1" Type="http://schemas.openxmlformats.org/officeDocument/2006/relationships/theme" Target="../theme/theme2.xml"/><Relationship Id="rId20" Type="http://schemas.openxmlformats.org/officeDocument/2006/relationships/vmlDrawing" Target="../drawings/vmlDrawing2.vml"/><Relationship Id="rId2" Type="http://schemas.openxmlformats.org/officeDocument/2006/relationships/slideLayout" Target="../slideLayouts/slideLayout15.xml"/><Relationship Id="rId19" Type="http://schemas.openxmlformats.org/officeDocument/2006/relationships/image" Target="../media/image3.png"/><Relationship Id="rId18" Type="http://schemas.openxmlformats.org/officeDocument/2006/relationships/oleObject" Target="../embeddings/oleObject6.bin"/><Relationship Id="rId17" Type="http://schemas.openxmlformats.org/officeDocument/2006/relationships/image" Target="../media/image2.png"/><Relationship Id="rId16" Type="http://schemas.openxmlformats.org/officeDocument/2006/relationships/oleObject" Target="../embeddings/oleObject5.bin"/><Relationship Id="rId15" Type="http://schemas.openxmlformats.org/officeDocument/2006/relationships/image" Target="../media/image1.png"/><Relationship Id="rId14" Type="http://schemas.openxmlformats.org/officeDocument/2006/relationships/oleObject" Target="../embeddings/oleObject4.bin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26" name="对象 1025"/>
          <p:cNvGraphicFramePr>
            <a:graphicFrameLocks noChangeAspect="1"/>
          </p:cNvGraphicFramePr>
          <p:nvPr/>
        </p:nvGraphicFramePr>
        <p:xfrm>
          <a:off x="3048000" y="6165850"/>
          <a:ext cx="60960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4" imgW="504825" imgH="676275" progId="PBrush">
                  <p:embed/>
                </p:oleObj>
              </mc:Choice>
              <mc:Fallback>
                <p:oleObj name="" r:id="rId14" imgW="504825" imgH="676275" progId="PBrush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48000" y="6165850"/>
                        <a:ext cx="6096000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对象 1026"/>
          <p:cNvGraphicFramePr>
            <a:graphicFrameLocks noChangeAspect="1"/>
          </p:cNvGraphicFramePr>
          <p:nvPr/>
        </p:nvGraphicFramePr>
        <p:xfrm>
          <a:off x="0" y="6165850"/>
          <a:ext cx="30480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6" imgW="2943225" imgH="723900" progId="PBrush">
                  <p:embed/>
                </p:oleObj>
              </mc:Choice>
              <mc:Fallback>
                <p:oleObj name="" r:id="rId16" imgW="2943225" imgH="723900" progId="PBrush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7"/>
                      <a:srcRect r="14894"/>
                      <a:stretch>
                        <a:fillRect/>
                      </a:stretch>
                    </p:blipFill>
                    <p:spPr>
                      <a:xfrm>
                        <a:off x="0" y="6165850"/>
                        <a:ext cx="3048000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文本框 1027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矩形 1028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30" name="对象 1029"/>
          <p:cNvGraphicFramePr>
            <a:graphicFrameLocks noChangeAspect="1"/>
          </p:cNvGraphicFramePr>
          <p:nvPr/>
        </p:nvGraphicFramePr>
        <p:xfrm>
          <a:off x="8243888" y="6165850"/>
          <a:ext cx="90011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8" imgW="1028700" imgH="838200" progId="PBrush">
                  <p:embed/>
                </p:oleObj>
              </mc:Choice>
              <mc:Fallback>
                <p:oleObj name="" r:id="rId18" imgW="1028700" imgH="838200" progId="PBrush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243888" y="6165850"/>
                        <a:ext cx="900112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矩形 1030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矩形 1031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graphicFrame>
        <p:nvGraphicFramePr>
          <p:cNvPr id="1026" name="对象 1025"/>
          <p:cNvGraphicFramePr>
            <a:graphicFrameLocks noChangeAspect="1"/>
          </p:cNvGraphicFramePr>
          <p:nvPr/>
        </p:nvGraphicFramePr>
        <p:xfrm>
          <a:off x="3048000" y="6165850"/>
          <a:ext cx="60960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4" imgW="504825" imgH="676275" progId="PBrush">
                  <p:embed/>
                </p:oleObj>
              </mc:Choice>
              <mc:Fallback>
                <p:oleObj name="" r:id="rId14" imgW="504825" imgH="676275" progId="PBrush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48000" y="6165850"/>
                        <a:ext cx="6096000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对象 1026"/>
          <p:cNvGraphicFramePr>
            <a:graphicFrameLocks noChangeAspect="1"/>
          </p:cNvGraphicFramePr>
          <p:nvPr/>
        </p:nvGraphicFramePr>
        <p:xfrm>
          <a:off x="0" y="6165850"/>
          <a:ext cx="30480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6" imgW="2943225" imgH="723900" progId="PBrush">
                  <p:embed/>
                </p:oleObj>
              </mc:Choice>
              <mc:Fallback>
                <p:oleObj name="" r:id="rId16" imgW="2943225" imgH="723900" progId="PBrush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17"/>
                      <a:srcRect r="14894"/>
                      <a:stretch>
                        <a:fillRect/>
                      </a:stretch>
                    </p:blipFill>
                    <p:spPr>
                      <a:xfrm>
                        <a:off x="0" y="6165850"/>
                        <a:ext cx="3048000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8" name="文本框 1027"/>
          <p:cNvSpPr txBox="1">
            <a:spLocks noChangeArrowheads="1"/>
          </p:cNvSpPr>
          <p:nvPr/>
        </p:nvSpPr>
        <p:spPr bwMode="auto">
          <a:xfrm>
            <a:off x="2627313" y="6308725"/>
            <a:ext cx="4137025" cy="457200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Nankai University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 1919</a:t>
            </a:r>
            <a:r>
              <a:rPr kumimoji="0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onotype Corsiva" panose="03010101010201010101" pitchFamily="66" charset="0"/>
                <a:ea typeface="宋体" panose="02010600030101010101" pitchFamily="2" charset="-122"/>
                <a:cs typeface="+mn-cs"/>
              </a:rPr>
              <a:t>－</a:t>
            </a:r>
            <a:endParaRPr kumimoji="0" lang="zh-CN" altLang="en-US" sz="24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Monotype Corsiva" panose="03010101010201010101" pitchFamily="66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矩形 1028"/>
          <p:cNvSpPr>
            <a:spLocks noChangeArrowheads="1"/>
          </p:cNvSpPr>
          <p:nvPr/>
        </p:nvSpPr>
        <p:spPr bwMode="auto">
          <a:xfrm>
            <a:off x="5715000" y="4343400"/>
            <a:ext cx="762000" cy="6858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1030" name="对象 1029"/>
          <p:cNvGraphicFramePr>
            <a:graphicFrameLocks noChangeAspect="1"/>
          </p:cNvGraphicFramePr>
          <p:nvPr/>
        </p:nvGraphicFramePr>
        <p:xfrm>
          <a:off x="8243888" y="6165850"/>
          <a:ext cx="900112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8" imgW="1028700" imgH="838200" progId="PBrush">
                  <p:embed/>
                </p:oleObj>
              </mc:Choice>
              <mc:Fallback>
                <p:oleObj name="" r:id="rId18" imgW="1028700" imgH="838200" progId="PBrush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8243888" y="6165850"/>
                        <a:ext cx="900112" cy="7191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1" name="矩形 1030"/>
          <p:cNvSpPr>
            <a:spLocks noChangeArrowheads="1"/>
          </p:cNvSpPr>
          <p:nvPr/>
        </p:nvSpPr>
        <p:spPr bwMode="auto">
          <a:xfrm>
            <a:off x="0" y="6089650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矩形 1031"/>
          <p:cNvSpPr>
            <a:spLocks noChangeArrowheads="1"/>
          </p:cNvSpPr>
          <p:nvPr/>
        </p:nvSpPr>
        <p:spPr bwMode="auto">
          <a:xfrm>
            <a:off x="0" y="836613"/>
            <a:ext cx="9144000" cy="76200"/>
          </a:xfrm>
          <a:prstGeom prst="rect">
            <a:avLst/>
          </a:prstGeom>
          <a:gradFill rotWithShape="0">
            <a:gsLst>
              <a:gs pos="0">
                <a:srgbClr val="333399"/>
              </a:gs>
              <a:gs pos="50000">
                <a:srgbClr val="CCCCFF"/>
              </a:gs>
              <a:gs pos="100000">
                <a:srgbClr val="333399"/>
              </a:gs>
            </a:gsLst>
            <a:lin ang="0" scaled="1"/>
          </a:gradFill>
          <a:ln>
            <a:noFill/>
          </a:ln>
        </p:spPr>
        <p:txBody>
          <a:bodyPr/>
          <a:lstStyle>
            <a:lvl1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algn="ctr"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algn="ctr" fontAlgn="ctr">
              <a:spcBef>
                <a:spcPct val="50000"/>
              </a:spcBef>
              <a:spcAft>
                <a:spcPct val="0"/>
              </a:spcAft>
              <a:buFont typeface="Arial" panose="020B0604020202020204" pitchFamily="34" charset="0"/>
              <a:defRPr sz="2400" b="1">
                <a:solidFill>
                  <a:srgbClr val="CC0066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ctr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CC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ransition/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buFont typeface="Arial" panose="020B0604020202020204" pitchFamily="34" charset="0"/>
        <a:defRPr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2pPr>
      <a:lvl3pPr marL="914400" lvl="2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3pPr>
      <a:lvl4pPr marL="1371600" lvl="3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4pPr>
      <a:lvl5pPr marL="1828800" lvl="4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5pPr>
      <a:lvl6pPr marL="2286000" lvl="5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6pPr>
      <a:lvl7pPr marL="2743200" lvl="6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7pPr>
      <a:lvl8pPr marL="3200400" lvl="7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8pPr>
      <a:lvl9pPr marL="3657600" lvl="8" indent="0" algn="ctr" defTabSz="914400" eaLnBrk="1" fontAlgn="ctr" latinLnBrk="0" hangingPunct="1">
        <a:lnSpc>
          <a:spcPct val="100000"/>
        </a:lnSpc>
        <a:spcBef>
          <a:spcPct val="50000"/>
        </a:spcBef>
        <a:spcAft>
          <a:spcPct val="0"/>
        </a:spcAft>
        <a:buFont typeface="Arial" panose="020B0604020202020204" pitchFamily="34" charset="0"/>
        <a:buNone/>
        <a:defRPr sz="2400" b="1" i="0" u="none" kern="1200" baseline="0">
          <a:solidFill>
            <a:srgbClr val="CC0066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0.bin"/><Relationship Id="rId3" Type="http://schemas.openxmlformats.org/officeDocument/2006/relationships/image" Target="../media/image17.emf"/><Relationship Id="rId2" Type="http://schemas.openxmlformats.org/officeDocument/2006/relationships/oleObject" Target="../embeddings/oleObject9.bin"/><Relationship Id="rId1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vmlDrawing" Target="../drawings/vmlDrawing5.vml"/><Relationship Id="rId6" Type="http://schemas.openxmlformats.org/officeDocument/2006/relationships/slideLayout" Target="../slideLayouts/slideLayout2.xml"/><Relationship Id="rId5" Type="http://schemas.openxmlformats.org/officeDocument/2006/relationships/image" Target="../media/image22.emf"/><Relationship Id="rId4" Type="http://schemas.openxmlformats.org/officeDocument/2006/relationships/oleObject" Target="../embeddings/oleObject12.bin"/><Relationship Id="rId3" Type="http://schemas.openxmlformats.org/officeDocument/2006/relationships/image" Target="../media/image21.emf"/><Relationship Id="rId2" Type="http://schemas.openxmlformats.org/officeDocument/2006/relationships/oleObject" Target="../embeddings/oleObject11.bin"/><Relationship Id="rId1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6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5.png"/><Relationship Id="rId3" Type="http://schemas.openxmlformats.org/officeDocument/2006/relationships/image" Target="../media/image24.emf"/><Relationship Id="rId2" Type="http://schemas.openxmlformats.org/officeDocument/2006/relationships/oleObject" Target="../embeddings/oleObject13.bin"/><Relationship Id="rId1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image" Target="../media/image30.png"/><Relationship Id="rId1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3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2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3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8.bin"/><Relationship Id="rId3" Type="http://schemas.openxmlformats.org/officeDocument/2006/relationships/image" Target="../media/image13.emf"/><Relationship Id="rId2" Type="http://schemas.openxmlformats.org/officeDocument/2006/relationships/oleObject" Target="../embeddings/oleObject7.bin"/><Relationship Id="rId1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文本占位符 3073"/>
          <p:cNvSpPr>
            <a:spLocks noGrp="1"/>
          </p:cNvSpPr>
          <p:nvPr>
            <p:ph idx="1"/>
          </p:nvPr>
        </p:nvSpPr>
        <p:spPr>
          <a:xfrm>
            <a:off x="508000" y="1152525"/>
            <a:ext cx="8112125" cy="4657725"/>
          </a:xfrm>
          <a:noFill/>
          <a:ln>
            <a:noFill/>
          </a:ln>
          <a:effectLst>
            <a:outerShdw dist="107763" dir="2699999" algn="ctr" rotWithShape="0">
              <a:schemeClr val="accent1">
                <a:alpha val="50000"/>
              </a:schemeClr>
            </a:outerShdw>
          </a:effectLst>
        </p:spPr>
        <p:txBody>
          <a:bodyPr/>
          <a:p>
            <a:pPr algn="ctr" eaLnBrk="1" hangingPunct="1">
              <a:lnSpc>
                <a:spcPct val="110000"/>
              </a:lnSpc>
              <a:buNone/>
            </a:pPr>
            <a:endParaRPr lang="en-US" altLang="zh-CN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110000"/>
              </a:lnSpc>
              <a:buNone/>
            </a:pPr>
            <a:r>
              <a:rPr lang="zh-CN" altLang="en-US" sz="40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实验四  受控源的研究</a:t>
            </a:r>
            <a:endParaRPr lang="zh-CN" altLang="en-US" sz="4000" b="1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hangingPunct="1">
              <a:lnSpc>
                <a:spcPct val="110000"/>
              </a:lnSpc>
              <a:buNone/>
            </a:pPr>
            <a:endParaRPr lang="en-US" altLang="zh-CN" sz="4000" b="1" dirty="0"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110000"/>
              </a:lnSpc>
              <a:buNone/>
            </a:pPr>
            <a:endParaRPr lang="zh-CN" altLang="en-US" sz="4000" b="1" dirty="0"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110000"/>
              </a:lnSpc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宋体" panose="02010600030101010101" pitchFamily="2" charset="-122"/>
              </a:rPr>
              <a:t>南开大学电子信息实验教学中心</a:t>
            </a:r>
            <a:endParaRPr lang="zh-CN" altLang="en-US" sz="2400" b="1" dirty="0">
              <a:solidFill>
                <a:srgbClr val="003399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文本框 13315"/>
          <p:cNvSpPr txBox="1"/>
          <p:nvPr/>
        </p:nvSpPr>
        <p:spPr>
          <a:xfrm>
            <a:off x="146050" y="279400"/>
            <a:ext cx="6048375" cy="4778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buClr>
                <a:srgbClr val="FF6600"/>
              </a:buClr>
            </a:pPr>
            <a:r>
              <a:rPr lang="zh-CN" altLang="en-US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②电压控制型电流源</a:t>
            </a:r>
            <a:r>
              <a:rPr lang="en-US" altLang="zh-CN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VCCS</a:t>
            </a:r>
            <a:endParaRPr lang="zh-CN" altLang="en-US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27" name="Rectangle 10"/>
          <p:cNvSpPr/>
          <p:nvPr/>
        </p:nvSpPr>
        <p:spPr>
          <a:xfrm>
            <a:off x="1463675" y="5618163"/>
            <a:ext cx="25082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lang="zh-CN" altLang="en-US" sz="18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电压控制型电流源模型</a:t>
            </a:r>
            <a:endParaRPr lang="zh-CN" altLang="en-US" sz="18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28" name="Rectangle 11"/>
          <p:cNvSpPr/>
          <p:nvPr/>
        </p:nvSpPr>
        <p:spPr>
          <a:xfrm>
            <a:off x="4938713" y="5619750"/>
            <a:ext cx="2509837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lang="zh-CN" altLang="en-US" sz="18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电压控制型电流源电路</a:t>
            </a:r>
            <a:endParaRPr lang="zh-CN" altLang="en-US" sz="18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6629" name="矩形 12"/>
          <p:cNvSpPr/>
          <p:nvPr/>
        </p:nvSpPr>
        <p:spPr>
          <a:xfrm>
            <a:off x="0" y="1209675"/>
            <a:ext cx="9144000" cy="647700"/>
          </a:xfrm>
          <a:prstGeom prst="rect">
            <a:avLst/>
          </a:prstGeom>
          <a:noFill/>
          <a:ln w="9525">
            <a:noFill/>
          </a:ln>
        </p:spPr>
        <p:txBody>
          <a:bodyPr lIns="0" rIns="0">
            <a:spAutoFit/>
          </a:bodyPr>
          <a:p>
            <a:pPr marL="609600" indent="-609600" eaLnBrk="1" fontAlgn="t" hangingPunct="1">
              <a:lnSpc>
                <a:spcPct val="150000"/>
              </a:lnSpc>
              <a:buClr>
                <a:srgbClr val="006666"/>
              </a:buClr>
            </a:pPr>
            <a:r>
              <a:rPr lang="zh-CN" altLang="en-US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endParaRPr lang="zh-CN" altLang="en-US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5066" name="矩形 9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99219" y="940506"/>
            <a:ext cx="8945562" cy="2622256"/>
          </a:xfrm>
          <a:prstGeom prst="rect">
            <a:avLst/>
          </a:prstGeom>
          <a:blipFill>
            <a:blip r:embed="rId1"/>
            <a:stretch>
              <a:fillRect l="-1022" r="-4428" b="-1163"/>
            </a:stretch>
          </a:blipFill>
          <a:ln>
            <a:noFill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6631" name="Object 2"/>
          <p:cNvGraphicFramePr>
            <a:graphicFrameLocks noChangeAspect="1"/>
          </p:cNvGraphicFramePr>
          <p:nvPr/>
        </p:nvGraphicFramePr>
        <p:xfrm>
          <a:off x="863600" y="3476625"/>
          <a:ext cx="3708400" cy="187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2" imgW="2799715" imgH="1422400" progId="">
                  <p:embed/>
                </p:oleObj>
              </mc:Choice>
              <mc:Fallback>
                <p:oleObj name="" r:id="rId2" imgW="2799715" imgH="1422400" progId="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3600" y="3476625"/>
                        <a:ext cx="3708400" cy="187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2" name="Object 13"/>
          <p:cNvGraphicFramePr>
            <a:graphicFrameLocks noChangeAspect="1"/>
          </p:cNvGraphicFramePr>
          <p:nvPr/>
        </p:nvGraphicFramePr>
        <p:xfrm>
          <a:off x="5100638" y="3471863"/>
          <a:ext cx="2894012" cy="1974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4" imgW="2197735" imgH="1499870" progId="">
                  <p:embed/>
                </p:oleObj>
              </mc:Choice>
              <mc:Fallback>
                <p:oleObj name="" r:id="rId4" imgW="2197735" imgH="1499870" progId="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5100638" y="3471863"/>
                        <a:ext cx="2894012" cy="1974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3" name="TextBox 6"/>
          <p:cNvSpPr txBox="1"/>
          <p:nvPr/>
        </p:nvSpPr>
        <p:spPr>
          <a:xfrm>
            <a:off x="6048375" y="4621213"/>
            <a:ext cx="292100" cy="3079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6634" name="TextBox 7"/>
          <p:cNvSpPr txBox="1"/>
          <p:nvPr/>
        </p:nvSpPr>
        <p:spPr>
          <a:xfrm>
            <a:off x="7888288" y="3962400"/>
            <a:ext cx="427037" cy="3063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zh-CN" sz="14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1100" b="0" dirty="0">
                <a:solidFill>
                  <a:schemeClr val="tx1"/>
                </a:solidFill>
                <a:latin typeface="Times New Roman" panose="02020603050405020304" pitchFamily="18" charset="0"/>
              </a:rPr>
              <a:t>L</a:t>
            </a:r>
            <a:endParaRPr lang="zh-CN" altLang="en-US" sz="1400" b="0" dirty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文本框 1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3346704" y="1004021"/>
            <a:ext cx="2143273" cy="529504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文本框 13315"/>
          <p:cNvSpPr txBox="1"/>
          <p:nvPr/>
        </p:nvSpPr>
        <p:spPr>
          <a:xfrm>
            <a:off x="169863" y="287338"/>
            <a:ext cx="6048375" cy="476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buClr>
                <a:srgbClr val="FF6600"/>
              </a:buClr>
            </a:pPr>
            <a:r>
              <a:rPr lang="zh-CN" altLang="en-US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③电流控制电压源（</a:t>
            </a:r>
            <a:r>
              <a:rPr lang="en-US" altLang="zh-CN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CCVS</a:t>
            </a:r>
            <a:r>
              <a:rPr lang="zh-CN" altLang="en-US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175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69863" y="1018422"/>
            <a:ext cx="8853487" cy="4525962"/>
          </a:xfrm>
          <a:prstGeom prst="rect">
            <a:avLst/>
          </a:prstGeom>
          <a:blipFill>
            <a:blip r:embed="rId1"/>
            <a:stretch>
              <a:fillRect l="-1102" t="-808"/>
            </a:stretch>
          </a:blipFill>
          <a:ln w="9525">
            <a:noFill/>
            <a:miter lim="800000"/>
          </a:ln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652" name="Rectangle 10"/>
          <p:cNvSpPr/>
          <p:nvPr/>
        </p:nvSpPr>
        <p:spPr>
          <a:xfrm>
            <a:off x="1316038" y="5335588"/>
            <a:ext cx="25082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lang="zh-CN" altLang="en-US" sz="18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电流控制型电压源模型</a:t>
            </a:r>
            <a:endParaRPr lang="zh-CN" altLang="en-US" sz="18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653" name="Rectangle 11"/>
          <p:cNvSpPr/>
          <p:nvPr/>
        </p:nvSpPr>
        <p:spPr>
          <a:xfrm>
            <a:off x="5427663" y="5345113"/>
            <a:ext cx="2509837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lang="zh-CN" altLang="en-US" sz="18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电流控制型电压源电路</a:t>
            </a:r>
            <a:endParaRPr lang="zh-CN" altLang="en-US" sz="18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7654" name="矩形 12"/>
          <p:cNvSpPr/>
          <p:nvPr/>
        </p:nvSpPr>
        <p:spPr>
          <a:xfrm>
            <a:off x="0" y="1209675"/>
            <a:ext cx="9144000" cy="647700"/>
          </a:xfrm>
          <a:prstGeom prst="rect">
            <a:avLst/>
          </a:prstGeom>
          <a:noFill/>
          <a:ln w="9525">
            <a:noFill/>
          </a:ln>
        </p:spPr>
        <p:txBody>
          <a:bodyPr lIns="0" rIns="0">
            <a:spAutoFit/>
          </a:bodyPr>
          <a:p>
            <a:pPr marL="609600" indent="-609600" eaLnBrk="1" fontAlgn="t" hangingPunct="1">
              <a:lnSpc>
                <a:spcPct val="150000"/>
              </a:lnSpc>
              <a:buClr>
                <a:srgbClr val="006666"/>
              </a:buClr>
            </a:pPr>
            <a:r>
              <a:rPr lang="zh-CN" altLang="en-US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endParaRPr lang="zh-CN" altLang="en-US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7655" name="Object 3"/>
          <p:cNvGraphicFramePr>
            <a:graphicFrameLocks noChangeAspect="1"/>
          </p:cNvGraphicFramePr>
          <p:nvPr/>
        </p:nvGraphicFramePr>
        <p:xfrm>
          <a:off x="760413" y="3295650"/>
          <a:ext cx="3622675" cy="188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2" imgW="2799715" imgH="1467485" progId="">
                  <p:embed/>
                </p:oleObj>
              </mc:Choice>
              <mc:Fallback>
                <p:oleObj name="" r:id="rId2" imgW="2799715" imgH="1467485" progId="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760413" y="3295650"/>
                        <a:ext cx="3622675" cy="188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6" name="Object 9"/>
          <p:cNvGraphicFramePr>
            <a:graphicFrameLocks noChangeAspect="1"/>
          </p:cNvGraphicFramePr>
          <p:nvPr/>
        </p:nvGraphicFramePr>
        <p:xfrm>
          <a:off x="4543425" y="2914650"/>
          <a:ext cx="3803650" cy="2451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4" imgW="4278630" imgH="2754630" progId="">
                  <p:embed/>
                </p:oleObj>
              </mc:Choice>
              <mc:Fallback>
                <p:oleObj name="" r:id="rId4" imgW="4278630" imgH="2754630" progId="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543425" y="2914650"/>
                        <a:ext cx="3803650" cy="24511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文本框 13315"/>
          <p:cNvSpPr txBox="1"/>
          <p:nvPr/>
        </p:nvSpPr>
        <p:spPr>
          <a:xfrm>
            <a:off x="95250" y="242888"/>
            <a:ext cx="6048375" cy="476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buClr>
                <a:srgbClr val="FF6600"/>
              </a:buClr>
            </a:pPr>
            <a:r>
              <a:rPr lang="zh-CN" altLang="en-US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 ④电流控制型电流源（</a:t>
            </a:r>
            <a:r>
              <a:rPr lang="en-US" altLang="zh-CN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CCCS</a:t>
            </a:r>
            <a:r>
              <a:rPr lang="zh-CN" altLang="en-US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en-US" altLang="zh-CN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75" name="Rectangle 3"/>
          <p:cNvSpPr txBox="1"/>
          <p:nvPr/>
        </p:nvSpPr>
        <p:spPr>
          <a:xfrm>
            <a:off x="0" y="874713"/>
            <a:ext cx="9012238" cy="4525962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609600" indent="-609600" eaLnBrk="1" hangingPunct="1">
              <a:lnSpc>
                <a:spcPct val="120000"/>
              </a:lnSpc>
              <a:buClr>
                <a:srgbClr val="FF6600"/>
              </a:buClr>
            </a:pPr>
            <a:endParaRPr lang="en-US" altLang="zh-CN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lnSpc>
                <a:spcPct val="120000"/>
              </a:lnSpc>
              <a:buClr>
                <a:srgbClr val="FF6600"/>
              </a:buClr>
            </a:pPr>
            <a:endParaRPr lang="zh-CN" altLang="en-US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 marL="609600" indent="-609600" eaLnBrk="1" hangingPunct="1">
              <a:lnSpc>
                <a:spcPct val="120000"/>
              </a:lnSpc>
              <a:buClr>
                <a:srgbClr val="006666"/>
              </a:buClr>
            </a:pPr>
            <a:r>
              <a:rPr lang="zh-CN" altLang="en-US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endParaRPr lang="zh-CN" altLang="en-US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76" name="Rectangle 10"/>
          <p:cNvSpPr/>
          <p:nvPr/>
        </p:nvSpPr>
        <p:spPr>
          <a:xfrm>
            <a:off x="1344613" y="5653088"/>
            <a:ext cx="2508250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lang="zh-CN" altLang="en-US" sz="18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电流控制型电流源模型</a:t>
            </a:r>
            <a:endParaRPr lang="zh-CN" altLang="en-US" sz="18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77" name="Rectangle 11"/>
          <p:cNvSpPr/>
          <p:nvPr/>
        </p:nvSpPr>
        <p:spPr>
          <a:xfrm>
            <a:off x="5437188" y="5653088"/>
            <a:ext cx="2509837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lang="zh-CN" altLang="en-US" sz="18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电流控制型电流源电路</a:t>
            </a:r>
            <a:endParaRPr lang="zh-CN" altLang="en-US" sz="18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8678" name="矩形 12"/>
          <p:cNvSpPr/>
          <p:nvPr/>
        </p:nvSpPr>
        <p:spPr>
          <a:xfrm>
            <a:off x="0" y="1209675"/>
            <a:ext cx="9144000" cy="647700"/>
          </a:xfrm>
          <a:prstGeom prst="rect">
            <a:avLst/>
          </a:prstGeom>
          <a:noFill/>
          <a:ln w="9525">
            <a:noFill/>
          </a:ln>
        </p:spPr>
        <p:txBody>
          <a:bodyPr lIns="0" rIns="0">
            <a:spAutoFit/>
          </a:bodyPr>
          <a:p>
            <a:pPr marL="609600" indent="-609600" eaLnBrk="1" fontAlgn="t" hangingPunct="1">
              <a:lnSpc>
                <a:spcPct val="150000"/>
              </a:lnSpc>
              <a:buClr>
                <a:srgbClr val="006666"/>
              </a:buClr>
            </a:pPr>
            <a:r>
              <a:rPr lang="zh-CN" altLang="en-US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endParaRPr lang="zh-CN" altLang="en-US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8205" name="矩形 10"/>
          <p:cNvSpPr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95630" y="849668"/>
            <a:ext cx="8748331" cy="3229859"/>
          </a:xfrm>
          <a:prstGeom prst="rect">
            <a:avLst/>
          </a:prstGeom>
          <a:blipFill>
            <a:blip r:embed="rId1"/>
            <a:stretch>
              <a:fillRect l="-1115" t="-189"/>
            </a:stretch>
          </a:blipFill>
          <a:ln w="9525">
            <a:noFill/>
            <a:miter lim="800000"/>
          </a:ln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noFill/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noFill/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aphicFrame>
        <p:nvGraphicFramePr>
          <p:cNvPr id="28680" name="Object 2"/>
          <p:cNvGraphicFramePr>
            <a:graphicFrameLocks noChangeAspect="1"/>
          </p:cNvGraphicFramePr>
          <p:nvPr/>
        </p:nvGraphicFramePr>
        <p:xfrm>
          <a:off x="865188" y="3970338"/>
          <a:ext cx="34671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2" imgW="2799715" imgH="1433830" progId="">
                  <p:embed/>
                </p:oleObj>
              </mc:Choice>
              <mc:Fallback>
                <p:oleObj name="" r:id="rId2" imgW="2799715" imgH="1433830" progId="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65188" y="3970338"/>
                        <a:ext cx="3467100" cy="1765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8681" name="图片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7475" y="3575050"/>
            <a:ext cx="2844800" cy="216058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文本占位符 13314"/>
          <p:cNvSpPr>
            <a:spLocks noGrp="1"/>
          </p:cNvSpPr>
          <p:nvPr>
            <p:ph idx="1"/>
          </p:nvPr>
        </p:nvSpPr>
        <p:spPr>
          <a:xfrm>
            <a:off x="33338" y="835025"/>
            <a:ext cx="8934450" cy="4733925"/>
          </a:xfrm>
          <a:noFill/>
          <a:ln>
            <a:noFill/>
          </a:ln>
        </p:spPr>
        <p:txBody>
          <a:bodyPr/>
          <a:p>
            <a:pPr marL="90805" indent="-343535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zh-CN" altLang="en-US" sz="18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　　</a:t>
            </a:r>
            <a:endParaRPr lang="zh-CN" altLang="en-US" sz="2400" b="1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9699" name="文本框 13315"/>
          <p:cNvSpPr txBox="1"/>
          <p:nvPr/>
        </p:nvSpPr>
        <p:spPr>
          <a:xfrm>
            <a:off x="1476375" y="1857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/>
            <a:r>
              <a:rPr lang="zh-CN" altLang="en-US" sz="32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三、实验内容</a:t>
            </a:r>
            <a:endParaRPr lang="zh-CN" altLang="en-US" sz="32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9700" name="图片 1"/>
          <p:cNvPicPr>
            <a:picLocks noChangeAspect="1"/>
          </p:cNvPicPr>
          <p:nvPr/>
        </p:nvPicPr>
        <p:blipFill>
          <a:blip r:embed="rId1"/>
          <a:srcRect b="45563"/>
          <a:stretch>
            <a:fillRect/>
          </a:stretch>
        </p:blipFill>
        <p:spPr>
          <a:xfrm>
            <a:off x="2398713" y="1117600"/>
            <a:ext cx="4576762" cy="47609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文本框 13315"/>
          <p:cNvSpPr txBox="1"/>
          <p:nvPr/>
        </p:nvSpPr>
        <p:spPr>
          <a:xfrm>
            <a:off x="1476375" y="1857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/>
            <a:r>
              <a:rPr lang="zh-CN" altLang="en-US" sz="32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三、实验内容</a:t>
            </a:r>
            <a:endParaRPr lang="zh-CN" altLang="en-US" sz="32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3174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2800" y="2841625"/>
            <a:ext cx="4614863" cy="22240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1748" name="文本框 3"/>
          <p:cNvSpPr txBox="1"/>
          <p:nvPr/>
        </p:nvSpPr>
        <p:spPr>
          <a:xfrm>
            <a:off x="230188" y="1206500"/>
            <a:ext cx="8683625" cy="1938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、测试电压控制电流源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VCCS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特性</a:t>
            </a:r>
            <a:endParaRPr lang="en-US" altLang="zh-CN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endParaRPr lang="en-US" altLang="zh-CN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连接恒压源，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两端接负载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=2k</a:t>
            </a:r>
            <a:r>
              <a:rPr lang="el-GR" altLang="zh-CN" dirty="0">
                <a:solidFill>
                  <a:srgbClr val="0033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Ω</a:t>
            </a:r>
            <a:r>
              <a:rPr lang="zh-CN" altLang="en-US" dirty="0">
                <a:solidFill>
                  <a:srgbClr val="0033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solidFill>
                <a:srgbClr val="00339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solidFill>
                <a:srgbClr val="00339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文本框 13315"/>
          <p:cNvSpPr txBox="1"/>
          <p:nvPr/>
        </p:nvSpPr>
        <p:spPr>
          <a:xfrm>
            <a:off x="1476375" y="1857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/>
            <a:r>
              <a:rPr lang="zh-CN" altLang="en-US" sz="32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三、实验内容</a:t>
            </a:r>
            <a:endParaRPr lang="zh-CN" altLang="en-US" sz="32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" name="Group 156"/>
          <p:cNvGraphicFramePr>
            <a:graphicFrameLocks noGrp="1"/>
          </p:cNvGraphicFramePr>
          <p:nvPr>
            <p:ph sz="half" idx="4294967295"/>
          </p:nvPr>
        </p:nvGraphicFramePr>
        <p:xfrm>
          <a:off x="434975" y="4284028"/>
          <a:ext cx="8251825" cy="939800"/>
        </p:xfrm>
        <a:graphic>
          <a:graphicData uri="http://schemas.openxmlformats.org/drawingml/2006/table">
            <a:tbl>
              <a:tblPr/>
              <a:tblGrid>
                <a:gridCol w="841291"/>
                <a:gridCol w="824072"/>
                <a:gridCol w="824072"/>
                <a:gridCol w="822843"/>
                <a:gridCol w="825303"/>
                <a:gridCol w="822843"/>
                <a:gridCol w="822843"/>
                <a:gridCol w="822843"/>
                <a:gridCol w="822843"/>
                <a:gridCol w="822843"/>
              </a:tblGrid>
              <a:tr h="416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/V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1.5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2.5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3.5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0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I</a:t>
                      </a:r>
                      <a:r>
                        <a:rPr kumimoji="0" lang="en-US" altLang="zh-CN" sz="2000" b="0" i="1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/mA</a:t>
                      </a:r>
                      <a:endParaRPr kumimoji="0" lang="en-US" altLang="zh-CN" sz="2000" b="0" i="1" u="none" strike="noStrike" kern="1200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2807" name="文本框 1"/>
          <p:cNvSpPr txBox="1"/>
          <p:nvPr/>
        </p:nvSpPr>
        <p:spPr>
          <a:xfrm>
            <a:off x="230188" y="1104900"/>
            <a:ext cx="8683625" cy="2912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测试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VCCS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的转移特性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endParaRPr lang="en-US" altLang="zh-CN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调节恒压源输出电压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，（以电压表读数为准），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两端接负载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=2k</a:t>
            </a:r>
            <a:r>
              <a:rPr lang="el-GR" altLang="zh-CN" dirty="0">
                <a:solidFill>
                  <a:srgbClr val="0033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Ω</a:t>
            </a:r>
            <a:r>
              <a:rPr lang="zh-CN" altLang="en-US" dirty="0">
                <a:solidFill>
                  <a:srgbClr val="0033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将测得的输出电流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记入表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4-1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中，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绘制 I</a:t>
            </a:r>
            <a:r>
              <a:rPr lang="en-US" altLang="zh-CN" baseline="-25000" dirty="0">
                <a:solidFill>
                  <a:srgbClr val="003399"/>
                </a:solidFill>
                <a:uFillTx/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＝f(U</a:t>
            </a:r>
            <a:r>
              <a:rPr lang="en-US" altLang="zh-CN" baseline="-25000" dirty="0">
                <a:solidFill>
                  <a:srgbClr val="003399"/>
                </a:solidFill>
                <a:uFillTx/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)曲线，并由其线性部分求出转移电导 g。</a:t>
            </a:r>
            <a:endParaRPr lang="en-US" altLang="zh-CN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                                                             </a:t>
            </a:r>
            <a:r>
              <a:rPr lang="zh-CN" altLang="en-US" sz="2800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表</a:t>
            </a:r>
            <a:r>
              <a:rPr lang="en-US" altLang="zh-CN" sz="2800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4-1  VCCS</a:t>
            </a:r>
            <a:r>
              <a:rPr lang="zh-CN" altLang="en-US" sz="2800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的转移特性</a:t>
            </a:r>
            <a:endParaRPr lang="en-US" altLang="zh-CN" sz="2800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4" name="文本框 13315"/>
          <p:cNvSpPr txBox="1"/>
          <p:nvPr/>
        </p:nvSpPr>
        <p:spPr>
          <a:xfrm>
            <a:off x="1476375" y="1857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/>
            <a:r>
              <a:rPr lang="zh-CN" altLang="en-US" sz="32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三、实验内容</a:t>
            </a:r>
            <a:endParaRPr lang="zh-CN" altLang="en-US" sz="32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" name="Group 156"/>
          <p:cNvGraphicFramePr>
            <a:graphicFrameLocks noGrp="1"/>
          </p:cNvGraphicFramePr>
          <p:nvPr>
            <p:ph sz="half" idx="4294967295"/>
          </p:nvPr>
        </p:nvGraphicFramePr>
        <p:xfrm>
          <a:off x="715963" y="4133850"/>
          <a:ext cx="7569200" cy="922338"/>
        </p:xfrm>
        <a:graphic>
          <a:graphicData uri="http://schemas.openxmlformats.org/drawingml/2006/table">
            <a:tbl>
              <a:tblPr/>
              <a:tblGrid>
                <a:gridCol w="1245130"/>
                <a:gridCol w="996988"/>
                <a:gridCol w="940526"/>
                <a:gridCol w="953588"/>
                <a:gridCol w="829492"/>
                <a:gridCol w="888274"/>
                <a:gridCol w="875212"/>
                <a:gridCol w="838675"/>
              </a:tblGrid>
              <a:tr h="3212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/K</a:t>
                      </a:r>
                      <a:r>
                        <a:rPr kumimoji="0" lang="el-GR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Ω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0.51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30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0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I</a:t>
                      </a:r>
                      <a:r>
                        <a:rPr kumimoji="0" lang="en-US" altLang="zh-CN" sz="2000" b="0" i="1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/mA</a:t>
                      </a:r>
                      <a:endParaRPr kumimoji="0" lang="en-US" altLang="zh-CN" sz="2000" b="0" i="1" u="none" strike="noStrike" kern="1200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3824" name="文本框 1"/>
          <p:cNvSpPr txBox="1"/>
          <p:nvPr/>
        </p:nvSpPr>
        <p:spPr>
          <a:xfrm>
            <a:off x="230188" y="1104900"/>
            <a:ext cx="8683625" cy="287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测试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VCCS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的负载特性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endParaRPr lang="en-US" altLang="zh-CN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保持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=2V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，（以电压表读数为准），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两端接不同的负载电阻值，将测得的输出电流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记入表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4-2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中</a:t>
            </a:r>
            <a:r>
              <a:rPr lang="zh-CN" altLang="en-US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。</a:t>
            </a:r>
            <a:endParaRPr lang="en-US" altLang="zh-CN" i="1" baseline="-25000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i="1" baseline="-25000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                                                             </a:t>
            </a:r>
            <a:r>
              <a:rPr lang="zh-CN" altLang="en-US" sz="2800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表</a:t>
            </a:r>
            <a:r>
              <a:rPr lang="en-US" altLang="zh-CN" sz="2800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4-2  VCCS</a:t>
            </a:r>
            <a:r>
              <a:rPr lang="zh-CN" altLang="en-US" sz="2800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的负载特性</a:t>
            </a:r>
            <a:endParaRPr lang="en-US" altLang="zh-CN" sz="2800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文本框 13315"/>
          <p:cNvSpPr txBox="1"/>
          <p:nvPr/>
        </p:nvSpPr>
        <p:spPr>
          <a:xfrm>
            <a:off x="1476375" y="1857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/>
            <a:r>
              <a:rPr lang="zh-CN" altLang="en-US" sz="32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三、实验内容</a:t>
            </a:r>
            <a:endParaRPr lang="zh-CN" altLang="en-US" sz="32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819" name="文本框 3"/>
          <p:cNvSpPr txBox="1"/>
          <p:nvPr/>
        </p:nvSpPr>
        <p:spPr>
          <a:xfrm>
            <a:off x="230188" y="1206500"/>
            <a:ext cx="8683625" cy="19383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、测试电流控制电压源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CCVS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特性</a:t>
            </a:r>
            <a:endParaRPr lang="en-US" altLang="zh-CN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endParaRPr lang="en-US" altLang="zh-CN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       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连接恒流源，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两端接负载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=2k</a:t>
            </a:r>
            <a:r>
              <a:rPr lang="el-GR" altLang="zh-CN" dirty="0">
                <a:solidFill>
                  <a:srgbClr val="0033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Ω</a:t>
            </a:r>
            <a:r>
              <a:rPr lang="zh-CN" altLang="en-US" dirty="0">
                <a:solidFill>
                  <a:srgbClr val="0033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endParaRPr lang="en-US" altLang="zh-CN" dirty="0">
              <a:solidFill>
                <a:srgbClr val="00339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en-US" altLang="zh-CN" dirty="0">
              <a:solidFill>
                <a:srgbClr val="003399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endParaRPr lang="zh-CN" altLang="en-US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4820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92263" y="2765425"/>
            <a:ext cx="5959475" cy="2886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文本框 13315"/>
          <p:cNvSpPr txBox="1"/>
          <p:nvPr/>
        </p:nvSpPr>
        <p:spPr>
          <a:xfrm>
            <a:off x="1476375" y="1857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/>
            <a:r>
              <a:rPr lang="zh-CN" altLang="en-US" sz="32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三、实验内容</a:t>
            </a:r>
            <a:endParaRPr lang="zh-CN" altLang="en-US" sz="32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" name="Group 156"/>
          <p:cNvGraphicFramePr>
            <a:graphicFrameLocks noGrp="1"/>
          </p:cNvGraphicFramePr>
          <p:nvPr>
            <p:ph sz="half" idx="4294967295"/>
          </p:nvPr>
        </p:nvGraphicFramePr>
        <p:xfrm>
          <a:off x="1252538" y="4236720"/>
          <a:ext cx="6789420" cy="1017905"/>
        </p:xfrm>
        <a:graphic>
          <a:graphicData uri="http://schemas.openxmlformats.org/drawingml/2006/table">
            <a:tbl>
              <a:tblPr/>
              <a:tblGrid>
                <a:gridCol w="864615"/>
                <a:gridCol w="846919"/>
                <a:gridCol w="846919"/>
                <a:gridCol w="845656"/>
                <a:gridCol w="848184"/>
                <a:gridCol w="845656"/>
                <a:gridCol w="845656"/>
                <a:gridCol w="845656"/>
              </a:tblGrid>
              <a:tr h="416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I</a:t>
                      </a:r>
                      <a:r>
                        <a:rPr kumimoji="0" lang="en-US" altLang="zh-CN" sz="2000" b="0" i="1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/mA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0.05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0.15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0.25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0.4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0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/V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800" b="0" i="1" u="none" strike="noStrike" kern="1200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72" name="文本框 1"/>
          <p:cNvSpPr txBox="1"/>
          <p:nvPr/>
        </p:nvSpPr>
        <p:spPr>
          <a:xfrm>
            <a:off x="230188" y="1104900"/>
            <a:ext cx="8683625" cy="291211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测试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CCVS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的转移特性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endParaRPr lang="en-US" altLang="zh-CN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调节恒流源输出电流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，（以电流表读数为准），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两端接负载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=2k</a:t>
            </a:r>
            <a:r>
              <a:rPr lang="el-GR" altLang="zh-CN" dirty="0">
                <a:solidFill>
                  <a:srgbClr val="0033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Ω</a:t>
            </a:r>
            <a:r>
              <a:rPr lang="zh-CN" altLang="en-US" dirty="0">
                <a:solidFill>
                  <a:srgbClr val="003399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。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将测得的输出电压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记入表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4-3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中，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绘制 U</a:t>
            </a:r>
            <a:r>
              <a:rPr lang="zh-CN" altLang="en-US" baseline="-25000" dirty="0">
                <a:solidFill>
                  <a:srgbClr val="003399"/>
                </a:solidFill>
                <a:uFillTx/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＝</a:t>
            </a:r>
            <a:endParaRPr lang="zh-CN" altLang="en-US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f(I</a:t>
            </a:r>
            <a:r>
              <a:rPr lang="en-US" altLang="zh-CN" baseline="-25000" dirty="0">
                <a:solidFill>
                  <a:srgbClr val="003399"/>
                </a:solidFill>
                <a:uFillTx/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)曲线，并由其线性部分求出转移电阻 r。</a:t>
            </a:r>
            <a:endParaRPr lang="zh-CN" altLang="en-US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                                                             </a:t>
            </a:r>
            <a:r>
              <a:rPr lang="zh-CN" altLang="en-US" sz="2800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表</a:t>
            </a:r>
            <a:r>
              <a:rPr lang="en-US" altLang="zh-CN" sz="2800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4-3  CCVS</a:t>
            </a:r>
            <a:r>
              <a:rPr lang="zh-CN" altLang="en-US" sz="2800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的转移特性</a:t>
            </a:r>
            <a:endParaRPr lang="en-US" altLang="zh-CN" sz="2800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文本框 13315"/>
          <p:cNvSpPr txBox="1"/>
          <p:nvPr/>
        </p:nvSpPr>
        <p:spPr>
          <a:xfrm>
            <a:off x="1476375" y="1857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/>
            <a:r>
              <a:rPr lang="zh-CN" altLang="en-US" sz="32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三、实验内容</a:t>
            </a:r>
            <a:endParaRPr lang="zh-CN" altLang="en-US" sz="32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" name="Group 156"/>
          <p:cNvGraphicFramePr>
            <a:graphicFrameLocks noGrp="1"/>
          </p:cNvGraphicFramePr>
          <p:nvPr>
            <p:ph sz="half" idx="4294967295"/>
          </p:nvPr>
        </p:nvGraphicFramePr>
        <p:xfrm>
          <a:off x="1476375" y="4098925"/>
          <a:ext cx="6729413" cy="922338"/>
        </p:xfrm>
        <a:graphic>
          <a:graphicData uri="http://schemas.openxmlformats.org/drawingml/2006/table">
            <a:tbl>
              <a:tblPr/>
              <a:tblGrid>
                <a:gridCol w="1245130"/>
                <a:gridCol w="996988"/>
                <a:gridCol w="940526"/>
                <a:gridCol w="953588"/>
                <a:gridCol w="829492"/>
                <a:gridCol w="888274"/>
                <a:gridCol w="875212"/>
              </a:tblGrid>
              <a:tr h="3212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/</a:t>
                      </a:r>
                      <a:r>
                        <a:rPr kumimoji="0" lang="el-GR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Ω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0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U</a:t>
                      </a:r>
                      <a:r>
                        <a:rPr kumimoji="0" lang="en-US" altLang="zh-CN" sz="2000" b="0" i="1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/V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93" name="文本框 1"/>
          <p:cNvSpPr txBox="1"/>
          <p:nvPr/>
        </p:nvSpPr>
        <p:spPr>
          <a:xfrm>
            <a:off x="230188" y="1104900"/>
            <a:ext cx="8683625" cy="28781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测试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CCVS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的负载特性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endParaRPr lang="en-US" altLang="zh-CN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保持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=0.2mA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，（以电流表读数为准），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两端接不同的负载电阻值，将测得的输出电压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记入表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4-4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中</a:t>
            </a:r>
            <a:r>
              <a:rPr lang="zh-CN" altLang="en-US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。</a:t>
            </a:r>
            <a:endParaRPr lang="en-US" altLang="zh-CN" i="1" baseline="-25000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i="1" baseline="-25000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                                                             </a:t>
            </a:r>
            <a:r>
              <a:rPr lang="zh-CN" altLang="en-US" sz="2800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表</a:t>
            </a:r>
            <a:r>
              <a:rPr lang="en-US" altLang="zh-CN" sz="2800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4-4  CCVS</a:t>
            </a:r>
            <a:r>
              <a:rPr lang="zh-CN" altLang="en-US" sz="2800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的负载特性</a:t>
            </a:r>
            <a:endParaRPr lang="en-US" altLang="zh-CN" sz="2800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文本占位符 13314"/>
          <p:cNvSpPr>
            <a:spLocks noGrp="1" noChangeArrowheads="1"/>
          </p:cNvSpPr>
          <p:nvPr>
            <p:ph idx="1"/>
          </p:nvPr>
        </p:nvSpPr>
        <p:spPr bwMode="auto">
          <a:xfrm>
            <a:off x="242888" y="868363"/>
            <a:ext cx="8599488" cy="5334000"/>
          </a:xfrm>
          <a:ln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-342900" algn="l" defTabSz="914400" rtl="0" eaLnBrk="1" fontAlgn="ctr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1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、加深对受控源的理解 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2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、学习运算放大器的使用方法，形成有源器件的概念 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609600" marR="0" lvl="0" indent="-609600" algn="l" defTabSz="914400" rtl="0" eaLnBrk="1" fontAlgn="base" latinLnBrk="0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FF6600"/>
              </a:buClr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3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楷体_GB2312" pitchFamily="49" charset="-122"/>
                <a:ea typeface="楷体_GB2312" pitchFamily="49" charset="-122"/>
                <a:cs typeface="+mn-cs"/>
              </a:rPr>
              <a:t>、测量电压控制型电流源和电压源，电流控制型电流源和电压源的特性。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  <a:p>
            <a:pPr marL="0" marR="0" lvl="0" indent="-342900" algn="l" defTabSz="914400" rtl="0" eaLnBrk="1" fontAlgn="ctr" latinLnBrk="0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0000CC"/>
              </a:solidFill>
              <a:effectLst/>
              <a:uLnTx/>
              <a:uFillTx/>
              <a:latin typeface="楷体_GB2312" pitchFamily="49" charset="-122"/>
              <a:ea typeface="楷体_GB2312" pitchFamily="49" charset="-122"/>
              <a:cs typeface="+mn-cs"/>
            </a:endParaRPr>
          </a:p>
        </p:txBody>
      </p:sp>
      <p:sp>
        <p:nvSpPr>
          <p:cNvPr id="18435" name="文本框 13315"/>
          <p:cNvSpPr txBox="1"/>
          <p:nvPr/>
        </p:nvSpPr>
        <p:spPr>
          <a:xfrm>
            <a:off x="1543050" y="1857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/>
            <a:r>
              <a:rPr lang="zh-CN" altLang="en-US" sz="32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一、实验目的</a:t>
            </a:r>
            <a:endParaRPr lang="zh-CN" altLang="en-US" sz="32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文本框 13315"/>
          <p:cNvSpPr txBox="1"/>
          <p:nvPr/>
        </p:nvSpPr>
        <p:spPr>
          <a:xfrm>
            <a:off x="1476375" y="1857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/>
            <a:r>
              <a:rPr lang="zh-CN" altLang="en-US" sz="32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三、实验内容</a:t>
            </a:r>
            <a:endParaRPr lang="zh-CN" altLang="en-US" sz="32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4819" name="文本框 3"/>
          <p:cNvSpPr txBox="1"/>
          <p:nvPr/>
        </p:nvSpPr>
        <p:spPr>
          <a:xfrm>
            <a:off x="230188" y="1206500"/>
            <a:ext cx="8683625" cy="26765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、测试电流控制电压源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VC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VS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特性</a:t>
            </a:r>
            <a:endParaRPr lang="en-US" altLang="zh-CN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endParaRPr lang="en-US" altLang="zh-CN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      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dirty="0">
                <a:solidFill>
                  <a:srgbClr val="003399"/>
                </a:solidFill>
              </a:rPr>
              <a:t>不同类型的受控源可以进行级联，以形成等效的另一类型的受控源，受控源</a:t>
            </a:r>
            <a:r>
              <a:rPr lang="en-US" altLang="zh-CN" dirty="0">
                <a:solidFill>
                  <a:srgbClr val="003399"/>
                </a:solidFill>
              </a:rPr>
              <a:t> VCCS </a:t>
            </a:r>
            <a:r>
              <a:rPr lang="zh-CN" altLang="en-US" dirty="0">
                <a:solidFill>
                  <a:srgbClr val="003399"/>
                </a:solidFill>
              </a:rPr>
              <a:t>与</a:t>
            </a:r>
            <a:r>
              <a:rPr lang="en-US" altLang="zh-CN" dirty="0">
                <a:solidFill>
                  <a:srgbClr val="003399"/>
                </a:solidFill>
              </a:rPr>
              <a:t> CCVS </a:t>
            </a:r>
            <a:r>
              <a:rPr lang="zh-CN" altLang="en-US" dirty="0">
                <a:solidFill>
                  <a:srgbClr val="003399"/>
                </a:solidFill>
              </a:rPr>
              <a:t>进行适当的联接组成</a:t>
            </a:r>
            <a:r>
              <a:rPr lang="en-US" altLang="zh-CN" dirty="0">
                <a:solidFill>
                  <a:srgbClr val="003399"/>
                </a:solidFill>
              </a:rPr>
              <a:t> VCVS</a:t>
            </a:r>
            <a:r>
              <a:rPr lang="zh-CN" altLang="en-US" dirty="0">
                <a:solidFill>
                  <a:srgbClr val="003399"/>
                </a:solidFill>
              </a:rPr>
              <a:t>，如图</a:t>
            </a:r>
            <a:r>
              <a:rPr lang="en-US" altLang="zh-CN" dirty="0">
                <a:solidFill>
                  <a:srgbClr val="003399"/>
                </a:solidFill>
              </a:rPr>
              <a:t>1</a:t>
            </a:r>
            <a:r>
              <a:rPr lang="en-US" altLang="zh-CN" dirty="0">
                <a:solidFill>
                  <a:srgbClr val="003399"/>
                </a:solidFill>
              </a:rPr>
              <a:t> </a:t>
            </a:r>
            <a:r>
              <a:rPr lang="zh-CN" altLang="en-US" dirty="0">
                <a:solidFill>
                  <a:srgbClr val="003399"/>
                </a:solidFill>
              </a:rPr>
              <a:t>所示</a:t>
            </a:r>
            <a:r>
              <a:rPr lang="en-US" altLang="zh-CN" dirty="0">
                <a:solidFill>
                  <a:srgbClr val="003399"/>
                </a:solidFill>
              </a:rPr>
              <a:t> </a:t>
            </a:r>
            <a:r>
              <a:rPr lang="zh-CN" altLang="en-US" dirty="0">
                <a:solidFill>
                  <a:srgbClr val="003399"/>
                </a:solidFill>
              </a:rPr>
              <a:t>，等效电路如图</a:t>
            </a:r>
            <a:r>
              <a:rPr lang="en-US" altLang="zh-CN" dirty="0">
                <a:solidFill>
                  <a:srgbClr val="003399"/>
                </a:solidFill>
              </a:rPr>
              <a:t> 2</a:t>
            </a:r>
            <a:r>
              <a:rPr lang="zh-CN" altLang="en-US" dirty="0">
                <a:solidFill>
                  <a:srgbClr val="003399"/>
                </a:solidFill>
              </a:rPr>
              <a:t>所示。测量受控源</a:t>
            </a:r>
            <a:r>
              <a:rPr lang="en-US" altLang="zh-CN" dirty="0">
                <a:solidFill>
                  <a:srgbClr val="003399"/>
                </a:solidFill>
              </a:rPr>
              <a:t> VCVS </a:t>
            </a:r>
            <a:r>
              <a:rPr lang="zh-CN" altLang="en-US" dirty="0">
                <a:solidFill>
                  <a:srgbClr val="003399"/>
                </a:solidFill>
              </a:rPr>
              <a:t>的转移特性</a:t>
            </a:r>
            <a:r>
              <a:rPr lang="en-US" altLang="zh-CN" dirty="0">
                <a:solidFill>
                  <a:srgbClr val="003399"/>
                </a:solidFill>
              </a:rPr>
              <a:t> U2</a:t>
            </a:r>
            <a:r>
              <a:rPr lang="zh-CN" altLang="en-US" dirty="0">
                <a:solidFill>
                  <a:srgbClr val="003399"/>
                </a:solidFill>
              </a:rPr>
              <a:t>＝</a:t>
            </a:r>
            <a:r>
              <a:rPr lang="en-US" altLang="zh-CN" dirty="0">
                <a:solidFill>
                  <a:srgbClr val="003399"/>
                </a:solidFill>
              </a:rPr>
              <a:t>f</a:t>
            </a:r>
            <a:r>
              <a:rPr lang="zh-CN" altLang="en-US" dirty="0">
                <a:solidFill>
                  <a:srgbClr val="003399"/>
                </a:solidFill>
              </a:rPr>
              <a:t>（</a:t>
            </a:r>
            <a:r>
              <a:rPr lang="en-US" altLang="zh-CN" dirty="0">
                <a:solidFill>
                  <a:srgbClr val="003399"/>
                </a:solidFill>
              </a:rPr>
              <a:t>U1</a:t>
            </a:r>
            <a:r>
              <a:rPr lang="zh-CN" altLang="en-US" dirty="0">
                <a:solidFill>
                  <a:srgbClr val="003399"/>
                </a:solidFill>
              </a:rPr>
              <a:t>）及负载特性</a:t>
            </a:r>
            <a:r>
              <a:rPr lang="en-US" altLang="zh-CN" dirty="0">
                <a:solidFill>
                  <a:srgbClr val="003399"/>
                </a:solidFill>
              </a:rPr>
              <a:t> </a:t>
            </a:r>
            <a:r>
              <a:rPr lang="zh-CN" altLang="en-US" dirty="0">
                <a:solidFill>
                  <a:srgbClr val="003399"/>
                </a:solidFill>
              </a:rPr>
              <a:t>。</a:t>
            </a:r>
            <a:endParaRPr lang="zh-CN" altLang="en-US" dirty="0">
              <a:solidFill>
                <a:srgbClr val="003399"/>
              </a:solidFill>
            </a:endParaRPr>
          </a:p>
          <a:p>
            <a:endParaRPr lang="zh-CN" altLang="en-US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l="3230" r="9668"/>
          <a:stretch>
            <a:fillRect/>
          </a:stretch>
        </p:blipFill>
        <p:spPr>
          <a:xfrm>
            <a:off x="0" y="965200"/>
            <a:ext cx="4999990" cy="27171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l="20767" r="10941"/>
          <a:stretch>
            <a:fillRect/>
          </a:stretch>
        </p:blipFill>
        <p:spPr>
          <a:xfrm>
            <a:off x="5561330" y="802005"/>
            <a:ext cx="3582670" cy="2696210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142490" y="3682365"/>
            <a:ext cx="714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1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7244080" y="3498215"/>
            <a:ext cx="71437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图</a:t>
            </a:r>
            <a:r>
              <a:rPr lang="en-US" altLang="zh-CN"/>
              <a:t>2</a:t>
            </a:r>
            <a:endParaRPr lang="en-US" altLang="zh-CN"/>
          </a:p>
        </p:txBody>
      </p:sp>
      <p:sp>
        <p:nvSpPr>
          <p:cNvPr id="8" name="文本框 7"/>
          <p:cNvSpPr txBox="1"/>
          <p:nvPr/>
        </p:nvSpPr>
        <p:spPr>
          <a:xfrm>
            <a:off x="172720" y="4142740"/>
            <a:ext cx="8168005" cy="119888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注意：级联实验注意连线，前级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VCCS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输出端用导线连接到 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CCVS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的输入端。实验时注意 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CCVS </a:t>
            </a:r>
            <a:r>
              <a:rPr lang="zh-CN" altLang="en-US" b="1">
                <a:solidFill>
                  <a:srgbClr val="000000"/>
                </a:solidFill>
                <a:latin typeface="宋体" panose="02010600030101010101" pitchFamily="2" charset="-122"/>
                <a:cs typeface="宋体" panose="02010600030101010101" pitchFamily="2" charset="-122"/>
              </a:rPr>
              <a:t>输出电压的极性，可以根据实验情况倒换极性。</a:t>
            </a:r>
            <a:endParaRPr lang="zh-CN" altLang="en-US" b="1">
              <a:solidFill>
                <a:srgbClr val="000000"/>
              </a:solidFill>
              <a:latin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文本框 13315"/>
          <p:cNvSpPr txBox="1"/>
          <p:nvPr/>
        </p:nvSpPr>
        <p:spPr>
          <a:xfrm>
            <a:off x="1476375" y="1857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/>
            <a:r>
              <a:rPr lang="zh-CN" altLang="en-US" sz="32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三、实验内容</a:t>
            </a:r>
            <a:endParaRPr lang="zh-CN" altLang="en-US" sz="32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" name="Group 156"/>
          <p:cNvGraphicFramePr>
            <a:graphicFrameLocks noGrp="1"/>
          </p:cNvGraphicFramePr>
          <p:nvPr>
            <p:ph sz="half" idx="4294967295"/>
          </p:nvPr>
        </p:nvGraphicFramePr>
        <p:xfrm>
          <a:off x="1105218" y="3740785"/>
          <a:ext cx="6789420" cy="1017905"/>
        </p:xfrm>
        <a:graphic>
          <a:graphicData uri="http://schemas.openxmlformats.org/drawingml/2006/table">
            <a:tbl>
              <a:tblPr/>
              <a:tblGrid>
                <a:gridCol w="864615"/>
                <a:gridCol w="846919"/>
                <a:gridCol w="846919"/>
                <a:gridCol w="845656"/>
                <a:gridCol w="848184"/>
                <a:gridCol w="845656"/>
                <a:gridCol w="845656"/>
                <a:gridCol w="845656"/>
              </a:tblGrid>
              <a:tr h="41695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U</a:t>
                      </a:r>
                      <a:r>
                        <a:rPr kumimoji="0" lang="en-US" altLang="zh-CN" sz="2000" b="0" i="1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1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/mA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4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4.5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5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0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U</a:t>
                      </a:r>
                      <a:r>
                        <a:rPr kumimoji="0" lang="en-US" altLang="zh-CN" sz="2000" b="0" i="0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/V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endParaRPr kumimoji="0" lang="en-US" altLang="zh-CN" sz="1800" b="0" i="1" u="none" strike="noStrike" kern="1200" cap="none" normalizeH="0" baseline="-25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+mn-cs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5872" name="文本框 1"/>
          <p:cNvSpPr txBox="1"/>
          <p:nvPr/>
        </p:nvSpPr>
        <p:spPr>
          <a:xfrm>
            <a:off x="230188" y="1104900"/>
            <a:ext cx="8683625" cy="2172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(1)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测试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VCVS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的转移特性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固定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 RL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＝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2KΩ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，调节稳压电源输出电压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 U1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。测量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 U1 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及相应的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 U2 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值，记录将测得的输出电压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记入表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4-3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中，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绘制 U</a:t>
            </a:r>
            <a:r>
              <a:rPr lang="zh-CN" altLang="en-US" baseline="-25000" dirty="0">
                <a:solidFill>
                  <a:srgbClr val="003399"/>
                </a:solidFill>
                <a:uFillTx/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＝</a:t>
            </a:r>
            <a:endParaRPr lang="zh-CN" altLang="en-US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f(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aseline="-25000" dirty="0">
                <a:solidFill>
                  <a:srgbClr val="003399"/>
                </a:solidFill>
                <a:uFillTx/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)曲线，并由其线性部分求出电压增益。</a:t>
            </a:r>
            <a:endParaRPr lang="zh-CN" altLang="en-US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                                                             </a:t>
            </a:r>
            <a:r>
              <a:rPr lang="zh-CN" altLang="en-US" sz="2800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表</a:t>
            </a:r>
            <a:r>
              <a:rPr lang="en-US" altLang="zh-CN" sz="2800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4-5  VCVS</a:t>
            </a:r>
            <a:r>
              <a:rPr lang="zh-CN" altLang="en-US" sz="2800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的转移特性</a:t>
            </a:r>
            <a:endParaRPr lang="en-US" altLang="zh-CN" sz="2800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文本框 13315"/>
          <p:cNvSpPr txBox="1"/>
          <p:nvPr/>
        </p:nvSpPr>
        <p:spPr>
          <a:xfrm>
            <a:off x="1476375" y="1857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/>
            <a:r>
              <a:rPr lang="zh-CN" altLang="en-US" sz="32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三、实验内容</a:t>
            </a:r>
            <a:endParaRPr lang="zh-CN" altLang="en-US" sz="32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5" name="Group 156"/>
          <p:cNvGraphicFramePr>
            <a:graphicFrameLocks noGrp="1"/>
          </p:cNvGraphicFramePr>
          <p:nvPr>
            <p:ph sz="half" idx="4294967295"/>
          </p:nvPr>
        </p:nvGraphicFramePr>
        <p:xfrm>
          <a:off x="1476375" y="4098925"/>
          <a:ext cx="6729413" cy="922338"/>
        </p:xfrm>
        <a:graphic>
          <a:graphicData uri="http://schemas.openxmlformats.org/drawingml/2006/table">
            <a:tbl>
              <a:tblPr/>
              <a:tblGrid>
                <a:gridCol w="1245130"/>
                <a:gridCol w="996988"/>
                <a:gridCol w="940526"/>
                <a:gridCol w="953588"/>
                <a:gridCol w="829492"/>
                <a:gridCol w="888274"/>
                <a:gridCol w="875212"/>
              </a:tblGrid>
              <a:tr h="32122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R</a:t>
                      </a:r>
                      <a:r>
                        <a:rPr kumimoji="0" lang="en-US" altLang="zh-CN" sz="2000" b="0" i="1" u="none" strike="noStrike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L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 /</a:t>
                      </a:r>
                      <a:r>
                        <a:rPr kumimoji="0" lang="el-GR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Ω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200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300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500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1000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1500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2000</a:t>
                      </a:r>
                      <a:endParaRPr kumimoji="0" lang="en-US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52406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0" i="1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U</a:t>
                      </a:r>
                      <a:r>
                        <a:rPr kumimoji="0" lang="en-US" altLang="zh-CN" sz="2000" b="0" i="1" u="none" strike="noStrike" kern="1200" cap="none" normalizeH="0" baseline="-25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+mn-cs"/>
                        </a:rPr>
                        <a:t>2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/V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89991" marR="89991" marT="46802" marB="46802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36893" name="文本框 1"/>
          <p:cNvSpPr txBox="1"/>
          <p:nvPr/>
        </p:nvSpPr>
        <p:spPr>
          <a:xfrm>
            <a:off x="230188" y="1104900"/>
            <a:ext cx="8683625" cy="2717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(2)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测试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VCVS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的负载特性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=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f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L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)</a:t>
            </a:r>
            <a:endParaRPr lang="en-US" altLang="zh-CN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endParaRPr lang="en-US" altLang="zh-CN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保持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=2V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，（以电压读数为准），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两端接不同的负载电阻值，将测得的输出电压</a:t>
            </a:r>
            <a:r>
              <a:rPr lang="en-US" altLang="zh-CN" i="1" dirty="0">
                <a:solidFill>
                  <a:srgbClr val="003399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记入表</a:t>
            </a:r>
            <a:r>
              <a:rPr lang="en-US" altLang="zh-CN" dirty="0">
                <a:solidFill>
                  <a:srgbClr val="003399"/>
                </a:solidFill>
                <a:latin typeface="Times New Roman" panose="02020603050405020304" pitchFamily="18" charset="0"/>
              </a:rPr>
              <a:t>4-4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中</a:t>
            </a:r>
            <a:r>
              <a:rPr lang="zh-CN" altLang="en-US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。</a:t>
            </a:r>
            <a:endParaRPr lang="en-US" altLang="zh-CN" i="1" baseline="-25000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i="1" baseline="-25000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US" altLang="zh-CN" i="1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                                                             </a:t>
            </a:r>
            <a:r>
              <a:rPr lang="zh-CN" altLang="en-US" sz="2800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表</a:t>
            </a:r>
            <a:r>
              <a:rPr lang="en-US" altLang="zh-CN" sz="2800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4-6  VCVS</a:t>
            </a:r>
            <a:r>
              <a:rPr lang="zh-CN" altLang="en-US" sz="2800" baseline="-25000" dirty="0">
                <a:solidFill>
                  <a:srgbClr val="003399"/>
                </a:solidFill>
                <a:latin typeface="Times New Roman" panose="02020603050405020304" pitchFamily="18" charset="0"/>
              </a:rPr>
              <a:t>的负载特性</a:t>
            </a:r>
            <a:endParaRPr lang="en-US" altLang="zh-CN" sz="2800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文本框 13315"/>
          <p:cNvSpPr txBox="1"/>
          <p:nvPr/>
        </p:nvSpPr>
        <p:spPr>
          <a:xfrm>
            <a:off x="1476375" y="1857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/>
            <a:r>
              <a:rPr lang="zh-CN" altLang="en-US" sz="32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四、思考题</a:t>
            </a:r>
            <a:endParaRPr lang="zh-CN" altLang="en-US" sz="32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7891" name="文本框 4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138113" y="1152525"/>
            <a:ext cx="8839200" cy="3416300"/>
          </a:xfrm>
          <a:prstGeom prst="rect">
            <a:avLst/>
          </a:prstGeom>
          <a:blipFill>
            <a:blip r:embed="rId1"/>
            <a:stretch>
              <a:fillRect l="-1103" t="-1429" r="-1862"/>
            </a:stretch>
          </a:blipFill>
          <a:ln w="9525">
            <a:noFill/>
            <a:miter lim="800000"/>
          </a:ln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 dirty="0">
                <a:noFill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0" dirty="0">
              <a:noFill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7892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37893" name="Picture 8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85725" cy="15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4" name="Rectangle 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37895" name="Picture 1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85725" cy="15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6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37897" name="Picture 1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85725" cy="15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7898" name="Rectangle 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37899" name="Picture 14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85725" cy="152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文本框 13315"/>
          <p:cNvSpPr txBox="1"/>
          <p:nvPr/>
        </p:nvSpPr>
        <p:spPr>
          <a:xfrm>
            <a:off x="1476375" y="1857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/>
            <a:r>
              <a:rPr lang="zh-CN" altLang="en-US" sz="32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四、思考题</a:t>
            </a:r>
            <a:endParaRPr lang="zh-CN" altLang="en-US" sz="32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9939" name="文本框 4"/>
          <p:cNvSpPr txBox="1"/>
          <p:nvPr/>
        </p:nvSpPr>
        <p:spPr>
          <a:xfrm>
            <a:off x="147638" y="1565275"/>
            <a:ext cx="884078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en-US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3. 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若受控源控制量的极性反向，试问其输出极性是否发生变化。</a:t>
            </a:r>
            <a:endParaRPr lang="en-US" altLang="zh-CN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lang="zh-CN" altLang="en-US" dirty="0">
              <a:solidFill>
                <a:srgbClr val="003399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4. </a:t>
            </a:r>
            <a:r>
              <a:rPr lang="zh-CN" altLang="en-US" dirty="0">
                <a:solidFill>
                  <a:srgbClr val="003399"/>
                </a:solidFill>
                <a:latin typeface="Times New Roman" panose="02020603050405020304" pitchFamily="18" charset="0"/>
              </a:rPr>
              <a:t>试分析受控源的输出特性是否适用于交流信号。</a:t>
            </a:r>
            <a:endParaRPr lang="zh-CN" altLang="en-US" dirty="0">
              <a:solidFill>
                <a:srgbClr val="003399"/>
              </a:solidFill>
              <a:latin typeface="Times New Roman" panose="02020603050405020304" pitchFamily="18" charset="0"/>
            </a:endParaRPr>
          </a:p>
        </p:txBody>
      </p:sp>
      <p:sp>
        <p:nvSpPr>
          <p:cNvPr id="39940" name="Rectangle 9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39941" name="Picture 8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85725" cy="15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2" name="Rectangle 11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39943" name="Picture 10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85725" cy="15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4" name="Rectangle 13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39945" name="Picture 12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85725" cy="1524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9946" name="Rectangle 15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pic>
        <p:nvPicPr>
          <p:cNvPr id="39947" name="Picture 14"/>
          <p:cNvPicPr>
            <a:picLocks noChangeAspect="1"/>
          </p:cNvPicPr>
          <p:nvPr/>
        </p:nvPicPr>
        <p:blipFill>
          <a:blip r:embed="rId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0" y="0"/>
            <a:ext cx="85725" cy="152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文本占位符 12289"/>
          <p:cNvSpPr>
            <a:spLocks noGrp="1"/>
          </p:cNvSpPr>
          <p:nvPr>
            <p:ph idx="1"/>
          </p:nvPr>
        </p:nvSpPr>
        <p:spPr>
          <a:xfrm>
            <a:off x="1058863" y="1860550"/>
            <a:ext cx="7459662" cy="3622675"/>
          </a:xfrm>
          <a:noFill/>
          <a:ln>
            <a:noFill/>
          </a:ln>
          <a:effectLst>
            <a:outerShdw dist="107763" dir="2699999" algn="ctr" rotWithShape="0">
              <a:schemeClr val="accent1">
                <a:alpha val="50000"/>
              </a:schemeClr>
            </a:outerShdw>
          </a:effectLst>
        </p:spPr>
        <p:txBody>
          <a:bodyPr/>
          <a:p>
            <a:pPr algn="ctr" eaLnBrk="1" hangingPunct="1">
              <a:lnSpc>
                <a:spcPct val="110000"/>
              </a:lnSpc>
              <a:buNone/>
            </a:pPr>
            <a:endParaRPr lang="zh-CN" altLang="en-US" sz="4000" b="1" dirty="0">
              <a:solidFill>
                <a:srgbClr val="CC33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110000"/>
              </a:lnSpc>
              <a:buNone/>
            </a:pPr>
            <a:r>
              <a:rPr lang="en-US" altLang="zh-CN" sz="44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THE END</a:t>
            </a:r>
            <a:endParaRPr lang="zh-CN" altLang="en-US" sz="4400" b="1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 algn="ctr" eaLnBrk="1" hangingPunct="1">
              <a:lnSpc>
                <a:spcPct val="110000"/>
              </a:lnSpc>
              <a:buNone/>
            </a:pPr>
            <a:endParaRPr lang="zh-CN" altLang="en-US" sz="4800" b="1" dirty="0"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110000"/>
              </a:lnSpc>
              <a:buNone/>
            </a:pPr>
            <a:endParaRPr lang="zh-CN" altLang="en-US" sz="3600" b="1" dirty="0"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110000"/>
              </a:lnSpc>
              <a:buNone/>
            </a:pPr>
            <a:endParaRPr lang="zh-CN" altLang="en-US" sz="3600" b="1" dirty="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文本占位符 13314"/>
          <p:cNvSpPr>
            <a:spLocks noGrp="1"/>
          </p:cNvSpPr>
          <p:nvPr>
            <p:ph idx="1"/>
          </p:nvPr>
        </p:nvSpPr>
        <p:spPr>
          <a:xfrm>
            <a:off x="0" y="539750"/>
            <a:ext cx="9099550" cy="5305425"/>
          </a:xfrm>
          <a:noFill/>
          <a:ln>
            <a:noFill/>
          </a:ln>
        </p:spPr>
        <p:txBody>
          <a:bodyPr/>
          <a:p>
            <a:pPr eaLnBrk="1" hangingPunct="1">
              <a:lnSpc>
                <a:spcPct val="105000"/>
              </a:lnSpc>
              <a:buNone/>
            </a:pPr>
            <a:endParaRPr lang="zh-CN" altLang="en-US" sz="2400" b="1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5000"/>
              </a:lnSpc>
              <a:buClr>
                <a:schemeClr val="folHlink"/>
              </a:buClr>
              <a:buSzPct val="60000"/>
              <a:buNone/>
            </a:pPr>
            <a:r>
              <a:rPr lang="zh-CN" altLang="en-US" sz="24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 </a:t>
            </a:r>
            <a:r>
              <a:rPr lang="zh-CN" altLang="zh-CN" sz="24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1.</a:t>
            </a:r>
            <a:r>
              <a:rPr lang="zh-CN" altLang="en-US" sz="24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  <a:sym typeface="Arial" panose="020B0604020202020204" pitchFamily="34" charset="0"/>
              </a:rPr>
              <a:t>运算放大器</a:t>
            </a:r>
            <a:endParaRPr lang="en-US" altLang="zh-CN" sz="2400" b="1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  <a:p>
            <a:pPr eaLnBrk="1" hangingPunct="1">
              <a:lnSpc>
                <a:spcPct val="105000"/>
              </a:lnSpc>
              <a:buClr>
                <a:schemeClr val="folHlink"/>
              </a:buClr>
              <a:buSzPct val="60000"/>
              <a:buNone/>
            </a:pPr>
            <a:endParaRPr lang="zh-CN" altLang="zh-CN" sz="2400" b="1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  <a:sym typeface="Arial" panose="020B0604020202020204" pitchFamily="34" charset="0"/>
            </a:endParaRPr>
          </a:p>
          <a:p>
            <a:pPr eaLnBrk="1" hangingPunct="1">
              <a:buNone/>
            </a:pPr>
            <a:r>
              <a:rPr lang="zh-CN" altLang="en-US" sz="2400" dirty="0">
                <a:solidFill>
                  <a:srgbClr val="006666"/>
                </a:solidFill>
              </a:rPr>
              <a:t>      </a:t>
            </a:r>
            <a:r>
              <a:rPr lang="en-US" altLang="zh-CN" sz="2400" dirty="0">
                <a:solidFill>
                  <a:srgbClr val="006666"/>
                </a:solidFill>
              </a:rPr>
              <a:t>     </a:t>
            </a:r>
            <a:r>
              <a:rPr lang="zh-CN" altLang="en-US" sz="24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运算放大器（简称“运放”）是具有很高放大倍数的电路单元。在实际电路中，通常结合反馈网络共同组成某种功能模块。</a:t>
            </a:r>
            <a:endParaRPr lang="en-US" altLang="zh-CN" sz="2400" b="1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24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 </a:t>
            </a:r>
            <a:endParaRPr lang="en-US" altLang="zh-CN" sz="2400" b="1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None/>
            </a:pPr>
            <a:r>
              <a:rPr lang="en-US" altLang="zh-CN" sz="24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        </a:t>
            </a:r>
            <a:r>
              <a:rPr lang="zh-CN" altLang="en-US" sz="24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其输出信号可以是输入信号加、减或微分、积分等数学运算的结果。由于早期应用于模拟计算机中，用以实现数学运算，故得名“运算放大器”。</a:t>
            </a:r>
            <a:endParaRPr lang="zh-CN" altLang="en-US" sz="2400" b="1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05000"/>
              </a:lnSpc>
              <a:buNone/>
            </a:pPr>
            <a:endParaRPr lang="zh-CN" altLang="en-US" sz="2400" b="1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9459" name="文本框 13315"/>
          <p:cNvSpPr txBox="1"/>
          <p:nvPr/>
        </p:nvSpPr>
        <p:spPr>
          <a:xfrm>
            <a:off x="1476375" y="1857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/>
            <a:r>
              <a:rPr lang="zh-CN" altLang="en-US" sz="32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二、实验原理</a:t>
            </a:r>
            <a:endParaRPr lang="zh-CN" altLang="en-US" sz="32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19460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87750" y="4446588"/>
            <a:ext cx="2009775" cy="15890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" name="矩形 7"/>
          <p:cNvSpPr/>
          <p:nvPr/>
        </p:nvSpPr>
        <p:spPr>
          <a:xfrm>
            <a:off x="666750" y="5257800"/>
            <a:ext cx="4179888" cy="711200"/>
          </a:xfrm>
          <a:prstGeom prst="rect">
            <a:avLst/>
          </a:prstGeom>
          <a:solidFill>
            <a:srgbClr val="0000C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0099CC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483" name="文本框 13315"/>
          <p:cNvSpPr txBox="1"/>
          <p:nvPr/>
        </p:nvSpPr>
        <p:spPr>
          <a:xfrm>
            <a:off x="1476375" y="1857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/>
            <a:r>
              <a:rPr lang="zh-CN" altLang="en-US" sz="32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二、实验原理</a:t>
            </a:r>
            <a:endParaRPr lang="zh-CN" altLang="en-US" sz="32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0484" name="内容占位符 3"/>
          <p:cNvSpPr>
            <a:spLocks noGrp="1"/>
          </p:cNvSpPr>
          <p:nvPr>
            <p:ph idx="1"/>
          </p:nvPr>
        </p:nvSpPr>
        <p:spPr>
          <a:xfrm>
            <a:off x="604838" y="1009650"/>
            <a:ext cx="8229600" cy="4527550"/>
          </a:xfrm>
          <a:noFill/>
          <a:ln>
            <a:noFill/>
          </a:ln>
        </p:spPr>
        <p:txBody>
          <a:bodyPr/>
          <a:p>
            <a:pPr eaLnBrk="1" hangingPunct="1">
              <a:buNone/>
            </a:pPr>
            <a:r>
              <a:rPr lang="zh-CN" altLang="zh-CN" sz="24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运算放大器（简称运放）的电路符号及其等效电路</a:t>
            </a:r>
            <a:r>
              <a:rPr lang="zh-CN" altLang="en-US" sz="2400" b="1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sz="2400" b="1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/>
            <a:endParaRPr lang="zh-CN" altLang="en-US" dirty="0"/>
          </a:p>
        </p:txBody>
      </p:sp>
      <p:pic>
        <p:nvPicPr>
          <p:cNvPr id="20485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0475" y="1554163"/>
            <a:ext cx="3041650" cy="141922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6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088" y="3273425"/>
            <a:ext cx="6251575" cy="1909763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487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0875" y="1490663"/>
            <a:ext cx="3422650" cy="17526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488" name="文本框 5"/>
          <p:cNvSpPr txBox="1"/>
          <p:nvPr/>
        </p:nvSpPr>
        <p:spPr>
          <a:xfrm>
            <a:off x="846138" y="5375275"/>
            <a:ext cx="45720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buNone/>
            </a:pPr>
            <a:r>
              <a:rPr lang="zh-CN" altLang="zh-CN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运算放大器的输出电压为</a:t>
            </a:r>
            <a:r>
              <a:rPr lang="zh-CN" altLang="en-US" dirty="0">
                <a:solidFill>
                  <a:schemeClr val="bg1"/>
                </a:solidFill>
                <a:latin typeface="楷体_GB2312" pitchFamily="49" charset="-122"/>
                <a:ea typeface="楷体_GB2312" pitchFamily="49" charset="-122"/>
              </a:rPr>
              <a:t>：</a:t>
            </a:r>
            <a:endParaRPr lang="zh-CN" altLang="en-US" dirty="0">
              <a:solidFill>
                <a:schemeClr val="bg1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0489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2550" y="5435600"/>
            <a:ext cx="2571750" cy="401638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文本框 13315"/>
          <p:cNvSpPr txBox="1"/>
          <p:nvPr/>
        </p:nvSpPr>
        <p:spPr>
          <a:xfrm>
            <a:off x="1476375" y="1857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/>
            <a:r>
              <a:rPr lang="zh-CN" altLang="en-US" sz="32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二、实验原理</a:t>
            </a:r>
            <a:endParaRPr lang="zh-CN" altLang="en-US" sz="32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63" name="文本框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2296" y="962025"/>
            <a:ext cx="8961120" cy="5093702"/>
          </a:xfrm>
          <a:prstGeom prst="rect">
            <a:avLst/>
          </a:prstGeom>
          <a:blipFill>
            <a:blip r:embed="rId1"/>
            <a:stretch>
              <a:fillRect l="-1088" t="-1916" r="-3946" b="-1796"/>
            </a:stretch>
          </a:blipFill>
          <a:ln>
            <a:noFill/>
          </a:ln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508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509" name="Rectangle 1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1510" name="Rectangle 18"/>
          <p:cNvSpPr/>
          <p:nvPr/>
        </p:nvSpPr>
        <p:spPr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文本框 13315"/>
          <p:cNvSpPr txBox="1"/>
          <p:nvPr/>
        </p:nvSpPr>
        <p:spPr>
          <a:xfrm>
            <a:off x="1476375" y="1857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/>
            <a:r>
              <a:rPr lang="zh-CN" altLang="en-US" sz="32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二、实验原理</a:t>
            </a:r>
            <a:endParaRPr lang="zh-CN" altLang="en-US" sz="32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40963" name="文本框 2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 bwMode="auto">
          <a:xfrm>
            <a:off x="82296" y="962025"/>
            <a:ext cx="8961120" cy="5093702"/>
          </a:xfrm>
          <a:prstGeom prst="rect">
            <a:avLst/>
          </a:prstGeom>
          <a:blipFill>
            <a:blip r:embed="rId1"/>
            <a:stretch>
              <a:fillRect l="-1088" t="-1916" r="-3946" b="-1796"/>
            </a:stretch>
          </a:blipFill>
          <a:ln>
            <a:noFill/>
          </a:ln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532" name="Rectangle 7"/>
          <p:cNvSpPr/>
          <p:nvPr/>
        </p:nvSpPr>
        <p:spPr>
          <a:xfrm>
            <a:off x="0" y="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2533" name="Rectangle 17"/>
          <p:cNvSpPr/>
          <p:nvPr/>
        </p:nvSpPr>
        <p:spPr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pPr eaLnBrk="1" hangingPunct="1"/>
            <a:endParaRPr lang="zh-CN" altLang="en-US" dirty="0">
              <a:latin typeface="Times New Roman" panose="02020603050405020304" pitchFamily="18" charset="0"/>
            </a:endParaRPr>
          </a:p>
        </p:txBody>
      </p:sp>
      <p:sp>
        <p:nvSpPr>
          <p:cNvPr id="22534" name="Rectangle 18"/>
          <p:cNvSpPr/>
          <p:nvPr/>
        </p:nvSpPr>
        <p:spPr>
          <a:xfrm>
            <a:off x="0" y="7810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>
            <a:spAutoFit/>
          </a:bodyPr>
          <a:p>
            <a:endParaRPr lang="zh-CN" altLang="zh-CN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文本框 13315"/>
          <p:cNvSpPr txBox="1"/>
          <p:nvPr/>
        </p:nvSpPr>
        <p:spPr>
          <a:xfrm>
            <a:off x="1476375" y="1857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/>
            <a:r>
              <a:rPr lang="zh-CN" altLang="en-US" sz="32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二、实验原理</a:t>
            </a:r>
            <a:endParaRPr lang="zh-CN" altLang="en-US" sz="32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3555" name="文本框 5"/>
          <p:cNvSpPr txBox="1"/>
          <p:nvPr/>
        </p:nvSpPr>
        <p:spPr>
          <a:xfrm>
            <a:off x="250825" y="1114425"/>
            <a:ext cx="280828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/>
            <a:r>
              <a:rPr lang="zh-CN" altLang="en-US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四种基本受控源：</a:t>
            </a:r>
            <a:endParaRPr lang="zh-CN" altLang="en-US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23556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3550" y="1630363"/>
            <a:ext cx="8012113" cy="4197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4578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7175" y="1085850"/>
            <a:ext cx="8531225" cy="45926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4579" name="文本框 13315"/>
          <p:cNvSpPr txBox="1"/>
          <p:nvPr/>
        </p:nvSpPr>
        <p:spPr>
          <a:xfrm>
            <a:off x="1476375" y="185738"/>
            <a:ext cx="60483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algn="ctr" eaLnBrk="1" fontAlgn="ctr" hangingPunct="1"/>
            <a:r>
              <a:rPr lang="zh-CN" altLang="en-US" sz="32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二、实验原理</a:t>
            </a:r>
            <a:endParaRPr lang="zh-CN" altLang="en-US" sz="32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文本框 13315"/>
          <p:cNvSpPr txBox="1"/>
          <p:nvPr/>
        </p:nvSpPr>
        <p:spPr>
          <a:xfrm>
            <a:off x="146050" y="227013"/>
            <a:ext cx="6048375" cy="4762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marL="609600" indent="-609600" eaLnBrk="1" hangingPunct="1">
              <a:lnSpc>
                <a:spcPct val="120000"/>
              </a:lnSpc>
              <a:buClr>
                <a:srgbClr val="FF6600"/>
              </a:buClr>
            </a:pPr>
            <a:r>
              <a:rPr lang="zh-CN" altLang="en-US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①电压控制型电压源（</a:t>
            </a:r>
            <a:r>
              <a:rPr lang="en-US" altLang="zh-CN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VCVS</a:t>
            </a:r>
            <a:r>
              <a:rPr lang="zh-CN" altLang="en-US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）</a:t>
            </a:r>
            <a:endParaRPr lang="zh-CN" altLang="en-US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3690" y="885720"/>
            <a:ext cx="9080309" cy="4525962"/>
          </a:xfrm>
          <a:prstGeom prst="rect">
            <a:avLst/>
          </a:prstGeom>
          <a:blipFill>
            <a:blip r:embed="rId1"/>
            <a:stretch>
              <a:fillRect l="-1007" t="-808"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04" name="矩形 9"/>
          <p:cNvSpPr/>
          <p:nvPr/>
        </p:nvSpPr>
        <p:spPr>
          <a:xfrm>
            <a:off x="90488" y="3463925"/>
            <a:ext cx="8851900" cy="1347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p>
            <a:pPr eaLnBrk="1" hangingPunct="1">
              <a:lnSpc>
                <a:spcPct val="120000"/>
              </a:lnSpc>
              <a:buClr>
                <a:srgbClr val="006666"/>
              </a:buClr>
            </a:pPr>
            <a:r>
              <a:rPr lang="zh-CN" altLang="en-US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即输出电压</a:t>
            </a:r>
            <a:r>
              <a:rPr lang="en-US" altLang="zh-CN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en-US" altLang="zh-CN" baseline="-250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2</a:t>
            </a:r>
            <a:r>
              <a:rPr lang="zh-CN" altLang="en-US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受输入电压</a:t>
            </a:r>
            <a:r>
              <a:rPr lang="en-US" altLang="zh-CN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U</a:t>
            </a:r>
            <a:r>
              <a:rPr lang="en-US" altLang="zh-CN" baseline="-250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1</a:t>
            </a:r>
            <a:r>
              <a:rPr lang="zh-CN" altLang="en-US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的控制，其电压比为：</a:t>
            </a:r>
            <a:endParaRPr lang="en-US" altLang="zh-CN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buClr>
                <a:srgbClr val="006666"/>
              </a:buClr>
            </a:pPr>
            <a:r>
              <a:rPr lang="zh-CN" altLang="en-US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  </a:t>
            </a:r>
            <a:endParaRPr lang="zh-CN" altLang="en-US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  <a:p>
            <a:pPr eaLnBrk="1" hangingPunct="1">
              <a:lnSpc>
                <a:spcPct val="120000"/>
              </a:lnSpc>
              <a:buClr>
                <a:srgbClr val="006666"/>
              </a:buClr>
            </a:pPr>
            <a:endParaRPr lang="zh-CN" altLang="en-US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25605" name="Object 3"/>
          <p:cNvGraphicFramePr>
            <a:graphicFrameLocks noChangeAspect="1"/>
          </p:cNvGraphicFramePr>
          <p:nvPr/>
        </p:nvGraphicFramePr>
        <p:xfrm>
          <a:off x="1169988" y="3949700"/>
          <a:ext cx="3209925" cy="1576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2" imgW="2799715" imgH="1388745" progId="">
                  <p:embed/>
                </p:oleObj>
              </mc:Choice>
              <mc:Fallback>
                <p:oleObj name="" r:id="rId2" imgW="2799715" imgH="1388745" progId="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169988" y="3949700"/>
                        <a:ext cx="3209925" cy="1576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9"/>
          <p:cNvGraphicFramePr>
            <a:graphicFrameLocks noChangeAspect="1"/>
          </p:cNvGraphicFramePr>
          <p:nvPr/>
        </p:nvGraphicFramePr>
        <p:xfrm>
          <a:off x="4933950" y="3948113"/>
          <a:ext cx="2133600" cy="1647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4" imgW="1948815" imgH="1508125" progId="">
                  <p:embed/>
                </p:oleObj>
              </mc:Choice>
              <mc:Fallback>
                <p:oleObj name="" r:id="rId4" imgW="1948815" imgH="1508125" progId="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933950" y="3948113"/>
                        <a:ext cx="2133600" cy="1647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Rectangle 10"/>
          <p:cNvSpPr/>
          <p:nvPr/>
        </p:nvSpPr>
        <p:spPr>
          <a:xfrm>
            <a:off x="1519238" y="5583238"/>
            <a:ext cx="2508250" cy="36988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lang="zh-CN" altLang="en-US" sz="18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电压控制型电压源模型</a:t>
            </a:r>
            <a:endParaRPr lang="zh-CN" altLang="en-US" sz="18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5608" name="Rectangle 11"/>
          <p:cNvSpPr/>
          <p:nvPr/>
        </p:nvSpPr>
        <p:spPr>
          <a:xfrm>
            <a:off x="4843463" y="5637213"/>
            <a:ext cx="2509837" cy="3683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p>
            <a:pPr eaLnBrk="1" hangingPunct="1">
              <a:spcBef>
                <a:spcPct val="20000"/>
              </a:spcBef>
            </a:pPr>
            <a:r>
              <a:rPr lang="zh-CN" altLang="en-US" sz="1800" dirty="0">
                <a:solidFill>
                  <a:srgbClr val="003399"/>
                </a:solidFill>
                <a:latin typeface="楷体_GB2312" pitchFamily="49" charset="-122"/>
                <a:ea typeface="楷体_GB2312" pitchFamily="49" charset="-122"/>
              </a:rPr>
              <a:t>电压控制型电压源电路</a:t>
            </a:r>
            <a:endParaRPr lang="zh-CN" altLang="en-US" sz="1800" dirty="0">
              <a:solidFill>
                <a:srgbClr val="003399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3" name="文本框 2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6812279" y="3392771"/>
            <a:ext cx="1315488" cy="626518"/>
          </a:xfrm>
          <a:prstGeom prst="rect">
            <a:avLst/>
          </a:prstGeom>
          <a:blipFill>
            <a:blip r:embed="rId6"/>
            <a:stretch>
              <a:fillRect/>
            </a:stretch>
          </a:blipFill>
        </p:spPr>
        <p:txBody>
          <a:bodyPr/>
          <a:lstStyle/>
          <a:p>
            <a:pPr marR="0" defTabSz="914400">
              <a:buClrTx/>
              <a:buSzTx/>
              <a:buFontTx/>
              <a:buNone/>
              <a:defRPr/>
            </a:pPr>
            <a:r>
              <a:rPr kumimoji="0" lang="zh-CN" altLang="en-US" kern="1200" cap="none" spc="0" normalizeH="0" baseline="0" noProof="0">
                <a:noFill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 </a:t>
            </a:r>
            <a:endParaRPr kumimoji="0" lang="zh-CN" altLang="en-US" kern="1200" cap="none" spc="0" normalizeH="0" baseline="0" noProof="0">
              <a:noFill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27272"/>
      </a:accent6>
      <a:hlink>
        <a:srgbClr val="4D4D4D"/>
      </a:hlink>
      <a:folHlink>
        <a:srgbClr val="EAEAEA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333333"/>
      </a:lt2>
      <a:accent1>
        <a:srgbClr val="DDDDDD"/>
      </a:accent1>
      <a:accent2>
        <a:srgbClr val="808080"/>
      </a:accent2>
      <a:accent3>
        <a:srgbClr val="FFFFFF"/>
      </a:accent3>
      <a:accent4>
        <a:srgbClr val="000000"/>
      </a:accent4>
      <a:accent5>
        <a:srgbClr val="EBEBEB"/>
      </a:accent5>
      <a:accent6>
        <a:srgbClr val="727272"/>
      </a:accent6>
      <a:hlink>
        <a:srgbClr val="4D4D4D"/>
      </a:hlink>
      <a:folHlink>
        <a:srgbClr val="EAEAEA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Designs\Soaring.pot</Template>
  <TotalTime>0</TotalTime>
  <Words>2159</Words>
  <Application>WPS 演示</Application>
  <PresentationFormat>全屏显示(4:3)</PresentationFormat>
  <Paragraphs>303</Paragraphs>
  <Slides>26</Slides>
  <Notes>4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26</vt:i4>
      </vt:variant>
    </vt:vector>
  </HeadingPairs>
  <TitlesOfParts>
    <vt:vector size="48" baseType="lpstr">
      <vt:lpstr>Arial</vt:lpstr>
      <vt:lpstr>宋体</vt:lpstr>
      <vt:lpstr>Wingdings</vt:lpstr>
      <vt:lpstr>Times New Roman</vt:lpstr>
      <vt:lpstr>Monotype Corsiva</vt:lpstr>
      <vt:lpstr>Verdana</vt:lpstr>
      <vt:lpstr>楷体_GB2312</vt:lpstr>
      <vt:lpstr>新宋体</vt:lpstr>
      <vt:lpstr>仿宋</vt:lpstr>
      <vt:lpstr>微软雅黑</vt:lpstr>
      <vt:lpstr>Arial Unicode MS</vt:lpstr>
      <vt:lpstr>TimesNewRomanPS-BoldMT</vt:lpstr>
      <vt:lpstr>Symbol</vt:lpstr>
      <vt:lpstr>Segoe Print</vt:lpstr>
      <vt:lpstr>默认设计模板</vt:lpstr>
      <vt:lpstr>1_默认设计模板</vt:lpstr>
      <vt:lpstr>PBrush</vt:lpstr>
      <vt:lpstr>PBrush</vt:lpstr>
      <vt:lpstr>PBrush</vt:lpstr>
      <vt:lpstr>PBrush</vt:lpstr>
      <vt:lpstr>PBrush</vt:lpstr>
      <vt:lpstr>PBrush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南开大学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Administrator</dc:creator>
  <cp:lastModifiedBy>zhb</cp:lastModifiedBy>
  <cp:revision>797</cp:revision>
  <dcterms:created xsi:type="dcterms:W3CDTF">2004-02-22T09:00:35Z</dcterms:created>
  <dcterms:modified xsi:type="dcterms:W3CDTF">2025-04-01T02:51:54Z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2052-12.1.0.20305</vt:lpwstr>
  </property>
  <property fmtid="{D5CDD505-2E9C-101B-9397-08002B2CF9AE}" pid="3" name="ICV">
    <vt:lpwstr>9D748590654F415CA59EF00702EEA199_12</vt:lpwstr>
  </property>
</Properties>
</file>