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256" r:id="rId4"/>
    <p:sldId id="614" r:id="rId6"/>
    <p:sldId id="615" r:id="rId7"/>
    <p:sldId id="616" r:id="rId8"/>
    <p:sldId id="617" r:id="rId9"/>
    <p:sldId id="628" r:id="rId10"/>
    <p:sldId id="662" r:id="rId11"/>
    <p:sldId id="619" r:id="rId12"/>
    <p:sldId id="663" r:id="rId13"/>
    <p:sldId id="667" r:id="rId14"/>
    <p:sldId id="665" r:id="rId15"/>
    <p:sldId id="664" r:id="rId16"/>
    <p:sldId id="668" r:id="rId17"/>
    <p:sldId id="639" r:id="rId18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993300"/>
    <a:srgbClr val="0000CC"/>
    <a:srgbClr val="53804C"/>
    <a:srgbClr val="CCFFFF"/>
    <a:srgbClr val="FFFF00"/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00" y="27"/>
      </p:cViewPr>
      <p:guideLst>
        <p:guide orient="horz" pos="2206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3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fontAlgn="ctr" hangingPunct="1">
              <a:spcBef>
                <a:spcPct val="50000"/>
              </a:spcBef>
              <a:buFont typeface="Arial" panose="020B0604020202020204" pitchFamily="34" charset="0"/>
              <a:buNone/>
              <a:defRPr sz="1200" b="0" noProof="1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fontAlgn="ctr" hangingPunct="1">
              <a:spcBef>
                <a:spcPct val="50000"/>
              </a:spcBef>
              <a:buFont typeface="Arial" panose="020B0604020202020204" pitchFamily="34" charset="0"/>
              <a:buNone/>
              <a:defRPr sz="1200" b="0" noProof="1"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幻灯片图像占位符 20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文本占位符 205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fontAlgn="ctr" hangingPunct="1">
              <a:spcBef>
                <a:spcPct val="50000"/>
              </a:spcBef>
              <a:buFont typeface="Arial" panose="020B0604020202020204" pitchFamily="34" charset="0"/>
              <a:buNone/>
              <a:defRPr sz="1200" b="0" noProof="1">
                <a:latin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ctr" hangingPunct="1">
              <a:spcBef>
                <a:spcPct val="50000"/>
              </a:spcBef>
            </a:pPr>
            <a:fld id="{9A0DB2DC-4C9A-4742-B13C-FB6460FD3503}" type="slidenum">
              <a:rPr lang="en-US" altLang="en-US" sz="1200" b="0" dirty="0">
                <a:latin typeface="Verdana" panose="020B0604030504040204" pitchFamily="34" charset="0"/>
              </a:rPr>
            </a:fld>
            <a:endParaRPr lang="en-US" altLang="en-US" sz="1200" b="0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 eaLnBrk="1" hangingPunct="1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fontAlgn="ctr" hangingPunct="1">
              <a:spcBef>
                <a:spcPct val="50000"/>
              </a:spcBef>
            </a:pPr>
            <a:fld id="{9A0DB2DC-4C9A-4742-B13C-FB6460FD3503}" type="slidenum">
              <a:rPr lang="en-US" altLang="en-US" dirty="0">
                <a:solidFill>
                  <a:srgbClr val="CC0066"/>
                </a:solidFill>
                <a:latin typeface="Verdana" panose="020B0604030504040204" pitchFamily="34" charset="0"/>
                <a:sym typeface="+mn-ea"/>
              </a:rPr>
            </a:fld>
            <a:endParaRPr lang="en-US" altLang="en-US" dirty="0">
              <a:solidFill>
                <a:srgbClr val="CC0066"/>
              </a:solidFill>
              <a:latin typeface="Verdana" panose="020B0604030504040204" pitchFamily="34" charset="0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205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1267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0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229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29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331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433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205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307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409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5123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6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6147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50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717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307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819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921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243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6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1267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0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229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29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331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433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409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5123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6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6147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50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717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819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921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243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6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oleObject" Target="../embeddings/oleObject3.bin"/><Relationship Id="rId17" Type="http://schemas.openxmlformats.org/officeDocument/2006/relationships/image" Target="../media/image2.png"/><Relationship Id="rId16" Type="http://schemas.openxmlformats.org/officeDocument/2006/relationships/oleObject" Target="../embeddings/oleObject2.bin"/><Relationship Id="rId15" Type="http://schemas.openxmlformats.org/officeDocument/2006/relationships/image" Target="../media/image1.png"/><Relationship Id="rId14" Type="http://schemas.openxmlformats.org/officeDocument/2006/relationships/oleObject" Target="../embeddings/oleObject1.bin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20" Type="http://schemas.openxmlformats.org/officeDocument/2006/relationships/vmlDrawing" Target="../drawings/vmlDrawing2.vml"/><Relationship Id="rId2" Type="http://schemas.openxmlformats.org/officeDocument/2006/relationships/slideLayout" Target="../slideLayouts/slideLayout15.xml"/><Relationship Id="rId19" Type="http://schemas.openxmlformats.org/officeDocument/2006/relationships/image" Target="../media/image3.png"/><Relationship Id="rId18" Type="http://schemas.openxmlformats.org/officeDocument/2006/relationships/oleObject" Target="../embeddings/oleObject6.bin"/><Relationship Id="rId17" Type="http://schemas.openxmlformats.org/officeDocument/2006/relationships/image" Target="../media/image2.png"/><Relationship Id="rId16" Type="http://schemas.openxmlformats.org/officeDocument/2006/relationships/oleObject" Target="../embeddings/oleObject5.bin"/><Relationship Id="rId15" Type="http://schemas.openxmlformats.org/officeDocument/2006/relationships/image" Target="../media/image1.png"/><Relationship Id="rId14" Type="http://schemas.openxmlformats.org/officeDocument/2006/relationships/oleObject" Target="../embeddings/oleObject4.bin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对象 1025"/>
          <p:cNvGraphicFramePr>
            <a:graphicFrameLocks noChangeAspect="1"/>
          </p:cNvGraphicFramePr>
          <p:nvPr/>
        </p:nvGraphicFramePr>
        <p:xfrm>
          <a:off x="3048000" y="6165850"/>
          <a:ext cx="6096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4" imgW="504825" imgH="676275" progId="PBrush">
                  <p:embed/>
                </p:oleObj>
              </mc:Choice>
              <mc:Fallback>
                <p:oleObj name="" r:id="rId14" imgW="504825" imgH="676275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0" y="6165850"/>
                        <a:ext cx="60960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对象 1026"/>
          <p:cNvGraphicFramePr>
            <a:graphicFrameLocks noChangeAspect="1"/>
          </p:cNvGraphicFramePr>
          <p:nvPr/>
        </p:nvGraphicFramePr>
        <p:xfrm>
          <a:off x="0" y="6165850"/>
          <a:ext cx="3048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2943225" imgH="723900" progId="PBrush">
                  <p:embed/>
                </p:oleObj>
              </mc:Choice>
              <mc:Fallback>
                <p:oleObj name="" r:id="rId16" imgW="2943225" imgH="72390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rcRect r="14894"/>
                      <a:stretch>
                        <a:fillRect/>
                      </a:stretch>
                    </p:blipFill>
                    <p:spPr>
                      <a:xfrm>
                        <a:off x="0" y="6165850"/>
                        <a:ext cx="30480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1028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0" name="对象 1029"/>
          <p:cNvGraphicFramePr>
            <a:graphicFrameLocks noChangeAspect="1"/>
          </p:cNvGraphicFramePr>
          <p:nvPr/>
        </p:nvGraphicFramePr>
        <p:xfrm>
          <a:off x="8243888" y="6165850"/>
          <a:ext cx="9001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8" imgW="1028700" imgH="838200" progId="PBrush">
                  <p:embed/>
                </p:oleObj>
              </mc:Choice>
              <mc:Fallback>
                <p:oleObj name="" r:id="rId18" imgW="1028700" imgH="838200" progId="PBrus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43888" y="6165850"/>
                        <a:ext cx="900112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矩形 1030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矩形 1031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对象 1025"/>
          <p:cNvGraphicFramePr>
            <a:graphicFrameLocks noChangeAspect="1"/>
          </p:cNvGraphicFramePr>
          <p:nvPr/>
        </p:nvGraphicFramePr>
        <p:xfrm>
          <a:off x="3048000" y="6165850"/>
          <a:ext cx="6096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4" imgW="504825" imgH="676275" progId="PBrush">
                  <p:embed/>
                </p:oleObj>
              </mc:Choice>
              <mc:Fallback>
                <p:oleObj name="" r:id="rId14" imgW="504825" imgH="676275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0" y="6165850"/>
                        <a:ext cx="60960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对象 1026"/>
          <p:cNvGraphicFramePr>
            <a:graphicFrameLocks noChangeAspect="1"/>
          </p:cNvGraphicFramePr>
          <p:nvPr/>
        </p:nvGraphicFramePr>
        <p:xfrm>
          <a:off x="0" y="6165850"/>
          <a:ext cx="3048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2943225" imgH="723900" progId="PBrush">
                  <p:embed/>
                </p:oleObj>
              </mc:Choice>
              <mc:Fallback>
                <p:oleObj name="" r:id="rId16" imgW="2943225" imgH="72390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rcRect r="14894"/>
                      <a:stretch>
                        <a:fillRect/>
                      </a:stretch>
                    </p:blipFill>
                    <p:spPr>
                      <a:xfrm>
                        <a:off x="0" y="6165850"/>
                        <a:ext cx="30480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1028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0" name="对象 1029"/>
          <p:cNvGraphicFramePr>
            <a:graphicFrameLocks noChangeAspect="1"/>
          </p:cNvGraphicFramePr>
          <p:nvPr/>
        </p:nvGraphicFramePr>
        <p:xfrm>
          <a:off x="8243888" y="6165850"/>
          <a:ext cx="9001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8" imgW="1028700" imgH="838200" progId="PBrush">
                  <p:embed/>
                </p:oleObj>
              </mc:Choice>
              <mc:Fallback>
                <p:oleObj name="" r:id="rId18" imgW="1028700" imgH="838200" progId="PBrus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43888" y="6165850"/>
                        <a:ext cx="900112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矩形 1030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矩形 1031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emf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占位符 3073"/>
          <p:cNvSpPr>
            <a:spLocks noGrp="1"/>
          </p:cNvSpPr>
          <p:nvPr>
            <p:ph idx="1"/>
          </p:nvPr>
        </p:nvSpPr>
        <p:spPr>
          <a:xfrm>
            <a:off x="630238" y="1312863"/>
            <a:ext cx="8112125" cy="4657725"/>
          </a:xfrm>
          <a:noFill/>
          <a:ln>
            <a:noFill/>
          </a:ln>
          <a:effectLst>
            <a:outerShdw dist="107763" dir="2699999" algn="ctr" rotWithShape="0">
              <a:schemeClr val="accent1">
                <a:alpha val="50000"/>
              </a:schemeClr>
            </a:outerShdw>
          </a:effectLst>
        </p:spPr>
        <p:txBody>
          <a:bodyPr/>
          <a:p>
            <a:pPr algn="ctr" eaLnBrk="1" hangingPunct="1">
              <a:lnSpc>
                <a:spcPct val="110000"/>
              </a:lnSpc>
              <a:buNone/>
            </a:pP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r>
              <a:rPr lang="zh-CN" altLang="en-US" sz="40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实验八  </a:t>
            </a:r>
            <a:r>
              <a:rPr lang="en-US" altLang="zh-CN" sz="40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RLC</a:t>
            </a:r>
            <a:r>
              <a:rPr lang="zh-CN" altLang="en-US" sz="40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串联谐振电路的研究</a:t>
            </a:r>
            <a:endParaRPr lang="en-US" altLang="zh-CN" sz="40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endParaRPr lang="en-US" altLang="zh-CN" sz="40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endParaRPr lang="zh-CN" altLang="en-US" sz="4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Rectangle 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Rectangle 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5" name="Rectangle 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85750" y="1441450"/>
          <a:ext cx="8573135" cy="397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880"/>
                <a:gridCol w="1071245"/>
                <a:gridCol w="1071880"/>
                <a:gridCol w="1071245"/>
                <a:gridCol w="1071880"/>
                <a:gridCol w="1071880"/>
                <a:gridCol w="1071245"/>
                <a:gridCol w="1071880"/>
              </a:tblGrid>
              <a:tr h="795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tx1"/>
                          </a:solidFill>
                        </a:rPr>
                        <a:t>f(KHz)</a:t>
                      </a:r>
                      <a:endParaRPr lang="en-US" altLang="zh-CN" sz="23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23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 sz="23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 sz="23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tx1"/>
                          </a:solidFill>
                        </a:rPr>
                        <a:t>f0=9378.29495997</a:t>
                      </a:r>
                      <a:endParaRPr lang="en-US" altLang="zh-CN" sz="23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 sz="23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altLang="zh-CN" sz="23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300" b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 sz="23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95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</a:t>
                      </a:r>
                      <a:r>
                        <a:rPr lang="en-US" altLang="zh-CN" sz="1800"/>
                        <a:t>R</a:t>
                      </a:r>
                      <a:r>
                        <a:rPr lang="zh-CN" altLang="en-US" sz="1800"/>
                        <a:t>（</a:t>
                      </a:r>
                      <a:r>
                        <a:rPr lang="en-US" altLang="zh-CN" sz="1800"/>
                        <a:t>V</a:t>
                      </a:r>
                      <a:r>
                        <a:rPr lang="zh-CN" altLang="en-US" sz="1800"/>
                        <a:t>）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0.35573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0.073815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0.207832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0.705509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0.410419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0.132359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0.081392</a:t>
                      </a:r>
                      <a:endParaRPr lang="en-US" altLang="zh-CN"/>
                    </a:p>
                  </a:txBody>
                  <a:tcPr/>
                </a:tc>
              </a:tr>
              <a:tr h="79502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/>
                        <a:t>U</a:t>
                      </a:r>
                      <a:r>
                        <a:rPr lang="en-US" altLang="zh-CN" sz="1800"/>
                        <a:t>L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V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0.158281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0.49266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1.849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4.565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1.767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1.268</a:t>
                      </a:r>
                      <a:endParaRPr lang="en-US" altLang="zh-CN"/>
                    </a:p>
                  </a:txBody>
                  <a:tcPr/>
                </a:tc>
              </a:tr>
              <a:tr h="79502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/>
                        <a:t>U</a:t>
                      </a:r>
                      <a:r>
                        <a:rPr lang="en-US" altLang="zh-CN" sz="1800"/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（V）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0.864487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1.196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2.525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7.313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1.072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0.565142</a:t>
                      </a:r>
                      <a:endParaRPr lang="en-US" altLang="zh-CN"/>
                    </a:p>
                  </a:txBody>
                  <a:tcPr/>
                </a:tc>
              </a:tr>
              <a:tr h="795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</a:t>
                      </a:r>
                      <a:r>
                        <a:rPr lang="zh-CN" altLang="en-US" sz="1800">
                          <a:sym typeface="+mn-ea"/>
                        </a:rPr>
                        <a:t>（mA）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0.697504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1.447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4.075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13.834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8.047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2.595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1.596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Rectangle 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Rectangle 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5" name="Rectangle 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6" name="TextBox 9"/>
          <p:cNvSpPr txBox="1"/>
          <p:nvPr/>
        </p:nvSpPr>
        <p:spPr>
          <a:xfrm>
            <a:off x="130175" y="936625"/>
            <a:ext cx="9013825" cy="189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、采用示波器和波特图仪进行测试。双踪示波器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XSC1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用来观察谐振电路的输入和输出电压波形，波特图仪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XBP1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用来测量电路的幅频和相频特性曲线。</a:t>
            </a:r>
            <a:endParaRPr lang="en-US" altLang="zh-CN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877695" y="2828290"/>
            <a:ext cx="5795010" cy="33508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Rectangle 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Rectangle 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5" name="Rectangle 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6" name="TextBox 9"/>
          <p:cNvSpPr txBox="1"/>
          <p:nvPr/>
        </p:nvSpPr>
        <p:spPr>
          <a:xfrm>
            <a:off x="130175" y="936625"/>
            <a:ext cx="9013825" cy="3091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电路的幅频特性：单击运行按钮，双击波特图仪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XBP1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，在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Mode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选项中选择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Magnitude(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幅频特性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 </a:t>
            </a:r>
            <a:r>
              <a:rPr lang="zh-CN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电路的相频特性：在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Mode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选项中选择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Phase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（相频特性）。</a:t>
            </a:r>
            <a:endParaRPr lang="zh-CN" altLang="en-US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 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（幅频特性和相频特性曲线都需要截图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）</a:t>
            </a:r>
            <a:endParaRPr lang="zh-CN" altLang="en-US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 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从幅频特性和相频特性曲线可以总结出什么特性？</a:t>
            </a:r>
            <a:endParaRPr lang="en-US" altLang="zh-CN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Rectangle 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Rectangle 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5" name="Rectangle 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6" name="TextBox 9"/>
          <p:cNvSpPr txBox="1"/>
          <p:nvPr/>
        </p:nvSpPr>
        <p:spPr>
          <a:xfrm>
            <a:off x="213360" y="1388745"/>
            <a:ext cx="8848725" cy="189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、利用示波器</a:t>
            </a:r>
            <a:r>
              <a:rPr 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观察发生串联谐振时信号源电压与电阻两端电压输出波形（截图），总结发生谐振时两个波形有什么特点。</a:t>
            </a:r>
            <a:endParaRPr lang="en-US" altLang="zh-CN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占位符 12289"/>
          <p:cNvSpPr>
            <a:spLocks noGrp="1"/>
          </p:cNvSpPr>
          <p:nvPr>
            <p:ph idx="1"/>
          </p:nvPr>
        </p:nvSpPr>
        <p:spPr>
          <a:xfrm>
            <a:off x="1058863" y="1860550"/>
            <a:ext cx="7459662" cy="3622675"/>
          </a:xfrm>
          <a:noFill/>
          <a:ln>
            <a:noFill/>
          </a:ln>
          <a:effectLst>
            <a:outerShdw dist="107763" dir="2699999" algn="ctr" rotWithShape="0">
              <a:schemeClr val="accent1">
                <a:alpha val="50000"/>
              </a:schemeClr>
            </a:outerShdw>
          </a:effectLst>
        </p:spPr>
        <p:txBody>
          <a:bodyPr/>
          <a:p>
            <a:pPr algn="ctr" eaLnBrk="1" hangingPunct="1">
              <a:lnSpc>
                <a:spcPct val="110000"/>
              </a:lnSpc>
              <a:buNone/>
            </a:pPr>
            <a:endParaRPr lang="zh-CN" altLang="en-US" sz="4000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r>
              <a:rPr lang="en-US" altLang="zh-CN" sz="4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THE END</a:t>
            </a:r>
            <a:endParaRPr lang="zh-CN" altLang="en-US" sz="4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endParaRPr lang="zh-CN" altLang="en-US" sz="48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文本框 13315"/>
          <p:cNvSpPr txBox="1"/>
          <p:nvPr/>
        </p:nvSpPr>
        <p:spPr>
          <a:xfrm>
            <a:off x="1543050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一、实验目的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136650"/>
            <a:ext cx="8305800" cy="4572000"/>
          </a:xfrm>
          <a:noFill/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、学习测定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RLC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串联电路的通用谐振曲线的方法，了解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值对通用谐振曲线的影响。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通过对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RLC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串联电路的 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U</a:t>
            </a:r>
            <a:r>
              <a:rPr kumimoji="0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el-GR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ω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与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U</a:t>
            </a:r>
            <a:r>
              <a:rPr kumimoji="0" lang="en-US" altLang="zh-CN" sz="2600" b="1" i="0" u="none" strike="noStrike" kern="1200" cap="none" spc="0" normalizeH="0" baseline="-2500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(</a:t>
            </a:r>
            <a:r>
              <a:rPr kumimoji="0" lang="el-GR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ω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)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的测量，了解电路的</a:t>
            </a: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Q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值意义。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、了解电路参数对谐振曲线形状及谐振频率的影响。</a:t>
            </a: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4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、进一步熟悉和掌握仿真软件的使用方法。</a:t>
            </a:r>
            <a:endParaRPr kumimoji="0" lang="zh-CN" altLang="zh-CN" sz="26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占位符 13314"/>
          <p:cNvSpPr>
            <a:spLocks noGrp="1"/>
          </p:cNvSpPr>
          <p:nvPr>
            <p:ph idx="1"/>
          </p:nvPr>
        </p:nvSpPr>
        <p:spPr>
          <a:xfrm>
            <a:off x="0" y="841375"/>
            <a:ext cx="8910638" cy="5332413"/>
          </a:xfrm>
          <a:noFill/>
          <a:ln>
            <a:noFill/>
          </a:ln>
        </p:spPr>
        <p:txBody>
          <a:bodyPr/>
          <a:p>
            <a:pPr eaLnBrk="1" hangingPunct="1">
              <a:lnSpc>
                <a:spcPct val="155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3399"/>
                </a:solidFill>
                <a:ea typeface="楷体_GB2312" pitchFamily="49" charset="-122"/>
              </a:rPr>
              <a:t>    RLC</a:t>
            </a:r>
            <a:r>
              <a:rPr lang="zh-CN" altLang="en-US" sz="2800" b="1" dirty="0">
                <a:solidFill>
                  <a:srgbClr val="003399"/>
                </a:solidFill>
                <a:ea typeface="楷体_GB2312" pitchFamily="49" charset="-122"/>
              </a:rPr>
              <a:t>串联谐振</a:t>
            </a:r>
            <a:endParaRPr lang="zh-CN" altLang="en-US" sz="2800" b="1" dirty="0">
              <a:solidFill>
                <a:srgbClr val="003399"/>
              </a:solidFill>
              <a:ea typeface="楷体_GB2312" pitchFamily="49" charset="-122"/>
            </a:endParaRP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zh-CN" altLang="en-US" sz="2800" b="1" dirty="0">
                <a:solidFill>
                  <a:srgbClr val="003399"/>
                </a:solidFill>
                <a:ea typeface="楷体_GB2312" pitchFamily="49" charset="-122"/>
              </a:rPr>
              <a:t>	      </a:t>
            </a:r>
            <a:r>
              <a:rPr lang="en-US" altLang="zh-CN" sz="2800" b="1" dirty="0">
                <a:solidFill>
                  <a:srgbClr val="003399"/>
                </a:solidFill>
                <a:ea typeface="楷体_GB2312" pitchFamily="49" charset="-122"/>
              </a:rPr>
              <a:t>RLC</a:t>
            </a:r>
            <a:r>
              <a:rPr lang="zh-CN" altLang="en-US" sz="2800" b="1" dirty="0">
                <a:solidFill>
                  <a:srgbClr val="003399"/>
                </a:solidFill>
                <a:ea typeface="楷体_GB2312" pitchFamily="49" charset="-122"/>
              </a:rPr>
              <a:t>串联电路中，电路阻抗随频率的变化而变化</a:t>
            </a:r>
            <a:r>
              <a:rPr lang="zh-CN" altLang="en-US" sz="2800" b="1" dirty="0">
                <a:solidFill>
                  <a:srgbClr val="003399"/>
                </a:solidFill>
                <a:ea typeface="楷体_GB2312" pitchFamily="49" charset="-122"/>
              </a:rPr>
              <a:t>，电流也在不断的变化，其表达式为： </a:t>
            </a:r>
            <a:endParaRPr lang="zh-CN" altLang="en-US" sz="2800" b="1" dirty="0">
              <a:solidFill>
                <a:srgbClr val="003399"/>
              </a:solidFill>
              <a:ea typeface="楷体_GB2312" pitchFamily="49" charset="-122"/>
            </a:endParaRPr>
          </a:p>
          <a:p>
            <a:pPr eaLnBrk="1" hangingPunct="1">
              <a:lnSpc>
                <a:spcPct val="155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9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46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3167063"/>
            <a:ext cx="3924300" cy="1490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3167063"/>
            <a:ext cx="3575050" cy="2625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3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4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5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828675" y="1049338"/>
          <a:ext cx="15113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37565" imgH="393700" progId="Equation.DSMT4">
                  <p:embed/>
                </p:oleObj>
              </mc:Choice>
              <mc:Fallback>
                <p:oleObj name="" r:id="rId1" imgW="837565" imgH="3937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8675" y="1049338"/>
                        <a:ext cx="1511300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1975" y="1065213"/>
            <a:ext cx="8424863" cy="560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                    时，电路电压谐振，此时</a:t>
            </a:r>
            <a:endParaRPr kumimoji="0" lang="en-US" altLang="zh-CN" sz="2800" kern="1200" cap="none" spc="0" normalizeH="0" baseline="0" noProof="0" dirty="0">
              <a:solidFill>
                <a:srgbClr val="003399"/>
              </a:solidFill>
              <a:latin typeface="+mn-lt"/>
              <a:ea typeface="楷体_GB2312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2800" kern="1200" cap="none" spc="0" normalizeH="0" baseline="0" noProof="0" dirty="0">
              <a:solidFill>
                <a:srgbClr val="003399"/>
              </a:solidFill>
              <a:latin typeface="+mn-lt"/>
              <a:ea typeface="楷体_GB2312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谐振角频率为：</a:t>
            </a:r>
            <a:endParaRPr kumimoji="0" lang="en-US" altLang="zh-CN" sz="2800" kern="1200" cap="none" spc="0" normalizeH="0" baseline="0" noProof="0" dirty="0">
              <a:solidFill>
                <a:srgbClr val="003399"/>
              </a:solidFill>
              <a:latin typeface="+mn-lt"/>
              <a:ea typeface="楷体_GB2312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2800" kern="1200" cap="none" spc="0" normalizeH="0" baseline="0" noProof="0" dirty="0">
              <a:solidFill>
                <a:srgbClr val="003399"/>
              </a:solidFill>
              <a:latin typeface="+mn-lt"/>
              <a:ea typeface="楷体_GB2312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谐振频率为：</a:t>
            </a:r>
            <a:endParaRPr kumimoji="0" lang="en-US" altLang="zh-CN" sz="2800" kern="1200" cap="none" spc="0" normalizeH="0" baseline="0" noProof="0" dirty="0">
              <a:solidFill>
                <a:srgbClr val="003399"/>
              </a:solidFill>
              <a:latin typeface="+mn-lt"/>
              <a:ea typeface="楷体_GB2312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2800" kern="1200" cap="none" spc="0" normalizeH="0" baseline="0" noProof="0" dirty="0">
              <a:solidFill>
                <a:srgbClr val="003399"/>
              </a:solidFill>
              <a:latin typeface="+mn-lt"/>
              <a:ea typeface="楷体_GB2312" pitchFamily="49" charset="-122"/>
              <a:cs typeface="+mn-cs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可见，电路的谐振角频率或谐振频率取决于</a:t>
            </a:r>
            <a:r>
              <a:rPr kumimoji="0" lang="en-US" altLang="zh-CN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L</a:t>
            </a:r>
            <a:r>
              <a:rPr kumimoji="0" lang="zh-CN" altLang="en-US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值，与</a:t>
            </a:r>
            <a:r>
              <a:rPr kumimoji="0" lang="en-US" altLang="zh-CN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R</a:t>
            </a:r>
            <a:r>
              <a:rPr kumimoji="0" lang="zh-CN" altLang="en-US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值无关。电路谐振时，电路的阻抗呈阻性，电阻</a:t>
            </a:r>
            <a:r>
              <a:rPr kumimoji="0" lang="en-US" altLang="zh-CN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R</a:t>
            </a:r>
            <a:r>
              <a:rPr kumimoji="0" lang="zh-CN" altLang="en-US" sz="2800" kern="1200" cap="none" spc="0" normalizeH="0" baseline="0" noProof="0" dirty="0">
                <a:solidFill>
                  <a:srgbClr val="003399"/>
                </a:solidFill>
                <a:latin typeface="+mn-lt"/>
                <a:ea typeface="楷体_GB2312" pitchFamily="49" charset="-122"/>
                <a:cs typeface="+mn-cs"/>
              </a:rPr>
              <a:t>上的电压等于电源电压且其端口电流与电压同相位，电路中的电流达到最大值即： </a:t>
            </a:r>
            <a:endParaRPr kumimoji="0" lang="zh-CN" altLang="en-US" sz="2800" kern="1200" cap="none" spc="0" normalizeH="0" baseline="0" noProof="0" dirty="0">
              <a:solidFill>
                <a:srgbClr val="003399"/>
              </a:solidFill>
              <a:latin typeface="+mn-lt"/>
              <a:ea typeface="楷体_GB2312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en-US" altLang="zh-CN" sz="2800" kern="1200" cap="none" spc="0" normalizeH="0" baseline="0" noProof="0" dirty="0">
              <a:solidFill>
                <a:srgbClr val="003399"/>
              </a:solidFill>
              <a:latin typeface="+mn-lt"/>
              <a:ea typeface="楷体_GB2312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zh-CN" altLang="en-US" sz="2800" kern="1200" cap="none" spc="0" normalizeH="0" baseline="0" noProof="0" dirty="0">
              <a:solidFill>
                <a:srgbClr val="003399"/>
              </a:solidFill>
              <a:latin typeface="+mn-lt"/>
              <a:ea typeface="楷体_GB2312" pitchFamily="49" charset="-122"/>
              <a:cs typeface="+mn-cs"/>
            </a:endParaRPr>
          </a:p>
        </p:txBody>
      </p:sp>
      <p:graphicFrame>
        <p:nvGraphicFramePr>
          <p:cNvPr id="20488" name="Object 4"/>
          <p:cNvGraphicFramePr>
            <a:graphicFrameLocks noChangeAspect="1"/>
          </p:cNvGraphicFramePr>
          <p:nvPr/>
        </p:nvGraphicFramePr>
        <p:xfrm>
          <a:off x="3133725" y="1905000"/>
          <a:ext cx="12954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698500" imgH="419100" progId="Equation.DSMT4">
                  <p:embed/>
                </p:oleObj>
              </mc:Choice>
              <mc:Fallback>
                <p:oleObj name="" r:id="rId3" imgW="698500" imgH="419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3725" y="1905000"/>
                        <a:ext cx="129540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8"/>
          <p:cNvGraphicFramePr>
            <a:graphicFrameLocks noChangeAspect="1"/>
          </p:cNvGraphicFramePr>
          <p:nvPr/>
        </p:nvGraphicFramePr>
        <p:xfrm>
          <a:off x="3086100" y="2686050"/>
          <a:ext cx="16097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862965" imgH="419100" progId="Equation.DSMT4">
                  <p:embed/>
                </p:oleObj>
              </mc:Choice>
              <mc:Fallback>
                <p:oleObj name="" r:id="rId5" imgW="862965" imgH="4191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86100" y="2686050"/>
                        <a:ext cx="1609725" cy="77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0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5100" y="5221288"/>
            <a:ext cx="1082675" cy="808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7" name="文本框 15376"/>
          <p:cNvSpPr txBox="1"/>
          <p:nvPr/>
        </p:nvSpPr>
        <p:spPr>
          <a:xfrm>
            <a:off x="328295" y="1052830"/>
            <a:ext cx="78403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buNone/>
            </a:pPr>
            <a:r>
              <a:rPr lang="en-US" altLang="zh-CN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谐振电路中，电感电压和电容电压与角频率的关系为：</a:t>
            </a:r>
            <a:r>
              <a:rPr lang="en-US" altLang="zh-CN" sz="2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  <a:endParaRPr lang="en-US" altLang="zh-CN" sz="20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0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547370" y="1696085"/>
          <a:ext cx="3354705" cy="115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019300" imgH="698500" progId="Equation.DSMT4">
                  <p:embed/>
                </p:oleObj>
              </mc:Choice>
              <mc:Fallback>
                <p:oleObj name="" r:id="rId1" imgW="2019300" imgH="6985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370" y="1696085"/>
                        <a:ext cx="3354705" cy="1155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328295" y="3160395"/>
          <a:ext cx="3719830" cy="11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2298700" imgH="698500" progId="Equation.DSMT4">
                  <p:embed/>
                </p:oleObj>
              </mc:Choice>
              <mc:Fallback>
                <p:oleObj name="" r:id="rId3" imgW="2298700" imgH="6985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295" y="3160395"/>
                        <a:ext cx="3719830" cy="1127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4274820" y="1867535"/>
          <a:ext cx="4405630" cy="312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2683510" imgH="1899920" progId="Visio.Drawing.11">
                  <p:embed/>
                </p:oleObj>
              </mc:Choice>
              <mc:Fallback>
                <p:oleObj name="" r:id="rId5" imgW="2683510" imgH="1899920" progId="Visio.Drawing.11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74820" y="1867535"/>
                        <a:ext cx="4405630" cy="3122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79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0" name="Rectangle 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1" name="Rectangle 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4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7" name="文本框 15376"/>
          <p:cNvSpPr txBox="1"/>
          <p:nvPr/>
        </p:nvSpPr>
        <p:spPr>
          <a:xfrm>
            <a:off x="205740" y="1164590"/>
            <a:ext cx="8733155" cy="1529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从理论上来说，谐振时，电感上的电压U</a:t>
            </a:r>
            <a:r>
              <a:rPr lang="zh-CN" altLang="en-US" sz="2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L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与电容上的电压U</a:t>
            </a:r>
            <a:r>
              <a:rPr lang="zh-CN" altLang="en-US" sz="2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C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数值相等，相位差为180º；谐振时电感上的电压（或电容上的电压）与电源电压之比称电路的品质因数Q，即</a:t>
            </a:r>
            <a:endParaRPr lang="zh-CN" altLang="en-US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1692275" y="2852738"/>
          <a:ext cx="554355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2349500" imgH="469900" progId="Equation.DSMT4">
                  <p:embed/>
                </p:oleObj>
              </mc:Choice>
              <mc:Fallback>
                <p:oleObj name="" r:id="rId1" imgW="2349500" imgH="469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2852738"/>
                        <a:ext cx="5543550" cy="1100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79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0" name="Rectangle 1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1" name="Rectangle 1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3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4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7" name="文本框 15376"/>
          <p:cNvSpPr txBox="1"/>
          <p:nvPr/>
        </p:nvSpPr>
        <p:spPr>
          <a:xfrm>
            <a:off x="72390" y="1017905"/>
            <a:ext cx="9013190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RLC串联电路中，电流与角频率的关系称电流的幅频特性，即</a:t>
            </a:r>
            <a:endParaRPr lang="zh-CN" altLang="en-US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823720" y="1588770"/>
          <a:ext cx="5353685" cy="135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971800" imgH="749300" progId="Equation.DSMT4">
                  <p:embed/>
                </p:oleObj>
              </mc:Choice>
              <mc:Fallback>
                <p:oleObj name="" r:id="rId1" imgW="2971800" imgH="7493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3720" y="1588770"/>
                        <a:ext cx="5353685" cy="1356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9230" y="3018155"/>
            <a:ext cx="8809990" cy="10502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在L、C和一定的情况下，不同的R值有不同的Q值，不同Q值时有不同的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幅频特性。</a:t>
            </a:r>
            <a:endParaRPr lang="zh-CN" altLang="en-US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573780" y="3768725"/>
          <a:ext cx="371475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2513965" imgH="1493520" progId="Visio.Drawing.11">
                  <p:embed/>
                </p:oleObj>
              </mc:Choice>
              <mc:Fallback>
                <p:oleObj name="" r:id="rId3" imgW="2513965" imgH="1493520" progId="Visio.Drawing.11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3780" y="3768725"/>
                        <a:ext cx="3714750" cy="220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Rectangle 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Rectangle 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5" name="Rectangle 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6" name="TextBox 9"/>
          <p:cNvSpPr txBox="1"/>
          <p:nvPr/>
        </p:nvSpPr>
        <p:spPr>
          <a:xfrm>
            <a:off x="130175" y="936625"/>
            <a:ext cx="9013825" cy="189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打开Multisim仿真软件，选取器件电感L=9mH，电容C=0.032uF，电阻R＝51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Ω，与信号发生器、万用表一起组成串联电路。计算谐振频率的理论值。</a:t>
            </a:r>
            <a:endParaRPr lang="zh-CN" altLang="en-US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40610" y="2778760"/>
            <a:ext cx="4794250" cy="31426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3" name="Rectangle 3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Rectangle 3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5" name="Rectangle 3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25606" name="TextBox 9"/>
          <p:cNvSpPr txBox="1"/>
          <p:nvPr/>
        </p:nvSpPr>
        <p:spPr>
          <a:xfrm>
            <a:off x="130175" y="936625"/>
            <a:ext cx="9013825" cy="369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、信号发生器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XFG1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的输出波形为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2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PP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＝</a:t>
            </a:r>
            <a:r>
              <a:rPr lang="en-US" altLang="zh-CN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1V</a:t>
            </a: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的正弦波。将万用表设置为交流电流档和交流电压档。改变信号发生器的频率，单击运行按钮进行仿真，记录各元件的电压和电流值，填入表格。</a:t>
            </a:r>
            <a:endParaRPr lang="zh-CN" altLang="en-US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分析在发生谐振时，各元件的参数反映了什么。</a:t>
            </a:r>
            <a:endParaRPr lang="en-US" altLang="zh-CN" sz="26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4538,&quot;width&quot;:6923}"/>
</p:tagLst>
</file>

<file path=ppt/tags/tag2.xml><?xml version="1.0" encoding="utf-8"?>
<p:tagLst xmlns:p="http://schemas.openxmlformats.org/presentationml/2006/main">
  <p:tag name="KSO_WM_UNIT_TABLE_BEAUTIFY" val="smartTable{2f144b42-6b52-4056-967a-922590bf5e94}"/>
  <p:tag name="TABLE_ENDDRAG_ORIGIN_RECT" val="675*312"/>
  <p:tag name="TABLE_ENDDRAG_RECT" val="16*114*675*312"/>
</p:tagLst>
</file>

<file path=ppt/tags/tag3.xml><?xml version="1.0" encoding="utf-8"?>
<p:tagLst xmlns:p="http://schemas.openxmlformats.org/presentationml/2006/main">
  <p:tag name="COMMONDATA" val="eyJoZGlkIjoiOWZlNDhmZGM5NmU2MDA4ZGFiMzExZmM2MGQ1NDNiMGM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27272"/>
      </a:accent6>
      <a:hlink>
        <a:srgbClr val="4D4D4D"/>
      </a:hlink>
      <a:folHlink>
        <a:srgbClr val="EAEAEA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27272"/>
      </a:accent6>
      <a:hlink>
        <a:srgbClr val="4D4D4D"/>
      </a:hlink>
      <a:folHlink>
        <a:srgbClr val="EAEAEA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1261</Words>
  <Application>WPS 演示</Application>
  <PresentationFormat>全屏显示(4:3)</PresentationFormat>
  <Paragraphs>159</Paragraphs>
  <Slides>14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14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Monotype Corsiva</vt:lpstr>
      <vt:lpstr>Verdana</vt:lpstr>
      <vt:lpstr>楷体_GB2312</vt:lpstr>
      <vt:lpstr>新宋体</vt:lpstr>
      <vt:lpstr>微软雅黑</vt:lpstr>
      <vt:lpstr>Arial Unicode MS</vt:lpstr>
      <vt:lpstr>默认设计模板</vt:lpstr>
      <vt:lpstr>1_默认设计模板</vt:lpstr>
      <vt:lpstr>PBrush</vt:lpstr>
      <vt:lpstr>Equation.DSMT4</vt:lpstr>
      <vt:lpstr>Equation.DSMT4</vt:lpstr>
      <vt:lpstr>Visio.Drawing.11</vt:lpstr>
      <vt:lpstr>Equation.DSMT4</vt:lpstr>
      <vt:lpstr>Equation.DSMT4</vt:lpstr>
      <vt:lpstr>Visio.Drawing.11</vt:lpstr>
      <vt:lpstr>PBrush</vt:lpstr>
      <vt:lpstr>PBrush</vt:lpstr>
      <vt:lpstr>PBrush</vt:lpstr>
      <vt:lpstr>PBrush</vt:lpstr>
      <vt:lpstr>PBrush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南开大学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 Carry</cp:lastModifiedBy>
  <cp:revision>760</cp:revision>
  <dcterms:created xsi:type="dcterms:W3CDTF">2004-02-22T09:00:00Z</dcterms:created>
  <dcterms:modified xsi:type="dcterms:W3CDTF">2025-05-11T03:57:29Z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959EA653B6164780B215E14BC107FE90</vt:lpwstr>
  </property>
</Properties>
</file>