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8" r:id="rId2"/>
    <p:sldId id="435" r:id="rId3"/>
    <p:sldId id="437" r:id="rId4"/>
    <p:sldId id="464" r:id="rId5"/>
    <p:sldId id="467" r:id="rId6"/>
    <p:sldId id="480" r:id="rId7"/>
    <p:sldId id="481" r:id="rId8"/>
    <p:sldId id="620" r:id="rId9"/>
    <p:sldId id="466" r:id="rId10"/>
    <p:sldId id="43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3"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D2F1"/>
    <a:srgbClr val="004C5F"/>
    <a:srgbClr val="007A97"/>
    <a:srgbClr val="00A3CB"/>
    <a:srgbClr val="5C5C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734" autoAdjust="0"/>
    <p:restoredTop sz="94444" autoAdjust="0"/>
  </p:normalViewPr>
  <p:slideViewPr>
    <p:cSldViewPr snapToGrid="0">
      <p:cViewPr varScale="1">
        <p:scale>
          <a:sx n="113" d="100"/>
          <a:sy n="113" d="100"/>
        </p:scale>
        <p:origin x="216" y="488"/>
      </p:cViewPr>
      <p:guideLst>
        <p:guide orient="horz" pos="2160"/>
        <p:guide pos="3840"/>
      </p:guideLst>
    </p:cSldViewPr>
  </p:slideViewPr>
  <p:outlineViewPr>
    <p:cViewPr>
      <p:scale>
        <a:sx n="33" d="100"/>
        <a:sy n="33" d="100"/>
      </p:scale>
      <p:origin x="0" y="-639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BB4060-E073-42AD-84E8-05B82A3BE0B1}" type="datetimeFigureOut">
              <a:rPr lang="en-GB" smtClean="0"/>
              <a:t>16/04/2025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38CEFD-6088-463A-800E-91D6F3954134}" type="slidenum">
              <a:rPr lang="en-GB" smtClean="0"/>
              <a:t>‹#›</a:t>
            </a:fld>
            <a:endParaRPr lang="en-GB"/>
          </a:p>
        </p:txBody>
      </p:sp>
    </p:spTree>
    <p:extLst>
      <p:ext uri="{BB962C8B-B14F-4D97-AF65-F5344CB8AC3E}">
        <p14:creationId xmlns:p14="http://schemas.microsoft.com/office/powerpoint/2010/main" val="4763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11552935" y="6379398"/>
            <a:ext cx="434380" cy="387433"/>
          </a:xfrm>
        </p:spPr>
        <p:txBody>
          <a:bodyPr/>
          <a:lstStyle>
            <a:lvl1pPr algn="ctr">
              <a:defRPr sz="1600">
                <a:solidFill>
                  <a:schemeClr val="tx2">
                    <a:lumMod val="60000"/>
                    <a:lumOff val="40000"/>
                  </a:schemeClr>
                </a:solidFill>
              </a:defRPr>
            </a:lvl1pPr>
          </a:lstStyle>
          <a:p>
            <a:fld id="{70C262CF-5CC9-4929-99CD-9F101191856B}" type="slidenum">
              <a:rPr lang="en-GB" smtClean="0"/>
              <a:pPr/>
              <a:t>‹#›</a:t>
            </a:fld>
            <a:endParaRPr lang="en-GB"/>
          </a:p>
        </p:txBody>
      </p:sp>
      <p:sp>
        <p:nvSpPr>
          <p:cNvPr id="3" name="Flowchart: Off-page Connector 2"/>
          <p:cNvSpPr/>
          <p:nvPr userDrawn="1"/>
        </p:nvSpPr>
        <p:spPr>
          <a:xfrm>
            <a:off x="11579922" y="6400719"/>
            <a:ext cx="380406" cy="380406"/>
          </a:xfrm>
          <a:prstGeom prst="flowChartOffpageConnector">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3069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13933E4-FB75-4D6E-80DC-3CAC02B17787}" type="datetime1">
              <a:rPr lang="en-GB" smtClean="0"/>
              <a:t>16/04/2025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3260858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8F1BDEC-4CF6-4B33-8401-8DBCEC102F6C}" type="datetime1">
              <a:rPr lang="en-GB" smtClean="0"/>
              <a:t>16/04/2025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1130382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A747517-FF7D-46F7-98B5-3D735865180F}" type="datetime1">
              <a:rPr lang="en-GB" smtClean="0"/>
              <a:t>16/04/2025</a:t>
            </a:fld>
            <a:endParaRPr lang="en-GB"/>
          </a:p>
        </p:txBody>
      </p:sp>
      <p:sp>
        <p:nvSpPr>
          <p:cNvPr id="5" name="Footer Placeholder 4"/>
          <p:cNvSpPr>
            <a:spLocks noGrp="1"/>
          </p:cNvSpPr>
          <p:nvPr>
            <p:ph type="ftr" sz="quarter" idx="11"/>
          </p:nvPr>
        </p:nvSpPr>
        <p:spPr/>
        <p:txBody>
          <a:bodyPr/>
          <a:lstStyle/>
          <a:p>
            <a:endParaRPr lang="en-GB"/>
          </a:p>
        </p:txBody>
      </p:sp>
      <p:sp>
        <p:nvSpPr>
          <p:cNvPr id="7" name="Slide Number Placeholder 4"/>
          <p:cNvSpPr>
            <a:spLocks noGrp="1"/>
          </p:cNvSpPr>
          <p:nvPr>
            <p:ph type="sldNum" sz="quarter" idx="12"/>
          </p:nvPr>
        </p:nvSpPr>
        <p:spPr>
          <a:xfrm>
            <a:off x="11552935" y="6379398"/>
            <a:ext cx="434380" cy="387433"/>
          </a:xfrm>
        </p:spPr>
        <p:txBody>
          <a:bodyPr/>
          <a:lstStyle>
            <a:lvl1pPr algn="ctr">
              <a:defRPr sz="1600">
                <a:solidFill>
                  <a:schemeClr val="tx2">
                    <a:lumMod val="60000"/>
                    <a:lumOff val="40000"/>
                  </a:schemeClr>
                </a:solidFill>
              </a:defRPr>
            </a:lvl1pPr>
          </a:lstStyle>
          <a:p>
            <a:fld id="{70C262CF-5CC9-4929-99CD-9F101191856B}" type="slidenum">
              <a:rPr lang="en-GB" smtClean="0"/>
              <a:pPr/>
              <a:t>‹#›</a:t>
            </a:fld>
            <a:endParaRPr lang="en-GB"/>
          </a:p>
        </p:txBody>
      </p:sp>
      <p:sp>
        <p:nvSpPr>
          <p:cNvPr id="8" name="Flowchart: Off-page Connector 7"/>
          <p:cNvSpPr/>
          <p:nvPr userDrawn="1"/>
        </p:nvSpPr>
        <p:spPr>
          <a:xfrm>
            <a:off x="11579922" y="6400719"/>
            <a:ext cx="380406" cy="380406"/>
          </a:xfrm>
          <a:prstGeom prst="flowChartOffpageConnector">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43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5C9834-A4C7-4469-8AEC-6310F53199EB}" type="datetime1">
              <a:rPr lang="en-GB" smtClean="0"/>
              <a:t>16/04/2025</a:t>
            </a:fld>
            <a:endParaRPr lang="en-GB"/>
          </a:p>
        </p:txBody>
      </p:sp>
      <p:sp>
        <p:nvSpPr>
          <p:cNvPr id="5" name="Footer Placeholder 4"/>
          <p:cNvSpPr>
            <a:spLocks noGrp="1"/>
          </p:cNvSpPr>
          <p:nvPr>
            <p:ph type="ftr" sz="quarter" idx="11"/>
          </p:nvPr>
        </p:nvSpPr>
        <p:spPr/>
        <p:txBody>
          <a:bodyPr/>
          <a:lstStyle/>
          <a:p>
            <a:endParaRPr lang="en-GB"/>
          </a:p>
        </p:txBody>
      </p:sp>
      <p:sp>
        <p:nvSpPr>
          <p:cNvPr id="7" name="Slide Number Placeholder 4"/>
          <p:cNvSpPr>
            <a:spLocks noGrp="1"/>
          </p:cNvSpPr>
          <p:nvPr>
            <p:ph type="sldNum" sz="quarter" idx="12"/>
          </p:nvPr>
        </p:nvSpPr>
        <p:spPr>
          <a:xfrm>
            <a:off x="11552935" y="6379398"/>
            <a:ext cx="434380" cy="387433"/>
          </a:xfrm>
        </p:spPr>
        <p:txBody>
          <a:bodyPr/>
          <a:lstStyle>
            <a:lvl1pPr algn="ctr">
              <a:defRPr sz="1600">
                <a:solidFill>
                  <a:schemeClr val="tx2">
                    <a:lumMod val="60000"/>
                    <a:lumOff val="40000"/>
                  </a:schemeClr>
                </a:solidFill>
              </a:defRPr>
            </a:lvl1pPr>
          </a:lstStyle>
          <a:p>
            <a:fld id="{70C262CF-5CC9-4929-99CD-9F101191856B}" type="slidenum">
              <a:rPr lang="en-GB" smtClean="0"/>
              <a:pPr/>
              <a:t>‹#›</a:t>
            </a:fld>
            <a:endParaRPr lang="en-GB"/>
          </a:p>
        </p:txBody>
      </p:sp>
      <p:sp>
        <p:nvSpPr>
          <p:cNvPr id="8" name="Flowchart: Off-page Connector 7"/>
          <p:cNvSpPr/>
          <p:nvPr userDrawn="1"/>
        </p:nvSpPr>
        <p:spPr>
          <a:xfrm>
            <a:off x="11579922" y="6400719"/>
            <a:ext cx="380406" cy="380406"/>
          </a:xfrm>
          <a:prstGeom prst="flowChartOffpageConnector">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43728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F001D77E-FF32-404E-9EA4-46A1627E1C12}" type="datetime1">
              <a:rPr lang="en-GB" smtClean="0"/>
              <a:t>16/04/2025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877028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BBFB488-F93E-4A51-8B21-C522DD50A349}" type="datetime1">
              <a:rPr lang="en-GB" smtClean="0"/>
              <a:t>16/04/2025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2773239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37592" y="-3"/>
            <a:ext cx="8516815" cy="971306"/>
          </a:xfrm>
        </p:spPr>
        <p:txBody>
          <a:bodyPr>
            <a:normAutofit/>
          </a:bodyPr>
          <a:lstStyle>
            <a:lvl1pPr algn="ctr">
              <a:defRPr sz="4000"/>
            </a:lvl1pPr>
          </a:lstStyle>
          <a:p>
            <a:r>
              <a:rPr lang="en-US"/>
              <a:t>Click to edit Master title style</a:t>
            </a:r>
            <a:endParaRPr lang="en-GB"/>
          </a:p>
        </p:txBody>
      </p:sp>
      <p:sp>
        <p:nvSpPr>
          <p:cNvPr id="11" name="Slide Number Placeholder 4"/>
          <p:cNvSpPr>
            <a:spLocks noGrp="1"/>
          </p:cNvSpPr>
          <p:nvPr>
            <p:ph type="sldNum" sz="quarter" idx="12"/>
          </p:nvPr>
        </p:nvSpPr>
        <p:spPr>
          <a:xfrm>
            <a:off x="11552935" y="6379398"/>
            <a:ext cx="434380" cy="387433"/>
          </a:xfrm>
        </p:spPr>
        <p:txBody>
          <a:bodyPr/>
          <a:lstStyle>
            <a:lvl1pPr algn="ctr">
              <a:defRPr sz="1600">
                <a:solidFill>
                  <a:schemeClr val="tx2">
                    <a:lumMod val="60000"/>
                    <a:lumOff val="40000"/>
                  </a:schemeClr>
                </a:solidFill>
              </a:defRPr>
            </a:lvl1pPr>
          </a:lstStyle>
          <a:p>
            <a:fld id="{70C262CF-5CC9-4929-99CD-9F101191856B}" type="slidenum">
              <a:rPr lang="en-GB" smtClean="0"/>
              <a:pPr/>
              <a:t>‹#›</a:t>
            </a:fld>
            <a:endParaRPr lang="en-GB"/>
          </a:p>
        </p:txBody>
      </p:sp>
      <p:sp>
        <p:nvSpPr>
          <p:cNvPr id="12" name="Flowchart: Off-page Connector 11"/>
          <p:cNvSpPr/>
          <p:nvPr userDrawn="1"/>
        </p:nvSpPr>
        <p:spPr>
          <a:xfrm>
            <a:off x="11579922" y="6400719"/>
            <a:ext cx="380406" cy="380406"/>
          </a:xfrm>
          <a:prstGeom prst="flowChartOffpageConnector">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3" name="Group 12"/>
          <p:cNvGrpSpPr/>
          <p:nvPr userDrawn="1"/>
        </p:nvGrpSpPr>
        <p:grpSpPr>
          <a:xfrm>
            <a:off x="283374" y="6329688"/>
            <a:ext cx="426575" cy="449842"/>
            <a:chOff x="8880685" y="3071336"/>
            <a:chExt cx="687003" cy="724475"/>
          </a:xfrm>
        </p:grpSpPr>
        <p:sp>
          <p:nvSpPr>
            <p:cNvPr id="14" name="Hexagon 13"/>
            <p:cNvSpPr/>
            <p:nvPr/>
          </p:nvSpPr>
          <p:spPr>
            <a:xfrm rot="16200000">
              <a:off x="8861949" y="3090072"/>
              <a:ext cx="724475" cy="687003"/>
            </a:xfrm>
            <a:prstGeom prst="hexagon">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reeform 19"/>
            <p:cNvSpPr>
              <a:spLocks noEditPoints="1"/>
            </p:cNvSpPr>
            <p:nvPr/>
          </p:nvSpPr>
          <p:spPr bwMode="auto">
            <a:xfrm>
              <a:off x="9023538" y="3256023"/>
              <a:ext cx="401295" cy="355100"/>
            </a:xfrm>
            <a:custGeom>
              <a:avLst/>
              <a:gdLst>
                <a:gd name="T0" fmla="*/ 393 w 400"/>
                <a:gd name="T1" fmla="*/ 61 h 322"/>
                <a:gd name="T2" fmla="*/ 300 w 400"/>
                <a:gd name="T3" fmla="*/ 3 h 322"/>
                <a:gd name="T4" fmla="*/ 286 w 400"/>
                <a:gd name="T5" fmla="*/ 3 h 322"/>
                <a:gd name="T6" fmla="*/ 200 w 400"/>
                <a:gd name="T7" fmla="*/ 57 h 322"/>
                <a:gd name="T8" fmla="*/ 113 w 400"/>
                <a:gd name="T9" fmla="*/ 3 h 322"/>
                <a:gd name="T10" fmla="*/ 100 w 400"/>
                <a:gd name="T11" fmla="*/ 3 h 322"/>
                <a:gd name="T12" fmla="*/ 6 w 400"/>
                <a:gd name="T13" fmla="*/ 61 h 322"/>
                <a:gd name="T14" fmla="*/ 0 w 400"/>
                <a:gd name="T15" fmla="*/ 73 h 322"/>
                <a:gd name="T16" fmla="*/ 0 w 400"/>
                <a:gd name="T17" fmla="*/ 307 h 322"/>
                <a:gd name="T18" fmla="*/ 6 w 400"/>
                <a:gd name="T19" fmla="*/ 319 h 322"/>
                <a:gd name="T20" fmla="*/ 20 w 400"/>
                <a:gd name="T21" fmla="*/ 319 h 322"/>
                <a:gd name="T22" fmla="*/ 106 w 400"/>
                <a:gd name="T23" fmla="*/ 265 h 322"/>
                <a:gd name="T24" fmla="*/ 193 w 400"/>
                <a:gd name="T25" fmla="*/ 319 h 322"/>
                <a:gd name="T26" fmla="*/ 207 w 400"/>
                <a:gd name="T27" fmla="*/ 319 h 322"/>
                <a:gd name="T28" fmla="*/ 293 w 400"/>
                <a:gd name="T29" fmla="*/ 265 h 322"/>
                <a:gd name="T30" fmla="*/ 380 w 400"/>
                <a:gd name="T31" fmla="*/ 319 h 322"/>
                <a:gd name="T32" fmla="*/ 387 w 400"/>
                <a:gd name="T33" fmla="*/ 321 h 322"/>
                <a:gd name="T34" fmla="*/ 393 w 400"/>
                <a:gd name="T35" fmla="*/ 319 h 322"/>
                <a:gd name="T36" fmla="*/ 400 w 400"/>
                <a:gd name="T37" fmla="*/ 307 h 322"/>
                <a:gd name="T38" fmla="*/ 400 w 400"/>
                <a:gd name="T39" fmla="*/ 73 h 322"/>
                <a:gd name="T40" fmla="*/ 393 w 400"/>
                <a:gd name="T41" fmla="*/ 61 h 322"/>
                <a:gd name="T42" fmla="*/ 93 w 400"/>
                <a:gd name="T43" fmla="*/ 241 h 322"/>
                <a:gd name="T44" fmla="*/ 26 w 400"/>
                <a:gd name="T45" fmla="*/ 283 h 322"/>
                <a:gd name="T46" fmla="*/ 26 w 400"/>
                <a:gd name="T47" fmla="*/ 81 h 322"/>
                <a:gd name="T48" fmla="*/ 93 w 400"/>
                <a:gd name="T49" fmla="*/ 39 h 322"/>
                <a:gd name="T50" fmla="*/ 93 w 400"/>
                <a:gd name="T51" fmla="*/ 241 h 322"/>
                <a:gd name="T52" fmla="*/ 187 w 400"/>
                <a:gd name="T53" fmla="*/ 283 h 322"/>
                <a:gd name="T54" fmla="*/ 119 w 400"/>
                <a:gd name="T55" fmla="*/ 241 h 322"/>
                <a:gd name="T56" fmla="*/ 119 w 400"/>
                <a:gd name="T57" fmla="*/ 39 h 322"/>
                <a:gd name="T58" fmla="*/ 187 w 400"/>
                <a:gd name="T59" fmla="*/ 81 h 322"/>
                <a:gd name="T60" fmla="*/ 187 w 400"/>
                <a:gd name="T61" fmla="*/ 283 h 322"/>
                <a:gd name="T62" fmla="*/ 280 w 400"/>
                <a:gd name="T63" fmla="*/ 241 h 322"/>
                <a:gd name="T64" fmla="*/ 213 w 400"/>
                <a:gd name="T65" fmla="*/ 283 h 322"/>
                <a:gd name="T66" fmla="*/ 213 w 400"/>
                <a:gd name="T67" fmla="*/ 81 h 322"/>
                <a:gd name="T68" fmla="*/ 280 w 400"/>
                <a:gd name="T69" fmla="*/ 39 h 322"/>
                <a:gd name="T70" fmla="*/ 280 w 400"/>
                <a:gd name="T71" fmla="*/ 241 h 322"/>
                <a:gd name="T72" fmla="*/ 374 w 400"/>
                <a:gd name="T73" fmla="*/ 283 h 322"/>
                <a:gd name="T74" fmla="*/ 306 w 400"/>
                <a:gd name="T75" fmla="*/ 241 h 322"/>
                <a:gd name="T76" fmla="*/ 306 w 400"/>
                <a:gd name="T77" fmla="*/ 39 h 322"/>
                <a:gd name="T78" fmla="*/ 374 w 400"/>
                <a:gd name="T79" fmla="*/ 81 h 322"/>
                <a:gd name="T80" fmla="*/ 374 w 400"/>
                <a:gd name="T81" fmla="*/ 28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0" h="322">
                  <a:moveTo>
                    <a:pt x="393" y="61"/>
                  </a:moveTo>
                  <a:cubicBezTo>
                    <a:pt x="300" y="3"/>
                    <a:pt x="300" y="3"/>
                    <a:pt x="300" y="3"/>
                  </a:cubicBezTo>
                  <a:cubicBezTo>
                    <a:pt x="296" y="0"/>
                    <a:pt x="291" y="0"/>
                    <a:pt x="286" y="3"/>
                  </a:cubicBezTo>
                  <a:cubicBezTo>
                    <a:pt x="200" y="57"/>
                    <a:pt x="200" y="57"/>
                    <a:pt x="200" y="57"/>
                  </a:cubicBezTo>
                  <a:cubicBezTo>
                    <a:pt x="113" y="3"/>
                    <a:pt x="113" y="3"/>
                    <a:pt x="113" y="3"/>
                  </a:cubicBezTo>
                  <a:cubicBezTo>
                    <a:pt x="109" y="0"/>
                    <a:pt x="104" y="0"/>
                    <a:pt x="100" y="3"/>
                  </a:cubicBezTo>
                  <a:cubicBezTo>
                    <a:pt x="6" y="61"/>
                    <a:pt x="6" y="61"/>
                    <a:pt x="6" y="61"/>
                  </a:cubicBezTo>
                  <a:cubicBezTo>
                    <a:pt x="2" y="64"/>
                    <a:pt x="0" y="68"/>
                    <a:pt x="0" y="73"/>
                  </a:cubicBezTo>
                  <a:cubicBezTo>
                    <a:pt x="0" y="307"/>
                    <a:pt x="0" y="307"/>
                    <a:pt x="0" y="307"/>
                  </a:cubicBezTo>
                  <a:cubicBezTo>
                    <a:pt x="0" y="312"/>
                    <a:pt x="2" y="317"/>
                    <a:pt x="6" y="319"/>
                  </a:cubicBezTo>
                  <a:cubicBezTo>
                    <a:pt x="11" y="322"/>
                    <a:pt x="16" y="321"/>
                    <a:pt x="20" y="319"/>
                  </a:cubicBezTo>
                  <a:cubicBezTo>
                    <a:pt x="106" y="265"/>
                    <a:pt x="106" y="265"/>
                    <a:pt x="106" y="265"/>
                  </a:cubicBezTo>
                  <a:cubicBezTo>
                    <a:pt x="193" y="319"/>
                    <a:pt x="193" y="319"/>
                    <a:pt x="193" y="319"/>
                  </a:cubicBezTo>
                  <a:cubicBezTo>
                    <a:pt x="197" y="322"/>
                    <a:pt x="202" y="322"/>
                    <a:pt x="207" y="319"/>
                  </a:cubicBezTo>
                  <a:cubicBezTo>
                    <a:pt x="293" y="265"/>
                    <a:pt x="293" y="265"/>
                    <a:pt x="293" y="265"/>
                  </a:cubicBezTo>
                  <a:cubicBezTo>
                    <a:pt x="380" y="319"/>
                    <a:pt x="380" y="319"/>
                    <a:pt x="380" y="319"/>
                  </a:cubicBezTo>
                  <a:cubicBezTo>
                    <a:pt x="382" y="320"/>
                    <a:pt x="384" y="321"/>
                    <a:pt x="387" y="321"/>
                  </a:cubicBezTo>
                  <a:cubicBezTo>
                    <a:pt x="389" y="321"/>
                    <a:pt x="391" y="320"/>
                    <a:pt x="393" y="319"/>
                  </a:cubicBezTo>
                  <a:cubicBezTo>
                    <a:pt x="397" y="317"/>
                    <a:pt x="400" y="312"/>
                    <a:pt x="400" y="307"/>
                  </a:cubicBezTo>
                  <a:cubicBezTo>
                    <a:pt x="400" y="73"/>
                    <a:pt x="400" y="73"/>
                    <a:pt x="400" y="73"/>
                  </a:cubicBezTo>
                  <a:cubicBezTo>
                    <a:pt x="400" y="68"/>
                    <a:pt x="397" y="64"/>
                    <a:pt x="393" y="61"/>
                  </a:cubicBezTo>
                  <a:close/>
                  <a:moveTo>
                    <a:pt x="93" y="241"/>
                  </a:moveTo>
                  <a:cubicBezTo>
                    <a:pt x="26" y="283"/>
                    <a:pt x="26" y="283"/>
                    <a:pt x="26" y="283"/>
                  </a:cubicBezTo>
                  <a:cubicBezTo>
                    <a:pt x="26" y="81"/>
                    <a:pt x="26" y="81"/>
                    <a:pt x="26" y="81"/>
                  </a:cubicBezTo>
                  <a:cubicBezTo>
                    <a:pt x="93" y="39"/>
                    <a:pt x="93" y="39"/>
                    <a:pt x="93" y="39"/>
                  </a:cubicBezTo>
                  <a:lnTo>
                    <a:pt x="93" y="241"/>
                  </a:lnTo>
                  <a:close/>
                  <a:moveTo>
                    <a:pt x="187" y="283"/>
                  </a:moveTo>
                  <a:cubicBezTo>
                    <a:pt x="119" y="241"/>
                    <a:pt x="119" y="241"/>
                    <a:pt x="119" y="241"/>
                  </a:cubicBezTo>
                  <a:cubicBezTo>
                    <a:pt x="119" y="39"/>
                    <a:pt x="119" y="39"/>
                    <a:pt x="119" y="39"/>
                  </a:cubicBezTo>
                  <a:cubicBezTo>
                    <a:pt x="187" y="81"/>
                    <a:pt x="187" y="81"/>
                    <a:pt x="187" y="81"/>
                  </a:cubicBezTo>
                  <a:lnTo>
                    <a:pt x="187" y="283"/>
                  </a:lnTo>
                  <a:close/>
                  <a:moveTo>
                    <a:pt x="280" y="241"/>
                  </a:moveTo>
                  <a:cubicBezTo>
                    <a:pt x="213" y="283"/>
                    <a:pt x="213" y="283"/>
                    <a:pt x="213" y="283"/>
                  </a:cubicBezTo>
                  <a:cubicBezTo>
                    <a:pt x="213" y="81"/>
                    <a:pt x="213" y="81"/>
                    <a:pt x="213" y="81"/>
                  </a:cubicBezTo>
                  <a:cubicBezTo>
                    <a:pt x="280" y="39"/>
                    <a:pt x="280" y="39"/>
                    <a:pt x="280" y="39"/>
                  </a:cubicBezTo>
                  <a:lnTo>
                    <a:pt x="280" y="241"/>
                  </a:lnTo>
                  <a:close/>
                  <a:moveTo>
                    <a:pt x="374" y="283"/>
                  </a:moveTo>
                  <a:cubicBezTo>
                    <a:pt x="306" y="241"/>
                    <a:pt x="306" y="241"/>
                    <a:pt x="306" y="241"/>
                  </a:cubicBezTo>
                  <a:cubicBezTo>
                    <a:pt x="306" y="39"/>
                    <a:pt x="306" y="39"/>
                    <a:pt x="306" y="39"/>
                  </a:cubicBezTo>
                  <a:cubicBezTo>
                    <a:pt x="374" y="81"/>
                    <a:pt x="374" y="81"/>
                    <a:pt x="374" y="81"/>
                  </a:cubicBezTo>
                  <a:lnTo>
                    <a:pt x="374" y="283"/>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 name="TextBox 15"/>
          <p:cNvSpPr txBox="1"/>
          <p:nvPr userDrawn="1"/>
        </p:nvSpPr>
        <p:spPr>
          <a:xfrm>
            <a:off x="709949" y="6471754"/>
            <a:ext cx="2336281" cy="307777"/>
          </a:xfrm>
          <a:prstGeom prst="rect">
            <a:avLst/>
          </a:prstGeom>
          <a:noFill/>
        </p:spPr>
        <p:txBody>
          <a:bodyPr wrap="none" rtlCol="0">
            <a:spAutoFit/>
          </a:bodyPr>
          <a:lstStyle/>
          <a:p>
            <a:r>
              <a:rPr lang="en-US" sz="1400">
                <a:solidFill>
                  <a:schemeClr val="tx2">
                    <a:lumMod val="60000"/>
                    <a:lumOff val="40000"/>
                  </a:schemeClr>
                </a:solidFill>
                <a:latin typeface="+mj-lt"/>
              </a:rPr>
              <a:t>Plus Presentation</a:t>
            </a:r>
            <a:r>
              <a:rPr lang="en-US" sz="1400" baseline="0">
                <a:solidFill>
                  <a:schemeClr val="tx2">
                    <a:lumMod val="60000"/>
                    <a:lumOff val="40000"/>
                  </a:schemeClr>
                </a:solidFill>
                <a:latin typeface="+mj-lt"/>
              </a:rPr>
              <a:t> Template</a:t>
            </a:r>
            <a:endParaRPr lang="en-GB" sz="1400">
              <a:solidFill>
                <a:schemeClr val="tx2">
                  <a:lumMod val="60000"/>
                  <a:lumOff val="40000"/>
                </a:schemeClr>
              </a:solidFill>
              <a:latin typeface="+mj-lt"/>
            </a:endParaRPr>
          </a:p>
        </p:txBody>
      </p:sp>
    </p:spTree>
    <p:extLst>
      <p:ext uri="{BB962C8B-B14F-4D97-AF65-F5344CB8AC3E}">
        <p14:creationId xmlns:p14="http://schemas.microsoft.com/office/powerpoint/2010/main" val="1480883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11" name="Group 10"/>
          <p:cNvGrpSpPr/>
          <p:nvPr userDrawn="1"/>
        </p:nvGrpSpPr>
        <p:grpSpPr>
          <a:xfrm>
            <a:off x="283374" y="6329688"/>
            <a:ext cx="426575" cy="449842"/>
            <a:chOff x="8880685" y="3071336"/>
            <a:chExt cx="687003" cy="724475"/>
          </a:xfrm>
        </p:grpSpPr>
        <p:sp>
          <p:nvSpPr>
            <p:cNvPr id="12" name="Hexagon 11"/>
            <p:cNvSpPr/>
            <p:nvPr/>
          </p:nvSpPr>
          <p:spPr>
            <a:xfrm rot="16200000">
              <a:off x="8861949" y="3090072"/>
              <a:ext cx="724475" cy="687003"/>
            </a:xfrm>
            <a:prstGeom prst="hexagon">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reeform 19"/>
            <p:cNvSpPr>
              <a:spLocks noEditPoints="1"/>
            </p:cNvSpPr>
            <p:nvPr/>
          </p:nvSpPr>
          <p:spPr bwMode="auto">
            <a:xfrm>
              <a:off x="9023538" y="3256023"/>
              <a:ext cx="401295" cy="355100"/>
            </a:xfrm>
            <a:custGeom>
              <a:avLst/>
              <a:gdLst>
                <a:gd name="T0" fmla="*/ 393 w 400"/>
                <a:gd name="T1" fmla="*/ 61 h 322"/>
                <a:gd name="T2" fmla="*/ 300 w 400"/>
                <a:gd name="T3" fmla="*/ 3 h 322"/>
                <a:gd name="T4" fmla="*/ 286 w 400"/>
                <a:gd name="T5" fmla="*/ 3 h 322"/>
                <a:gd name="T6" fmla="*/ 200 w 400"/>
                <a:gd name="T7" fmla="*/ 57 h 322"/>
                <a:gd name="T8" fmla="*/ 113 w 400"/>
                <a:gd name="T9" fmla="*/ 3 h 322"/>
                <a:gd name="T10" fmla="*/ 100 w 400"/>
                <a:gd name="T11" fmla="*/ 3 h 322"/>
                <a:gd name="T12" fmla="*/ 6 w 400"/>
                <a:gd name="T13" fmla="*/ 61 h 322"/>
                <a:gd name="T14" fmla="*/ 0 w 400"/>
                <a:gd name="T15" fmla="*/ 73 h 322"/>
                <a:gd name="T16" fmla="*/ 0 w 400"/>
                <a:gd name="T17" fmla="*/ 307 h 322"/>
                <a:gd name="T18" fmla="*/ 6 w 400"/>
                <a:gd name="T19" fmla="*/ 319 h 322"/>
                <a:gd name="T20" fmla="*/ 20 w 400"/>
                <a:gd name="T21" fmla="*/ 319 h 322"/>
                <a:gd name="T22" fmla="*/ 106 w 400"/>
                <a:gd name="T23" fmla="*/ 265 h 322"/>
                <a:gd name="T24" fmla="*/ 193 w 400"/>
                <a:gd name="T25" fmla="*/ 319 h 322"/>
                <a:gd name="T26" fmla="*/ 207 w 400"/>
                <a:gd name="T27" fmla="*/ 319 h 322"/>
                <a:gd name="T28" fmla="*/ 293 w 400"/>
                <a:gd name="T29" fmla="*/ 265 h 322"/>
                <a:gd name="T30" fmla="*/ 380 w 400"/>
                <a:gd name="T31" fmla="*/ 319 h 322"/>
                <a:gd name="T32" fmla="*/ 387 w 400"/>
                <a:gd name="T33" fmla="*/ 321 h 322"/>
                <a:gd name="T34" fmla="*/ 393 w 400"/>
                <a:gd name="T35" fmla="*/ 319 h 322"/>
                <a:gd name="T36" fmla="*/ 400 w 400"/>
                <a:gd name="T37" fmla="*/ 307 h 322"/>
                <a:gd name="T38" fmla="*/ 400 w 400"/>
                <a:gd name="T39" fmla="*/ 73 h 322"/>
                <a:gd name="T40" fmla="*/ 393 w 400"/>
                <a:gd name="T41" fmla="*/ 61 h 322"/>
                <a:gd name="T42" fmla="*/ 93 w 400"/>
                <a:gd name="T43" fmla="*/ 241 h 322"/>
                <a:gd name="T44" fmla="*/ 26 w 400"/>
                <a:gd name="T45" fmla="*/ 283 h 322"/>
                <a:gd name="T46" fmla="*/ 26 w 400"/>
                <a:gd name="T47" fmla="*/ 81 h 322"/>
                <a:gd name="T48" fmla="*/ 93 w 400"/>
                <a:gd name="T49" fmla="*/ 39 h 322"/>
                <a:gd name="T50" fmla="*/ 93 w 400"/>
                <a:gd name="T51" fmla="*/ 241 h 322"/>
                <a:gd name="T52" fmla="*/ 187 w 400"/>
                <a:gd name="T53" fmla="*/ 283 h 322"/>
                <a:gd name="T54" fmla="*/ 119 w 400"/>
                <a:gd name="T55" fmla="*/ 241 h 322"/>
                <a:gd name="T56" fmla="*/ 119 w 400"/>
                <a:gd name="T57" fmla="*/ 39 h 322"/>
                <a:gd name="T58" fmla="*/ 187 w 400"/>
                <a:gd name="T59" fmla="*/ 81 h 322"/>
                <a:gd name="T60" fmla="*/ 187 w 400"/>
                <a:gd name="T61" fmla="*/ 283 h 322"/>
                <a:gd name="T62" fmla="*/ 280 w 400"/>
                <a:gd name="T63" fmla="*/ 241 h 322"/>
                <a:gd name="T64" fmla="*/ 213 w 400"/>
                <a:gd name="T65" fmla="*/ 283 h 322"/>
                <a:gd name="T66" fmla="*/ 213 w 400"/>
                <a:gd name="T67" fmla="*/ 81 h 322"/>
                <a:gd name="T68" fmla="*/ 280 w 400"/>
                <a:gd name="T69" fmla="*/ 39 h 322"/>
                <a:gd name="T70" fmla="*/ 280 w 400"/>
                <a:gd name="T71" fmla="*/ 241 h 322"/>
                <a:gd name="T72" fmla="*/ 374 w 400"/>
                <a:gd name="T73" fmla="*/ 283 h 322"/>
                <a:gd name="T74" fmla="*/ 306 w 400"/>
                <a:gd name="T75" fmla="*/ 241 h 322"/>
                <a:gd name="T76" fmla="*/ 306 w 400"/>
                <a:gd name="T77" fmla="*/ 39 h 322"/>
                <a:gd name="T78" fmla="*/ 374 w 400"/>
                <a:gd name="T79" fmla="*/ 81 h 322"/>
                <a:gd name="T80" fmla="*/ 374 w 400"/>
                <a:gd name="T81" fmla="*/ 28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0" h="322">
                  <a:moveTo>
                    <a:pt x="393" y="61"/>
                  </a:moveTo>
                  <a:cubicBezTo>
                    <a:pt x="300" y="3"/>
                    <a:pt x="300" y="3"/>
                    <a:pt x="300" y="3"/>
                  </a:cubicBezTo>
                  <a:cubicBezTo>
                    <a:pt x="296" y="0"/>
                    <a:pt x="291" y="0"/>
                    <a:pt x="286" y="3"/>
                  </a:cubicBezTo>
                  <a:cubicBezTo>
                    <a:pt x="200" y="57"/>
                    <a:pt x="200" y="57"/>
                    <a:pt x="200" y="57"/>
                  </a:cubicBezTo>
                  <a:cubicBezTo>
                    <a:pt x="113" y="3"/>
                    <a:pt x="113" y="3"/>
                    <a:pt x="113" y="3"/>
                  </a:cubicBezTo>
                  <a:cubicBezTo>
                    <a:pt x="109" y="0"/>
                    <a:pt x="104" y="0"/>
                    <a:pt x="100" y="3"/>
                  </a:cubicBezTo>
                  <a:cubicBezTo>
                    <a:pt x="6" y="61"/>
                    <a:pt x="6" y="61"/>
                    <a:pt x="6" y="61"/>
                  </a:cubicBezTo>
                  <a:cubicBezTo>
                    <a:pt x="2" y="64"/>
                    <a:pt x="0" y="68"/>
                    <a:pt x="0" y="73"/>
                  </a:cubicBezTo>
                  <a:cubicBezTo>
                    <a:pt x="0" y="307"/>
                    <a:pt x="0" y="307"/>
                    <a:pt x="0" y="307"/>
                  </a:cubicBezTo>
                  <a:cubicBezTo>
                    <a:pt x="0" y="312"/>
                    <a:pt x="2" y="317"/>
                    <a:pt x="6" y="319"/>
                  </a:cubicBezTo>
                  <a:cubicBezTo>
                    <a:pt x="11" y="322"/>
                    <a:pt x="16" y="321"/>
                    <a:pt x="20" y="319"/>
                  </a:cubicBezTo>
                  <a:cubicBezTo>
                    <a:pt x="106" y="265"/>
                    <a:pt x="106" y="265"/>
                    <a:pt x="106" y="265"/>
                  </a:cubicBezTo>
                  <a:cubicBezTo>
                    <a:pt x="193" y="319"/>
                    <a:pt x="193" y="319"/>
                    <a:pt x="193" y="319"/>
                  </a:cubicBezTo>
                  <a:cubicBezTo>
                    <a:pt x="197" y="322"/>
                    <a:pt x="202" y="322"/>
                    <a:pt x="207" y="319"/>
                  </a:cubicBezTo>
                  <a:cubicBezTo>
                    <a:pt x="293" y="265"/>
                    <a:pt x="293" y="265"/>
                    <a:pt x="293" y="265"/>
                  </a:cubicBezTo>
                  <a:cubicBezTo>
                    <a:pt x="380" y="319"/>
                    <a:pt x="380" y="319"/>
                    <a:pt x="380" y="319"/>
                  </a:cubicBezTo>
                  <a:cubicBezTo>
                    <a:pt x="382" y="320"/>
                    <a:pt x="384" y="321"/>
                    <a:pt x="387" y="321"/>
                  </a:cubicBezTo>
                  <a:cubicBezTo>
                    <a:pt x="389" y="321"/>
                    <a:pt x="391" y="320"/>
                    <a:pt x="393" y="319"/>
                  </a:cubicBezTo>
                  <a:cubicBezTo>
                    <a:pt x="397" y="317"/>
                    <a:pt x="400" y="312"/>
                    <a:pt x="400" y="307"/>
                  </a:cubicBezTo>
                  <a:cubicBezTo>
                    <a:pt x="400" y="73"/>
                    <a:pt x="400" y="73"/>
                    <a:pt x="400" y="73"/>
                  </a:cubicBezTo>
                  <a:cubicBezTo>
                    <a:pt x="400" y="68"/>
                    <a:pt x="397" y="64"/>
                    <a:pt x="393" y="61"/>
                  </a:cubicBezTo>
                  <a:close/>
                  <a:moveTo>
                    <a:pt x="93" y="241"/>
                  </a:moveTo>
                  <a:cubicBezTo>
                    <a:pt x="26" y="283"/>
                    <a:pt x="26" y="283"/>
                    <a:pt x="26" y="283"/>
                  </a:cubicBezTo>
                  <a:cubicBezTo>
                    <a:pt x="26" y="81"/>
                    <a:pt x="26" y="81"/>
                    <a:pt x="26" y="81"/>
                  </a:cubicBezTo>
                  <a:cubicBezTo>
                    <a:pt x="93" y="39"/>
                    <a:pt x="93" y="39"/>
                    <a:pt x="93" y="39"/>
                  </a:cubicBezTo>
                  <a:lnTo>
                    <a:pt x="93" y="241"/>
                  </a:lnTo>
                  <a:close/>
                  <a:moveTo>
                    <a:pt x="187" y="283"/>
                  </a:moveTo>
                  <a:cubicBezTo>
                    <a:pt x="119" y="241"/>
                    <a:pt x="119" y="241"/>
                    <a:pt x="119" y="241"/>
                  </a:cubicBezTo>
                  <a:cubicBezTo>
                    <a:pt x="119" y="39"/>
                    <a:pt x="119" y="39"/>
                    <a:pt x="119" y="39"/>
                  </a:cubicBezTo>
                  <a:cubicBezTo>
                    <a:pt x="187" y="81"/>
                    <a:pt x="187" y="81"/>
                    <a:pt x="187" y="81"/>
                  </a:cubicBezTo>
                  <a:lnTo>
                    <a:pt x="187" y="283"/>
                  </a:lnTo>
                  <a:close/>
                  <a:moveTo>
                    <a:pt x="280" y="241"/>
                  </a:moveTo>
                  <a:cubicBezTo>
                    <a:pt x="213" y="283"/>
                    <a:pt x="213" y="283"/>
                    <a:pt x="213" y="283"/>
                  </a:cubicBezTo>
                  <a:cubicBezTo>
                    <a:pt x="213" y="81"/>
                    <a:pt x="213" y="81"/>
                    <a:pt x="213" y="81"/>
                  </a:cubicBezTo>
                  <a:cubicBezTo>
                    <a:pt x="280" y="39"/>
                    <a:pt x="280" y="39"/>
                    <a:pt x="280" y="39"/>
                  </a:cubicBezTo>
                  <a:lnTo>
                    <a:pt x="280" y="241"/>
                  </a:lnTo>
                  <a:close/>
                  <a:moveTo>
                    <a:pt x="374" y="283"/>
                  </a:moveTo>
                  <a:cubicBezTo>
                    <a:pt x="306" y="241"/>
                    <a:pt x="306" y="241"/>
                    <a:pt x="306" y="241"/>
                  </a:cubicBezTo>
                  <a:cubicBezTo>
                    <a:pt x="306" y="39"/>
                    <a:pt x="306" y="39"/>
                    <a:pt x="306" y="39"/>
                  </a:cubicBezTo>
                  <a:cubicBezTo>
                    <a:pt x="374" y="81"/>
                    <a:pt x="374" y="81"/>
                    <a:pt x="374" y="81"/>
                  </a:cubicBezTo>
                  <a:lnTo>
                    <a:pt x="374" y="283"/>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4" name="TextBox 13"/>
          <p:cNvSpPr txBox="1"/>
          <p:nvPr userDrawn="1"/>
        </p:nvSpPr>
        <p:spPr>
          <a:xfrm>
            <a:off x="709949" y="6471754"/>
            <a:ext cx="2336281" cy="307777"/>
          </a:xfrm>
          <a:prstGeom prst="rect">
            <a:avLst/>
          </a:prstGeom>
          <a:noFill/>
        </p:spPr>
        <p:txBody>
          <a:bodyPr wrap="none" rtlCol="0">
            <a:spAutoFit/>
          </a:bodyPr>
          <a:lstStyle/>
          <a:p>
            <a:r>
              <a:rPr lang="en-US" sz="1400">
                <a:solidFill>
                  <a:schemeClr val="tx2">
                    <a:lumMod val="60000"/>
                    <a:lumOff val="40000"/>
                  </a:schemeClr>
                </a:solidFill>
                <a:latin typeface="+mj-lt"/>
              </a:rPr>
              <a:t>Plus Presentation</a:t>
            </a:r>
            <a:r>
              <a:rPr lang="en-US" sz="1400" baseline="0">
                <a:solidFill>
                  <a:schemeClr val="tx2">
                    <a:lumMod val="60000"/>
                    <a:lumOff val="40000"/>
                  </a:schemeClr>
                </a:solidFill>
                <a:latin typeface="+mj-lt"/>
              </a:rPr>
              <a:t> Template</a:t>
            </a:r>
            <a:endParaRPr lang="en-GB" sz="1400">
              <a:solidFill>
                <a:schemeClr val="tx2">
                  <a:lumMod val="60000"/>
                  <a:lumOff val="40000"/>
                </a:schemeClr>
              </a:solidFill>
              <a:latin typeface="+mj-lt"/>
            </a:endParaRPr>
          </a:p>
        </p:txBody>
      </p:sp>
      <p:sp>
        <p:nvSpPr>
          <p:cNvPr id="15" name="Slide Number Placeholder 4"/>
          <p:cNvSpPr>
            <a:spLocks noGrp="1"/>
          </p:cNvSpPr>
          <p:nvPr>
            <p:ph type="sldNum" sz="quarter" idx="12"/>
          </p:nvPr>
        </p:nvSpPr>
        <p:spPr>
          <a:xfrm>
            <a:off x="11552935" y="6379398"/>
            <a:ext cx="434380" cy="387433"/>
          </a:xfrm>
        </p:spPr>
        <p:txBody>
          <a:bodyPr/>
          <a:lstStyle>
            <a:lvl1pPr algn="ctr">
              <a:defRPr sz="1600">
                <a:solidFill>
                  <a:schemeClr val="tx2">
                    <a:lumMod val="60000"/>
                    <a:lumOff val="40000"/>
                  </a:schemeClr>
                </a:solidFill>
              </a:defRPr>
            </a:lvl1pPr>
          </a:lstStyle>
          <a:p>
            <a:fld id="{70C262CF-5CC9-4929-99CD-9F101191856B}" type="slidenum">
              <a:rPr lang="en-GB" smtClean="0"/>
              <a:pPr/>
              <a:t>‹#›</a:t>
            </a:fld>
            <a:endParaRPr lang="en-GB"/>
          </a:p>
        </p:txBody>
      </p:sp>
      <p:sp>
        <p:nvSpPr>
          <p:cNvPr id="16" name="Flowchart: Off-page Connector 15"/>
          <p:cNvSpPr/>
          <p:nvPr userDrawn="1"/>
        </p:nvSpPr>
        <p:spPr>
          <a:xfrm>
            <a:off x="11579922" y="6400719"/>
            <a:ext cx="380406" cy="380406"/>
          </a:xfrm>
          <a:prstGeom prst="flowChartOffpageConnector">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97118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87AFEE-4AB3-4FB8-ABF0-6A817279A3B8}" type="datetime1">
              <a:rPr lang="en-GB" smtClean="0"/>
              <a:t>16/04/2025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3674253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DD4109-E882-4A0B-B28E-A5E9B463A935}" type="datetime1">
              <a:rPr lang="en-GB" smtClean="0"/>
              <a:t>16/04/2025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1719114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2"/>
            </a:gs>
          </a:gsLst>
          <a:lin ang="162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C234CB-ADBD-4865-ABCA-00FDCC1DFBBD}" type="datetime1">
              <a:rPr lang="en-GB" smtClean="0"/>
              <a:t>16/04/2025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C262CF-5CC9-4929-99CD-9F101191856B}" type="slidenum">
              <a:rPr lang="en-GB" smtClean="0"/>
              <a:t>‹#›</a:t>
            </a:fld>
            <a:endParaRPr lang="en-GB"/>
          </a:p>
        </p:txBody>
      </p:sp>
    </p:spTree>
    <p:extLst>
      <p:ext uri="{BB962C8B-B14F-4D97-AF65-F5344CB8AC3E}">
        <p14:creationId xmlns:p14="http://schemas.microsoft.com/office/powerpoint/2010/main" val="4100976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
              <a:schemeClr val="accent1"/>
            </a:gs>
            <a:gs pos="79000">
              <a:schemeClr val="accent1">
                <a:lumMod val="40000"/>
                <a:lumOff val="60000"/>
              </a:schemeClr>
            </a:gs>
          </a:gsLst>
          <a:lin ang="16200000" scaled="1"/>
          <a:tileRect/>
        </a:gradFill>
        <a:effectLst/>
      </p:bgPr>
    </p:bg>
    <p:spTree>
      <p:nvGrpSpPr>
        <p:cNvPr id="1" name=""/>
        <p:cNvGrpSpPr/>
        <p:nvPr/>
      </p:nvGrpSpPr>
      <p:grpSpPr>
        <a:xfrm>
          <a:off x="0" y="0"/>
          <a:ext cx="0" cy="0"/>
          <a:chOff x="0" y="0"/>
          <a:chExt cx="0" cy="0"/>
        </a:xfrm>
      </p:grpSpPr>
      <p:grpSp>
        <p:nvGrpSpPr>
          <p:cNvPr id="18" name="Group 3">
            <a:extLst>
              <a:ext uri="{FF2B5EF4-FFF2-40B4-BE49-F238E27FC236}">
                <a16:creationId xmlns:a16="http://schemas.microsoft.com/office/drawing/2014/main" id="{A09BD07F-AB01-C94E-AD3F-5907FC24953F}"/>
              </a:ext>
            </a:extLst>
          </p:cNvPr>
          <p:cNvGrpSpPr>
            <a:grpSpLocks/>
          </p:cNvGrpSpPr>
          <p:nvPr/>
        </p:nvGrpSpPr>
        <p:grpSpPr bwMode="auto">
          <a:xfrm>
            <a:off x="3440113" y="3017187"/>
            <a:ext cx="5311775" cy="379413"/>
            <a:chOff x="3439550" y="4743344"/>
            <a:chExt cx="5312899" cy="379828"/>
          </a:xfrm>
        </p:grpSpPr>
        <p:sp>
          <p:nvSpPr>
            <p:cNvPr id="19" name="Rectangle 18">
              <a:extLst>
                <a:ext uri="{FF2B5EF4-FFF2-40B4-BE49-F238E27FC236}">
                  <a16:creationId xmlns:a16="http://schemas.microsoft.com/office/drawing/2014/main" id="{E7513FE3-874D-384A-A410-80D0984DD56E}"/>
                </a:ext>
              </a:extLst>
            </p:cNvPr>
            <p:cNvSpPr/>
            <p:nvPr/>
          </p:nvSpPr>
          <p:spPr>
            <a:xfrm>
              <a:off x="3439550" y="4919750"/>
              <a:ext cx="2054660" cy="460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latin typeface="Times New Roman" panose="02020603050405020304" pitchFamily="18" charset="0"/>
                <a:cs typeface="Times New Roman" panose="02020603050405020304" pitchFamily="18" charset="0"/>
              </a:endParaRPr>
            </a:p>
          </p:txBody>
        </p:sp>
        <p:sp>
          <p:nvSpPr>
            <p:cNvPr id="20" name="Diamond 19">
              <a:extLst>
                <a:ext uri="{FF2B5EF4-FFF2-40B4-BE49-F238E27FC236}">
                  <a16:creationId xmlns:a16="http://schemas.microsoft.com/office/drawing/2014/main" id="{FD58BCE6-624A-EB42-A57A-0CC079E41F4F}"/>
                </a:ext>
              </a:extLst>
            </p:cNvPr>
            <p:cNvSpPr/>
            <p:nvPr/>
          </p:nvSpPr>
          <p:spPr>
            <a:xfrm>
              <a:off x="5905459" y="4743344"/>
              <a:ext cx="381081" cy="379828"/>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9A133AC1-2F41-B341-947D-E85E5E42F357}"/>
                </a:ext>
              </a:extLst>
            </p:cNvPr>
            <p:cNvSpPr/>
            <p:nvPr/>
          </p:nvSpPr>
          <p:spPr>
            <a:xfrm>
              <a:off x="6697789" y="4919750"/>
              <a:ext cx="2054660" cy="460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latin typeface="Times New Roman" panose="02020603050405020304" pitchFamily="18" charset="0"/>
                <a:cs typeface="Times New Roman" panose="02020603050405020304" pitchFamily="18" charset="0"/>
              </a:endParaRPr>
            </a:p>
          </p:txBody>
        </p:sp>
      </p:grpSp>
      <p:grpSp>
        <p:nvGrpSpPr>
          <p:cNvPr id="22" name="Group 3">
            <a:extLst>
              <a:ext uri="{FF2B5EF4-FFF2-40B4-BE49-F238E27FC236}">
                <a16:creationId xmlns:a16="http://schemas.microsoft.com/office/drawing/2014/main" id="{A1EB4B3E-2CA8-F949-83D8-8F3D30F5F567}"/>
              </a:ext>
            </a:extLst>
          </p:cNvPr>
          <p:cNvGrpSpPr>
            <a:grpSpLocks/>
          </p:cNvGrpSpPr>
          <p:nvPr/>
        </p:nvGrpSpPr>
        <p:grpSpPr bwMode="auto">
          <a:xfrm>
            <a:off x="3440113" y="5783731"/>
            <a:ext cx="5311775" cy="379413"/>
            <a:chOff x="3439550" y="4743344"/>
            <a:chExt cx="5312899" cy="379828"/>
          </a:xfrm>
        </p:grpSpPr>
        <p:sp>
          <p:nvSpPr>
            <p:cNvPr id="23" name="Rectangle 22">
              <a:extLst>
                <a:ext uri="{FF2B5EF4-FFF2-40B4-BE49-F238E27FC236}">
                  <a16:creationId xmlns:a16="http://schemas.microsoft.com/office/drawing/2014/main" id="{65647255-DFE5-434B-BA7B-D52BFED6BB36}"/>
                </a:ext>
              </a:extLst>
            </p:cNvPr>
            <p:cNvSpPr/>
            <p:nvPr/>
          </p:nvSpPr>
          <p:spPr>
            <a:xfrm>
              <a:off x="3439550" y="4919750"/>
              <a:ext cx="2054660" cy="460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latin typeface="Times New Roman" panose="02020603050405020304" pitchFamily="18" charset="0"/>
                <a:cs typeface="Times New Roman" panose="02020603050405020304" pitchFamily="18" charset="0"/>
              </a:endParaRPr>
            </a:p>
          </p:txBody>
        </p:sp>
        <p:sp>
          <p:nvSpPr>
            <p:cNvPr id="24" name="Diamond 23">
              <a:extLst>
                <a:ext uri="{FF2B5EF4-FFF2-40B4-BE49-F238E27FC236}">
                  <a16:creationId xmlns:a16="http://schemas.microsoft.com/office/drawing/2014/main" id="{A2D6E8AF-00AF-F848-9B01-79AA734D0407}"/>
                </a:ext>
              </a:extLst>
            </p:cNvPr>
            <p:cNvSpPr/>
            <p:nvPr/>
          </p:nvSpPr>
          <p:spPr>
            <a:xfrm>
              <a:off x="5905459" y="4743344"/>
              <a:ext cx="381081" cy="379828"/>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B8307CB1-FBC4-B941-B1BA-7483BC3FA825}"/>
                </a:ext>
              </a:extLst>
            </p:cNvPr>
            <p:cNvSpPr/>
            <p:nvPr/>
          </p:nvSpPr>
          <p:spPr>
            <a:xfrm>
              <a:off x="6697789" y="4919750"/>
              <a:ext cx="2054660" cy="460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latin typeface="Times New Roman" panose="02020603050405020304" pitchFamily="18" charset="0"/>
                <a:cs typeface="Times New Roman" panose="02020603050405020304" pitchFamily="18" charset="0"/>
              </a:endParaRPr>
            </a:p>
          </p:txBody>
        </p:sp>
      </p:grpSp>
      <p:sp>
        <p:nvSpPr>
          <p:cNvPr id="27" name="TextBox 26">
            <a:extLst>
              <a:ext uri="{FF2B5EF4-FFF2-40B4-BE49-F238E27FC236}">
                <a16:creationId xmlns:a16="http://schemas.microsoft.com/office/drawing/2014/main" id="{F7495BA4-2874-684B-A6F6-1D20394FF09E}"/>
              </a:ext>
            </a:extLst>
          </p:cNvPr>
          <p:cNvSpPr txBox="1"/>
          <p:nvPr/>
        </p:nvSpPr>
        <p:spPr>
          <a:xfrm>
            <a:off x="4314998" y="3594899"/>
            <a:ext cx="3562001" cy="584775"/>
          </a:xfrm>
          <a:prstGeom prst="rect">
            <a:avLst/>
          </a:prstGeom>
          <a:noFill/>
        </p:spPr>
        <p:txBody>
          <a:bodyPr wrap="none" rtlCol="0">
            <a:spAutoFit/>
          </a:bodyPr>
          <a:lstStyle/>
          <a:p>
            <a:pPr algn="ctr"/>
            <a:r>
              <a:rPr lang="en-US" sz="3200" dirty="0">
                <a:solidFill>
                  <a:schemeClr val="bg2"/>
                </a:solidFill>
                <a:latin typeface="Times New Roman" panose="02020603050405020304" pitchFamily="18" charset="0"/>
                <a:cs typeface="Times New Roman" panose="02020603050405020304" pitchFamily="18" charset="0"/>
              </a:rPr>
              <a:t>Case Study Analysis</a:t>
            </a:r>
          </a:p>
        </p:txBody>
      </p:sp>
      <p:sp>
        <p:nvSpPr>
          <p:cNvPr id="28" name="Rectangle 27">
            <a:extLst>
              <a:ext uri="{FF2B5EF4-FFF2-40B4-BE49-F238E27FC236}">
                <a16:creationId xmlns:a16="http://schemas.microsoft.com/office/drawing/2014/main" id="{905A743B-A85C-0C4F-A4E2-0E6CE83FA380}"/>
              </a:ext>
            </a:extLst>
          </p:cNvPr>
          <p:cNvSpPr/>
          <p:nvPr/>
        </p:nvSpPr>
        <p:spPr>
          <a:xfrm>
            <a:off x="3440112" y="3970845"/>
            <a:ext cx="5311776" cy="1631216"/>
          </a:xfrm>
          <a:prstGeom prst="rect">
            <a:avLst/>
          </a:prstGeom>
        </p:spPr>
        <p:txBody>
          <a:bodyPr wrap="square">
            <a:spAutoFit/>
          </a:bodyPr>
          <a:lstStyle/>
          <a:p>
            <a:pPr algn="ctr"/>
            <a:endParaRPr lang="en-GB" sz="2000" dirty="0">
              <a:solidFill>
                <a:schemeClr val="bg2"/>
              </a:solidFill>
              <a:latin typeface="Times New Roman" panose="02020603050405020304" pitchFamily="18" charset="0"/>
              <a:cs typeface="Times New Roman" panose="02020603050405020304" pitchFamily="18" charset="0"/>
            </a:endParaRPr>
          </a:p>
          <a:p>
            <a:pPr algn="ctr"/>
            <a:r>
              <a:rPr lang="en-GB" sz="2000" dirty="0">
                <a:solidFill>
                  <a:schemeClr val="bg2"/>
                </a:solidFill>
                <a:latin typeface="Times New Roman" panose="02020603050405020304" pitchFamily="18" charset="0"/>
                <a:cs typeface="Times New Roman" panose="02020603050405020304" pitchFamily="18" charset="0"/>
              </a:rPr>
              <a:t>Mikayil Ahadli</a:t>
            </a:r>
            <a:br>
              <a:rPr lang="en-GB" sz="2000" dirty="0">
                <a:solidFill>
                  <a:schemeClr val="bg2"/>
                </a:solidFill>
                <a:latin typeface="Times New Roman" panose="02020603050405020304" pitchFamily="18" charset="0"/>
                <a:cs typeface="Times New Roman" panose="02020603050405020304" pitchFamily="18" charset="0"/>
              </a:rPr>
            </a:br>
            <a:r>
              <a:rPr lang="en-GB" sz="2000" dirty="0">
                <a:solidFill>
                  <a:schemeClr val="bg2"/>
                </a:solidFill>
                <a:latin typeface="Times New Roman" panose="02020603050405020304" pitchFamily="18" charset="0"/>
                <a:cs typeface="Times New Roman" panose="02020603050405020304" pitchFamily="18" charset="0"/>
              </a:rPr>
              <a:t>Data Scientist </a:t>
            </a:r>
          </a:p>
          <a:p>
            <a:pPr algn="ctr"/>
            <a:r>
              <a:rPr lang="en-GB" sz="2000" dirty="0">
                <a:solidFill>
                  <a:schemeClr val="bg2"/>
                </a:solidFill>
                <a:latin typeface="Times New Roman" panose="02020603050405020304" pitchFamily="18" charset="0"/>
                <a:cs typeface="Times New Roman" panose="02020603050405020304" pitchFamily="18" charset="0"/>
              </a:rPr>
              <a:t>16 April 2025</a:t>
            </a:r>
          </a:p>
          <a:p>
            <a:pPr algn="ctr"/>
            <a:endParaRPr lang="en-GB" sz="2000" dirty="0">
              <a:solidFill>
                <a:schemeClr val="bg2"/>
              </a:solidFill>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DAD105E1-7D35-7B44-A883-0E7920303F2B}"/>
              </a:ext>
            </a:extLst>
          </p:cNvPr>
          <p:cNvSpPr txBox="1"/>
          <p:nvPr/>
        </p:nvSpPr>
        <p:spPr>
          <a:xfrm>
            <a:off x="11631168" y="6388608"/>
            <a:ext cx="301686" cy="369332"/>
          </a:xfrm>
          <a:prstGeom prst="rect">
            <a:avLst/>
          </a:prstGeom>
          <a:no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1</a:t>
            </a:r>
          </a:p>
        </p:txBody>
      </p:sp>
      <p:pic>
        <p:nvPicPr>
          <p:cNvPr id="3" name="Picture 2">
            <a:extLst>
              <a:ext uri="{FF2B5EF4-FFF2-40B4-BE49-F238E27FC236}">
                <a16:creationId xmlns:a16="http://schemas.microsoft.com/office/drawing/2014/main" id="{F608DC68-7C26-892C-A4B0-377E565B49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7000" y="536705"/>
            <a:ext cx="3937000" cy="2195378"/>
          </a:xfrm>
          <a:prstGeom prst="rect">
            <a:avLst/>
          </a:prstGeom>
        </p:spPr>
      </p:pic>
    </p:spTree>
    <p:extLst>
      <p:ext uri="{BB962C8B-B14F-4D97-AF65-F5344CB8AC3E}">
        <p14:creationId xmlns:p14="http://schemas.microsoft.com/office/powerpoint/2010/main" val="3575860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8" name="Group 54"/>
          <p:cNvGrpSpPr>
            <a:grpSpLocks noChangeAspect="1"/>
          </p:cNvGrpSpPr>
          <p:nvPr/>
        </p:nvGrpSpPr>
        <p:grpSpPr bwMode="auto">
          <a:xfrm>
            <a:off x="5071186" y="1646298"/>
            <a:ext cx="1674813" cy="1657350"/>
            <a:chOff x="3036" y="837"/>
            <a:chExt cx="1055" cy="1044"/>
          </a:xfrm>
        </p:grpSpPr>
        <p:sp>
          <p:nvSpPr>
            <p:cNvPr id="9" name="AutoShape 53"/>
            <p:cNvSpPr>
              <a:spLocks noChangeAspect="1" noChangeArrowheads="1" noTextEdit="1"/>
            </p:cNvSpPr>
            <p:nvPr/>
          </p:nvSpPr>
          <p:spPr bwMode="auto">
            <a:xfrm>
              <a:off x="3036" y="837"/>
              <a:ext cx="1055" cy="1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5C5C"/>
                </a:solidFill>
                <a:effectLst/>
                <a:uLnTx/>
                <a:uFillTx/>
                <a:latin typeface="Times New Roman" panose="02020603050405020304" pitchFamily="18" charset="0"/>
                <a:ea typeface="+mn-ea"/>
                <a:cs typeface="Times New Roman" panose="02020603050405020304" pitchFamily="18" charset="0"/>
              </a:endParaRPr>
            </a:p>
          </p:txBody>
        </p:sp>
        <p:sp>
          <p:nvSpPr>
            <p:cNvPr id="10" name="Freeform 55"/>
            <p:cNvSpPr>
              <a:spLocks/>
            </p:cNvSpPr>
            <p:nvPr/>
          </p:nvSpPr>
          <p:spPr bwMode="auto">
            <a:xfrm>
              <a:off x="2996" y="785"/>
              <a:ext cx="1143" cy="1148"/>
            </a:xfrm>
            <a:custGeom>
              <a:avLst/>
              <a:gdLst>
                <a:gd name="T0" fmla="*/ 272 w 286"/>
                <a:gd name="T1" fmla="*/ 168 h 287"/>
                <a:gd name="T2" fmla="*/ 167 w 286"/>
                <a:gd name="T3" fmla="*/ 14 h 287"/>
                <a:gd name="T4" fmla="*/ 13 w 286"/>
                <a:gd name="T5" fmla="*/ 119 h 287"/>
                <a:gd name="T6" fmla="*/ 118 w 286"/>
                <a:gd name="T7" fmla="*/ 273 h 287"/>
                <a:gd name="T8" fmla="*/ 272 w 286"/>
                <a:gd name="T9" fmla="*/ 168 h 287"/>
              </a:gdLst>
              <a:ahLst/>
              <a:cxnLst>
                <a:cxn ang="0">
                  <a:pos x="T0" y="T1"/>
                </a:cxn>
                <a:cxn ang="0">
                  <a:pos x="T2" y="T3"/>
                </a:cxn>
                <a:cxn ang="0">
                  <a:pos x="T4" y="T5"/>
                </a:cxn>
                <a:cxn ang="0">
                  <a:pos x="T6" y="T7"/>
                </a:cxn>
                <a:cxn ang="0">
                  <a:pos x="T8" y="T9"/>
                </a:cxn>
              </a:cxnLst>
              <a:rect l="0" t="0" r="r" b="b"/>
              <a:pathLst>
                <a:path w="286" h="287">
                  <a:moveTo>
                    <a:pt x="272" y="168"/>
                  </a:moveTo>
                  <a:cubicBezTo>
                    <a:pt x="286" y="97"/>
                    <a:pt x="239" y="28"/>
                    <a:pt x="167" y="14"/>
                  </a:cubicBezTo>
                  <a:cubicBezTo>
                    <a:pt x="96" y="0"/>
                    <a:pt x="27" y="47"/>
                    <a:pt x="13" y="119"/>
                  </a:cubicBezTo>
                  <a:cubicBezTo>
                    <a:pt x="0" y="190"/>
                    <a:pt x="47" y="259"/>
                    <a:pt x="118" y="273"/>
                  </a:cubicBezTo>
                  <a:cubicBezTo>
                    <a:pt x="190" y="287"/>
                    <a:pt x="259" y="240"/>
                    <a:pt x="272" y="168"/>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5C5C"/>
                </a:solidFill>
                <a:effectLst/>
                <a:uLnTx/>
                <a:uFillTx/>
                <a:latin typeface="Times New Roman" panose="02020603050405020304" pitchFamily="18" charset="0"/>
                <a:ea typeface="+mn-ea"/>
                <a:cs typeface="Times New Roman" panose="02020603050405020304" pitchFamily="18" charset="0"/>
              </a:endParaRPr>
            </a:p>
          </p:txBody>
        </p:sp>
      </p:grpSp>
      <p:sp>
        <p:nvSpPr>
          <p:cNvPr id="11" name="Freeform 31"/>
          <p:cNvSpPr>
            <a:spLocks noChangeAspect="1" noEditPoints="1"/>
          </p:cNvSpPr>
          <p:nvPr/>
        </p:nvSpPr>
        <p:spPr bwMode="auto">
          <a:xfrm>
            <a:off x="4768772" y="1333976"/>
            <a:ext cx="2282134" cy="2280416"/>
          </a:xfrm>
          <a:custGeom>
            <a:avLst/>
            <a:gdLst>
              <a:gd name="T0" fmla="*/ 188 w 375"/>
              <a:gd name="T1" fmla="*/ 371 h 375"/>
              <a:gd name="T2" fmla="*/ 153 w 375"/>
              <a:gd name="T3" fmla="*/ 367 h 375"/>
              <a:gd name="T4" fmla="*/ 4 w 375"/>
              <a:gd name="T5" fmla="*/ 188 h 375"/>
              <a:gd name="T6" fmla="*/ 7 w 375"/>
              <a:gd name="T7" fmla="*/ 153 h 375"/>
              <a:gd name="T8" fmla="*/ 187 w 375"/>
              <a:gd name="T9" fmla="*/ 4 h 375"/>
              <a:gd name="T10" fmla="*/ 222 w 375"/>
              <a:gd name="T11" fmla="*/ 8 h 375"/>
              <a:gd name="T12" fmla="*/ 371 w 375"/>
              <a:gd name="T13" fmla="*/ 187 h 375"/>
              <a:gd name="T14" fmla="*/ 367 w 375"/>
              <a:gd name="T15" fmla="*/ 222 h 375"/>
              <a:gd name="T16" fmla="*/ 369 w 375"/>
              <a:gd name="T17" fmla="*/ 222 h 375"/>
              <a:gd name="T18" fmla="*/ 367 w 375"/>
              <a:gd name="T19" fmla="*/ 222 h 375"/>
              <a:gd name="T20" fmla="*/ 188 w 375"/>
              <a:gd name="T21" fmla="*/ 371 h 375"/>
              <a:gd name="T22" fmla="*/ 187 w 375"/>
              <a:gd name="T23" fmla="*/ 0 h 375"/>
              <a:gd name="T24" fmla="*/ 3 w 375"/>
              <a:gd name="T25" fmla="*/ 152 h 375"/>
              <a:gd name="T26" fmla="*/ 0 w 375"/>
              <a:gd name="T27" fmla="*/ 188 h 375"/>
              <a:gd name="T28" fmla="*/ 152 w 375"/>
              <a:gd name="T29" fmla="*/ 371 h 375"/>
              <a:gd name="T30" fmla="*/ 188 w 375"/>
              <a:gd name="T31" fmla="*/ 375 h 375"/>
              <a:gd name="T32" fmla="*/ 371 w 375"/>
              <a:gd name="T33" fmla="*/ 222 h 375"/>
              <a:gd name="T34" fmla="*/ 371 w 375"/>
              <a:gd name="T35" fmla="*/ 222 h 375"/>
              <a:gd name="T36" fmla="*/ 375 w 375"/>
              <a:gd name="T37" fmla="*/ 187 h 375"/>
              <a:gd name="T38" fmla="*/ 222 w 375"/>
              <a:gd name="T39" fmla="*/ 4 h 375"/>
              <a:gd name="T40" fmla="*/ 187 w 375"/>
              <a:gd name="T4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5" h="375">
                <a:moveTo>
                  <a:pt x="188" y="371"/>
                </a:moveTo>
                <a:cubicBezTo>
                  <a:pt x="176" y="371"/>
                  <a:pt x="165" y="370"/>
                  <a:pt x="153" y="367"/>
                </a:cubicBezTo>
                <a:cubicBezTo>
                  <a:pt x="65" y="351"/>
                  <a:pt x="4" y="274"/>
                  <a:pt x="4" y="188"/>
                </a:cubicBezTo>
                <a:cubicBezTo>
                  <a:pt x="4" y="176"/>
                  <a:pt x="5" y="165"/>
                  <a:pt x="7" y="153"/>
                </a:cubicBezTo>
                <a:cubicBezTo>
                  <a:pt x="24" y="65"/>
                  <a:pt x="101" y="4"/>
                  <a:pt x="187" y="4"/>
                </a:cubicBezTo>
                <a:cubicBezTo>
                  <a:pt x="199" y="4"/>
                  <a:pt x="210" y="5"/>
                  <a:pt x="222" y="8"/>
                </a:cubicBezTo>
                <a:cubicBezTo>
                  <a:pt x="309" y="24"/>
                  <a:pt x="371" y="101"/>
                  <a:pt x="371" y="187"/>
                </a:cubicBezTo>
                <a:cubicBezTo>
                  <a:pt x="371" y="199"/>
                  <a:pt x="370" y="210"/>
                  <a:pt x="367" y="222"/>
                </a:cubicBezTo>
                <a:cubicBezTo>
                  <a:pt x="369" y="222"/>
                  <a:pt x="369" y="222"/>
                  <a:pt x="369" y="222"/>
                </a:cubicBezTo>
                <a:cubicBezTo>
                  <a:pt x="367" y="222"/>
                  <a:pt x="367" y="222"/>
                  <a:pt x="367" y="222"/>
                </a:cubicBezTo>
                <a:cubicBezTo>
                  <a:pt x="351" y="310"/>
                  <a:pt x="274" y="371"/>
                  <a:pt x="188" y="371"/>
                </a:cubicBezTo>
                <a:moveTo>
                  <a:pt x="187" y="0"/>
                </a:moveTo>
                <a:cubicBezTo>
                  <a:pt x="99" y="0"/>
                  <a:pt x="21" y="63"/>
                  <a:pt x="3" y="152"/>
                </a:cubicBezTo>
                <a:cubicBezTo>
                  <a:pt x="1" y="164"/>
                  <a:pt x="0" y="176"/>
                  <a:pt x="0" y="188"/>
                </a:cubicBezTo>
                <a:cubicBezTo>
                  <a:pt x="0" y="276"/>
                  <a:pt x="63" y="354"/>
                  <a:pt x="152" y="371"/>
                </a:cubicBezTo>
                <a:cubicBezTo>
                  <a:pt x="164" y="374"/>
                  <a:pt x="176" y="375"/>
                  <a:pt x="188" y="375"/>
                </a:cubicBezTo>
                <a:cubicBezTo>
                  <a:pt x="276" y="375"/>
                  <a:pt x="354" y="312"/>
                  <a:pt x="371" y="222"/>
                </a:cubicBezTo>
                <a:cubicBezTo>
                  <a:pt x="371" y="222"/>
                  <a:pt x="371" y="222"/>
                  <a:pt x="371" y="222"/>
                </a:cubicBezTo>
                <a:cubicBezTo>
                  <a:pt x="374" y="211"/>
                  <a:pt x="375" y="199"/>
                  <a:pt x="375" y="187"/>
                </a:cubicBezTo>
                <a:cubicBezTo>
                  <a:pt x="375" y="99"/>
                  <a:pt x="312" y="21"/>
                  <a:pt x="222" y="4"/>
                </a:cubicBezTo>
                <a:cubicBezTo>
                  <a:pt x="211" y="1"/>
                  <a:pt x="199" y="0"/>
                  <a:pt x="187" y="0"/>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5C5C"/>
              </a:solidFill>
              <a:effectLst/>
              <a:uLnTx/>
              <a:uFillTx/>
              <a:latin typeface="Times New Roman" panose="02020603050405020304" pitchFamily="18" charset="0"/>
              <a:ea typeface="+mn-ea"/>
              <a:cs typeface="Times New Roman" panose="02020603050405020304" pitchFamily="18" charset="0"/>
            </a:endParaRPr>
          </a:p>
        </p:txBody>
      </p:sp>
      <p:sp>
        <p:nvSpPr>
          <p:cNvPr id="12" name="Freeform 15"/>
          <p:cNvSpPr>
            <a:spLocks/>
          </p:cNvSpPr>
          <p:nvPr/>
        </p:nvSpPr>
        <p:spPr bwMode="auto">
          <a:xfrm>
            <a:off x="7397133" y="2778567"/>
            <a:ext cx="3881160" cy="2399378"/>
          </a:xfrm>
          <a:custGeom>
            <a:avLst/>
            <a:gdLst>
              <a:gd name="T0" fmla="*/ 334 w 769"/>
              <a:gd name="T1" fmla="*/ 0 h 474"/>
              <a:gd name="T2" fmla="*/ 172 w 769"/>
              <a:gd name="T3" fmla="*/ 123 h 474"/>
              <a:gd name="T4" fmla="*/ 49 w 769"/>
              <a:gd name="T5" fmla="*/ 265 h 474"/>
              <a:gd name="T6" fmla="*/ 0 w 769"/>
              <a:gd name="T7" fmla="*/ 359 h 474"/>
              <a:gd name="T8" fmla="*/ 116 w 769"/>
              <a:gd name="T9" fmla="*/ 474 h 474"/>
              <a:gd name="T10" fmla="*/ 653 w 769"/>
              <a:gd name="T11" fmla="*/ 474 h 474"/>
              <a:gd name="T12" fmla="*/ 769 w 769"/>
              <a:gd name="T13" fmla="*/ 359 h 474"/>
              <a:gd name="T14" fmla="*/ 670 w 769"/>
              <a:gd name="T15" fmla="*/ 244 h 474"/>
              <a:gd name="T16" fmla="*/ 672 w 769"/>
              <a:gd name="T17" fmla="*/ 222 h 474"/>
              <a:gd name="T18" fmla="*/ 560 w 769"/>
              <a:gd name="T19" fmla="*/ 109 h 474"/>
              <a:gd name="T20" fmla="*/ 498 w 769"/>
              <a:gd name="T21" fmla="*/ 128 h 474"/>
              <a:gd name="T22" fmla="*/ 334 w 769"/>
              <a:gd name="T23" fmla="*/ 0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9" h="474">
                <a:moveTo>
                  <a:pt x="334" y="0"/>
                </a:moveTo>
                <a:cubicBezTo>
                  <a:pt x="257" y="0"/>
                  <a:pt x="192" y="52"/>
                  <a:pt x="172" y="123"/>
                </a:cubicBezTo>
                <a:cubicBezTo>
                  <a:pt x="103" y="133"/>
                  <a:pt x="49" y="193"/>
                  <a:pt x="49" y="265"/>
                </a:cubicBezTo>
                <a:cubicBezTo>
                  <a:pt x="19" y="286"/>
                  <a:pt x="0" y="320"/>
                  <a:pt x="0" y="359"/>
                </a:cubicBezTo>
                <a:cubicBezTo>
                  <a:pt x="0" y="422"/>
                  <a:pt x="52" y="474"/>
                  <a:pt x="116" y="474"/>
                </a:cubicBezTo>
                <a:cubicBezTo>
                  <a:pt x="653" y="474"/>
                  <a:pt x="653" y="474"/>
                  <a:pt x="653" y="474"/>
                </a:cubicBezTo>
                <a:cubicBezTo>
                  <a:pt x="717" y="474"/>
                  <a:pt x="769" y="422"/>
                  <a:pt x="769" y="359"/>
                </a:cubicBezTo>
                <a:cubicBezTo>
                  <a:pt x="769" y="300"/>
                  <a:pt x="726" y="252"/>
                  <a:pt x="670" y="244"/>
                </a:cubicBezTo>
                <a:cubicBezTo>
                  <a:pt x="671" y="237"/>
                  <a:pt x="672" y="229"/>
                  <a:pt x="672" y="222"/>
                </a:cubicBezTo>
                <a:cubicBezTo>
                  <a:pt x="672" y="159"/>
                  <a:pt x="622" y="109"/>
                  <a:pt x="560" y="109"/>
                </a:cubicBezTo>
                <a:cubicBezTo>
                  <a:pt x="537" y="109"/>
                  <a:pt x="516" y="116"/>
                  <a:pt x="498" y="128"/>
                </a:cubicBezTo>
                <a:cubicBezTo>
                  <a:pt x="479" y="55"/>
                  <a:pt x="413" y="0"/>
                  <a:pt x="334" y="0"/>
                </a:cubicBezTo>
              </a:path>
            </a:pathLst>
          </a:custGeom>
          <a:solidFill>
            <a:schemeClr val="accent3">
              <a:lumMod val="60000"/>
              <a:lumOff val="40000"/>
              <a:alpha val="8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5C5C"/>
              </a:solidFill>
              <a:effectLst/>
              <a:uLnTx/>
              <a:uFillTx/>
              <a:latin typeface="Times New Roman" panose="02020603050405020304" pitchFamily="18" charset="0"/>
              <a:ea typeface="+mn-ea"/>
              <a:cs typeface="Times New Roman" panose="02020603050405020304" pitchFamily="18" charset="0"/>
            </a:endParaRPr>
          </a:p>
        </p:txBody>
      </p:sp>
      <p:sp>
        <p:nvSpPr>
          <p:cNvPr id="13" name="AutoShape 3"/>
          <p:cNvSpPr>
            <a:spLocks noChangeAspect="1" noChangeArrowheads="1" noTextEdit="1"/>
          </p:cNvSpPr>
          <p:nvPr/>
        </p:nvSpPr>
        <p:spPr bwMode="auto">
          <a:xfrm>
            <a:off x="7397133" y="2076962"/>
            <a:ext cx="599394" cy="599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5C5C"/>
              </a:solidFill>
              <a:effectLst/>
              <a:uLnTx/>
              <a:uFillTx/>
              <a:latin typeface="Times New Roman" panose="02020603050405020304" pitchFamily="18" charset="0"/>
              <a:ea typeface="+mn-ea"/>
              <a:cs typeface="Times New Roman" panose="02020603050405020304" pitchFamily="18" charset="0"/>
            </a:endParaRPr>
          </a:p>
        </p:txBody>
      </p:sp>
      <p:sp>
        <p:nvSpPr>
          <p:cNvPr id="14" name="Freeform 5"/>
          <p:cNvSpPr>
            <a:spLocks/>
          </p:cNvSpPr>
          <p:nvPr/>
        </p:nvSpPr>
        <p:spPr bwMode="auto">
          <a:xfrm>
            <a:off x="7371518" y="2046224"/>
            <a:ext cx="663432" cy="655747"/>
          </a:xfrm>
          <a:custGeom>
            <a:avLst/>
            <a:gdLst>
              <a:gd name="T0" fmla="*/ 101 w 106"/>
              <a:gd name="T1" fmla="*/ 62 h 105"/>
              <a:gd name="T2" fmla="*/ 62 w 106"/>
              <a:gd name="T3" fmla="*/ 5 h 105"/>
              <a:gd name="T4" fmla="*/ 5 w 106"/>
              <a:gd name="T5" fmla="*/ 44 h 105"/>
              <a:gd name="T6" fmla="*/ 44 w 106"/>
              <a:gd name="T7" fmla="*/ 100 h 105"/>
              <a:gd name="T8" fmla="*/ 101 w 106"/>
              <a:gd name="T9" fmla="*/ 62 h 105"/>
            </a:gdLst>
            <a:ahLst/>
            <a:cxnLst>
              <a:cxn ang="0">
                <a:pos x="T0" y="T1"/>
              </a:cxn>
              <a:cxn ang="0">
                <a:pos x="T2" y="T3"/>
              </a:cxn>
              <a:cxn ang="0">
                <a:pos x="T4" y="T5"/>
              </a:cxn>
              <a:cxn ang="0">
                <a:pos x="T6" y="T7"/>
              </a:cxn>
              <a:cxn ang="0">
                <a:pos x="T8" y="T9"/>
              </a:cxn>
            </a:cxnLst>
            <a:rect l="0" t="0" r="r" b="b"/>
            <a:pathLst>
              <a:path w="106" h="105">
                <a:moveTo>
                  <a:pt x="101" y="62"/>
                </a:moveTo>
                <a:cubicBezTo>
                  <a:pt x="106" y="36"/>
                  <a:pt x="88" y="10"/>
                  <a:pt x="62" y="5"/>
                </a:cubicBezTo>
                <a:cubicBezTo>
                  <a:pt x="36" y="0"/>
                  <a:pt x="10" y="17"/>
                  <a:pt x="5" y="44"/>
                </a:cubicBezTo>
                <a:cubicBezTo>
                  <a:pt x="0" y="70"/>
                  <a:pt x="17" y="95"/>
                  <a:pt x="44" y="100"/>
                </a:cubicBezTo>
                <a:cubicBezTo>
                  <a:pt x="70" y="105"/>
                  <a:pt x="96" y="88"/>
                  <a:pt x="101" y="62"/>
                </a:cubicBezTo>
                <a:close/>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5C5C"/>
              </a:solidFill>
              <a:effectLst/>
              <a:uLnTx/>
              <a:uFillTx/>
              <a:latin typeface="Times New Roman" panose="02020603050405020304" pitchFamily="18" charset="0"/>
              <a:ea typeface="+mn-ea"/>
              <a:cs typeface="Times New Roman" panose="02020603050405020304" pitchFamily="18" charset="0"/>
            </a:endParaRPr>
          </a:p>
        </p:txBody>
      </p:sp>
      <p:sp>
        <p:nvSpPr>
          <p:cNvPr id="15" name="Freeform 10"/>
          <p:cNvSpPr>
            <a:spLocks noChangeAspect="1"/>
          </p:cNvSpPr>
          <p:nvPr/>
        </p:nvSpPr>
        <p:spPr bwMode="auto">
          <a:xfrm>
            <a:off x="8506713" y="3797281"/>
            <a:ext cx="1611084" cy="991436"/>
          </a:xfrm>
          <a:custGeom>
            <a:avLst/>
            <a:gdLst>
              <a:gd name="T0" fmla="*/ 170 w 301"/>
              <a:gd name="T1" fmla="*/ 0 h 185"/>
              <a:gd name="T2" fmla="*/ 106 w 301"/>
              <a:gd name="T3" fmla="*/ 49 h 185"/>
              <a:gd name="T4" fmla="*/ 82 w 301"/>
              <a:gd name="T5" fmla="*/ 42 h 185"/>
              <a:gd name="T6" fmla="*/ 38 w 301"/>
              <a:gd name="T7" fmla="*/ 86 h 185"/>
              <a:gd name="T8" fmla="*/ 39 w 301"/>
              <a:gd name="T9" fmla="*/ 95 h 185"/>
              <a:gd name="T10" fmla="*/ 0 w 301"/>
              <a:gd name="T11" fmla="*/ 140 h 185"/>
              <a:gd name="T12" fmla="*/ 46 w 301"/>
              <a:gd name="T13" fmla="*/ 185 h 185"/>
              <a:gd name="T14" fmla="*/ 256 w 301"/>
              <a:gd name="T15" fmla="*/ 185 h 185"/>
              <a:gd name="T16" fmla="*/ 301 w 301"/>
              <a:gd name="T17" fmla="*/ 140 h 185"/>
              <a:gd name="T18" fmla="*/ 282 w 301"/>
              <a:gd name="T19" fmla="*/ 103 h 185"/>
              <a:gd name="T20" fmla="*/ 234 w 301"/>
              <a:gd name="T21" fmla="*/ 48 h 185"/>
              <a:gd name="T22" fmla="*/ 170 w 301"/>
              <a:gd name="T23"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1" h="185">
                <a:moveTo>
                  <a:pt x="170" y="0"/>
                </a:moveTo>
                <a:cubicBezTo>
                  <a:pt x="140" y="0"/>
                  <a:pt x="114" y="21"/>
                  <a:pt x="106" y="49"/>
                </a:cubicBezTo>
                <a:cubicBezTo>
                  <a:pt x="99" y="45"/>
                  <a:pt x="91" y="42"/>
                  <a:pt x="82" y="42"/>
                </a:cubicBezTo>
                <a:cubicBezTo>
                  <a:pt x="58" y="42"/>
                  <a:pt x="38" y="62"/>
                  <a:pt x="38" y="86"/>
                </a:cubicBezTo>
                <a:cubicBezTo>
                  <a:pt x="38" y="89"/>
                  <a:pt x="38" y="92"/>
                  <a:pt x="39" y="95"/>
                </a:cubicBezTo>
                <a:cubicBezTo>
                  <a:pt x="17" y="98"/>
                  <a:pt x="0" y="117"/>
                  <a:pt x="0" y="140"/>
                </a:cubicBezTo>
                <a:cubicBezTo>
                  <a:pt x="0" y="165"/>
                  <a:pt x="21" y="185"/>
                  <a:pt x="46" y="185"/>
                </a:cubicBezTo>
                <a:cubicBezTo>
                  <a:pt x="256" y="185"/>
                  <a:pt x="256" y="185"/>
                  <a:pt x="256" y="185"/>
                </a:cubicBezTo>
                <a:cubicBezTo>
                  <a:pt x="281" y="185"/>
                  <a:pt x="301" y="165"/>
                  <a:pt x="301" y="140"/>
                </a:cubicBezTo>
                <a:cubicBezTo>
                  <a:pt x="301" y="125"/>
                  <a:pt x="294" y="111"/>
                  <a:pt x="282" y="103"/>
                </a:cubicBezTo>
                <a:cubicBezTo>
                  <a:pt x="282" y="75"/>
                  <a:pt x="261" y="52"/>
                  <a:pt x="234" y="48"/>
                </a:cubicBezTo>
                <a:cubicBezTo>
                  <a:pt x="226" y="20"/>
                  <a:pt x="201" y="0"/>
                  <a:pt x="170" y="0"/>
                </a:cubicBezTo>
              </a:path>
            </a:pathLst>
          </a:custGeom>
          <a:solidFill>
            <a:srgbClr val="F18C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5C5C"/>
              </a:solidFill>
              <a:effectLst/>
              <a:uLnTx/>
              <a:uFillTx/>
              <a:latin typeface="Times New Roman" panose="02020603050405020304" pitchFamily="18" charset="0"/>
              <a:ea typeface="+mn-ea"/>
              <a:cs typeface="Times New Roman" panose="02020603050405020304" pitchFamily="18" charset="0"/>
            </a:endParaRPr>
          </a:p>
        </p:txBody>
      </p:sp>
      <p:sp>
        <p:nvSpPr>
          <p:cNvPr id="16" name="Freeform 11"/>
          <p:cNvSpPr>
            <a:spLocks noChangeAspect="1" noEditPoints="1"/>
          </p:cNvSpPr>
          <p:nvPr/>
        </p:nvSpPr>
        <p:spPr bwMode="auto">
          <a:xfrm>
            <a:off x="8304609" y="3647229"/>
            <a:ext cx="1959413" cy="1218195"/>
          </a:xfrm>
          <a:custGeom>
            <a:avLst/>
            <a:gdLst>
              <a:gd name="T0" fmla="*/ 132 w 369"/>
              <a:gd name="T1" fmla="*/ 65 h 229"/>
              <a:gd name="T2" fmla="*/ 133 w 369"/>
              <a:gd name="T3" fmla="*/ 62 h 229"/>
              <a:gd name="T4" fmla="*/ 209 w 369"/>
              <a:gd name="T5" fmla="*/ 4 h 229"/>
              <a:gd name="T6" fmla="*/ 209 w 369"/>
              <a:gd name="T7" fmla="*/ 4 h 229"/>
              <a:gd name="T8" fmla="*/ 284 w 369"/>
              <a:gd name="T9" fmla="*/ 60 h 229"/>
              <a:gd name="T10" fmla="*/ 284 w 369"/>
              <a:gd name="T11" fmla="*/ 62 h 229"/>
              <a:gd name="T12" fmla="*/ 286 w 369"/>
              <a:gd name="T13" fmla="*/ 62 h 229"/>
              <a:gd name="T14" fmla="*/ 342 w 369"/>
              <a:gd name="T15" fmla="*/ 127 h 229"/>
              <a:gd name="T16" fmla="*/ 342 w 369"/>
              <a:gd name="T17" fmla="*/ 128 h 229"/>
              <a:gd name="T18" fmla="*/ 343 w 369"/>
              <a:gd name="T19" fmla="*/ 129 h 229"/>
              <a:gd name="T20" fmla="*/ 365 w 369"/>
              <a:gd name="T21" fmla="*/ 172 h 229"/>
              <a:gd name="T22" fmla="*/ 350 w 369"/>
              <a:gd name="T23" fmla="*/ 209 h 229"/>
              <a:gd name="T24" fmla="*/ 312 w 369"/>
              <a:gd name="T25" fmla="*/ 225 h 229"/>
              <a:gd name="T26" fmla="*/ 57 w 369"/>
              <a:gd name="T27" fmla="*/ 225 h 229"/>
              <a:gd name="T28" fmla="*/ 20 w 369"/>
              <a:gd name="T29" fmla="*/ 209 h 229"/>
              <a:gd name="T30" fmla="*/ 4 w 369"/>
              <a:gd name="T31" fmla="*/ 172 h 229"/>
              <a:gd name="T32" fmla="*/ 50 w 369"/>
              <a:gd name="T33" fmla="*/ 119 h 229"/>
              <a:gd name="T34" fmla="*/ 52 w 369"/>
              <a:gd name="T35" fmla="*/ 119 h 229"/>
              <a:gd name="T36" fmla="*/ 51 w 369"/>
              <a:gd name="T37" fmla="*/ 117 h 229"/>
              <a:gd name="T38" fmla="*/ 50 w 369"/>
              <a:gd name="T39" fmla="*/ 107 h 229"/>
              <a:gd name="T40" fmla="*/ 65 w 369"/>
              <a:gd name="T41" fmla="*/ 70 h 229"/>
              <a:gd name="T42" fmla="*/ 102 w 369"/>
              <a:gd name="T43" fmla="*/ 55 h 229"/>
              <a:gd name="T44" fmla="*/ 130 w 369"/>
              <a:gd name="T45" fmla="*/ 64 h 229"/>
              <a:gd name="T46" fmla="*/ 132 w 369"/>
              <a:gd name="T47" fmla="*/ 65 h 229"/>
              <a:gd name="T48" fmla="*/ 209 w 369"/>
              <a:gd name="T49" fmla="*/ 0 h 229"/>
              <a:gd name="T50" fmla="*/ 130 w 369"/>
              <a:gd name="T51" fmla="*/ 59 h 229"/>
              <a:gd name="T52" fmla="*/ 102 w 369"/>
              <a:gd name="T53" fmla="*/ 51 h 229"/>
              <a:gd name="T54" fmla="*/ 102 w 369"/>
              <a:gd name="T55" fmla="*/ 51 h 229"/>
              <a:gd name="T56" fmla="*/ 46 w 369"/>
              <a:gd name="T57" fmla="*/ 107 h 229"/>
              <a:gd name="T58" fmla="*/ 47 w 369"/>
              <a:gd name="T59" fmla="*/ 116 h 229"/>
              <a:gd name="T60" fmla="*/ 0 w 369"/>
              <a:gd name="T61" fmla="*/ 172 h 229"/>
              <a:gd name="T62" fmla="*/ 57 w 369"/>
              <a:gd name="T63" fmla="*/ 229 h 229"/>
              <a:gd name="T64" fmla="*/ 312 w 369"/>
              <a:gd name="T65" fmla="*/ 229 h 229"/>
              <a:gd name="T66" fmla="*/ 369 w 369"/>
              <a:gd name="T67" fmla="*/ 172 h 229"/>
              <a:gd name="T68" fmla="*/ 346 w 369"/>
              <a:gd name="T69" fmla="*/ 126 h 229"/>
              <a:gd name="T70" fmla="*/ 287 w 369"/>
              <a:gd name="T71" fmla="*/ 58 h 229"/>
              <a:gd name="T72" fmla="*/ 209 w 369"/>
              <a:gd name="T73" fmla="*/ 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9" h="229">
                <a:moveTo>
                  <a:pt x="132" y="65"/>
                </a:moveTo>
                <a:cubicBezTo>
                  <a:pt x="133" y="62"/>
                  <a:pt x="133" y="62"/>
                  <a:pt x="133" y="62"/>
                </a:cubicBezTo>
                <a:cubicBezTo>
                  <a:pt x="142" y="29"/>
                  <a:pt x="172" y="4"/>
                  <a:pt x="209" y="4"/>
                </a:cubicBezTo>
                <a:cubicBezTo>
                  <a:pt x="209" y="4"/>
                  <a:pt x="209" y="4"/>
                  <a:pt x="209" y="4"/>
                </a:cubicBezTo>
                <a:cubicBezTo>
                  <a:pt x="244" y="4"/>
                  <a:pt x="275" y="28"/>
                  <a:pt x="284" y="60"/>
                </a:cubicBezTo>
                <a:cubicBezTo>
                  <a:pt x="284" y="62"/>
                  <a:pt x="284" y="62"/>
                  <a:pt x="284" y="62"/>
                </a:cubicBezTo>
                <a:cubicBezTo>
                  <a:pt x="286" y="62"/>
                  <a:pt x="286" y="62"/>
                  <a:pt x="286" y="62"/>
                </a:cubicBezTo>
                <a:cubicBezTo>
                  <a:pt x="317" y="67"/>
                  <a:pt x="342" y="94"/>
                  <a:pt x="342" y="127"/>
                </a:cubicBezTo>
                <a:cubicBezTo>
                  <a:pt x="342" y="128"/>
                  <a:pt x="342" y="128"/>
                  <a:pt x="342" y="128"/>
                </a:cubicBezTo>
                <a:cubicBezTo>
                  <a:pt x="343" y="129"/>
                  <a:pt x="343" y="129"/>
                  <a:pt x="343" y="129"/>
                </a:cubicBezTo>
                <a:cubicBezTo>
                  <a:pt x="357" y="138"/>
                  <a:pt x="365" y="154"/>
                  <a:pt x="365" y="172"/>
                </a:cubicBezTo>
                <a:cubicBezTo>
                  <a:pt x="365" y="186"/>
                  <a:pt x="359" y="199"/>
                  <a:pt x="350" y="209"/>
                </a:cubicBezTo>
                <a:cubicBezTo>
                  <a:pt x="340" y="219"/>
                  <a:pt x="327" y="225"/>
                  <a:pt x="312" y="225"/>
                </a:cubicBezTo>
                <a:cubicBezTo>
                  <a:pt x="57" y="225"/>
                  <a:pt x="57" y="225"/>
                  <a:pt x="57" y="225"/>
                </a:cubicBezTo>
                <a:cubicBezTo>
                  <a:pt x="43" y="225"/>
                  <a:pt x="30" y="219"/>
                  <a:pt x="20" y="209"/>
                </a:cubicBezTo>
                <a:cubicBezTo>
                  <a:pt x="10" y="199"/>
                  <a:pt x="4" y="186"/>
                  <a:pt x="4" y="172"/>
                </a:cubicBezTo>
                <a:cubicBezTo>
                  <a:pt x="4" y="145"/>
                  <a:pt x="24" y="123"/>
                  <a:pt x="50" y="119"/>
                </a:cubicBezTo>
                <a:cubicBezTo>
                  <a:pt x="52" y="119"/>
                  <a:pt x="52" y="119"/>
                  <a:pt x="52" y="119"/>
                </a:cubicBezTo>
                <a:cubicBezTo>
                  <a:pt x="51" y="117"/>
                  <a:pt x="51" y="117"/>
                  <a:pt x="51" y="117"/>
                </a:cubicBezTo>
                <a:cubicBezTo>
                  <a:pt x="51" y="114"/>
                  <a:pt x="50" y="110"/>
                  <a:pt x="50" y="107"/>
                </a:cubicBezTo>
                <a:cubicBezTo>
                  <a:pt x="50" y="92"/>
                  <a:pt x="56" y="80"/>
                  <a:pt x="65" y="70"/>
                </a:cubicBezTo>
                <a:cubicBezTo>
                  <a:pt x="75" y="61"/>
                  <a:pt x="88" y="55"/>
                  <a:pt x="102" y="55"/>
                </a:cubicBezTo>
                <a:cubicBezTo>
                  <a:pt x="112" y="55"/>
                  <a:pt x="122" y="58"/>
                  <a:pt x="130" y="64"/>
                </a:cubicBezTo>
                <a:cubicBezTo>
                  <a:pt x="132" y="65"/>
                  <a:pt x="132" y="65"/>
                  <a:pt x="132" y="65"/>
                </a:cubicBezTo>
                <a:moveTo>
                  <a:pt x="209" y="0"/>
                </a:moveTo>
                <a:cubicBezTo>
                  <a:pt x="171" y="0"/>
                  <a:pt x="140" y="25"/>
                  <a:pt x="130" y="59"/>
                </a:cubicBezTo>
                <a:cubicBezTo>
                  <a:pt x="122" y="54"/>
                  <a:pt x="112" y="51"/>
                  <a:pt x="102" y="51"/>
                </a:cubicBezTo>
                <a:cubicBezTo>
                  <a:pt x="102" y="51"/>
                  <a:pt x="102" y="51"/>
                  <a:pt x="102" y="51"/>
                </a:cubicBezTo>
                <a:cubicBezTo>
                  <a:pt x="71" y="51"/>
                  <a:pt x="46" y="76"/>
                  <a:pt x="46" y="107"/>
                </a:cubicBezTo>
                <a:cubicBezTo>
                  <a:pt x="46" y="110"/>
                  <a:pt x="47" y="113"/>
                  <a:pt x="47" y="116"/>
                </a:cubicBezTo>
                <a:cubicBezTo>
                  <a:pt x="21" y="121"/>
                  <a:pt x="0" y="144"/>
                  <a:pt x="0" y="172"/>
                </a:cubicBezTo>
                <a:cubicBezTo>
                  <a:pt x="0" y="203"/>
                  <a:pt x="26" y="229"/>
                  <a:pt x="57" y="229"/>
                </a:cubicBezTo>
                <a:cubicBezTo>
                  <a:pt x="312" y="229"/>
                  <a:pt x="312" y="229"/>
                  <a:pt x="312" y="229"/>
                </a:cubicBezTo>
                <a:cubicBezTo>
                  <a:pt x="344" y="229"/>
                  <a:pt x="369" y="203"/>
                  <a:pt x="369" y="172"/>
                </a:cubicBezTo>
                <a:cubicBezTo>
                  <a:pt x="369" y="153"/>
                  <a:pt x="360" y="136"/>
                  <a:pt x="346" y="126"/>
                </a:cubicBezTo>
                <a:cubicBezTo>
                  <a:pt x="346" y="92"/>
                  <a:pt x="320" y="64"/>
                  <a:pt x="287" y="58"/>
                </a:cubicBezTo>
                <a:cubicBezTo>
                  <a:pt x="277" y="24"/>
                  <a:pt x="246" y="0"/>
                  <a:pt x="209" y="0"/>
                </a:cubicBezTo>
              </a:path>
            </a:pathLst>
          </a:custGeom>
          <a:solidFill>
            <a:srgbClr val="966C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5C5C"/>
              </a:solidFill>
              <a:effectLst/>
              <a:uLnTx/>
              <a:uFillTx/>
              <a:latin typeface="Times New Roman" panose="02020603050405020304" pitchFamily="18" charset="0"/>
              <a:ea typeface="+mn-ea"/>
              <a:cs typeface="Times New Roman" panose="02020603050405020304" pitchFamily="18" charset="0"/>
            </a:endParaRPr>
          </a:p>
        </p:txBody>
      </p:sp>
      <p:sp>
        <p:nvSpPr>
          <p:cNvPr id="17" name="AutoShape 17"/>
          <p:cNvSpPr>
            <a:spLocks noChangeAspect="1" noChangeArrowheads="1" noTextEdit="1"/>
          </p:cNvSpPr>
          <p:nvPr/>
        </p:nvSpPr>
        <p:spPr bwMode="auto">
          <a:xfrm>
            <a:off x="6705897" y="2261933"/>
            <a:ext cx="2405063"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5C5C"/>
              </a:solidFill>
              <a:effectLst/>
              <a:uLnTx/>
              <a:uFillTx/>
              <a:latin typeface="Times New Roman" panose="02020603050405020304" pitchFamily="18" charset="0"/>
              <a:ea typeface="+mn-ea"/>
              <a:cs typeface="Times New Roman" panose="02020603050405020304" pitchFamily="18" charset="0"/>
            </a:endParaRPr>
          </a:p>
        </p:txBody>
      </p:sp>
      <p:sp>
        <p:nvSpPr>
          <p:cNvPr id="18" name="Freeform 19"/>
          <p:cNvSpPr>
            <a:spLocks noChangeAspect="1"/>
          </p:cNvSpPr>
          <p:nvPr/>
        </p:nvSpPr>
        <p:spPr bwMode="auto">
          <a:xfrm>
            <a:off x="6705897" y="2255582"/>
            <a:ext cx="2534591" cy="1572617"/>
          </a:xfrm>
          <a:custGeom>
            <a:avLst/>
            <a:gdLst>
              <a:gd name="T0" fmla="*/ 168 w 387"/>
              <a:gd name="T1" fmla="*/ 0 h 239"/>
              <a:gd name="T2" fmla="*/ 87 w 387"/>
              <a:gd name="T3" fmla="*/ 62 h 239"/>
              <a:gd name="T4" fmla="*/ 24 w 387"/>
              <a:gd name="T5" fmla="*/ 134 h 239"/>
              <a:gd name="T6" fmla="*/ 0 w 387"/>
              <a:gd name="T7" fmla="*/ 181 h 239"/>
              <a:gd name="T8" fmla="*/ 58 w 387"/>
              <a:gd name="T9" fmla="*/ 239 h 239"/>
              <a:gd name="T10" fmla="*/ 329 w 387"/>
              <a:gd name="T11" fmla="*/ 239 h 239"/>
              <a:gd name="T12" fmla="*/ 387 w 387"/>
              <a:gd name="T13" fmla="*/ 181 h 239"/>
              <a:gd name="T14" fmla="*/ 337 w 387"/>
              <a:gd name="T15" fmla="*/ 123 h 239"/>
              <a:gd name="T16" fmla="*/ 339 w 387"/>
              <a:gd name="T17" fmla="*/ 112 h 239"/>
              <a:gd name="T18" fmla="*/ 282 w 387"/>
              <a:gd name="T19" fmla="*/ 55 h 239"/>
              <a:gd name="T20" fmla="*/ 251 w 387"/>
              <a:gd name="T21" fmla="*/ 64 h 239"/>
              <a:gd name="T22" fmla="*/ 168 w 387"/>
              <a:gd name="T23"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7" h="239">
                <a:moveTo>
                  <a:pt x="168" y="0"/>
                </a:moveTo>
                <a:cubicBezTo>
                  <a:pt x="129" y="0"/>
                  <a:pt x="97" y="27"/>
                  <a:pt x="87" y="62"/>
                </a:cubicBezTo>
                <a:cubicBezTo>
                  <a:pt x="52" y="67"/>
                  <a:pt x="25" y="97"/>
                  <a:pt x="24" y="134"/>
                </a:cubicBezTo>
                <a:cubicBezTo>
                  <a:pt x="10" y="144"/>
                  <a:pt x="0" y="161"/>
                  <a:pt x="0" y="181"/>
                </a:cubicBezTo>
                <a:cubicBezTo>
                  <a:pt x="0" y="213"/>
                  <a:pt x="26" y="239"/>
                  <a:pt x="58" y="239"/>
                </a:cubicBezTo>
                <a:cubicBezTo>
                  <a:pt x="329" y="239"/>
                  <a:pt x="329" y="239"/>
                  <a:pt x="329" y="239"/>
                </a:cubicBezTo>
                <a:cubicBezTo>
                  <a:pt x="361" y="239"/>
                  <a:pt x="387" y="213"/>
                  <a:pt x="387" y="181"/>
                </a:cubicBezTo>
                <a:cubicBezTo>
                  <a:pt x="387" y="152"/>
                  <a:pt x="366" y="127"/>
                  <a:pt x="337" y="123"/>
                </a:cubicBezTo>
                <a:cubicBezTo>
                  <a:pt x="338" y="120"/>
                  <a:pt x="339" y="116"/>
                  <a:pt x="339" y="112"/>
                </a:cubicBezTo>
                <a:cubicBezTo>
                  <a:pt x="339" y="81"/>
                  <a:pt x="313" y="55"/>
                  <a:pt x="282" y="55"/>
                </a:cubicBezTo>
                <a:cubicBezTo>
                  <a:pt x="270" y="55"/>
                  <a:pt x="260" y="59"/>
                  <a:pt x="251" y="64"/>
                </a:cubicBezTo>
                <a:cubicBezTo>
                  <a:pt x="241" y="28"/>
                  <a:pt x="208" y="0"/>
                  <a:pt x="168" y="0"/>
                </a:cubicBezTo>
              </a:path>
            </a:pathLst>
          </a:custGeom>
          <a:solidFill>
            <a:schemeClr val="bg2">
              <a:alpha val="9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5C5C"/>
              </a:solidFill>
              <a:effectLst/>
              <a:uLnTx/>
              <a:uFillTx/>
              <a:latin typeface="Times New Roman" panose="02020603050405020304" pitchFamily="18" charset="0"/>
              <a:ea typeface="+mn-ea"/>
              <a:cs typeface="Times New Roman" panose="02020603050405020304" pitchFamily="18" charset="0"/>
            </a:endParaRPr>
          </a:p>
        </p:txBody>
      </p:sp>
      <p:sp>
        <p:nvSpPr>
          <p:cNvPr id="19" name="AutoShape 25"/>
          <p:cNvSpPr>
            <a:spLocks noChangeAspect="1" noChangeArrowheads="1" noTextEdit="1"/>
          </p:cNvSpPr>
          <p:nvPr/>
        </p:nvSpPr>
        <p:spPr bwMode="auto">
          <a:xfrm>
            <a:off x="2202071" y="1611449"/>
            <a:ext cx="2761356" cy="1580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5C5C"/>
              </a:solidFill>
              <a:effectLst/>
              <a:uLnTx/>
              <a:uFillTx/>
              <a:latin typeface="Times New Roman" panose="02020603050405020304" pitchFamily="18" charset="0"/>
              <a:ea typeface="+mn-ea"/>
              <a:cs typeface="Times New Roman" panose="02020603050405020304" pitchFamily="18" charset="0"/>
            </a:endParaRPr>
          </a:p>
        </p:txBody>
      </p:sp>
      <p:sp>
        <p:nvSpPr>
          <p:cNvPr id="20" name="Freeform 27"/>
          <p:cNvSpPr>
            <a:spLocks noChangeAspect="1"/>
          </p:cNvSpPr>
          <p:nvPr/>
        </p:nvSpPr>
        <p:spPr bwMode="auto">
          <a:xfrm>
            <a:off x="2452070" y="1640909"/>
            <a:ext cx="2748048" cy="1566985"/>
          </a:xfrm>
          <a:custGeom>
            <a:avLst/>
            <a:gdLst>
              <a:gd name="T0" fmla="*/ 49 w 346"/>
              <a:gd name="T1" fmla="*/ 92 h 196"/>
              <a:gd name="T2" fmla="*/ 46 w 346"/>
              <a:gd name="T3" fmla="*/ 71 h 196"/>
              <a:gd name="T4" fmla="*/ 116 w 346"/>
              <a:gd name="T5" fmla="*/ 0 h 196"/>
              <a:gd name="T6" fmla="*/ 180 w 346"/>
              <a:gd name="T7" fmla="*/ 41 h 196"/>
              <a:gd name="T8" fmla="*/ 223 w 346"/>
              <a:gd name="T9" fmla="*/ 22 h 196"/>
              <a:gd name="T10" fmla="*/ 283 w 346"/>
              <a:gd name="T11" fmla="*/ 82 h 196"/>
              <a:gd name="T12" fmla="*/ 282 w 346"/>
              <a:gd name="T13" fmla="*/ 91 h 196"/>
              <a:gd name="T14" fmla="*/ 294 w 346"/>
              <a:gd name="T15" fmla="*/ 91 h 196"/>
              <a:gd name="T16" fmla="*/ 346 w 346"/>
              <a:gd name="T17" fmla="*/ 144 h 196"/>
              <a:gd name="T18" fmla="*/ 294 w 346"/>
              <a:gd name="T19" fmla="*/ 196 h 196"/>
              <a:gd name="T20" fmla="*/ 52 w 346"/>
              <a:gd name="T21" fmla="*/ 196 h 196"/>
              <a:gd name="T22" fmla="*/ 0 w 346"/>
              <a:gd name="T23" fmla="*/ 144 h 196"/>
              <a:gd name="T24" fmla="*/ 49 w 346"/>
              <a:gd name="T25" fmla="*/ 9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6" h="196">
                <a:moveTo>
                  <a:pt x="49" y="92"/>
                </a:moveTo>
                <a:cubicBezTo>
                  <a:pt x="47" y="85"/>
                  <a:pt x="46" y="78"/>
                  <a:pt x="46" y="71"/>
                </a:cubicBezTo>
                <a:cubicBezTo>
                  <a:pt x="46" y="32"/>
                  <a:pt x="77" y="0"/>
                  <a:pt x="116" y="0"/>
                </a:cubicBezTo>
                <a:cubicBezTo>
                  <a:pt x="144" y="0"/>
                  <a:pt x="169" y="17"/>
                  <a:pt x="180" y="41"/>
                </a:cubicBezTo>
                <a:cubicBezTo>
                  <a:pt x="191" y="29"/>
                  <a:pt x="206" y="22"/>
                  <a:pt x="223" y="22"/>
                </a:cubicBezTo>
                <a:cubicBezTo>
                  <a:pt x="256" y="22"/>
                  <a:pt x="283" y="49"/>
                  <a:pt x="283" y="82"/>
                </a:cubicBezTo>
                <a:cubicBezTo>
                  <a:pt x="283" y="85"/>
                  <a:pt x="283" y="88"/>
                  <a:pt x="282" y="91"/>
                </a:cubicBezTo>
                <a:cubicBezTo>
                  <a:pt x="294" y="91"/>
                  <a:pt x="294" y="91"/>
                  <a:pt x="294" y="91"/>
                </a:cubicBezTo>
                <a:cubicBezTo>
                  <a:pt x="323" y="91"/>
                  <a:pt x="346" y="115"/>
                  <a:pt x="346" y="144"/>
                </a:cubicBezTo>
                <a:cubicBezTo>
                  <a:pt x="346" y="172"/>
                  <a:pt x="323" y="196"/>
                  <a:pt x="294" y="196"/>
                </a:cubicBezTo>
                <a:cubicBezTo>
                  <a:pt x="52" y="196"/>
                  <a:pt x="52" y="196"/>
                  <a:pt x="52" y="196"/>
                </a:cubicBezTo>
                <a:cubicBezTo>
                  <a:pt x="24" y="196"/>
                  <a:pt x="0" y="172"/>
                  <a:pt x="0" y="144"/>
                </a:cubicBezTo>
                <a:cubicBezTo>
                  <a:pt x="0" y="116"/>
                  <a:pt x="22" y="94"/>
                  <a:pt x="49" y="92"/>
                </a:cubicBezTo>
                <a:close/>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5C5C"/>
              </a:solidFill>
              <a:effectLst/>
              <a:uLnTx/>
              <a:uFillTx/>
              <a:latin typeface="Times New Roman" panose="02020603050405020304" pitchFamily="18" charset="0"/>
              <a:ea typeface="+mn-ea"/>
              <a:cs typeface="Times New Roman" panose="02020603050405020304" pitchFamily="18" charset="0"/>
            </a:endParaRPr>
          </a:p>
        </p:txBody>
      </p:sp>
      <p:sp>
        <p:nvSpPr>
          <p:cNvPr id="21" name="Freeform 23"/>
          <p:cNvSpPr>
            <a:spLocks noChangeAspect="1"/>
          </p:cNvSpPr>
          <p:nvPr/>
        </p:nvSpPr>
        <p:spPr bwMode="auto">
          <a:xfrm>
            <a:off x="1864640" y="2007388"/>
            <a:ext cx="3212733" cy="1820812"/>
          </a:xfrm>
          <a:custGeom>
            <a:avLst/>
            <a:gdLst>
              <a:gd name="T0" fmla="*/ 72 w 514"/>
              <a:gd name="T1" fmla="*/ 136 h 290"/>
              <a:gd name="T2" fmla="*/ 67 w 514"/>
              <a:gd name="T3" fmla="*/ 105 h 290"/>
              <a:gd name="T4" fmla="*/ 172 w 514"/>
              <a:gd name="T5" fmla="*/ 0 h 290"/>
              <a:gd name="T6" fmla="*/ 266 w 514"/>
              <a:gd name="T7" fmla="*/ 60 h 290"/>
              <a:gd name="T8" fmla="*/ 331 w 514"/>
              <a:gd name="T9" fmla="*/ 33 h 290"/>
              <a:gd name="T10" fmla="*/ 419 w 514"/>
              <a:gd name="T11" fmla="*/ 121 h 290"/>
              <a:gd name="T12" fmla="*/ 418 w 514"/>
              <a:gd name="T13" fmla="*/ 135 h 290"/>
              <a:gd name="T14" fmla="*/ 436 w 514"/>
              <a:gd name="T15" fmla="*/ 135 h 290"/>
              <a:gd name="T16" fmla="*/ 514 w 514"/>
              <a:gd name="T17" fmla="*/ 213 h 290"/>
              <a:gd name="T18" fmla="*/ 436 w 514"/>
              <a:gd name="T19" fmla="*/ 290 h 290"/>
              <a:gd name="T20" fmla="*/ 77 w 514"/>
              <a:gd name="T21" fmla="*/ 290 h 290"/>
              <a:gd name="T22" fmla="*/ 0 w 514"/>
              <a:gd name="T23" fmla="*/ 213 h 290"/>
              <a:gd name="T24" fmla="*/ 72 w 514"/>
              <a:gd name="T25" fmla="*/ 136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4" h="290">
                <a:moveTo>
                  <a:pt x="72" y="136"/>
                </a:moveTo>
                <a:cubicBezTo>
                  <a:pt x="69" y="126"/>
                  <a:pt x="67" y="116"/>
                  <a:pt x="67" y="105"/>
                </a:cubicBezTo>
                <a:cubicBezTo>
                  <a:pt x="67" y="47"/>
                  <a:pt x="114" y="0"/>
                  <a:pt x="172" y="0"/>
                </a:cubicBezTo>
                <a:cubicBezTo>
                  <a:pt x="214" y="0"/>
                  <a:pt x="250" y="25"/>
                  <a:pt x="266" y="60"/>
                </a:cubicBezTo>
                <a:cubicBezTo>
                  <a:pt x="283" y="43"/>
                  <a:pt x="305" y="33"/>
                  <a:pt x="331" y="33"/>
                </a:cubicBezTo>
                <a:cubicBezTo>
                  <a:pt x="380" y="33"/>
                  <a:pt x="419" y="72"/>
                  <a:pt x="419" y="121"/>
                </a:cubicBezTo>
                <a:cubicBezTo>
                  <a:pt x="419" y="126"/>
                  <a:pt x="419" y="131"/>
                  <a:pt x="418" y="135"/>
                </a:cubicBezTo>
                <a:cubicBezTo>
                  <a:pt x="436" y="135"/>
                  <a:pt x="436" y="135"/>
                  <a:pt x="436" y="135"/>
                </a:cubicBezTo>
                <a:cubicBezTo>
                  <a:pt x="479" y="135"/>
                  <a:pt x="514" y="170"/>
                  <a:pt x="514" y="213"/>
                </a:cubicBezTo>
                <a:cubicBezTo>
                  <a:pt x="514" y="256"/>
                  <a:pt x="479" y="290"/>
                  <a:pt x="436" y="290"/>
                </a:cubicBezTo>
                <a:cubicBezTo>
                  <a:pt x="77" y="290"/>
                  <a:pt x="77" y="290"/>
                  <a:pt x="77" y="290"/>
                </a:cubicBezTo>
                <a:cubicBezTo>
                  <a:pt x="34" y="290"/>
                  <a:pt x="0" y="256"/>
                  <a:pt x="0" y="213"/>
                </a:cubicBezTo>
                <a:cubicBezTo>
                  <a:pt x="0" y="172"/>
                  <a:pt x="31" y="139"/>
                  <a:pt x="72" y="136"/>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5C5C"/>
              </a:solidFill>
              <a:effectLst/>
              <a:uLnTx/>
              <a:uFillTx/>
              <a:latin typeface="Times New Roman" panose="02020603050405020304" pitchFamily="18" charset="0"/>
              <a:ea typeface="+mn-ea"/>
              <a:cs typeface="Times New Roman" panose="02020603050405020304" pitchFamily="18" charset="0"/>
            </a:endParaRPr>
          </a:p>
        </p:txBody>
      </p:sp>
      <p:grpSp>
        <p:nvGrpSpPr>
          <p:cNvPr id="41" name="Group 82"/>
          <p:cNvGrpSpPr>
            <a:grpSpLocks noChangeAspect="1"/>
          </p:cNvGrpSpPr>
          <p:nvPr/>
        </p:nvGrpSpPr>
        <p:grpSpPr bwMode="auto">
          <a:xfrm>
            <a:off x="1513370" y="4499943"/>
            <a:ext cx="711200" cy="731838"/>
            <a:chOff x="740" y="2662"/>
            <a:chExt cx="448" cy="461"/>
          </a:xfrm>
        </p:grpSpPr>
        <p:sp>
          <p:nvSpPr>
            <p:cNvPr id="42" name="AutoShape 81"/>
            <p:cNvSpPr>
              <a:spLocks noChangeAspect="1" noChangeArrowheads="1" noTextEdit="1"/>
            </p:cNvSpPr>
            <p:nvPr/>
          </p:nvSpPr>
          <p:spPr bwMode="auto">
            <a:xfrm>
              <a:off x="740" y="2662"/>
              <a:ext cx="448"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5C5C"/>
                </a:solidFill>
                <a:effectLst/>
                <a:uLnTx/>
                <a:uFillTx/>
                <a:latin typeface="Times New Roman" panose="02020603050405020304" pitchFamily="18" charset="0"/>
                <a:ea typeface="+mn-ea"/>
                <a:cs typeface="Times New Roman" panose="02020603050405020304" pitchFamily="18" charset="0"/>
              </a:endParaRPr>
            </a:p>
          </p:txBody>
        </p:sp>
        <p:sp>
          <p:nvSpPr>
            <p:cNvPr id="43" name="Freeform 83"/>
            <p:cNvSpPr>
              <a:spLocks/>
            </p:cNvSpPr>
            <p:nvPr/>
          </p:nvSpPr>
          <p:spPr bwMode="auto">
            <a:xfrm>
              <a:off x="721" y="2643"/>
              <a:ext cx="495" cy="494"/>
            </a:xfrm>
            <a:custGeom>
              <a:avLst/>
              <a:gdLst>
                <a:gd name="T0" fmla="*/ 101 w 106"/>
                <a:gd name="T1" fmla="*/ 62 h 106"/>
                <a:gd name="T2" fmla="*/ 62 w 106"/>
                <a:gd name="T3" fmla="*/ 5 h 106"/>
                <a:gd name="T4" fmla="*/ 5 w 106"/>
                <a:gd name="T5" fmla="*/ 44 h 106"/>
                <a:gd name="T6" fmla="*/ 44 w 106"/>
                <a:gd name="T7" fmla="*/ 101 h 106"/>
                <a:gd name="T8" fmla="*/ 101 w 106"/>
                <a:gd name="T9" fmla="*/ 62 h 106"/>
              </a:gdLst>
              <a:ahLst/>
              <a:cxnLst>
                <a:cxn ang="0">
                  <a:pos x="T0" y="T1"/>
                </a:cxn>
                <a:cxn ang="0">
                  <a:pos x="T2" y="T3"/>
                </a:cxn>
                <a:cxn ang="0">
                  <a:pos x="T4" y="T5"/>
                </a:cxn>
                <a:cxn ang="0">
                  <a:pos x="T6" y="T7"/>
                </a:cxn>
                <a:cxn ang="0">
                  <a:pos x="T8" y="T9"/>
                </a:cxn>
              </a:cxnLst>
              <a:rect l="0" t="0" r="r" b="b"/>
              <a:pathLst>
                <a:path w="106" h="106">
                  <a:moveTo>
                    <a:pt x="101" y="62"/>
                  </a:moveTo>
                  <a:cubicBezTo>
                    <a:pt x="106" y="36"/>
                    <a:pt x="88" y="10"/>
                    <a:pt x="62" y="5"/>
                  </a:cubicBezTo>
                  <a:cubicBezTo>
                    <a:pt x="36" y="0"/>
                    <a:pt x="10" y="18"/>
                    <a:pt x="5" y="44"/>
                  </a:cubicBezTo>
                  <a:cubicBezTo>
                    <a:pt x="0" y="70"/>
                    <a:pt x="18" y="96"/>
                    <a:pt x="44" y="101"/>
                  </a:cubicBezTo>
                  <a:cubicBezTo>
                    <a:pt x="70" y="106"/>
                    <a:pt x="96" y="88"/>
                    <a:pt x="101" y="62"/>
                  </a:cubicBezTo>
                  <a:close/>
                </a:path>
              </a:pathLst>
            </a:custGeom>
            <a:solidFill>
              <a:srgbClr val="EFE6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5C5C"/>
                </a:solidFill>
                <a:effectLst/>
                <a:uLnTx/>
                <a:uFillTx/>
                <a:latin typeface="Times New Roman" panose="02020603050405020304" pitchFamily="18" charset="0"/>
                <a:ea typeface="+mn-ea"/>
                <a:cs typeface="Times New Roman" panose="02020603050405020304" pitchFamily="18" charset="0"/>
              </a:endParaRPr>
            </a:p>
          </p:txBody>
        </p:sp>
      </p:grpSp>
      <p:grpSp>
        <p:nvGrpSpPr>
          <p:cNvPr id="44" name="Group 86"/>
          <p:cNvGrpSpPr>
            <a:grpSpLocks noChangeAspect="1"/>
          </p:cNvGrpSpPr>
          <p:nvPr/>
        </p:nvGrpSpPr>
        <p:grpSpPr bwMode="auto">
          <a:xfrm>
            <a:off x="2397323" y="4026129"/>
            <a:ext cx="382587" cy="382587"/>
            <a:chOff x="1415" y="2411"/>
            <a:chExt cx="241" cy="241"/>
          </a:xfrm>
        </p:grpSpPr>
        <p:sp>
          <p:nvSpPr>
            <p:cNvPr id="45" name="AutoShape 85"/>
            <p:cNvSpPr>
              <a:spLocks noChangeAspect="1" noChangeArrowheads="1" noTextEdit="1"/>
            </p:cNvSpPr>
            <p:nvPr/>
          </p:nvSpPr>
          <p:spPr bwMode="auto">
            <a:xfrm>
              <a:off x="1415" y="2411"/>
              <a:ext cx="241"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5C5C"/>
                </a:solidFill>
                <a:effectLst/>
                <a:uLnTx/>
                <a:uFillTx/>
                <a:latin typeface="Times New Roman" panose="02020603050405020304" pitchFamily="18" charset="0"/>
                <a:ea typeface="+mn-ea"/>
                <a:cs typeface="Times New Roman" panose="02020603050405020304" pitchFamily="18" charset="0"/>
              </a:endParaRPr>
            </a:p>
          </p:txBody>
        </p:sp>
        <p:sp>
          <p:nvSpPr>
            <p:cNvPr id="46" name="Freeform 87"/>
            <p:cNvSpPr>
              <a:spLocks/>
            </p:cNvSpPr>
            <p:nvPr/>
          </p:nvSpPr>
          <p:spPr bwMode="auto">
            <a:xfrm>
              <a:off x="1403" y="2395"/>
              <a:ext cx="261" cy="265"/>
            </a:xfrm>
            <a:custGeom>
              <a:avLst/>
              <a:gdLst>
                <a:gd name="T0" fmla="*/ 62 w 65"/>
                <a:gd name="T1" fmla="*/ 39 h 66"/>
                <a:gd name="T2" fmla="*/ 38 w 65"/>
                <a:gd name="T3" fmla="*/ 4 h 66"/>
                <a:gd name="T4" fmla="*/ 3 w 65"/>
                <a:gd name="T5" fmla="*/ 28 h 66"/>
                <a:gd name="T6" fmla="*/ 27 w 65"/>
                <a:gd name="T7" fmla="*/ 63 h 66"/>
                <a:gd name="T8" fmla="*/ 62 w 65"/>
                <a:gd name="T9" fmla="*/ 39 h 66"/>
              </a:gdLst>
              <a:ahLst/>
              <a:cxnLst>
                <a:cxn ang="0">
                  <a:pos x="T0" y="T1"/>
                </a:cxn>
                <a:cxn ang="0">
                  <a:pos x="T2" y="T3"/>
                </a:cxn>
                <a:cxn ang="0">
                  <a:pos x="T4" y="T5"/>
                </a:cxn>
                <a:cxn ang="0">
                  <a:pos x="T6" y="T7"/>
                </a:cxn>
                <a:cxn ang="0">
                  <a:pos x="T8" y="T9"/>
                </a:cxn>
              </a:cxnLst>
              <a:rect l="0" t="0" r="r" b="b"/>
              <a:pathLst>
                <a:path w="65" h="66">
                  <a:moveTo>
                    <a:pt x="62" y="39"/>
                  </a:moveTo>
                  <a:cubicBezTo>
                    <a:pt x="65" y="23"/>
                    <a:pt x="55" y="7"/>
                    <a:pt x="38" y="4"/>
                  </a:cubicBezTo>
                  <a:cubicBezTo>
                    <a:pt x="22" y="0"/>
                    <a:pt x="6" y="11"/>
                    <a:pt x="3" y="28"/>
                  </a:cubicBezTo>
                  <a:cubicBezTo>
                    <a:pt x="0" y="44"/>
                    <a:pt x="10" y="60"/>
                    <a:pt x="27" y="63"/>
                  </a:cubicBezTo>
                  <a:cubicBezTo>
                    <a:pt x="43" y="66"/>
                    <a:pt x="59" y="56"/>
                    <a:pt x="62" y="39"/>
                  </a:cubicBezTo>
                  <a:close/>
                </a:path>
              </a:pathLst>
            </a:custGeom>
            <a:solidFill>
              <a:srgbClr val="EFE6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5C5C"/>
                </a:solidFill>
                <a:effectLst/>
                <a:uLnTx/>
                <a:uFillTx/>
                <a:latin typeface="Times New Roman" panose="02020603050405020304" pitchFamily="18" charset="0"/>
                <a:ea typeface="+mn-ea"/>
                <a:cs typeface="Times New Roman" panose="02020603050405020304" pitchFamily="18" charset="0"/>
              </a:endParaRPr>
            </a:p>
          </p:txBody>
        </p:sp>
      </p:grpSp>
      <p:grpSp>
        <p:nvGrpSpPr>
          <p:cNvPr id="47" name="Group 34"/>
          <p:cNvGrpSpPr>
            <a:grpSpLocks noChangeAspect="1"/>
          </p:cNvGrpSpPr>
          <p:nvPr/>
        </p:nvGrpSpPr>
        <p:grpSpPr bwMode="auto">
          <a:xfrm>
            <a:off x="2554815" y="2349981"/>
            <a:ext cx="1624475" cy="2405701"/>
            <a:chOff x="5442" y="324"/>
            <a:chExt cx="1362" cy="2017"/>
          </a:xfrm>
        </p:grpSpPr>
        <p:sp>
          <p:nvSpPr>
            <p:cNvPr id="48" name="AutoShape 33"/>
            <p:cNvSpPr>
              <a:spLocks noChangeAspect="1" noChangeArrowheads="1" noTextEdit="1"/>
            </p:cNvSpPr>
            <p:nvPr/>
          </p:nvSpPr>
          <p:spPr bwMode="auto">
            <a:xfrm>
              <a:off x="5442" y="324"/>
              <a:ext cx="1362" cy="2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5C5C"/>
                </a:solidFill>
                <a:effectLst/>
                <a:uLnTx/>
                <a:uFillTx/>
                <a:latin typeface="Times New Roman" panose="02020603050405020304" pitchFamily="18" charset="0"/>
                <a:ea typeface="+mn-ea"/>
                <a:cs typeface="Times New Roman" panose="02020603050405020304" pitchFamily="18" charset="0"/>
              </a:endParaRPr>
            </a:p>
          </p:txBody>
        </p:sp>
        <p:sp>
          <p:nvSpPr>
            <p:cNvPr id="49" name="Freeform 35"/>
            <p:cNvSpPr>
              <a:spLocks/>
            </p:cNvSpPr>
            <p:nvPr/>
          </p:nvSpPr>
          <p:spPr bwMode="auto">
            <a:xfrm>
              <a:off x="5350" y="405"/>
              <a:ext cx="777" cy="1469"/>
            </a:xfrm>
            <a:custGeom>
              <a:avLst/>
              <a:gdLst>
                <a:gd name="T0" fmla="*/ 111 w 219"/>
                <a:gd name="T1" fmla="*/ 0 h 415"/>
                <a:gd name="T2" fmla="*/ 33 w 219"/>
                <a:gd name="T3" fmla="*/ 183 h 415"/>
                <a:gd name="T4" fmla="*/ 219 w 219"/>
                <a:gd name="T5" fmla="*/ 415 h 415"/>
                <a:gd name="T6" fmla="*/ 111 w 219"/>
                <a:gd name="T7" fmla="*/ 0 h 415"/>
              </a:gdLst>
              <a:ahLst/>
              <a:cxnLst>
                <a:cxn ang="0">
                  <a:pos x="T0" y="T1"/>
                </a:cxn>
                <a:cxn ang="0">
                  <a:pos x="T2" y="T3"/>
                </a:cxn>
                <a:cxn ang="0">
                  <a:pos x="T4" y="T5"/>
                </a:cxn>
                <a:cxn ang="0">
                  <a:pos x="T6" y="T7"/>
                </a:cxn>
              </a:cxnLst>
              <a:rect l="0" t="0" r="r" b="b"/>
              <a:pathLst>
                <a:path w="219" h="415">
                  <a:moveTo>
                    <a:pt x="111" y="0"/>
                  </a:moveTo>
                  <a:cubicBezTo>
                    <a:pt x="111" y="0"/>
                    <a:pt x="0" y="36"/>
                    <a:pt x="33" y="183"/>
                  </a:cubicBezTo>
                  <a:cubicBezTo>
                    <a:pt x="65" y="329"/>
                    <a:pt x="219" y="415"/>
                    <a:pt x="219" y="415"/>
                  </a:cubicBezTo>
                  <a:lnTo>
                    <a:pt x="11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5C5C"/>
                </a:solidFill>
                <a:effectLst/>
                <a:uLnTx/>
                <a:uFillTx/>
                <a:latin typeface="Times New Roman" panose="02020603050405020304" pitchFamily="18" charset="0"/>
                <a:ea typeface="+mn-ea"/>
                <a:cs typeface="Times New Roman" panose="02020603050405020304" pitchFamily="18" charset="0"/>
              </a:endParaRPr>
            </a:p>
          </p:txBody>
        </p:sp>
        <p:sp>
          <p:nvSpPr>
            <p:cNvPr id="50" name="Freeform 36"/>
            <p:cNvSpPr>
              <a:spLocks/>
            </p:cNvSpPr>
            <p:nvPr/>
          </p:nvSpPr>
          <p:spPr bwMode="auto">
            <a:xfrm>
              <a:off x="5467" y="366"/>
              <a:ext cx="660" cy="1508"/>
            </a:xfrm>
            <a:custGeom>
              <a:avLst/>
              <a:gdLst>
                <a:gd name="T0" fmla="*/ 118 w 186"/>
                <a:gd name="T1" fmla="*/ 0 h 426"/>
                <a:gd name="T2" fmla="*/ 12 w 186"/>
                <a:gd name="T3" fmla="*/ 128 h 426"/>
                <a:gd name="T4" fmla="*/ 186 w 186"/>
                <a:gd name="T5" fmla="*/ 426 h 426"/>
                <a:gd name="T6" fmla="*/ 118 w 186"/>
                <a:gd name="T7" fmla="*/ 0 h 426"/>
              </a:gdLst>
              <a:ahLst/>
              <a:cxnLst>
                <a:cxn ang="0">
                  <a:pos x="T0" y="T1"/>
                </a:cxn>
                <a:cxn ang="0">
                  <a:pos x="T2" y="T3"/>
                </a:cxn>
                <a:cxn ang="0">
                  <a:pos x="T4" y="T5"/>
                </a:cxn>
                <a:cxn ang="0">
                  <a:pos x="T6" y="T7"/>
                </a:cxn>
              </a:cxnLst>
              <a:rect l="0" t="0" r="r" b="b"/>
              <a:pathLst>
                <a:path w="186" h="426">
                  <a:moveTo>
                    <a:pt x="118" y="0"/>
                  </a:moveTo>
                  <a:cubicBezTo>
                    <a:pt x="118" y="0"/>
                    <a:pt x="25" y="1"/>
                    <a:pt x="12" y="128"/>
                  </a:cubicBezTo>
                  <a:cubicBezTo>
                    <a:pt x="0" y="254"/>
                    <a:pt x="165" y="416"/>
                    <a:pt x="186" y="426"/>
                  </a:cubicBezTo>
                  <a:lnTo>
                    <a:pt x="118"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5C5C"/>
                </a:solidFill>
                <a:effectLst/>
                <a:uLnTx/>
                <a:uFillTx/>
                <a:latin typeface="Times New Roman" panose="02020603050405020304" pitchFamily="18" charset="0"/>
                <a:ea typeface="+mn-ea"/>
                <a:cs typeface="Times New Roman" panose="02020603050405020304" pitchFamily="18" charset="0"/>
              </a:endParaRPr>
            </a:p>
          </p:txBody>
        </p:sp>
        <p:sp>
          <p:nvSpPr>
            <p:cNvPr id="51" name="Freeform 37"/>
            <p:cNvSpPr>
              <a:spLocks/>
            </p:cNvSpPr>
            <p:nvPr/>
          </p:nvSpPr>
          <p:spPr bwMode="auto">
            <a:xfrm>
              <a:off x="5605" y="264"/>
              <a:ext cx="522" cy="1610"/>
            </a:xfrm>
            <a:custGeom>
              <a:avLst/>
              <a:gdLst>
                <a:gd name="T0" fmla="*/ 128 w 147"/>
                <a:gd name="T1" fmla="*/ 22 h 455"/>
                <a:gd name="T2" fmla="*/ 17 w 147"/>
                <a:gd name="T3" fmla="*/ 141 h 455"/>
                <a:gd name="T4" fmla="*/ 147 w 147"/>
                <a:gd name="T5" fmla="*/ 455 h 455"/>
                <a:gd name="T6" fmla="*/ 128 w 147"/>
                <a:gd name="T7" fmla="*/ 22 h 455"/>
              </a:gdLst>
              <a:ahLst/>
              <a:cxnLst>
                <a:cxn ang="0">
                  <a:pos x="T0" y="T1"/>
                </a:cxn>
                <a:cxn ang="0">
                  <a:pos x="T2" y="T3"/>
                </a:cxn>
                <a:cxn ang="0">
                  <a:pos x="T4" y="T5"/>
                </a:cxn>
                <a:cxn ang="0">
                  <a:pos x="T6" y="T7"/>
                </a:cxn>
              </a:cxnLst>
              <a:rect l="0" t="0" r="r" b="b"/>
              <a:pathLst>
                <a:path w="147" h="455">
                  <a:moveTo>
                    <a:pt x="128" y="22"/>
                  </a:moveTo>
                  <a:cubicBezTo>
                    <a:pt x="128" y="22"/>
                    <a:pt x="34" y="0"/>
                    <a:pt x="17" y="141"/>
                  </a:cubicBezTo>
                  <a:cubicBezTo>
                    <a:pt x="0" y="282"/>
                    <a:pt x="147" y="455"/>
                    <a:pt x="147" y="455"/>
                  </a:cubicBezTo>
                  <a:lnTo>
                    <a:pt x="128" y="22"/>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5C5C"/>
                </a:solidFill>
                <a:effectLst/>
                <a:uLnTx/>
                <a:uFillTx/>
                <a:latin typeface="Times New Roman" panose="02020603050405020304" pitchFamily="18" charset="0"/>
                <a:ea typeface="+mn-ea"/>
                <a:cs typeface="Times New Roman" panose="02020603050405020304" pitchFamily="18" charset="0"/>
              </a:endParaRPr>
            </a:p>
          </p:txBody>
        </p:sp>
        <p:sp>
          <p:nvSpPr>
            <p:cNvPr id="52" name="Freeform 38"/>
            <p:cNvSpPr>
              <a:spLocks/>
            </p:cNvSpPr>
            <p:nvPr/>
          </p:nvSpPr>
          <p:spPr bwMode="auto">
            <a:xfrm>
              <a:off x="5814" y="313"/>
              <a:ext cx="313" cy="1561"/>
            </a:xfrm>
            <a:custGeom>
              <a:avLst/>
              <a:gdLst>
                <a:gd name="T0" fmla="*/ 88 w 88"/>
                <a:gd name="T1" fmla="*/ 3 h 441"/>
                <a:gd name="T2" fmla="*/ 88 w 88"/>
                <a:gd name="T3" fmla="*/ 441 h 441"/>
                <a:gd name="T4" fmla="*/ 42 w 88"/>
                <a:gd name="T5" fmla="*/ 298 h 441"/>
                <a:gd name="T6" fmla="*/ 39 w 88"/>
                <a:gd name="T7" fmla="*/ 32 h 441"/>
                <a:gd name="T8" fmla="*/ 88 w 88"/>
                <a:gd name="T9" fmla="*/ 3 h 441"/>
              </a:gdLst>
              <a:ahLst/>
              <a:cxnLst>
                <a:cxn ang="0">
                  <a:pos x="T0" y="T1"/>
                </a:cxn>
                <a:cxn ang="0">
                  <a:pos x="T2" y="T3"/>
                </a:cxn>
                <a:cxn ang="0">
                  <a:pos x="T4" y="T5"/>
                </a:cxn>
                <a:cxn ang="0">
                  <a:pos x="T6" y="T7"/>
                </a:cxn>
                <a:cxn ang="0">
                  <a:pos x="T8" y="T9"/>
                </a:cxn>
              </a:cxnLst>
              <a:rect l="0" t="0" r="r" b="b"/>
              <a:pathLst>
                <a:path w="88" h="441">
                  <a:moveTo>
                    <a:pt x="88" y="3"/>
                  </a:moveTo>
                  <a:cubicBezTo>
                    <a:pt x="88" y="441"/>
                    <a:pt x="88" y="441"/>
                    <a:pt x="88" y="441"/>
                  </a:cubicBezTo>
                  <a:cubicBezTo>
                    <a:pt x="88" y="441"/>
                    <a:pt x="62" y="372"/>
                    <a:pt x="42" y="298"/>
                  </a:cubicBezTo>
                  <a:cubicBezTo>
                    <a:pt x="30" y="252"/>
                    <a:pt x="0" y="131"/>
                    <a:pt x="39" y="32"/>
                  </a:cubicBezTo>
                  <a:cubicBezTo>
                    <a:pt x="47" y="10"/>
                    <a:pt x="64" y="0"/>
                    <a:pt x="88" y="3"/>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5C5C"/>
                </a:solidFill>
                <a:effectLst/>
                <a:uLnTx/>
                <a:uFillTx/>
                <a:latin typeface="Times New Roman" panose="02020603050405020304" pitchFamily="18" charset="0"/>
                <a:ea typeface="+mn-ea"/>
                <a:cs typeface="Times New Roman" panose="02020603050405020304" pitchFamily="18" charset="0"/>
              </a:endParaRPr>
            </a:p>
          </p:txBody>
        </p:sp>
        <p:sp>
          <p:nvSpPr>
            <p:cNvPr id="53" name="Freeform 39"/>
            <p:cNvSpPr>
              <a:spLocks/>
            </p:cNvSpPr>
            <p:nvPr/>
          </p:nvSpPr>
          <p:spPr bwMode="auto">
            <a:xfrm>
              <a:off x="6127" y="405"/>
              <a:ext cx="776" cy="1469"/>
            </a:xfrm>
            <a:custGeom>
              <a:avLst/>
              <a:gdLst>
                <a:gd name="T0" fmla="*/ 108 w 219"/>
                <a:gd name="T1" fmla="*/ 0 h 415"/>
                <a:gd name="T2" fmla="*/ 186 w 219"/>
                <a:gd name="T3" fmla="*/ 183 h 415"/>
                <a:gd name="T4" fmla="*/ 0 w 219"/>
                <a:gd name="T5" fmla="*/ 415 h 415"/>
                <a:gd name="T6" fmla="*/ 108 w 219"/>
                <a:gd name="T7" fmla="*/ 0 h 415"/>
              </a:gdLst>
              <a:ahLst/>
              <a:cxnLst>
                <a:cxn ang="0">
                  <a:pos x="T0" y="T1"/>
                </a:cxn>
                <a:cxn ang="0">
                  <a:pos x="T2" y="T3"/>
                </a:cxn>
                <a:cxn ang="0">
                  <a:pos x="T4" y="T5"/>
                </a:cxn>
                <a:cxn ang="0">
                  <a:pos x="T6" y="T7"/>
                </a:cxn>
              </a:cxnLst>
              <a:rect l="0" t="0" r="r" b="b"/>
              <a:pathLst>
                <a:path w="219" h="415">
                  <a:moveTo>
                    <a:pt x="108" y="0"/>
                  </a:moveTo>
                  <a:cubicBezTo>
                    <a:pt x="108" y="0"/>
                    <a:pt x="219" y="36"/>
                    <a:pt x="186" y="183"/>
                  </a:cubicBezTo>
                  <a:cubicBezTo>
                    <a:pt x="154" y="329"/>
                    <a:pt x="0" y="415"/>
                    <a:pt x="0" y="415"/>
                  </a:cubicBezTo>
                  <a:lnTo>
                    <a:pt x="108"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5C5C"/>
                </a:solidFill>
                <a:effectLst/>
                <a:uLnTx/>
                <a:uFillTx/>
                <a:latin typeface="Times New Roman" panose="02020603050405020304" pitchFamily="18" charset="0"/>
                <a:ea typeface="+mn-ea"/>
                <a:cs typeface="Times New Roman" panose="02020603050405020304" pitchFamily="18" charset="0"/>
              </a:endParaRPr>
            </a:p>
          </p:txBody>
        </p:sp>
        <p:sp>
          <p:nvSpPr>
            <p:cNvPr id="54" name="Freeform 40"/>
            <p:cNvSpPr>
              <a:spLocks/>
            </p:cNvSpPr>
            <p:nvPr/>
          </p:nvSpPr>
          <p:spPr bwMode="auto">
            <a:xfrm>
              <a:off x="6127" y="366"/>
              <a:ext cx="659" cy="1508"/>
            </a:xfrm>
            <a:custGeom>
              <a:avLst/>
              <a:gdLst>
                <a:gd name="T0" fmla="*/ 68 w 186"/>
                <a:gd name="T1" fmla="*/ 0 h 426"/>
                <a:gd name="T2" fmla="*/ 174 w 186"/>
                <a:gd name="T3" fmla="*/ 128 h 426"/>
                <a:gd name="T4" fmla="*/ 0 w 186"/>
                <a:gd name="T5" fmla="*/ 426 h 426"/>
                <a:gd name="T6" fmla="*/ 68 w 186"/>
                <a:gd name="T7" fmla="*/ 0 h 426"/>
              </a:gdLst>
              <a:ahLst/>
              <a:cxnLst>
                <a:cxn ang="0">
                  <a:pos x="T0" y="T1"/>
                </a:cxn>
                <a:cxn ang="0">
                  <a:pos x="T2" y="T3"/>
                </a:cxn>
                <a:cxn ang="0">
                  <a:pos x="T4" y="T5"/>
                </a:cxn>
                <a:cxn ang="0">
                  <a:pos x="T6" y="T7"/>
                </a:cxn>
              </a:cxnLst>
              <a:rect l="0" t="0" r="r" b="b"/>
              <a:pathLst>
                <a:path w="186" h="426">
                  <a:moveTo>
                    <a:pt x="68" y="0"/>
                  </a:moveTo>
                  <a:cubicBezTo>
                    <a:pt x="68" y="0"/>
                    <a:pt x="162" y="1"/>
                    <a:pt x="174" y="128"/>
                  </a:cubicBezTo>
                  <a:cubicBezTo>
                    <a:pt x="186" y="254"/>
                    <a:pt x="21" y="416"/>
                    <a:pt x="0" y="426"/>
                  </a:cubicBezTo>
                  <a:lnTo>
                    <a:pt x="68"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5C5C"/>
                </a:solidFill>
                <a:effectLst/>
                <a:uLnTx/>
                <a:uFillTx/>
                <a:latin typeface="Times New Roman" panose="02020603050405020304" pitchFamily="18" charset="0"/>
                <a:ea typeface="+mn-ea"/>
                <a:cs typeface="Times New Roman" panose="02020603050405020304" pitchFamily="18" charset="0"/>
              </a:endParaRPr>
            </a:p>
          </p:txBody>
        </p:sp>
        <p:sp>
          <p:nvSpPr>
            <p:cNvPr id="55" name="Freeform 41"/>
            <p:cNvSpPr>
              <a:spLocks/>
            </p:cNvSpPr>
            <p:nvPr/>
          </p:nvSpPr>
          <p:spPr bwMode="auto">
            <a:xfrm>
              <a:off x="6127" y="264"/>
              <a:ext cx="521" cy="1610"/>
            </a:xfrm>
            <a:custGeom>
              <a:avLst/>
              <a:gdLst>
                <a:gd name="T0" fmla="*/ 19 w 147"/>
                <a:gd name="T1" fmla="*/ 22 h 455"/>
                <a:gd name="T2" fmla="*/ 130 w 147"/>
                <a:gd name="T3" fmla="*/ 141 h 455"/>
                <a:gd name="T4" fmla="*/ 0 w 147"/>
                <a:gd name="T5" fmla="*/ 455 h 455"/>
                <a:gd name="T6" fmla="*/ 19 w 147"/>
                <a:gd name="T7" fmla="*/ 22 h 455"/>
              </a:gdLst>
              <a:ahLst/>
              <a:cxnLst>
                <a:cxn ang="0">
                  <a:pos x="T0" y="T1"/>
                </a:cxn>
                <a:cxn ang="0">
                  <a:pos x="T2" y="T3"/>
                </a:cxn>
                <a:cxn ang="0">
                  <a:pos x="T4" y="T5"/>
                </a:cxn>
                <a:cxn ang="0">
                  <a:pos x="T6" y="T7"/>
                </a:cxn>
              </a:cxnLst>
              <a:rect l="0" t="0" r="r" b="b"/>
              <a:pathLst>
                <a:path w="147" h="455">
                  <a:moveTo>
                    <a:pt x="19" y="22"/>
                  </a:moveTo>
                  <a:cubicBezTo>
                    <a:pt x="19" y="22"/>
                    <a:pt x="113" y="0"/>
                    <a:pt x="130" y="141"/>
                  </a:cubicBezTo>
                  <a:cubicBezTo>
                    <a:pt x="147" y="282"/>
                    <a:pt x="0" y="455"/>
                    <a:pt x="0" y="455"/>
                  </a:cubicBezTo>
                  <a:lnTo>
                    <a:pt x="19" y="22"/>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5C5C"/>
                </a:solidFill>
                <a:effectLst/>
                <a:uLnTx/>
                <a:uFillTx/>
                <a:latin typeface="Times New Roman" panose="02020603050405020304" pitchFamily="18" charset="0"/>
                <a:ea typeface="+mn-ea"/>
                <a:cs typeface="Times New Roman" panose="02020603050405020304" pitchFamily="18" charset="0"/>
              </a:endParaRPr>
            </a:p>
          </p:txBody>
        </p:sp>
        <p:sp>
          <p:nvSpPr>
            <p:cNvPr id="56" name="Freeform 42"/>
            <p:cNvSpPr>
              <a:spLocks/>
            </p:cNvSpPr>
            <p:nvPr/>
          </p:nvSpPr>
          <p:spPr bwMode="auto">
            <a:xfrm>
              <a:off x="6127" y="313"/>
              <a:ext cx="312" cy="1561"/>
            </a:xfrm>
            <a:custGeom>
              <a:avLst/>
              <a:gdLst>
                <a:gd name="T0" fmla="*/ 0 w 88"/>
                <a:gd name="T1" fmla="*/ 3 h 441"/>
                <a:gd name="T2" fmla="*/ 0 w 88"/>
                <a:gd name="T3" fmla="*/ 441 h 441"/>
                <a:gd name="T4" fmla="*/ 46 w 88"/>
                <a:gd name="T5" fmla="*/ 298 h 441"/>
                <a:gd name="T6" fmla="*/ 49 w 88"/>
                <a:gd name="T7" fmla="*/ 32 h 441"/>
                <a:gd name="T8" fmla="*/ 0 w 88"/>
                <a:gd name="T9" fmla="*/ 3 h 441"/>
              </a:gdLst>
              <a:ahLst/>
              <a:cxnLst>
                <a:cxn ang="0">
                  <a:pos x="T0" y="T1"/>
                </a:cxn>
                <a:cxn ang="0">
                  <a:pos x="T2" y="T3"/>
                </a:cxn>
                <a:cxn ang="0">
                  <a:pos x="T4" y="T5"/>
                </a:cxn>
                <a:cxn ang="0">
                  <a:pos x="T6" y="T7"/>
                </a:cxn>
                <a:cxn ang="0">
                  <a:pos x="T8" y="T9"/>
                </a:cxn>
              </a:cxnLst>
              <a:rect l="0" t="0" r="r" b="b"/>
              <a:pathLst>
                <a:path w="88" h="441">
                  <a:moveTo>
                    <a:pt x="0" y="3"/>
                  </a:moveTo>
                  <a:cubicBezTo>
                    <a:pt x="0" y="441"/>
                    <a:pt x="0" y="441"/>
                    <a:pt x="0" y="441"/>
                  </a:cubicBezTo>
                  <a:cubicBezTo>
                    <a:pt x="0" y="441"/>
                    <a:pt x="26" y="372"/>
                    <a:pt x="46" y="298"/>
                  </a:cubicBezTo>
                  <a:cubicBezTo>
                    <a:pt x="58" y="252"/>
                    <a:pt x="88" y="131"/>
                    <a:pt x="49" y="32"/>
                  </a:cubicBezTo>
                  <a:cubicBezTo>
                    <a:pt x="41" y="10"/>
                    <a:pt x="24" y="0"/>
                    <a:pt x="0" y="3"/>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5C5C"/>
                </a:solidFill>
                <a:effectLst/>
                <a:uLnTx/>
                <a:uFillTx/>
                <a:latin typeface="Times New Roman" panose="02020603050405020304" pitchFamily="18" charset="0"/>
                <a:ea typeface="+mn-ea"/>
                <a:cs typeface="Times New Roman" panose="02020603050405020304" pitchFamily="18" charset="0"/>
              </a:endParaRPr>
            </a:p>
          </p:txBody>
        </p:sp>
        <p:sp>
          <p:nvSpPr>
            <p:cNvPr id="57" name="Freeform 43"/>
            <p:cNvSpPr>
              <a:spLocks/>
            </p:cNvSpPr>
            <p:nvPr/>
          </p:nvSpPr>
          <p:spPr bwMode="auto">
            <a:xfrm>
              <a:off x="5740" y="1555"/>
              <a:ext cx="773" cy="319"/>
            </a:xfrm>
            <a:custGeom>
              <a:avLst/>
              <a:gdLst>
                <a:gd name="T0" fmla="*/ 0 w 773"/>
                <a:gd name="T1" fmla="*/ 0 h 319"/>
                <a:gd name="T2" fmla="*/ 773 w 773"/>
                <a:gd name="T3" fmla="*/ 0 h 319"/>
                <a:gd name="T4" fmla="*/ 475 w 773"/>
                <a:gd name="T5" fmla="*/ 319 h 319"/>
                <a:gd name="T6" fmla="*/ 294 w 773"/>
                <a:gd name="T7" fmla="*/ 319 h 319"/>
                <a:gd name="T8" fmla="*/ 0 w 773"/>
                <a:gd name="T9" fmla="*/ 0 h 319"/>
              </a:gdLst>
              <a:ahLst/>
              <a:cxnLst>
                <a:cxn ang="0">
                  <a:pos x="T0" y="T1"/>
                </a:cxn>
                <a:cxn ang="0">
                  <a:pos x="T2" y="T3"/>
                </a:cxn>
                <a:cxn ang="0">
                  <a:pos x="T4" y="T5"/>
                </a:cxn>
                <a:cxn ang="0">
                  <a:pos x="T6" y="T7"/>
                </a:cxn>
                <a:cxn ang="0">
                  <a:pos x="T8" y="T9"/>
                </a:cxn>
              </a:cxnLst>
              <a:rect l="0" t="0" r="r" b="b"/>
              <a:pathLst>
                <a:path w="773" h="319">
                  <a:moveTo>
                    <a:pt x="0" y="0"/>
                  </a:moveTo>
                  <a:lnTo>
                    <a:pt x="773" y="0"/>
                  </a:lnTo>
                  <a:lnTo>
                    <a:pt x="475" y="319"/>
                  </a:lnTo>
                  <a:lnTo>
                    <a:pt x="294" y="319"/>
                  </a:lnTo>
                  <a:lnTo>
                    <a:pt x="0"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5C5C"/>
                </a:solidFill>
                <a:effectLst/>
                <a:uLnTx/>
                <a:uFillTx/>
                <a:latin typeface="Times New Roman" panose="02020603050405020304" pitchFamily="18" charset="0"/>
                <a:ea typeface="+mn-ea"/>
                <a:cs typeface="Times New Roman" panose="02020603050405020304" pitchFamily="18" charset="0"/>
              </a:endParaRPr>
            </a:p>
          </p:txBody>
        </p:sp>
        <p:sp>
          <p:nvSpPr>
            <p:cNvPr id="58" name="Rectangle 44"/>
            <p:cNvSpPr>
              <a:spLocks noChangeArrowheads="1"/>
            </p:cNvSpPr>
            <p:nvPr/>
          </p:nvSpPr>
          <p:spPr bwMode="auto">
            <a:xfrm>
              <a:off x="6031" y="1870"/>
              <a:ext cx="14" cy="234"/>
            </a:xfrm>
            <a:prstGeom prst="rect">
              <a:avLst/>
            </a:prstGeom>
            <a:solidFill>
              <a:srgbClr val="5957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5C5C"/>
                </a:solidFill>
                <a:effectLst/>
                <a:uLnTx/>
                <a:uFillTx/>
                <a:latin typeface="Times New Roman" panose="02020603050405020304" pitchFamily="18" charset="0"/>
                <a:ea typeface="+mn-ea"/>
                <a:cs typeface="Times New Roman" panose="02020603050405020304" pitchFamily="18" charset="0"/>
              </a:endParaRPr>
            </a:p>
          </p:txBody>
        </p:sp>
        <p:sp>
          <p:nvSpPr>
            <p:cNvPr id="59" name="Rectangle 45"/>
            <p:cNvSpPr>
              <a:spLocks noChangeArrowheads="1"/>
            </p:cNvSpPr>
            <p:nvPr/>
          </p:nvSpPr>
          <p:spPr bwMode="auto">
            <a:xfrm>
              <a:off x="6208" y="1870"/>
              <a:ext cx="11" cy="234"/>
            </a:xfrm>
            <a:prstGeom prst="rect">
              <a:avLst/>
            </a:prstGeom>
            <a:solidFill>
              <a:srgbClr val="5957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5C5C"/>
                </a:solidFill>
                <a:effectLst/>
                <a:uLnTx/>
                <a:uFillTx/>
                <a:latin typeface="Times New Roman" panose="02020603050405020304" pitchFamily="18" charset="0"/>
                <a:ea typeface="+mn-ea"/>
                <a:cs typeface="Times New Roman" panose="02020603050405020304" pitchFamily="18" charset="0"/>
              </a:endParaRPr>
            </a:p>
          </p:txBody>
        </p:sp>
        <p:sp>
          <p:nvSpPr>
            <p:cNvPr id="60" name="Freeform 46"/>
            <p:cNvSpPr>
              <a:spLocks/>
            </p:cNvSpPr>
            <p:nvPr/>
          </p:nvSpPr>
          <p:spPr bwMode="auto">
            <a:xfrm>
              <a:off x="5946" y="1778"/>
              <a:ext cx="358" cy="96"/>
            </a:xfrm>
            <a:custGeom>
              <a:avLst/>
              <a:gdLst>
                <a:gd name="T0" fmla="*/ 0 w 358"/>
                <a:gd name="T1" fmla="*/ 0 h 96"/>
                <a:gd name="T2" fmla="*/ 88 w 358"/>
                <a:gd name="T3" fmla="*/ 96 h 96"/>
                <a:gd name="T4" fmla="*/ 269 w 358"/>
                <a:gd name="T5" fmla="*/ 96 h 96"/>
                <a:gd name="T6" fmla="*/ 358 w 358"/>
                <a:gd name="T7" fmla="*/ 0 h 96"/>
                <a:gd name="T8" fmla="*/ 0 w 358"/>
                <a:gd name="T9" fmla="*/ 0 h 96"/>
              </a:gdLst>
              <a:ahLst/>
              <a:cxnLst>
                <a:cxn ang="0">
                  <a:pos x="T0" y="T1"/>
                </a:cxn>
                <a:cxn ang="0">
                  <a:pos x="T2" y="T3"/>
                </a:cxn>
                <a:cxn ang="0">
                  <a:pos x="T4" y="T5"/>
                </a:cxn>
                <a:cxn ang="0">
                  <a:pos x="T6" y="T7"/>
                </a:cxn>
                <a:cxn ang="0">
                  <a:pos x="T8" y="T9"/>
                </a:cxn>
              </a:cxnLst>
              <a:rect l="0" t="0" r="r" b="b"/>
              <a:pathLst>
                <a:path w="358" h="96">
                  <a:moveTo>
                    <a:pt x="0" y="0"/>
                  </a:moveTo>
                  <a:lnTo>
                    <a:pt x="88" y="96"/>
                  </a:lnTo>
                  <a:lnTo>
                    <a:pt x="269" y="96"/>
                  </a:lnTo>
                  <a:lnTo>
                    <a:pt x="358" y="0"/>
                  </a:lnTo>
                  <a:lnTo>
                    <a:pt x="0"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5C5C"/>
                </a:solidFill>
                <a:effectLst/>
                <a:uLnTx/>
                <a:uFillTx/>
                <a:latin typeface="Times New Roman" panose="02020603050405020304" pitchFamily="18" charset="0"/>
                <a:ea typeface="+mn-ea"/>
                <a:cs typeface="Times New Roman" panose="02020603050405020304" pitchFamily="18" charset="0"/>
              </a:endParaRPr>
            </a:p>
          </p:txBody>
        </p:sp>
        <p:sp>
          <p:nvSpPr>
            <p:cNvPr id="61" name="Freeform 47"/>
            <p:cNvSpPr>
              <a:spLocks/>
            </p:cNvSpPr>
            <p:nvPr/>
          </p:nvSpPr>
          <p:spPr bwMode="auto">
            <a:xfrm>
              <a:off x="5995" y="2121"/>
              <a:ext cx="259" cy="216"/>
            </a:xfrm>
            <a:custGeom>
              <a:avLst/>
              <a:gdLst>
                <a:gd name="T0" fmla="*/ 39 w 73"/>
                <a:gd name="T1" fmla="*/ 0 h 61"/>
                <a:gd name="T2" fmla="*/ 39 w 73"/>
                <a:gd name="T3" fmla="*/ 0 h 61"/>
                <a:gd name="T4" fmla="*/ 37 w 73"/>
                <a:gd name="T5" fmla="*/ 0 h 61"/>
                <a:gd name="T6" fmla="*/ 35 w 73"/>
                <a:gd name="T7" fmla="*/ 0 h 61"/>
                <a:gd name="T8" fmla="*/ 35 w 73"/>
                <a:gd name="T9" fmla="*/ 0 h 61"/>
                <a:gd name="T10" fmla="*/ 0 w 73"/>
                <a:gd name="T11" fmla="*/ 1 h 61"/>
                <a:gd name="T12" fmla="*/ 8 w 73"/>
                <a:gd name="T13" fmla="*/ 51 h 61"/>
                <a:gd name="T14" fmla="*/ 23 w 73"/>
                <a:gd name="T15" fmla="*/ 61 h 61"/>
                <a:gd name="T16" fmla="*/ 36 w 73"/>
                <a:gd name="T17" fmla="*/ 61 h 61"/>
                <a:gd name="T18" fmla="*/ 38 w 73"/>
                <a:gd name="T19" fmla="*/ 61 h 61"/>
                <a:gd name="T20" fmla="*/ 51 w 73"/>
                <a:gd name="T21" fmla="*/ 61 h 61"/>
                <a:gd name="T22" fmla="*/ 66 w 73"/>
                <a:gd name="T23" fmla="*/ 51 h 61"/>
                <a:gd name="T24" fmla="*/ 73 w 73"/>
                <a:gd name="T25" fmla="*/ 1 h 61"/>
                <a:gd name="T26" fmla="*/ 39 w 73"/>
                <a:gd name="T2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61">
                  <a:moveTo>
                    <a:pt x="39" y="0"/>
                  </a:moveTo>
                  <a:cubicBezTo>
                    <a:pt x="39" y="0"/>
                    <a:pt x="39" y="0"/>
                    <a:pt x="39" y="0"/>
                  </a:cubicBezTo>
                  <a:cubicBezTo>
                    <a:pt x="37" y="0"/>
                    <a:pt x="37" y="0"/>
                    <a:pt x="37" y="0"/>
                  </a:cubicBezTo>
                  <a:cubicBezTo>
                    <a:pt x="35" y="0"/>
                    <a:pt x="35" y="0"/>
                    <a:pt x="35" y="0"/>
                  </a:cubicBezTo>
                  <a:cubicBezTo>
                    <a:pt x="35" y="0"/>
                    <a:pt x="35" y="0"/>
                    <a:pt x="35" y="0"/>
                  </a:cubicBezTo>
                  <a:cubicBezTo>
                    <a:pt x="0" y="1"/>
                    <a:pt x="0" y="1"/>
                    <a:pt x="0" y="1"/>
                  </a:cubicBezTo>
                  <a:cubicBezTo>
                    <a:pt x="8" y="51"/>
                    <a:pt x="8" y="51"/>
                    <a:pt x="8" y="51"/>
                  </a:cubicBezTo>
                  <a:cubicBezTo>
                    <a:pt x="8" y="51"/>
                    <a:pt x="9" y="61"/>
                    <a:pt x="23" y="61"/>
                  </a:cubicBezTo>
                  <a:cubicBezTo>
                    <a:pt x="30" y="61"/>
                    <a:pt x="34" y="61"/>
                    <a:pt x="36" y="61"/>
                  </a:cubicBezTo>
                  <a:cubicBezTo>
                    <a:pt x="38" y="61"/>
                    <a:pt x="38" y="61"/>
                    <a:pt x="38" y="61"/>
                  </a:cubicBezTo>
                  <a:cubicBezTo>
                    <a:pt x="40" y="61"/>
                    <a:pt x="43" y="61"/>
                    <a:pt x="51" y="61"/>
                  </a:cubicBezTo>
                  <a:cubicBezTo>
                    <a:pt x="64" y="61"/>
                    <a:pt x="66" y="51"/>
                    <a:pt x="66" y="51"/>
                  </a:cubicBezTo>
                  <a:cubicBezTo>
                    <a:pt x="73" y="1"/>
                    <a:pt x="73" y="1"/>
                    <a:pt x="73" y="1"/>
                  </a:cubicBezTo>
                  <a:lnTo>
                    <a:pt x="39"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5C5C"/>
                </a:solidFill>
                <a:effectLst/>
                <a:uLnTx/>
                <a:uFillTx/>
                <a:latin typeface="Times New Roman" panose="02020603050405020304" pitchFamily="18" charset="0"/>
                <a:ea typeface="+mn-ea"/>
                <a:cs typeface="Times New Roman" panose="02020603050405020304" pitchFamily="18" charset="0"/>
              </a:endParaRPr>
            </a:p>
          </p:txBody>
        </p:sp>
        <p:sp>
          <p:nvSpPr>
            <p:cNvPr id="62" name="Rectangle 48"/>
            <p:cNvSpPr>
              <a:spLocks noChangeArrowheads="1"/>
            </p:cNvSpPr>
            <p:nvPr/>
          </p:nvSpPr>
          <p:spPr bwMode="auto">
            <a:xfrm>
              <a:off x="5992" y="2104"/>
              <a:ext cx="269" cy="28"/>
            </a:xfrm>
            <a:prstGeom prst="rect">
              <a:avLst/>
            </a:prstGeom>
            <a:solidFill>
              <a:srgbClr val="40220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5C5C"/>
                </a:solidFill>
                <a:effectLst/>
                <a:uLnTx/>
                <a:uFillTx/>
                <a:latin typeface="Times New Roman" panose="02020603050405020304" pitchFamily="18" charset="0"/>
                <a:ea typeface="+mn-ea"/>
                <a:cs typeface="Times New Roman" panose="02020603050405020304" pitchFamily="18" charset="0"/>
              </a:endParaRPr>
            </a:p>
          </p:txBody>
        </p:sp>
        <p:sp>
          <p:nvSpPr>
            <p:cNvPr id="63" name="Freeform 49"/>
            <p:cNvSpPr>
              <a:spLocks/>
            </p:cNvSpPr>
            <p:nvPr/>
          </p:nvSpPr>
          <p:spPr bwMode="auto">
            <a:xfrm>
              <a:off x="6020" y="2121"/>
              <a:ext cx="43" cy="85"/>
            </a:xfrm>
            <a:custGeom>
              <a:avLst/>
              <a:gdLst>
                <a:gd name="T0" fmla="*/ 8 w 12"/>
                <a:gd name="T1" fmla="*/ 11 h 24"/>
                <a:gd name="T2" fmla="*/ 7 w 12"/>
                <a:gd name="T3" fmla="*/ 2 h 24"/>
                <a:gd name="T4" fmla="*/ 6 w 12"/>
                <a:gd name="T5" fmla="*/ 0 h 24"/>
                <a:gd name="T6" fmla="*/ 5 w 12"/>
                <a:gd name="T7" fmla="*/ 2 h 24"/>
                <a:gd name="T8" fmla="*/ 3 w 12"/>
                <a:gd name="T9" fmla="*/ 11 h 24"/>
                <a:gd name="T10" fmla="*/ 0 w 12"/>
                <a:gd name="T11" fmla="*/ 18 h 24"/>
                <a:gd name="T12" fmla="*/ 6 w 12"/>
                <a:gd name="T13" fmla="*/ 24 h 24"/>
                <a:gd name="T14" fmla="*/ 12 w 12"/>
                <a:gd name="T15" fmla="*/ 18 h 24"/>
                <a:gd name="T16" fmla="*/ 8 w 12"/>
                <a:gd name="T17" fmla="*/ 1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4">
                  <a:moveTo>
                    <a:pt x="8" y="11"/>
                  </a:moveTo>
                  <a:cubicBezTo>
                    <a:pt x="7" y="7"/>
                    <a:pt x="7" y="2"/>
                    <a:pt x="7" y="2"/>
                  </a:cubicBezTo>
                  <a:cubicBezTo>
                    <a:pt x="6" y="0"/>
                    <a:pt x="6" y="0"/>
                    <a:pt x="6" y="0"/>
                  </a:cubicBezTo>
                  <a:cubicBezTo>
                    <a:pt x="5" y="2"/>
                    <a:pt x="5" y="2"/>
                    <a:pt x="5" y="2"/>
                  </a:cubicBezTo>
                  <a:cubicBezTo>
                    <a:pt x="5" y="2"/>
                    <a:pt x="4" y="7"/>
                    <a:pt x="3" y="11"/>
                  </a:cubicBezTo>
                  <a:cubicBezTo>
                    <a:pt x="3" y="12"/>
                    <a:pt x="0" y="16"/>
                    <a:pt x="0" y="18"/>
                  </a:cubicBezTo>
                  <a:cubicBezTo>
                    <a:pt x="0" y="22"/>
                    <a:pt x="2" y="24"/>
                    <a:pt x="6" y="24"/>
                  </a:cubicBezTo>
                  <a:cubicBezTo>
                    <a:pt x="9" y="24"/>
                    <a:pt x="12" y="22"/>
                    <a:pt x="12" y="18"/>
                  </a:cubicBezTo>
                  <a:cubicBezTo>
                    <a:pt x="12" y="16"/>
                    <a:pt x="9" y="12"/>
                    <a:pt x="8" y="11"/>
                  </a:cubicBezTo>
                  <a:close/>
                </a:path>
              </a:pathLst>
            </a:custGeom>
            <a:solidFill>
              <a:srgbClr val="4022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5C5C"/>
                </a:solidFill>
                <a:effectLst/>
                <a:uLnTx/>
                <a:uFillTx/>
                <a:latin typeface="Times New Roman" panose="02020603050405020304" pitchFamily="18" charset="0"/>
                <a:ea typeface="+mn-ea"/>
                <a:cs typeface="Times New Roman" panose="02020603050405020304" pitchFamily="18" charset="0"/>
              </a:endParaRPr>
            </a:p>
          </p:txBody>
        </p:sp>
        <p:sp>
          <p:nvSpPr>
            <p:cNvPr id="64" name="Freeform 50"/>
            <p:cNvSpPr>
              <a:spLocks/>
            </p:cNvSpPr>
            <p:nvPr/>
          </p:nvSpPr>
          <p:spPr bwMode="auto">
            <a:xfrm>
              <a:off x="6105" y="2121"/>
              <a:ext cx="43" cy="85"/>
            </a:xfrm>
            <a:custGeom>
              <a:avLst/>
              <a:gdLst>
                <a:gd name="T0" fmla="*/ 8 w 12"/>
                <a:gd name="T1" fmla="*/ 11 h 24"/>
                <a:gd name="T2" fmla="*/ 7 w 12"/>
                <a:gd name="T3" fmla="*/ 2 h 24"/>
                <a:gd name="T4" fmla="*/ 6 w 12"/>
                <a:gd name="T5" fmla="*/ 0 h 24"/>
                <a:gd name="T6" fmla="*/ 5 w 12"/>
                <a:gd name="T7" fmla="*/ 2 h 24"/>
                <a:gd name="T8" fmla="*/ 3 w 12"/>
                <a:gd name="T9" fmla="*/ 11 h 24"/>
                <a:gd name="T10" fmla="*/ 0 w 12"/>
                <a:gd name="T11" fmla="*/ 18 h 24"/>
                <a:gd name="T12" fmla="*/ 6 w 12"/>
                <a:gd name="T13" fmla="*/ 24 h 24"/>
                <a:gd name="T14" fmla="*/ 12 w 12"/>
                <a:gd name="T15" fmla="*/ 18 h 24"/>
                <a:gd name="T16" fmla="*/ 8 w 12"/>
                <a:gd name="T17" fmla="*/ 1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4">
                  <a:moveTo>
                    <a:pt x="8" y="11"/>
                  </a:moveTo>
                  <a:cubicBezTo>
                    <a:pt x="7" y="7"/>
                    <a:pt x="7" y="2"/>
                    <a:pt x="7" y="2"/>
                  </a:cubicBezTo>
                  <a:cubicBezTo>
                    <a:pt x="6" y="0"/>
                    <a:pt x="6" y="0"/>
                    <a:pt x="6" y="0"/>
                  </a:cubicBezTo>
                  <a:cubicBezTo>
                    <a:pt x="5" y="2"/>
                    <a:pt x="5" y="2"/>
                    <a:pt x="5" y="2"/>
                  </a:cubicBezTo>
                  <a:cubicBezTo>
                    <a:pt x="5" y="2"/>
                    <a:pt x="5" y="7"/>
                    <a:pt x="3" y="11"/>
                  </a:cubicBezTo>
                  <a:cubicBezTo>
                    <a:pt x="3" y="12"/>
                    <a:pt x="0" y="16"/>
                    <a:pt x="0" y="18"/>
                  </a:cubicBezTo>
                  <a:cubicBezTo>
                    <a:pt x="0" y="22"/>
                    <a:pt x="3" y="24"/>
                    <a:pt x="6" y="24"/>
                  </a:cubicBezTo>
                  <a:cubicBezTo>
                    <a:pt x="9" y="24"/>
                    <a:pt x="12" y="22"/>
                    <a:pt x="12" y="18"/>
                  </a:cubicBezTo>
                  <a:cubicBezTo>
                    <a:pt x="12" y="16"/>
                    <a:pt x="9" y="12"/>
                    <a:pt x="8" y="11"/>
                  </a:cubicBezTo>
                  <a:close/>
                </a:path>
              </a:pathLst>
            </a:custGeom>
            <a:solidFill>
              <a:srgbClr val="4022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5C5C"/>
                </a:solidFill>
                <a:effectLst/>
                <a:uLnTx/>
                <a:uFillTx/>
                <a:latin typeface="Times New Roman" panose="02020603050405020304" pitchFamily="18" charset="0"/>
                <a:ea typeface="+mn-ea"/>
                <a:cs typeface="Times New Roman" panose="02020603050405020304" pitchFamily="18" charset="0"/>
              </a:endParaRPr>
            </a:p>
          </p:txBody>
        </p:sp>
        <p:sp>
          <p:nvSpPr>
            <p:cNvPr id="65" name="Freeform 51"/>
            <p:cNvSpPr>
              <a:spLocks/>
            </p:cNvSpPr>
            <p:nvPr/>
          </p:nvSpPr>
          <p:spPr bwMode="auto">
            <a:xfrm>
              <a:off x="6190" y="2121"/>
              <a:ext cx="43" cy="85"/>
            </a:xfrm>
            <a:custGeom>
              <a:avLst/>
              <a:gdLst>
                <a:gd name="T0" fmla="*/ 9 w 12"/>
                <a:gd name="T1" fmla="*/ 11 h 24"/>
                <a:gd name="T2" fmla="*/ 7 w 12"/>
                <a:gd name="T3" fmla="*/ 2 h 24"/>
                <a:gd name="T4" fmla="*/ 6 w 12"/>
                <a:gd name="T5" fmla="*/ 0 h 24"/>
                <a:gd name="T6" fmla="*/ 5 w 12"/>
                <a:gd name="T7" fmla="*/ 2 h 24"/>
                <a:gd name="T8" fmla="*/ 3 w 12"/>
                <a:gd name="T9" fmla="*/ 11 h 24"/>
                <a:gd name="T10" fmla="*/ 0 w 12"/>
                <a:gd name="T11" fmla="*/ 18 h 24"/>
                <a:gd name="T12" fmla="*/ 6 w 12"/>
                <a:gd name="T13" fmla="*/ 24 h 24"/>
                <a:gd name="T14" fmla="*/ 12 w 12"/>
                <a:gd name="T15" fmla="*/ 18 h 24"/>
                <a:gd name="T16" fmla="*/ 9 w 12"/>
                <a:gd name="T17" fmla="*/ 1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4">
                  <a:moveTo>
                    <a:pt x="9" y="11"/>
                  </a:moveTo>
                  <a:cubicBezTo>
                    <a:pt x="7" y="7"/>
                    <a:pt x="7" y="2"/>
                    <a:pt x="7" y="2"/>
                  </a:cubicBezTo>
                  <a:cubicBezTo>
                    <a:pt x="6" y="0"/>
                    <a:pt x="6" y="0"/>
                    <a:pt x="6" y="0"/>
                  </a:cubicBezTo>
                  <a:cubicBezTo>
                    <a:pt x="5" y="2"/>
                    <a:pt x="5" y="2"/>
                    <a:pt x="5" y="2"/>
                  </a:cubicBezTo>
                  <a:cubicBezTo>
                    <a:pt x="5" y="2"/>
                    <a:pt x="5" y="7"/>
                    <a:pt x="3" y="11"/>
                  </a:cubicBezTo>
                  <a:cubicBezTo>
                    <a:pt x="3" y="12"/>
                    <a:pt x="0" y="16"/>
                    <a:pt x="0" y="18"/>
                  </a:cubicBezTo>
                  <a:cubicBezTo>
                    <a:pt x="0" y="22"/>
                    <a:pt x="3" y="24"/>
                    <a:pt x="6" y="24"/>
                  </a:cubicBezTo>
                  <a:cubicBezTo>
                    <a:pt x="9" y="24"/>
                    <a:pt x="12" y="22"/>
                    <a:pt x="12" y="18"/>
                  </a:cubicBezTo>
                  <a:cubicBezTo>
                    <a:pt x="12" y="16"/>
                    <a:pt x="9" y="12"/>
                    <a:pt x="9" y="11"/>
                  </a:cubicBezTo>
                  <a:close/>
                </a:path>
              </a:pathLst>
            </a:custGeom>
            <a:solidFill>
              <a:srgbClr val="4022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5C5C"/>
                </a:solidFill>
                <a:effectLst/>
                <a:uLnTx/>
                <a:uFillTx/>
                <a:latin typeface="Times New Roman" panose="02020603050405020304" pitchFamily="18" charset="0"/>
                <a:ea typeface="+mn-ea"/>
                <a:cs typeface="Times New Roman" panose="02020603050405020304" pitchFamily="18" charset="0"/>
              </a:endParaRPr>
            </a:p>
          </p:txBody>
        </p:sp>
      </p:grpSp>
      <p:sp>
        <p:nvSpPr>
          <p:cNvPr id="66" name="TextBox 65"/>
          <p:cNvSpPr txBox="1"/>
          <p:nvPr/>
        </p:nvSpPr>
        <p:spPr>
          <a:xfrm>
            <a:off x="3543552" y="361893"/>
            <a:ext cx="473130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FCFCFC"/>
                </a:solidFill>
                <a:effectLst/>
                <a:uLnTx/>
                <a:uFillTx/>
                <a:latin typeface="Times New Roman" panose="02020603050405020304" pitchFamily="18" charset="0"/>
                <a:ea typeface="+mn-ea"/>
                <a:cs typeface="Times New Roman" panose="02020603050405020304" pitchFamily="18" charset="0"/>
              </a:rPr>
              <a:t>        Thank You!</a:t>
            </a:r>
            <a:endParaRPr kumimoji="0" lang="en-GB" sz="4000" b="0" i="0" u="none" strike="noStrike" kern="1200" cap="none" spc="0" normalizeH="0" baseline="0" noProof="0" dirty="0">
              <a:ln>
                <a:noFill/>
              </a:ln>
              <a:solidFill>
                <a:srgbClr val="FCFCFC"/>
              </a:solidFill>
              <a:effectLst/>
              <a:uLnTx/>
              <a:uFillTx/>
              <a:latin typeface="Times New Roman" panose="02020603050405020304" pitchFamily="18" charset="0"/>
              <a:ea typeface="+mn-ea"/>
              <a:cs typeface="Times New Roman" panose="02020603050405020304" pitchFamily="18" charset="0"/>
            </a:endParaRPr>
          </a:p>
        </p:txBody>
      </p:sp>
      <p:sp>
        <p:nvSpPr>
          <p:cNvPr id="2" name="TextBox 1">
            <a:extLst>
              <a:ext uri="{FF2B5EF4-FFF2-40B4-BE49-F238E27FC236}">
                <a16:creationId xmlns:a16="http://schemas.microsoft.com/office/drawing/2014/main" id="{FC4E839E-2C42-C54B-B1F1-B46D6F441633}"/>
              </a:ext>
            </a:extLst>
          </p:cNvPr>
          <p:cNvSpPr txBox="1"/>
          <p:nvPr/>
        </p:nvSpPr>
        <p:spPr>
          <a:xfrm>
            <a:off x="4207978" y="5524024"/>
            <a:ext cx="3477234"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FCFCFC"/>
                </a:solidFill>
                <a:effectLst/>
                <a:uLnTx/>
                <a:uFillTx/>
                <a:latin typeface="Times New Roman" panose="02020603050405020304" pitchFamily="18" charset="0"/>
                <a:ea typeface="+mn-ea"/>
                <a:cs typeface="Times New Roman" panose="02020603050405020304" pitchFamily="18" charset="0"/>
              </a:rPr>
              <a:t>Any Questions?</a:t>
            </a:r>
          </a:p>
        </p:txBody>
      </p:sp>
      <p:grpSp>
        <p:nvGrpSpPr>
          <p:cNvPr id="68" name="组合 213">
            <a:extLst>
              <a:ext uri="{FF2B5EF4-FFF2-40B4-BE49-F238E27FC236}">
                <a16:creationId xmlns:a16="http://schemas.microsoft.com/office/drawing/2014/main" id="{DA551D46-CE23-C94D-B07E-23223285BBBA}"/>
              </a:ext>
            </a:extLst>
          </p:cNvPr>
          <p:cNvGrpSpPr/>
          <p:nvPr/>
        </p:nvGrpSpPr>
        <p:grpSpPr>
          <a:xfrm>
            <a:off x="5309654" y="1885186"/>
            <a:ext cx="1234511" cy="1201941"/>
            <a:chOff x="2157413" y="3054350"/>
            <a:chExt cx="571500" cy="574675"/>
          </a:xfrm>
          <a:solidFill>
            <a:schemeClr val="bg1"/>
          </a:solidFill>
        </p:grpSpPr>
        <p:sp>
          <p:nvSpPr>
            <p:cNvPr id="69" name="Freeform 144">
              <a:extLst>
                <a:ext uri="{FF2B5EF4-FFF2-40B4-BE49-F238E27FC236}">
                  <a16:creationId xmlns:a16="http://schemas.microsoft.com/office/drawing/2014/main" id="{CED76687-89F9-2A49-B392-5E1BEBF8A309}"/>
                </a:ext>
              </a:extLst>
            </p:cNvPr>
            <p:cNvSpPr>
              <a:spLocks noEditPoints="1"/>
            </p:cNvSpPr>
            <p:nvPr/>
          </p:nvSpPr>
          <p:spPr bwMode="auto">
            <a:xfrm>
              <a:off x="2157413" y="3054350"/>
              <a:ext cx="571500" cy="574675"/>
            </a:xfrm>
            <a:custGeom>
              <a:avLst/>
              <a:gdLst>
                <a:gd name="T0" fmla="*/ 180 w 360"/>
                <a:gd name="T1" fmla="*/ 0 h 362"/>
                <a:gd name="T2" fmla="*/ 232 w 360"/>
                <a:gd name="T3" fmla="*/ 8 h 362"/>
                <a:gd name="T4" fmla="*/ 280 w 360"/>
                <a:gd name="T5" fmla="*/ 31 h 362"/>
                <a:gd name="T6" fmla="*/ 319 w 360"/>
                <a:gd name="T7" fmla="*/ 67 h 362"/>
                <a:gd name="T8" fmla="*/ 346 w 360"/>
                <a:gd name="T9" fmla="*/ 111 h 362"/>
                <a:gd name="T10" fmla="*/ 358 w 360"/>
                <a:gd name="T11" fmla="*/ 163 h 362"/>
                <a:gd name="T12" fmla="*/ 358 w 360"/>
                <a:gd name="T13" fmla="*/ 199 h 362"/>
                <a:gd name="T14" fmla="*/ 346 w 360"/>
                <a:gd name="T15" fmla="*/ 251 h 362"/>
                <a:gd name="T16" fmla="*/ 319 w 360"/>
                <a:gd name="T17" fmla="*/ 295 h 362"/>
                <a:gd name="T18" fmla="*/ 280 w 360"/>
                <a:gd name="T19" fmla="*/ 331 h 362"/>
                <a:gd name="T20" fmla="*/ 232 w 360"/>
                <a:gd name="T21" fmla="*/ 354 h 362"/>
                <a:gd name="T22" fmla="*/ 180 w 360"/>
                <a:gd name="T23" fmla="*/ 362 h 362"/>
                <a:gd name="T24" fmla="*/ 180 w 360"/>
                <a:gd name="T25" fmla="*/ 314 h 362"/>
                <a:gd name="T26" fmla="*/ 193 w 360"/>
                <a:gd name="T27" fmla="*/ 318 h 362"/>
                <a:gd name="T28" fmla="*/ 201 w 360"/>
                <a:gd name="T29" fmla="*/ 329 h 362"/>
                <a:gd name="T30" fmla="*/ 237 w 360"/>
                <a:gd name="T31" fmla="*/ 320 h 362"/>
                <a:gd name="T32" fmla="*/ 268 w 360"/>
                <a:gd name="T33" fmla="*/ 302 h 362"/>
                <a:gd name="T34" fmla="*/ 293 w 360"/>
                <a:gd name="T35" fmla="*/ 278 h 362"/>
                <a:gd name="T36" fmla="*/ 312 w 360"/>
                <a:gd name="T37" fmla="*/ 248 h 362"/>
                <a:gd name="T38" fmla="*/ 325 w 360"/>
                <a:gd name="T39" fmla="*/ 215 h 362"/>
                <a:gd name="T40" fmla="*/ 322 w 360"/>
                <a:gd name="T41" fmla="*/ 199 h 362"/>
                <a:gd name="T42" fmla="*/ 312 w 360"/>
                <a:gd name="T43" fmla="*/ 180 h 362"/>
                <a:gd name="T44" fmla="*/ 316 w 360"/>
                <a:gd name="T45" fmla="*/ 167 h 362"/>
                <a:gd name="T46" fmla="*/ 327 w 360"/>
                <a:gd name="T47" fmla="*/ 159 h 362"/>
                <a:gd name="T48" fmla="*/ 318 w 360"/>
                <a:gd name="T49" fmla="*/ 123 h 362"/>
                <a:gd name="T50" fmla="*/ 300 w 360"/>
                <a:gd name="T51" fmla="*/ 94 h 362"/>
                <a:gd name="T52" fmla="*/ 277 w 360"/>
                <a:gd name="T53" fmla="*/ 67 h 362"/>
                <a:gd name="T54" fmla="*/ 247 w 360"/>
                <a:gd name="T55" fmla="*/ 48 h 362"/>
                <a:gd name="T56" fmla="*/ 214 w 360"/>
                <a:gd name="T57" fmla="*/ 35 h 362"/>
                <a:gd name="T58" fmla="*/ 199 w 360"/>
                <a:gd name="T59" fmla="*/ 39 h 362"/>
                <a:gd name="T60" fmla="*/ 180 w 360"/>
                <a:gd name="T61" fmla="*/ 48 h 362"/>
                <a:gd name="T62" fmla="*/ 180 w 360"/>
                <a:gd name="T63" fmla="*/ 0 h 362"/>
                <a:gd name="T64" fmla="*/ 180 w 360"/>
                <a:gd name="T65" fmla="*/ 48 h 362"/>
                <a:gd name="T66" fmla="*/ 161 w 360"/>
                <a:gd name="T67" fmla="*/ 39 h 362"/>
                <a:gd name="T68" fmla="*/ 146 w 360"/>
                <a:gd name="T69" fmla="*/ 35 h 362"/>
                <a:gd name="T70" fmla="*/ 112 w 360"/>
                <a:gd name="T71" fmla="*/ 48 h 362"/>
                <a:gd name="T72" fmla="*/ 82 w 360"/>
                <a:gd name="T73" fmla="*/ 67 h 362"/>
                <a:gd name="T74" fmla="*/ 59 w 360"/>
                <a:gd name="T75" fmla="*/ 94 h 362"/>
                <a:gd name="T76" fmla="*/ 42 w 360"/>
                <a:gd name="T77" fmla="*/ 123 h 362"/>
                <a:gd name="T78" fmla="*/ 32 w 360"/>
                <a:gd name="T79" fmla="*/ 159 h 362"/>
                <a:gd name="T80" fmla="*/ 43 w 360"/>
                <a:gd name="T81" fmla="*/ 167 h 362"/>
                <a:gd name="T82" fmla="*/ 47 w 360"/>
                <a:gd name="T83" fmla="*/ 180 h 362"/>
                <a:gd name="T84" fmla="*/ 37 w 360"/>
                <a:gd name="T85" fmla="*/ 199 h 362"/>
                <a:gd name="T86" fmla="*/ 33 w 360"/>
                <a:gd name="T87" fmla="*/ 215 h 362"/>
                <a:gd name="T88" fmla="*/ 46 w 360"/>
                <a:gd name="T89" fmla="*/ 248 h 362"/>
                <a:gd name="T90" fmla="*/ 66 w 360"/>
                <a:gd name="T91" fmla="*/ 278 h 362"/>
                <a:gd name="T92" fmla="*/ 92 w 360"/>
                <a:gd name="T93" fmla="*/ 302 h 362"/>
                <a:gd name="T94" fmla="*/ 123 w 360"/>
                <a:gd name="T95" fmla="*/ 320 h 362"/>
                <a:gd name="T96" fmla="*/ 158 w 360"/>
                <a:gd name="T97" fmla="*/ 329 h 362"/>
                <a:gd name="T98" fmla="*/ 161 w 360"/>
                <a:gd name="T99" fmla="*/ 322 h 362"/>
                <a:gd name="T100" fmla="*/ 180 w 360"/>
                <a:gd name="T101" fmla="*/ 314 h 362"/>
                <a:gd name="T102" fmla="*/ 180 w 360"/>
                <a:gd name="T103" fmla="*/ 362 h 362"/>
                <a:gd name="T104" fmla="*/ 126 w 360"/>
                <a:gd name="T105" fmla="*/ 354 h 362"/>
                <a:gd name="T106" fmla="*/ 78 w 360"/>
                <a:gd name="T107" fmla="*/ 331 h 362"/>
                <a:gd name="T108" fmla="*/ 40 w 360"/>
                <a:gd name="T109" fmla="*/ 295 h 362"/>
                <a:gd name="T110" fmla="*/ 13 w 360"/>
                <a:gd name="T111" fmla="*/ 251 h 362"/>
                <a:gd name="T112" fmla="*/ 0 w 360"/>
                <a:gd name="T113" fmla="*/ 199 h 362"/>
                <a:gd name="T114" fmla="*/ 0 w 360"/>
                <a:gd name="T115" fmla="*/ 163 h 362"/>
                <a:gd name="T116" fmla="*/ 13 w 360"/>
                <a:gd name="T117" fmla="*/ 111 h 362"/>
                <a:gd name="T118" fmla="*/ 40 w 360"/>
                <a:gd name="T119" fmla="*/ 67 h 362"/>
                <a:gd name="T120" fmla="*/ 78 w 360"/>
                <a:gd name="T121" fmla="*/ 31 h 362"/>
                <a:gd name="T122" fmla="*/ 126 w 360"/>
                <a:gd name="T123" fmla="*/ 8 h 362"/>
                <a:gd name="T124" fmla="*/ 180 w 360"/>
                <a:gd name="T125"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0" h="362">
                  <a:moveTo>
                    <a:pt x="180" y="0"/>
                  </a:moveTo>
                  <a:lnTo>
                    <a:pt x="180" y="0"/>
                  </a:lnTo>
                  <a:lnTo>
                    <a:pt x="180" y="0"/>
                  </a:lnTo>
                  <a:lnTo>
                    <a:pt x="197" y="2"/>
                  </a:lnTo>
                  <a:lnTo>
                    <a:pt x="216" y="4"/>
                  </a:lnTo>
                  <a:lnTo>
                    <a:pt x="232" y="8"/>
                  </a:lnTo>
                  <a:lnTo>
                    <a:pt x="250" y="15"/>
                  </a:lnTo>
                  <a:lnTo>
                    <a:pt x="265" y="22"/>
                  </a:lnTo>
                  <a:lnTo>
                    <a:pt x="280" y="31"/>
                  </a:lnTo>
                  <a:lnTo>
                    <a:pt x="295" y="42"/>
                  </a:lnTo>
                  <a:lnTo>
                    <a:pt x="307" y="53"/>
                  </a:lnTo>
                  <a:lnTo>
                    <a:pt x="319" y="67"/>
                  </a:lnTo>
                  <a:lnTo>
                    <a:pt x="329" y="80"/>
                  </a:lnTo>
                  <a:lnTo>
                    <a:pt x="338" y="95"/>
                  </a:lnTo>
                  <a:lnTo>
                    <a:pt x="346" y="111"/>
                  </a:lnTo>
                  <a:lnTo>
                    <a:pt x="352" y="127"/>
                  </a:lnTo>
                  <a:lnTo>
                    <a:pt x="356" y="145"/>
                  </a:lnTo>
                  <a:lnTo>
                    <a:pt x="358" y="163"/>
                  </a:lnTo>
                  <a:lnTo>
                    <a:pt x="360" y="180"/>
                  </a:lnTo>
                  <a:lnTo>
                    <a:pt x="360" y="180"/>
                  </a:lnTo>
                  <a:lnTo>
                    <a:pt x="358" y="199"/>
                  </a:lnTo>
                  <a:lnTo>
                    <a:pt x="356" y="217"/>
                  </a:lnTo>
                  <a:lnTo>
                    <a:pt x="352" y="234"/>
                  </a:lnTo>
                  <a:lnTo>
                    <a:pt x="346" y="251"/>
                  </a:lnTo>
                  <a:lnTo>
                    <a:pt x="338" y="267"/>
                  </a:lnTo>
                  <a:lnTo>
                    <a:pt x="329" y="282"/>
                  </a:lnTo>
                  <a:lnTo>
                    <a:pt x="319" y="295"/>
                  </a:lnTo>
                  <a:lnTo>
                    <a:pt x="307" y="309"/>
                  </a:lnTo>
                  <a:lnTo>
                    <a:pt x="295" y="320"/>
                  </a:lnTo>
                  <a:lnTo>
                    <a:pt x="280" y="331"/>
                  </a:lnTo>
                  <a:lnTo>
                    <a:pt x="265" y="340"/>
                  </a:lnTo>
                  <a:lnTo>
                    <a:pt x="250" y="347"/>
                  </a:lnTo>
                  <a:lnTo>
                    <a:pt x="232" y="354"/>
                  </a:lnTo>
                  <a:lnTo>
                    <a:pt x="216" y="358"/>
                  </a:lnTo>
                  <a:lnTo>
                    <a:pt x="197" y="360"/>
                  </a:lnTo>
                  <a:lnTo>
                    <a:pt x="180" y="362"/>
                  </a:lnTo>
                  <a:lnTo>
                    <a:pt x="180" y="362"/>
                  </a:lnTo>
                  <a:lnTo>
                    <a:pt x="180" y="314"/>
                  </a:lnTo>
                  <a:lnTo>
                    <a:pt x="180" y="314"/>
                  </a:lnTo>
                  <a:lnTo>
                    <a:pt x="180" y="314"/>
                  </a:lnTo>
                  <a:lnTo>
                    <a:pt x="186" y="314"/>
                  </a:lnTo>
                  <a:lnTo>
                    <a:pt x="193" y="318"/>
                  </a:lnTo>
                  <a:lnTo>
                    <a:pt x="199" y="322"/>
                  </a:lnTo>
                  <a:lnTo>
                    <a:pt x="201" y="329"/>
                  </a:lnTo>
                  <a:lnTo>
                    <a:pt x="201" y="329"/>
                  </a:lnTo>
                  <a:lnTo>
                    <a:pt x="214" y="327"/>
                  </a:lnTo>
                  <a:lnTo>
                    <a:pt x="226" y="324"/>
                  </a:lnTo>
                  <a:lnTo>
                    <a:pt x="237" y="320"/>
                  </a:lnTo>
                  <a:lnTo>
                    <a:pt x="247" y="314"/>
                  </a:lnTo>
                  <a:lnTo>
                    <a:pt x="258" y="309"/>
                  </a:lnTo>
                  <a:lnTo>
                    <a:pt x="268" y="302"/>
                  </a:lnTo>
                  <a:lnTo>
                    <a:pt x="277" y="294"/>
                  </a:lnTo>
                  <a:lnTo>
                    <a:pt x="285" y="286"/>
                  </a:lnTo>
                  <a:lnTo>
                    <a:pt x="293" y="278"/>
                  </a:lnTo>
                  <a:lnTo>
                    <a:pt x="300" y="268"/>
                  </a:lnTo>
                  <a:lnTo>
                    <a:pt x="307" y="259"/>
                  </a:lnTo>
                  <a:lnTo>
                    <a:pt x="312" y="248"/>
                  </a:lnTo>
                  <a:lnTo>
                    <a:pt x="318" y="237"/>
                  </a:lnTo>
                  <a:lnTo>
                    <a:pt x="322" y="226"/>
                  </a:lnTo>
                  <a:lnTo>
                    <a:pt x="325" y="215"/>
                  </a:lnTo>
                  <a:lnTo>
                    <a:pt x="327" y="203"/>
                  </a:lnTo>
                  <a:lnTo>
                    <a:pt x="327" y="203"/>
                  </a:lnTo>
                  <a:lnTo>
                    <a:pt x="322" y="199"/>
                  </a:lnTo>
                  <a:lnTo>
                    <a:pt x="316" y="194"/>
                  </a:lnTo>
                  <a:lnTo>
                    <a:pt x="314" y="188"/>
                  </a:lnTo>
                  <a:lnTo>
                    <a:pt x="312" y="180"/>
                  </a:lnTo>
                  <a:lnTo>
                    <a:pt x="312" y="180"/>
                  </a:lnTo>
                  <a:lnTo>
                    <a:pt x="314" y="174"/>
                  </a:lnTo>
                  <a:lnTo>
                    <a:pt x="316" y="167"/>
                  </a:lnTo>
                  <a:lnTo>
                    <a:pt x="322" y="163"/>
                  </a:lnTo>
                  <a:lnTo>
                    <a:pt x="327" y="159"/>
                  </a:lnTo>
                  <a:lnTo>
                    <a:pt x="327" y="159"/>
                  </a:lnTo>
                  <a:lnTo>
                    <a:pt x="325" y="146"/>
                  </a:lnTo>
                  <a:lnTo>
                    <a:pt x="322" y="136"/>
                  </a:lnTo>
                  <a:lnTo>
                    <a:pt x="318" y="123"/>
                  </a:lnTo>
                  <a:lnTo>
                    <a:pt x="312" y="113"/>
                  </a:lnTo>
                  <a:lnTo>
                    <a:pt x="307" y="103"/>
                  </a:lnTo>
                  <a:lnTo>
                    <a:pt x="300" y="94"/>
                  </a:lnTo>
                  <a:lnTo>
                    <a:pt x="293" y="84"/>
                  </a:lnTo>
                  <a:lnTo>
                    <a:pt x="285" y="75"/>
                  </a:lnTo>
                  <a:lnTo>
                    <a:pt x="277" y="67"/>
                  </a:lnTo>
                  <a:lnTo>
                    <a:pt x="268" y="60"/>
                  </a:lnTo>
                  <a:lnTo>
                    <a:pt x="258" y="53"/>
                  </a:lnTo>
                  <a:lnTo>
                    <a:pt x="247" y="48"/>
                  </a:lnTo>
                  <a:lnTo>
                    <a:pt x="237" y="42"/>
                  </a:lnTo>
                  <a:lnTo>
                    <a:pt x="226" y="38"/>
                  </a:lnTo>
                  <a:lnTo>
                    <a:pt x="214" y="35"/>
                  </a:lnTo>
                  <a:lnTo>
                    <a:pt x="201" y="33"/>
                  </a:lnTo>
                  <a:lnTo>
                    <a:pt x="201" y="33"/>
                  </a:lnTo>
                  <a:lnTo>
                    <a:pt x="199" y="39"/>
                  </a:lnTo>
                  <a:lnTo>
                    <a:pt x="193" y="44"/>
                  </a:lnTo>
                  <a:lnTo>
                    <a:pt x="186" y="46"/>
                  </a:lnTo>
                  <a:lnTo>
                    <a:pt x="180" y="48"/>
                  </a:lnTo>
                  <a:lnTo>
                    <a:pt x="180" y="48"/>
                  </a:lnTo>
                  <a:lnTo>
                    <a:pt x="180" y="0"/>
                  </a:lnTo>
                  <a:close/>
                  <a:moveTo>
                    <a:pt x="180" y="0"/>
                  </a:moveTo>
                  <a:lnTo>
                    <a:pt x="180" y="0"/>
                  </a:lnTo>
                  <a:lnTo>
                    <a:pt x="180" y="48"/>
                  </a:lnTo>
                  <a:lnTo>
                    <a:pt x="180" y="48"/>
                  </a:lnTo>
                  <a:lnTo>
                    <a:pt x="173" y="46"/>
                  </a:lnTo>
                  <a:lnTo>
                    <a:pt x="166" y="44"/>
                  </a:lnTo>
                  <a:lnTo>
                    <a:pt x="161" y="39"/>
                  </a:lnTo>
                  <a:lnTo>
                    <a:pt x="158" y="33"/>
                  </a:lnTo>
                  <a:lnTo>
                    <a:pt x="158" y="33"/>
                  </a:lnTo>
                  <a:lnTo>
                    <a:pt x="146" y="35"/>
                  </a:lnTo>
                  <a:lnTo>
                    <a:pt x="134" y="38"/>
                  </a:lnTo>
                  <a:lnTo>
                    <a:pt x="123" y="42"/>
                  </a:lnTo>
                  <a:lnTo>
                    <a:pt x="112" y="48"/>
                  </a:lnTo>
                  <a:lnTo>
                    <a:pt x="101" y="53"/>
                  </a:lnTo>
                  <a:lnTo>
                    <a:pt x="92" y="60"/>
                  </a:lnTo>
                  <a:lnTo>
                    <a:pt x="82" y="67"/>
                  </a:lnTo>
                  <a:lnTo>
                    <a:pt x="74" y="75"/>
                  </a:lnTo>
                  <a:lnTo>
                    <a:pt x="66" y="84"/>
                  </a:lnTo>
                  <a:lnTo>
                    <a:pt x="59" y="94"/>
                  </a:lnTo>
                  <a:lnTo>
                    <a:pt x="52" y="103"/>
                  </a:lnTo>
                  <a:lnTo>
                    <a:pt x="46" y="113"/>
                  </a:lnTo>
                  <a:lnTo>
                    <a:pt x="42" y="123"/>
                  </a:lnTo>
                  <a:lnTo>
                    <a:pt x="37" y="136"/>
                  </a:lnTo>
                  <a:lnTo>
                    <a:pt x="33" y="146"/>
                  </a:lnTo>
                  <a:lnTo>
                    <a:pt x="32" y="159"/>
                  </a:lnTo>
                  <a:lnTo>
                    <a:pt x="32" y="159"/>
                  </a:lnTo>
                  <a:lnTo>
                    <a:pt x="37" y="163"/>
                  </a:lnTo>
                  <a:lnTo>
                    <a:pt x="43" y="167"/>
                  </a:lnTo>
                  <a:lnTo>
                    <a:pt x="46" y="174"/>
                  </a:lnTo>
                  <a:lnTo>
                    <a:pt x="47" y="180"/>
                  </a:lnTo>
                  <a:lnTo>
                    <a:pt x="47" y="180"/>
                  </a:lnTo>
                  <a:lnTo>
                    <a:pt x="46" y="188"/>
                  </a:lnTo>
                  <a:lnTo>
                    <a:pt x="43" y="194"/>
                  </a:lnTo>
                  <a:lnTo>
                    <a:pt x="37" y="199"/>
                  </a:lnTo>
                  <a:lnTo>
                    <a:pt x="32" y="203"/>
                  </a:lnTo>
                  <a:lnTo>
                    <a:pt x="32" y="203"/>
                  </a:lnTo>
                  <a:lnTo>
                    <a:pt x="33" y="215"/>
                  </a:lnTo>
                  <a:lnTo>
                    <a:pt x="37" y="226"/>
                  </a:lnTo>
                  <a:lnTo>
                    <a:pt x="42" y="237"/>
                  </a:lnTo>
                  <a:lnTo>
                    <a:pt x="46" y="248"/>
                  </a:lnTo>
                  <a:lnTo>
                    <a:pt x="52" y="259"/>
                  </a:lnTo>
                  <a:lnTo>
                    <a:pt x="59" y="268"/>
                  </a:lnTo>
                  <a:lnTo>
                    <a:pt x="66" y="278"/>
                  </a:lnTo>
                  <a:lnTo>
                    <a:pt x="74" y="286"/>
                  </a:lnTo>
                  <a:lnTo>
                    <a:pt x="82" y="294"/>
                  </a:lnTo>
                  <a:lnTo>
                    <a:pt x="92" y="302"/>
                  </a:lnTo>
                  <a:lnTo>
                    <a:pt x="101" y="309"/>
                  </a:lnTo>
                  <a:lnTo>
                    <a:pt x="112" y="314"/>
                  </a:lnTo>
                  <a:lnTo>
                    <a:pt x="123" y="320"/>
                  </a:lnTo>
                  <a:lnTo>
                    <a:pt x="134" y="324"/>
                  </a:lnTo>
                  <a:lnTo>
                    <a:pt x="146" y="327"/>
                  </a:lnTo>
                  <a:lnTo>
                    <a:pt x="158" y="329"/>
                  </a:lnTo>
                  <a:lnTo>
                    <a:pt x="158" y="329"/>
                  </a:lnTo>
                  <a:lnTo>
                    <a:pt x="158" y="329"/>
                  </a:lnTo>
                  <a:lnTo>
                    <a:pt x="161" y="322"/>
                  </a:lnTo>
                  <a:lnTo>
                    <a:pt x="166" y="318"/>
                  </a:lnTo>
                  <a:lnTo>
                    <a:pt x="173" y="314"/>
                  </a:lnTo>
                  <a:lnTo>
                    <a:pt x="180" y="314"/>
                  </a:lnTo>
                  <a:lnTo>
                    <a:pt x="180" y="362"/>
                  </a:lnTo>
                  <a:lnTo>
                    <a:pt x="180" y="362"/>
                  </a:lnTo>
                  <a:lnTo>
                    <a:pt x="180" y="362"/>
                  </a:lnTo>
                  <a:lnTo>
                    <a:pt x="161" y="360"/>
                  </a:lnTo>
                  <a:lnTo>
                    <a:pt x="143" y="358"/>
                  </a:lnTo>
                  <a:lnTo>
                    <a:pt x="126" y="354"/>
                  </a:lnTo>
                  <a:lnTo>
                    <a:pt x="109" y="347"/>
                  </a:lnTo>
                  <a:lnTo>
                    <a:pt x="93" y="340"/>
                  </a:lnTo>
                  <a:lnTo>
                    <a:pt x="78" y="331"/>
                  </a:lnTo>
                  <a:lnTo>
                    <a:pt x="65" y="320"/>
                  </a:lnTo>
                  <a:lnTo>
                    <a:pt x="52" y="309"/>
                  </a:lnTo>
                  <a:lnTo>
                    <a:pt x="40" y="295"/>
                  </a:lnTo>
                  <a:lnTo>
                    <a:pt x="29" y="282"/>
                  </a:lnTo>
                  <a:lnTo>
                    <a:pt x="21" y="267"/>
                  </a:lnTo>
                  <a:lnTo>
                    <a:pt x="13" y="251"/>
                  </a:lnTo>
                  <a:lnTo>
                    <a:pt x="8" y="234"/>
                  </a:lnTo>
                  <a:lnTo>
                    <a:pt x="2" y="217"/>
                  </a:lnTo>
                  <a:lnTo>
                    <a:pt x="0" y="199"/>
                  </a:lnTo>
                  <a:lnTo>
                    <a:pt x="0" y="180"/>
                  </a:lnTo>
                  <a:lnTo>
                    <a:pt x="0" y="180"/>
                  </a:lnTo>
                  <a:lnTo>
                    <a:pt x="0" y="163"/>
                  </a:lnTo>
                  <a:lnTo>
                    <a:pt x="2" y="145"/>
                  </a:lnTo>
                  <a:lnTo>
                    <a:pt x="8" y="127"/>
                  </a:lnTo>
                  <a:lnTo>
                    <a:pt x="13" y="111"/>
                  </a:lnTo>
                  <a:lnTo>
                    <a:pt x="21" y="95"/>
                  </a:lnTo>
                  <a:lnTo>
                    <a:pt x="29" y="80"/>
                  </a:lnTo>
                  <a:lnTo>
                    <a:pt x="40" y="67"/>
                  </a:lnTo>
                  <a:lnTo>
                    <a:pt x="52" y="53"/>
                  </a:lnTo>
                  <a:lnTo>
                    <a:pt x="65" y="42"/>
                  </a:lnTo>
                  <a:lnTo>
                    <a:pt x="78" y="31"/>
                  </a:lnTo>
                  <a:lnTo>
                    <a:pt x="93" y="22"/>
                  </a:lnTo>
                  <a:lnTo>
                    <a:pt x="109" y="15"/>
                  </a:lnTo>
                  <a:lnTo>
                    <a:pt x="126" y="8"/>
                  </a:lnTo>
                  <a:lnTo>
                    <a:pt x="143" y="4"/>
                  </a:lnTo>
                  <a:lnTo>
                    <a:pt x="161" y="2"/>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5C5C5C"/>
                </a:solidFill>
                <a:effectLst/>
                <a:uLnTx/>
                <a:uFillTx/>
                <a:latin typeface="Times New Roman" panose="02020603050405020304" pitchFamily="18" charset="0"/>
                <a:ea typeface="+mn-ea"/>
                <a:cs typeface="Times New Roman" panose="02020603050405020304" pitchFamily="18" charset="0"/>
              </a:endParaRPr>
            </a:p>
          </p:txBody>
        </p:sp>
        <p:sp>
          <p:nvSpPr>
            <p:cNvPr id="70" name="Freeform 145">
              <a:extLst>
                <a:ext uri="{FF2B5EF4-FFF2-40B4-BE49-F238E27FC236}">
                  <a16:creationId xmlns:a16="http://schemas.microsoft.com/office/drawing/2014/main" id="{BE0375D7-78A9-C943-A564-F6A97F1194D1}"/>
                </a:ext>
              </a:extLst>
            </p:cNvPr>
            <p:cNvSpPr>
              <a:spLocks/>
            </p:cNvSpPr>
            <p:nvPr/>
          </p:nvSpPr>
          <p:spPr bwMode="auto">
            <a:xfrm>
              <a:off x="2336801" y="3235324"/>
              <a:ext cx="285750" cy="150813"/>
            </a:xfrm>
            <a:custGeom>
              <a:avLst/>
              <a:gdLst>
                <a:gd name="T0" fmla="*/ 13 w 180"/>
                <a:gd name="T1" fmla="*/ 0 h 95"/>
                <a:gd name="T2" fmla="*/ 54 w 180"/>
                <a:gd name="T3" fmla="*/ 42 h 95"/>
                <a:gd name="T4" fmla="*/ 54 w 180"/>
                <a:gd name="T5" fmla="*/ 42 h 95"/>
                <a:gd name="T6" fmla="*/ 60 w 180"/>
                <a:gd name="T7" fmla="*/ 39 h 95"/>
                <a:gd name="T8" fmla="*/ 67 w 180"/>
                <a:gd name="T9" fmla="*/ 39 h 95"/>
                <a:gd name="T10" fmla="*/ 67 w 180"/>
                <a:gd name="T11" fmla="*/ 39 h 95"/>
                <a:gd name="T12" fmla="*/ 75 w 180"/>
                <a:gd name="T13" fmla="*/ 41 h 95"/>
                <a:gd name="T14" fmla="*/ 83 w 180"/>
                <a:gd name="T15" fmla="*/ 45 h 95"/>
                <a:gd name="T16" fmla="*/ 88 w 180"/>
                <a:gd name="T17" fmla="*/ 50 h 95"/>
                <a:gd name="T18" fmla="*/ 92 w 180"/>
                <a:gd name="T19" fmla="*/ 58 h 95"/>
                <a:gd name="T20" fmla="*/ 180 w 180"/>
                <a:gd name="T21" fmla="*/ 58 h 95"/>
                <a:gd name="T22" fmla="*/ 180 w 180"/>
                <a:gd name="T23" fmla="*/ 76 h 95"/>
                <a:gd name="T24" fmla="*/ 92 w 180"/>
                <a:gd name="T25" fmla="*/ 76 h 95"/>
                <a:gd name="T26" fmla="*/ 92 w 180"/>
                <a:gd name="T27" fmla="*/ 76 h 95"/>
                <a:gd name="T28" fmla="*/ 88 w 180"/>
                <a:gd name="T29" fmla="*/ 84 h 95"/>
                <a:gd name="T30" fmla="*/ 83 w 180"/>
                <a:gd name="T31" fmla="*/ 89 h 95"/>
                <a:gd name="T32" fmla="*/ 75 w 180"/>
                <a:gd name="T33" fmla="*/ 93 h 95"/>
                <a:gd name="T34" fmla="*/ 67 w 180"/>
                <a:gd name="T35" fmla="*/ 95 h 95"/>
                <a:gd name="T36" fmla="*/ 67 w 180"/>
                <a:gd name="T37" fmla="*/ 95 h 95"/>
                <a:gd name="T38" fmla="*/ 61 w 180"/>
                <a:gd name="T39" fmla="*/ 95 h 95"/>
                <a:gd name="T40" fmla="*/ 56 w 180"/>
                <a:gd name="T41" fmla="*/ 92 h 95"/>
                <a:gd name="T42" fmla="*/ 50 w 180"/>
                <a:gd name="T43" fmla="*/ 91 h 95"/>
                <a:gd name="T44" fmla="*/ 46 w 180"/>
                <a:gd name="T45" fmla="*/ 87 h 95"/>
                <a:gd name="T46" fmla="*/ 44 w 180"/>
                <a:gd name="T47" fmla="*/ 83 h 95"/>
                <a:gd name="T48" fmla="*/ 41 w 180"/>
                <a:gd name="T49" fmla="*/ 77 h 95"/>
                <a:gd name="T50" fmla="*/ 40 w 180"/>
                <a:gd name="T51" fmla="*/ 73 h 95"/>
                <a:gd name="T52" fmla="*/ 38 w 180"/>
                <a:gd name="T53" fmla="*/ 66 h 95"/>
                <a:gd name="T54" fmla="*/ 38 w 180"/>
                <a:gd name="T55" fmla="*/ 66 h 95"/>
                <a:gd name="T56" fmla="*/ 40 w 180"/>
                <a:gd name="T57" fmla="*/ 61 h 95"/>
                <a:gd name="T58" fmla="*/ 41 w 180"/>
                <a:gd name="T59" fmla="*/ 54 h 95"/>
                <a:gd name="T60" fmla="*/ 0 w 180"/>
                <a:gd name="T61" fmla="*/ 13 h 95"/>
                <a:gd name="T62" fmla="*/ 13 w 180"/>
                <a:gd name="T6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0" h="95">
                  <a:moveTo>
                    <a:pt x="13" y="0"/>
                  </a:moveTo>
                  <a:lnTo>
                    <a:pt x="54" y="42"/>
                  </a:lnTo>
                  <a:lnTo>
                    <a:pt x="54" y="42"/>
                  </a:lnTo>
                  <a:lnTo>
                    <a:pt x="60" y="39"/>
                  </a:lnTo>
                  <a:lnTo>
                    <a:pt x="67" y="39"/>
                  </a:lnTo>
                  <a:lnTo>
                    <a:pt x="67" y="39"/>
                  </a:lnTo>
                  <a:lnTo>
                    <a:pt x="75" y="41"/>
                  </a:lnTo>
                  <a:lnTo>
                    <a:pt x="83" y="45"/>
                  </a:lnTo>
                  <a:lnTo>
                    <a:pt x="88" y="50"/>
                  </a:lnTo>
                  <a:lnTo>
                    <a:pt x="92" y="58"/>
                  </a:lnTo>
                  <a:lnTo>
                    <a:pt x="180" y="58"/>
                  </a:lnTo>
                  <a:lnTo>
                    <a:pt x="180" y="76"/>
                  </a:lnTo>
                  <a:lnTo>
                    <a:pt x="92" y="76"/>
                  </a:lnTo>
                  <a:lnTo>
                    <a:pt x="92" y="76"/>
                  </a:lnTo>
                  <a:lnTo>
                    <a:pt x="88" y="84"/>
                  </a:lnTo>
                  <a:lnTo>
                    <a:pt x="83" y="89"/>
                  </a:lnTo>
                  <a:lnTo>
                    <a:pt x="75" y="93"/>
                  </a:lnTo>
                  <a:lnTo>
                    <a:pt x="67" y="95"/>
                  </a:lnTo>
                  <a:lnTo>
                    <a:pt x="67" y="95"/>
                  </a:lnTo>
                  <a:lnTo>
                    <a:pt x="61" y="95"/>
                  </a:lnTo>
                  <a:lnTo>
                    <a:pt x="56" y="92"/>
                  </a:lnTo>
                  <a:lnTo>
                    <a:pt x="50" y="91"/>
                  </a:lnTo>
                  <a:lnTo>
                    <a:pt x="46" y="87"/>
                  </a:lnTo>
                  <a:lnTo>
                    <a:pt x="44" y="83"/>
                  </a:lnTo>
                  <a:lnTo>
                    <a:pt x="41" y="77"/>
                  </a:lnTo>
                  <a:lnTo>
                    <a:pt x="40" y="73"/>
                  </a:lnTo>
                  <a:lnTo>
                    <a:pt x="38" y="66"/>
                  </a:lnTo>
                  <a:lnTo>
                    <a:pt x="38" y="66"/>
                  </a:lnTo>
                  <a:lnTo>
                    <a:pt x="40" y="61"/>
                  </a:lnTo>
                  <a:lnTo>
                    <a:pt x="41" y="54"/>
                  </a:lnTo>
                  <a:lnTo>
                    <a:pt x="0" y="13"/>
                  </a:lnTo>
                  <a:lnTo>
                    <a:pt x="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5C5C"/>
                </a:solidFill>
                <a:effectLst/>
                <a:uLnTx/>
                <a:uFillTx/>
                <a:latin typeface="Times New Roman" panose="02020603050405020304" pitchFamily="18" charset="0"/>
                <a:ea typeface="+mn-ea"/>
                <a:cs typeface="Times New Roman" panose="02020603050405020304" pitchFamily="18" charset="0"/>
              </a:endParaRPr>
            </a:p>
          </p:txBody>
        </p:sp>
      </p:grpSp>
    </p:spTree>
    <p:extLst>
      <p:ext uri="{BB962C8B-B14F-4D97-AF65-F5344CB8AC3E}">
        <p14:creationId xmlns:p14="http://schemas.microsoft.com/office/powerpoint/2010/main" val="2668168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barn(inVertical)">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par>
                                <p:cTn id="13" presetID="16" presetClass="entr" presetSubtype="21" fill="hold" nodeType="with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barn(inVertical)">
                                      <p:cBhvr>
                                        <p:cTn id="15"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12191999" cy="6858000"/>
          </a:xfrm>
          <a:prstGeom prst="rect">
            <a:avLst/>
          </a:prstGeom>
          <a:solidFill>
            <a:schemeClr val="bg2">
              <a:lumMod val="1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Times New Roman" panose="02020603050405020304" pitchFamily="18" charset="0"/>
              <a:cs typeface="Times New Roman" panose="02020603050405020304" pitchFamily="18" charset="0"/>
            </a:endParaRPr>
          </a:p>
        </p:txBody>
      </p:sp>
      <p:sp>
        <p:nvSpPr>
          <p:cNvPr id="7" name="Rectangle 6"/>
          <p:cNvSpPr/>
          <p:nvPr/>
        </p:nvSpPr>
        <p:spPr>
          <a:xfrm>
            <a:off x="1" y="1628582"/>
            <a:ext cx="12191999" cy="2744168"/>
          </a:xfrm>
          <a:prstGeom prst="rect">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Times New Roman" panose="02020603050405020304" pitchFamily="18" charset="0"/>
              <a:cs typeface="Times New Roman" panose="02020603050405020304" pitchFamily="18" charset="0"/>
            </a:endParaRPr>
          </a:p>
        </p:txBody>
      </p:sp>
      <p:sp>
        <p:nvSpPr>
          <p:cNvPr id="6" name="TextBox 5"/>
          <p:cNvSpPr txBox="1"/>
          <p:nvPr/>
        </p:nvSpPr>
        <p:spPr>
          <a:xfrm>
            <a:off x="3554716" y="2387589"/>
            <a:ext cx="4965718" cy="769441"/>
          </a:xfrm>
          <a:prstGeom prst="rect">
            <a:avLst/>
          </a:prstGeom>
          <a:noFill/>
        </p:spPr>
        <p:txBody>
          <a:bodyPr wrap="none" rtlCol="0">
            <a:spAutoFit/>
          </a:bodyPr>
          <a:lstStyle/>
          <a:p>
            <a:r>
              <a:rPr lang="en-US" sz="4400" dirty="0">
                <a:solidFill>
                  <a:schemeClr val="bg2"/>
                </a:solidFill>
                <a:latin typeface="Times New Roman" panose="02020603050405020304" pitchFamily="18" charset="0"/>
                <a:cs typeface="Times New Roman" panose="02020603050405020304" pitchFamily="18" charset="0"/>
              </a:rPr>
              <a:t> Case Study Analysis</a:t>
            </a:r>
            <a:endParaRPr lang="en-GB" sz="4400" dirty="0">
              <a:solidFill>
                <a:schemeClr val="bg2"/>
              </a:solidFill>
              <a:latin typeface="Times New Roman" panose="02020603050405020304" pitchFamily="18" charset="0"/>
              <a:cs typeface="Times New Roman" panose="02020603050405020304" pitchFamily="18" charset="0"/>
            </a:endParaRPr>
          </a:p>
        </p:txBody>
      </p:sp>
      <p:sp>
        <p:nvSpPr>
          <p:cNvPr id="2" name="Rectangle 1"/>
          <p:cNvSpPr/>
          <p:nvPr/>
        </p:nvSpPr>
        <p:spPr>
          <a:xfrm>
            <a:off x="3554716" y="2726480"/>
            <a:ext cx="5657020" cy="2379113"/>
          </a:xfrm>
          <a:prstGeom prst="rect">
            <a:avLst/>
          </a:prstGeom>
        </p:spPr>
        <p:txBody>
          <a:bodyPr wrap="square">
            <a:spAutoFit/>
          </a:bodyPr>
          <a:lstStyle/>
          <a:p>
            <a:pPr algn="ctr"/>
            <a:endParaRPr lang="en-GB" sz="2000" b="1" dirty="0">
              <a:solidFill>
                <a:schemeClr val="bg2"/>
              </a:solidFill>
              <a:latin typeface="Times New Roman" panose="02020603050405020304" pitchFamily="18" charset="0"/>
              <a:cs typeface="Times New Roman" panose="02020603050405020304" pitchFamily="18" charset="0"/>
            </a:endParaRPr>
          </a:p>
          <a:p>
            <a:pPr algn="ctr">
              <a:lnSpc>
                <a:spcPct val="150000"/>
              </a:lnSpc>
            </a:pPr>
            <a:r>
              <a:rPr lang="en-GB" sz="2000" b="1" dirty="0">
                <a:solidFill>
                  <a:schemeClr val="bg2"/>
                </a:solidFill>
                <a:latin typeface="Times New Roman" panose="02020603050405020304" pitchFamily="18" charset="0"/>
                <a:cs typeface="Times New Roman" panose="02020603050405020304" pitchFamily="18" charset="0"/>
              </a:rPr>
              <a:t>Problem Description:</a:t>
            </a:r>
            <a:endParaRPr lang="en-GB" sz="1600" i="1" dirty="0">
              <a:solidFill>
                <a:schemeClr val="bg2"/>
              </a:solidFill>
              <a:latin typeface="Times New Roman" panose="02020603050405020304" pitchFamily="18" charset="0"/>
              <a:cs typeface="Times New Roman" panose="02020603050405020304" pitchFamily="18" charset="0"/>
            </a:endParaRPr>
          </a:p>
          <a:p>
            <a:pPr marL="228600" lvl="0" indent="-228600">
              <a:lnSpc>
                <a:spcPct val="90000"/>
              </a:lnSpc>
              <a:spcBef>
                <a:spcPts val="1000"/>
              </a:spcBef>
              <a:buFont typeface="Arial" panose="020B0604020202020204" pitchFamily="34" charset="0"/>
              <a:buChar char="•"/>
            </a:pPr>
            <a:r>
              <a:rPr lang="en-GB" dirty="0">
                <a:solidFill>
                  <a:srgbClr val="5C5C5C"/>
                </a:solidFill>
              </a:rPr>
              <a:t>Objective: Predict annual income class (&gt;50K or &lt;=50K)</a:t>
            </a:r>
          </a:p>
          <a:p>
            <a:pPr marL="228600" indent="-228600">
              <a:lnSpc>
                <a:spcPct val="90000"/>
              </a:lnSpc>
              <a:spcBef>
                <a:spcPts val="1000"/>
              </a:spcBef>
              <a:buFont typeface="Arial" panose="020B0604020202020204" pitchFamily="34" charset="0"/>
              <a:buChar char="•"/>
            </a:pPr>
            <a:r>
              <a:rPr lang="en-GB" dirty="0"/>
              <a:t>Dataset: US Census Income Dataset</a:t>
            </a:r>
          </a:p>
          <a:p>
            <a:pPr marL="228600" lvl="0" indent="-228600">
              <a:lnSpc>
                <a:spcPct val="90000"/>
              </a:lnSpc>
              <a:spcBef>
                <a:spcPts val="1000"/>
              </a:spcBef>
              <a:buFont typeface="Arial" panose="020B0604020202020204" pitchFamily="34" charset="0"/>
              <a:buChar char="•"/>
            </a:pPr>
            <a:endParaRPr lang="en-GB" sz="2800" dirty="0">
              <a:solidFill>
                <a:srgbClr val="5C5C5C"/>
              </a:solidFill>
            </a:endParaRPr>
          </a:p>
          <a:p>
            <a:pPr algn="ctr"/>
            <a:endParaRPr lang="en-GB" sz="1600" dirty="0">
              <a:solidFill>
                <a:schemeClr val="bg2"/>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92DDE7C-F8AB-B24C-BECA-DDCDF5C12E6D}"/>
              </a:ext>
            </a:extLst>
          </p:cNvPr>
          <p:cNvSpPr txBox="1"/>
          <p:nvPr/>
        </p:nvSpPr>
        <p:spPr>
          <a:xfrm>
            <a:off x="11631168" y="6388608"/>
            <a:ext cx="301686" cy="369332"/>
          </a:xfrm>
          <a:prstGeom prst="rect">
            <a:avLst/>
          </a:prstGeom>
          <a:no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2</a:t>
            </a:r>
          </a:p>
        </p:txBody>
      </p:sp>
      <p:pic>
        <p:nvPicPr>
          <p:cNvPr id="23" name="Graphic 22" descr="Classroom">
            <a:extLst>
              <a:ext uri="{FF2B5EF4-FFF2-40B4-BE49-F238E27FC236}">
                <a16:creationId xmlns:a16="http://schemas.microsoft.com/office/drawing/2014/main" id="{36D31723-4A59-4A4F-A234-964B073D35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8800" y="1628581"/>
            <a:ext cx="944880" cy="914400"/>
          </a:xfrm>
          <a:prstGeom prst="rect">
            <a:avLst/>
          </a:prstGeom>
        </p:spPr>
      </p:pic>
    </p:spTree>
    <p:extLst>
      <p:ext uri="{BB962C8B-B14F-4D97-AF65-F5344CB8AC3E}">
        <p14:creationId xmlns:p14="http://schemas.microsoft.com/office/powerpoint/2010/main" val="2629246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up)">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Target and Data Quality</a:t>
            </a:r>
            <a:endParaRPr lang="en-GB"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70C262CF-5CC9-4929-99CD-9F101191856B}" type="slidenum">
              <a:rPr lang="en-GB" smtClean="0">
                <a:latin typeface="Times New Roman" panose="02020603050405020304" pitchFamily="18" charset="0"/>
                <a:cs typeface="Times New Roman" panose="02020603050405020304" pitchFamily="18" charset="0"/>
              </a:rPr>
              <a:pPr/>
              <a:t>3</a:t>
            </a:fld>
            <a:endParaRPr lang="en-GB">
              <a:latin typeface="Times New Roman" panose="02020603050405020304" pitchFamily="18" charset="0"/>
              <a:cs typeface="Times New Roman" panose="02020603050405020304" pitchFamily="18" charset="0"/>
            </a:endParaRPr>
          </a:p>
        </p:txBody>
      </p:sp>
      <p:cxnSp>
        <p:nvCxnSpPr>
          <p:cNvPr id="62" name="Straight Connector 61"/>
          <p:cNvCxnSpPr/>
          <p:nvPr/>
        </p:nvCxnSpPr>
        <p:spPr>
          <a:xfrm>
            <a:off x="5561428" y="1083778"/>
            <a:ext cx="1069144" cy="0"/>
          </a:xfrm>
          <a:prstGeom prst="line">
            <a:avLst/>
          </a:prstGeom>
          <a:ln w="412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379424" y="1277705"/>
            <a:ext cx="4889070" cy="4859194"/>
            <a:chOff x="379424" y="1277705"/>
            <a:chExt cx="4889070" cy="4859194"/>
          </a:xfrm>
        </p:grpSpPr>
        <p:sp>
          <p:nvSpPr>
            <p:cNvPr id="4" name="空心弧 44"/>
            <p:cNvSpPr/>
            <p:nvPr/>
          </p:nvSpPr>
          <p:spPr>
            <a:xfrm rot="11968239">
              <a:off x="379424" y="1277705"/>
              <a:ext cx="4481079" cy="4481080"/>
            </a:xfrm>
            <a:prstGeom prst="blockArc">
              <a:avLst>
                <a:gd name="adj1" fmla="val 5692214"/>
                <a:gd name="adj2" fmla="val 21588400"/>
                <a:gd name="adj3" fmla="val 751"/>
              </a:avLst>
            </a:prstGeom>
            <a:solidFill>
              <a:schemeClr val="accent5"/>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sysClr val="windowText" lastClr="000000"/>
                </a:solidFill>
                <a:latin typeface="Times New Roman" panose="02020603050405020304" pitchFamily="18" charset="0"/>
                <a:ea typeface="宋体"/>
                <a:cs typeface="Times New Roman" panose="02020603050405020304" pitchFamily="18" charset="0"/>
              </a:endParaRPr>
            </a:p>
          </p:txBody>
        </p:sp>
        <p:sp>
          <p:nvSpPr>
            <p:cNvPr id="5" name="空心弧 45"/>
            <p:cNvSpPr/>
            <p:nvPr/>
          </p:nvSpPr>
          <p:spPr>
            <a:xfrm rot="483470">
              <a:off x="1077924" y="1966103"/>
              <a:ext cx="3193761" cy="3193761"/>
            </a:xfrm>
            <a:prstGeom prst="blockArc">
              <a:avLst>
                <a:gd name="adj1" fmla="val 5692214"/>
                <a:gd name="adj2" fmla="val 42522"/>
                <a:gd name="adj3" fmla="val 1111"/>
              </a:avLst>
            </a:prstGeom>
            <a:solidFill>
              <a:schemeClr val="accent2"/>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sysClr val="windowText" lastClr="000000"/>
                </a:solidFill>
                <a:latin typeface="Times New Roman" panose="02020603050405020304" pitchFamily="18" charset="0"/>
                <a:ea typeface="宋体"/>
                <a:cs typeface="Times New Roman" panose="02020603050405020304" pitchFamily="18" charset="0"/>
              </a:endParaRPr>
            </a:p>
          </p:txBody>
        </p:sp>
        <p:sp>
          <p:nvSpPr>
            <p:cNvPr id="8" name="椭圆 46"/>
            <p:cNvSpPr/>
            <p:nvPr/>
          </p:nvSpPr>
          <p:spPr bwMode="auto">
            <a:xfrm>
              <a:off x="1268424" y="2156603"/>
              <a:ext cx="2814205" cy="2814205"/>
            </a:xfrm>
            <a:prstGeom prst="ellipse">
              <a:avLst/>
            </a:prstGeom>
            <a:solidFill>
              <a:schemeClr val="accent1"/>
            </a:solidFill>
            <a:ln w="25400" cap="flat" cmpd="sng" algn="ctr">
              <a:noFill/>
              <a:prstDash val="solid"/>
            </a:ln>
            <a:effectLst>
              <a:innerShdw blurRad="101600">
                <a:prstClr val="black"/>
              </a:innerShdw>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Times New Roman" panose="02020603050405020304" pitchFamily="18" charset="0"/>
                <a:ea typeface="宋体"/>
                <a:cs typeface="Times New Roman" panose="02020603050405020304" pitchFamily="18" charset="0"/>
              </a:endParaRPr>
            </a:p>
          </p:txBody>
        </p:sp>
        <p:sp>
          <p:nvSpPr>
            <p:cNvPr id="9" name="椭圆 47"/>
            <p:cNvSpPr/>
            <p:nvPr/>
          </p:nvSpPr>
          <p:spPr bwMode="auto">
            <a:xfrm>
              <a:off x="1395424" y="2270614"/>
              <a:ext cx="2551546" cy="2552989"/>
            </a:xfrm>
            <a:prstGeom prst="ellipse">
              <a:avLst/>
            </a:prstGeom>
            <a:solidFill>
              <a:schemeClr val="bg1">
                <a:lumMod val="95000"/>
              </a:schemeClr>
            </a:solidFill>
            <a:ln w="25400" cap="flat" cmpd="sng" algn="ctr">
              <a:noFill/>
              <a:prstDash val="solid"/>
            </a:ln>
            <a:effectLst>
              <a:outerShdw blurRad="177800" dist="38100" dir="5400000" algn="t" rotWithShape="0">
                <a:prstClr val="black">
                  <a:alpha val="76000"/>
                </a:prstClr>
              </a:outerShdw>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Times New Roman" panose="02020603050405020304" pitchFamily="18" charset="0"/>
                <a:ea typeface="宋体"/>
                <a:cs typeface="Times New Roman" panose="02020603050405020304" pitchFamily="18" charset="0"/>
              </a:endParaRPr>
            </a:p>
          </p:txBody>
        </p:sp>
        <p:sp>
          <p:nvSpPr>
            <p:cNvPr id="10" name="椭圆 48"/>
            <p:cNvSpPr/>
            <p:nvPr/>
          </p:nvSpPr>
          <p:spPr bwMode="auto">
            <a:xfrm>
              <a:off x="1636435" y="2526057"/>
              <a:ext cx="2078182" cy="2079625"/>
            </a:xfrm>
            <a:prstGeom prst="ellipse">
              <a:avLst/>
            </a:prstGeom>
            <a:gradFill flip="none" rotWithShape="1">
              <a:gsLst>
                <a:gs pos="39000">
                  <a:sysClr val="window" lastClr="FFFFFF"/>
                </a:gs>
                <a:gs pos="100000">
                  <a:sysClr val="windowText" lastClr="000000">
                    <a:lumMod val="75000"/>
                    <a:lumOff val="25000"/>
                  </a:sysClr>
                </a:gs>
              </a:gsLst>
              <a:lin ang="16200000" scaled="1"/>
              <a:tileRect/>
            </a:gra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Times New Roman" panose="02020603050405020304" pitchFamily="18" charset="0"/>
                <a:ea typeface="宋体"/>
                <a:cs typeface="Times New Roman" panose="02020603050405020304" pitchFamily="18" charset="0"/>
              </a:endParaRPr>
            </a:p>
          </p:txBody>
        </p:sp>
        <p:sp>
          <p:nvSpPr>
            <p:cNvPr id="11" name="椭圆 49"/>
            <p:cNvSpPr/>
            <p:nvPr/>
          </p:nvSpPr>
          <p:spPr bwMode="auto">
            <a:xfrm>
              <a:off x="1698492" y="2570796"/>
              <a:ext cx="1962727" cy="1962727"/>
            </a:xfrm>
            <a:prstGeom prst="ellipse">
              <a:avLst/>
            </a:prstGeom>
            <a:solidFill>
              <a:schemeClr val="bg1">
                <a:lumMod val="95000"/>
              </a:schemeClr>
            </a:solidFill>
            <a:ln w="25400" cap="flat" cmpd="sng" algn="ctr">
              <a:noFill/>
              <a:prstDash val="solid"/>
            </a:ln>
            <a:effectLst>
              <a:outerShdw blurRad="50800" dist="38100" dir="5400000" algn="t" rotWithShape="0">
                <a:prstClr val="black">
                  <a:alpha val="67000"/>
                </a:prstClr>
              </a:outerShdw>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Times New Roman" panose="02020603050405020304" pitchFamily="18" charset="0"/>
                <a:ea typeface="宋体"/>
                <a:cs typeface="Times New Roman" panose="02020603050405020304" pitchFamily="18" charset="0"/>
              </a:endParaRPr>
            </a:p>
          </p:txBody>
        </p:sp>
        <p:sp>
          <p:nvSpPr>
            <p:cNvPr id="22" name="同心圆 52"/>
            <p:cNvSpPr/>
            <p:nvPr/>
          </p:nvSpPr>
          <p:spPr bwMode="auto">
            <a:xfrm>
              <a:off x="3718947" y="1517273"/>
              <a:ext cx="920750" cy="920750"/>
            </a:xfrm>
            <a:prstGeom prst="donut">
              <a:avLst>
                <a:gd name="adj" fmla="val 3142"/>
              </a:avLst>
            </a:prstGeom>
            <a:solidFill>
              <a:schemeClr val="accent1"/>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sysClr val="windowText" lastClr="000000"/>
                </a:solidFill>
                <a:latin typeface="Times New Roman" panose="02020603050405020304" pitchFamily="18" charset="0"/>
                <a:ea typeface="宋体"/>
                <a:cs typeface="Times New Roman" panose="02020603050405020304" pitchFamily="18" charset="0"/>
              </a:endParaRPr>
            </a:p>
          </p:txBody>
        </p:sp>
        <p:sp>
          <p:nvSpPr>
            <p:cNvPr id="23" name="椭圆 54"/>
            <p:cNvSpPr/>
            <p:nvPr/>
          </p:nvSpPr>
          <p:spPr bwMode="auto">
            <a:xfrm>
              <a:off x="3941197" y="1755398"/>
              <a:ext cx="477693" cy="477693"/>
            </a:xfrm>
            <a:prstGeom prst="ellipse">
              <a:avLst/>
            </a:prstGeom>
            <a:solidFill>
              <a:schemeClr val="accent1"/>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Times New Roman" panose="02020603050405020304" pitchFamily="18" charset="0"/>
                <a:ea typeface="宋体"/>
                <a:cs typeface="Times New Roman" panose="02020603050405020304" pitchFamily="18" charset="0"/>
              </a:endParaRPr>
            </a:p>
          </p:txBody>
        </p:sp>
        <p:sp>
          <p:nvSpPr>
            <p:cNvPr id="24" name="TextBox 53"/>
            <p:cNvSpPr txBox="1">
              <a:spLocks noChangeArrowheads="1"/>
            </p:cNvSpPr>
            <p:nvPr/>
          </p:nvSpPr>
          <p:spPr bwMode="auto">
            <a:xfrm>
              <a:off x="4006264" y="1756912"/>
              <a:ext cx="3401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b="1">
                  <a:solidFill>
                    <a:schemeClr val="bg2"/>
                  </a:solidFill>
                  <a:latin typeface="Times New Roman" panose="02020603050405020304" pitchFamily="18" charset="0"/>
                  <a:cs typeface="Times New Roman" panose="02020603050405020304" pitchFamily="18" charset="0"/>
                </a:rPr>
                <a:t>1</a:t>
              </a:r>
              <a:endParaRPr lang="en-GB" altLang="en-US" sz="2400" b="1">
                <a:solidFill>
                  <a:schemeClr val="bg2"/>
                </a:solidFill>
                <a:latin typeface="Times New Roman" panose="02020603050405020304" pitchFamily="18" charset="0"/>
                <a:cs typeface="Times New Roman" panose="02020603050405020304" pitchFamily="18" charset="0"/>
              </a:endParaRPr>
            </a:p>
          </p:txBody>
        </p:sp>
        <p:sp>
          <p:nvSpPr>
            <p:cNvPr id="28" name="TextBox 54"/>
            <p:cNvSpPr txBox="1">
              <a:spLocks noChangeArrowheads="1"/>
            </p:cNvSpPr>
            <p:nvPr/>
          </p:nvSpPr>
          <p:spPr bwMode="auto">
            <a:xfrm>
              <a:off x="4620916" y="2998970"/>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GB" altLang="en-US" sz="2400" b="1" dirty="0">
                <a:solidFill>
                  <a:schemeClr val="bg2"/>
                </a:solidFill>
                <a:latin typeface="Times New Roman" panose="02020603050405020304" pitchFamily="18" charset="0"/>
                <a:cs typeface="Times New Roman" panose="02020603050405020304" pitchFamily="18" charset="0"/>
              </a:endParaRPr>
            </a:p>
          </p:txBody>
        </p:sp>
        <p:sp>
          <p:nvSpPr>
            <p:cNvPr id="30" name="同心圆 66"/>
            <p:cNvSpPr/>
            <p:nvPr/>
          </p:nvSpPr>
          <p:spPr bwMode="auto">
            <a:xfrm>
              <a:off x="4346300" y="3387020"/>
              <a:ext cx="922194" cy="922194"/>
            </a:xfrm>
            <a:prstGeom prst="donut">
              <a:avLst>
                <a:gd name="adj" fmla="val 3142"/>
              </a:avLst>
            </a:prstGeom>
            <a:solidFill>
              <a:schemeClr val="accent3"/>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sysClr val="windowText" lastClr="000000"/>
                </a:solidFill>
                <a:latin typeface="Times New Roman" panose="02020603050405020304" pitchFamily="18" charset="0"/>
                <a:ea typeface="宋体"/>
                <a:cs typeface="Times New Roman" panose="02020603050405020304" pitchFamily="18" charset="0"/>
              </a:endParaRPr>
            </a:p>
          </p:txBody>
        </p:sp>
        <p:sp>
          <p:nvSpPr>
            <p:cNvPr id="31" name="椭圆 68"/>
            <p:cNvSpPr/>
            <p:nvPr/>
          </p:nvSpPr>
          <p:spPr bwMode="auto">
            <a:xfrm>
              <a:off x="4569418" y="3613288"/>
              <a:ext cx="477693" cy="479136"/>
            </a:xfrm>
            <a:prstGeom prst="ellipse">
              <a:avLst/>
            </a:prstGeom>
            <a:solidFill>
              <a:schemeClr val="accent3"/>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Times New Roman" panose="02020603050405020304" pitchFamily="18" charset="0"/>
                <a:ea typeface="宋体"/>
                <a:cs typeface="Times New Roman" panose="02020603050405020304" pitchFamily="18" charset="0"/>
              </a:endParaRPr>
            </a:p>
          </p:txBody>
        </p:sp>
        <p:sp>
          <p:nvSpPr>
            <p:cNvPr id="32" name="TextBox 55"/>
            <p:cNvSpPr txBox="1">
              <a:spLocks noChangeArrowheads="1"/>
            </p:cNvSpPr>
            <p:nvPr/>
          </p:nvSpPr>
          <p:spPr bwMode="auto">
            <a:xfrm>
              <a:off x="4639963" y="3626890"/>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b="1" dirty="0">
                  <a:solidFill>
                    <a:schemeClr val="bg2"/>
                  </a:solidFill>
                  <a:latin typeface="Times New Roman" panose="02020603050405020304" pitchFamily="18" charset="0"/>
                  <a:cs typeface="Times New Roman" panose="02020603050405020304" pitchFamily="18" charset="0"/>
                </a:rPr>
                <a:t>2</a:t>
              </a:r>
              <a:endParaRPr lang="en-GB" altLang="en-US" sz="2400" b="1" dirty="0">
                <a:solidFill>
                  <a:schemeClr val="bg2"/>
                </a:solidFill>
                <a:latin typeface="Times New Roman" panose="02020603050405020304" pitchFamily="18" charset="0"/>
                <a:cs typeface="Times New Roman" panose="02020603050405020304" pitchFamily="18" charset="0"/>
              </a:endParaRPr>
            </a:p>
          </p:txBody>
        </p:sp>
        <p:sp>
          <p:nvSpPr>
            <p:cNvPr id="34" name="同心圆 73"/>
            <p:cNvSpPr/>
            <p:nvPr/>
          </p:nvSpPr>
          <p:spPr bwMode="auto">
            <a:xfrm>
              <a:off x="2425856" y="5214705"/>
              <a:ext cx="922193" cy="922194"/>
            </a:xfrm>
            <a:prstGeom prst="donut">
              <a:avLst>
                <a:gd name="adj" fmla="val 3142"/>
              </a:avLst>
            </a:prstGeom>
            <a:solidFill>
              <a:schemeClr val="accent4"/>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sysClr val="windowText" lastClr="000000"/>
                </a:solidFill>
                <a:latin typeface="Times New Roman" panose="02020603050405020304" pitchFamily="18" charset="0"/>
                <a:ea typeface="宋体"/>
                <a:cs typeface="Times New Roman" panose="02020603050405020304" pitchFamily="18" charset="0"/>
              </a:endParaRPr>
            </a:p>
          </p:txBody>
        </p:sp>
        <p:sp>
          <p:nvSpPr>
            <p:cNvPr id="35" name="椭圆 75"/>
            <p:cNvSpPr/>
            <p:nvPr/>
          </p:nvSpPr>
          <p:spPr bwMode="auto">
            <a:xfrm>
              <a:off x="2649549" y="5452831"/>
              <a:ext cx="477694" cy="479136"/>
            </a:xfrm>
            <a:prstGeom prst="ellipse">
              <a:avLst/>
            </a:prstGeom>
            <a:solidFill>
              <a:schemeClr val="accent4"/>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Times New Roman" panose="02020603050405020304" pitchFamily="18" charset="0"/>
                <a:ea typeface="宋体"/>
                <a:cs typeface="Times New Roman" panose="02020603050405020304" pitchFamily="18" charset="0"/>
              </a:endParaRPr>
            </a:p>
          </p:txBody>
        </p:sp>
        <p:sp>
          <p:nvSpPr>
            <p:cNvPr id="36" name="TextBox 56"/>
            <p:cNvSpPr txBox="1">
              <a:spLocks noChangeArrowheads="1"/>
            </p:cNvSpPr>
            <p:nvPr/>
          </p:nvSpPr>
          <p:spPr bwMode="auto">
            <a:xfrm>
              <a:off x="2715755" y="5468325"/>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b="1" dirty="0">
                  <a:solidFill>
                    <a:schemeClr val="bg2"/>
                  </a:solidFill>
                  <a:latin typeface="Times New Roman" panose="02020603050405020304" pitchFamily="18" charset="0"/>
                  <a:cs typeface="Times New Roman" panose="02020603050405020304" pitchFamily="18" charset="0"/>
                </a:rPr>
                <a:t>3</a:t>
              </a:r>
              <a:endParaRPr lang="en-GB" altLang="en-US" sz="2400" b="1" dirty="0">
                <a:solidFill>
                  <a:schemeClr val="bg2"/>
                </a:solidFill>
                <a:latin typeface="Times New Roman" panose="02020603050405020304" pitchFamily="18" charset="0"/>
                <a:cs typeface="Times New Roman" panose="02020603050405020304" pitchFamily="18" charset="0"/>
              </a:endParaRPr>
            </a:p>
          </p:txBody>
        </p:sp>
        <p:sp>
          <p:nvSpPr>
            <p:cNvPr id="64" name="TextBox 63"/>
            <p:cNvSpPr txBox="1"/>
            <p:nvPr/>
          </p:nvSpPr>
          <p:spPr>
            <a:xfrm>
              <a:off x="2063399" y="3623491"/>
              <a:ext cx="1204177" cy="369332"/>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DQ checks</a:t>
              </a:r>
              <a:endParaRPr lang="en-GB" dirty="0">
                <a:latin typeface="Times New Roman" panose="02020603050405020304" pitchFamily="18" charset="0"/>
                <a:cs typeface="Times New Roman" panose="02020603050405020304" pitchFamily="18" charset="0"/>
              </a:endParaRPr>
            </a:p>
          </p:txBody>
        </p:sp>
      </p:grpSp>
      <p:sp>
        <p:nvSpPr>
          <p:cNvPr id="65" name="Rectangle 64"/>
          <p:cNvSpPr/>
          <p:nvPr/>
        </p:nvSpPr>
        <p:spPr>
          <a:xfrm>
            <a:off x="4861947" y="1527499"/>
            <a:ext cx="2940767" cy="1600438"/>
          </a:xfrm>
          <a:prstGeom prst="rect">
            <a:avLst/>
          </a:prstGeom>
        </p:spPr>
        <p:txBody>
          <a:bodyPr wrap="square">
            <a:spAutoFit/>
          </a:bodyPr>
          <a:lstStyle/>
          <a:p>
            <a:pPr marL="285750" indent="-285750" algn="just">
              <a:buFont typeface="Wingdings" pitchFamily="2" charset="2"/>
              <a:buChar char="Ø"/>
            </a:pPr>
            <a:r>
              <a:rPr lang="en-GB" sz="1400" dirty="0"/>
              <a:t>The target is </a:t>
            </a:r>
            <a:r>
              <a:rPr lang="en-GB" sz="1400" b="1" dirty="0"/>
              <a:t>highly imbalanced</a:t>
            </a:r>
            <a:r>
              <a:rPr lang="en-GB" sz="1400" dirty="0"/>
              <a:t> — only ~6% of people earn more than 50K. I addressed this using a smart balancing technique (SMOTE) so the model can learn better.</a:t>
            </a:r>
          </a:p>
          <a:p>
            <a:pPr marL="285750" indent="-285750" algn="just">
              <a:buFont typeface="Wingdings" pitchFamily="2" charset="2"/>
              <a:buChar char="Ø"/>
            </a:pPr>
            <a:endParaRPr lang="en-GB" sz="1400" dirty="0">
              <a:latin typeface="Times New Roman" panose="02020603050405020304" pitchFamily="18" charset="0"/>
              <a:cs typeface="Times New Roman" panose="02020603050405020304" pitchFamily="18" charset="0"/>
            </a:endParaRPr>
          </a:p>
        </p:txBody>
      </p:sp>
      <p:sp>
        <p:nvSpPr>
          <p:cNvPr id="68" name="Rectangle 67"/>
          <p:cNvSpPr/>
          <p:nvPr/>
        </p:nvSpPr>
        <p:spPr>
          <a:xfrm>
            <a:off x="3604566" y="5536758"/>
            <a:ext cx="4399949" cy="523220"/>
          </a:xfrm>
          <a:prstGeom prst="rect">
            <a:avLst/>
          </a:prstGeom>
        </p:spPr>
        <p:txBody>
          <a:bodyPr wrap="square">
            <a:spAutoFit/>
          </a:bodyPr>
          <a:lstStyle/>
          <a:p>
            <a:pPr marL="285750" indent="-285750">
              <a:buFont typeface="Wingdings" pitchFamily="2" charset="2"/>
              <a:buChar char="Ø"/>
            </a:pPr>
            <a:r>
              <a:rPr lang="en-GB" sz="1400" b="1" dirty="0"/>
              <a:t>duplicate records</a:t>
            </a:r>
            <a:r>
              <a:rPr lang="en-GB" sz="1400" dirty="0"/>
              <a:t> were removed to avoid confusing the model.</a:t>
            </a:r>
          </a:p>
        </p:txBody>
      </p:sp>
      <p:cxnSp>
        <p:nvCxnSpPr>
          <p:cNvPr id="70" name="Straight Connector 69"/>
          <p:cNvCxnSpPr>
            <a:cxnSpLocks/>
          </p:cNvCxnSpPr>
          <p:nvPr/>
        </p:nvCxnSpPr>
        <p:spPr>
          <a:xfrm>
            <a:off x="8031758" y="1433718"/>
            <a:ext cx="0" cy="505714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8342142" y="937079"/>
            <a:ext cx="1914883"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Data Treatment</a:t>
            </a:r>
            <a:endParaRPr lang="en-GB" sz="2000" b="1" dirty="0">
              <a:latin typeface="Times New Roman" panose="02020603050405020304" pitchFamily="18" charset="0"/>
              <a:cs typeface="Times New Roman" panose="02020603050405020304" pitchFamily="18" charset="0"/>
            </a:endParaRPr>
          </a:p>
        </p:txBody>
      </p:sp>
      <p:pic>
        <p:nvPicPr>
          <p:cNvPr id="50" name="Graphic 49" descr="Research">
            <a:extLst>
              <a:ext uri="{FF2B5EF4-FFF2-40B4-BE49-F238E27FC236}">
                <a16:creationId xmlns:a16="http://schemas.microsoft.com/office/drawing/2014/main" id="{29473383-12E8-2346-941A-31B041D81B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58937" y="2843168"/>
            <a:ext cx="813098" cy="813098"/>
          </a:xfrm>
          <a:prstGeom prst="rect">
            <a:avLst/>
          </a:prstGeom>
        </p:spPr>
      </p:pic>
      <p:grpSp>
        <p:nvGrpSpPr>
          <p:cNvPr id="51" name="Group 50">
            <a:extLst>
              <a:ext uri="{FF2B5EF4-FFF2-40B4-BE49-F238E27FC236}">
                <a16:creationId xmlns:a16="http://schemas.microsoft.com/office/drawing/2014/main" id="{AA62FB49-9607-EB41-8BBD-3EC40707B69A}"/>
              </a:ext>
            </a:extLst>
          </p:cNvPr>
          <p:cNvGrpSpPr/>
          <p:nvPr/>
        </p:nvGrpSpPr>
        <p:grpSpPr>
          <a:xfrm>
            <a:off x="8342142" y="1550220"/>
            <a:ext cx="3421088" cy="1252556"/>
            <a:chOff x="8338656" y="1699744"/>
            <a:chExt cx="3421088" cy="1252556"/>
          </a:xfrm>
        </p:grpSpPr>
        <p:grpSp>
          <p:nvGrpSpPr>
            <p:cNvPr id="52" name="Group 51">
              <a:extLst>
                <a:ext uri="{FF2B5EF4-FFF2-40B4-BE49-F238E27FC236}">
                  <a16:creationId xmlns:a16="http://schemas.microsoft.com/office/drawing/2014/main" id="{6BF0A661-A267-3C47-913D-2555E4DAB80E}"/>
                </a:ext>
              </a:extLst>
            </p:cNvPr>
            <p:cNvGrpSpPr/>
            <p:nvPr/>
          </p:nvGrpSpPr>
          <p:grpSpPr>
            <a:xfrm>
              <a:off x="8338656" y="1699744"/>
              <a:ext cx="3421088" cy="1252556"/>
              <a:chOff x="8311365" y="2348466"/>
              <a:chExt cx="3421088" cy="1252556"/>
            </a:xfrm>
          </p:grpSpPr>
          <p:sp>
            <p:nvSpPr>
              <p:cNvPr id="55" name="Rectangle 54">
                <a:extLst>
                  <a:ext uri="{FF2B5EF4-FFF2-40B4-BE49-F238E27FC236}">
                    <a16:creationId xmlns:a16="http://schemas.microsoft.com/office/drawing/2014/main" id="{1EA7927A-11A0-5C4F-B815-A2FE0691D614}"/>
                  </a:ext>
                </a:extLst>
              </p:cNvPr>
              <p:cNvSpPr/>
              <p:nvPr/>
            </p:nvSpPr>
            <p:spPr>
              <a:xfrm>
                <a:off x="8311365" y="2862358"/>
                <a:ext cx="3421088" cy="738664"/>
              </a:xfrm>
              <a:prstGeom prst="rect">
                <a:avLst/>
              </a:prstGeom>
            </p:spPr>
            <p:txBody>
              <a:bodyPr wrap="square">
                <a:spAutoFit/>
              </a:bodyPr>
              <a:lstStyle/>
              <a:p>
                <a:pPr marL="285750" indent="-285750">
                  <a:buFont typeface="Wingdings" pitchFamily="2" charset="2"/>
                  <a:buChar char="Ø"/>
                </a:pPr>
                <a:r>
                  <a:rPr lang="en-GB" sz="1400" dirty="0">
                    <a:latin typeface="Times New Roman" panose="02020603050405020304" pitchFamily="18" charset="0"/>
                    <a:cs typeface="Times New Roman" panose="02020603050405020304" pitchFamily="18" charset="0"/>
                  </a:rPr>
                  <a:t>If </a:t>
                </a:r>
                <a:r>
                  <a:rPr lang="en-GB" sz="1400" dirty="0"/>
                  <a:t>all</a:t>
                </a:r>
                <a:r>
                  <a:rPr lang="en-GB" sz="1400" dirty="0">
                    <a:latin typeface="Times New Roman" panose="02020603050405020304" pitchFamily="18" charset="0"/>
                    <a:cs typeface="Times New Roman" panose="02020603050405020304" pitchFamily="18" charset="0"/>
                  </a:rPr>
                  <a:t> the columns except target variable have the same values, then it is considered as duplicate</a:t>
                </a:r>
              </a:p>
            </p:txBody>
          </p:sp>
          <p:sp>
            <p:nvSpPr>
              <p:cNvPr id="56" name="TextBox 55">
                <a:extLst>
                  <a:ext uri="{FF2B5EF4-FFF2-40B4-BE49-F238E27FC236}">
                    <a16:creationId xmlns:a16="http://schemas.microsoft.com/office/drawing/2014/main" id="{ACDE60E2-2A91-E04D-9BC8-E544518FF565}"/>
                  </a:ext>
                </a:extLst>
              </p:cNvPr>
              <p:cNvSpPr txBox="1"/>
              <p:nvPr/>
            </p:nvSpPr>
            <p:spPr>
              <a:xfrm>
                <a:off x="8911672" y="2348466"/>
                <a:ext cx="198644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Duplication criteria</a:t>
                </a:r>
                <a:endParaRPr lang="en-GB" dirty="0">
                  <a:latin typeface="Times New Roman" panose="02020603050405020304" pitchFamily="18" charset="0"/>
                  <a:cs typeface="Times New Roman" panose="02020603050405020304" pitchFamily="18" charset="0"/>
                </a:endParaRPr>
              </a:p>
            </p:txBody>
          </p:sp>
        </p:grpSp>
        <p:sp>
          <p:nvSpPr>
            <p:cNvPr id="53" name="Oval 52">
              <a:extLst>
                <a:ext uri="{FF2B5EF4-FFF2-40B4-BE49-F238E27FC236}">
                  <a16:creationId xmlns:a16="http://schemas.microsoft.com/office/drawing/2014/main" id="{CB9EF7AC-304E-FF44-8A0D-1B4ABF44BA08}"/>
                </a:ext>
              </a:extLst>
            </p:cNvPr>
            <p:cNvSpPr/>
            <p:nvPr/>
          </p:nvSpPr>
          <p:spPr>
            <a:xfrm>
              <a:off x="8384506" y="1725757"/>
              <a:ext cx="476087" cy="4760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Times New Roman" panose="02020603050405020304" pitchFamily="18" charset="0"/>
                <a:cs typeface="Times New Roman" panose="02020603050405020304" pitchFamily="18" charset="0"/>
              </a:endParaRPr>
            </a:p>
          </p:txBody>
        </p:sp>
        <p:sp>
          <p:nvSpPr>
            <p:cNvPr id="54" name="Freeform 53">
              <a:extLst>
                <a:ext uri="{FF2B5EF4-FFF2-40B4-BE49-F238E27FC236}">
                  <a16:creationId xmlns:a16="http://schemas.microsoft.com/office/drawing/2014/main" id="{28B16B9C-45EB-F940-B442-6F2302F5B054}"/>
                </a:ext>
              </a:extLst>
            </p:cNvPr>
            <p:cNvSpPr>
              <a:spLocks/>
            </p:cNvSpPr>
            <p:nvPr/>
          </p:nvSpPr>
          <p:spPr bwMode="auto">
            <a:xfrm>
              <a:off x="8527527" y="1857621"/>
              <a:ext cx="190071" cy="197121"/>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3200" dirty="0">
                <a:latin typeface="Times New Roman" panose="02020603050405020304" pitchFamily="18" charset="0"/>
                <a:cs typeface="Times New Roman" panose="02020603050405020304" pitchFamily="18" charset="0"/>
              </a:endParaRPr>
            </a:p>
          </p:txBody>
        </p:sp>
      </p:grpSp>
      <p:grpSp>
        <p:nvGrpSpPr>
          <p:cNvPr id="57" name="Group 56">
            <a:extLst>
              <a:ext uri="{FF2B5EF4-FFF2-40B4-BE49-F238E27FC236}">
                <a16:creationId xmlns:a16="http://schemas.microsoft.com/office/drawing/2014/main" id="{0215A667-54ED-9D42-9F75-638CCAAEF187}"/>
              </a:ext>
            </a:extLst>
          </p:cNvPr>
          <p:cNvGrpSpPr/>
          <p:nvPr/>
        </p:nvGrpSpPr>
        <p:grpSpPr>
          <a:xfrm>
            <a:off x="8372912" y="2975062"/>
            <a:ext cx="3466233" cy="1293301"/>
            <a:chOff x="8384506" y="1725757"/>
            <a:chExt cx="3466233" cy="1293301"/>
          </a:xfrm>
        </p:grpSpPr>
        <p:grpSp>
          <p:nvGrpSpPr>
            <p:cNvPr id="58" name="Group 57">
              <a:extLst>
                <a:ext uri="{FF2B5EF4-FFF2-40B4-BE49-F238E27FC236}">
                  <a16:creationId xmlns:a16="http://schemas.microsoft.com/office/drawing/2014/main" id="{20ACDC57-241F-3F49-88FF-51BEC3A47C8D}"/>
                </a:ext>
              </a:extLst>
            </p:cNvPr>
            <p:cNvGrpSpPr/>
            <p:nvPr/>
          </p:nvGrpSpPr>
          <p:grpSpPr>
            <a:xfrm>
              <a:off x="8429651" y="1766502"/>
              <a:ext cx="3421088" cy="1252556"/>
              <a:chOff x="8402360" y="2415224"/>
              <a:chExt cx="3421088" cy="1252556"/>
            </a:xfrm>
          </p:grpSpPr>
          <p:sp>
            <p:nvSpPr>
              <p:cNvPr id="69" name="Rectangle 68">
                <a:extLst>
                  <a:ext uri="{FF2B5EF4-FFF2-40B4-BE49-F238E27FC236}">
                    <a16:creationId xmlns:a16="http://schemas.microsoft.com/office/drawing/2014/main" id="{B3096FFB-F550-B54D-B9F1-334838C43ED9}"/>
                  </a:ext>
                </a:extLst>
              </p:cNvPr>
              <p:cNvSpPr/>
              <p:nvPr/>
            </p:nvSpPr>
            <p:spPr>
              <a:xfrm>
                <a:off x="8402360" y="2929116"/>
                <a:ext cx="3421088" cy="738664"/>
              </a:xfrm>
              <a:prstGeom prst="rect">
                <a:avLst/>
              </a:prstGeom>
            </p:spPr>
            <p:txBody>
              <a:bodyPr wrap="square">
                <a:spAutoFit/>
              </a:bodyPr>
              <a:lstStyle/>
              <a:p>
                <a:pPr marL="285750" indent="-285750">
                  <a:buFont typeface="Wingdings" pitchFamily="2" charset="2"/>
                  <a:buChar char="Ø"/>
                </a:pPr>
                <a:r>
                  <a:rPr lang="en-GB" sz="1400" dirty="0">
                    <a:latin typeface="Times New Roman" panose="02020603050405020304" pitchFamily="18" charset="0"/>
                    <a:cs typeface="Times New Roman" panose="02020603050405020304" pitchFamily="18" charset="0"/>
                  </a:rPr>
                  <a:t>23% (46,716) of training data and 21% (20,936) of testing data got removed due to duplicated rows</a:t>
                </a:r>
              </a:p>
            </p:txBody>
          </p:sp>
          <p:sp>
            <p:nvSpPr>
              <p:cNvPr id="73" name="TextBox 72">
                <a:extLst>
                  <a:ext uri="{FF2B5EF4-FFF2-40B4-BE49-F238E27FC236}">
                    <a16:creationId xmlns:a16="http://schemas.microsoft.com/office/drawing/2014/main" id="{09577862-90E5-B64E-861C-F857613E8B56}"/>
                  </a:ext>
                </a:extLst>
              </p:cNvPr>
              <p:cNvSpPr txBox="1"/>
              <p:nvPr/>
            </p:nvSpPr>
            <p:spPr>
              <a:xfrm>
                <a:off x="8847201" y="2415224"/>
                <a:ext cx="214033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Removing duplicates</a:t>
                </a:r>
                <a:endParaRPr lang="en-GB" dirty="0">
                  <a:latin typeface="Times New Roman" panose="02020603050405020304" pitchFamily="18" charset="0"/>
                  <a:cs typeface="Times New Roman" panose="02020603050405020304" pitchFamily="18" charset="0"/>
                </a:endParaRPr>
              </a:p>
            </p:txBody>
          </p:sp>
        </p:grpSp>
        <p:sp>
          <p:nvSpPr>
            <p:cNvPr id="59" name="Oval 58">
              <a:extLst>
                <a:ext uri="{FF2B5EF4-FFF2-40B4-BE49-F238E27FC236}">
                  <a16:creationId xmlns:a16="http://schemas.microsoft.com/office/drawing/2014/main" id="{5D1FF8DB-E25E-DA43-81E2-7AFE5AB0D60F}"/>
                </a:ext>
              </a:extLst>
            </p:cNvPr>
            <p:cNvSpPr/>
            <p:nvPr/>
          </p:nvSpPr>
          <p:spPr>
            <a:xfrm>
              <a:off x="8384506" y="1725757"/>
              <a:ext cx="476087" cy="476087"/>
            </a:xfrm>
            <a:prstGeom prst="ellipse">
              <a:avLst/>
            </a:prstGeom>
            <a:solidFill>
              <a:srgbClr val="007A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Times New Roman" panose="02020603050405020304" pitchFamily="18" charset="0"/>
                <a:cs typeface="Times New Roman" panose="02020603050405020304" pitchFamily="18" charset="0"/>
              </a:endParaRPr>
            </a:p>
          </p:txBody>
        </p:sp>
        <p:sp>
          <p:nvSpPr>
            <p:cNvPr id="60" name="Freeform 59">
              <a:extLst>
                <a:ext uri="{FF2B5EF4-FFF2-40B4-BE49-F238E27FC236}">
                  <a16:creationId xmlns:a16="http://schemas.microsoft.com/office/drawing/2014/main" id="{8BB0316D-66F0-A649-9713-A0E6182652BC}"/>
                </a:ext>
              </a:extLst>
            </p:cNvPr>
            <p:cNvSpPr>
              <a:spLocks/>
            </p:cNvSpPr>
            <p:nvPr/>
          </p:nvSpPr>
          <p:spPr bwMode="auto">
            <a:xfrm>
              <a:off x="8527527" y="1857621"/>
              <a:ext cx="190071" cy="197121"/>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3200" dirty="0">
                <a:latin typeface="Times New Roman" panose="02020603050405020304" pitchFamily="18" charset="0"/>
                <a:cs typeface="Times New Roman" panose="02020603050405020304" pitchFamily="18" charset="0"/>
              </a:endParaRPr>
            </a:p>
          </p:txBody>
        </p:sp>
      </p:grpSp>
      <p:grpSp>
        <p:nvGrpSpPr>
          <p:cNvPr id="83" name="Group 82">
            <a:extLst>
              <a:ext uri="{FF2B5EF4-FFF2-40B4-BE49-F238E27FC236}">
                <a16:creationId xmlns:a16="http://schemas.microsoft.com/office/drawing/2014/main" id="{D6881168-105D-2345-9462-C98543F06C3F}"/>
              </a:ext>
            </a:extLst>
          </p:cNvPr>
          <p:cNvGrpSpPr/>
          <p:nvPr/>
        </p:nvGrpSpPr>
        <p:grpSpPr>
          <a:xfrm>
            <a:off x="8342142" y="4466392"/>
            <a:ext cx="3421088" cy="908005"/>
            <a:chOff x="8338656" y="1725757"/>
            <a:chExt cx="3421088" cy="908005"/>
          </a:xfrm>
        </p:grpSpPr>
        <p:sp>
          <p:nvSpPr>
            <p:cNvPr id="87" name="Rectangle 86">
              <a:extLst>
                <a:ext uri="{FF2B5EF4-FFF2-40B4-BE49-F238E27FC236}">
                  <a16:creationId xmlns:a16="http://schemas.microsoft.com/office/drawing/2014/main" id="{122EAB49-123E-6F49-B3F7-D5174D972FFC}"/>
                </a:ext>
              </a:extLst>
            </p:cNvPr>
            <p:cNvSpPr/>
            <p:nvPr/>
          </p:nvSpPr>
          <p:spPr>
            <a:xfrm>
              <a:off x="8338656" y="2325985"/>
              <a:ext cx="3421088" cy="307777"/>
            </a:xfrm>
            <a:prstGeom prst="rect">
              <a:avLst/>
            </a:prstGeom>
          </p:spPr>
          <p:txBody>
            <a:bodyPr wrap="square">
              <a:spAutoFit/>
            </a:bodyPr>
            <a:lstStyle/>
            <a:p>
              <a:pPr marL="285750" indent="-285750">
                <a:buFont typeface="Wingdings" pitchFamily="2" charset="2"/>
                <a:buChar char="Ø"/>
              </a:pPr>
              <a:endParaRPr lang="en-GB" sz="1400" dirty="0">
                <a:latin typeface="Times New Roman" panose="02020603050405020304" pitchFamily="18" charset="0"/>
                <a:cs typeface="Times New Roman" panose="02020603050405020304" pitchFamily="18" charset="0"/>
              </a:endParaRPr>
            </a:p>
          </p:txBody>
        </p:sp>
        <p:sp>
          <p:nvSpPr>
            <p:cNvPr id="85" name="Oval 84">
              <a:extLst>
                <a:ext uri="{FF2B5EF4-FFF2-40B4-BE49-F238E27FC236}">
                  <a16:creationId xmlns:a16="http://schemas.microsoft.com/office/drawing/2014/main" id="{B53D39BB-3FE2-6C44-8DFB-C11EA6B55759}"/>
                </a:ext>
              </a:extLst>
            </p:cNvPr>
            <p:cNvSpPr/>
            <p:nvPr/>
          </p:nvSpPr>
          <p:spPr>
            <a:xfrm>
              <a:off x="8384506" y="1725757"/>
              <a:ext cx="476087" cy="476087"/>
            </a:xfrm>
            <a:prstGeom prst="ellipse">
              <a:avLst/>
            </a:prstGeom>
            <a:solidFill>
              <a:srgbClr val="00A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Times New Roman" panose="02020603050405020304" pitchFamily="18" charset="0"/>
                <a:cs typeface="Times New Roman" panose="02020603050405020304" pitchFamily="18" charset="0"/>
              </a:endParaRPr>
            </a:p>
          </p:txBody>
        </p:sp>
        <p:sp>
          <p:nvSpPr>
            <p:cNvPr id="86" name="Freeform 85">
              <a:extLst>
                <a:ext uri="{FF2B5EF4-FFF2-40B4-BE49-F238E27FC236}">
                  <a16:creationId xmlns:a16="http://schemas.microsoft.com/office/drawing/2014/main" id="{0E13F0BA-457D-8441-9B5D-241A99E9BE74}"/>
                </a:ext>
              </a:extLst>
            </p:cNvPr>
            <p:cNvSpPr>
              <a:spLocks/>
            </p:cNvSpPr>
            <p:nvPr/>
          </p:nvSpPr>
          <p:spPr bwMode="auto">
            <a:xfrm>
              <a:off x="8527527" y="1857621"/>
              <a:ext cx="190071" cy="197121"/>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3200" dirty="0">
                <a:latin typeface="Times New Roman" panose="02020603050405020304" pitchFamily="18" charset="0"/>
                <a:cs typeface="Times New Roman" panose="02020603050405020304" pitchFamily="18" charset="0"/>
              </a:endParaRPr>
            </a:p>
          </p:txBody>
        </p:sp>
      </p:grpSp>
      <p:sp>
        <p:nvSpPr>
          <p:cNvPr id="7" name="Rectangle 6">
            <a:extLst>
              <a:ext uri="{FF2B5EF4-FFF2-40B4-BE49-F238E27FC236}">
                <a16:creationId xmlns:a16="http://schemas.microsoft.com/office/drawing/2014/main" id="{B54BD586-1AC2-99BA-E811-16F54D786568}"/>
              </a:ext>
            </a:extLst>
          </p:cNvPr>
          <p:cNvSpPr/>
          <p:nvPr/>
        </p:nvSpPr>
        <p:spPr>
          <a:xfrm>
            <a:off x="5174957" y="3220671"/>
            <a:ext cx="2911229" cy="2031325"/>
          </a:xfrm>
          <a:prstGeom prst="rect">
            <a:avLst/>
          </a:prstGeom>
        </p:spPr>
        <p:txBody>
          <a:bodyPr wrap="square">
            <a:spAutoFit/>
          </a:bodyPr>
          <a:lstStyle/>
          <a:p>
            <a:pPr marL="285750" indent="-285750">
              <a:buFont typeface="Wingdings" pitchFamily="2" charset="2"/>
              <a:buChar char="Ø"/>
            </a:pPr>
            <a:r>
              <a:rPr lang="en-GB" sz="1400" dirty="0"/>
              <a:t>There are </a:t>
            </a:r>
            <a:r>
              <a:rPr lang="en-GB" sz="1400" b="1" dirty="0"/>
              <a:t>no missing values</a:t>
            </a:r>
            <a:r>
              <a:rPr lang="en-GB" sz="1400" dirty="0"/>
              <a:t> and no meaningless features (no columns with zero variation). However, some values contain “?” and “Not in universe”, which indicates Not Applicable or Not Available data. Will be treated as separate group in cat encoding</a:t>
            </a:r>
          </a:p>
          <a:p>
            <a:pPr marL="285750" indent="-285750">
              <a:buFont typeface="Wingdings" pitchFamily="2" charset="2"/>
              <a:buChar char="Ø"/>
            </a:pPr>
            <a:endParaRPr lang="en-GB" sz="1400" dirty="0"/>
          </a:p>
        </p:txBody>
      </p:sp>
      <p:sp>
        <p:nvSpPr>
          <p:cNvPr id="12" name="TextBox 11">
            <a:extLst>
              <a:ext uri="{FF2B5EF4-FFF2-40B4-BE49-F238E27FC236}">
                <a16:creationId xmlns:a16="http://schemas.microsoft.com/office/drawing/2014/main" id="{AA1F6021-9FA6-987F-B2A1-F9A3A9E3FE29}"/>
              </a:ext>
            </a:extLst>
          </p:cNvPr>
          <p:cNvSpPr txBox="1"/>
          <p:nvPr/>
        </p:nvSpPr>
        <p:spPr>
          <a:xfrm>
            <a:off x="8942449" y="4484257"/>
            <a:ext cx="92845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Outliers</a:t>
            </a:r>
            <a:endParaRPr lang="en-GB"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1BBB44EE-2F31-B4A7-E4E2-8E0D406FF514}"/>
              </a:ext>
            </a:extLst>
          </p:cNvPr>
          <p:cNvSpPr/>
          <p:nvPr/>
        </p:nvSpPr>
        <p:spPr>
          <a:xfrm>
            <a:off x="8418057" y="5158373"/>
            <a:ext cx="3421088" cy="1600438"/>
          </a:xfrm>
          <a:prstGeom prst="rect">
            <a:avLst/>
          </a:prstGeom>
        </p:spPr>
        <p:txBody>
          <a:bodyPr wrap="square">
            <a:spAutoFit/>
          </a:bodyPr>
          <a:lstStyle/>
          <a:p>
            <a:pPr marL="285750" indent="-285750">
              <a:buFont typeface="Wingdings" pitchFamily="2" charset="2"/>
              <a:buChar char="Ø"/>
            </a:pPr>
            <a:r>
              <a:rPr lang="en-GB" sz="1400" dirty="0">
                <a:latin typeface="Times New Roman" panose="02020603050405020304" pitchFamily="18" charset="0"/>
                <a:cs typeface="Times New Roman" panose="02020603050405020304" pitchFamily="18" charset="0"/>
              </a:rPr>
              <a:t>Significant outliers detected in income-related features like </a:t>
            </a:r>
            <a:r>
              <a:rPr lang="en-GB" sz="1400" b="1" dirty="0" err="1">
                <a:latin typeface="Times New Roman" panose="02020603050405020304" pitchFamily="18" charset="0"/>
                <a:cs typeface="Times New Roman" panose="02020603050405020304" pitchFamily="18" charset="0"/>
              </a:rPr>
              <a:t>wage_per_hour</a:t>
            </a:r>
            <a:r>
              <a:rPr lang="en-GB" sz="1400" b="1" dirty="0">
                <a:latin typeface="Times New Roman" panose="02020603050405020304" pitchFamily="18" charset="0"/>
                <a:cs typeface="Times New Roman" panose="02020603050405020304" pitchFamily="18" charset="0"/>
              </a:rPr>
              <a:t> </a:t>
            </a:r>
            <a:r>
              <a:rPr lang="en-GB" sz="1400" dirty="0">
                <a:latin typeface="Times New Roman" panose="02020603050405020304" pitchFamily="18" charset="0"/>
                <a:cs typeface="Times New Roman" panose="02020603050405020304" pitchFamily="18" charset="0"/>
              </a:rPr>
              <a:t>and </a:t>
            </a:r>
            <a:r>
              <a:rPr lang="en-GB" sz="1400" b="1" dirty="0" err="1">
                <a:latin typeface="Times New Roman" panose="02020603050405020304" pitchFamily="18" charset="0"/>
                <a:cs typeface="Times New Roman" panose="02020603050405020304" pitchFamily="18" charset="0"/>
              </a:rPr>
              <a:t>dividends_from_stocks</a:t>
            </a:r>
            <a:r>
              <a:rPr lang="en-GB" sz="1400" dirty="0">
                <a:latin typeface="Times New Roman" panose="02020603050405020304" pitchFamily="18" charset="0"/>
                <a:cs typeface="Times New Roman" panose="02020603050405020304" pitchFamily="18" charset="0"/>
              </a:rPr>
              <a:t>, which may affect linear models like Logistic Regression — this was considered when interpreting model performance.</a:t>
            </a:r>
          </a:p>
          <a:p>
            <a:pPr marL="285750" indent="-285750">
              <a:buFont typeface="Wingdings" pitchFamily="2" charset="2"/>
              <a:buChar char="Ø"/>
            </a:pPr>
            <a:endParaRPr lang="en-GB"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6614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fade">
                                      <p:cBhvr>
                                        <p:cTn id="11" dur="500"/>
                                        <p:tgtEl>
                                          <p:spTgt spid="62"/>
                                        </p:tgtEl>
                                      </p:cBhvr>
                                    </p:animEffect>
                                  </p:childTnLst>
                                </p:cTn>
                              </p:par>
                            </p:childTnLst>
                          </p:cTn>
                        </p:par>
                        <p:par>
                          <p:cTn id="12" fill="hold">
                            <p:stCondLst>
                              <p:cond delay="1000"/>
                            </p:stCondLst>
                            <p:childTnLst>
                              <p:par>
                                <p:cTn id="13" presetID="2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edge">
                                      <p:cBhvr>
                                        <p:cTn id="15" dur="2000"/>
                                        <p:tgtEl>
                                          <p:spTgt spid="6"/>
                                        </p:tgtEl>
                                      </p:cBhvr>
                                    </p:animEffect>
                                  </p:childTnLst>
                                </p:cTn>
                              </p:par>
                            </p:childTnLst>
                          </p:cTn>
                        </p:par>
                        <p:par>
                          <p:cTn id="16" fill="hold">
                            <p:stCondLst>
                              <p:cond delay="3000"/>
                            </p:stCondLst>
                            <p:childTnLst>
                              <p:par>
                                <p:cTn id="17" presetID="12" presetClass="entr" presetSubtype="8" fill="hold" grpId="0" nodeType="afterEffect">
                                  <p:stCondLst>
                                    <p:cond delay="0"/>
                                  </p:stCondLst>
                                  <p:childTnLst>
                                    <p:set>
                                      <p:cBhvr>
                                        <p:cTn id="18" dur="1" fill="hold">
                                          <p:stCondLst>
                                            <p:cond delay="0"/>
                                          </p:stCondLst>
                                        </p:cTn>
                                        <p:tgtEl>
                                          <p:spTgt spid="65"/>
                                        </p:tgtEl>
                                        <p:attrNameLst>
                                          <p:attrName>style.visibility</p:attrName>
                                        </p:attrNameLst>
                                      </p:cBhvr>
                                      <p:to>
                                        <p:strVal val="visible"/>
                                      </p:to>
                                    </p:set>
                                    <p:anim calcmode="lin" valueType="num">
                                      <p:cBhvr additive="base">
                                        <p:cTn id="19" dur="500"/>
                                        <p:tgtEl>
                                          <p:spTgt spid="65"/>
                                        </p:tgtEl>
                                        <p:attrNameLst>
                                          <p:attrName>ppt_x</p:attrName>
                                        </p:attrNameLst>
                                      </p:cBhvr>
                                      <p:tavLst>
                                        <p:tav tm="0">
                                          <p:val>
                                            <p:strVal val="#ppt_x-#ppt_w*1.125000"/>
                                          </p:val>
                                        </p:tav>
                                        <p:tav tm="100000">
                                          <p:val>
                                            <p:strVal val="#ppt_x"/>
                                          </p:val>
                                        </p:tav>
                                      </p:tavLst>
                                    </p:anim>
                                    <p:animEffect transition="in" filter="wipe(right)">
                                      <p:cBhvr>
                                        <p:cTn id="20" dur="500"/>
                                        <p:tgtEl>
                                          <p:spTgt spid="65"/>
                                        </p:tgtEl>
                                      </p:cBhvr>
                                    </p:animEffect>
                                  </p:childTnLst>
                                </p:cTn>
                              </p:par>
                            </p:childTnLst>
                          </p:cTn>
                        </p:par>
                        <p:par>
                          <p:cTn id="21" fill="hold">
                            <p:stCondLst>
                              <p:cond delay="3500"/>
                            </p:stCondLst>
                            <p:childTnLst>
                              <p:par>
                                <p:cTn id="22" presetID="12" presetClass="entr" presetSubtype="8" fill="hold" grpId="0" nodeType="afterEffect">
                                  <p:stCondLst>
                                    <p:cond delay="0"/>
                                  </p:stCondLst>
                                  <p:childTnLst>
                                    <p:set>
                                      <p:cBhvr>
                                        <p:cTn id="23" dur="1" fill="hold">
                                          <p:stCondLst>
                                            <p:cond delay="0"/>
                                          </p:stCondLst>
                                        </p:cTn>
                                        <p:tgtEl>
                                          <p:spTgt spid="68"/>
                                        </p:tgtEl>
                                        <p:attrNameLst>
                                          <p:attrName>style.visibility</p:attrName>
                                        </p:attrNameLst>
                                      </p:cBhvr>
                                      <p:to>
                                        <p:strVal val="visible"/>
                                      </p:to>
                                    </p:set>
                                    <p:anim calcmode="lin" valueType="num">
                                      <p:cBhvr additive="base">
                                        <p:cTn id="24" dur="500"/>
                                        <p:tgtEl>
                                          <p:spTgt spid="68"/>
                                        </p:tgtEl>
                                        <p:attrNameLst>
                                          <p:attrName>ppt_x</p:attrName>
                                        </p:attrNameLst>
                                      </p:cBhvr>
                                      <p:tavLst>
                                        <p:tav tm="0">
                                          <p:val>
                                            <p:strVal val="#ppt_x-#ppt_w*1.125000"/>
                                          </p:val>
                                        </p:tav>
                                        <p:tav tm="100000">
                                          <p:val>
                                            <p:strVal val="#ppt_x"/>
                                          </p:val>
                                        </p:tav>
                                      </p:tavLst>
                                    </p:anim>
                                    <p:animEffect transition="in" filter="wipe(right)">
                                      <p:cBhvr>
                                        <p:cTn id="25" dur="500"/>
                                        <p:tgtEl>
                                          <p:spTgt spid="68"/>
                                        </p:tgtEl>
                                      </p:cBhvr>
                                    </p:animEffect>
                                  </p:childTnLst>
                                </p:cTn>
                              </p:par>
                            </p:childTnLst>
                          </p:cTn>
                        </p:par>
                        <p:par>
                          <p:cTn id="26" fill="hold">
                            <p:stCondLst>
                              <p:cond delay="4000"/>
                            </p:stCondLst>
                            <p:childTnLst>
                              <p:par>
                                <p:cTn id="27" presetID="22" presetClass="entr" presetSubtype="1" fill="hold" nodeType="after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wipe(up)">
                                      <p:cBhvr>
                                        <p:cTn id="29" dur="500"/>
                                        <p:tgtEl>
                                          <p:spTgt spid="70"/>
                                        </p:tgtEl>
                                      </p:cBhvr>
                                    </p:animEffect>
                                  </p:childTnLst>
                                </p:cTn>
                              </p:par>
                            </p:childTnLst>
                          </p:cTn>
                        </p:par>
                        <p:par>
                          <p:cTn id="30" fill="hold">
                            <p:stCondLst>
                              <p:cond delay="4500"/>
                            </p:stCondLst>
                            <p:childTnLst>
                              <p:par>
                                <p:cTn id="31" presetID="22" presetClass="entr" presetSubtype="8" fill="hold" grpId="0" nodeType="afterEffect">
                                  <p:stCondLst>
                                    <p:cond delay="0"/>
                                  </p:stCondLst>
                                  <p:childTnLst>
                                    <p:set>
                                      <p:cBhvr>
                                        <p:cTn id="32" dur="1" fill="hold">
                                          <p:stCondLst>
                                            <p:cond delay="0"/>
                                          </p:stCondLst>
                                        </p:cTn>
                                        <p:tgtEl>
                                          <p:spTgt spid="72"/>
                                        </p:tgtEl>
                                        <p:attrNameLst>
                                          <p:attrName>style.visibility</p:attrName>
                                        </p:attrNameLst>
                                      </p:cBhvr>
                                      <p:to>
                                        <p:strVal val="visible"/>
                                      </p:to>
                                    </p:set>
                                    <p:animEffect transition="in" filter="wipe(left)">
                                      <p:cBhvr>
                                        <p:cTn id="33" dur="500"/>
                                        <p:tgtEl>
                                          <p:spTgt spid="72"/>
                                        </p:tgtEl>
                                      </p:cBhvr>
                                    </p:animEffect>
                                  </p:childTnLst>
                                </p:cTn>
                              </p:par>
                              <p:par>
                                <p:cTn id="34" presetID="20" presetClass="entr" presetSubtype="0" fill="hold" nodeType="with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wedge">
                                      <p:cBhvr>
                                        <p:cTn id="36" dur="2000"/>
                                        <p:tgtEl>
                                          <p:spTgt spid="50"/>
                                        </p:tgtEl>
                                      </p:cBhvr>
                                    </p:animEffect>
                                  </p:childTnLst>
                                </p:cTn>
                              </p:par>
                            </p:childTnLst>
                          </p:cTn>
                        </p:par>
                        <p:par>
                          <p:cTn id="37" fill="hold">
                            <p:stCondLst>
                              <p:cond delay="6500"/>
                            </p:stCondLst>
                            <p:childTnLst>
                              <p:par>
                                <p:cTn id="38" presetID="12" presetClass="entr" presetSubtype="8"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additive="base">
                                        <p:cTn id="40" dur="500"/>
                                        <p:tgtEl>
                                          <p:spTgt spid="7"/>
                                        </p:tgtEl>
                                        <p:attrNameLst>
                                          <p:attrName>ppt_x</p:attrName>
                                        </p:attrNameLst>
                                      </p:cBhvr>
                                      <p:tavLst>
                                        <p:tav tm="0">
                                          <p:val>
                                            <p:strVal val="#ppt_x-#ppt_w*1.125000"/>
                                          </p:val>
                                        </p:tav>
                                        <p:tav tm="100000">
                                          <p:val>
                                            <p:strVal val="#ppt_x"/>
                                          </p:val>
                                        </p:tav>
                                      </p:tavLst>
                                    </p:anim>
                                    <p:animEffect transition="in" filter="wipe(right)">
                                      <p:cBhvr>
                                        <p:cTn id="4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5" grpId="0"/>
      <p:bldP spid="68" grpId="0"/>
      <p:bldP spid="72"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971F3A-5746-9A18-7E11-FD166C9355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42FCB2-9586-7C53-CF34-812CC8DD115B}"/>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Feature Insights &amp; Fairness Considerations</a:t>
            </a:r>
            <a:endParaRPr lang="en-GB" dirty="0"/>
          </a:p>
        </p:txBody>
      </p:sp>
      <p:sp>
        <p:nvSpPr>
          <p:cNvPr id="3" name="Slide Number Placeholder 2">
            <a:extLst>
              <a:ext uri="{FF2B5EF4-FFF2-40B4-BE49-F238E27FC236}">
                <a16:creationId xmlns:a16="http://schemas.microsoft.com/office/drawing/2014/main" id="{FF21564B-B62E-EB87-3EB0-FEC82BBFB158}"/>
              </a:ext>
            </a:extLst>
          </p:cNvPr>
          <p:cNvSpPr>
            <a:spLocks noGrp="1"/>
          </p:cNvSpPr>
          <p:nvPr>
            <p:ph type="sldNum" sz="quarter" idx="12"/>
          </p:nvPr>
        </p:nvSpPr>
        <p:spPr/>
        <p:txBody>
          <a:bodyPr/>
          <a:lstStyle/>
          <a:p>
            <a:fld id="{70C262CF-5CC9-4929-99CD-9F101191856B}" type="slidenum">
              <a:rPr lang="en-GB" smtClean="0"/>
              <a:pPr/>
              <a:t>4</a:t>
            </a:fld>
            <a:endParaRPr lang="en-GB"/>
          </a:p>
        </p:txBody>
      </p:sp>
      <p:cxnSp>
        <p:nvCxnSpPr>
          <p:cNvPr id="43" name="Straight Connector 42">
            <a:extLst>
              <a:ext uri="{FF2B5EF4-FFF2-40B4-BE49-F238E27FC236}">
                <a16:creationId xmlns:a16="http://schemas.microsoft.com/office/drawing/2014/main" id="{051E2565-3161-8174-5C21-85AA5AEAF756}"/>
              </a:ext>
            </a:extLst>
          </p:cNvPr>
          <p:cNvCxnSpPr/>
          <p:nvPr/>
        </p:nvCxnSpPr>
        <p:spPr>
          <a:xfrm>
            <a:off x="4914551" y="993467"/>
            <a:ext cx="1069144" cy="0"/>
          </a:xfrm>
          <a:prstGeom prst="line">
            <a:avLst/>
          </a:prstGeom>
          <a:ln w="41275">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2" name="Picture 41">
            <a:extLst>
              <a:ext uri="{FF2B5EF4-FFF2-40B4-BE49-F238E27FC236}">
                <a16:creationId xmlns:a16="http://schemas.microsoft.com/office/drawing/2014/main" id="{0AAF999F-9839-7DAC-E75F-BB503F33FE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683" y="4075255"/>
            <a:ext cx="5831081" cy="1710253"/>
          </a:xfrm>
          <a:prstGeom prst="rect">
            <a:avLst/>
          </a:prstGeom>
        </p:spPr>
      </p:pic>
      <p:sp>
        <p:nvSpPr>
          <p:cNvPr id="45" name="TextBox 44">
            <a:extLst>
              <a:ext uri="{FF2B5EF4-FFF2-40B4-BE49-F238E27FC236}">
                <a16:creationId xmlns:a16="http://schemas.microsoft.com/office/drawing/2014/main" id="{8EEDC1A5-B1F7-49DB-1974-7406D9129167}"/>
              </a:ext>
            </a:extLst>
          </p:cNvPr>
          <p:cNvSpPr txBox="1"/>
          <p:nvPr/>
        </p:nvSpPr>
        <p:spPr>
          <a:xfrm>
            <a:off x="204684" y="1254487"/>
            <a:ext cx="5168827" cy="646331"/>
          </a:xfrm>
          <a:prstGeom prst="rect">
            <a:avLst/>
          </a:prstGeom>
          <a:noFill/>
        </p:spPr>
        <p:txBody>
          <a:bodyPr wrap="square">
            <a:spAutoFit/>
          </a:bodyPr>
          <a:lstStyle/>
          <a:p>
            <a:pPr marL="285750" indent="-285750" algn="just">
              <a:buFont typeface="Wingdings" pitchFamily="2" charset="2"/>
              <a:buChar char="Ø"/>
            </a:pPr>
            <a:r>
              <a:rPr lang="en-US" sz="1800" dirty="0">
                <a:latin typeface="Times New Roman" panose="02020603050405020304" pitchFamily="18" charset="0"/>
                <a:cs typeface="Times New Roman" panose="02020603050405020304" pitchFamily="18" charset="0"/>
              </a:rPr>
              <a:t>Some variables like education, occupation, and work class are strongly related to income.</a:t>
            </a:r>
          </a:p>
        </p:txBody>
      </p:sp>
      <p:sp>
        <p:nvSpPr>
          <p:cNvPr id="46" name="Rectangle 45">
            <a:extLst>
              <a:ext uri="{FF2B5EF4-FFF2-40B4-BE49-F238E27FC236}">
                <a16:creationId xmlns:a16="http://schemas.microsoft.com/office/drawing/2014/main" id="{FA9D56A6-0A7A-EEC8-B39C-D30E988A4C04}"/>
              </a:ext>
            </a:extLst>
          </p:cNvPr>
          <p:cNvSpPr/>
          <p:nvPr/>
        </p:nvSpPr>
        <p:spPr>
          <a:xfrm>
            <a:off x="204684" y="2004286"/>
            <a:ext cx="4897894" cy="1138773"/>
          </a:xfrm>
          <a:prstGeom prst="rect">
            <a:avLst/>
          </a:prstGeom>
        </p:spPr>
        <p:txBody>
          <a:bodyPr wrap="square">
            <a:spAutoFit/>
          </a:bodyPr>
          <a:lstStyle/>
          <a:p>
            <a:pPr marL="285750" indent="-285750">
              <a:buFont typeface="Wingdings" pitchFamily="2" charset="2"/>
              <a:buChar char="Ø"/>
            </a:pPr>
            <a:r>
              <a:rPr lang="en-US" dirty="0">
                <a:latin typeface="Times New Roman" panose="02020603050405020304" pitchFamily="18" charset="0"/>
                <a:cs typeface="Times New Roman" panose="02020603050405020304" pitchFamily="18" charset="0"/>
              </a:rPr>
              <a:t>Other numeric features show weak relationships individually, which means they work better in combination rather than alone.</a:t>
            </a:r>
          </a:p>
          <a:p>
            <a:pPr marL="285750" indent="-285750">
              <a:buFont typeface="Wingdings" pitchFamily="2" charset="2"/>
              <a:buChar char="Ø"/>
            </a:pPr>
            <a:endParaRPr lang="en-US" sz="1400" dirty="0">
              <a:latin typeface="Times New Roman" panose="02020603050405020304" pitchFamily="18" charset="0"/>
              <a:cs typeface="Times New Roman" panose="02020603050405020304" pitchFamily="18" charset="0"/>
            </a:endParaRPr>
          </a:p>
        </p:txBody>
      </p:sp>
      <p:sp>
        <p:nvSpPr>
          <p:cNvPr id="47" name="Rectangle 46">
            <a:extLst>
              <a:ext uri="{FF2B5EF4-FFF2-40B4-BE49-F238E27FC236}">
                <a16:creationId xmlns:a16="http://schemas.microsoft.com/office/drawing/2014/main" id="{C09CADDC-63A4-7395-743B-7B46184DECBF}"/>
              </a:ext>
            </a:extLst>
          </p:cNvPr>
          <p:cNvSpPr/>
          <p:nvPr/>
        </p:nvSpPr>
        <p:spPr>
          <a:xfrm>
            <a:off x="204684" y="2991818"/>
            <a:ext cx="5010783" cy="1138773"/>
          </a:xfrm>
          <a:prstGeom prst="rect">
            <a:avLst/>
          </a:prstGeom>
        </p:spPr>
        <p:txBody>
          <a:bodyPr wrap="square">
            <a:spAutoFit/>
          </a:bodyPr>
          <a:lstStyle/>
          <a:p>
            <a:pPr marL="285750" indent="-285750">
              <a:buFont typeface="Wingdings" pitchFamily="2" charset="2"/>
              <a:buChar char="Ø"/>
            </a:pPr>
            <a:r>
              <a:rPr lang="en-US" dirty="0">
                <a:latin typeface="Times New Roman" panose="02020603050405020304" pitchFamily="18" charset="0"/>
                <a:cs typeface="Times New Roman" panose="02020603050405020304" pitchFamily="18" charset="0"/>
              </a:rPr>
              <a:t>Some</a:t>
            </a:r>
            <a:r>
              <a:rPr lang="en-US" sz="1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features, like job or country codes, have many unique values. We used compact encoding strategies to keep the model efficient.</a:t>
            </a:r>
            <a:endParaRPr lang="en-GB" dirty="0">
              <a:latin typeface="Times New Roman" panose="02020603050405020304" pitchFamily="18" charset="0"/>
              <a:cs typeface="Times New Roman" panose="02020603050405020304" pitchFamily="18" charset="0"/>
            </a:endParaRPr>
          </a:p>
          <a:p>
            <a:pPr marL="285750" indent="-285750">
              <a:buFont typeface="Wingdings" pitchFamily="2" charset="2"/>
              <a:buChar char="Ø"/>
            </a:pPr>
            <a:endParaRPr lang="en-GB" sz="1400" dirty="0">
              <a:latin typeface="Times New Roman" panose="02020603050405020304" pitchFamily="18" charset="0"/>
              <a:cs typeface="Times New Roman" panose="02020603050405020304" pitchFamily="18" charset="0"/>
            </a:endParaRPr>
          </a:p>
        </p:txBody>
      </p:sp>
      <p:sp>
        <p:nvSpPr>
          <p:cNvPr id="49" name="TextBox 48">
            <a:extLst>
              <a:ext uri="{FF2B5EF4-FFF2-40B4-BE49-F238E27FC236}">
                <a16:creationId xmlns:a16="http://schemas.microsoft.com/office/drawing/2014/main" id="{E673C3B4-EA1C-CCA8-F6A3-6265D435184A}"/>
              </a:ext>
            </a:extLst>
          </p:cNvPr>
          <p:cNvSpPr txBox="1"/>
          <p:nvPr/>
        </p:nvSpPr>
        <p:spPr>
          <a:xfrm>
            <a:off x="6118578" y="1254487"/>
            <a:ext cx="5168827" cy="1200329"/>
          </a:xfrm>
          <a:prstGeom prst="rect">
            <a:avLst/>
          </a:prstGeom>
          <a:noFill/>
        </p:spPr>
        <p:txBody>
          <a:bodyPr wrap="square">
            <a:spAutoFit/>
          </a:bodyPr>
          <a:lstStyle/>
          <a:p>
            <a:pPr marL="285750" indent="-285750" algn="just">
              <a:buFont typeface="Wingdings" pitchFamily="2" charset="2"/>
              <a:buChar char="Ø"/>
            </a:pPr>
            <a:r>
              <a:rPr lang="en-US" sz="1800" dirty="0">
                <a:latin typeface="Times New Roman" panose="02020603050405020304" pitchFamily="18" charset="0"/>
                <a:cs typeface="Times New Roman" panose="02020603050405020304" pitchFamily="18" charset="0"/>
              </a:rPr>
              <a:t>It was observed </a:t>
            </a:r>
            <a:r>
              <a:rPr lang="en-GB" dirty="0">
                <a:latin typeface="Times New Roman" panose="02020603050405020304" pitchFamily="18" charset="0"/>
                <a:cs typeface="Times New Roman" panose="02020603050405020304" pitchFamily="18" charset="0"/>
              </a:rPr>
              <a:t>that gender and race correlate with income. Males and certain racial groups are more likely to earn &gt;50K.</a:t>
            </a:r>
          </a:p>
          <a:p>
            <a:pPr marL="285750" indent="-285750" algn="just">
              <a:buFont typeface="Wingdings" pitchFamily="2" charset="2"/>
              <a:buChar char="Ø"/>
            </a:pPr>
            <a:endParaRPr lang="en-US" sz="1800" dirty="0">
              <a:latin typeface="Times New Roman" panose="02020603050405020304" pitchFamily="18" charset="0"/>
              <a:cs typeface="Times New Roman" panose="02020603050405020304" pitchFamily="18" charset="0"/>
            </a:endParaRPr>
          </a:p>
        </p:txBody>
      </p:sp>
      <p:sp>
        <p:nvSpPr>
          <p:cNvPr id="50" name="Rectangle 49">
            <a:extLst>
              <a:ext uri="{FF2B5EF4-FFF2-40B4-BE49-F238E27FC236}">
                <a16:creationId xmlns:a16="http://schemas.microsoft.com/office/drawing/2014/main" id="{D71B2FB7-4D9D-1DD0-F772-030EC1DCD167}"/>
              </a:ext>
            </a:extLst>
          </p:cNvPr>
          <p:cNvSpPr/>
          <p:nvPr/>
        </p:nvSpPr>
        <p:spPr>
          <a:xfrm>
            <a:off x="6118578" y="2312079"/>
            <a:ext cx="4897894" cy="1754326"/>
          </a:xfrm>
          <a:prstGeom prst="rect">
            <a:avLst/>
          </a:prstGeom>
        </p:spPr>
        <p:txBody>
          <a:bodyPr wrap="square">
            <a:spAutoFit/>
          </a:bodyPr>
          <a:lstStyle/>
          <a:p>
            <a:pPr marL="285750" indent="-285750">
              <a:buFont typeface="Wingdings" pitchFamily="2" charset="2"/>
              <a:buChar char="Ø"/>
            </a:pPr>
            <a:r>
              <a:rPr lang="en-GB" dirty="0">
                <a:latin typeface="Times New Roman" panose="02020603050405020304" pitchFamily="18" charset="0"/>
                <a:cs typeface="Times New Roman" panose="02020603050405020304" pitchFamily="18" charset="0"/>
              </a:rPr>
              <a:t>To prioritize ethical responsibility without compromising performance, I implemented a fairness-aware model using </a:t>
            </a:r>
            <a:r>
              <a:rPr lang="en-GB" dirty="0" err="1">
                <a:latin typeface="Times New Roman" panose="02020603050405020304" pitchFamily="18" charset="0"/>
                <a:cs typeface="Times New Roman" panose="02020603050405020304" pitchFamily="18" charset="0"/>
              </a:rPr>
              <a:t>Fairlearn</a:t>
            </a:r>
            <a:r>
              <a:rPr lang="en-GB" dirty="0">
                <a:latin typeface="Times New Roman" panose="02020603050405020304" pitchFamily="18" charset="0"/>
                <a:cs typeface="Times New Roman" panose="02020603050405020304" pitchFamily="18" charset="0"/>
              </a:rPr>
              <a:t>. It is selected only if its F1-score is within 5% of the best-performing model, ensuring a strong balance between accuracy and fairness. </a:t>
            </a:r>
            <a:endParaRPr lang="en-US" dirty="0">
              <a:latin typeface="Times New Roman" panose="02020603050405020304" pitchFamily="18" charset="0"/>
              <a:cs typeface="Times New Roman" panose="02020603050405020304" pitchFamily="18" charset="0"/>
            </a:endParaRPr>
          </a:p>
        </p:txBody>
      </p:sp>
      <p:pic>
        <p:nvPicPr>
          <p:cNvPr id="53" name="Picture 52">
            <a:extLst>
              <a:ext uri="{FF2B5EF4-FFF2-40B4-BE49-F238E27FC236}">
                <a16:creationId xmlns:a16="http://schemas.microsoft.com/office/drawing/2014/main" id="{F9C26351-624E-C4E9-F8D8-459C5444A5D8}"/>
              </a:ext>
            </a:extLst>
          </p:cNvPr>
          <p:cNvPicPr>
            <a:picLocks noChangeAspect="1"/>
          </p:cNvPicPr>
          <p:nvPr/>
        </p:nvPicPr>
        <p:blipFill>
          <a:blip r:embed="rId3"/>
          <a:stretch>
            <a:fillRect/>
          </a:stretch>
        </p:blipFill>
        <p:spPr>
          <a:xfrm>
            <a:off x="6530622" y="4203921"/>
            <a:ext cx="4073805" cy="2432738"/>
          </a:xfrm>
          <a:prstGeom prst="rect">
            <a:avLst/>
          </a:prstGeom>
        </p:spPr>
      </p:pic>
    </p:spTree>
    <p:extLst>
      <p:ext uri="{BB962C8B-B14F-4D97-AF65-F5344CB8AC3E}">
        <p14:creationId xmlns:p14="http://schemas.microsoft.com/office/powerpoint/2010/main" val="2541351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500"/>
                                        <p:tgtEl>
                                          <p:spTgt spid="43"/>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46"/>
                                        </p:tgtEl>
                                        <p:attrNameLst>
                                          <p:attrName>style.visibility</p:attrName>
                                        </p:attrNameLst>
                                      </p:cBhvr>
                                      <p:to>
                                        <p:strVal val="visible"/>
                                      </p:to>
                                    </p:set>
                                    <p:anim calcmode="lin" valueType="num">
                                      <p:cBhvr additive="base">
                                        <p:cTn id="15" dur="500"/>
                                        <p:tgtEl>
                                          <p:spTgt spid="46"/>
                                        </p:tgtEl>
                                        <p:attrNameLst>
                                          <p:attrName>ppt_x</p:attrName>
                                        </p:attrNameLst>
                                      </p:cBhvr>
                                      <p:tavLst>
                                        <p:tav tm="0">
                                          <p:val>
                                            <p:strVal val="#ppt_x-#ppt_w*1.125000"/>
                                          </p:val>
                                        </p:tav>
                                        <p:tav tm="100000">
                                          <p:val>
                                            <p:strVal val="#ppt_x"/>
                                          </p:val>
                                        </p:tav>
                                      </p:tavLst>
                                    </p:anim>
                                    <p:animEffect transition="in" filter="wipe(right)">
                                      <p:cBhvr>
                                        <p:cTn id="16" dur="500"/>
                                        <p:tgtEl>
                                          <p:spTgt spid="46"/>
                                        </p:tgtEl>
                                      </p:cBhvr>
                                    </p:animEffect>
                                  </p:childTnLst>
                                </p:cTn>
                              </p:par>
                            </p:childTnLst>
                          </p:cTn>
                        </p:par>
                        <p:par>
                          <p:cTn id="17" fill="hold">
                            <p:stCondLst>
                              <p:cond delay="1500"/>
                            </p:stCondLst>
                            <p:childTnLst>
                              <p:par>
                                <p:cTn id="18" presetID="12" presetClass="entr" presetSubtype="8" fill="hold" grpId="0" nodeType="afterEffect">
                                  <p:stCondLst>
                                    <p:cond delay="0"/>
                                  </p:stCondLst>
                                  <p:childTnLst>
                                    <p:set>
                                      <p:cBhvr>
                                        <p:cTn id="19" dur="1" fill="hold">
                                          <p:stCondLst>
                                            <p:cond delay="0"/>
                                          </p:stCondLst>
                                        </p:cTn>
                                        <p:tgtEl>
                                          <p:spTgt spid="47"/>
                                        </p:tgtEl>
                                        <p:attrNameLst>
                                          <p:attrName>style.visibility</p:attrName>
                                        </p:attrNameLst>
                                      </p:cBhvr>
                                      <p:to>
                                        <p:strVal val="visible"/>
                                      </p:to>
                                    </p:set>
                                    <p:anim calcmode="lin" valueType="num">
                                      <p:cBhvr additive="base">
                                        <p:cTn id="20" dur="500"/>
                                        <p:tgtEl>
                                          <p:spTgt spid="47"/>
                                        </p:tgtEl>
                                        <p:attrNameLst>
                                          <p:attrName>ppt_x</p:attrName>
                                        </p:attrNameLst>
                                      </p:cBhvr>
                                      <p:tavLst>
                                        <p:tav tm="0">
                                          <p:val>
                                            <p:strVal val="#ppt_x-#ppt_w*1.125000"/>
                                          </p:val>
                                        </p:tav>
                                        <p:tav tm="100000">
                                          <p:val>
                                            <p:strVal val="#ppt_x"/>
                                          </p:val>
                                        </p:tav>
                                      </p:tavLst>
                                    </p:anim>
                                    <p:animEffect transition="in" filter="wipe(right)">
                                      <p:cBhvr>
                                        <p:cTn id="21" dur="500"/>
                                        <p:tgtEl>
                                          <p:spTgt spid="47"/>
                                        </p:tgtEl>
                                      </p:cBhvr>
                                    </p:animEffect>
                                  </p:childTnLst>
                                </p:cTn>
                              </p:par>
                            </p:childTnLst>
                          </p:cTn>
                        </p:par>
                        <p:par>
                          <p:cTn id="22" fill="hold">
                            <p:stCondLst>
                              <p:cond delay="2000"/>
                            </p:stCondLst>
                            <p:childTnLst>
                              <p:par>
                                <p:cTn id="23" presetID="12" presetClass="entr" presetSubtype="8" fill="hold" grpId="0" nodeType="afterEffect">
                                  <p:stCondLst>
                                    <p:cond delay="0"/>
                                  </p:stCondLst>
                                  <p:childTnLst>
                                    <p:set>
                                      <p:cBhvr>
                                        <p:cTn id="24" dur="1" fill="hold">
                                          <p:stCondLst>
                                            <p:cond delay="0"/>
                                          </p:stCondLst>
                                        </p:cTn>
                                        <p:tgtEl>
                                          <p:spTgt spid="50"/>
                                        </p:tgtEl>
                                        <p:attrNameLst>
                                          <p:attrName>style.visibility</p:attrName>
                                        </p:attrNameLst>
                                      </p:cBhvr>
                                      <p:to>
                                        <p:strVal val="visible"/>
                                      </p:to>
                                    </p:set>
                                    <p:anim calcmode="lin" valueType="num">
                                      <p:cBhvr additive="base">
                                        <p:cTn id="25" dur="500"/>
                                        <p:tgtEl>
                                          <p:spTgt spid="50"/>
                                        </p:tgtEl>
                                        <p:attrNameLst>
                                          <p:attrName>ppt_x</p:attrName>
                                        </p:attrNameLst>
                                      </p:cBhvr>
                                      <p:tavLst>
                                        <p:tav tm="0">
                                          <p:val>
                                            <p:strVal val="#ppt_x-#ppt_w*1.125000"/>
                                          </p:val>
                                        </p:tav>
                                        <p:tav tm="100000">
                                          <p:val>
                                            <p:strVal val="#ppt_x"/>
                                          </p:val>
                                        </p:tav>
                                      </p:tavLst>
                                    </p:anim>
                                    <p:animEffect transition="in" filter="wipe(right)">
                                      <p:cBhvr>
                                        <p:cTn id="26"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6" grpId="0"/>
      <p:bldP spid="47" grpId="0"/>
      <p:bldP spid="5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72D5DB-478D-C52B-92F6-873715A08BB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4A50B28-8E06-81E4-BF5C-A31366C236F7}"/>
              </a:ext>
            </a:extLst>
          </p:cNvPr>
          <p:cNvSpPr>
            <a:spLocks noGrp="1"/>
          </p:cNvSpPr>
          <p:nvPr>
            <p:ph type="sldNum" sz="quarter" idx="12"/>
          </p:nvPr>
        </p:nvSpPr>
        <p:spPr/>
        <p:txBody>
          <a:bodyPr/>
          <a:lstStyle/>
          <a:p>
            <a:fld id="{70C262CF-5CC9-4929-99CD-9F101191856B}" type="slidenum">
              <a:rPr lang="en-GB" smtClean="0">
                <a:latin typeface="Times New Roman" panose="02020603050405020304" pitchFamily="18" charset="0"/>
                <a:cs typeface="Times New Roman" panose="02020603050405020304" pitchFamily="18" charset="0"/>
              </a:rPr>
              <a:pPr/>
              <a:t>5</a:t>
            </a:fld>
            <a:endParaRPr lang="en-GB">
              <a:latin typeface="Times New Roman" panose="02020603050405020304" pitchFamily="18" charset="0"/>
              <a:cs typeface="Times New Roman" panose="02020603050405020304" pitchFamily="18" charset="0"/>
            </a:endParaRPr>
          </a:p>
        </p:txBody>
      </p:sp>
      <p:sp>
        <p:nvSpPr>
          <p:cNvPr id="6" name="Rectangle 811">
            <a:extLst>
              <a:ext uri="{FF2B5EF4-FFF2-40B4-BE49-F238E27FC236}">
                <a16:creationId xmlns:a16="http://schemas.microsoft.com/office/drawing/2014/main" id="{95829742-BDD5-3640-096C-D2C54A5259DE}"/>
              </a:ext>
            </a:extLst>
          </p:cNvPr>
          <p:cNvSpPr>
            <a:spLocks noChangeArrowheads="1"/>
          </p:cNvSpPr>
          <p:nvPr/>
        </p:nvSpPr>
        <p:spPr bwMode="auto">
          <a:xfrm>
            <a:off x="270696" y="-24615"/>
            <a:ext cx="6907231" cy="690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 name="Freeform 812">
            <a:extLst>
              <a:ext uri="{FF2B5EF4-FFF2-40B4-BE49-F238E27FC236}">
                <a16:creationId xmlns:a16="http://schemas.microsoft.com/office/drawing/2014/main" id="{A37FA338-580D-5471-203C-E6257E1BA890}"/>
              </a:ext>
            </a:extLst>
          </p:cNvPr>
          <p:cNvSpPr>
            <a:spLocks/>
          </p:cNvSpPr>
          <p:nvPr/>
        </p:nvSpPr>
        <p:spPr bwMode="auto">
          <a:xfrm>
            <a:off x="1987138" y="1473216"/>
            <a:ext cx="255588" cy="255588"/>
          </a:xfrm>
          <a:custGeom>
            <a:avLst/>
            <a:gdLst>
              <a:gd name="T0" fmla="*/ 157 w 161"/>
              <a:gd name="T1" fmla="*/ 161 h 161"/>
              <a:gd name="T2" fmla="*/ 0 w 161"/>
              <a:gd name="T3" fmla="*/ 9 h 161"/>
              <a:gd name="T4" fmla="*/ 9 w 161"/>
              <a:gd name="T5" fmla="*/ 0 h 161"/>
              <a:gd name="T6" fmla="*/ 161 w 161"/>
              <a:gd name="T7" fmla="*/ 157 h 161"/>
              <a:gd name="T8" fmla="*/ 157 w 161"/>
              <a:gd name="T9" fmla="*/ 161 h 161"/>
            </a:gdLst>
            <a:ahLst/>
            <a:cxnLst>
              <a:cxn ang="0">
                <a:pos x="T0" y="T1"/>
              </a:cxn>
              <a:cxn ang="0">
                <a:pos x="T2" y="T3"/>
              </a:cxn>
              <a:cxn ang="0">
                <a:pos x="T4" y="T5"/>
              </a:cxn>
              <a:cxn ang="0">
                <a:pos x="T6" y="T7"/>
              </a:cxn>
              <a:cxn ang="0">
                <a:pos x="T8" y="T9"/>
              </a:cxn>
            </a:cxnLst>
            <a:rect l="0" t="0" r="r" b="b"/>
            <a:pathLst>
              <a:path w="161" h="161">
                <a:moveTo>
                  <a:pt x="157" y="161"/>
                </a:moveTo>
                <a:lnTo>
                  <a:pt x="0" y="9"/>
                </a:lnTo>
                <a:lnTo>
                  <a:pt x="9" y="0"/>
                </a:lnTo>
                <a:lnTo>
                  <a:pt x="161" y="157"/>
                </a:lnTo>
                <a:lnTo>
                  <a:pt x="157" y="16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 name="Freeform 813">
            <a:extLst>
              <a:ext uri="{FF2B5EF4-FFF2-40B4-BE49-F238E27FC236}">
                <a16:creationId xmlns:a16="http://schemas.microsoft.com/office/drawing/2014/main" id="{31058505-9949-29DA-3B0B-086AD1491EE5}"/>
              </a:ext>
            </a:extLst>
          </p:cNvPr>
          <p:cNvSpPr>
            <a:spLocks/>
          </p:cNvSpPr>
          <p:nvPr/>
        </p:nvSpPr>
        <p:spPr bwMode="auto">
          <a:xfrm>
            <a:off x="1987138" y="1473216"/>
            <a:ext cx="255588" cy="255588"/>
          </a:xfrm>
          <a:custGeom>
            <a:avLst/>
            <a:gdLst>
              <a:gd name="T0" fmla="*/ 9 w 161"/>
              <a:gd name="T1" fmla="*/ 161 h 161"/>
              <a:gd name="T2" fmla="*/ 0 w 161"/>
              <a:gd name="T3" fmla="*/ 157 h 161"/>
              <a:gd name="T4" fmla="*/ 157 w 161"/>
              <a:gd name="T5" fmla="*/ 0 h 161"/>
              <a:gd name="T6" fmla="*/ 161 w 161"/>
              <a:gd name="T7" fmla="*/ 9 h 161"/>
              <a:gd name="T8" fmla="*/ 9 w 161"/>
              <a:gd name="T9" fmla="*/ 161 h 161"/>
            </a:gdLst>
            <a:ahLst/>
            <a:cxnLst>
              <a:cxn ang="0">
                <a:pos x="T0" y="T1"/>
              </a:cxn>
              <a:cxn ang="0">
                <a:pos x="T2" y="T3"/>
              </a:cxn>
              <a:cxn ang="0">
                <a:pos x="T4" y="T5"/>
              </a:cxn>
              <a:cxn ang="0">
                <a:pos x="T6" y="T7"/>
              </a:cxn>
              <a:cxn ang="0">
                <a:pos x="T8" y="T9"/>
              </a:cxn>
            </a:cxnLst>
            <a:rect l="0" t="0" r="r" b="b"/>
            <a:pathLst>
              <a:path w="161" h="161">
                <a:moveTo>
                  <a:pt x="9" y="161"/>
                </a:moveTo>
                <a:lnTo>
                  <a:pt x="0" y="157"/>
                </a:lnTo>
                <a:lnTo>
                  <a:pt x="157" y="0"/>
                </a:lnTo>
                <a:lnTo>
                  <a:pt x="161" y="9"/>
                </a:lnTo>
                <a:lnTo>
                  <a:pt x="9" y="16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9" name="Freeform 814">
            <a:extLst>
              <a:ext uri="{FF2B5EF4-FFF2-40B4-BE49-F238E27FC236}">
                <a16:creationId xmlns:a16="http://schemas.microsoft.com/office/drawing/2014/main" id="{EF524195-17AC-2FC8-4510-9359ACBA85F7}"/>
              </a:ext>
            </a:extLst>
          </p:cNvPr>
          <p:cNvSpPr>
            <a:spLocks/>
          </p:cNvSpPr>
          <p:nvPr/>
        </p:nvSpPr>
        <p:spPr bwMode="auto">
          <a:xfrm>
            <a:off x="2236377" y="1473216"/>
            <a:ext cx="255588" cy="255588"/>
          </a:xfrm>
          <a:custGeom>
            <a:avLst/>
            <a:gdLst>
              <a:gd name="T0" fmla="*/ 156 w 161"/>
              <a:gd name="T1" fmla="*/ 161 h 161"/>
              <a:gd name="T2" fmla="*/ 0 w 161"/>
              <a:gd name="T3" fmla="*/ 9 h 161"/>
              <a:gd name="T4" fmla="*/ 4 w 161"/>
              <a:gd name="T5" fmla="*/ 0 h 161"/>
              <a:gd name="T6" fmla="*/ 161 w 161"/>
              <a:gd name="T7" fmla="*/ 157 h 161"/>
              <a:gd name="T8" fmla="*/ 156 w 161"/>
              <a:gd name="T9" fmla="*/ 161 h 161"/>
            </a:gdLst>
            <a:ahLst/>
            <a:cxnLst>
              <a:cxn ang="0">
                <a:pos x="T0" y="T1"/>
              </a:cxn>
              <a:cxn ang="0">
                <a:pos x="T2" y="T3"/>
              </a:cxn>
              <a:cxn ang="0">
                <a:pos x="T4" y="T5"/>
              </a:cxn>
              <a:cxn ang="0">
                <a:pos x="T6" y="T7"/>
              </a:cxn>
              <a:cxn ang="0">
                <a:pos x="T8" y="T9"/>
              </a:cxn>
            </a:cxnLst>
            <a:rect l="0" t="0" r="r" b="b"/>
            <a:pathLst>
              <a:path w="161" h="161">
                <a:moveTo>
                  <a:pt x="156" y="161"/>
                </a:moveTo>
                <a:lnTo>
                  <a:pt x="0" y="9"/>
                </a:lnTo>
                <a:lnTo>
                  <a:pt x="4" y="0"/>
                </a:lnTo>
                <a:lnTo>
                  <a:pt x="161" y="157"/>
                </a:lnTo>
                <a:lnTo>
                  <a:pt x="156" y="16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0" name="Freeform 815">
            <a:extLst>
              <a:ext uri="{FF2B5EF4-FFF2-40B4-BE49-F238E27FC236}">
                <a16:creationId xmlns:a16="http://schemas.microsoft.com/office/drawing/2014/main" id="{08375374-B531-E74E-BB85-4572F636CA82}"/>
              </a:ext>
            </a:extLst>
          </p:cNvPr>
          <p:cNvSpPr>
            <a:spLocks/>
          </p:cNvSpPr>
          <p:nvPr/>
        </p:nvSpPr>
        <p:spPr bwMode="auto">
          <a:xfrm>
            <a:off x="2236377" y="1473216"/>
            <a:ext cx="255588" cy="255588"/>
          </a:xfrm>
          <a:custGeom>
            <a:avLst/>
            <a:gdLst>
              <a:gd name="T0" fmla="*/ 4 w 161"/>
              <a:gd name="T1" fmla="*/ 161 h 161"/>
              <a:gd name="T2" fmla="*/ 0 w 161"/>
              <a:gd name="T3" fmla="*/ 157 h 161"/>
              <a:gd name="T4" fmla="*/ 156 w 161"/>
              <a:gd name="T5" fmla="*/ 0 h 161"/>
              <a:gd name="T6" fmla="*/ 161 w 161"/>
              <a:gd name="T7" fmla="*/ 9 h 161"/>
              <a:gd name="T8" fmla="*/ 4 w 161"/>
              <a:gd name="T9" fmla="*/ 161 h 161"/>
            </a:gdLst>
            <a:ahLst/>
            <a:cxnLst>
              <a:cxn ang="0">
                <a:pos x="T0" y="T1"/>
              </a:cxn>
              <a:cxn ang="0">
                <a:pos x="T2" y="T3"/>
              </a:cxn>
              <a:cxn ang="0">
                <a:pos x="T4" y="T5"/>
              </a:cxn>
              <a:cxn ang="0">
                <a:pos x="T6" y="T7"/>
              </a:cxn>
              <a:cxn ang="0">
                <a:pos x="T8" y="T9"/>
              </a:cxn>
            </a:cxnLst>
            <a:rect l="0" t="0" r="r" b="b"/>
            <a:pathLst>
              <a:path w="161" h="161">
                <a:moveTo>
                  <a:pt x="4" y="161"/>
                </a:moveTo>
                <a:lnTo>
                  <a:pt x="0" y="157"/>
                </a:lnTo>
                <a:lnTo>
                  <a:pt x="156" y="0"/>
                </a:lnTo>
                <a:lnTo>
                  <a:pt x="161" y="9"/>
                </a:lnTo>
                <a:lnTo>
                  <a:pt x="4" y="16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1" name="Freeform 816">
            <a:extLst>
              <a:ext uri="{FF2B5EF4-FFF2-40B4-BE49-F238E27FC236}">
                <a16:creationId xmlns:a16="http://schemas.microsoft.com/office/drawing/2014/main" id="{937E9826-8F26-F1C0-9767-1DF2BAD4E3D5}"/>
              </a:ext>
            </a:extLst>
          </p:cNvPr>
          <p:cNvSpPr>
            <a:spLocks/>
          </p:cNvSpPr>
          <p:nvPr/>
        </p:nvSpPr>
        <p:spPr bwMode="auto">
          <a:xfrm>
            <a:off x="2484027" y="1473216"/>
            <a:ext cx="255588" cy="255588"/>
          </a:xfrm>
          <a:custGeom>
            <a:avLst/>
            <a:gdLst>
              <a:gd name="T0" fmla="*/ 152 w 161"/>
              <a:gd name="T1" fmla="*/ 161 h 161"/>
              <a:gd name="T2" fmla="*/ 0 w 161"/>
              <a:gd name="T3" fmla="*/ 9 h 161"/>
              <a:gd name="T4" fmla="*/ 5 w 161"/>
              <a:gd name="T5" fmla="*/ 0 h 161"/>
              <a:gd name="T6" fmla="*/ 161 w 161"/>
              <a:gd name="T7" fmla="*/ 157 h 161"/>
              <a:gd name="T8" fmla="*/ 152 w 161"/>
              <a:gd name="T9" fmla="*/ 161 h 161"/>
            </a:gdLst>
            <a:ahLst/>
            <a:cxnLst>
              <a:cxn ang="0">
                <a:pos x="T0" y="T1"/>
              </a:cxn>
              <a:cxn ang="0">
                <a:pos x="T2" y="T3"/>
              </a:cxn>
              <a:cxn ang="0">
                <a:pos x="T4" y="T5"/>
              </a:cxn>
              <a:cxn ang="0">
                <a:pos x="T6" y="T7"/>
              </a:cxn>
              <a:cxn ang="0">
                <a:pos x="T8" y="T9"/>
              </a:cxn>
            </a:cxnLst>
            <a:rect l="0" t="0" r="r" b="b"/>
            <a:pathLst>
              <a:path w="161" h="161">
                <a:moveTo>
                  <a:pt x="152" y="161"/>
                </a:moveTo>
                <a:lnTo>
                  <a:pt x="0" y="9"/>
                </a:lnTo>
                <a:lnTo>
                  <a:pt x="5" y="0"/>
                </a:lnTo>
                <a:lnTo>
                  <a:pt x="161" y="157"/>
                </a:lnTo>
                <a:lnTo>
                  <a:pt x="152" y="16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2" name="Freeform 817">
            <a:extLst>
              <a:ext uri="{FF2B5EF4-FFF2-40B4-BE49-F238E27FC236}">
                <a16:creationId xmlns:a16="http://schemas.microsoft.com/office/drawing/2014/main" id="{C3D83C07-A095-9F61-026A-83965D5E6E92}"/>
              </a:ext>
            </a:extLst>
          </p:cNvPr>
          <p:cNvSpPr>
            <a:spLocks/>
          </p:cNvSpPr>
          <p:nvPr/>
        </p:nvSpPr>
        <p:spPr bwMode="auto">
          <a:xfrm>
            <a:off x="2484027" y="1473216"/>
            <a:ext cx="255588" cy="255588"/>
          </a:xfrm>
          <a:custGeom>
            <a:avLst/>
            <a:gdLst>
              <a:gd name="T0" fmla="*/ 5 w 161"/>
              <a:gd name="T1" fmla="*/ 161 h 161"/>
              <a:gd name="T2" fmla="*/ 0 w 161"/>
              <a:gd name="T3" fmla="*/ 157 h 161"/>
              <a:gd name="T4" fmla="*/ 152 w 161"/>
              <a:gd name="T5" fmla="*/ 0 h 161"/>
              <a:gd name="T6" fmla="*/ 161 w 161"/>
              <a:gd name="T7" fmla="*/ 9 h 161"/>
              <a:gd name="T8" fmla="*/ 5 w 161"/>
              <a:gd name="T9" fmla="*/ 161 h 161"/>
            </a:gdLst>
            <a:ahLst/>
            <a:cxnLst>
              <a:cxn ang="0">
                <a:pos x="T0" y="T1"/>
              </a:cxn>
              <a:cxn ang="0">
                <a:pos x="T2" y="T3"/>
              </a:cxn>
              <a:cxn ang="0">
                <a:pos x="T4" y="T5"/>
              </a:cxn>
              <a:cxn ang="0">
                <a:pos x="T6" y="T7"/>
              </a:cxn>
              <a:cxn ang="0">
                <a:pos x="T8" y="T9"/>
              </a:cxn>
            </a:cxnLst>
            <a:rect l="0" t="0" r="r" b="b"/>
            <a:pathLst>
              <a:path w="161" h="161">
                <a:moveTo>
                  <a:pt x="5" y="161"/>
                </a:moveTo>
                <a:lnTo>
                  <a:pt x="0" y="157"/>
                </a:lnTo>
                <a:lnTo>
                  <a:pt x="152" y="0"/>
                </a:lnTo>
                <a:lnTo>
                  <a:pt x="161" y="9"/>
                </a:lnTo>
                <a:lnTo>
                  <a:pt x="5" y="16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3" name="Freeform 818">
            <a:extLst>
              <a:ext uri="{FF2B5EF4-FFF2-40B4-BE49-F238E27FC236}">
                <a16:creationId xmlns:a16="http://schemas.microsoft.com/office/drawing/2014/main" id="{CDFDE45D-7F9F-70A7-A059-CFE522CAC4CD}"/>
              </a:ext>
            </a:extLst>
          </p:cNvPr>
          <p:cNvSpPr>
            <a:spLocks/>
          </p:cNvSpPr>
          <p:nvPr/>
        </p:nvSpPr>
        <p:spPr bwMode="auto">
          <a:xfrm>
            <a:off x="2725328" y="1473216"/>
            <a:ext cx="255588" cy="255588"/>
          </a:xfrm>
          <a:custGeom>
            <a:avLst/>
            <a:gdLst>
              <a:gd name="T0" fmla="*/ 157 w 161"/>
              <a:gd name="T1" fmla="*/ 161 h 161"/>
              <a:gd name="T2" fmla="*/ 0 w 161"/>
              <a:gd name="T3" fmla="*/ 9 h 161"/>
              <a:gd name="T4" fmla="*/ 9 w 161"/>
              <a:gd name="T5" fmla="*/ 0 h 161"/>
              <a:gd name="T6" fmla="*/ 161 w 161"/>
              <a:gd name="T7" fmla="*/ 157 h 161"/>
              <a:gd name="T8" fmla="*/ 157 w 161"/>
              <a:gd name="T9" fmla="*/ 161 h 161"/>
            </a:gdLst>
            <a:ahLst/>
            <a:cxnLst>
              <a:cxn ang="0">
                <a:pos x="T0" y="T1"/>
              </a:cxn>
              <a:cxn ang="0">
                <a:pos x="T2" y="T3"/>
              </a:cxn>
              <a:cxn ang="0">
                <a:pos x="T4" y="T5"/>
              </a:cxn>
              <a:cxn ang="0">
                <a:pos x="T6" y="T7"/>
              </a:cxn>
              <a:cxn ang="0">
                <a:pos x="T8" y="T9"/>
              </a:cxn>
            </a:cxnLst>
            <a:rect l="0" t="0" r="r" b="b"/>
            <a:pathLst>
              <a:path w="161" h="161">
                <a:moveTo>
                  <a:pt x="157" y="161"/>
                </a:moveTo>
                <a:lnTo>
                  <a:pt x="0" y="9"/>
                </a:lnTo>
                <a:lnTo>
                  <a:pt x="9" y="0"/>
                </a:lnTo>
                <a:lnTo>
                  <a:pt x="161" y="157"/>
                </a:lnTo>
                <a:lnTo>
                  <a:pt x="157" y="16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4" name="Freeform 819">
            <a:extLst>
              <a:ext uri="{FF2B5EF4-FFF2-40B4-BE49-F238E27FC236}">
                <a16:creationId xmlns:a16="http://schemas.microsoft.com/office/drawing/2014/main" id="{442FEF26-5036-107A-25E5-CB8E9C9D7F65}"/>
              </a:ext>
            </a:extLst>
          </p:cNvPr>
          <p:cNvSpPr>
            <a:spLocks/>
          </p:cNvSpPr>
          <p:nvPr/>
        </p:nvSpPr>
        <p:spPr bwMode="auto">
          <a:xfrm>
            <a:off x="2725328" y="1473216"/>
            <a:ext cx="255588" cy="255588"/>
          </a:xfrm>
          <a:custGeom>
            <a:avLst/>
            <a:gdLst>
              <a:gd name="T0" fmla="*/ 9 w 161"/>
              <a:gd name="T1" fmla="*/ 161 h 161"/>
              <a:gd name="T2" fmla="*/ 0 w 161"/>
              <a:gd name="T3" fmla="*/ 157 h 161"/>
              <a:gd name="T4" fmla="*/ 157 w 161"/>
              <a:gd name="T5" fmla="*/ 0 h 161"/>
              <a:gd name="T6" fmla="*/ 161 w 161"/>
              <a:gd name="T7" fmla="*/ 9 h 161"/>
              <a:gd name="T8" fmla="*/ 9 w 161"/>
              <a:gd name="T9" fmla="*/ 161 h 161"/>
            </a:gdLst>
            <a:ahLst/>
            <a:cxnLst>
              <a:cxn ang="0">
                <a:pos x="T0" y="T1"/>
              </a:cxn>
              <a:cxn ang="0">
                <a:pos x="T2" y="T3"/>
              </a:cxn>
              <a:cxn ang="0">
                <a:pos x="T4" y="T5"/>
              </a:cxn>
              <a:cxn ang="0">
                <a:pos x="T6" y="T7"/>
              </a:cxn>
              <a:cxn ang="0">
                <a:pos x="T8" y="T9"/>
              </a:cxn>
            </a:cxnLst>
            <a:rect l="0" t="0" r="r" b="b"/>
            <a:pathLst>
              <a:path w="161" h="161">
                <a:moveTo>
                  <a:pt x="9" y="161"/>
                </a:moveTo>
                <a:lnTo>
                  <a:pt x="0" y="157"/>
                </a:lnTo>
                <a:lnTo>
                  <a:pt x="157" y="0"/>
                </a:lnTo>
                <a:lnTo>
                  <a:pt x="161" y="9"/>
                </a:lnTo>
                <a:lnTo>
                  <a:pt x="9" y="16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5" name="Freeform 820">
            <a:extLst>
              <a:ext uri="{FF2B5EF4-FFF2-40B4-BE49-F238E27FC236}">
                <a16:creationId xmlns:a16="http://schemas.microsoft.com/office/drawing/2014/main" id="{4ABF522D-9846-26FB-1A06-D63BA9A5D560}"/>
              </a:ext>
            </a:extLst>
          </p:cNvPr>
          <p:cNvSpPr>
            <a:spLocks/>
          </p:cNvSpPr>
          <p:nvPr/>
        </p:nvSpPr>
        <p:spPr bwMode="auto">
          <a:xfrm>
            <a:off x="2974566" y="1473216"/>
            <a:ext cx="255588" cy="255588"/>
          </a:xfrm>
          <a:custGeom>
            <a:avLst/>
            <a:gdLst>
              <a:gd name="T0" fmla="*/ 157 w 161"/>
              <a:gd name="T1" fmla="*/ 161 h 161"/>
              <a:gd name="T2" fmla="*/ 0 w 161"/>
              <a:gd name="T3" fmla="*/ 9 h 161"/>
              <a:gd name="T4" fmla="*/ 4 w 161"/>
              <a:gd name="T5" fmla="*/ 0 h 161"/>
              <a:gd name="T6" fmla="*/ 161 w 161"/>
              <a:gd name="T7" fmla="*/ 157 h 161"/>
              <a:gd name="T8" fmla="*/ 157 w 161"/>
              <a:gd name="T9" fmla="*/ 161 h 161"/>
            </a:gdLst>
            <a:ahLst/>
            <a:cxnLst>
              <a:cxn ang="0">
                <a:pos x="T0" y="T1"/>
              </a:cxn>
              <a:cxn ang="0">
                <a:pos x="T2" y="T3"/>
              </a:cxn>
              <a:cxn ang="0">
                <a:pos x="T4" y="T5"/>
              </a:cxn>
              <a:cxn ang="0">
                <a:pos x="T6" y="T7"/>
              </a:cxn>
              <a:cxn ang="0">
                <a:pos x="T8" y="T9"/>
              </a:cxn>
            </a:cxnLst>
            <a:rect l="0" t="0" r="r" b="b"/>
            <a:pathLst>
              <a:path w="161" h="161">
                <a:moveTo>
                  <a:pt x="157" y="161"/>
                </a:moveTo>
                <a:lnTo>
                  <a:pt x="0" y="9"/>
                </a:lnTo>
                <a:lnTo>
                  <a:pt x="4" y="0"/>
                </a:lnTo>
                <a:lnTo>
                  <a:pt x="161" y="157"/>
                </a:lnTo>
                <a:lnTo>
                  <a:pt x="157" y="16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6" name="Freeform 821">
            <a:extLst>
              <a:ext uri="{FF2B5EF4-FFF2-40B4-BE49-F238E27FC236}">
                <a16:creationId xmlns:a16="http://schemas.microsoft.com/office/drawing/2014/main" id="{E16BF111-2A73-0DC3-2D25-B3DF8F645294}"/>
              </a:ext>
            </a:extLst>
          </p:cNvPr>
          <p:cNvSpPr>
            <a:spLocks/>
          </p:cNvSpPr>
          <p:nvPr/>
        </p:nvSpPr>
        <p:spPr bwMode="auto">
          <a:xfrm>
            <a:off x="2974566" y="1473216"/>
            <a:ext cx="255588" cy="255588"/>
          </a:xfrm>
          <a:custGeom>
            <a:avLst/>
            <a:gdLst>
              <a:gd name="T0" fmla="*/ 4 w 161"/>
              <a:gd name="T1" fmla="*/ 161 h 161"/>
              <a:gd name="T2" fmla="*/ 0 w 161"/>
              <a:gd name="T3" fmla="*/ 157 h 161"/>
              <a:gd name="T4" fmla="*/ 157 w 161"/>
              <a:gd name="T5" fmla="*/ 0 h 161"/>
              <a:gd name="T6" fmla="*/ 161 w 161"/>
              <a:gd name="T7" fmla="*/ 9 h 161"/>
              <a:gd name="T8" fmla="*/ 4 w 161"/>
              <a:gd name="T9" fmla="*/ 161 h 161"/>
            </a:gdLst>
            <a:ahLst/>
            <a:cxnLst>
              <a:cxn ang="0">
                <a:pos x="T0" y="T1"/>
              </a:cxn>
              <a:cxn ang="0">
                <a:pos x="T2" y="T3"/>
              </a:cxn>
              <a:cxn ang="0">
                <a:pos x="T4" y="T5"/>
              </a:cxn>
              <a:cxn ang="0">
                <a:pos x="T6" y="T7"/>
              </a:cxn>
              <a:cxn ang="0">
                <a:pos x="T8" y="T9"/>
              </a:cxn>
            </a:cxnLst>
            <a:rect l="0" t="0" r="r" b="b"/>
            <a:pathLst>
              <a:path w="161" h="161">
                <a:moveTo>
                  <a:pt x="4" y="161"/>
                </a:moveTo>
                <a:lnTo>
                  <a:pt x="0" y="157"/>
                </a:lnTo>
                <a:lnTo>
                  <a:pt x="157" y="0"/>
                </a:lnTo>
                <a:lnTo>
                  <a:pt x="161" y="9"/>
                </a:lnTo>
                <a:lnTo>
                  <a:pt x="4" y="16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7" name="Freeform 822">
            <a:extLst>
              <a:ext uri="{FF2B5EF4-FFF2-40B4-BE49-F238E27FC236}">
                <a16:creationId xmlns:a16="http://schemas.microsoft.com/office/drawing/2014/main" id="{9E0B8845-EEF5-588C-C240-1E419B331F5C}"/>
              </a:ext>
            </a:extLst>
          </p:cNvPr>
          <p:cNvSpPr>
            <a:spLocks/>
          </p:cNvSpPr>
          <p:nvPr/>
        </p:nvSpPr>
        <p:spPr bwMode="auto">
          <a:xfrm>
            <a:off x="3223804" y="1473216"/>
            <a:ext cx="255588" cy="255588"/>
          </a:xfrm>
          <a:custGeom>
            <a:avLst/>
            <a:gdLst>
              <a:gd name="T0" fmla="*/ 152 w 161"/>
              <a:gd name="T1" fmla="*/ 161 h 161"/>
              <a:gd name="T2" fmla="*/ 0 w 161"/>
              <a:gd name="T3" fmla="*/ 9 h 161"/>
              <a:gd name="T4" fmla="*/ 4 w 161"/>
              <a:gd name="T5" fmla="*/ 0 h 161"/>
              <a:gd name="T6" fmla="*/ 161 w 161"/>
              <a:gd name="T7" fmla="*/ 157 h 161"/>
              <a:gd name="T8" fmla="*/ 152 w 161"/>
              <a:gd name="T9" fmla="*/ 161 h 161"/>
            </a:gdLst>
            <a:ahLst/>
            <a:cxnLst>
              <a:cxn ang="0">
                <a:pos x="T0" y="T1"/>
              </a:cxn>
              <a:cxn ang="0">
                <a:pos x="T2" y="T3"/>
              </a:cxn>
              <a:cxn ang="0">
                <a:pos x="T4" y="T5"/>
              </a:cxn>
              <a:cxn ang="0">
                <a:pos x="T6" y="T7"/>
              </a:cxn>
              <a:cxn ang="0">
                <a:pos x="T8" y="T9"/>
              </a:cxn>
            </a:cxnLst>
            <a:rect l="0" t="0" r="r" b="b"/>
            <a:pathLst>
              <a:path w="161" h="161">
                <a:moveTo>
                  <a:pt x="152" y="161"/>
                </a:moveTo>
                <a:lnTo>
                  <a:pt x="0" y="9"/>
                </a:lnTo>
                <a:lnTo>
                  <a:pt x="4" y="0"/>
                </a:lnTo>
                <a:lnTo>
                  <a:pt x="161" y="157"/>
                </a:lnTo>
                <a:lnTo>
                  <a:pt x="152" y="16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8" name="Freeform 823">
            <a:extLst>
              <a:ext uri="{FF2B5EF4-FFF2-40B4-BE49-F238E27FC236}">
                <a16:creationId xmlns:a16="http://schemas.microsoft.com/office/drawing/2014/main" id="{B192DFD6-53E3-F985-8409-6E0ABAC36AD0}"/>
              </a:ext>
            </a:extLst>
          </p:cNvPr>
          <p:cNvSpPr>
            <a:spLocks/>
          </p:cNvSpPr>
          <p:nvPr/>
        </p:nvSpPr>
        <p:spPr bwMode="auto">
          <a:xfrm>
            <a:off x="3223804" y="1473216"/>
            <a:ext cx="255588" cy="255588"/>
          </a:xfrm>
          <a:custGeom>
            <a:avLst/>
            <a:gdLst>
              <a:gd name="T0" fmla="*/ 4 w 161"/>
              <a:gd name="T1" fmla="*/ 161 h 161"/>
              <a:gd name="T2" fmla="*/ 0 w 161"/>
              <a:gd name="T3" fmla="*/ 157 h 161"/>
              <a:gd name="T4" fmla="*/ 152 w 161"/>
              <a:gd name="T5" fmla="*/ 0 h 161"/>
              <a:gd name="T6" fmla="*/ 161 w 161"/>
              <a:gd name="T7" fmla="*/ 9 h 161"/>
              <a:gd name="T8" fmla="*/ 4 w 161"/>
              <a:gd name="T9" fmla="*/ 161 h 161"/>
            </a:gdLst>
            <a:ahLst/>
            <a:cxnLst>
              <a:cxn ang="0">
                <a:pos x="T0" y="T1"/>
              </a:cxn>
              <a:cxn ang="0">
                <a:pos x="T2" y="T3"/>
              </a:cxn>
              <a:cxn ang="0">
                <a:pos x="T4" y="T5"/>
              </a:cxn>
              <a:cxn ang="0">
                <a:pos x="T6" y="T7"/>
              </a:cxn>
              <a:cxn ang="0">
                <a:pos x="T8" y="T9"/>
              </a:cxn>
            </a:cxnLst>
            <a:rect l="0" t="0" r="r" b="b"/>
            <a:pathLst>
              <a:path w="161" h="161">
                <a:moveTo>
                  <a:pt x="4" y="161"/>
                </a:moveTo>
                <a:lnTo>
                  <a:pt x="0" y="157"/>
                </a:lnTo>
                <a:lnTo>
                  <a:pt x="152" y="0"/>
                </a:lnTo>
                <a:lnTo>
                  <a:pt x="161" y="9"/>
                </a:lnTo>
                <a:lnTo>
                  <a:pt x="4" y="16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9" name="Freeform 824">
            <a:extLst>
              <a:ext uri="{FF2B5EF4-FFF2-40B4-BE49-F238E27FC236}">
                <a16:creationId xmlns:a16="http://schemas.microsoft.com/office/drawing/2014/main" id="{409B79E3-5935-A7BD-403A-D9AE3A4A6623}"/>
              </a:ext>
            </a:extLst>
          </p:cNvPr>
          <p:cNvSpPr>
            <a:spLocks/>
          </p:cNvSpPr>
          <p:nvPr/>
        </p:nvSpPr>
        <p:spPr bwMode="auto">
          <a:xfrm>
            <a:off x="3465105" y="1473216"/>
            <a:ext cx="255588" cy="255588"/>
          </a:xfrm>
          <a:custGeom>
            <a:avLst/>
            <a:gdLst>
              <a:gd name="T0" fmla="*/ 157 w 161"/>
              <a:gd name="T1" fmla="*/ 161 h 161"/>
              <a:gd name="T2" fmla="*/ 0 w 161"/>
              <a:gd name="T3" fmla="*/ 9 h 161"/>
              <a:gd name="T4" fmla="*/ 9 w 161"/>
              <a:gd name="T5" fmla="*/ 0 h 161"/>
              <a:gd name="T6" fmla="*/ 161 w 161"/>
              <a:gd name="T7" fmla="*/ 157 h 161"/>
              <a:gd name="T8" fmla="*/ 157 w 161"/>
              <a:gd name="T9" fmla="*/ 161 h 161"/>
            </a:gdLst>
            <a:ahLst/>
            <a:cxnLst>
              <a:cxn ang="0">
                <a:pos x="T0" y="T1"/>
              </a:cxn>
              <a:cxn ang="0">
                <a:pos x="T2" y="T3"/>
              </a:cxn>
              <a:cxn ang="0">
                <a:pos x="T4" y="T5"/>
              </a:cxn>
              <a:cxn ang="0">
                <a:pos x="T6" y="T7"/>
              </a:cxn>
              <a:cxn ang="0">
                <a:pos x="T8" y="T9"/>
              </a:cxn>
            </a:cxnLst>
            <a:rect l="0" t="0" r="r" b="b"/>
            <a:pathLst>
              <a:path w="161" h="161">
                <a:moveTo>
                  <a:pt x="157" y="161"/>
                </a:moveTo>
                <a:lnTo>
                  <a:pt x="0" y="9"/>
                </a:lnTo>
                <a:lnTo>
                  <a:pt x="9" y="0"/>
                </a:lnTo>
                <a:lnTo>
                  <a:pt x="161" y="157"/>
                </a:lnTo>
                <a:lnTo>
                  <a:pt x="157" y="16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0" name="Freeform 825">
            <a:extLst>
              <a:ext uri="{FF2B5EF4-FFF2-40B4-BE49-F238E27FC236}">
                <a16:creationId xmlns:a16="http://schemas.microsoft.com/office/drawing/2014/main" id="{03A6B26D-055F-1FFB-530C-027259CF9033}"/>
              </a:ext>
            </a:extLst>
          </p:cNvPr>
          <p:cNvSpPr>
            <a:spLocks/>
          </p:cNvSpPr>
          <p:nvPr/>
        </p:nvSpPr>
        <p:spPr bwMode="auto">
          <a:xfrm>
            <a:off x="3465105" y="1473216"/>
            <a:ext cx="255588" cy="255588"/>
          </a:xfrm>
          <a:custGeom>
            <a:avLst/>
            <a:gdLst>
              <a:gd name="T0" fmla="*/ 9 w 161"/>
              <a:gd name="T1" fmla="*/ 161 h 161"/>
              <a:gd name="T2" fmla="*/ 0 w 161"/>
              <a:gd name="T3" fmla="*/ 157 h 161"/>
              <a:gd name="T4" fmla="*/ 157 w 161"/>
              <a:gd name="T5" fmla="*/ 0 h 161"/>
              <a:gd name="T6" fmla="*/ 161 w 161"/>
              <a:gd name="T7" fmla="*/ 9 h 161"/>
              <a:gd name="T8" fmla="*/ 9 w 161"/>
              <a:gd name="T9" fmla="*/ 161 h 161"/>
            </a:gdLst>
            <a:ahLst/>
            <a:cxnLst>
              <a:cxn ang="0">
                <a:pos x="T0" y="T1"/>
              </a:cxn>
              <a:cxn ang="0">
                <a:pos x="T2" y="T3"/>
              </a:cxn>
              <a:cxn ang="0">
                <a:pos x="T4" y="T5"/>
              </a:cxn>
              <a:cxn ang="0">
                <a:pos x="T6" y="T7"/>
              </a:cxn>
              <a:cxn ang="0">
                <a:pos x="T8" y="T9"/>
              </a:cxn>
            </a:cxnLst>
            <a:rect l="0" t="0" r="r" b="b"/>
            <a:pathLst>
              <a:path w="161" h="161">
                <a:moveTo>
                  <a:pt x="9" y="161"/>
                </a:moveTo>
                <a:lnTo>
                  <a:pt x="0" y="157"/>
                </a:lnTo>
                <a:lnTo>
                  <a:pt x="157" y="0"/>
                </a:lnTo>
                <a:lnTo>
                  <a:pt x="161" y="9"/>
                </a:lnTo>
                <a:lnTo>
                  <a:pt x="9" y="16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1" name="Freeform 826">
            <a:extLst>
              <a:ext uri="{FF2B5EF4-FFF2-40B4-BE49-F238E27FC236}">
                <a16:creationId xmlns:a16="http://schemas.microsoft.com/office/drawing/2014/main" id="{5E6B4171-4437-045A-8A95-ACBBDB290E0A}"/>
              </a:ext>
            </a:extLst>
          </p:cNvPr>
          <p:cNvSpPr>
            <a:spLocks/>
          </p:cNvSpPr>
          <p:nvPr/>
        </p:nvSpPr>
        <p:spPr bwMode="auto">
          <a:xfrm>
            <a:off x="3714343" y="1473216"/>
            <a:ext cx="255588" cy="255588"/>
          </a:xfrm>
          <a:custGeom>
            <a:avLst/>
            <a:gdLst>
              <a:gd name="T0" fmla="*/ 156 w 161"/>
              <a:gd name="T1" fmla="*/ 161 h 161"/>
              <a:gd name="T2" fmla="*/ 0 w 161"/>
              <a:gd name="T3" fmla="*/ 9 h 161"/>
              <a:gd name="T4" fmla="*/ 4 w 161"/>
              <a:gd name="T5" fmla="*/ 0 h 161"/>
              <a:gd name="T6" fmla="*/ 161 w 161"/>
              <a:gd name="T7" fmla="*/ 157 h 161"/>
              <a:gd name="T8" fmla="*/ 156 w 161"/>
              <a:gd name="T9" fmla="*/ 161 h 161"/>
            </a:gdLst>
            <a:ahLst/>
            <a:cxnLst>
              <a:cxn ang="0">
                <a:pos x="T0" y="T1"/>
              </a:cxn>
              <a:cxn ang="0">
                <a:pos x="T2" y="T3"/>
              </a:cxn>
              <a:cxn ang="0">
                <a:pos x="T4" y="T5"/>
              </a:cxn>
              <a:cxn ang="0">
                <a:pos x="T6" y="T7"/>
              </a:cxn>
              <a:cxn ang="0">
                <a:pos x="T8" y="T9"/>
              </a:cxn>
            </a:cxnLst>
            <a:rect l="0" t="0" r="r" b="b"/>
            <a:pathLst>
              <a:path w="161" h="161">
                <a:moveTo>
                  <a:pt x="156" y="161"/>
                </a:moveTo>
                <a:lnTo>
                  <a:pt x="0" y="9"/>
                </a:lnTo>
                <a:lnTo>
                  <a:pt x="4" y="0"/>
                </a:lnTo>
                <a:lnTo>
                  <a:pt x="161" y="157"/>
                </a:lnTo>
                <a:lnTo>
                  <a:pt x="156" y="16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2" name="Freeform 827">
            <a:extLst>
              <a:ext uri="{FF2B5EF4-FFF2-40B4-BE49-F238E27FC236}">
                <a16:creationId xmlns:a16="http://schemas.microsoft.com/office/drawing/2014/main" id="{FA42C18C-43F8-C2D5-784C-BADFB0C8FFF6}"/>
              </a:ext>
            </a:extLst>
          </p:cNvPr>
          <p:cNvSpPr>
            <a:spLocks/>
          </p:cNvSpPr>
          <p:nvPr/>
        </p:nvSpPr>
        <p:spPr bwMode="auto">
          <a:xfrm>
            <a:off x="3714343" y="1473216"/>
            <a:ext cx="255588" cy="255588"/>
          </a:xfrm>
          <a:custGeom>
            <a:avLst/>
            <a:gdLst>
              <a:gd name="T0" fmla="*/ 4 w 161"/>
              <a:gd name="T1" fmla="*/ 161 h 161"/>
              <a:gd name="T2" fmla="*/ 0 w 161"/>
              <a:gd name="T3" fmla="*/ 157 h 161"/>
              <a:gd name="T4" fmla="*/ 156 w 161"/>
              <a:gd name="T5" fmla="*/ 0 h 161"/>
              <a:gd name="T6" fmla="*/ 161 w 161"/>
              <a:gd name="T7" fmla="*/ 9 h 161"/>
              <a:gd name="T8" fmla="*/ 4 w 161"/>
              <a:gd name="T9" fmla="*/ 161 h 161"/>
            </a:gdLst>
            <a:ahLst/>
            <a:cxnLst>
              <a:cxn ang="0">
                <a:pos x="T0" y="T1"/>
              </a:cxn>
              <a:cxn ang="0">
                <a:pos x="T2" y="T3"/>
              </a:cxn>
              <a:cxn ang="0">
                <a:pos x="T4" y="T5"/>
              </a:cxn>
              <a:cxn ang="0">
                <a:pos x="T6" y="T7"/>
              </a:cxn>
              <a:cxn ang="0">
                <a:pos x="T8" y="T9"/>
              </a:cxn>
            </a:cxnLst>
            <a:rect l="0" t="0" r="r" b="b"/>
            <a:pathLst>
              <a:path w="161" h="161">
                <a:moveTo>
                  <a:pt x="4" y="161"/>
                </a:moveTo>
                <a:lnTo>
                  <a:pt x="0" y="157"/>
                </a:lnTo>
                <a:lnTo>
                  <a:pt x="156" y="0"/>
                </a:lnTo>
                <a:lnTo>
                  <a:pt x="161" y="9"/>
                </a:lnTo>
                <a:lnTo>
                  <a:pt x="4" y="16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3" name="Freeform 828">
            <a:extLst>
              <a:ext uri="{FF2B5EF4-FFF2-40B4-BE49-F238E27FC236}">
                <a16:creationId xmlns:a16="http://schemas.microsoft.com/office/drawing/2014/main" id="{CE1E6FDD-747C-C78C-C16A-8441802ED8FF}"/>
              </a:ext>
            </a:extLst>
          </p:cNvPr>
          <p:cNvSpPr>
            <a:spLocks/>
          </p:cNvSpPr>
          <p:nvPr/>
        </p:nvSpPr>
        <p:spPr bwMode="auto">
          <a:xfrm>
            <a:off x="3961994" y="1473216"/>
            <a:ext cx="255588" cy="255588"/>
          </a:xfrm>
          <a:custGeom>
            <a:avLst/>
            <a:gdLst>
              <a:gd name="T0" fmla="*/ 153 w 161"/>
              <a:gd name="T1" fmla="*/ 161 h 161"/>
              <a:gd name="T2" fmla="*/ 0 w 161"/>
              <a:gd name="T3" fmla="*/ 9 h 161"/>
              <a:gd name="T4" fmla="*/ 5 w 161"/>
              <a:gd name="T5" fmla="*/ 0 h 161"/>
              <a:gd name="T6" fmla="*/ 161 w 161"/>
              <a:gd name="T7" fmla="*/ 157 h 161"/>
              <a:gd name="T8" fmla="*/ 153 w 161"/>
              <a:gd name="T9" fmla="*/ 161 h 161"/>
            </a:gdLst>
            <a:ahLst/>
            <a:cxnLst>
              <a:cxn ang="0">
                <a:pos x="T0" y="T1"/>
              </a:cxn>
              <a:cxn ang="0">
                <a:pos x="T2" y="T3"/>
              </a:cxn>
              <a:cxn ang="0">
                <a:pos x="T4" y="T5"/>
              </a:cxn>
              <a:cxn ang="0">
                <a:pos x="T6" y="T7"/>
              </a:cxn>
              <a:cxn ang="0">
                <a:pos x="T8" y="T9"/>
              </a:cxn>
            </a:cxnLst>
            <a:rect l="0" t="0" r="r" b="b"/>
            <a:pathLst>
              <a:path w="161" h="161">
                <a:moveTo>
                  <a:pt x="153" y="161"/>
                </a:moveTo>
                <a:lnTo>
                  <a:pt x="0" y="9"/>
                </a:lnTo>
                <a:lnTo>
                  <a:pt x="5" y="0"/>
                </a:lnTo>
                <a:lnTo>
                  <a:pt x="161" y="157"/>
                </a:lnTo>
                <a:lnTo>
                  <a:pt x="153" y="16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4" name="Freeform 829">
            <a:extLst>
              <a:ext uri="{FF2B5EF4-FFF2-40B4-BE49-F238E27FC236}">
                <a16:creationId xmlns:a16="http://schemas.microsoft.com/office/drawing/2014/main" id="{3DBF89C1-49D7-AEB7-A230-62AC62969E9F}"/>
              </a:ext>
            </a:extLst>
          </p:cNvPr>
          <p:cNvSpPr>
            <a:spLocks/>
          </p:cNvSpPr>
          <p:nvPr/>
        </p:nvSpPr>
        <p:spPr bwMode="auto">
          <a:xfrm>
            <a:off x="3961994" y="1473216"/>
            <a:ext cx="255588" cy="255588"/>
          </a:xfrm>
          <a:custGeom>
            <a:avLst/>
            <a:gdLst>
              <a:gd name="T0" fmla="*/ 5 w 161"/>
              <a:gd name="T1" fmla="*/ 161 h 161"/>
              <a:gd name="T2" fmla="*/ 0 w 161"/>
              <a:gd name="T3" fmla="*/ 157 h 161"/>
              <a:gd name="T4" fmla="*/ 153 w 161"/>
              <a:gd name="T5" fmla="*/ 0 h 161"/>
              <a:gd name="T6" fmla="*/ 161 w 161"/>
              <a:gd name="T7" fmla="*/ 9 h 161"/>
              <a:gd name="T8" fmla="*/ 5 w 161"/>
              <a:gd name="T9" fmla="*/ 161 h 161"/>
            </a:gdLst>
            <a:ahLst/>
            <a:cxnLst>
              <a:cxn ang="0">
                <a:pos x="T0" y="T1"/>
              </a:cxn>
              <a:cxn ang="0">
                <a:pos x="T2" y="T3"/>
              </a:cxn>
              <a:cxn ang="0">
                <a:pos x="T4" y="T5"/>
              </a:cxn>
              <a:cxn ang="0">
                <a:pos x="T6" y="T7"/>
              </a:cxn>
              <a:cxn ang="0">
                <a:pos x="T8" y="T9"/>
              </a:cxn>
            </a:cxnLst>
            <a:rect l="0" t="0" r="r" b="b"/>
            <a:pathLst>
              <a:path w="161" h="161">
                <a:moveTo>
                  <a:pt x="5" y="161"/>
                </a:moveTo>
                <a:lnTo>
                  <a:pt x="0" y="157"/>
                </a:lnTo>
                <a:lnTo>
                  <a:pt x="153" y="0"/>
                </a:lnTo>
                <a:lnTo>
                  <a:pt x="161" y="9"/>
                </a:lnTo>
                <a:lnTo>
                  <a:pt x="5" y="16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5" name="Freeform 830">
            <a:extLst>
              <a:ext uri="{FF2B5EF4-FFF2-40B4-BE49-F238E27FC236}">
                <a16:creationId xmlns:a16="http://schemas.microsoft.com/office/drawing/2014/main" id="{CAD9DB7B-7D23-CD69-7E73-0A47071C3CFE}"/>
              </a:ext>
            </a:extLst>
          </p:cNvPr>
          <p:cNvSpPr>
            <a:spLocks/>
          </p:cNvSpPr>
          <p:nvPr/>
        </p:nvSpPr>
        <p:spPr bwMode="auto">
          <a:xfrm>
            <a:off x="4204882" y="1473216"/>
            <a:ext cx="261938" cy="255588"/>
          </a:xfrm>
          <a:custGeom>
            <a:avLst/>
            <a:gdLst>
              <a:gd name="T0" fmla="*/ 156 w 165"/>
              <a:gd name="T1" fmla="*/ 161 h 161"/>
              <a:gd name="T2" fmla="*/ 0 w 165"/>
              <a:gd name="T3" fmla="*/ 9 h 161"/>
              <a:gd name="T4" fmla="*/ 8 w 165"/>
              <a:gd name="T5" fmla="*/ 0 h 161"/>
              <a:gd name="T6" fmla="*/ 165 w 165"/>
              <a:gd name="T7" fmla="*/ 157 h 161"/>
              <a:gd name="T8" fmla="*/ 156 w 165"/>
              <a:gd name="T9" fmla="*/ 161 h 161"/>
            </a:gdLst>
            <a:ahLst/>
            <a:cxnLst>
              <a:cxn ang="0">
                <a:pos x="T0" y="T1"/>
              </a:cxn>
              <a:cxn ang="0">
                <a:pos x="T2" y="T3"/>
              </a:cxn>
              <a:cxn ang="0">
                <a:pos x="T4" y="T5"/>
              </a:cxn>
              <a:cxn ang="0">
                <a:pos x="T6" y="T7"/>
              </a:cxn>
              <a:cxn ang="0">
                <a:pos x="T8" y="T9"/>
              </a:cxn>
            </a:cxnLst>
            <a:rect l="0" t="0" r="r" b="b"/>
            <a:pathLst>
              <a:path w="165" h="161">
                <a:moveTo>
                  <a:pt x="156" y="161"/>
                </a:moveTo>
                <a:lnTo>
                  <a:pt x="0" y="9"/>
                </a:lnTo>
                <a:lnTo>
                  <a:pt x="8" y="0"/>
                </a:lnTo>
                <a:lnTo>
                  <a:pt x="165" y="157"/>
                </a:lnTo>
                <a:lnTo>
                  <a:pt x="156" y="16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6" name="Freeform 831">
            <a:extLst>
              <a:ext uri="{FF2B5EF4-FFF2-40B4-BE49-F238E27FC236}">
                <a16:creationId xmlns:a16="http://schemas.microsoft.com/office/drawing/2014/main" id="{41A44B2E-4B49-4CE0-9A89-360A4B06A9B8}"/>
              </a:ext>
            </a:extLst>
          </p:cNvPr>
          <p:cNvSpPr>
            <a:spLocks/>
          </p:cNvSpPr>
          <p:nvPr/>
        </p:nvSpPr>
        <p:spPr bwMode="auto">
          <a:xfrm>
            <a:off x="4204882" y="1473216"/>
            <a:ext cx="261938" cy="255588"/>
          </a:xfrm>
          <a:custGeom>
            <a:avLst/>
            <a:gdLst>
              <a:gd name="T0" fmla="*/ 8 w 165"/>
              <a:gd name="T1" fmla="*/ 161 h 161"/>
              <a:gd name="T2" fmla="*/ 0 w 165"/>
              <a:gd name="T3" fmla="*/ 157 h 161"/>
              <a:gd name="T4" fmla="*/ 156 w 165"/>
              <a:gd name="T5" fmla="*/ 0 h 161"/>
              <a:gd name="T6" fmla="*/ 165 w 165"/>
              <a:gd name="T7" fmla="*/ 9 h 161"/>
              <a:gd name="T8" fmla="*/ 8 w 165"/>
              <a:gd name="T9" fmla="*/ 161 h 161"/>
            </a:gdLst>
            <a:ahLst/>
            <a:cxnLst>
              <a:cxn ang="0">
                <a:pos x="T0" y="T1"/>
              </a:cxn>
              <a:cxn ang="0">
                <a:pos x="T2" y="T3"/>
              </a:cxn>
              <a:cxn ang="0">
                <a:pos x="T4" y="T5"/>
              </a:cxn>
              <a:cxn ang="0">
                <a:pos x="T6" y="T7"/>
              </a:cxn>
              <a:cxn ang="0">
                <a:pos x="T8" y="T9"/>
              </a:cxn>
            </a:cxnLst>
            <a:rect l="0" t="0" r="r" b="b"/>
            <a:pathLst>
              <a:path w="165" h="161">
                <a:moveTo>
                  <a:pt x="8" y="161"/>
                </a:moveTo>
                <a:lnTo>
                  <a:pt x="0" y="157"/>
                </a:lnTo>
                <a:lnTo>
                  <a:pt x="156" y="0"/>
                </a:lnTo>
                <a:lnTo>
                  <a:pt x="165" y="9"/>
                </a:lnTo>
                <a:lnTo>
                  <a:pt x="8" y="16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7" name="Freeform 832">
            <a:extLst>
              <a:ext uri="{FF2B5EF4-FFF2-40B4-BE49-F238E27FC236}">
                <a16:creationId xmlns:a16="http://schemas.microsoft.com/office/drawing/2014/main" id="{EE132AAC-E40D-12FF-C320-A28973CDEAE9}"/>
              </a:ext>
            </a:extLst>
          </p:cNvPr>
          <p:cNvSpPr>
            <a:spLocks/>
          </p:cNvSpPr>
          <p:nvPr/>
        </p:nvSpPr>
        <p:spPr bwMode="auto">
          <a:xfrm>
            <a:off x="4452533" y="1473216"/>
            <a:ext cx="255588" cy="255588"/>
          </a:xfrm>
          <a:custGeom>
            <a:avLst/>
            <a:gdLst>
              <a:gd name="T0" fmla="*/ 157 w 161"/>
              <a:gd name="T1" fmla="*/ 161 h 161"/>
              <a:gd name="T2" fmla="*/ 0 w 161"/>
              <a:gd name="T3" fmla="*/ 9 h 161"/>
              <a:gd name="T4" fmla="*/ 9 w 161"/>
              <a:gd name="T5" fmla="*/ 0 h 161"/>
              <a:gd name="T6" fmla="*/ 161 w 161"/>
              <a:gd name="T7" fmla="*/ 157 h 161"/>
              <a:gd name="T8" fmla="*/ 157 w 161"/>
              <a:gd name="T9" fmla="*/ 161 h 161"/>
            </a:gdLst>
            <a:ahLst/>
            <a:cxnLst>
              <a:cxn ang="0">
                <a:pos x="T0" y="T1"/>
              </a:cxn>
              <a:cxn ang="0">
                <a:pos x="T2" y="T3"/>
              </a:cxn>
              <a:cxn ang="0">
                <a:pos x="T4" y="T5"/>
              </a:cxn>
              <a:cxn ang="0">
                <a:pos x="T6" y="T7"/>
              </a:cxn>
              <a:cxn ang="0">
                <a:pos x="T8" y="T9"/>
              </a:cxn>
            </a:cxnLst>
            <a:rect l="0" t="0" r="r" b="b"/>
            <a:pathLst>
              <a:path w="161" h="161">
                <a:moveTo>
                  <a:pt x="157" y="161"/>
                </a:moveTo>
                <a:lnTo>
                  <a:pt x="0" y="9"/>
                </a:lnTo>
                <a:lnTo>
                  <a:pt x="9" y="0"/>
                </a:lnTo>
                <a:lnTo>
                  <a:pt x="161" y="157"/>
                </a:lnTo>
                <a:lnTo>
                  <a:pt x="157" y="16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8" name="Freeform 833">
            <a:extLst>
              <a:ext uri="{FF2B5EF4-FFF2-40B4-BE49-F238E27FC236}">
                <a16:creationId xmlns:a16="http://schemas.microsoft.com/office/drawing/2014/main" id="{0F3CB97B-5998-81CF-99C9-D8CC14DA3429}"/>
              </a:ext>
            </a:extLst>
          </p:cNvPr>
          <p:cNvSpPr>
            <a:spLocks/>
          </p:cNvSpPr>
          <p:nvPr/>
        </p:nvSpPr>
        <p:spPr bwMode="auto">
          <a:xfrm>
            <a:off x="4452533" y="1473216"/>
            <a:ext cx="255588" cy="255588"/>
          </a:xfrm>
          <a:custGeom>
            <a:avLst/>
            <a:gdLst>
              <a:gd name="T0" fmla="*/ 9 w 161"/>
              <a:gd name="T1" fmla="*/ 161 h 161"/>
              <a:gd name="T2" fmla="*/ 0 w 161"/>
              <a:gd name="T3" fmla="*/ 157 h 161"/>
              <a:gd name="T4" fmla="*/ 157 w 161"/>
              <a:gd name="T5" fmla="*/ 0 h 161"/>
              <a:gd name="T6" fmla="*/ 161 w 161"/>
              <a:gd name="T7" fmla="*/ 9 h 161"/>
              <a:gd name="T8" fmla="*/ 9 w 161"/>
              <a:gd name="T9" fmla="*/ 161 h 161"/>
            </a:gdLst>
            <a:ahLst/>
            <a:cxnLst>
              <a:cxn ang="0">
                <a:pos x="T0" y="T1"/>
              </a:cxn>
              <a:cxn ang="0">
                <a:pos x="T2" y="T3"/>
              </a:cxn>
              <a:cxn ang="0">
                <a:pos x="T4" y="T5"/>
              </a:cxn>
              <a:cxn ang="0">
                <a:pos x="T6" y="T7"/>
              </a:cxn>
              <a:cxn ang="0">
                <a:pos x="T8" y="T9"/>
              </a:cxn>
            </a:cxnLst>
            <a:rect l="0" t="0" r="r" b="b"/>
            <a:pathLst>
              <a:path w="161" h="161">
                <a:moveTo>
                  <a:pt x="9" y="161"/>
                </a:moveTo>
                <a:lnTo>
                  <a:pt x="0" y="157"/>
                </a:lnTo>
                <a:lnTo>
                  <a:pt x="157" y="0"/>
                </a:lnTo>
                <a:lnTo>
                  <a:pt x="161" y="9"/>
                </a:lnTo>
                <a:lnTo>
                  <a:pt x="9" y="16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9" name="Freeform 834">
            <a:extLst>
              <a:ext uri="{FF2B5EF4-FFF2-40B4-BE49-F238E27FC236}">
                <a16:creationId xmlns:a16="http://schemas.microsoft.com/office/drawing/2014/main" id="{94DFCA3F-2735-F1E0-56FC-C9458EF363F6}"/>
              </a:ext>
            </a:extLst>
          </p:cNvPr>
          <p:cNvSpPr>
            <a:spLocks noEditPoints="1"/>
          </p:cNvSpPr>
          <p:nvPr/>
        </p:nvSpPr>
        <p:spPr bwMode="auto">
          <a:xfrm>
            <a:off x="1710913" y="1466866"/>
            <a:ext cx="3273434" cy="276226"/>
          </a:xfrm>
          <a:custGeom>
            <a:avLst/>
            <a:gdLst>
              <a:gd name="T0" fmla="*/ 2062 w 2062"/>
              <a:gd name="T1" fmla="*/ 174 h 174"/>
              <a:gd name="T2" fmla="*/ 0 w 2062"/>
              <a:gd name="T3" fmla="*/ 174 h 174"/>
              <a:gd name="T4" fmla="*/ 174 w 2062"/>
              <a:gd name="T5" fmla="*/ 0 h 174"/>
              <a:gd name="T6" fmla="*/ 1888 w 2062"/>
              <a:gd name="T7" fmla="*/ 0 h 174"/>
              <a:gd name="T8" fmla="*/ 2062 w 2062"/>
              <a:gd name="T9" fmla="*/ 174 h 174"/>
              <a:gd name="T10" fmla="*/ 43 w 2062"/>
              <a:gd name="T11" fmla="*/ 156 h 174"/>
              <a:gd name="T12" fmla="*/ 2019 w 2062"/>
              <a:gd name="T13" fmla="*/ 156 h 174"/>
              <a:gd name="T14" fmla="*/ 1884 w 2062"/>
              <a:gd name="T15" fmla="*/ 17 h 174"/>
              <a:gd name="T16" fmla="*/ 183 w 2062"/>
              <a:gd name="T17" fmla="*/ 17 h 174"/>
              <a:gd name="T18" fmla="*/ 43 w 2062"/>
              <a:gd name="T19" fmla="*/ 15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62" h="174">
                <a:moveTo>
                  <a:pt x="2062" y="174"/>
                </a:moveTo>
                <a:lnTo>
                  <a:pt x="0" y="174"/>
                </a:lnTo>
                <a:lnTo>
                  <a:pt x="174" y="0"/>
                </a:lnTo>
                <a:lnTo>
                  <a:pt x="1888" y="0"/>
                </a:lnTo>
                <a:lnTo>
                  <a:pt x="2062" y="174"/>
                </a:lnTo>
                <a:close/>
                <a:moveTo>
                  <a:pt x="43" y="156"/>
                </a:moveTo>
                <a:lnTo>
                  <a:pt x="2019" y="156"/>
                </a:lnTo>
                <a:lnTo>
                  <a:pt x="1884" y="17"/>
                </a:lnTo>
                <a:lnTo>
                  <a:pt x="183" y="17"/>
                </a:lnTo>
                <a:lnTo>
                  <a:pt x="43" y="156"/>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0" name="Rectangle 835">
            <a:extLst>
              <a:ext uri="{FF2B5EF4-FFF2-40B4-BE49-F238E27FC236}">
                <a16:creationId xmlns:a16="http://schemas.microsoft.com/office/drawing/2014/main" id="{41655B33-5142-B847-6D11-5279D08BF44C}"/>
              </a:ext>
            </a:extLst>
          </p:cNvPr>
          <p:cNvSpPr>
            <a:spLocks noChangeArrowheads="1"/>
          </p:cNvSpPr>
          <p:nvPr/>
        </p:nvSpPr>
        <p:spPr bwMode="auto">
          <a:xfrm>
            <a:off x="2228439" y="1479566"/>
            <a:ext cx="28575" cy="24923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1" name="Rectangle 836">
            <a:extLst>
              <a:ext uri="{FF2B5EF4-FFF2-40B4-BE49-F238E27FC236}">
                <a16:creationId xmlns:a16="http://schemas.microsoft.com/office/drawing/2014/main" id="{1F3DC83B-9F55-E128-5B6B-B854EBD6F17E}"/>
              </a:ext>
            </a:extLst>
          </p:cNvPr>
          <p:cNvSpPr>
            <a:spLocks noChangeArrowheads="1"/>
          </p:cNvSpPr>
          <p:nvPr/>
        </p:nvSpPr>
        <p:spPr bwMode="auto">
          <a:xfrm>
            <a:off x="1979201" y="1479566"/>
            <a:ext cx="28575" cy="24923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2" name="Rectangle 837">
            <a:extLst>
              <a:ext uri="{FF2B5EF4-FFF2-40B4-BE49-F238E27FC236}">
                <a16:creationId xmlns:a16="http://schemas.microsoft.com/office/drawing/2014/main" id="{8152EEDA-D47C-8A12-59AA-88332FD4A746}"/>
              </a:ext>
            </a:extLst>
          </p:cNvPr>
          <p:cNvSpPr>
            <a:spLocks noChangeArrowheads="1"/>
          </p:cNvSpPr>
          <p:nvPr/>
        </p:nvSpPr>
        <p:spPr bwMode="auto">
          <a:xfrm>
            <a:off x="2469740" y="1479566"/>
            <a:ext cx="28575" cy="24923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3" name="Rectangle 838">
            <a:extLst>
              <a:ext uri="{FF2B5EF4-FFF2-40B4-BE49-F238E27FC236}">
                <a16:creationId xmlns:a16="http://schemas.microsoft.com/office/drawing/2014/main" id="{7C7D4ACD-F3A4-DC2E-F0F8-4228CAF53AC0}"/>
              </a:ext>
            </a:extLst>
          </p:cNvPr>
          <p:cNvSpPr>
            <a:spLocks noChangeArrowheads="1"/>
          </p:cNvSpPr>
          <p:nvPr/>
        </p:nvSpPr>
        <p:spPr bwMode="auto">
          <a:xfrm>
            <a:off x="2718978" y="1479566"/>
            <a:ext cx="28575" cy="24923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4" name="Rectangle 839">
            <a:extLst>
              <a:ext uri="{FF2B5EF4-FFF2-40B4-BE49-F238E27FC236}">
                <a16:creationId xmlns:a16="http://schemas.microsoft.com/office/drawing/2014/main" id="{C4963A11-0DDE-3A75-6CB0-695F2C0A074C}"/>
              </a:ext>
            </a:extLst>
          </p:cNvPr>
          <p:cNvSpPr>
            <a:spLocks noChangeArrowheads="1"/>
          </p:cNvSpPr>
          <p:nvPr/>
        </p:nvSpPr>
        <p:spPr bwMode="auto">
          <a:xfrm>
            <a:off x="2968216" y="1479566"/>
            <a:ext cx="26988" cy="24923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5" name="Rectangle 840">
            <a:extLst>
              <a:ext uri="{FF2B5EF4-FFF2-40B4-BE49-F238E27FC236}">
                <a16:creationId xmlns:a16="http://schemas.microsoft.com/office/drawing/2014/main" id="{6302C558-EC26-9FF6-33D4-596B72EA96AF}"/>
              </a:ext>
            </a:extLst>
          </p:cNvPr>
          <p:cNvSpPr>
            <a:spLocks noChangeArrowheads="1"/>
          </p:cNvSpPr>
          <p:nvPr/>
        </p:nvSpPr>
        <p:spPr bwMode="auto">
          <a:xfrm>
            <a:off x="3209517" y="1479566"/>
            <a:ext cx="26988" cy="24923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6" name="Rectangle 841">
            <a:extLst>
              <a:ext uri="{FF2B5EF4-FFF2-40B4-BE49-F238E27FC236}">
                <a16:creationId xmlns:a16="http://schemas.microsoft.com/office/drawing/2014/main" id="{33A34D8C-64B9-8D23-E9D6-D04A3D4D37D8}"/>
              </a:ext>
            </a:extLst>
          </p:cNvPr>
          <p:cNvSpPr>
            <a:spLocks noChangeArrowheads="1"/>
          </p:cNvSpPr>
          <p:nvPr/>
        </p:nvSpPr>
        <p:spPr bwMode="auto">
          <a:xfrm>
            <a:off x="3458755" y="1479566"/>
            <a:ext cx="26988" cy="24923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7" name="Rectangle 842">
            <a:extLst>
              <a:ext uri="{FF2B5EF4-FFF2-40B4-BE49-F238E27FC236}">
                <a16:creationId xmlns:a16="http://schemas.microsoft.com/office/drawing/2014/main" id="{4E365716-0087-FCF2-33D1-A29B1D5DE142}"/>
              </a:ext>
            </a:extLst>
          </p:cNvPr>
          <p:cNvSpPr>
            <a:spLocks noChangeArrowheads="1"/>
          </p:cNvSpPr>
          <p:nvPr/>
        </p:nvSpPr>
        <p:spPr bwMode="auto">
          <a:xfrm>
            <a:off x="3706406" y="1479566"/>
            <a:ext cx="28575" cy="24923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8" name="Rectangle 843">
            <a:extLst>
              <a:ext uri="{FF2B5EF4-FFF2-40B4-BE49-F238E27FC236}">
                <a16:creationId xmlns:a16="http://schemas.microsoft.com/office/drawing/2014/main" id="{215AD193-8F13-8790-0DE5-CE3A2E790180}"/>
              </a:ext>
            </a:extLst>
          </p:cNvPr>
          <p:cNvSpPr>
            <a:spLocks noChangeArrowheads="1"/>
          </p:cNvSpPr>
          <p:nvPr/>
        </p:nvSpPr>
        <p:spPr bwMode="auto">
          <a:xfrm>
            <a:off x="3949294" y="1479566"/>
            <a:ext cx="26988" cy="24923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9" name="Rectangle 844">
            <a:extLst>
              <a:ext uri="{FF2B5EF4-FFF2-40B4-BE49-F238E27FC236}">
                <a16:creationId xmlns:a16="http://schemas.microsoft.com/office/drawing/2014/main" id="{38C4A1FB-5712-A32E-0B54-C22FB190402C}"/>
              </a:ext>
            </a:extLst>
          </p:cNvPr>
          <p:cNvSpPr>
            <a:spLocks noChangeArrowheads="1"/>
          </p:cNvSpPr>
          <p:nvPr/>
        </p:nvSpPr>
        <p:spPr bwMode="auto">
          <a:xfrm>
            <a:off x="4196944" y="1479566"/>
            <a:ext cx="28575" cy="24923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0" name="Rectangle 845">
            <a:extLst>
              <a:ext uri="{FF2B5EF4-FFF2-40B4-BE49-F238E27FC236}">
                <a16:creationId xmlns:a16="http://schemas.microsoft.com/office/drawing/2014/main" id="{905BC0A1-8097-77B7-399C-FFC1CC12646A}"/>
              </a:ext>
            </a:extLst>
          </p:cNvPr>
          <p:cNvSpPr>
            <a:spLocks noChangeArrowheads="1"/>
          </p:cNvSpPr>
          <p:nvPr/>
        </p:nvSpPr>
        <p:spPr bwMode="auto">
          <a:xfrm>
            <a:off x="4446183" y="1479566"/>
            <a:ext cx="26988" cy="24923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1" name="Rectangle 846">
            <a:extLst>
              <a:ext uri="{FF2B5EF4-FFF2-40B4-BE49-F238E27FC236}">
                <a16:creationId xmlns:a16="http://schemas.microsoft.com/office/drawing/2014/main" id="{C5CA4BA8-3C89-6AED-F0DD-EB07683D1A5A}"/>
              </a:ext>
            </a:extLst>
          </p:cNvPr>
          <p:cNvSpPr>
            <a:spLocks noChangeArrowheads="1"/>
          </p:cNvSpPr>
          <p:nvPr/>
        </p:nvSpPr>
        <p:spPr bwMode="auto">
          <a:xfrm>
            <a:off x="4695421" y="1479566"/>
            <a:ext cx="26988" cy="24923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2" name="Freeform 847">
            <a:extLst>
              <a:ext uri="{FF2B5EF4-FFF2-40B4-BE49-F238E27FC236}">
                <a16:creationId xmlns:a16="http://schemas.microsoft.com/office/drawing/2014/main" id="{241FF220-6398-21E1-0E03-0E8E5113669B}"/>
              </a:ext>
            </a:extLst>
          </p:cNvPr>
          <p:cNvSpPr>
            <a:spLocks/>
          </p:cNvSpPr>
          <p:nvPr/>
        </p:nvSpPr>
        <p:spPr bwMode="auto">
          <a:xfrm>
            <a:off x="4701771" y="1479566"/>
            <a:ext cx="123825" cy="249238"/>
          </a:xfrm>
          <a:custGeom>
            <a:avLst/>
            <a:gdLst>
              <a:gd name="T0" fmla="*/ 70 w 78"/>
              <a:gd name="T1" fmla="*/ 157 h 157"/>
              <a:gd name="T2" fmla="*/ 0 w 78"/>
              <a:gd name="T3" fmla="*/ 0 h 157"/>
              <a:gd name="T4" fmla="*/ 4 w 78"/>
              <a:gd name="T5" fmla="*/ 0 h 157"/>
              <a:gd name="T6" fmla="*/ 78 w 78"/>
              <a:gd name="T7" fmla="*/ 153 h 157"/>
              <a:gd name="T8" fmla="*/ 70 w 78"/>
              <a:gd name="T9" fmla="*/ 157 h 157"/>
            </a:gdLst>
            <a:ahLst/>
            <a:cxnLst>
              <a:cxn ang="0">
                <a:pos x="T0" y="T1"/>
              </a:cxn>
              <a:cxn ang="0">
                <a:pos x="T2" y="T3"/>
              </a:cxn>
              <a:cxn ang="0">
                <a:pos x="T4" y="T5"/>
              </a:cxn>
              <a:cxn ang="0">
                <a:pos x="T6" y="T7"/>
              </a:cxn>
              <a:cxn ang="0">
                <a:pos x="T8" y="T9"/>
              </a:cxn>
            </a:cxnLst>
            <a:rect l="0" t="0" r="r" b="b"/>
            <a:pathLst>
              <a:path w="78" h="157">
                <a:moveTo>
                  <a:pt x="70" y="157"/>
                </a:moveTo>
                <a:lnTo>
                  <a:pt x="0" y="0"/>
                </a:lnTo>
                <a:lnTo>
                  <a:pt x="4" y="0"/>
                </a:lnTo>
                <a:lnTo>
                  <a:pt x="78" y="153"/>
                </a:lnTo>
                <a:lnTo>
                  <a:pt x="70" y="157"/>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3" name="Freeform 848">
            <a:extLst>
              <a:ext uri="{FF2B5EF4-FFF2-40B4-BE49-F238E27FC236}">
                <a16:creationId xmlns:a16="http://schemas.microsoft.com/office/drawing/2014/main" id="{B876CC6D-1C7A-15FC-F9F6-F4B2EE66E776}"/>
              </a:ext>
            </a:extLst>
          </p:cNvPr>
          <p:cNvSpPr>
            <a:spLocks/>
          </p:cNvSpPr>
          <p:nvPr/>
        </p:nvSpPr>
        <p:spPr bwMode="auto">
          <a:xfrm>
            <a:off x="1869663" y="1479566"/>
            <a:ext cx="131763" cy="249238"/>
          </a:xfrm>
          <a:custGeom>
            <a:avLst/>
            <a:gdLst>
              <a:gd name="T0" fmla="*/ 9 w 83"/>
              <a:gd name="T1" fmla="*/ 157 h 157"/>
              <a:gd name="T2" fmla="*/ 0 w 83"/>
              <a:gd name="T3" fmla="*/ 153 h 157"/>
              <a:gd name="T4" fmla="*/ 74 w 83"/>
              <a:gd name="T5" fmla="*/ 0 h 157"/>
              <a:gd name="T6" fmla="*/ 83 w 83"/>
              <a:gd name="T7" fmla="*/ 0 h 157"/>
              <a:gd name="T8" fmla="*/ 9 w 83"/>
              <a:gd name="T9" fmla="*/ 157 h 157"/>
            </a:gdLst>
            <a:ahLst/>
            <a:cxnLst>
              <a:cxn ang="0">
                <a:pos x="T0" y="T1"/>
              </a:cxn>
              <a:cxn ang="0">
                <a:pos x="T2" y="T3"/>
              </a:cxn>
              <a:cxn ang="0">
                <a:pos x="T4" y="T5"/>
              </a:cxn>
              <a:cxn ang="0">
                <a:pos x="T6" y="T7"/>
              </a:cxn>
              <a:cxn ang="0">
                <a:pos x="T8" y="T9"/>
              </a:cxn>
            </a:cxnLst>
            <a:rect l="0" t="0" r="r" b="b"/>
            <a:pathLst>
              <a:path w="83" h="157">
                <a:moveTo>
                  <a:pt x="9" y="157"/>
                </a:moveTo>
                <a:lnTo>
                  <a:pt x="0" y="153"/>
                </a:lnTo>
                <a:lnTo>
                  <a:pt x="74" y="0"/>
                </a:lnTo>
                <a:lnTo>
                  <a:pt x="83" y="0"/>
                </a:lnTo>
                <a:lnTo>
                  <a:pt x="9" y="157"/>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4" name="Rectangle 849">
            <a:extLst>
              <a:ext uri="{FF2B5EF4-FFF2-40B4-BE49-F238E27FC236}">
                <a16:creationId xmlns:a16="http://schemas.microsoft.com/office/drawing/2014/main" id="{7399E27D-42E5-8D16-7994-9EED94BB0942}"/>
              </a:ext>
            </a:extLst>
          </p:cNvPr>
          <p:cNvSpPr>
            <a:spLocks noChangeArrowheads="1"/>
          </p:cNvSpPr>
          <p:nvPr/>
        </p:nvSpPr>
        <p:spPr bwMode="auto">
          <a:xfrm>
            <a:off x="1710913" y="1749441"/>
            <a:ext cx="3273434" cy="142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5" name="Oval 850">
            <a:extLst>
              <a:ext uri="{FF2B5EF4-FFF2-40B4-BE49-F238E27FC236}">
                <a16:creationId xmlns:a16="http://schemas.microsoft.com/office/drawing/2014/main" id="{805CA845-B307-A99F-4277-AE08D65AB6F3}"/>
              </a:ext>
            </a:extLst>
          </p:cNvPr>
          <p:cNvSpPr>
            <a:spLocks noChangeArrowheads="1"/>
          </p:cNvSpPr>
          <p:nvPr/>
        </p:nvSpPr>
        <p:spPr bwMode="auto">
          <a:xfrm>
            <a:off x="4196944" y="1431941"/>
            <a:ext cx="34925" cy="34925"/>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6" name="Rectangle 851">
            <a:extLst>
              <a:ext uri="{FF2B5EF4-FFF2-40B4-BE49-F238E27FC236}">
                <a16:creationId xmlns:a16="http://schemas.microsoft.com/office/drawing/2014/main" id="{2DBDDB3A-393E-27D3-80D6-FDBC313D9799}"/>
              </a:ext>
            </a:extLst>
          </p:cNvPr>
          <p:cNvSpPr>
            <a:spLocks noChangeArrowheads="1"/>
          </p:cNvSpPr>
          <p:nvPr/>
        </p:nvSpPr>
        <p:spPr bwMode="auto">
          <a:xfrm>
            <a:off x="4196944" y="1446228"/>
            <a:ext cx="34925" cy="3333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7" name="Oval 852">
            <a:extLst>
              <a:ext uri="{FF2B5EF4-FFF2-40B4-BE49-F238E27FC236}">
                <a16:creationId xmlns:a16="http://schemas.microsoft.com/office/drawing/2014/main" id="{7FAD0170-EEE2-2326-3D93-158C3A284B6B}"/>
              </a:ext>
            </a:extLst>
          </p:cNvPr>
          <p:cNvSpPr>
            <a:spLocks noChangeArrowheads="1"/>
          </p:cNvSpPr>
          <p:nvPr/>
        </p:nvSpPr>
        <p:spPr bwMode="auto">
          <a:xfrm>
            <a:off x="3700056" y="1431941"/>
            <a:ext cx="34925" cy="34925"/>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8" name="Rectangle 853">
            <a:extLst>
              <a:ext uri="{FF2B5EF4-FFF2-40B4-BE49-F238E27FC236}">
                <a16:creationId xmlns:a16="http://schemas.microsoft.com/office/drawing/2014/main" id="{58AB2E62-76E5-036C-312E-05534C740D26}"/>
              </a:ext>
            </a:extLst>
          </p:cNvPr>
          <p:cNvSpPr>
            <a:spLocks noChangeArrowheads="1"/>
          </p:cNvSpPr>
          <p:nvPr/>
        </p:nvSpPr>
        <p:spPr bwMode="auto">
          <a:xfrm>
            <a:off x="3700056" y="1446228"/>
            <a:ext cx="34925" cy="3333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9" name="Oval 854">
            <a:extLst>
              <a:ext uri="{FF2B5EF4-FFF2-40B4-BE49-F238E27FC236}">
                <a16:creationId xmlns:a16="http://schemas.microsoft.com/office/drawing/2014/main" id="{2C79696C-985E-A7C5-485E-FCAD7C90F319}"/>
              </a:ext>
            </a:extLst>
          </p:cNvPr>
          <p:cNvSpPr>
            <a:spLocks noChangeArrowheads="1"/>
          </p:cNvSpPr>
          <p:nvPr/>
        </p:nvSpPr>
        <p:spPr bwMode="auto">
          <a:xfrm>
            <a:off x="3209517" y="1431941"/>
            <a:ext cx="34925" cy="34925"/>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0" name="Rectangle 855">
            <a:extLst>
              <a:ext uri="{FF2B5EF4-FFF2-40B4-BE49-F238E27FC236}">
                <a16:creationId xmlns:a16="http://schemas.microsoft.com/office/drawing/2014/main" id="{75EC397D-672A-B7F7-1265-2FC457852D04}"/>
              </a:ext>
            </a:extLst>
          </p:cNvPr>
          <p:cNvSpPr>
            <a:spLocks noChangeArrowheads="1"/>
          </p:cNvSpPr>
          <p:nvPr/>
        </p:nvSpPr>
        <p:spPr bwMode="auto">
          <a:xfrm>
            <a:off x="3209517" y="1446228"/>
            <a:ext cx="34925" cy="3333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1" name="Oval 856">
            <a:extLst>
              <a:ext uri="{FF2B5EF4-FFF2-40B4-BE49-F238E27FC236}">
                <a16:creationId xmlns:a16="http://schemas.microsoft.com/office/drawing/2014/main" id="{4531A8B7-ABB9-F3B9-07AF-79C854241AEC}"/>
              </a:ext>
            </a:extLst>
          </p:cNvPr>
          <p:cNvSpPr>
            <a:spLocks noChangeArrowheads="1"/>
          </p:cNvSpPr>
          <p:nvPr/>
        </p:nvSpPr>
        <p:spPr bwMode="auto">
          <a:xfrm>
            <a:off x="2718978" y="1431941"/>
            <a:ext cx="28575" cy="34925"/>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2" name="Rectangle 857">
            <a:extLst>
              <a:ext uri="{FF2B5EF4-FFF2-40B4-BE49-F238E27FC236}">
                <a16:creationId xmlns:a16="http://schemas.microsoft.com/office/drawing/2014/main" id="{7F73B9DA-4EA6-3BD6-5D47-07EC208C7FED}"/>
              </a:ext>
            </a:extLst>
          </p:cNvPr>
          <p:cNvSpPr>
            <a:spLocks noChangeArrowheads="1"/>
          </p:cNvSpPr>
          <p:nvPr/>
        </p:nvSpPr>
        <p:spPr bwMode="auto">
          <a:xfrm>
            <a:off x="2718978" y="1446228"/>
            <a:ext cx="28575" cy="3333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3" name="Oval 858">
            <a:extLst>
              <a:ext uri="{FF2B5EF4-FFF2-40B4-BE49-F238E27FC236}">
                <a16:creationId xmlns:a16="http://schemas.microsoft.com/office/drawing/2014/main" id="{753D0D5E-814C-EB00-343E-831A56180D33}"/>
              </a:ext>
            </a:extLst>
          </p:cNvPr>
          <p:cNvSpPr>
            <a:spLocks noChangeArrowheads="1"/>
          </p:cNvSpPr>
          <p:nvPr/>
        </p:nvSpPr>
        <p:spPr bwMode="auto">
          <a:xfrm>
            <a:off x="2222089" y="1431941"/>
            <a:ext cx="34925" cy="34925"/>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4" name="Rectangle 859">
            <a:extLst>
              <a:ext uri="{FF2B5EF4-FFF2-40B4-BE49-F238E27FC236}">
                <a16:creationId xmlns:a16="http://schemas.microsoft.com/office/drawing/2014/main" id="{DF45203C-FBBD-575E-65DE-19B9396E1DC4}"/>
              </a:ext>
            </a:extLst>
          </p:cNvPr>
          <p:cNvSpPr>
            <a:spLocks noChangeArrowheads="1"/>
          </p:cNvSpPr>
          <p:nvPr/>
        </p:nvSpPr>
        <p:spPr bwMode="auto">
          <a:xfrm>
            <a:off x="2222089" y="1446228"/>
            <a:ext cx="34925" cy="3333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5" name="Oval 860">
            <a:extLst>
              <a:ext uri="{FF2B5EF4-FFF2-40B4-BE49-F238E27FC236}">
                <a16:creationId xmlns:a16="http://schemas.microsoft.com/office/drawing/2014/main" id="{667DD592-9879-CBA6-20E6-84DDAF409AC4}"/>
              </a:ext>
            </a:extLst>
          </p:cNvPr>
          <p:cNvSpPr>
            <a:spLocks noChangeArrowheads="1"/>
          </p:cNvSpPr>
          <p:nvPr/>
        </p:nvSpPr>
        <p:spPr bwMode="auto">
          <a:xfrm>
            <a:off x="1972851" y="1431941"/>
            <a:ext cx="34925" cy="34925"/>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6" name="Rectangle 861">
            <a:extLst>
              <a:ext uri="{FF2B5EF4-FFF2-40B4-BE49-F238E27FC236}">
                <a16:creationId xmlns:a16="http://schemas.microsoft.com/office/drawing/2014/main" id="{1C1B7949-E0F6-8BA5-B952-A386B7009A9B}"/>
              </a:ext>
            </a:extLst>
          </p:cNvPr>
          <p:cNvSpPr>
            <a:spLocks noChangeArrowheads="1"/>
          </p:cNvSpPr>
          <p:nvPr/>
        </p:nvSpPr>
        <p:spPr bwMode="auto">
          <a:xfrm>
            <a:off x="1972851" y="1446228"/>
            <a:ext cx="34925" cy="4762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7" name="Oval 862">
            <a:extLst>
              <a:ext uri="{FF2B5EF4-FFF2-40B4-BE49-F238E27FC236}">
                <a16:creationId xmlns:a16="http://schemas.microsoft.com/office/drawing/2014/main" id="{01A9A403-F70C-E263-4FF2-E9E66E0BC523}"/>
              </a:ext>
            </a:extLst>
          </p:cNvPr>
          <p:cNvSpPr>
            <a:spLocks noChangeArrowheads="1"/>
          </p:cNvSpPr>
          <p:nvPr/>
        </p:nvSpPr>
        <p:spPr bwMode="auto">
          <a:xfrm>
            <a:off x="4687483" y="1431941"/>
            <a:ext cx="34925" cy="34925"/>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8" name="Rectangle 863">
            <a:extLst>
              <a:ext uri="{FF2B5EF4-FFF2-40B4-BE49-F238E27FC236}">
                <a16:creationId xmlns:a16="http://schemas.microsoft.com/office/drawing/2014/main" id="{E9EF396C-72F3-97DF-B0A0-848F317B0A39}"/>
              </a:ext>
            </a:extLst>
          </p:cNvPr>
          <p:cNvSpPr>
            <a:spLocks noChangeArrowheads="1"/>
          </p:cNvSpPr>
          <p:nvPr/>
        </p:nvSpPr>
        <p:spPr bwMode="auto">
          <a:xfrm>
            <a:off x="4687483" y="1446228"/>
            <a:ext cx="34925" cy="412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59" name="Rectangle 864">
            <a:extLst>
              <a:ext uri="{FF2B5EF4-FFF2-40B4-BE49-F238E27FC236}">
                <a16:creationId xmlns:a16="http://schemas.microsoft.com/office/drawing/2014/main" id="{F6324186-1227-A6E5-C635-B3E2260AC2AF}"/>
              </a:ext>
            </a:extLst>
          </p:cNvPr>
          <p:cNvSpPr>
            <a:spLocks noChangeArrowheads="1"/>
          </p:cNvSpPr>
          <p:nvPr/>
        </p:nvSpPr>
        <p:spPr bwMode="auto">
          <a:xfrm>
            <a:off x="4936721" y="1714516"/>
            <a:ext cx="82550" cy="4921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0" name="Oval 865">
            <a:extLst>
              <a:ext uri="{FF2B5EF4-FFF2-40B4-BE49-F238E27FC236}">
                <a16:creationId xmlns:a16="http://schemas.microsoft.com/office/drawing/2014/main" id="{CEDDBEA6-F2E8-E21F-7DA0-A11DDBEE15F6}"/>
              </a:ext>
            </a:extLst>
          </p:cNvPr>
          <p:cNvSpPr>
            <a:spLocks noChangeArrowheads="1"/>
          </p:cNvSpPr>
          <p:nvPr/>
        </p:nvSpPr>
        <p:spPr bwMode="auto">
          <a:xfrm>
            <a:off x="4992284" y="1714516"/>
            <a:ext cx="55563" cy="49213"/>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1" name="Rectangle 866">
            <a:extLst>
              <a:ext uri="{FF2B5EF4-FFF2-40B4-BE49-F238E27FC236}">
                <a16:creationId xmlns:a16="http://schemas.microsoft.com/office/drawing/2014/main" id="{5087D385-1E85-1932-9A85-04B3FE0341C2}"/>
              </a:ext>
            </a:extLst>
          </p:cNvPr>
          <p:cNvSpPr>
            <a:spLocks noChangeArrowheads="1"/>
          </p:cNvSpPr>
          <p:nvPr/>
        </p:nvSpPr>
        <p:spPr bwMode="auto">
          <a:xfrm>
            <a:off x="1675988" y="1714516"/>
            <a:ext cx="90488" cy="4921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2" name="Oval 867">
            <a:extLst>
              <a:ext uri="{FF2B5EF4-FFF2-40B4-BE49-F238E27FC236}">
                <a16:creationId xmlns:a16="http://schemas.microsoft.com/office/drawing/2014/main" id="{5DE0CCB8-43E4-1FDC-8F0E-C33A5E926DDA}"/>
              </a:ext>
            </a:extLst>
          </p:cNvPr>
          <p:cNvSpPr>
            <a:spLocks noChangeArrowheads="1"/>
          </p:cNvSpPr>
          <p:nvPr/>
        </p:nvSpPr>
        <p:spPr bwMode="auto">
          <a:xfrm>
            <a:off x="1649000" y="1714516"/>
            <a:ext cx="53975" cy="49213"/>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3" name="Rectangle 868">
            <a:extLst>
              <a:ext uri="{FF2B5EF4-FFF2-40B4-BE49-F238E27FC236}">
                <a16:creationId xmlns:a16="http://schemas.microsoft.com/office/drawing/2014/main" id="{66A175BB-973C-D29C-7035-502F8221458A}"/>
              </a:ext>
            </a:extLst>
          </p:cNvPr>
          <p:cNvSpPr>
            <a:spLocks noChangeArrowheads="1"/>
          </p:cNvSpPr>
          <p:nvPr/>
        </p:nvSpPr>
        <p:spPr bwMode="auto">
          <a:xfrm>
            <a:off x="4681133" y="1728804"/>
            <a:ext cx="165100" cy="555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4" name="Oval 869">
            <a:extLst>
              <a:ext uri="{FF2B5EF4-FFF2-40B4-BE49-F238E27FC236}">
                <a16:creationId xmlns:a16="http://schemas.microsoft.com/office/drawing/2014/main" id="{5B8EAFEB-22DE-D8D4-3EEE-62A88378AB8F}"/>
              </a:ext>
            </a:extLst>
          </p:cNvPr>
          <p:cNvSpPr>
            <a:spLocks noChangeArrowheads="1"/>
          </p:cNvSpPr>
          <p:nvPr/>
        </p:nvSpPr>
        <p:spPr bwMode="auto">
          <a:xfrm>
            <a:off x="4716058" y="2212993"/>
            <a:ext cx="88900" cy="88900"/>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5" name="Rectangle 870">
            <a:extLst>
              <a:ext uri="{FF2B5EF4-FFF2-40B4-BE49-F238E27FC236}">
                <a16:creationId xmlns:a16="http://schemas.microsoft.com/office/drawing/2014/main" id="{4C8F75B6-3EC1-4553-FB1D-1270DC46B9D7}"/>
              </a:ext>
            </a:extLst>
          </p:cNvPr>
          <p:cNvSpPr>
            <a:spLocks noChangeArrowheads="1"/>
          </p:cNvSpPr>
          <p:nvPr/>
        </p:nvSpPr>
        <p:spPr bwMode="auto">
          <a:xfrm>
            <a:off x="4716058" y="1784367"/>
            <a:ext cx="12700" cy="476251"/>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6" name="Rectangle 871">
            <a:extLst>
              <a:ext uri="{FF2B5EF4-FFF2-40B4-BE49-F238E27FC236}">
                <a16:creationId xmlns:a16="http://schemas.microsoft.com/office/drawing/2014/main" id="{5049CC14-0EC4-9434-79CE-12BAA9542D79}"/>
              </a:ext>
            </a:extLst>
          </p:cNvPr>
          <p:cNvSpPr>
            <a:spLocks noChangeArrowheads="1"/>
          </p:cNvSpPr>
          <p:nvPr/>
        </p:nvSpPr>
        <p:spPr bwMode="auto">
          <a:xfrm>
            <a:off x="4792258" y="1784367"/>
            <a:ext cx="12700" cy="476251"/>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7" name="Rectangle 872">
            <a:extLst>
              <a:ext uri="{FF2B5EF4-FFF2-40B4-BE49-F238E27FC236}">
                <a16:creationId xmlns:a16="http://schemas.microsoft.com/office/drawing/2014/main" id="{B3FC1D86-A2B4-537D-4368-7AFA8CF92D5C}"/>
              </a:ext>
            </a:extLst>
          </p:cNvPr>
          <p:cNvSpPr>
            <a:spLocks noChangeArrowheads="1"/>
          </p:cNvSpPr>
          <p:nvPr/>
        </p:nvSpPr>
        <p:spPr bwMode="auto">
          <a:xfrm>
            <a:off x="4757333" y="2281255"/>
            <a:ext cx="12700" cy="904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8" name="Freeform 873">
            <a:extLst>
              <a:ext uri="{FF2B5EF4-FFF2-40B4-BE49-F238E27FC236}">
                <a16:creationId xmlns:a16="http://schemas.microsoft.com/office/drawing/2014/main" id="{97350C2C-6EE9-C47C-00C9-C4F2D2D45DF4}"/>
              </a:ext>
            </a:extLst>
          </p:cNvPr>
          <p:cNvSpPr>
            <a:spLocks/>
          </p:cNvSpPr>
          <p:nvPr/>
        </p:nvSpPr>
        <p:spPr bwMode="auto">
          <a:xfrm>
            <a:off x="4728758" y="2398731"/>
            <a:ext cx="69850" cy="111125"/>
          </a:xfrm>
          <a:custGeom>
            <a:avLst/>
            <a:gdLst>
              <a:gd name="T0" fmla="*/ 5 w 10"/>
              <a:gd name="T1" fmla="*/ 16 h 16"/>
              <a:gd name="T2" fmla="*/ 4 w 10"/>
              <a:gd name="T3" fmla="*/ 16 h 16"/>
              <a:gd name="T4" fmla="*/ 0 w 10"/>
              <a:gd name="T5" fmla="*/ 12 h 16"/>
              <a:gd name="T6" fmla="*/ 1 w 10"/>
              <a:gd name="T7" fmla="*/ 11 h 16"/>
              <a:gd name="T8" fmla="*/ 2 w 10"/>
              <a:gd name="T9" fmla="*/ 11 h 16"/>
              <a:gd name="T10" fmla="*/ 4 w 10"/>
              <a:gd name="T11" fmla="*/ 14 h 16"/>
              <a:gd name="T12" fmla="*/ 7 w 10"/>
              <a:gd name="T13" fmla="*/ 12 h 16"/>
              <a:gd name="T14" fmla="*/ 6 w 10"/>
              <a:gd name="T15" fmla="*/ 8 h 16"/>
              <a:gd name="T16" fmla="*/ 4 w 10"/>
              <a:gd name="T17" fmla="*/ 4 h 16"/>
              <a:gd name="T18" fmla="*/ 4 w 10"/>
              <a:gd name="T19" fmla="*/ 1 h 16"/>
              <a:gd name="T20" fmla="*/ 5 w 10"/>
              <a:gd name="T21" fmla="*/ 0 h 16"/>
              <a:gd name="T22" fmla="*/ 6 w 10"/>
              <a:gd name="T23" fmla="*/ 1 h 16"/>
              <a:gd name="T24" fmla="*/ 6 w 10"/>
              <a:gd name="T25" fmla="*/ 4 h 16"/>
              <a:gd name="T26" fmla="*/ 7 w 10"/>
              <a:gd name="T27" fmla="*/ 6 h 16"/>
              <a:gd name="T28" fmla="*/ 9 w 10"/>
              <a:gd name="T29" fmla="*/ 13 h 16"/>
              <a:gd name="T30" fmla="*/ 5 w 10"/>
              <a:gd name="T3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16">
                <a:moveTo>
                  <a:pt x="5" y="16"/>
                </a:moveTo>
                <a:cubicBezTo>
                  <a:pt x="4" y="16"/>
                  <a:pt x="4" y="16"/>
                  <a:pt x="4" y="16"/>
                </a:cubicBezTo>
                <a:cubicBezTo>
                  <a:pt x="2" y="16"/>
                  <a:pt x="0" y="14"/>
                  <a:pt x="0" y="12"/>
                </a:cubicBezTo>
                <a:cubicBezTo>
                  <a:pt x="0" y="11"/>
                  <a:pt x="0" y="11"/>
                  <a:pt x="1" y="11"/>
                </a:cubicBezTo>
                <a:cubicBezTo>
                  <a:pt x="1" y="11"/>
                  <a:pt x="2" y="11"/>
                  <a:pt x="2" y="11"/>
                </a:cubicBezTo>
                <a:cubicBezTo>
                  <a:pt x="2" y="13"/>
                  <a:pt x="4" y="14"/>
                  <a:pt x="4" y="14"/>
                </a:cubicBezTo>
                <a:cubicBezTo>
                  <a:pt x="6" y="14"/>
                  <a:pt x="7" y="13"/>
                  <a:pt x="7" y="12"/>
                </a:cubicBezTo>
                <a:cubicBezTo>
                  <a:pt x="8" y="10"/>
                  <a:pt x="7" y="9"/>
                  <a:pt x="6" y="8"/>
                </a:cubicBezTo>
                <a:cubicBezTo>
                  <a:pt x="5" y="7"/>
                  <a:pt x="4" y="6"/>
                  <a:pt x="4" y="4"/>
                </a:cubicBezTo>
                <a:cubicBezTo>
                  <a:pt x="4" y="1"/>
                  <a:pt x="4" y="1"/>
                  <a:pt x="4" y="1"/>
                </a:cubicBezTo>
                <a:cubicBezTo>
                  <a:pt x="4" y="0"/>
                  <a:pt x="4" y="0"/>
                  <a:pt x="5" y="0"/>
                </a:cubicBezTo>
                <a:cubicBezTo>
                  <a:pt x="5" y="0"/>
                  <a:pt x="6" y="0"/>
                  <a:pt x="6" y="1"/>
                </a:cubicBezTo>
                <a:cubicBezTo>
                  <a:pt x="6" y="4"/>
                  <a:pt x="6" y="4"/>
                  <a:pt x="6" y="4"/>
                </a:cubicBezTo>
                <a:cubicBezTo>
                  <a:pt x="6" y="5"/>
                  <a:pt x="6" y="5"/>
                  <a:pt x="7" y="6"/>
                </a:cubicBezTo>
                <a:cubicBezTo>
                  <a:pt x="9" y="8"/>
                  <a:pt x="10" y="10"/>
                  <a:pt x="9" y="13"/>
                </a:cubicBezTo>
                <a:cubicBezTo>
                  <a:pt x="9" y="15"/>
                  <a:pt x="7" y="16"/>
                  <a:pt x="5" y="16"/>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69" name="Oval 874">
            <a:extLst>
              <a:ext uri="{FF2B5EF4-FFF2-40B4-BE49-F238E27FC236}">
                <a16:creationId xmlns:a16="http://schemas.microsoft.com/office/drawing/2014/main" id="{F575974C-BCA7-12FE-2D98-2CA00EA3A60D}"/>
              </a:ext>
            </a:extLst>
          </p:cNvPr>
          <p:cNvSpPr>
            <a:spLocks noChangeArrowheads="1"/>
          </p:cNvSpPr>
          <p:nvPr/>
        </p:nvSpPr>
        <p:spPr bwMode="auto">
          <a:xfrm>
            <a:off x="4728758" y="2343168"/>
            <a:ext cx="63500" cy="61913"/>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0" name="Freeform 875">
            <a:extLst>
              <a:ext uri="{FF2B5EF4-FFF2-40B4-BE49-F238E27FC236}">
                <a16:creationId xmlns:a16="http://schemas.microsoft.com/office/drawing/2014/main" id="{050208B4-3997-7D72-5077-A52C5004A716}"/>
              </a:ext>
            </a:extLst>
          </p:cNvPr>
          <p:cNvSpPr>
            <a:spLocks/>
          </p:cNvSpPr>
          <p:nvPr/>
        </p:nvSpPr>
        <p:spPr bwMode="auto">
          <a:xfrm>
            <a:off x="1137824" y="1735154"/>
            <a:ext cx="496889" cy="69850"/>
          </a:xfrm>
          <a:custGeom>
            <a:avLst/>
            <a:gdLst>
              <a:gd name="T0" fmla="*/ 0 w 313"/>
              <a:gd name="T1" fmla="*/ 0 h 44"/>
              <a:gd name="T2" fmla="*/ 296 w 313"/>
              <a:gd name="T3" fmla="*/ 0 h 44"/>
              <a:gd name="T4" fmla="*/ 313 w 313"/>
              <a:gd name="T5" fmla="*/ 44 h 44"/>
              <a:gd name="T6" fmla="*/ 0 w 313"/>
              <a:gd name="T7" fmla="*/ 44 h 44"/>
              <a:gd name="T8" fmla="*/ 0 w 313"/>
              <a:gd name="T9" fmla="*/ 0 h 44"/>
            </a:gdLst>
            <a:ahLst/>
            <a:cxnLst>
              <a:cxn ang="0">
                <a:pos x="T0" y="T1"/>
              </a:cxn>
              <a:cxn ang="0">
                <a:pos x="T2" y="T3"/>
              </a:cxn>
              <a:cxn ang="0">
                <a:pos x="T4" y="T5"/>
              </a:cxn>
              <a:cxn ang="0">
                <a:pos x="T6" y="T7"/>
              </a:cxn>
              <a:cxn ang="0">
                <a:pos x="T8" y="T9"/>
              </a:cxn>
            </a:cxnLst>
            <a:rect l="0" t="0" r="r" b="b"/>
            <a:pathLst>
              <a:path w="313" h="44">
                <a:moveTo>
                  <a:pt x="0" y="0"/>
                </a:moveTo>
                <a:lnTo>
                  <a:pt x="296" y="0"/>
                </a:lnTo>
                <a:lnTo>
                  <a:pt x="313" y="44"/>
                </a:lnTo>
                <a:lnTo>
                  <a:pt x="0" y="44"/>
                </a:lnTo>
                <a:lnTo>
                  <a:pt x="0"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1" name="Rectangle 876">
            <a:extLst>
              <a:ext uri="{FF2B5EF4-FFF2-40B4-BE49-F238E27FC236}">
                <a16:creationId xmlns:a16="http://schemas.microsoft.com/office/drawing/2014/main" id="{41B8449C-A025-C3DA-FB43-DD6E4B603572}"/>
              </a:ext>
            </a:extLst>
          </p:cNvPr>
          <p:cNvSpPr>
            <a:spLocks noChangeArrowheads="1"/>
          </p:cNvSpPr>
          <p:nvPr/>
        </p:nvSpPr>
        <p:spPr bwMode="auto">
          <a:xfrm>
            <a:off x="956848" y="2198705"/>
            <a:ext cx="725489" cy="5556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2" name="Freeform 877">
            <a:extLst>
              <a:ext uri="{FF2B5EF4-FFF2-40B4-BE49-F238E27FC236}">
                <a16:creationId xmlns:a16="http://schemas.microsoft.com/office/drawing/2014/main" id="{F40FB630-23AD-9E63-9B60-DD77384E84C7}"/>
              </a:ext>
            </a:extLst>
          </p:cNvPr>
          <p:cNvSpPr>
            <a:spLocks/>
          </p:cNvSpPr>
          <p:nvPr/>
        </p:nvSpPr>
        <p:spPr bwMode="auto">
          <a:xfrm>
            <a:off x="1006061" y="1805004"/>
            <a:ext cx="152400" cy="407988"/>
          </a:xfrm>
          <a:custGeom>
            <a:avLst/>
            <a:gdLst>
              <a:gd name="T0" fmla="*/ 83 w 96"/>
              <a:gd name="T1" fmla="*/ 0 h 257"/>
              <a:gd name="T2" fmla="*/ 0 w 96"/>
              <a:gd name="T3" fmla="*/ 74 h 257"/>
              <a:gd name="T4" fmla="*/ 0 w 96"/>
              <a:gd name="T5" fmla="*/ 257 h 257"/>
              <a:gd name="T6" fmla="*/ 96 w 96"/>
              <a:gd name="T7" fmla="*/ 257 h 257"/>
              <a:gd name="T8" fmla="*/ 83 w 96"/>
              <a:gd name="T9" fmla="*/ 0 h 257"/>
            </a:gdLst>
            <a:ahLst/>
            <a:cxnLst>
              <a:cxn ang="0">
                <a:pos x="T0" y="T1"/>
              </a:cxn>
              <a:cxn ang="0">
                <a:pos x="T2" y="T3"/>
              </a:cxn>
              <a:cxn ang="0">
                <a:pos x="T4" y="T5"/>
              </a:cxn>
              <a:cxn ang="0">
                <a:pos x="T6" y="T7"/>
              </a:cxn>
              <a:cxn ang="0">
                <a:pos x="T8" y="T9"/>
              </a:cxn>
            </a:cxnLst>
            <a:rect l="0" t="0" r="r" b="b"/>
            <a:pathLst>
              <a:path w="96" h="257">
                <a:moveTo>
                  <a:pt x="83" y="0"/>
                </a:moveTo>
                <a:lnTo>
                  <a:pt x="0" y="74"/>
                </a:lnTo>
                <a:lnTo>
                  <a:pt x="0" y="257"/>
                </a:lnTo>
                <a:lnTo>
                  <a:pt x="96" y="257"/>
                </a:lnTo>
                <a:lnTo>
                  <a:pt x="83"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3" name="Freeform 878">
            <a:extLst>
              <a:ext uri="{FF2B5EF4-FFF2-40B4-BE49-F238E27FC236}">
                <a16:creationId xmlns:a16="http://schemas.microsoft.com/office/drawing/2014/main" id="{504A5CDC-1602-FC80-1CF0-5C716D41D1A0}"/>
              </a:ext>
            </a:extLst>
          </p:cNvPr>
          <p:cNvSpPr>
            <a:spLocks noEditPoints="1"/>
          </p:cNvSpPr>
          <p:nvPr/>
        </p:nvSpPr>
        <p:spPr bwMode="auto">
          <a:xfrm>
            <a:off x="1137824" y="1805004"/>
            <a:ext cx="661989" cy="449264"/>
          </a:xfrm>
          <a:custGeom>
            <a:avLst/>
            <a:gdLst>
              <a:gd name="T0" fmla="*/ 369 w 417"/>
              <a:gd name="T1" fmla="*/ 0 h 283"/>
              <a:gd name="T2" fmla="*/ 0 w 417"/>
              <a:gd name="T3" fmla="*/ 0 h 283"/>
              <a:gd name="T4" fmla="*/ 0 w 417"/>
              <a:gd name="T5" fmla="*/ 283 h 283"/>
              <a:gd name="T6" fmla="*/ 369 w 417"/>
              <a:gd name="T7" fmla="*/ 283 h 283"/>
              <a:gd name="T8" fmla="*/ 417 w 417"/>
              <a:gd name="T9" fmla="*/ 161 h 283"/>
              <a:gd name="T10" fmla="*/ 369 w 417"/>
              <a:gd name="T11" fmla="*/ 0 h 283"/>
              <a:gd name="T12" fmla="*/ 261 w 417"/>
              <a:gd name="T13" fmla="*/ 157 h 283"/>
              <a:gd name="T14" fmla="*/ 200 w 417"/>
              <a:gd name="T15" fmla="*/ 157 h 283"/>
              <a:gd name="T16" fmla="*/ 200 w 417"/>
              <a:gd name="T17" fmla="*/ 22 h 283"/>
              <a:gd name="T18" fmla="*/ 261 w 417"/>
              <a:gd name="T19" fmla="*/ 22 h 283"/>
              <a:gd name="T20" fmla="*/ 261 w 417"/>
              <a:gd name="T21" fmla="*/ 157 h 283"/>
              <a:gd name="T22" fmla="*/ 356 w 417"/>
              <a:gd name="T23" fmla="*/ 235 h 283"/>
              <a:gd name="T24" fmla="*/ 291 w 417"/>
              <a:gd name="T25" fmla="*/ 157 h 283"/>
              <a:gd name="T26" fmla="*/ 291 w 417"/>
              <a:gd name="T27" fmla="*/ 22 h 283"/>
              <a:gd name="T28" fmla="*/ 343 w 417"/>
              <a:gd name="T29" fmla="*/ 22 h 283"/>
              <a:gd name="T30" fmla="*/ 383 w 417"/>
              <a:gd name="T31" fmla="*/ 161 h 283"/>
              <a:gd name="T32" fmla="*/ 356 w 417"/>
              <a:gd name="T33" fmla="*/ 235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7" h="283">
                <a:moveTo>
                  <a:pt x="369" y="0"/>
                </a:moveTo>
                <a:lnTo>
                  <a:pt x="0" y="0"/>
                </a:lnTo>
                <a:lnTo>
                  <a:pt x="0" y="283"/>
                </a:lnTo>
                <a:lnTo>
                  <a:pt x="369" y="283"/>
                </a:lnTo>
                <a:lnTo>
                  <a:pt x="417" y="161"/>
                </a:lnTo>
                <a:lnTo>
                  <a:pt x="369" y="0"/>
                </a:lnTo>
                <a:close/>
                <a:moveTo>
                  <a:pt x="261" y="157"/>
                </a:moveTo>
                <a:lnTo>
                  <a:pt x="200" y="157"/>
                </a:lnTo>
                <a:lnTo>
                  <a:pt x="200" y="22"/>
                </a:lnTo>
                <a:lnTo>
                  <a:pt x="261" y="22"/>
                </a:lnTo>
                <a:lnTo>
                  <a:pt x="261" y="157"/>
                </a:lnTo>
                <a:close/>
                <a:moveTo>
                  <a:pt x="356" y="235"/>
                </a:moveTo>
                <a:lnTo>
                  <a:pt x="291" y="157"/>
                </a:lnTo>
                <a:lnTo>
                  <a:pt x="291" y="22"/>
                </a:lnTo>
                <a:lnTo>
                  <a:pt x="343" y="22"/>
                </a:lnTo>
                <a:lnTo>
                  <a:pt x="383" y="161"/>
                </a:lnTo>
                <a:lnTo>
                  <a:pt x="356" y="235"/>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4" name="Freeform 879">
            <a:extLst>
              <a:ext uri="{FF2B5EF4-FFF2-40B4-BE49-F238E27FC236}">
                <a16:creationId xmlns:a16="http://schemas.microsoft.com/office/drawing/2014/main" id="{3B1F567A-8A23-7A36-7ED6-57086C9B860F}"/>
              </a:ext>
            </a:extLst>
          </p:cNvPr>
          <p:cNvSpPr>
            <a:spLocks/>
          </p:cNvSpPr>
          <p:nvPr/>
        </p:nvSpPr>
        <p:spPr bwMode="auto">
          <a:xfrm>
            <a:off x="1164811" y="465151"/>
            <a:ext cx="131763" cy="1284291"/>
          </a:xfrm>
          <a:custGeom>
            <a:avLst/>
            <a:gdLst>
              <a:gd name="T0" fmla="*/ 17 w 83"/>
              <a:gd name="T1" fmla="*/ 809 h 809"/>
              <a:gd name="T2" fmla="*/ 0 w 83"/>
              <a:gd name="T3" fmla="*/ 805 h 809"/>
              <a:gd name="T4" fmla="*/ 65 w 83"/>
              <a:gd name="T5" fmla="*/ 0 h 809"/>
              <a:gd name="T6" fmla="*/ 83 w 83"/>
              <a:gd name="T7" fmla="*/ 0 h 809"/>
              <a:gd name="T8" fmla="*/ 17 w 83"/>
              <a:gd name="T9" fmla="*/ 809 h 809"/>
            </a:gdLst>
            <a:ahLst/>
            <a:cxnLst>
              <a:cxn ang="0">
                <a:pos x="T0" y="T1"/>
              </a:cxn>
              <a:cxn ang="0">
                <a:pos x="T2" y="T3"/>
              </a:cxn>
              <a:cxn ang="0">
                <a:pos x="T4" y="T5"/>
              </a:cxn>
              <a:cxn ang="0">
                <a:pos x="T6" y="T7"/>
              </a:cxn>
              <a:cxn ang="0">
                <a:pos x="T8" y="T9"/>
              </a:cxn>
            </a:cxnLst>
            <a:rect l="0" t="0" r="r" b="b"/>
            <a:pathLst>
              <a:path w="83" h="809">
                <a:moveTo>
                  <a:pt x="17" y="809"/>
                </a:moveTo>
                <a:lnTo>
                  <a:pt x="0" y="805"/>
                </a:lnTo>
                <a:lnTo>
                  <a:pt x="65" y="0"/>
                </a:lnTo>
                <a:lnTo>
                  <a:pt x="83" y="0"/>
                </a:lnTo>
                <a:lnTo>
                  <a:pt x="17" y="809"/>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5" name="Freeform 880">
            <a:extLst>
              <a:ext uri="{FF2B5EF4-FFF2-40B4-BE49-F238E27FC236}">
                <a16:creationId xmlns:a16="http://schemas.microsoft.com/office/drawing/2014/main" id="{775981C1-A1D8-AFC0-C479-ABB7102D9DD9}"/>
              </a:ext>
            </a:extLst>
          </p:cNvPr>
          <p:cNvSpPr>
            <a:spLocks/>
          </p:cNvSpPr>
          <p:nvPr/>
        </p:nvSpPr>
        <p:spPr bwMode="auto">
          <a:xfrm>
            <a:off x="1212436" y="465151"/>
            <a:ext cx="131763" cy="1284291"/>
          </a:xfrm>
          <a:custGeom>
            <a:avLst/>
            <a:gdLst>
              <a:gd name="T0" fmla="*/ 18 w 83"/>
              <a:gd name="T1" fmla="*/ 809 h 809"/>
              <a:gd name="T2" fmla="*/ 0 w 83"/>
              <a:gd name="T3" fmla="*/ 805 h 809"/>
              <a:gd name="T4" fmla="*/ 66 w 83"/>
              <a:gd name="T5" fmla="*/ 0 h 809"/>
              <a:gd name="T6" fmla="*/ 83 w 83"/>
              <a:gd name="T7" fmla="*/ 0 h 809"/>
              <a:gd name="T8" fmla="*/ 18 w 83"/>
              <a:gd name="T9" fmla="*/ 809 h 809"/>
            </a:gdLst>
            <a:ahLst/>
            <a:cxnLst>
              <a:cxn ang="0">
                <a:pos x="T0" y="T1"/>
              </a:cxn>
              <a:cxn ang="0">
                <a:pos x="T2" y="T3"/>
              </a:cxn>
              <a:cxn ang="0">
                <a:pos x="T4" y="T5"/>
              </a:cxn>
              <a:cxn ang="0">
                <a:pos x="T6" y="T7"/>
              </a:cxn>
              <a:cxn ang="0">
                <a:pos x="T8" y="T9"/>
              </a:cxn>
            </a:cxnLst>
            <a:rect l="0" t="0" r="r" b="b"/>
            <a:pathLst>
              <a:path w="83" h="809">
                <a:moveTo>
                  <a:pt x="18" y="809"/>
                </a:moveTo>
                <a:lnTo>
                  <a:pt x="0" y="805"/>
                </a:lnTo>
                <a:lnTo>
                  <a:pt x="66" y="0"/>
                </a:lnTo>
                <a:lnTo>
                  <a:pt x="83" y="0"/>
                </a:lnTo>
                <a:lnTo>
                  <a:pt x="18" y="809"/>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6" name="Freeform 881">
            <a:extLst>
              <a:ext uri="{FF2B5EF4-FFF2-40B4-BE49-F238E27FC236}">
                <a16:creationId xmlns:a16="http://schemas.microsoft.com/office/drawing/2014/main" id="{49B67E9C-8563-D461-A4DB-5E1EA7AB5C35}"/>
              </a:ext>
            </a:extLst>
          </p:cNvPr>
          <p:cNvSpPr>
            <a:spLocks/>
          </p:cNvSpPr>
          <p:nvPr/>
        </p:nvSpPr>
        <p:spPr bwMode="auto">
          <a:xfrm>
            <a:off x="1455325" y="465151"/>
            <a:ext cx="130175" cy="1284291"/>
          </a:xfrm>
          <a:custGeom>
            <a:avLst/>
            <a:gdLst>
              <a:gd name="T0" fmla="*/ 65 w 82"/>
              <a:gd name="T1" fmla="*/ 809 h 809"/>
              <a:gd name="T2" fmla="*/ 0 w 82"/>
              <a:gd name="T3" fmla="*/ 0 h 809"/>
              <a:gd name="T4" fmla="*/ 17 w 82"/>
              <a:gd name="T5" fmla="*/ 0 h 809"/>
              <a:gd name="T6" fmla="*/ 82 w 82"/>
              <a:gd name="T7" fmla="*/ 805 h 809"/>
              <a:gd name="T8" fmla="*/ 65 w 82"/>
              <a:gd name="T9" fmla="*/ 809 h 809"/>
            </a:gdLst>
            <a:ahLst/>
            <a:cxnLst>
              <a:cxn ang="0">
                <a:pos x="T0" y="T1"/>
              </a:cxn>
              <a:cxn ang="0">
                <a:pos x="T2" y="T3"/>
              </a:cxn>
              <a:cxn ang="0">
                <a:pos x="T4" y="T5"/>
              </a:cxn>
              <a:cxn ang="0">
                <a:pos x="T6" y="T7"/>
              </a:cxn>
              <a:cxn ang="0">
                <a:pos x="T8" y="T9"/>
              </a:cxn>
            </a:cxnLst>
            <a:rect l="0" t="0" r="r" b="b"/>
            <a:pathLst>
              <a:path w="82" h="809">
                <a:moveTo>
                  <a:pt x="65" y="809"/>
                </a:moveTo>
                <a:lnTo>
                  <a:pt x="0" y="0"/>
                </a:lnTo>
                <a:lnTo>
                  <a:pt x="17" y="0"/>
                </a:lnTo>
                <a:lnTo>
                  <a:pt x="82" y="805"/>
                </a:lnTo>
                <a:lnTo>
                  <a:pt x="65" y="809"/>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7" name="Freeform 882">
            <a:extLst>
              <a:ext uri="{FF2B5EF4-FFF2-40B4-BE49-F238E27FC236}">
                <a16:creationId xmlns:a16="http://schemas.microsoft.com/office/drawing/2014/main" id="{1EB3F55E-9C64-4B2E-7C75-B4BC9CC2E20A}"/>
              </a:ext>
            </a:extLst>
          </p:cNvPr>
          <p:cNvSpPr>
            <a:spLocks/>
          </p:cNvSpPr>
          <p:nvPr/>
        </p:nvSpPr>
        <p:spPr bwMode="auto">
          <a:xfrm>
            <a:off x="1406112" y="465151"/>
            <a:ext cx="131763" cy="1284291"/>
          </a:xfrm>
          <a:custGeom>
            <a:avLst/>
            <a:gdLst>
              <a:gd name="T0" fmla="*/ 66 w 83"/>
              <a:gd name="T1" fmla="*/ 809 h 809"/>
              <a:gd name="T2" fmla="*/ 0 w 83"/>
              <a:gd name="T3" fmla="*/ 0 h 809"/>
              <a:gd name="T4" fmla="*/ 18 w 83"/>
              <a:gd name="T5" fmla="*/ 0 h 809"/>
              <a:gd name="T6" fmla="*/ 83 w 83"/>
              <a:gd name="T7" fmla="*/ 805 h 809"/>
              <a:gd name="T8" fmla="*/ 66 w 83"/>
              <a:gd name="T9" fmla="*/ 809 h 809"/>
            </a:gdLst>
            <a:ahLst/>
            <a:cxnLst>
              <a:cxn ang="0">
                <a:pos x="T0" y="T1"/>
              </a:cxn>
              <a:cxn ang="0">
                <a:pos x="T2" y="T3"/>
              </a:cxn>
              <a:cxn ang="0">
                <a:pos x="T4" y="T5"/>
              </a:cxn>
              <a:cxn ang="0">
                <a:pos x="T6" y="T7"/>
              </a:cxn>
              <a:cxn ang="0">
                <a:pos x="T8" y="T9"/>
              </a:cxn>
            </a:cxnLst>
            <a:rect l="0" t="0" r="r" b="b"/>
            <a:pathLst>
              <a:path w="83" h="809">
                <a:moveTo>
                  <a:pt x="66" y="809"/>
                </a:moveTo>
                <a:lnTo>
                  <a:pt x="0" y="0"/>
                </a:lnTo>
                <a:lnTo>
                  <a:pt x="18" y="0"/>
                </a:lnTo>
                <a:lnTo>
                  <a:pt x="83" y="805"/>
                </a:lnTo>
                <a:lnTo>
                  <a:pt x="66" y="809"/>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8" name="Rectangle 883">
            <a:extLst>
              <a:ext uri="{FF2B5EF4-FFF2-40B4-BE49-F238E27FC236}">
                <a16:creationId xmlns:a16="http://schemas.microsoft.com/office/drawing/2014/main" id="{7011148F-8DB7-1A21-59E3-B53A1EBF1701}"/>
              </a:ext>
            </a:extLst>
          </p:cNvPr>
          <p:cNvSpPr>
            <a:spLocks noChangeArrowheads="1"/>
          </p:cNvSpPr>
          <p:nvPr/>
        </p:nvSpPr>
        <p:spPr bwMode="auto">
          <a:xfrm>
            <a:off x="1275937" y="465151"/>
            <a:ext cx="200026" cy="13811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79" name="Rectangle 884">
            <a:extLst>
              <a:ext uri="{FF2B5EF4-FFF2-40B4-BE49-F238E27FC236}">
                <a16:creationId xmlns:a16="http://schemas.microsoft.com/office/drawing/2014/main" id="{091EE818-4373-2016-16EF-05053CCBD469}"/>
              </a:ext>
            </a:extLst>
          </p:cNvPr>
          <p:cNvSpPr>
            <a:spLocks noChangeArrowheads="1"/>
          </p:cNvSpPr>
          <p:nvPr/>
        </p:nvSpPr>
        <p:spPr bwMode="auto">
          <a:xfrm>
            <a:off x="1302924" y="395301"/>
            <a:ext cx="152400" cy="69850"/>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0" name="Rectangle 885">
            <a:extLst>
              <a:ext uri="{FF2B5EF4-FFF2-40B4-BE49-F238E27FC236}">
                <a16:creationId xmlns:a16="http://schemas.microsoft.com/office/drawing/2014/main" id="{C70A8B58-A971-9E1C-F687-C05E302D7DB1}"/>
              </a:ext>
            </a:extLst>
          </p:cNvPr>
          <p:cNvSpPr>
            <a:spLocks noChangeArrowheads="1"/>
          </p:cNvSpPr>
          <p:nvPr/>
        </p:nvSpPr>
        <p:spPr bwMode="auto">
          <a:xfrm>
            <a:off x="1247361" y="968390"/>
            <a:ext cx="255588" cy="285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1" name="Rectangle 886">
            <a:extLst>
              <a:ext uri="{FF2B5EF4-FFF2-40B4-BE49-F238E27FC236}">
                <a16:creationId xmlns:a16="http://schemas.microsoft.com/office/drawing/2014/main" id="{E842C3D3-2052-1615-B346-A55B888A46A5}"/>
              </a:ext>
            </a:extLst>
          </p:cNvPr>
          <p:cNvSpPr>
            <a:spLocks noChangeArrowheads="1"/>
          </p:cNvSpPr>
          <p:nvPr/>
        </p:nvSpPr>
        <p:spPr bwMode="auto">
          <a:xfrm>
            <a:off x="1206086" y="1355741"/>
            <a:ext cx="331788" cy="269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2" name="Freeform 887">
            <a:extLst>
              <a:ext uri="{FF2B5EF4-FFF2-40B4-BE49-F238E27FC236}">
                <a16:creationId xmlns:a16="http://schemas.microsoft.com/office/drawing/2014/main" id="{0B0C742F-0732-75FF-9C49-D74DE567FF8C}"/>
              </a:ext>
            </a:extLst>
          </p:cNvPr>
          <p:cNvSpPr>
            <a:spLocks/>
          </p:cNvSpPr>
          <p:nvPr/>
        </p:nvSpPr>
        <p:spPr bwMode="auto">
          <a:xfrm>
            <a:off x="1275937" y="603264"/>
            <a:ext cx="234951" cy="385763"/>
          </a:xfrm>
          <a:custGeom>
            <a:avLst/>
            <a:gdLst>
              <a:gd name="T0" fmla="*/ 139 w 148"/>
              <a:gd name="T1" fmla="*/ 243 h 243"/>
              <a:gd name="T2" fmla="*/ 0 w 148"/>
              <a:gd name="T3" fmla="*/ 4 h 243"/>
              <a:gd name="T4" fmla="*/ 4 w 148"/>
              <a:gd name="T5" fmla="*/ 0 h 243"/>
              <a:gd name="T6" fmla="*/ 148 w 148"/>
              <a:gd name="T7" fmla="*/ 239 h 243"/>
              <a:gd name="T8" fmla="*/ 139 w 148"/>
              <a:gd name="T9" fmla="*/ 243 h 243"/>
            </a:gdLst>
            <a:ahLst/>
            <a:cxnLst>
              <a:cxn ang="0">
                <a:pos x="T0" y="T1"/>
              </a:cxn>
              <a:cxn ang="0">
                <a:pos x="T2" y="T3"/>
              </a:cxn>
              <a:cxn ang="0">
                <a:pos x="T4" y="T5"/>
              </a:cxn>
              <a:cxn ang="0">
                <a:pos x="T6" y="T7"/>
              </a:cxn>
              <a:cxn ang="0">
                <a:pos x="T8" y="T9"/>
              </a:cxn>
            </a:cxnLst>
            <a:rect l="0" t="0" r="r" b="b"/>
            <a:pathLst>
              <a:path w="148" h="243">
                <a:moveTo>
                  <a:pt x="139" y="243"/>
                </a:moveTo>
                <a:lnTo>
                  <a:pt x="0" y="4"/>
                </a:lnTo>
                <a:lnTo>
                  <a:pt x="4" y="0"/>
                </a:lnTo>
                <a:lnTo>
                  <a:pt x="148" y="239"/>
                </a:lnTo>
                <a:lnTo>
                  <a:pt x="139" y="243"/>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3" name="Freeform 888">
            <a:extLst>
              <a:ext uri="{FF2B5EF4-FFF2-40B4-BE49-F238E27FC236}">
                <a16:creationId xmlns:a16="http://schemas.microsoft.com/office/drawing/2014/main" id="{F05141D5-93B4-CE0D-6188-8D3A39BA1630}"/>
              </a:ext>
            </a:extLst>
          </p:cNvPr>
          <p:cNvSpPr>
            <a:spLocks/>
          </p:cNvSpPr>
          <p:nvPr/>
        </p:nvSpPr>
        <p:spPr bwMode="auto">
          <a:xfrm>
            <a:off x="1241011" y="603264"/>
            <a:ext cx="234951" cy="385763"/>
          </a:xfrm>
          <a:custGeom>
            <a:avLst/>
            <a:gdLst>
              <a:gd name="T0" fmla="*/ 9 w 148"/>
              <a:gd name="T1" fmla="*/ 243 h 243"/>
              <a:gd name="T2" fmla="*/ 0 w 148"/>
              <a:gd name="T3" fmla="*/ 239 h 243"/>
              <a:gd name="T4" fmla="*/ 143 w 148"/>
              <a:gd name="T5" fmla="*/ 0 h 243"/>
              <a:gd name="T6" fmla="*/ 148 w 148"/>
              <a:gd name="T7" fmla="*/ 4 h 243"/>
              <a:gd name="T8" fmla="*/ 9 w 148"/>
              <a:gd name="T9" fmla="*/ 243 h 243"/>
            </a:gdLst>
            <a:ahLst/>
            <a:cxnLst>
              <a:cxn ang="0">
                <a:pos x="T0" y="T1"/>
              </a:cxn>
              <a:cxn ang="0">
                <a:pos x="T2" y="T3"/>
              </a:cxn>
              <a:cxn ang="0">
                <a:pos x="T4" y="T5"/>
              </a:cxn>
              <a:cxn ang="0">
                <a:pos x="T6" y="T7"/>
              </a:cxn>
              <a:cxn ang="0">
                <a:pos x="T8" y="T9"/>
              </a:cxn>
            </a:cxnLst>
            <a:rect l="0" t="0" r="r" b="b"/>
            <a:pathLst>
              <a:path w="148" h="243">
                <a:moveTo>
                  <a:pt x="9" y="243"/>
                </a:moveTo>
                <a:lnTo>
                  <a:pt x="0" y="239"/>
                </a:lnTo>
                <a:lnTo>
                  <a:pt x="143" y="0"/>
                </a:lnTo>
                <a:lnTo>
                  <a:pt x="148" y="4"/>
                </a:lnTo>
                <a:lnTo>
                  <a:pt x="9" y="243"/>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4" name="Freeform 889">
            <a:extLst>
              <a:ext uri="{FF2B5EF4-FFF2-40B4-BE49-F238E27FC236}">
                <a16:creationId xmlns:a16="http://schemas.microsoft.com/office/drawing/2014/main" id="{8F2C0EAE-D734-BE1C-2F49-402835626302}"/>
              </a:ext>
            </a:extLst>
          </p:cNvPr>
          <p:cNvSpPr>
            <a:spLocks/>
          </p:cNvSpPr>
          <p:nvPr/>
        </p:nvSpPr>
        <p:spPr bwMode="auto">
          <a:xfrm>
            <a:off x="1241011" y="982677"/>
            <a:ext cx="303213" cy="387351"/>
          </a:xfrm>
          <a:custGeom>
            <a:avLst/>
            <a:gdLst>
              <a:gd name="T0" fmla="*/ 183 w 191"/>
              <a:gd name="T1" fmla="*/ 244 h 244"/>
              <a:gd name="T2" fmla="*/ 0 w 191"/>
              <a:gd name="T3" fmla="*/ 4 h 244"/>
              <a:gd name="T4" fmla="*/ 9 w 191"/>
              <a:gd name="T5" fmla="*/ 0 h 244"/>
              <a:gd name="T6" fmla="*/ 191 w 191"/>
              <a:gd name="T7" fmla="*/ 239 h 244"/>
              <a:gd name="T8" fmla="*/ 183 w 191"/>
              <a:gd name="T9" fmla="*/ 244 h 244"/>
            </a:gdLst>
            <a:ahLst/>
            <a:cxnLst>
              <a:cxn ang="0">
                <a:pos x="T0" y="T1"/>
              </a:cxn>
              <a:cxn ang="0">
                <a:pos x="T2" y="T3"/>
              </a:cxn>
              <a:cxn ang="0">
                <a:pos x="T4" y="T5"/>
              </a:cxn>
              <a:cxn ang="0">
                <a:pos x="T6" y="T7"/>
              </a:cxn>
              <a:cxn ang="0">
                <a:pos x="T8" y="T9"/>
              </a:cxn>
            </a:cxnLst>
            <a:rect l="0" t="0" r="r" b="b"/>
            <a:pathLst>
              <a:path w="191" h="244">
                <a:moveTo>
                  <a:pt x="183" y="244"/>
                </a:moveTo>
                <a:lnTo>
                  <a:pt x="0" y="4"/>
                </a:lnTo>
                <a:lnTo>
                  <a:pt x="9" y="0"/>
                </a:lnTo>
                <a:lnTo>
                  <a:pt x="191" y="239"/>
                </a:lnTo>
                <a:lnTo>
                  <a:pt x="183" y="244"/>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5" name="Freeform 890">
            <a:extLst>
              <a:ext uri="{FF2B5EF4-FFF2-40B4-BE49-F238E27FC236}">
                <a16:creationId xmlns:a16="http://schemas.microsoft.com/office/drawing/2014/main" id="{DDEDFE7E-7BAC-C41B-5729-58C815D631CD}"/>
              </a:ext>
            </a:extLst>
          </p:cNvPr>
          <p:cNvSpPr>
            <a:spLocks/>
          </p:cNvSpPr>
          <p:nvPr/>
        </p:nvSpPr>
        <p:spPr bwMode="auto">
          <a:xfrm>
            <a:off x="1206086" y="1362091"/>
            <a:ext cx="373063" cy="387351"/>
          </a:xfrm>
          <a:custGeom>
            <a:avLst/>
            <a:gdLst>
              <a:gd name="T0" fmla="*/ 226 w 235"/>
              <a:gd name="T1" fmla="*/ 244 h 244"/>
              <a:gd name="T2" fmla="*/ 0 w 235"/>
              <a:gd name="T3" fmla="*/ 9 h 244"/>
              <a:gd name="T4" fmla="*/ 4 w 235"/>
              <a:gd name="T5" fmla="*/ 0 h 244"/>
              <a:gd name="T6" fmla="*/ 235 w 235"/>
              <a:gd name="T7" fmla="*/ 240 h 244"/>
              <a:gd name="T8" fmla="*/ 226 w 235"/>
              <a:gd name="T9" fmla="*/ 244 h 244"/>
            </a:gdLst>
            <a:ahLst/>
            <a:cxnLst>
              <a:cxn ang="0">
                <a:pos x="T0" y="T1"/>
              </a:cxn>
              <a:cxn ang="0">
                <a:pos x="T2" y="T3"/>
              </a:cxn>
              <a:cxn ang="0">
                <a:pos x="T4" y="T5"/>
              </a:cxn>
              <a:cxn ang="0">
                <a:pos x="T6" y="T7"/>
              </a:cxn>
              <a:cxn ang="0">
                <a:pos x="T8" y="T9"/>
              </a:cxn>
            </a:cxnLst>
            <a:rect l="0" t="0" r="r" b="b"/>
            <a:pathLst>
              <a:path w="235" h="244">
                <a:moveTo>
                  <a:pt x="226" y="244"/>
                </a:moveTo>
                <a:lnTo>
                  <a:pt x="0" y="9"/>
                </a:lnTo>
                <a:lnTo>
                  <a:pt x="4" y="0"/>
                </a:lnTo>
                <a:lnTo>
                  <a:pt x="235" y="240"/>
                </a:lnTo>
                <a:lnTo>
                  <a:pt x="226" y="244"/>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6" name="Freeform 891">
            <a:extLst>
              <a:ext uri="{FF2B5EF4-FFF2-40B4-BE49-F238E27FC236}">
                <a16:creationId xmlns:a16="http://schemas.microsoft.com/office/drawing/2014/main" id="{37B4EAD1-C62C-FD37-A3EF-52D6A489C67F}"/>
              </a:ext>
            </a:extLst>
          </p:cNvPr>
          <p:cNvSpPr>
            <a:spLocks/>
          </p:cNvSpPr>
          <p:nvPr/>
        </p:nvSpPr>
        <p:spPr bwMode="auto">
          <a:xfrm>
            <a:off x="1171161" y="1362091"/>
            <a:ext cx="373063" cy="387351"/>
          </a:xfrm>
          <a:custGeom>
            <a:avLst/>
            <a:gdLst>
              <a:gd name="T0" fmla="*/ 9 w 235"/>
              <a:gd name="T1" fmla="*/ 244 h 244"/>
              <a:gd name="T2" fmla="*/ 0 w 235"/>
              <a:gd name="T3" fmla="*/ 240 h 244"/>
              <a:gd name="T4" fmla="*/ 227 w 235"/>
              <a:gd name="T5" fmla="*/ 0 h 244"/>
              <a:gd name="T6" fmla="*/ 235 w 235"/>
              <a:gd name="T7" fmla="*/ 5 h 244"/>
              <a:gd name="T8" fmla="*/ 9 w 235"/>
              <a:gd name="T9" fmla="*/ 244 h 244"/>
            </a:gdLst>
            <a:ahLst/>
            <a:cxnLst>
              <a:cxn ang="0">
                <a:pos x="T0" y="T1"/>
              </a:cxn>
              <a:cxn ang="0">
                <a:pos x="T2" y="T3"/>
              </a:cxn>
              <a:cxn ang="0">
                <a:pos x="T4" y="T5"/>
              </a:cxn>
              <a:cxn ang="0">
                <a:pos x="T6" y="T7"/>
              </a:cxn>
              <a:cxn ang="0">
                <a:pos x="T8" y="T9"/>
              </a:cxn>
            </a:cxnLst>
            <a:rect l="0" t="0" r="r" b="b"/>
            <a:pathLst>
              <a:path w="235" h="244">
                <a:moveTo>
                  <a:pt x="9" y="244"/>
                </a:moveTo>
                <a:lnTo>
                  <a:pt x="0" y="240"/>
                </a:lnTo>
                <a:lnTo>
                  <a:pt x="227" y="0"/>
                </a:lnTo>
                <a:lnTo>
                  <a:pt x="235" y="5"/>
                </a:lnTo>
                <a:lnTo>
                  <a:pt x="9" y="244"/>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7" name="Freeform 892">
            <a:extLst>
              <a:ext uri="{FF2B5EF4-FFF2-40B4-BE49-F238E27FC236}">
                <a16:creationId xmlns:a16="http://schemas.microsoft.com/office/drawing/2014/main" id="{FA15766E-323B-07CC-7544-E344D25FD9B1}"/>
              </a:ext>
            </a:extLst>
          </p:cNvPr>
          <p:cNvSpPr>
            <a:spLocks/>
          </p:cNvSpPr>
          <p:nvPr/>
        </p:nvSpPr>
        <p:spPr bwMode="auto">
          <a:xfrm>
            <a:off x="1206086" y="982677"/>
            <a:ext cx="304801" cy="387351"/>
          </a:xfrm>
          <a:custGeom>
            <a:avLst/>
            <a:gdLst>
              <a:gd name="T0" fmla="*/ 4 w 192"/>
              <a:gd name="T1" fmla="*/ 244 h 244"/>
              <a:gd name="T2" fmla="*/ 0 w 192"/>
              <a:gd name="T3" fmla="*/ 239 h 244"/>
              <a:gd name="T4" fmla="*/ 183 w 192"/>
              <a:gd name="T5" fmla="*/ 0 h 244"/>
              <a:gd name="T6" fmla="*/ 192 w 192"/>
              <a:gd name="T7" fmla="*/ 4 h 244"/>
              <a:gd name="T8" fmla="*/ 4 w 192"/>
              <a:gd name="T9" fmla="*/ 244 h 244"/>
            </a:gdLst>
            <a:ahLst/>
            <a:cxnLst>
              <a:cxn ang="0">
                <a:pos x="T0" y="T1"/>
              </a:cxn>
              <a:cxn ang="0">
                <a:pos x="T2" y="T3"/>
              </a:cxn>
              <a:cxn ang="0">
                <a:pos x="T4" y="T5"/>
              </a:cxn>
              <a:cxn ang="0">
                <a:pos x="T6" y="T7"/>
              </a:cxn>
              <a:cxn ang="0">
                <a:pos x="T8" y="T9"/>
              </a:cxn>
            </a:cxnLst>
            <a:rect l="0" t="0" r="r" b="b"/>
            <a:pathLst>
              <a:path w="192" h="244">
                <a:moveTo>
                  <a:pt x="4" y="244"/>
                </a:moveTo>
                <a:lnTo>
                  <a:pt x="0" y="239"/>
                </a:lnTo>
                <a:lnTo>
                  <a:pt x="183" y="0"/>
                </a:lnTo>
                <a:lnTo>
                  <a:pt x="192" y="4"/>
                </a:lnTo>
                <a:lnTo>
                  <a:pt x="4" y="244"/>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8" name="Rectangle 893">
            <a:extLst>
              <a:ext uri="{FF2B5EF4-FFF2-40B4-BE49-F238E27FC236}">
                <a16:creationId xmlns:a16="http://schemas.microsoft.com/office/drawing/2014/main" id="{377799C2-450F-A0E1-2196-E2C202F1833D}"/>
              </a:ext>
            </a:extLst>
          </p:cNvPr>
          <p:cNvSpPr>
            <a:spLocks noChangeArrowheads="1"/>
          </p:cNvSpPr>
          <p:nvPr/>
        </p:nvSpPr>
        <p:spPr bwMode="auto">
          <a:xfrm>
            <a:off x="1323562" y="574689"/>
            <a:ext cx="14288" cy="1189040"/>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89" name="Rectangle 894">
            <a:extLst>
              <a:ext uri="{FF2B5EF4-FFF2-40B4-BE49-F238E27FC236}">
                <a16:creationId xmlns:a16="http://schemas.microsoft.com/office/drawing/2014/main" id="{FF78370A-8C01-5C19-6253-FD8B8897E2F6}"/>
              </a:ext>
            </a:extLst>
          </p:cNvPr>
          <p:cNvSpPr>
            <a:spLocks noChangeArrowheads="1"/>
          </p:cNvSpPr>
          <p:nvPr/>
        </p:nvSpPr>
        <p:spPr bwMode="auto">
          <a:xfrm>
            <a:off x="1414049" y="574689"/>
            <a:ext cx="12700" cy="1189040"/>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90" name="Oval 895">
            <a:extLst>
              <a:ext uri="{FF2B5EF4-FFF2-40B4-BE49-F238E27FC236}">
                <a16:creationId xmlns:a16="http://schemas.microsoft.com/office/drawing/2014/main" id="{DDD8ECEB-0F55-29C4-67A0-55F44A74EE0D}"/>
              </a:ext>
            </a:extLst>
          </p:cNvPr>
          <p:cNvSpPr>
            <a:spLocks noChangeArrowheads="1"/>
          </p:cNvSpPr>
          <p:nvPr/>
        </p:nvSpPr>
        <p:spPr bwMode="auto">
          <a:xfrm>
            <a:off x="1317212" y="312751"/>
            <a:ext cx="117475" cy="117475"/>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91" name="Freeform 896">
            <a:extLst>
              <a:ext uri="{FF2B5EF4-FFF2-40B4-BE49-F238E27FC236}">
                <a16:creationId xmlns:a16="http://schemas.microsoft.com/office/drawing/2014/main" id="{20567CCF-42BE-8020-DC96-7E6872FE1F70}"/>
              </a:ext>
            </a:extLst>
          </p:cNvPr>
          <p:cNvSpPr>
            <a:spLocks noEditPoints="1"/>
          </p:cNvSpPr>
          <p:nvPr/>
        </p:nvSpPr>
        <p:spPr bwMode="auto">
          <a:xfrm>
            <a:off x="1593437" y="1660541"/>
            <a:ext cx="165100" cy="158750"/>
          </a:xfrm>
          <a:custGeom>
            <a:avLst/>
            <a:gdLst>
              <a:gd name="T0" fmla="*/ 12 w 24"/>
              <a:gd name="T1" fmla="*/ 23 h 23"/>
              <a:gd name="T2" fmla="*/ 0 w 24"/>
              <a:gd name="T3" fmla="*/ 12 h 23"/>
              <a:gd name="T4" fmla="*/ 12 w 24"/>
              <a:gd name="T5" fmla="*/ 0 h 23"/>
              <a:gd name="T6" fmla="*/ 24 w 24"/>
              <a:gd name="T7" fmla="*/ 12 h 23"/>
              <a:gd name="T8" fmla="*/ 12 w 24"/>
              <a:gd name="T9" fmla="*/ 23 h 23"/>
              <a:gd name="T10" fmla="*/ 12 w 24"/>
              <a:gd name="T11" fmla="*/ 4 h 23"/>
              <a:gd name="T12" fmla="*/ 4 w 24"/>
              <a:gd name="T13" fmla="*/ 12 h 23"/>
              <a:gd name="T14" fmla="*/ 12 w 24"/>
              <a:gd name="T15" fmla="*/ 19 h 23"/>
              <a:gd name="T16" fmla="*/ 20 w 24"/>
              <a:gd name="T17" fmla="*/ 12 h 23"/>
              <a:gd name="T18" fmla="*/ 12 w 24"/>
              <a:gd name="T19"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3">
                <a:moveTo>
                  <a:pt x="12" y="23"/>
                </a:moveTo>
                <a:cubicBezTo>
                  <a:pt x="6" y="23"/>
                  <a:pt x="0" y="18"/>
                  <a:pt x="0" y="12"/>
                </a:cubicBezTo>
                <a:cubicBezTo>
                  <a:pt x="0" y="5"/>
                  <a:pt x="6" y="0"/>
                  <a:pt x="12" y="0"/>
                </a:cubicBezTo>
                <a:cubicBezTo>
                  <a:pt x="19" y="0"/>
                  <a:pt x="24" y="5"/>
                  <a:pt x="24" y="12"/>
                </a:cubicBezTo>
                <a:cubicBezTo>
                  <a:pt x="24" y="18"/>
                  <a:pt x="19" y="23"/>
                  <a:pt x="12" y="23"/>
                </a:cubicBezTo>
                <a:close/>
                <a:moveTo>
                  <a:pt x="12" y="4"/>
                </a:moveTo>
                <a:cubicBezTo>
                  <a:pt x="8" y="4"/>
                  <a:pt x="4" y="7"/>
                  <a:pt x="4" y="12"/>
                </a:cubicBezTo>
                <a:cubicBezTo>
                  <a:pt x="4" y="16"/>
                  <a:pt x="8" y="19"/>
                  <a:pt x="12" y="19"/>
                </a:cubicBezTo>
                <a:cubicBezTo>
                  <a:pt x="16" y="19"/>
                  <a:pt x="20" y="16"/>
                  <a:pt x="20" y="12"/>
                </a:cubicBezTo>
                <a:cubicBezTo>
                  <a:pt x="20" y="7"/>
                  <a:pt x="16" y="4"/>
                  <a:pt x="12" y="4"/>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92" name="Freeform 897">
            <a:extLst>
              <a:ext uri="{FF2B5EF4-FFF2-40B4-BE49-F238E27FC236}">
                <a16:creationId xmlns:a16="http://schemas.microsoft.com/office/drawing/2014/main" id="{70271A68-0377-7C4C-A8C3-43227294DD5B}"/>
              </a:ext>
            </a:extLst>
          </p:cNvPr>
          <p:cNvSpPr>
            <a:spLocks/>
          </p:cNvSpPr>
          <p:nvPr/>
        </p:nvSpPr>
        <p:spPr bwMode="auto">
          <a:xfrm>
            <a:off x="1426749" y="533414"/>
            <a:ext cx="574677" cy="919165"/>
          </a:xfrm>
          <a:custGeom>
            <a:avLst/>
            <a:gdLst>
              <a:gd name="T0" fmla="*/ 353 w 362"/>
              <a:gd name="T1" fmla="*/ 579 h 579"/>
              <a:gd name="T2" fmla="*/ 0 w 362"/>
              <a:gd name="T3" fmla="*/ 5 h 579"/>
              <a:gd name="T4" fmla="*/ 9 w 362"/>
              <a:gd name="T5" fmla="*/ 0 h 579"/>
              <a:gd name="T6" fmla="*/ 362 w 362"/>
              <a:gd name="T7" fmla="*/ 575 h 579"/>
              <a:gd name="T8" fmla="*/ 353 w 362"/>
              <a:gd name="T9" fmla="*/ 579 h 579"/>
            </a:gdLst>
            <a:ahLst/>
            <a:cxnLst>
              <a:cxn ang="0">
                <a:pos x="T0" y="T1"/>
              </a:cxn>
              <a:cxn ang="0">
                <a:pos x="T2" y="T3"/>
              </a:cxn>
              <a:cxn ang="0">
                <a:pos x="T4" y="T5"/>
              </a:cxn>
              <a:cxn ang="0">
                <a:pos x="T6" y="T7"/>
              </a:cxn>
              <a:cxn ang="0">
                <a:pos x="T8" y="T9"/>
              </a:cxn>
            </a:cxnLst>
            <a:rect l="0" t="0" r="r" b="b"/>
            <a:pathLst>
              <a:path w="362" h="579">
                <a:moveTo>
                  <a:pt x="353" y="579"/>
                </a:moveTo>
                <a:lnTo>
                  <a:pt x="0" y="5"/>
                </a:lnTo>
                <a:lnTo>
                  <a:pt x="9" y="0"/>
                </a:lnTo>
                <a:lnTo>
                  <a:pt x="362" y="575"/>
                </a:lnTo>
                <a:lnTo>
                  <a:pt x="353" y="579"/>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93" name="Freeform 898">
            <a:extLst>
              <a:ext uri="{FF2B5EF4-FFF2-40B4-BE49-F238E27FC236}">
                <a16:creationId xmlns:a16="http://schemas.microsoft.com/office/drawing/2014/main" id="{4793938C-EE10-779A-A4AA-68C609B3178C}"/>
              </a:ext>
            </a:extLst>
          </p:cNvPr>
          <p:cNvSpPr>
            <a:spLocks/>
          </p:cNvSpPr>
          <p:nvPr/>
        </p:nvSpPr>
        <p:spPr bwMode="auto">
          <a:xfrm>
            <a:off x="1393412" y="306401"/>
            <a:ext cx="3314709" cy="1146178"/>
          </a:xfrm>
          <a:custGeom>
            <a:avLst/>
            <a:gdLst>
              <a:gd name="T0" fmla="*/ 2084 w 2088"/>
              <a:gd name="T1" fmla="*/ 722 h 722"/>
              <a:gd name="T2" fmla="*/ 0 w 2088"/>
              <a:gd name="T3" fmla="*/ 8 h 722"/>
              <a:gd name="T4" fmla="*/ 0 w 2088"/>
              <a:gd name="T5" fmla="*/ 0 h 722"/>
              <a:gd name="T6" fmla="*/ 2088 w 2088"/>
              <a:gd name="T7" fmla="*/ 713 h 722"/>
              <a:gd name="T8" fmla="*/ 2084 w 2088"/>
              <a:gd name="T9" fmla="*/ 722 h 722"/>
            </a:gdLst>
            <a:ahLst/>
            <a:cxnLst>
              <a:cxn ang="0">
                <a:pos x="T0" y="T1"/>
              </a:cxn>
              <a:cxn ang="0">
                <a:pos x="T2" y="T3"/>
              </a:cxn>
              <a:cxn ang="0">
                <a:pos x="T4" y="T5"/>
              </a:cxn>
              <a:cxn ang="0">
                <a:pos x="T6" y="T7"/>
              </a:cxn>
              <a:cxn ang="0">
                <a:pos x="T8" y="T9"/>
              </a:cxn>
            </a:cxnLst>
            <a:rect l="0" t="0" r="r" b="b"/>
            <a:pathLst>
              <a:path w="2088" h="722">
                <a:moveTo>
                  <a:pt x="2084" y="722"/>
                </a:moveTo>
                <a:lnTo>
                  <a:pt x="0" y="8"/>
                </a:lnTo>
                <a:lnTo>
                  <a:pt x="0" y="0"/>
                </a:lnTo>
                <a:lnTo>
                  <a:pt x="2088" y="713"/>
                </a:lnTo>
                <a:lnTo>
                  <a:pt x="2084" y="722"/>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94" name="Freeform 899">
            <a:extLst>
              <a:ext uri="{FF2B5EF4-FFF2-40B4-BE49-F238E27FC236}">
                <a16:creationId xmlns:a16="http://schemas.microsoft.com/office/drawing/2014/main" id="{EF3809E0-CA5A-497B-FACD-BC0C478EDEE7}"/>
              </a:ext>
            </a:extLst>
          </p:cNvPr>
          <p:cNvSpPr>
            <a:spLocks/>
          </p:cNvSpPr>
          <p:nvPr/>
        </p:nvSpPr>
        <p:spPr bwMode="auto">
          <a:xfrm>
            <a:off x="1385474" y="312751"/>
            <a:ext cx="1354141" cy="1139828"/>
          </a:xfrm>
          <a:custGeom>
            <a:avLst/>
            <a:gdLst>
              <a:gd name="T0" fmla="*/ 844 w 853"/>
              <a:gd name="T1" fmla="*/ 718 h 718"/>
              <a:gd name="T2" fmla="*/ 0 w 853"/>
              <a:gd name="T3" fmla="*/ 4 h 718"/>
              <a:gd name="T4" fmla="*/ 9 w 853"/>
              <a:gd name="T5" fmla="*/ 0 h 718"/>
              <a:gd name="T6" fmla="*/ 853 w 853"/>
              <a:gd name="T7" fmla="*/ 714 h 718"/>
              <a:gd name="T8" fmla="*/ 844 w 853"/>
              <a:gd name="T9" fmla="*/ 718 h 718"/>
            </a:gdLst>
            <a:ahLst/>
            <a:cxnLst>
              <a:cxn ang="0">
                <a:pos x="T0" y="T1"/>
              </a:cxn>
              <a:cxn ang="0">
                <a:pos x="T2" y="T3"/>
              </a:cxn>
              <a:cxn ang="0">
                <a:pos x="T4" y="T5"/>
              </a:cxn>
              <a:cxn ang="0">
                <a:pos x="T6" y="T7"/>
              </a:cxn>
              <a:cxn ang="0">
                <a:pos x="T8" y="T9"/>
              </a:cxn>
            </a:cxnLst>
            <a:rect l="0" t="0" r="r" b="b"/>
            <a:pathLst>
              <a:path w="853" h="718">
                <a:moveTo>
                  <a:pt x="844" y="718"/>
                </a:moveTo>
                <a:lnTo>
                  <a:pt x="0" y="4"/>
                </a:lnTo>
                <a:lnTo>
                  <a:pt x="9" y="0"/>
                </a:lnTo>
                <a:lnTo>
                  <a:pt x="853" y="714"/>
                </a:lnTo>
                <a:lnTo>
                  <a:pt x="844" y="718"/>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95" name="Rectangle 900">
            <a:extLst>
              <a:ext uri="{FF2B5EF4-FFF2-40B4-BE49-F238E27FC236}">
                <a16:creationId xmlns:a16="http://schemas.microsoft.com/office/drawing/2014/main" id="{80FB7682-A375-3925-C542-17710F475283}"/>
              </a:ext>
            </a:extLst>
          </p:cNvPr>
          <p:cNvSpPr>
            <a:spLocks noChangeArrowheads="1"/>
          </p:cNvSpPr>
          <p:nvPr/>
        </p:nvSpPr>
        <p:spPr bwMode="auto">
          <a:xfrm>
            <a:off x="101183" y="1735154"/>
            <a:ext cx="1049340" cy="69850"/>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96" name="Rectangle 901">
            <a:extLst>
              <a:ext uri="{FF2B5EF4-FFF2-40B4-BE49-F238E27FC236}">
                <a16:creationId xmlns:a16="http://schemas.microsoft.com/office/drawing/2014/main" id="{B9A6E2F0-808D-FC75-EBDD-F8DC399D1B40}"/>
              </a:ext>
            </a:extLst>
          </p:cNvPr>
          <p:cNvSpPr>
            <a:spLocks noChangeArrowheads="1"/>
          </p:cNvSpPr>
          <p:nvPr/>
        </p:nvSpPr>
        <p:spPr bwMode="auto">
          <a:xfrm>
            <a:off x="212309" y="1590691"/>
            <a:ext cx="88900" cy="4079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97" name="Rectangle 902">
            <a:extLst>
              <a:ext uri="{FF2B5EF4-FFF2-40B4-BE49-F238E27FC236}">
                <a16:creationId xmlns:a16="http://schemas.microsoft.com/office/drawing/2014/main" id="{19C36032-7C72-8CDB-E17A-8A4CDFDBD3A7}"/>
              </a:ext>
            </a:extLst>
          </p:cNvPr>
          <p:cNvSpPr>
            <a:spLocks noChangeArrowheads="1"/>
          </p:cNvSpPr>
          <p:nvPr/>
        </p:nvSpPr>
        <p:spPr bwMode="auto">
          <a:xfrm>
            <a:off x="315496" y="1590691"/>
            <a:ext cx="88900" cy="4079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98" name="Rectangle 903">
            <a:extLst>
              <a:ext uri="{FF2B5EF4-FFF2-40B4-BE49-F238E27FC236}">
                <a16:creationId xmlns:a16="http://schemas.microsoft.com/office/drawing/2014/main" id="{4B6ED18F-3224-8215-94DE-AF14D1BD0852}"/>
              </a:ext>
            </a:extLst>
          </p:cNvPr>
          <p:cNvSpPr>
            <a:spLocks noChangeArrowheads="1"/>
          </p:cNvSpPr>
          <p:nvPr/>
        </p:nvSpPr>
        <p:spPr bwMode="auto">
          <a:xfrm>
            <a:off x="418684" y="1590691"/>
            <a:ext cx="90488" cy="4079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99" name="Rectangle 904">
            <a:extLst>
              <a:ext uri="{FF2B5EF4-FFF2-40B4-BE49-F238E27FC236}">
                <a16:creationId xmlns:a16="http://schemas.microsoft.com/office/drawing/2014/main" id="{8A8ECD39-673B-95D4-A630-1EF33B4E377B}"/>
              </a:ext>
            </a:extLst>
          </p:cNvPr>
          <p:cNvSpPr>
            <a:spLocks noChangeArrowheads="1"/>
          </p:cNvSpPr>
          <p:nvPr/>
        </p:nvSpPr>
        <p:spPr bwMode="auto">
          <a:xfrm>
            <a:off x="521872" y="1590691"/>
            <a:ext cx="90488" cy="4079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00" name="Rectangle 905">
            <a:extLst>
              <a:ext uri="{FF2B5EF4-FFF2-40B4-BE49-F238E27FC236}">
                <a16:creationId xmlns:a16="http://schemas.microsoft.com/office/drawing/2014/main" id="{BC4274A3-0343-0195-6456-8B5AF7CCFC4D}"/>
              </a:ext>
            </a:extLst>
          </p:cNvPr>
          <p:cNvSpPr>
            <a:spLocks noChangeArrowheads="1"/>
          </p:cNvSpPr>
          <p:nvPr/>
        </p:nvSpPr>
        <p:spPr bwMode="auto">
          <a:xfrm>
            <a:off x="626647" y="1590691"/>
            <a:ext cx="88900" cy="4079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01" name="Freeform 906">
            <a:extLst>
              <a:ext uri="{FF2B5EF4-FFF2-40B4-BE49-F238E27FC236}">
                <a16:creationId xmlns:a16="http://schemas.microsoft.com/office/drawing/2014/main" id="{19C6CE00-D387-9492-16EF-0CCC43866B2F}"/>
              </a:ext>
            </a:extLst>
          </p:cNvPr>
          <p:cNvSpPr>
            <a:spLocks/>
          </p:cNvSpPr>
          <p:nvPr/>
        </p:nvSpPr>
        <p:spPr bwMode="auto">
          <a:xfrm>
            <a:off x="51971" y="1570054"/>
            <a:ext cx="1147766" cy="111125"/>
          </a:xfrm>
          <a:custGeom>
            <a:avLst/>
            <a:gdLst>
              <a:gd name="T0" fmla="*/ 164 w 166"/>
              <a:gd name="T1" fmla="*/ 16 h 16"/>
              <a:gd name="T2" fmla="*/ 9 w 166"/>
              <a:gd name="T3" fmla="*/ 16 h 16"/>
              <a:gd name="T4" fmla="*/ 0 w 166"/>
              <a:gd name="T5" fmla="*/ 8 h 16"/>
              <a:gd name="T6" fmla="*/ 9 w 166"/>
              <a:gd name="T7" fmla="*/ 0 h 16"/>
              <a:gd name="T8" fmla="*/ 166 w 166"/>
              <a:gd name="T9" fmla="*/ 0 h 16"/>
              <a:gd name="T10" fmla="*/ 166 w 166"/>
              <a:gd name="T11" fmla="*/ 2 h 16"/>
              <a:gd name="T12" fmla="*/ 9 w 166"/>
              <a:gd name="T13" fmla="*/ 2 h 16"/>
              <a:gd name="T14" fmla="*/ 2 w 166"/>
              <a:gd name="T15" fmla="*/ 8 h 16"/>
              <a:gd name="T16" fmla="*/ 9 w 166"/>
              <a:gd name="T17" fmla="*/ 14 h 16"/>
              <a:gd name="T18" fmla="*/ 164 w 166"/>
              <a:gd name="T19" fmla="*/ 14 h 16"/>
              <a:gd name="T20" fmla="*/ 164 w 166"/>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6" h="16">
                <a:moveTo>
                  <a:pt x="164" y="16"/>
                </a:moveTo>
                <a:cubicBezTo>
                  <a:pt x="9" y="16"/>
                  <a:pt x="9" y="16"/>
                  <a:pt x="9" y="16"/>
                </a:cubicBezTo>
                <a:cubicBezTo>
                  <a:pt x="3" y="16"/>
                  <a:pt x="0" y="12"/>
                  <a:pt x="0" y="8"/>
                </a:cubicBezTo>
                <a:cubicBezTo>
                  <a:pt x="0" y="4"/>
                  <a:pt x="3" y="0"/>
                  <a:pt x="9" y="0"/>
                </a:cubicBezTo>
                <a:cubicBezTo>
                  <a:pt x="166" y="0"/>
                  <a:pt x="166" y="0"/>
                  <a:pt x="166" y="0"/>
                </a:cubicBezTo>
                <a:cubicBezTo>
                  <a:pt x="166" y="2"/>
                  <a:pt x="166" y="2"/>
                  <a:pt x="166" y="2"/>
                </a:cubicBezTo>
                <a:cubicBezTo>
                  <a:pt x="9" y="2"/>
                  <a:pt x="9" y="2"/>
                  <a:pt x="9" y="2"/>
                </a:cubicBezTo>
                <a:cubicBezTo>
                  <a:pt x="4" y="2"/>
                  <a:pt x="2" y="5"/>
                  <a:pt x="2" y="8"/>
                </a:cubicBezTo>
                <a:cubicBezTo>
                  <a:pt x="2" y="11"/>
                  <a:pt x="4" y="14"/>
                  <a:pt x="9" y="14"/>
                </a:cubicBezTo>
                <a:cubicBezTo>
                  <a:pt x="164" y="14"/>
                  <a:pt x="164" y="14"/>
                  <a:pt x="164" y="14"/>
                </a:cubicBezTo>
                <a:lnTo>
                  <a:pt x="164" y="16"/>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02" name="Rectangle 907">
            <a:extLst>
              <a:ext uri="{FF2B5EF4-FFF2-40B4-BE49-F238E27FC236}">
                <a16:creationId xmlns:a16="http://schemas.microsoft.com/office/drawing/2014/main" id="{A0E93025-CD2F-D5CB-6742-085A43AC6653}"/>
              </a:ext>
            </a:extLst>
          </p:cNvPr>
          <p:cNvSpPr>
            <a:spLocks noChangeArrowheads="1"/>
          </p:cNvSpPr>
          <p:nvPr/>
        </p:nvSpPr>
        <p:spPr bwMode="auto">
          <a:xfrm>
            <a:off x="101183" y="1576404"/>
            <a:ext cx="26988" cy="17303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03" name="Rectangle 908">
            <a:extLst>
              <a:ext uri="{FF2B5EF4-FFF2-40B4-BE49-F238E27FC236}">
                <a16:creationId xmlns:a16="http://schemas.microsoft.com/office/drawing/2014/main" id="{C2A791ED-DEB7-B26F-D768-FDB37FB3CB87}"/>
              </a:ext>
            </a:extLst>
          </p:cNvPr>
          <p:cNvSpPr>
            <a:spLocks noChangeArrowheads="1"/>
          </p:cNvSpPr>
          <p:nvPr/>
        </p:nvSpPr>
        <p:spPr bwMode="auto">
          <a:xfrm>
            <a:off x="750473" y="1576404"/>
            <a:ext cx="14288" cy="17303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04" name="Rectangle 909">
            <a:extLst>
              <a:ext uri="{FF2B5EF4-FFF2-40B4-BE49-F238E27FC236}">
                <a16:creationId xmlns:a16="http://schemas.microsoft.com/office/drawing/2014/main" id="{457CC75A-59C9-40B4-7FDF-7DF55E8D6A22}"/>
              </a:ext>
            </a:extLst>
          </p:cNvPr>
          <p:cNvSpPr>
            <a:spLocks noChangeArrowheads="1"/>
          </p:cNvSpPr>
          <p:nvPr/>
        </p:nvSpPr>
        <p:spPr bwMode="auto">
          <a:xfrm>
            <a:off x="812385" y="1576404"/>
            <a:ext cx="14288" cy="17303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05" name="Rectangle 910">
            <a:extLst>
              <a:ext uri="{FF2B5EF4-FFF2-40B4-BE49-F238E27FC236}">
                <a16:creationId xmlns:a16="http://schemas.microsoft.com/office/drawing/2014/main" id="{267FDD66-9C24-12D2-96A9-493A80B28F21}"/>
              </a:ext>
            </a:extLst>
          </p:cNvPr>
          <p:cNvSpPr>
            <a:spLocks noChangeArrowheads="1"/>
          </p:cNvSpPr>
          <p:nvPr/>
        </p:nvSpPr>
        <p:spPr bwMode="auto">
          <a:xfrm>
            <a:off x="985423" y="1576404"/>
            <a:ext cx="14288" cy="17303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06" name="Rectangle 911">
            <a:extLst>
              <a:ext uri="{FF2B5EF4-FFF2-40B4-BE49-F238E27FC236}">
                <a16:creationId xmlns:a16="http://schemas.microsoft.com/office/drawing/2014/main" id="{693E555D-A0B1-C82A-3088-E3B079565CC6}"/>
              </a:ext>
            </a:extLst>
          </p:cNvPr>
          <p:cNvSpPr>
            <a:spLocks noChangeArrowheads="1"/>
          </p:cNvSpPr>
          <p:nvPr/>
        </p:nvSpPr>
        <p:spPr bwMode="auto">
          <a:xfrm>
            <a:off x="1040986" y="1576404"/>
            <a:ext cx="12700" cy="17303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07" name="Oval 912">
            <a:extLst>
              <a:ext uri="{FF2B5EF4-FFF2-40B4-BE49-F238E27FC236}">
                <a16:creationId xmlns:a16="http://schemas.microsoft.com/office/drawing/2014/main" id="{685884FE-F354-0F32-4D02-877A4D8A9529}"/>
              </a:ext>
            </a:extLst>
          </p:cNvPr>
          <p:cNvSpPr>
            <a:spLocks noChangeArrowheads="1"/>
          </p:cNvSpPr>
          <p:nvPr/>
        </p:nvSpPr>
        <p:spPr bwMode="auto">
          <a:xfrm>
            <a:off x="115471" y="1687529"/>
            <a:ext cx="82550" cy="82550"/>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08" name="Rectangle 913">
            <a:extLst>
              <a:ext uri="{FF2B5EF4-FFF2-40B4-BE49-F238E27FC236}">
                <a16:creationId xmlns:a16="http://schemas.microsoft.com/office/drawing/2014/main" id="{F8DBF6E1-B567-7F9A-8F62-1048F406CB78}"/>
              </a:ext>
            </a:extLst>
          </p:cNvPr>
          <p:cNvSpPr>
            <a:spLocks noChangeArrowheads="1"/>
          </p:cNvSpPr>
          <p:nvPr/>
        </p:nvSpPr>
        <p:spPr bwMode="auto">
          <a:xfrm>
            <a:off x="1164811" y="2254268"/>
            <a:ext cx="26988" cy="428308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09" name="Rectangle 914">
            <a:extLst>
              <a:ext uri="{FF2B5EF4-FFF2-40B4-BE49-F238E27FC236}">
                <a16:creationId xmlns:a16="http://schemas.microsoft.com/office/drawing/2014/main" id="{A33B6245-7C20-44DE-3ED7-098FD383D4AF}"/>
              </a:ext>
            </a:extLst>
          </p:cNvPr>
          <p:cNvSpPr>
            <a:spLocks noChangeArrowheads="1"/>
          </p:cNvSpPr>
          <p:nvPr/>
        </p:nvSpPr>
        <p:spPr bwMode="auto">
          <a:xfrm>
            <a:off x="1558512" y="2254268"/>
            <a:ext cx="26988" cy="428308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10" name="Rectangle 915">
            <a:extLst>
              <a:ext uri="{FF2B5EF4-FFF2-40B4-BE49-F238E27FC236}">
                <a16:creationId xmlns:a16="http://schemas.microsoft.com/office/drawing/2014/main" id="{B09CE3A3-E3B3-AC55-F98A-9DC10A0D9AA3}"/>
              </a:ext>
            </a:extLst>
          </p:cNvPr>
          <p:cNvSpPr>
            <a:spLocks noChangeArrowheads="1"/>
          </p:cNvSpPr>
          <p:nvPr/>
        </p:nvSpPr>
        <p:spPr bwMode="auto">
          <a:xfrm>
            <a:off x="1179099" y="2254268"/>
            <a:ext cx="393701" cy="82550"/>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11" name="Freeform 916">
            <a:extLst>
              <a:ext uri="{FF2B5EF4-FFF2-40B4-BE49-F238E27FC236}">
                <a16:creationId xmlns:a16="http://schemas.microsoft.com/office/drawing/2014/main" id="{FB59E461-85BC-F9D9-2CC0-46CE7F1EEE9C}"/>
              </a:ext>
            </a:extLst>
          </p:cNvPr>
          <p:cNvSpPr>
            <a:spLocks/>
          </p:cNvSpPr>
          <p:nvPr/>
        </p:nvSpPr>
        <p:spPr bwMode="auto">
          <a:xfrm>
            <a:off x="1179099" y="2322530"/>
            <a:ext cx="393701" cy="393701"/>
          </a:xfrm>
          <a:custGeom>
            <a:avLst/>
            <a:gdLst>
              <a:gd name="T0" fmla="*/ 239 w 248"/>
              <a:gd name="T1" fmla="*/ 248 h 248"/>
              <a:gd name="T2" fmla="*/ 0 w 248"/>
              <a:gd name="T3" fmla="*/ 9 h 248"/>
              <a:gd name="T4" fmla="*/ 8 w 248"/>
              <a:gd name="T5" fmla="*/ 0 h 248"/>
              <a:gd name="T6" fmla="*/ 248 w 248"/>
              <a:gd name="T7" fmla="*/ 244 h 248"/>
              <a:gd name="T8" fmla="*/ 239 w 248"/>
              <a:gd name="T9" fmla="*/ 248 h 248"/>
            </a:gdLst>
            <a:ahLst/>
            <a:cxnLst>
              <a:cxn ang="0">
                <a:pos x="T0" y="T1"/>
              </a:cxn>
              <a:cxn ang="0">
                <a:pos x="T2" y="T3"/>
              </a:cxn>
              <a:cxn ang="0">
                <a:pos x="T4" y="T5"/>
              </a:cxn>
              <a:cxn ang="0">
                <a:pos x="T6" y="T7"/>
              </a:cxn>
              <a:cxn ang="0">
                <a:pos x="T8" y="T9"/>
              </a:cxn>
            </a:cxnLst>
            <a:rect l="0" t="0" r="r" b="b"/>
            <a:pathLst>
              <a:path w="248" h="248">
                <a:moveTo>
                  <a:pt x="239" y="248"/>
                </a:moveTo>
                <a:lnTo>
                  <a:pt x="0" y="9"/>
                </a:lnTo>
                <a:lnTo>
                  <a:pt x="8" y="0"/>
                </a:lnTo>
                <a:lnTo>
                  <a:pt x="248" y="244"/>
                </a:lnTo>
                <a:lnTo>
                  <a:pt x="239" y="248"/>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12" name="Freeform 917">
            <a:extLst>
              <a:ext uri="{FF2B5EF4-FFF2-40B4-BE49-F238E27FC236}">
                <a16:creationId xmlns:a16="http://schemas.microsoft.com/office/drawing/2014/main" id="{EC649A54-274C-3FD2-19DC-27749B13FC72}"/>
              </a:ext>
            </a:extLst>
          </p:cNvPr>
          <p:cNvSpPr>
            <a:spLocks/>
          </p:cNvSpPr>
          <p:nvPr/>
        </p:nvSpPr>
        <p:spPr bwMode="auto">
          <a:xfrm>
            <a:off x="1179099" y="2322530"/>
            <a:ext cx="393701" cy="393701"/>
          </a:xfrm>
          <a:custGeom>
            <a:avLst/>
            <a:gdLst>
              <a:gd name="T0" fmla="*/ 8 w 248"/>
              <a:gd name="T1" fmla="*/ 248 h 248"/>
              <a:gd name="T2" fmla="*/ 0 w 248"/>
              <a:gd name="T3" fmla="*/ 244 h 248"/>
              <a:gd name="T4" fmla="*/ 239 w 248"/>
              <a:gd name="T5" fmla="*/ 0 h 248"/>
              <a:gd name="T6" fmla="*/ 248 w 248"/>
              <a:gd name="T7" fmla="*/ 9 h 248"/>
              <a:gd name="T8" fmla="*/ 8 w 248"/>
              <a:gd name="T9" fmla="*/ 248 h 248"/>
            </a:gdLst>
            <a:ahLst/>
            <a:cxnLst>
              <a:cxn ang="0">
                <a:pos x="T0" y="T1"/>
              </a:cxn>
              <a:cxn ang="0">
                <a:pos x="T2" y="T3"/>
              </a:cxn>
              <a:cxn ang="0">
                <a:pos x="T4" y="T5"/>
              </a:cxn>
              <a:cxn ang="0">
                <a:pos x="T6" y="T7"/>
              </a:cxn>
              <a:cxn ang="0">
                <a:pos x="T8" y="T9"/>
              </a:cxn>
            </a:cxnLst>
            <a:rect l="0" t="0" r="r" b="b"/>
            <a:pathLst>
              <a:path w="248" h="248">
                <a:moveTo>
                  <a:pt x="8" y="248"/>
                </a:moveTo>
                <a:lnTo>
                  <a:pt x="0" y="244"/>
                </a:lnTo>
                <a:lnTo>
                  <a:pt x="239" y="0"/>
                </a:lnTo>
                <a:lnTo>
                  <a:pt x="248" y="9"/>
                </a:lnTo>
                <a:lnTo>
                  <a:pt x="8" y="248"/>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13" name="Rectangle 918">
            <a:extLst>
              <a:ext uri="{FF2B5EF4-FFF2-40B4-BE49-F238E27FC236}">
                <a16:creationId xmlns:a16="http://schemas.microsoft.com/office/drawing/2014/main" id="{B5330726-36CC-A15D-5FC3-28879515AACA}"/>
              </a:ext>
            </a:extLst>
          </p:cNvPr>
          <p:cNvSpPr>
            <a:spLocks noChangeArrowheads="1"/>
          </p:cNvSpPr>
          <p:nvPr/>
        </p:nvSpPr>
        <p:spPr bwMode="auto">
          <a:xfrm>
            <a:off x="1179099" y="2695594"/>
            <a:ext cx="393701" cy="285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14" name="Freeform 919">
            <a:extLst>
              <a:ext uri="{FF2B5EF4-FFF2-40B4-BE49-F238E27FC236}">
                <a16:creationId xmlns:a16="http://schemas.microsoft.com/office/drawing/2014/main" id="{400D305A-2574-E9B4-8B5B-3453C19757BE}"/>
              </a:ext>
            </a:extLst>
          </p:cNvPr>
          <p:cNvSpPr>
            <a:spLocks/>
          </p:cNvSpPr>
          <p:nvPr/>
        </p:nvSpPr>
        <p:spPr bwMode="auto">
          <a:xfrm>
            <a:off x="1179099" y="2709881"/>
            <a:ext cx="393701" cy="387351"/>
          </a:xfrm>
          <a:custGeom>
            <a:avLst/>
            <a:gdLst>
              <a:gd name="T0" fmla="*/ 239 w 248"/>
              <a:gd name="T1" fmla="*/ 244 h 244"/>
              <a:gd name="T2" fmla="*/ 0 w 248"/>
              <a:gd name="T3" fmla="*/ 4 h 244"/>
              <a:gd name="T4" fmla="*/ 8 w 248"/>
              <a:gd name="T5" fmla="*/ 0 h 244"/>
              <a:gd name="T6" fmla="*/ 248 w 248"/>
              <a:gd name="T7" fmla="*/ 239 h 244"/>
              <a:gd name="T8" fmla="*/ 239 w 248"/>
              <a:gd name="T9" fmla="*/ 244 h 244"/>
            </a:gdLst>
            <a:ahLst/>
            <a:cxnLst>
              <a:cxn ang="0">
                <a:pos x="T0" y="T1"/>
              </a:cxn>
              <a:cxn ang="0">
                <a:pos x="T2" y="T3"/>
              </a:cxn>
              <a:cxn ang="0">
                <a:pos x="T4" y="T5"/>
              </a:cxn>
              <a:cxn ang="0">
                <a:pos x="T6" y="T7"/>
              </a:cxn>
              <a:cxn ang="0">
                <a:pos x="T8" y="T9"/>
              </a:cxn>
            </a:cxnLst>
            <a:rect l="0" t="0" r="r" b="b"/>
            <a:pathLst>
              <a:path w="248" h="244">
                <a:moveTo>
                  <a:pt x="239" y="244"/>
                </a:moveTo>
                <a:lnTo>
                  <a:pt x="0" y="4"/>
                </a:lnTo>
                <a:lnTo>
                  <a:pt x="8" y="0"/>
                </a:lnTo>
                <a:lnTo>
                  <a:pt x="248" y="239"/>
                </a:lnTo>
                <a:lnTo>
                  <a:pt x="239" y="244"/>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15" name="Freeform 920">
            <a:extLst>
              <a:ext uri="{FF2B5EF4-FFF2-40B4-BE49-F238E27FC236}">
                <a16:creationId xmlns:a16="http://schemas.microsoft.com/office/drawing/2014/main" id="{D24138AF-3E05-8467-7397-A3401C99E8EC}"/>
              </a:ext>
            </a:extLst>
          </p:cNvPr>
          <p:cNvSpPr>
            <a:spLocks/>
          </p:cNvSpPr>
          <p:nvPr/>
        </p:nvSpPr>
        <p:spPr bwMode="auto">
          <a:xfrm>
            <a:off x="1179099" y="2709881"/>
            <a:ext cx="393701" cy="387351"/>
          </a:xfrm>
          <a:custGeom>
            <a:avLst/>
            <a:gdLst>
              <a:gd name="T0" fmla="*/ 8 w 248"/>
              <a:gd name="T1" fmla="*/ 244 h 244"/>
              <a:gd name="T2" fmla="*/ 0 w 248"/>
              <a:gd name="T3" fmla="*/ 239 h 244"/>
              <a:gd name="T4" fmla="*/ 239 w 248"/>
              <a:gd name="T5" fmla="*/ 0 h 244"/>
              <a:gd name="T6" fmla="*/ 248 w 248"/>
              <a:gd name="T7" fmla="*/ 4 h 244"/>
              <a:gd name="T8" fmla="*/ 8 w 248"/>
              <a:gd name="T9" fmla="*/ 244 h 244"/>
            </a:gdLst>
            <a:ahLst/>
            <a:cxnLst>
              <a:cxn ang="0">
                <a:pos x="T0" y="T1"/>
              </a:cxn>
              <a:cxn ang="0">
                <a:pos x="T2" y="T3"/>
              </a:cxn>
              <a:cxn ang="0">
                <a:pos x="T4" y="T5"/>
              </a:cxn>
              <a:cxn ang="0">
                <a:pos x="T6" y="T7"/>
              </a:cxn>
              <a:cxn ang="0">
                <a:pos x="T8" y="T9"/>
              </a:cxn>
            </a:cxnLst>
            <a:rect l="0" t="0" r="r" b="b"/>
            <a:pathLst>
              <a:path w="248" h="244">
                <a:moveTo>
                  <a:pt x="8" y="244"/>
                </a:moveTo>
                <a:lnTo>
                  <a:pt x="0" y="239"/>
                </a:lnTo>
                <a:lnTo>
                  <a:pt x="239" y="0"/>
                </a:lnTo>
                <a:lnTo>
                  <a:pt x="248" y="4"/>
                </a:lnTo>
                <a:lnTo>
                  <a:pt x="8" y="244"/>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16" name="Rectangle 921">
            <a:extLst>
              <a:ext uri="{FF2B5EF4-FFF2-40B4-BE49-F238E27FC236}">
                <a16:creationId xmlns:a16="http://schemas.microsoft.com/office/drawing/2014/main" id="{F4950E97-D546-4A93-693A-0E164E2423E3}"/>
              </a:ext>
            </a:extLst>
          </p:cNvPr>
          <p:cNvSpPr>
            <a:spLocks noChangeArrowheads="1"/>
          </p:cNvSpPr>
          <p:nvPr/>
        </p:nvSpPr>
        <p:spPr bwMode="auto">
          <a:xfrm>
            <a:off x="1179099" y="3082945"/>
            <a:ext cx="393701" cy="269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17" name="Freeform 922">
            <a:extLst>
              <a:ext uri="{FF2B5EF4-FFF2-40B4-BE49-F238E27FC236}">
                <a16:creationId xmlns:a16="http://schemas.microsoft.com/office/drawing/2014/main" id="{74694389-4094-AE20-ACBD-30D2D6CACBE0}"/>
              </a:ext>
            </a:extLst>
          </p:cNvPr>
          <p:cNvSpPr>
            <a:spLocks/>
          </p:cNvSpPr>
          <p:nvPr/>
        </p:nvSpPr>
        <p:spPr bwMode="auto">
          <a:xfrm>
            <a:off x="1179099" y="3089295"/>
            <a:ext cx="393701" cy="387351"/>
          </a:xfrm>
          <a:custGeom>
            <a:avLst/>
            <a:gdLst>
              <a:gd name="T0" fmla="*/ 239 w 248"/>
              <a:gd name="T1" fmla="*/ 244 h 244"/>
              <a:gd name="T2" fmla="*/ 0 w 248"/>
              <a:gd name="T3" fmla="*/ 5 h 244"/>
              <a:gd name="T4" fmla="*/ 8 w 248"/>
              <a:gd name="T5" fmla="*/ 0 h 244"/>
              <a:gd name="T6" fmla="*/ 248 w 248"/>
              <a:gd name="T7" fmla="*/ 240 h 244"/>
              <a:gd name="T8" fmla="*/ 239 w 248"/>
              <a:gd name="T9" fmla="*/ 244 h 244"/>
            </a:gdLst>
            <a:ahLst/>
            <a:cxnLst>
              <a:cxn ang="0">
                <a:pos x="T0" y="T1"/>
              </a:cxn>
              <a:cxn ang="0">
                <a:pos x="T2" y="T3"/>
              </a:cxn>
              <a:cxn ang="0">
                <a:pos x="T4" y="T5"/>
              </a:cxn>
              <a:cxn ang="0">
                <a:pos x="T6" y="T7"/>
              </a:cxn>
              <a:cxn ang="0">
                <a:pos x="T8" y="T9"/>
              </a:cxn>
            </a:cxnLst>
            <a:rect l="0" t="0" r="r" b="b"/>
            <a:pathLst>
              <a:path w="248" h="244">
                <a:moveTo>
                  <a:pt x="239" y="244"/>
                </a:moveTo>
                <a:lnTo>
                  <a:pt x="0" y="5"/>
                </a:lnTo>
                <a:lnTo>
                  <a:pt x="8" y="0"/>
                </a:lnTo>
                <a:lnTo>
                  <a:pt x="248" y="240"/>
                </a:lnTo>
                <a:lnTo>
                  <a:pt x="239" y="244"/>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18" name="Freeform 923">
            <a:extLst>
              <a:ext uri="{FF2B5EF4-FFF2-40B4-BE49-F238E27FC236}">
                <a16:creationId xmlns:a16="http://schemas.microsoft.com/office/drawing/2014/main" id="{5017B93C-40F7-227C-68AA-BDA71ED37EC9}"/>
              </a:ext>
            </a:extLst>
          </p:cNvPr>
          <p:cNvSpPr>
            <a:spLocks/>
          </p:cNvSpPr>
          <p:nvPr/>
        </p:nvSpPr>
        <p:spPr bwMode="auto">
          <a:xfrm>
            <a:off x="1179099" y="3089295"/>
            <a:ext cx="393701" cy="387351"/>
          </a:xfrm>
          <a:custGeom>
            <a:avLst/>
            <a:gdLst>
              <a:gd name="T0" fmla="*/ 8 w 248"/>
              <a:gd name="T1" fmla="*/ 244 h 244"/>
              <a:gd name="T2" fmla="*/ 0 w 248"/>
              <a:gd name="T3" fmla="*/ 240 h 244"/>
              <a:gd name="T4" fmla="*/ 239 w 248"/>
              <a:gd name="T5" fmla="*/ 0 h 244"/>
              <a:gd name="T6" fmla="*/ 248 w 248"/>
              <a:gd name="T7" fmla="*/ 5 h 244"/>
              <a:gd name="T8" fmla="*/ 8 w 248"/>
              <a:gd name="T9" fmla="*/ 244 h 244"/>
            </a:gdLst>
            <a:ahLst/>
            <a:cxnLst>
              <a:cxn ang="0">
                <a:pos x="T0" y="T1"/>
              </a:cxn>
              <a:cxn ang="0">
                <a:pos x="T2" y="T3"/>
              </a:cxn>
              <a:cxn ang="0">
                <a:pos x="T4" y="T5"/>
              </a:cxn>
              <a:cxn ang="0">
                <a:pos x="T6" y="T7"/>
              </a:cxn>
              <a:cxn ang="0">
                <a:pos x="T8" y="T9"/>
              </a:cxn>
            </a:cxnLst>
            <a:rect l="0" t="0" r="r" b="b"/>
            <a:pathLst>
              <a:path w="248" h="244">
                <a:moveTo>
                  <a:pt x="8" y="244"/>
                </a:moveTo>
                <a:lnTo>
                  <a:pt x="0" y="240"/>
                </a:lnTo>
                <a:lnTo>
                  <a:pt x="239" y="0"/>
                </a:lnTo>
                <a:lnTo>
                  <a:pt x="248" y="5"/>
                </a:lnTo>
                <a:lnTo>
                  <a:pt x="8" y="244"/>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19" name="Rectangle 924">
            <a:extLst>
              <a:ext uri="{FF2B5EF4-FFF2-40B4-BE49-F238E27FC236}">
                <a16:creationId xmlns:a16="http://schemas.microsoft.com/office/drawing/2014/main" id="{1BFA87FE-8336-05FF-D72B-A9593405DA7B}"/>
              </a:ext>
            </a:extLst>
          </p:cNvPr>
          <p:cNvSpPr>
            <a:spLocks noChangeArrowheads="1"/>
          </p:cNvSpPr>
          <p:nvPr/>
        </p:nvSpPr>
        <p:spPr bwMode="auto">
          <a:xfrm>
            <a:off x="1179099" y="3462358"/>
            <a:ext cx="393701" cy="285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20" name="Freeform 925">
            <a:extLst>
              <a:ext uri="{FF2B5EF4-FFF2-40B4-BE49-F238E27FC236}">
                <a16:creationId xmlns:a16="http://schemas.microsoft.com/office/drawing/2014/main" id="{14640FC9-B189-4EA4-4A97-03DC0AD698A0}"/>
              </a:ext>
            </a:extLst>
          </p:cNvPr>
          <p:cNvSpPr>
            <a:spLocks/>
          </p:cNvSpPr>
          <p:nvPr/>
        </p:nvSpPr>
        <p:spPr bwMode="auto">
          <a:xfrm>
            <a:off x="1179099" y="3470296"/>
            <a:ext cx="393701" cy="393701"/>
          </a:xfrm>
          <a:custGeom>
            <a:avLst/>
            <a:gdLst>
              <a:gd name="T0" fmla="*/ 239 w 248"/>
              <a:gd name="T1" fmla="*/ 248 h 248"/>
              <a:gd name="T2" fmla="*/ 0 w 248"/>
              <a:gd name="T3" fmla="*/ 4 h 248"/>
              <a:gd name="T4" fmla="*/ 8 w 248"/>
              <a:gd name="T5" fmla="*/ 0 h 248"/>
              <a:gd name="T6" fmla="*/ 248 w 248"/>
              <a:gd name="T7" fmla="*/ 239 h 248"/>
              <a:gd name="T8" fmla="*/ 239 w 248"/>
              <a:gd name="T9" fmla="*/ 248 h 248"/>
            </a:gdLst>
            <a:ahLst/>
            <a:cxnLst>
              <a:cxn ang="0">
                <a:pos x="T0" y="T1"/>
              </a:cxn>
              <a:cxn ang="0">
                <a:pos x="T2" y="T3"/>
              </a:cxn>
              <a:cxn ang="0">
                <a:pos x="T4" y="T5"/>
              </a:cxn>
              <a:cxn ang="0">
                <a:pos x="T6" y="T7"/>
              </a:cxn>
              <a:cxn ang="0">
                <a:pos x="T8" y="T9"/>
              </a:cxn>
            </a:cxnLst>
            <a:rect l="0" t="0" r="r" b="b"/>
            <a:pathLst>
              <a:path w="248" h="248">
                <a:moveTo>
                  <a:pt x="239" y="248"/>
                </a:moveTo>
                <a:lnTo>
                  <a:pt x="0" y="4"/>
                </a:lnTo>
                <a:lnTo>
                  <a:pt x="8" y="0"/>
                </a:lnTo>
                <a:lnTo>
                  <a:pt x="248" y="239"/>
                </a:lnTo>
                <a:lnTo>
                  <a:pt x="239" y="248"/>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21" name="Freeform 926">
            <a:extLst>
              <a:ext uri="{FF2B5EF4-FFF2-40B4-BE49-F238E27FC236}">
                <a16:creationId xmlns:a16="http://schemas.microsoft.com/office/drawing/2014/main" id="{C6D49D94-3D03-17BE-2383-D327B57D109C}"/>
              </a:ext>
            </a:extLst>
          </p:cNvPr>
          <p:cNvSpPr>
            <a:spLocks/>
          </p:cNvSpPr>
          <p:nvPr/>
        </p:nvSpPr>
        <p:spPr bwMode="auto">
          <a:xfrm>
            <a:off x="1179099" y="3470296"/>
            <a:ext cx="393701" cy="393701"/>
          </a:xfrm>
          <a:custGeom>
            <a:avLst/>
            <a:gdLst>
              <a:gd name="T0" fmla="*/ 8 w 248"/>
              <a:gd name="T1" fmla="*/ 248 h 248"/>
              <a:gd name="T2" fmla="*/ 0 w 248"/>
              <a:gd name="T3" fmla="*/ 239 h 248"/>
              <a:gd name="T4" fmla="*/ 239 w 248"/>
              <a:gd name="T5" fmla="*/ 0 h 248"/>
              <a:gd name="T6" fmla="*/ 248 w 248"/>
              <a:gd name="T7" fmla="*/ 4 h 248"/>
              <a:gd name="T8" fmla="*/ 8 w 248"/>
              <a:gd name="T9" fmla="*/ 248 h 248"/>
            </a:gdLst>
            <a:ahLst/>
            <a:cxnLst>
              <a:cxn ang="0">
                <a:pos x="T0" y="T1"/>
              </a:cxn>
              <a:cxn ang="0">
                <a:pos x="T2" y="T3"/>
              </a:cxn>
              <a:cxn ang="0">
                <a:pos x="T4" y="T5"/>
              </a:cxn>
              <a:cxn ang="0">
                <a:pos x="T6" y="T7"/>
              </a:cxn>
              <a:cxn ang="0">
                <a:pos x="T8" y="T9"/>
              </a:cxn>
            </a:cxnLst>
            <a:rect l="0" t="0" r="r" b="b"/>
            <a:pathLst>
              <a:path w="248" h="248">
                <a:moveTo>
                  <a:pt x="8" y="248"/>
                </a:moveTo>
                <a:lnTo>
                  <a:pt x="0" y="239"/>
                </a:lnTo>
                <a:lnTo>
                  <a:pt x="239" y="0"/>
                </a:lnTo>
                <a:lnTo>
                  <a:pt x="248" y="4"/>
                </a:lnTo>
                <a:lnTo>
                  <a:pt x="8" y="248"/>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22" name="Rectangle 927">
            <a:extLst>
              <a:ext uri="{FF2B5EF4-FFF2-40B4-BE49-F238E27FC236}">
                <a16:creationId xmlns:a16="http://schemas.microsoft.com/office/drawing/2014/main" id="{262F66E3-285B-D080-F7F4-45B178586004}"/>
              </a:ext>
            </a:extLst>
          </p:cNvPr>
          <p:cNvSpPr>
            <a:spLocks noChangeArrowheads="1"/>
          </p:cNvSpPr>
          <p:nvPr/>
        </p:nvSpPr>
        <p:spPr bwMode="auto">
          <a:xfrm>
            <a:off x="1179099" y="3843359"/>
            <a:ext cx="393701" cy="269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23" name="Freeform 928">
            <a:extLst>
              <a:ext uri="{FF2B5EF4-FFF2-40B4-BE49-F238E27FC236}">
                <a16:creationId xmlns:a16="http://schemas.microsoft.com/office/drawing/2014/main" id="{39AE4E52-A2D7-35AD-3031-0BA1D57587D7}"/>
              </a:ext>
            </a:extLst>
          </p:cNvPr>
          <p:cNvSpPr>
            <a:spLocks/>
          </p:cNvSpPr>
          <p:nvPr/>
        </p:nvSpPr>
        <p:spPr bwMode="auto">
          <a:xfrm>
            <a:off x="1179099" y="3849709"/>
            <a:ext cx="393701" cy="393701"/>
          </a:xfrm>
          <a:custGeom>
            <a:avLst/>
            <a:gdLst>
              <a:gd name="T0" fmla="*/ 239 w 248"/>
              <a:gd name="T1" fmla="*/ 248 h 248"/>
              <a:gd name="T2" fmla="*/ 0 w 248"/>
              <a:gd name="T3" fmla="*/ 9 h 248"/>
              <a:gd name="T4" fmla="*/ 8 w 248"/>
              <a:gd name="T5" fmla="*/ 0 h 248"/>
              <a:gd name="T6" fmla="*/ 248 w 248"/>
              <a:gd name="T7" fmla="*/ 239 h 248"/>
              <a:gd name="T8" fmla="*/ 239 w 248"/>
              <a:gd name="T9" fmla="*/ 248 h 248"/>
            </a:gdLst>
            <a:ahLst/>
            <a:cxnLst>
              <a:cxn ang="0">
                <a:pos x="T0" y="T1"/>
              </a:cxn>
              <a:cxn ang="0">
                <a:pos x="T2" y="T3"/>
              </a:cxn>
              <a:cxn ang="0">
                <a:pos x="T4" y="T5"/>
              </a:cxn>
              <a:cxn ang="0">
                <a:pos x="T6" y="T7"/>
              </a:cxn>
              <a:cxn ang="0">
                <a:pos x="T8" y="T9"/>
              </a:cxn>
            </a:cxnLst>
            <a:rect l="0" t="0" r="r" b="b"/>
            <a:pathLst>
              <a:path w="248" h="248">
                <a:moveTo>
                  <a:pt x="239" y="248"/>
                </a:moveTo>
                <a:lnTo>
                  <a:pt x="0" y="9"/>
                </a:lnTo>
                <a:lnTo>
                  <a:pt x="8" y="0"/>
                </a:lnTo>
                <a:lnTo>
                  <a:pt x="248" y="239"/>
                </a:lnTo>
                <a:lnTo>
                  <a:pt x="239" y="248"/>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24" name="Freeform 929">
            <a:extLst>
              <a:ext uri="{FF2B5EF4-FFF2-40B4-BE49-F238E27FC236}">
                <a16:creationId xmlns:a16="http://schemas.microsoft.com/office/drawing/2014/main" id="{393D6220-1BCA-A581-7AF1-82E5B94B5B00}"/>
              </a:ext>
            </a:extLst>
          </p:cNvPr>
          <p:cNvSpPr>
            <a:spLocks/>
          </p:cNvSpPr>
          <p:nvPr/>
        </p:nvSpPr>
        <p:spPr bwMode="auto">
          <a:xfrm>
            <a:off x="1179099" y="3849709"/>
            <a:ext cx="393701" cy="393701"/>
          </a:xfrm>
          <a:custGeom>
            <a:avLst/>
            <a:gdLst>
              <a:gd name="T0" fmla="*/ 8 w 248"/>
              <a:gd name="T1" fmla="*/ 248 h 248"/>
              <a:gd name="T2" fmla="*/ 0 w 248"/>
              <a:gd name="T3" fmla="*/ 239 h 248"/>
              <a:gd name="T4" fmla="*/ 239 w 248"/>
              <a:gd name="T5" fmla="*/ 0 h 248"/>
              <a:gd name="T6" fmla="*/ 248 w 248"/>
              <a:gd name="T7" fmla="*/ 9 h 248"/>
              <a:gd name="T8" fmla="*/ 8 w 248"/>
              <a:gd name="T9" fmla="*/ 248 h 248"/>
            </a:gdLst>
            <a:ahLst/>
            <a:cxnLst>
              <a:cxn ang="0">
                <a:pos x="T0" y="T1"/>
              </a:cxn>
              <a:cxn ang="0">
                <a:pos x="T2" y="T3"/>
              </a:cxn>
              <a:cxn ang="0">
                <a:pos x="T4" y="T5"/>
              </a:cxn>
              <a:cxn ang="0">
                <a:pos x="T6" y="T7"/>
              </a:cxn>
              <a:cxn ang="0">
                <a:pos x="T8" y="T9"/>
              </a:cxn>
            </a:cxnLst>
            <a:rect l="0" t="0" r="r" b="b"/>
            <a:pathLst>
              <a:path w="248" h="248">
                <a:moveTo>
                  <a:pt x="8" y="248"/>
                </a:moveTo>
                <a:lnTo>
                  <a:pt x="0" y="239"/>
                </a:lnTo>
                <a:lnTo>
                  <a:pt x="239" y="0"/>
                </a:lnTo>
                <a:lnTo>
                  <a:pt x="248" y="9"/>
                </a:lnTo>
                <a:lnTo>
                  <a:pt x="8" y="248"/>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25" name="Rectangle 930">
            <a:extLst>
              <a:ext uri="{FF2B5EF4-FFF2-40B4-BE49-F238E27FC236}">
                <a16:creationId xmlns:a16="http://schemas.microsoft.com/office/drawing/2014/main" id="{E36D2CBD-F727-9D99-6697-F1AFC9CCD3B9}"/>
              </a:ext>
            </a:extLst>
          </p:cNvPr>
          <p:cNvSpPr>
            <a:spLocks noChangeArrowheads="1"/>
          </p:cNvSpPr>
          <p:nvPr/>
        </p:nvSpPr>
        <p:spPr bwMode="auto">
          <a:xfrm>
            <a:off x="1179099" y="4222772"/>
            <a:ext cx="393701" cy="269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26" name="Freeform 931">
            <a:extLst>
              <a:ext uri="{FF2B5EF4-FFF2-40B4-BE49-F238E27FC236}">
                <a16:creationId xmlns:a16="http://schemas.microsoft.com/office/drawing/2014/main" id="{0E997990-832C-B349-1024-991EFF181805}"/>
              </a:ext>
            </a:extLst>
          </p:cNvPr>
          <p:cNvSpPr>
            <a:spLocks/>
          </p:cNvSpPr>
          <p:nvPr/>
        </p:nvSpPr>
        <p:spPr bwMode="auto">
          <a:xfrm>
            <a:off x="1179099" y="4229122"/>
            <a:ext cx="393701" cy="393701"/>
          </a:xfrm>
          <a:custGeom>
            <a:avLst/>
            <a:gdLst>
              <a:gd name="T0" fmla="*/ 239 w 248"/>
              <a:gd name="T1" fmla="*/ 248 h 248"/>
              <a:gd name="T2" fmla="*/ 0 w 248"/>
              <a:gd name="T3" fmla="*/ 9 h 248"/>
              <a:gd name="T4" fmla="*/ 8 w 248"/>
              <a:gd name="T5" fmla="*/ 0 h 248"/>
              <a:gd name="T6" fmla="*/ 248 w 248"/>
              <a:gd name="T7" fmla="*/ 244 h 248"/>
              <a:gd name="T8" fmla="*/ 239 w 248"/>
              <a:gd name="T9" fmla="*/ 248 h 248"/>
            </a:gdLst>
            <a:ahLst/>
            <a:cxnLst>
              <a:cxn ang="0">
                <a:pos x="T0" y="T1"/>
              </a:cxn>
              <a:cxn ang="0">
                <a:pos x="T2" y="T3"/>
              </a:cxn>
              <a:cxn ang="0">
                <a:pos x="T4" y="T5"/>
              </a:cxn>
              <a:cxn ang="0">
                <a:pos x="T6" y="T7"/>
              </a:cxn>
              <a:cxn ang="0">
                <a:pos x="T8" y="T9"/>
              </a:cxn>
            </a:cxnLst>
            <a:rect l="0" t="0" r="r" b="b"/>
            <a:pathLst>
              <a:path w="248" h="248">
                <a:moveTo>
                  <a:pt x="239" y="248"/>
                </a:moveTo>
                <a:lnTo>
                  <a:pt x="0" y="9"/>
                </a:lnTo>
                <a:lnTo>
                  <a:pt x="8" y="0"/>
                </a:lnTo>
                <a:lnTo>
                  <a:pt x="248" y="244"/>
                </a:lnTo>
                <a:lnTo>
                  <a:pt x="239" y="248"/>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27" name="Freeform 932">
            <a:extLst>
              <a:ext uri="{FF2B5EF4-FFF2-40B4-BE49-F238E27FC236}">
                <a16:creationId xmlns:a16="http://schemas.microsoft.com/office/drawing/2014/main" id="{F2793DFE-231F-6BA8-622F-F38B2EBF27A0}"/>
              </a:ext>
            </a:extLst>
          </p:cNvPr>
          <p:cNvSpPr>
            <a:spLocks/>
          </p:cNvSpPr>
          <p:nvPr/>
        </p:nvSpPr>
        <p:spPr bwMode="auto">
          <a:xfrm>
            <a:off x="1179099" y="4229122"/>
            <a:ext cx="393701" cy="393701"/>
          </a:xfrm>
          <a:custGeom>
            <a:avLst/>
            <a:gdLst>
              <a:gd name="T0" fmla="*/ 8 w 248"/>
              <a:gd name="T1" fmla="*/ 248 h 248"/>
              <a:gd name="T2" fmla="*/ 0 w 248"/>
              <a:gd name="T3" fmla="*/ 244 h 248"/>
              <a:gd name="T4" fmla="*/ 239 w 248"/>
              <a:gd name="T5" fmla="*/ 0 h 248"/>
              <a:gd name="T6" fmla="*/ 248 w 248"/>
              <a:gd name="T7" fmla="*/ 9 h 248"/>
              <a:gd name="T8" fmla="*/ 8 w 248"/>
              <a:gd name="T9" fmla="*/ 248 h 248"/>
            </a:gdLst>
            <a:ahLst/>
            <a:cxnLst>
              <a:cxn ang="0">
                <a:pos x="T0" y="T1"/>
              </a:cxn>
              <a:cxn ang="0">
                <a:pos x="T2" y="T3"/>
              </a:cxn>
              <a:cxn ang="0">
                <a:pos x="T4" y="T5"/>
              </a:cxn>
              <a:cxn ang="0">
                <a:pos x="T6" y="T7"/>
              </a:cxn>
              <a:cxn ang="0">
                <a:pos x="T8" y="T9"/>
              </a:cxn>
            </a:cxnLst>
            <a:rect l="0" t="0" r="r" b="b"/>
            <a:pathLst>
              <a:path w="248" h="248">
                <a:moveTo>
                  <a:pt x="8" y="248"/>
                </a:moveTo>
                <a:lnTo>
                  <a:pt x="0" y="244"/>
                </a:lnTo>
                <a:lnTo>
                  <a:pt x="239" y="0"/>
                </a:lnTo>
                <a:lnTo>
                  <a:pt x="248" y="9"/>
                </a:lnTo>
                <a:lnTo>
                  <a:pt x="8" y="248"/>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28" name="Rectangle 933">
            <a:extLst>
              <a:ext uri="{FF2B5EF4-FFF2-40B4-BE49-F238E27FC236}">
                <a16:creationId xmlns:a16="http://schemas.microsoft.com/office/drawing/2014/main" id="{EF599612-26EA-CF04-C33C-36B7E946E466}"/>
              </a:ext>
            </a:extLst>
          </p:cNvPr>
          <p:cNvSpPr>
            <a:spLocks noChangeArrowheads="1"/>
          </p:cNvSpPr>
          <p:nvPr/>
        </p:nvSpPr>
        <p:spPr bwMode="auto">
          <a:xfrm>
            <a:off x="1179099" y="4602186"/>
            <a:ext cx="393701" cy="285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29" name="Freeform 934">
            <a:extLst>
              <a:ext uri="{FF2B5EF4-FFF2-40B4-BE49-F238E27FC236}">
                <a16:creationId xmlns:a16="http://schemas.microsoft.com/office/drawing/2014/main" id="{97072B7D-65A2-3648-302E-506F0E55F233}"/>
              </a:ext>
            </a:extLst>
          </p:cNvPr>
          <p:cNvSpPr>
            <a:spLocks/>
          </p:cNvSpPr>
          <p:nvPr/>
        </p:nvSpPr>
        <p:spPr bwMode="auto">
          <a:xfrm>
            <a:off x="1179099" y="4616473"/>
            <a:ext cx="393701" cy="387351"/>
          </a:xfrm>
          <a:custGeom>
            <a:avLst/>
            <a:gdLst>
              <a:gd name="T0" fmla="*/ 239 w 248"/>
              <a:gd name="T1" fmla="*/ 244 h 244"/>
              <a:gd name="T2" fmla="*/ 0 w 248"/>
              <a:gd name="T3" fmla="*/ 4 h 244"/>
              <a:gd name="T4" fmla="*/ 8 w 248"/>
              <a:gd name="T5" fmla="*/ 0 h 244"/>
              <a:gd name="T6" fmla="*/ 248 w 248"/>
              <a:gd name="T7" fmla="*/ 239 h 244"/>
              <a:gd name="T8" fmla="*/ 239 w 248"/>
              <a:gd name="T9" fmla="*/ 244 h 244"/>
            </a:gdLst>
            <a:ahLst/>
            <a:cxnLst>
              <a:cxn ang="0">
                <a:pos x="T0" y="T1"/>
              </a:cxn>
              <a:cxn ang="0">
                <a:pos x="T2" y="T3"/>
              </a:cxn>
              <a:cxn ang="0">
                <a:pos x="T4" y="T5"/>
              </a:cxn>
              <a:cxn ang="0">
                <a:pos x="T6" y="T7"/>
              </a:cxn>
              <a:cxn ang="0">
                <a:pos x="T8" y="T9"/>
              </a:cxn>
            </a:cxnLst>
            <a:rect l="0" t="0" r="r" b="b"/>
            <a:pathLst>
              <a:path w="248" h="244">
                <a:moveTo>
                  <a:pt x="239" y="244"/>
                </a:moveTo>
                <a:lnTo>
                  <a:pt x="0" y="4"/>
                </a:lnTo>
                <a:lnTo>
                  <a:pt x="8" y="0"/>
                </a:lnTo>
                <a:lnTo>
                  <a:pt x="248" y="239"/>
                </a:lnTo>
                <a:lnTo>
                  <a:pt x="239" y="244"/>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30" name="Freeform 935">
            <a:extLst>
              <a:ext uri="{FF2B5EF4-FFF2-40B4-BE49-F238E27FC236}">
                <a16:creationId xmlns:a16="http://schemas.microsoft.com/office/drawing/2014/main" id="{5D91F0A5-A0CB-D8D4-8565-E7192FD0C752}"/>
              </a:ext>
            </a:extLst>
          </p:cNvPr>
          <p:cNvSpPr>
            <a:spLocks/>
          </p:cNvSpPr>
          <p:nvPr/>
        </p:nvSpPr>
        <p:spPr bwMode="auto">
          <a:xfrm>
            <a:off x="1179099" y="4616473"/>
            <a:ext cx="393701" cy="387351"/>
          </a:xfrm>
          <a:custGeom>
            <a:avLst/>
            <a:gdLst>
              <a:gd name="T0" fmla="*/ 8 w 248"/>
              <a:gd name="T1" fmla="*/ 244 h 244"/>
              <a:gd name="T2" fmla="*/ 0 w 248"/>
              <a:gd name="T3" fmla="*/ 239 h 244"/>
              <a:gd name="T4" fmla="*/ 239 w 248"/>
              <a:gd name="T5" fmla="*/ 0 h 244"/>
              <a:gd name="T6" fmla="*/ 248 w 248"/>
              <a:gd name="T7" fmla="*/ 4 h 244"/>
              <a:gd name="T8" fmla="*/ 8 w 248"/>
              <a:gd name="T9" fmla="*/ 244 h 244"/>
            </a:gdLst>
            <a:ahLst/>
            <a:cxnLst>
              <a:cxn ang="0">
                <a:pos x="T0" y="T1"/>
              </a:cxn>
              <a:cxn ang="0">
                <a:pos x="T2" y="T3"/>
              </a:cxn>
              <a:cxn ang="0">
                <a:pos x="T4" y="T5"/>
              </a:cxn>
              <a:cxn ang="0">
                <a:pos x="T6" y="T7"/>
              </a:cxn>
              <a:cxn ang="0">
                <a:pos x="T8" y="T9"/>
              </a:cxn>
            </a:cxnLst>
            <a:rect l="0" t="0" r="r" b="b"/>
            <a:pathLst>
              <a:path w="248" h="244">
                <a:moveTo>
                  <a:pt x="8" y="244"/>
                </a:moveTo>
                <a:lnTo>
                  <a:pt x="0" y="239"/>
                </a:lnTo>
                <a:lnTo>
                  <a:pt x="239" y="0"/>
                </a:lnTo>
                <a:lnTo>
                  <a:pt x="248" y="4"/>
                </a:lnTo>
                <a:lnTo>
                  <a:pt x="8" y="244"/>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31" name="Rectangle 936">
            <a:extLst>
              <a:ext uri="{FF2B5EF4-FFF2-40B4-BE49-F238E27FC236}">
                <a16:creationId xmlns:a16="http://schemas.microsoft.com/office/drawing/2014/main" id="{30654A95-F571-050D-0C76-8F76F4792BFE}"/>
              </a:ext>
            </a:extLst>
          </p:cNvPr>
          <p:cNvSpPr>
            <a:spLocks noChangeArrowheads="1"/>
          </p:cNvSpPr>
          <p:nvPr/>
        </p:nvSpPr>
        <p:spPr bwMode="auto">
          <a:xfrm>
            <a:off x="1179099" y="4983187"/>
            <a:ext cx="393701" cy="269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32" name="Freeform 937">
            <a:extLst>
              <a:ext uri="{FF2B5EF4-FFF2-40B4-BE49-F238E27FC236}">
                <a16:creationId xmlns:a16="http://schemas.microsoft.com/office/drawing/2014/main" id="{765CA285-35C9-2990-E6E8-E78E34BA41B1}"/>
              </a:ext>
            </a:extLst>
          </p:cNvPr>
          <p:cNvSpPr>
            <a:spLocks/>
          </p:cNvSpPr>
          <p:nvPr/>
        </p:nvSpPr>
        <p:spPr bwMode="auto">
          <a:xfrm>
            <a:off x="1179099" y="4995887"/>
            <a:ext cx="393701" cy="387351"/>
          </a:xfrm>
          <a:custGeom>
            <a:avLst/>
            <a:gdLst>
              <a:gd name="T0" fmla="*/ 239 w 248"/>
              <a:gd name="T1" fmla="*/ 244 h 244"/>
              <a:gd name="T2" fmla="*/ 0 w 248"/>
              <a:gd name="T3" fmla="*/ 5 h 244"/>
              <a:gd name="T4" fmla="*/ 8 w 248"/>
              <a:gd name="T5" fmla="*/ 0 h 244"/>
              <a:gd name="T6" fmla="*/ 248 w 248"/>
              <a:gd name="T7" fmla="*/ 240 h 244"/>
              <a:gd name="T8" fmla="*/ 239 w 248"/>
              <a:gd name="T9" fmla="*/ 244 h 244"/>
            </a:gdLst>
            <a:ahLst/>
            <a:cxnLst>
              <a:cxn ang="0">
                <a:pos x="T0" y="T1"/>
              </a:cxn>
              <a:cxn ang="0">
                <a:pos x="T2" y="T3"/>
              </a:cxn>
              <a:cxn ang="0">
                <a:pos x="T4" y="T5"/>
              </a:cxn>
              <a:cxn ang="0">
                <a:pos x="T6" y="T7"/>
              </a:cxn>
              <a:cxn ang="0">
                <a:pos x="T8" y="T9"/>
              </a:cxn>
            </a:cxnLst>
            <a:rect l="0" t="0" r="r" b="b"/>
            <a:pathLst>
              <a:path w="248" h="244">
                <a:moveTo>
                  <a:pt x="239" y="244"/>
                </a:moveTo>
                <a:lnTo>
                  <a:pt x="0" y="5"/>
                </a:lnTo>
                <a:lnTo>
                  <a:pt x="8" y="0"/>
                </a:lnTo>
                <a:lnTo>
                  <a:pt x="248" y="240"/>
                </a:lnTo>
                <a:lnTo>
                  <a:pt x="239" y="244"/>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33" name="Freeform 938">
            <a:extLst>
              <a:ext uri="{FF2B5EF4-FFF2-40B4-BE49-F238E27FC236}">
                <a16:creationId xmlns:a16="http://schemas.microsoft.com/office/drawing/2014/main" id="{6F24AE32-F3A0-4FDF-5582-7F25F1D89629}"/>
              </a:ext>
            </a:extLst>
          </p:cNvPr>
          <p:cNvSpPr>
            <a:spLocks/>
          </p:cNvSpPr>
          <p:nvPr/>
        </p:nvSpPr>
        <p:spPr bwMode="auto">
          <a:xfrm>
            <a:off x="1179099" y="4995887"/>
            <a:ext cx="393701" cy="387351"/>
          </a:xfrm>
          <a:custGeom>
            <a:avLst/>
            <a:gdLst>
              <a:gd name="T0" fmla="*/ 8 w 248"/>
              <a:gd name="T1" fmla="*/ 244 h 244"/>
              <a:gd name="T2" fmla="*/ 0 w 248"/>
              <a:gd name="T3" fmla="*/ 240 h 244"/>
              <a:gd name="T4" fmla="*/ 239 w 248"/>
              <a:gd name="T5" fmla="*/ 0 h 244"/>
              <a:gd name="T6" fmla="*/ 248 w 248"/>
              <a:gd name="T7" fmla="*/ 5 h 244"/>
              <a:gd name="T8" fmla="*/ 8 w 248"/>
              <a:gd name="T9" fmla="*/ 244 h 244"/>
            </a:gdLst>
            <a:ahLst/>
            <a:cxnLst>
              <a:cxn ang="0">
                <a:pos x="T0" y="T1"/>
              </a:cxn>
              <a:cxn ang="0">
                <a:pos x="T2" y="T3"/>
              </a:cxn>
              <a:cxn ang="0">
                <a:pos x="T4" y="T5"/>
              </a:cxn>
              <a:cxn ang="0">
                <a:pos x="T6" y="T7"/>
              </a:cxn>
              <a:cxn ang="0">
                <a:pos x="T8" y="T9"/>
              </a:cxn>
            </a:cxnLst>
            <a:rect l="0" t="0" r="r" b="b"/>
            <a:pathLst>
              <a:path w="248" h="244">
                <a:moveTo>
                  <a:pt x="8" y="244"/>
                </a:moveTo>
                <a:lnTo>
                  <a:pt x="0" y="240"/>
                </a:lnTo>
                <a:lnTo>
                  <a:pt x="239" y="0"/>
                </a:lnTo>
                <a:lnTo>
                  <a:pt x="248" y="5"/>
                </a:lnTo>
                <a:lnTo>
                  <a:pt x="8" y="244"/>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34" name="Rectangle 939">
            <a:extLst>
              <a:ext uri="{FF2B5EF4-FFF2-40B4-BE49-F238E27FC236}">
                <a16:creationId xmlns:a16="http://schemas.microsoft.com/office/drawing/2014/main" id="{43FA0E50-EE2F-42EE-1EAF-9A7EAA554BEA}"/>
              </a:ext>
            </a:extLst>
          </p:cNvPr>
          <p:cNvSpPr>
            <a:spLocks noChangeArrowheads="1"/>
          </p:cNvSpPr>
          <p:nvPr/>
        </p:nvSpPr>
        <p:spPr bwMode="auto">
          <a:xfrm>
            <a:off x="1179099" y="5368950"/>
            <a:ext cx="393701" cy="285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35" name="Freeform 940">
            <a:extLst>
              <a:ext uri="{FF2B5EF4-FFF2-40B4-BE49-F238E27FC236}">
                <a16:creationId xmlns:a16="http://schemas.microsoft.com/office/drawing/2014/main" id="{756A5BB0-C0F6-7C27-5AA8-F616A95B742F}"/>
              </a:ext>
            </a:extLst>
          </p:cNvPr>
          <p:cNvSpPr>
            <a:spLocks/>
          </p:cNvSpPr>
          <p:nvPr/>
        </p:nvSpPr>
        <p:spPr bwMode="auto">
          <a:xfrm>
            <a:off x="1179099" y="5376888"/>
            <a:ext cx="393701" cy="393701"/>
          </a:xfrm>
          <a:custGeom>
            <a:avLst/>
            <a:gdLst>
              <a:gd name="T0" fmla="*/ 239 w 248"/>
              <a:gd name="T1" fmla="*/ 248 h 248"/>
              <a:gd name="T2" fmla="*/ 0 w 248"/>
              <a:gd name="T3" fmla="*/ 4 h 248"/>
              <a:gd name="T4" fmla="*/ 8 w 248"/>
              <a:gd name="T5" fmla="*/ 0 h 248"/>
              <a:gd name="T6" fmla="*/ 248 w 248"/>
              <a:gd name="T7" fmla="*/ 239 h 248"/>
              <a:gd name="T8" fmla="*/ 239 w 248"/>
              <a:gd name="T9" fmla="*/ 248 h 248"/>
            </a:gdLst>
            <a:ahLst/>
            <a:cxnLst>
              <a:cxn ang="0">
                <a:pos x="T0" y="T1"/>
              </a:cxn>
              <a:cxn ang="0">
                <a:pos x="T2" y="T3"/>
              </a:cxn>
              <a:cxn ang="0">
                <a:pos x="T4" y="T5"/>
              </a:cxn>
              <a:cxn ang="0">
                <a:pos x="T6" y="T7"/>
              </a:cxn>
              <a:cxn ang="0">
                <a:pos x="T8" y="T9"/>
              </a:cxn>
            </a:cxnLst>
            <a:rect l="0" t="0" r="r" b="b"/>
            <a:pathLst>
              <a:path w="248" h="248">
                <a:moveTo>
                  <a:pt x="239" y="248"/>
                </a:moveTo>
                <a:lnTo>
                  <a:pt x="0" y="4"/>
                </a:lnTo>
                <a:lnTo>
                  <a:pt x="8" y="0"/>
                </a:lnTo>
                <a:lnTo>
                  <a:pt x="248" y="239"/>
                </a:lnTo>
                <a:lnTo>
                  <a:pt x="239" y="248"/>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36" name="Freeform 941">
            <a:extLst>
              <a:ext uri="{FF2B5EF4-FFF2-40B4-BE49-F238E27FC236}">
                <a16:creationId xmlns:a16="http://schemas.microsoft.com/office/drawing/2014/main" id="{A6AEF215-33E6-4E61-1FEA-E4AD798F1139}"/>
              </a:ext>
            </a:extLst>
          </p:cNvPr>
          <p:cNvSpPr>
            <a:spLocks/>
          </p:cNvSpPr>
          <p:nvPr/>
        </p:nvSpPr>
        <p:spPr bwMode="auto">
          <a:xfrm>
            <a:off x="1179099" y="5376888"/>
            <a:ext cx="393701" cy="393701"/>
          </a:xfrm>
          <a:custGeom>
            <a:avLst/>
            <a:gdLst>
              <a:gd name="T0" fmla="*/ 8 w 248"/>
              <a:gd name="T1" fmla="*/ 248 h 248"/>
              <a:gd name="T2" fmla="*/ 0 w 248"/>
              <a:gd name="T3" fmla="*/ 239 h 248"/>
              <a:gd name="T4" fmla="*/ 239 w 248"/>
              <a:gd name="T5" fmla="*/ 0 h 248"/>
              <a:gd name="T6" fmla="*/ 248 w 248"/>
              <a:gd name="T7" fmla="*/ 4 h 248"/>
              <a:gd name="T8" fmla="*/ 8 w 248"/>
              <a:gd name="T9" fmla="*/ 248 h 248"/>
            </a:gdLst>
            <a:ahLst/>
            <a:cxnLst>
              <a:cxn ang="0">
                <a:pos x="T0" y="T1"/>
              </a:cxn>
              <a:cxn ang="0">
                <a:pos x="T2" y="T3"/>
              </a:cxn>
              <a:cxn ang="0">
                <a:pos x="T4" y="T5"/>
              </a:cxn>
              <a:cxn ang="0">
                <a:pos x="T6" y="T7"/>
              </a:cxn>
              <a:cxn ang="0">
                <a:pos x="T8" y="T9"/>
              </a:cxn>
            </a:cxnLst>
            <a:rect l="0" t="0" r="r" b="b"/>
            <a:pathLst>
              <a:path w="248" h="248">
                <a:moveTo>
                  <a:pt x="8" y="248"/>
                </a:moveTo>
                <a:lnTo>
                  <a:pt x="0" y="239"/>
                </a:lnTo>
                <a:lnTo>
                  <a:pt x="239" y="0"/>
                </a:lnTo>
                <a:lnTo>
                  <a:pt x="248" y="4"/>
                </a:lnTo>
                <a:lnTo>
                  <a:pt x="8" y="248"/>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37" name="Rectangle 942">
            <a:extLst>
              <a:ext uri="{FF2B5EF4-FFF2-40B4-BE49-F238E27FC236}">
                <a16:creationId xmlns:a16="http://schemas.microsoft.com/office/drawing/2014/main" id="{180A329F-60A5-F910-448E-61C25FE74C2B}"/>
              </a:ext>
            </a:extLst>
          </p:cNvPr>
          <p:cNvSpPr>
            <a:spLocks noChangeArrowheads="1"/>
          </p:cNvSpPr>
          <p:nvPr/>
        </p:nvSpPr>
        <p:spPr bwMode="auto">
          <a:xfrm>
            <a:off x="1179099" y="5749951"/>
            <a:ext cx="393701" cy="269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38" name="Freeform 943">
            <a:extLst>
              <a:ext uri="{FF2B5EF4-FFF2-40B4-BE49-F238E27FC236}">
                <a16:creationId xmlns:a16="http://schemas.microsoft.com/office/drawing/2014/main" id="{85ED4AF3-60C5-8A66-5E12-3874D52257A9}"/>
              </a:ext>
            </a:extLst>
          </p:cNvPr>
          <p:cNvSpPr>
            <a:spLocks/>
          </p:cNvSpPr>
          <p:nvPr/>
        </p:nvSpPr>
        <p:spPr bwMode="auto">
          <a:xfrm>
            <a:off x="1179099" y="5756301"/>
            <a:ext cx="393701" cy="393701"/>
          </a:xfrm>
          <a:custGeom>
            <a:avLst/>
            <a:gdLst>
              <a:gd name="T0" fmla="*/ 239 w 248"/>
              <a:gd name="T1" fmla="*/ 248 h 248"/>
              <a:gd name="T2" fmla="*/ 0 w 248"/>
              <a:gd name="T3" fmla="*/ 9 h 248"/>
              <a:gd name="T4" fmla="*/ 8 w 248"/>
              <a:gd name="T5" fmla="*/ 0 h 248"/>
              <a:gd name="T6" fmla="*/ 248 w 248"/>
              <a:gd name="T7" fmla="*/ 239 h 248"/>
              <a:gd name="T8" fmla="*/ 239 w 248"/>
              <a:gd name="T9" fmla="*/ 248 h 248"/>
            </a:gdLst>
            <a:ahLst/>
            <a:cxnLst>
              <a:cxn ang="0">
                <a:pos x="T0" y="T1"/>
              </a:cxn>
              <a:cxn ang="0">
                <a:pos x="T2" y="T3"/>
              </a:cxn>
              <a:cxn ang="0">
                <a:pos x="T4" y="T5"/>
              </a:cxn>
              <a:cxn ang="0">
                <a:pos x="T6" y="T7"/>
              </a:cxn>
              <a:cxn ang="0">
                <a:pos x="T8" y="T9"/>
              </a:cxn>
            </a:cxnLst>
            <a:rect l="0" t="0" r="r" b="b"/>
            <a:pathLst>
              <a:path w="248" h="248">
                <a:moveTo>
                  <a:pt x="239" y="248"/>
                </a:moveTo>
                <a:lnTo>
                  <a:pt x="0" y="9"/>
                </a:lnTo>
                <a:lnTo>
                  <a:pt x="8" y="0"/>
                </a:lnTo>
                <a:lnTo>
                  <a:pt x="248" y="239"/>
                </a:lnTo>
                <a:lnTo>
                  <a:pt x="239" y="248"/>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39" name="Freeform 944">
            <a:extLst>
              <a:ext uri="{FF2B5EF4-FFF2-40B4-BE49-F238E27FC236}">
                <a16:creationId xmlns:a16="http://schemas.microsoft.com/office/drawing/2014/main" id="{F3ABC92D-6B06-3481-767B-7C60043EA04C}"/>
              </a:ext>
            </a:extLst>
          </p:cNvPr>
          <p:cNvSpPr>
            <a:spLocks/>
          </p:cNvSpPr>
          <p:nvPr/>
        </p:nvSpPr>
        <p:spPr bwMode="auto">
          <a:xfrm>
            <a:off x="1179099" y="5756301"/>
            <a:ext cx="393701" cy="393701"/>
          </a:xfrm>
          <a:custGeom>
            <a:avLst/>
            <a:gdLst>
              <a:gd name="T0" fmla="*/ 8 w 248"/>
              <a:gd name="T1" fmla="*/ 248 h 248"/>
              <a:gd name="T2" fmla="*/ 0 w 248"/>
              <a:gd name="T3" fmla="*/ 239 h 248"/>
              <a:gd name="T4" fmla="*/ 239 w 248"/>
              <a:gd name="T5" fmla="*/ 0 h 248"/>
              <a:gd name="T6" fmla="*/ 248 w 248"/>
              <a:gd name="T7" fmla="*/ 9 h 248"/>
              <a:gd name="T8" fmla="*/ 8 w 248"/>
              <a:gd name="T9" fmla="*/ 248 h 248"/>
            </a:gdLst>
            <a:ahLst/>
            <a:cxnLst>
              <a:cxn ang="0">
                <a:pos x="T0" y="T1"/>
              </a:cxn>
              <a:cxn ang="0">
                <a:pos x="T2" y="T3"/>
              </a:cxn>
              <a:cxn ang="0">
                <a:pos x="T4" y="T5"/>
              </a:cxn>
              <a:cxn ang="0">
                <a:pos x="T6" y="T7"/>
              </a:cxn>
              <a:cxn ang="0">
                <a:pos x="T8" y="T9"/>
              </a:cxn>
            </a:cxnLst>
            <a:rect l="0" t="0" r="r" b="b"/>
            <a:pathLst>
              <a:path w="248" h="248">
                <a:moveTo>
                  <a:pt x="8" y="248"/>
                </a:moveTo>
                <a:lnTo>
                  <a:pt x="0" y="239"/>
                </a:lnTo>
                <a:lnTo>
                  <a:pt x="239" y="0"/>
                </a:lnTo>
                <a:lnTo>
                  <a:pt x="248" y="9"/>
                </a:lnTo>
                <a:lnTo>
                  <a:pt x="8" y="248"/>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40" name="Rectangle 945">
            <a:extLst>
              <a:ext uri="{FF2B5EF4-FFF2-40B4-BE49-F238E27FC236}">
                <a16:creationId xmlns:a16="http://schemas.microsoft.com/office/drawing/2014/main" id="{63CC10BC-21D5-D5FA-20A5-7DAED177C3AC}"/>
              </a:ext>
            </a:extLst>
          </p:cNvPr>
          <p:cNvSpPr>
            <a:spLocks noChangeArrowheads="1"/>
          </p:cNvSpPr>
          <p:nvPr/>
        </p:nvSpPr>
        <p:spPr bwMode="auto">
          <a:xfrm>
            <a:off x="1179099" y="6129364"/>
            <a:ext cx="393701" cy="269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41" name="Freeform 946">
            <a:extLst>
              <a:ext uri="{FF2B5EF4-FFF2-40B4-BE49-F238E27FC236}">
                <a16:creationId xmlns:a16="http://schemas.microsoft.com/office/drawing/2014/main" id="{F11251CE-CFAE-3F62-3C06-B141E97FC18A}"/>
              </a:ext>
            </a:extLst>
          </p:cNvPr>
          <p:cNvSpPr>
            <a:spLocks/>
          </p:cNvSpPr>
          <p:nvPr/>
        </p:nvSpPr>
        <p:spPr bwMode="auto">
          <a:xfrm>
            <a:off x="1179099" y="6135714"/>
            <a:ext cx="393701" cy="393701"/>
          </a:xfrm>
          <a:custGeom>
            <a:avLst/>
            <a:gdLst>
              <a:gd name="T0" fmla="*/ 239 w 248"/>
              <a:gd name="T1" fmla="*/ 248 h 248"/>
              <a:gd name="T2" fmla="*/ 0 w 248"/>
              <a:gd name="T3" fmla="*/ 9 h 248"/>
              <a:gd name="T4" fmla="*/ 8 w 248"/>
              <a:gd name="T5" fmla="*/ 0 h 248"/>
              <a:gd name="T6" fmla="*/ 248 w 248"/>
              <a:gd name="T7" fmla="*/ 244 h 248"/>
              <a:gd name="T8" fmla="*/ 239 w 248"/>
              <a:gd name="T9" fmla="*/ 248 h 248"/>
            </a:gdLst>
            <a:ahLst/>
            <a:cxnLst>
              <a:cxn ang="0">
                <a:pos x="T0" y="T1"/>
              </a:cxn>
              <a:cxn ang="0">
                <a:pos x="T2" y="T3"/>
              </a:cxn>
              <a:cxn ang="0">
                <a:pos x="T4" y="T5"/>
              </a:cxn>
              <a:cxn ang="0">
                <a:pos x="T6" y="T7"/>
              </a:cxn>
              <a:cxn ang="0">
                <a:pos x="T8" y="T9"/>
              </a:cxn>
            </a:cxnLst>
            <a:rect l="0" t="0" r="r" b="b"/>
            <a:pathLst>
              <a:path w="248" h="248">
                <a:moveTo>
                  <a:pt x="239" y="248"/>
                </a:moveTo>
                <a:lnTo>
                  <a:pt x="0" y="9"/>
                </a:lnTo>
                <a:lnTo>
                  <a:pt x="8" y="0"/>
                </a:lnTo>
                <a:lnTo>
                  <a:pt x="248" y="244"/>
                </a:lnTo>
                <a:lnTo>
                  <a:pt x="239" y="248"/>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42" name="Freeform 947">
            <a:extLst>
              <a:ext uri="{FF2B5EF4-FFF2-40B4-BE49-F238E27FC236}">
                <a16:creationId xmlns:a16="http://schemas.microsoft.com/office/drawing/2014/main" id="{566C7D07-F87C-43F4-76D2-A264E451C586}"/>
              </a:ext>
            </a:extLst>
          </p:cNvPr>
          <p:cNvSpPr>
            <a:spLocks/>
          </p:cNvSpPr>
          <p:nvPr/>
        </p:nvSpPr>
        <p:spPr bwMode="auto">
          <a:xfrm>
            <a:off x="1179099" y="6135714"/>
            <a:ext cx="393701" cy="393701"/>
          </a:xfrm>
          <a:custGeom>
            <a:avLst/>
            <a:gdLst>
              <a:gd name="T0" fmla="*/ 8 w 248"/>
              <a:gd name="T1" fmla="*/ 248 h 248"/>
              <a:gd name="T2" fmla="*/ 0 w 248"/>
              <a:gd name="T3" fmla="*/ 244 h 248"/>
              <a:gd name="T4" fmla="*/ 239 w 248"/>
              <a:gd name="T5" fmla="*/ 0 h 248"/>
              <a:gd name="T6" fmla="*/ 248 w 248"/>
              <a:gd name="T7" fmla="*/ 9 h 248"/>
              <a:gd name="T8" fmla="*/ 8 w 248"/>
              <a:gd name="T9" fmla="*/ 248 h 248"/>
            </a:gdLst>
            <a:ahLst/>
            <a:cxnLst>
              <a:cxn ang="0">
                <a:pos x="T0" y="T1"/>
              </a:cxn>
              <a:cxn ang="0">
                <a:pos x="T2" y="T3"/>
              </a:cxn>
              <a:cxn ang="0">
                <a:pos x="T4" y="T5"/>
              </a:cxn>
              <a:cxn ang="0">
                <a:pos x="T6" y="T7"/>
              </a:cxn>
              <a:cxn ang="0">
                <a:pos x="T8" y="T9"/>
              </a:cxn>
            </a:cxnLst>
            <a:rect l="0" t="0" r="r" b="b"/>
            <a:pathLst>
              <a:path w="248" h="248">
                <a:moveTo>
                  <a:pt x="8" y="248"/>
                </a:moveTo>
                <a:lnTo>
                  <a:pt x="0" y="244"/>
                </a:lnTo>
                <a:lnTo>
                  <a:pt x="239" y="0"/>
                </a:lnTo>
                <a:lnTo>
                  <a:pt x="248" y="9"/>
                </a:lnTo>
                <a:lnTo>
                  <a:pt x="8" y="248"/>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43" name="Rectangle 948">
            <a:extLst>
              <a:ext uri="{FF2B5EF4-FFF2-40B4-BE49-F238E27FC236}">
                <a16:creationId xmlns:a16="http://schemas.microsoft.com/office/drawing/2014/main" id="{18663CBB-FAD5-50CA-62B8-04AB83A79693}"/>
              </a:ext>
            </a:extLst>
          </p:cNvPr>
          <p:cNvSpPr>
            <a:spLocks noChangeArrowheads="1"/>
          </p:cNvSpPr>
          <p:nvPr/>
        </p:nvSpPr>
        <p:spPr bwMode="auto">
          <a:xfrm>
            <a:off x="1179099" y="6508778"/>
            <a:ext cx="393701" cy="285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44" name="Freeform 949">
            <a:extLst>
              <a:ext uri="{FF2B5EF4-FFF2-40B4-BE49-F238E27FC236}">
                <a16:creationId xmlns:a16="http://schemas.microsoft.com/office/drawing/2014/main" id="{A23934C6-191C-C4F2-92B3-23B27F816C6D}"/>
              </a:ext>
            </a:extLst>
          </p:cNvPr>
          <p:cNvSpPr>
            <a:spLocks noEditPoints="1"/>
          </p:cNvSpPr>
          <p:nvPr/>
        </p:nvSpPr>
        <p:spPr bwMode="auto">
          <a:xfrm>
            <a:off x="1026698" y="6523065"/>
            <a:ext cx="704852" cy="158750"/>
          </a:xfrm>
          <a:custGeom>
            <a:avLst/>
            <a:gdLst>
              <a:gd name="T0" fmla="*/ 444 w 444"/>
              <a:gd name="T1" fmla="*/ 100 h 100"/>
              <a:gd name="T2" fmla="*/ 0 w 444"/>
              <a:gd name="T3" fmla="*/ 100 h 100"/>
              <a:gd name="T4" fmla="*/ 39 w 444"/>
              <a:gd name="T5" fmla="*/ 0 h 100"/>
              <a:gd name="T6" fmla="*/ 400 w 444"/>
              <a:gd name="T7" fmla="*/ 0 h 100"/>
              <a:gd name="T8" fmla="*/ 444 w 444"/>
              <a:gd name="T9" fmla="*/ 100 h 100"/>
              <a:gd name="T10" fmla="*/ 22 w 444"/>
              <a:gd name="T11" fmla="*/ 83 h 100"/>
              <a:gd name="T12" fmla="*/ 418 w 444"/>
              <a:gd name="T13" fmla="*/ 83 h 100"/>
              <a:gd name="T14" fmla="*/ 387 w 444"/>
              <a:gd name="T15" fmla="*/ 17 h 100"/>
              <a:gd name="T16" fmla="*/ 52 w 444"/>
              <a:gd name="T17" fmla="*/ 17 h 100"/>
              <a:gd name="T18" fmla="*/ 22 w 444"/>
              <a:gd name="T19" fmla="*/ 8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4" h="100">
                <a:moveTo>
                  <a:pt x="444" y="100"/>
                </a:moveTo>
                <a:lnTo>
                  <a:pt x="0" y="100"/>
                </a:lnTo>
                <a:lnTo>
                  <a:pt x="39" y="0"/>
                </a:lnTo>
                <a:lnTo>
                  <a:pt x="400" y="0"/>
                </a:lnTo>
                <a:lnTo>
                  <a:pt x="444" y="100"/>
                </a:lnTo>
                <a:close/>
                <a:moveTo>
                  <a:pt x="22" y="83"/>
                </a:moveTo>
                <a:lnTo>
                  <a:pt x="418" y="83"/>
                </a:lnTo>
                <a:lnTo>
                  <a:pt x="387" y="17"/>
                </a:lnTo>
                <a:lnTo>
                  <a:pt x="52" y="17"/>
                </a:lnTo>
                <a:lnTo>
                  <a:pt x="22" y="83"/>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45" name="Rectangle 950">
            <a:extLst>
              <a:ext uri="{FF2B5EF4-FFF2-40B4-BE49-F238E27FC236}">
                <a16:creationId xmlns:a16="http://schemas.microsoft.com/office/drawing/2014/main" id="{68C9A305-8DA9-DF37-972A-9E89A859A112}"/>
              </a:ext>
            </a:extLst>
          </p:cNvPr>
          <p:cNvSpPr>
            <a:spLocks noChangeArrowheads="1"/>
          </p:cNvSpPr>
          <p:nvPr/>
        </p:nvSpPr>
        <p:spPr bwMode="auto">
          <a:xfrm>
            <a:off x="806035" y="6661178"/>
            <a:ext cx="1139828" cy="3492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46" name="Rectangle 951">
            <a:extLst>
              <a:ext uri="{FF2B5EF4-FFF2-40B4-BE49-F238E27FC236}">
                <a16:creationId xmlns:a16="http://schemas.microsoft.com/office/drawing/2014/main" id="{B67FDE0E-7C40-A651-78F9-6A6002FC9EFE}"/>
              </a:ext>
            </a:extLst>
          </p:cNvPr>
          <p:cNvSpPr>
            <a:spLocks noChangeArrowheads="1"/>
          </p:cNvSpPr>
          <p:nvPr/>
        </p:nvSpPr>
        <p:spPr bwMode="auto">
          <a:xfrm>
            <a:off x="1137824" y="6537353"/>
            <a:ext cx="82550" cy="13811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47" name="Rectangle 952">
            <a:extLst>
              <a:ext uri="{FF2B5EF4-FFF2-40B4-BE49-F238E27FC236}">
                <a16:creationId xmlns:a16="http://schemas.microsoft.com/office/drawing/2014/main" id="{BA96C8B4-CE7F-64DD-049C-70807D9D978D}"/>
              </a:ext>
            </a:extLst>
          </p:cNvPr>
          <p:cNvSpPr>
            <a:spLocks noChangeArrowheads="1"/>
          </p:cNvSpPr>
          <p:nvPr/>
        </p:nvSpPr>
        <p:spPr bwMode="auto">
          <a:xfrm>
            <a:off x="806035" y="6667528"/>
            <a:ext cx="82550" cy="8413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48" name="Rectangle 953">
            <a:extLst>
              <a:ext uri="{FF2B5EF4-FFF2-40B4-BE49-F238E27FC236}">
                <a16:creationId xmlns:a16="http://schemas.microsoft.com/office/drawing/2014/main" id="{26787ECE-D97C-3271-A57E-E68E2505BFA6}"/>
              </a:ext>
            </a:extLst>
          </p:cNvPr>
          <p:cNvSpPr>
            <a:spLocks noChangeArrowheads="1"/>
          </p:cNvSpPr>
          <p:nvPr/>
        </p:nvSpPr>
        <p:spPr bwMode="auto">
          <a:xfrm>
            <a:off x="1863313" y="6667528"/>
            <a:ext cx="82550" cy="8413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49" name="Rectangle 954">
            <a:extLst>
              <a:ext uri="{FF2B5EF4-FFF2-40B4-BE49-F238E27FC236}">
                <a16:creationId xmlns:a16="http://schemas.microsoft.com/office/drawing/2014/main" id="{7EA5DB66-C7AA-B176-C7BD-1DC379655460}"/>
              </a:ext>
            </a:extLst>
          </p:cNvPr>
          <p:cNvSpPr>
            <a:spLocks noChangeArrowheads="1"/>
          </p:cNvSpPr>
          <p:nvPr/>
        </p:nvSpPr>
        <p:spPr bwMode="auto">
          <a:xfrm>
            <a:off x="1523587" y="6537353"/>
            <a:ext cx="84138" cy="13811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50" name="Rectangle 955">
            <a:extLst>
              <a:ext uri="{FF2B5EF4-FFF2-40B4-BE49-F238E27FC236}">
                <a16:creationId xmlns:a16="http://schemas.microsoft.com/office/drawing/2014/main" id="{2AF574CC-C8D6-8A22-F148-B88DB487D1D1}"/>
              </a:ext>
            </a:extLst>
          </p:cNvPr>
          <p:cNvSpPr>
            <a:spLocks noChangeArrowheads="1"/>
          </p:cNvSpPr>
          <p:nvPr/>
        </p:nvSpPr>
        <p:spPr bwMode="auto">
          <a:xfrm>
            <a:off x="1179099" y="6584978"/>
            <a:ext cx="385764" cy="285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51" name="Rectangle 956">
            <a:extLst>
              <a:ext uri="{FF2B5EF4-FFF2-40B4-BE49-F238E27FC236}">
                <a16:creationId xmlns:a16="http://schemas.microsoft.com/office/drawing/2014/main" id="{C87ACC11-9449-6B13-1C06-C455C1F9F791}"/>
              </a:ext>
            </a:extLst>
          </p:cNvPr>
          <p:cNvSpPr>
            <a:spLocks noChangeArrowheads="1"/>
          </p:cNvSpPr>
          <p:nvPr/>
        </p:nvSpPr>
        <p:spPr bwMode="auto">
          <a:xfrm>
            <a:off x="806035" y="6743728"/>
            <a:ext cx="1139828" cy="142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52" name="Rectangle 957">
            <a:extLst>
              <a:ext uri="{FF2B5EF4-FFF2-40B4-BE49-F238E27FC236}">
                <a16:creationId xmlns:a16="http://schemas.microsoft.com/office/drawing/2014/main" id="{9E5342BD-36F9-4B04-DCD9-EFCD5AD1C546}"/>
              </a:ext>
            </a:extLst>
          </p:cNvPr>
          <p:cNvSpPr>
            <a:spLocks noChangeArrowheads="1"/>
          </p:cNvSpPr>
          <p:nvPr/>
        </p:nvSpPr>
        <p:spPr bwMode="auto">
          <a:xfrm>
            <a:off x="1309274" y="2295543"/>
            <a:ext cx="14288" cy="437992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53" name="Rectangle 958">
            <a:extLst>
              <a:ext uri="{FF2B5EF4-FFF2-40B4-BE49-F238E27FC236}">
                <a16:creationId xmlns:a16="http://schemas.microsoft.com/office/drawing/2014/main" id="{9C7C582B-78B5-9B34-DFFC-B8D9CD731986}"/>
              </a:ext>
            </a:extLst>
          </p:cNvPr>
          <p:cNvSpPr>
            <a:spLocks noChangeArrowheads="1"/>
          </p:cNvSpPr>
          <p:nvPr/>
        </p:nvSpPr>
        <p:spPr bwMode="auto">
          <a:xfrm>
            <a:off x="1434687" y="2295543"/>
            <a:ext cx="12700" cy="4379923"/>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54" name="Rectangle 959">
            <a:extLst>
              <a:ext uri="{FF2B5EF4-FFF2-40B4-BE49-F238E27FC236}">
                <a16:creationId xmlns:a16="http://schemas.microsoft.com/office/drawing/2014/main" id="{E0114FBF-7F1D-59C5-C998-0D2EF0E41D81}"/>
              </a:ext>
            </a:extLst>
          </p:cNvPr>
          <p:cNvSpPr>
            <a:spLocks noChangeArrowheads="1"/>
          </p:cNvSpPr>
          <p:nvPr/>
        </p:nvSpPr>
        <p:spPr bwMode="auto">
          <a:xfrm>
            <a:off x="1212436" y="2330468"/>
            <a:ext cx="14288" cy="114617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55" name="Rectangle 960">
            <a:extLst>
              <a:ext uri="{FF2B5EF4-FFF2-40B4-BE49-F238E27FC236}">
                <a16:creationId xmlns:a16="http://schemas.microsoft.com/office/drawing/2014/main" id="{14205552-34F8-F9F1-27A1-7BB3AE3511BD}"/>
              </a:ext>
            </a:extLst>
          </p:cNvPr>
          <p:cNvSpPr>
            <a:spLocks noChangeArrowheads="1"/>
          </p:cNvSpPr>
          <p:nvPr/>
        </p:nvSpPr>
        <p:spPr bwMode="auto">
          <a:xfrm>
            <a:off x="1364837" y="2330468"/>
            <a:ext cx="14288" cy="114617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56" name="Rectangle 961">
            <a:extLst>
              <a:ext uri="{FF2B5EF4-FFF2-40B4-BE49-F238E27FC236}">
                <a16:creationId xmlns:a16="http://schemas.microsoft.com/office/drawing/2014/main" id="{D5CA9482-993B-DCD2-28E5-762EB31EA22B}"/>
              </a:ext>
            </a:extLst>
          </p:cNvPr>
          <p:cNvSpPr>
            <a:spLocks noChangeArrowheads="1"/>
          </p:cNvSpPr>
          <p:nvPr/>
        </p:nvSpPr>
        <p:spPr bwMode="auto">
          <a:xfrm>
            <a:off x="1220374" y="2378093"/>
            <a:ext cx="152400" cy="142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57" name="Rectangle 962">
            <a:extLst>
              <a:ext uri="{FF2B5EF4-FFF2-40B4-BE49-F238E27FC236}">
                <a16:creationId xmlns:a16="http://schemas.microsoft.com/office/drawing/2014/main" id="{363ECBC7-0D31-33E9-8931-14E511CCE7EE}"/>
              </a:ext>
            </a:extLst>
          </p:cNvPr>
          <p:cNvSpPr>
            <a:spLocks noChangeArrowheads="1"/>
          </p:cNvSpPr>
          <p:nvPr/>
        </p:nvSpPr>
        <p:spPr bwMode="auto">
          <a:xfrm>
            <a:off x="1220374" y="3414733"/>
            <a:ext cx="152400" cy="12700"/>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58" name="Rectangle 963">
            <a:extLst>
              <a:ext uri="{FF2B5EF4-FFF2-40B4-BE49-F238E27FC236}">
                <a16:creationId xmlns:a16="http://schemas.microsoft.com/office/drawing/2014/main" id="{640D0861-3D89-746A-3721-FB4065C6CC6C}"/>
              </a:ext>
            </a:extLst>
          </p:cNvPr>
          <p:cNvSpPr>
            <a:spLocks noChangeArrowheads="1"/>
          </p:cNvSpPr>
          <p:nvPr/>
        </p:nvSpPr>
        <p:spPr bwMode="auto">
          <a:xfrm>
            <a:off x="1220374" y="3297258"/>
            <a:ext cx="152400" cy="142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59" name="Rectangle 964">
            <a:extLst>
              <a:ext uri="{FF2B5EF4-FFF2-40B4-BE49-F238E27FC236}">
                <a16:creationId xmlns:a16="http://schemas.microsoft.com/office/drawing/2014/main" id="{10FFC918-4EAD-0149-E415-071EE06776E1}"/>
              </a:ext>
            </a:extLst>
          </p:cNvPr>
          <p:cNvSpPr>
            <a:spLocks noChangeArrowheads="1"/>
          </p:cNvSpPr>
          <p:nvPr/>
        </p:nvSpPr>
        <p:spPr bwMode="auto">
          <a:xfrm>
            <a:off x="1220374" y="3186132"/>
            <a:ext cx="152400" cy="142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60" name="Rectangle 965">
            <a:extLst>
              <a:ext uri="{FF2B5EF4-FFF2-40B4-BE49-F238E27FC236}">
                <a16:creationId xmlns:a16="http://schemas.microsoft.com/office/drawing/2014/main" id="{5DD15728-14D3-F192-B07A-344C04E5A6B0}"/>
              </a:ext>
            </a:extLst>
          </p:cNvPr>
          <p:cNvSpPr>
            <a:spLocks noChangeArrowheads="1"/>
          </p:cNvSpPr>
          <p:nvPr/>
        </p:nvSpPr>
        <p:spPr bwMode="auto">
          <a:xfrm>
            <a:off x="1220374" y="3068657"/>
            <a:ext cx="152400" cy="142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61" name="Rectangle 966">
            <a:extLst>
              <a:ext uri="{FF2B5EF4-FFF2-40B4-BE49-F238E27FC236}">
                <a16:creationId xmlns:a16="http://schemas.microsoft.com/office/drawing/2014/main" id="{82D19C93-7EC7-FB2F-AE02-7FBC784196D6}"/>
              </a:ext>
            </a:extLst>
          </p:cNvPr>
          <p:cNvSpPr>
            <a:spLocks noChangeArrowheads="1"/>
          </p:cNvSpPr>
          <p:nvPr/>
        </p:nvSpPr>
        <p:spPr bwMode="auto">
          <a:xfrm>
            <a:off x="1220374" y="2951182"/>
            <a:ext cx="152400" cy="142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62" name="Rectangle 967">
            <a:extLst>
              <a:ext uri="{FF2B5EF4-FFF2-40B4-BE49-F238E27FC236}">
                <a16:creationId xmlns:a16="http://schemas.microsoft.com/office/drawing/2014/main" id="{C5A5D6D8-5FFD-8249-F51A-FFC74FD95A4B}"/>
              </a:ext>
            </a:extLst>
          </p:cNvPr>
          <p:cNvSpPr>
            <a:spLocks noChangeArrowheads="1"/>
          </p:cNvSpPr>
          <p:nvPr/>
        </p:nvSpPr>
        <p:spPr bwMode="auto">
          <a:xfrm>
            <a:off x="1220374" y="2841644"/>
            <a:ext cx="152400" cy="12700"/>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63" name="Rectangle 968">
            <a:extLst>
              <a:ext uri="{FF2B5EF4-FFF2-40B4-BE49-F238E27FC236}">
                <a16:creationId xmlns:a16="http://schemas.microsoft.com/office/drawing/2014/main" id="{DE39D0E6-4EA3-F450-2370-D6CD9D3D2E05}"/>
              </a:ext>
            </a:extLst>
          </p:cNvPr>
          <p:cNvSpPr>
            <a:spLocks noChangeArrowheads="1"/>
          </p:cNvSpPr>
          <p:nvPr/>
        </p:nvSpPr>
        <p:spPr bwMode="auto">
          <a:xfrm>
            <a:off x="1220374" y="2724169"/>
            <a:ext cx="152400" cy="12700"/>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64" name="Rectangle 969">
            <a:extLst>
              <a:ext uri="{FF2B5EF4-FFF2-40B4-BE49-F238E27FC236}">
                <a16:creationId xmlns:a16="http://schemas.microsoft.com/office/drawing/2014/main" id="{028291B5-01F2-89F3-C322-3E4875A2F574}"/>
              </a:ext>
            </a:extLst>
          </p:cNvPr>
          <p:cNvSpPr>
            <a:spLocks noChangeArrowheads="1"/>
          </p:cNvSpPr>
          <p:nvPr/>
        </p:nvSpPr>
        <p:spPr bwMode="auto">
          <a:xfrm>
            <a:off x="1220374" y="2606694"/>
            <a:ext cx="152400" cy="12700"/>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65" name="Rectangle 970">
            <a:extLst>
              <a:ext uri="{FF2B5EF4-FFF2-40B4-BE49-F238E27FC236}">
                <a16:creationId xmlns:a16="http://schemas.microsoft.com/office/drawing/2014/main" id="{9B7060A0-5A37-048E-9047-FF5BB0A61736}"/>
              </a:ext>
            </a:extLst>
          </p:cNvPr>
          <p:cNvSpPr>
            <a:spLocks noChangeArrowheads="1"/>
          </p:cNvSpPr>
          <p:nvPr/>
        </p:nvSpPr>
        <p:spPr bwMode="auto">
          <a:xfrm>
            <a:off x="1220374" y="2495568"/>
            <a:ext cx="152400" cy="142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66" name="Rectangle 971">
            <a:extLst>
              <a:ext uri="{FF2B5EF4-FFF2-40B4-BE49-F238E27FC236}">
                <a16:creationId xmlns:a16="http://schemas.microsoft.com/office/drawing/2014/main" id="{252932B2-0CDD-488A-80A6-D019D1F0CF1B}"/>
              </a:ext>
            </a:extLst>
          </p:cNvPr>
          <p:cNvSpPr>
            <a:spLocks noChangeArrowheads="1"/>
          </p:cNvSpPr>
          <p:nvPr/>
        </p:nvSpPr>
        <p:spPr bwMode="auto">
          <a:xfrm>
            <a:off x="1212436" y="4616473"/>
            <a:ext cx="14288" cy="114617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67" name="Rectangle 972">
            <a:extLst>
              <a:ext uri="{FF2B5EF4-FFF2-40B4-BE49-F238E27FC236}">
                <a16:creationId xmlns:a16="http://schemas.microsoft.com/office/drawing/2014/main" id="{0EBC7C85-1199-97A6-5E1E-07578918E563}"/>
              </a:ext>
            </a:extLst>
          </p:cNvPr>
          <p:cNvSpPr>
            <a:spLocks noChangeArrowheads="1"/>
          </p:cNvSpPr>
          <p:nvPr/>
        </p:nvSpPr>
        <p:spPr bwMode="auto">
          <a:xfrm>
            <a:off x="1364837" y="4616473"/>
            <a:ext cx="14288" cy="114617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68" name="Rectangle 973">
            <a:extLst>
              <a:ext uri="{FF2B5EF4-FFF2-40B4-BE49-F238E27FC236}">
                <a16:creationId xmlns:a16="http://schemas.microsoft.com/office/drawing/2014/main" id="{60877B47-F28A-60A0-28AA-A71AEDB824A1}"/>
              </a:ext>
            </a:extLst>
          </p:cNvPr>
          <p:cNvSpPr>
            <a:spLocks noChangeArrowheads="1"/>
          </p:cNvSpPr>
          <p:nvPr/>
        </p:nvSpPr>
        <p:spPr bwMode="auto">
          <a:xfrm>
            <a:off x="1220374" y="4664098"/>
            <a:ext cx="152400" cy="142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69" name="Rectangle 974">
            <a:extLst>
              <a:ext uri="{FF2B5EF4-FFF2-40B4-BE49-F238E27FC236}">
                <a16:creationId xmlns:a16="http://schemas.microsoft.com/office/drawing/2014/main" id="{58DA4F71-1D05-CC2E-82B2-B2E3766F1212}"/>
              </a:ext>
            </a:extLst>
          </p:cNvPr>
          <p:cNvSpPr>
            <a:spLocks noChangeArrowheads="1"/>
          </p:cNvSpPr>
          <p:nvPr/>
        </p:nvSpPr>
        <p:spPr bwMode="auto">
          <a:xfrm>
            <a:off x="1220374" y="5700738"/>
            <a:ext cx="152400" cy="142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70" name="Rectangle 975">
            <a:extLst>
              <a:ext uri="{FF2B5EF4-FFF2-40B4-BE49-F238E27FC236}">
                <a16:creationId xmlns:a16="http://schemas.microsoft.com/office/drawing/2014/main" id="{BA120B7E-A604-01A5-FB7D-7BEC390600C2}"/>
              </a:ext>
            </a:extLst>
          </p:cNvPr>
          <p:cNvSpPr>
            <a:spLocks noChangeArrowheads="1"/>
          </p:cNvSpPr>
          <p:nvPr/>
        </p:nvSpPr>
        <p:spPr bwMode="auto">
          <a:xfrm>
            <a:off x="1220374" y="5583263"/>
            <a:ext cx="152400" cy="142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71" name="Rectangle 976">
            <a:extLst>
              <a:ext uri="{FF2B5EF4-FFF2-40B4-BE49-F238E27FC236}">
                <a16:creationId xmlns:a16="http://schemas.microsoft.com/office/drawing/2014/main" id="{43015ED6-E0FA-96E4-517E-C2B7E65B4067}"/>
              </a:ext>
            </a:extLst>
          </p:cNvPr>
          <p:cNvSpPr>
            <a:spLocks noChangeArrowheads="1"/>
          </p:cNvSpPr>
          <p:nvPr/>
        </p:nvSpPr>
        <p:spPr bwMode="auto">
          <a:xfrm>
            <a:off x="1220374" y="5473725"/>
            <a:ext cx="152400" cy="12700"/>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72" name="Rectangle 977">
            <a:extLst>
              <a:ext uri="{FF2B5EF4-FFF2-40B4-BE49-F238E27FC236}">
                <a16:creationId xmlns:a16="http://schemas.microsoft.com/office/drawing/2014/main" id="{B8382A64-29AE-DF9E-1CDB-461C3E919D33}"/>
              </a:ext>
            </a:extLst>
          </p:cNvPr>
          <p:cNvSpPr>
            <a:spLocks noChangeArrowheads="1"/>
          </p:cNvSpPr>
          <p:nvPr/>
        </p:nvSpPr>
        <p:spPr bwMode="auto">
          <a:xfrm>
            <a:off x="1220374" y="5356250"/>
            <a:ext cx="152400" cy="12700"/>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73" name="Rectangle 978">
            <a:extLst>
              <a:ext uri="{FF2B5EF4-FFF2-40B4-BE49-F238E27FC236}">
                <a16:creationId xmlns:a16="http://schemas.microsoft.com/office/drawing/2014/main" id="{97EAD199-8B19-48C5-E9FA-F8C02A89D48A}"/>
              </a:ext>
            </a:extLst>
          </p:cNvPr>
          <p:cNvSpPr>
            <a:spLocks noChangeArrowheads="1"/>
          </p:cNvSpPr>
          <p:nvPr/>
        </p:nvSpPr>
        <p:spPr bwMode="auto">
          <a:xfrm>
            <a:off x="1220374" y="5238775"/>
            <a:ext cx="152400" cy="12700"/>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74" name="Rectangle 979">
            <a:extLst>
              <a:ext uri="{FF2B5EF4-FFF2-40B4-BE49-F238E27FC236}">
                <a16:creationId xmlns:a16="http://schemas.microsoft.com/office/drawing/2014/main" id="{0DEC5BEE-1D26-906B-F073-72B0BD234950}"/>
              </a:ext>
            </a:extLst>
          </p:cNvPr>
          <p:cNvSpPr>
            <a:spLocks noChangeArrowheads="1"/>
          </p:cNvSpPr>
          <p:nvPr/>
        </p:nvSpPr>
        <p:spPr bwMode="auto">
          <a:xfrm>
            <a:off x="1220374" y="5127650"/>
            <a:ext cx="152400" cy="142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75" name="Rectangle 980">
            <a:extLst>
              <a:ext uri="{FF2B5EF4-FFF2-40B4-BE49-F238E27FC236}">
                <a16:creationId xmlns:a16="http://schemas.microsoft.com/office/drawing/2014/main" id="{780CF085-CB61-27C9-F225-64298A85548A}"/>
              </a:ext>
            </a:extLst>
          </p:cNvPr>
          <p:cNvSpPr>
            <a:spLocks noChangeArrowheads="1"/>
          </p:cNvSpPr>
          <p:nvPr/>
        </p:nvSpPr>
        <p:spPr bwMode="auto">
          <a:xfrm>
            <a:off x="1220374" y="5010174"/>
            <a:ext cx="152400" cy="142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76" name="Rectangle 981">
            <a:extLst>
              <a:ext uri="{FF2B5EF4-FFF2-40B4-BE49-F238E27FC236}">
                <a16:creationId xmlns:a16="http://schemas.microsoft.com/office/drawing/2014/main" id="{9ACB6FFB-03E0-CC65-3CC1-BA96152BBAB4}"/>
              </a:ext>
            </a:extLst>
          </p:cNvPr>
          <p:cNvSpPr>
            <a:spLocks noChangeArrowheads="1"/>
          </p:cNvSpPr>
          <p:nvPr/>
        </p:nvSpPr>
        <p:spPr bwMode="auto">
          <a:xfrm>
            <a:off x="1220374" y="4899049"/>
            <a:ext cx="152400" cy="142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77" name="Rectangle 982">
            <a:extLst>
              <a:ext uri="{FF2B5EF4-FFF2-40B4-BE49-F238E27FC236}">
                <a16:creationId xmlns:a16="http://schemas.microsoft.com/office/drawing/2014/main" id="{C0F4F734-A2E2-F71D-04F5-0B0FAA906963}"/>
              </a:ext>
            </a:extLst>
          </p:cNvPr>
          <p:cNvSpPr>
            <a:spLocks noChangeArrowheads="1"/>
          </p:cNvSpPr>
          <p:nvPr/>
        </p:nvSpPr>
        <p:spPr bwMode="auto">
          <a:xfrm>
            <a:off x="1220374" y="4781574"/>
            <a:ext cx="152400" cy="142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78" name="Rectangle 983">
            <a:extLst>
              <a:ext uri="{FF2B5EF4-FFF2-40B4-BE49-F238E27FC236}">
                <a16:creationId xmlns:a16="http://schemas.microsoft.com/office/drawing/2014/main" id="{E1B8D071-F8EF-E7E1-EF07-F5FFACE43945}"/>
              </a:ext>
            </a:extLst>
          </p:cNvPr>
          <p:cNvSpPr>
            <a:spLocks noChangeArrowheads="1"/>
          </p:cNvSpPr>
          <p:nvPr/>
        </p:nvSpPr>
        <p:spPr bwMode="auto">
          <a:xfrm>
            <a:off x="1372774" y="3476646"/>
            <a:ext cx="12700" cy="113982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79" name="Rectangle 984">
            <a:extLst>
              <a:ext uri="{FF2B5EF4-FFF2-40B4-BE49-F238E27FC236}">
                <a16:creationId xmlns:a16="http://schemas.microsoft.com/office/drawing/2014/main" id="{6A317B27-89A3-9AF3-3F76-1662C11D0316}"/>
              </a:ext>
            </a:extLst>
          </p:cNvPr>
          <p:cNvSpPr>
            <a:spLocks noChangeArrowheads="1"/>
          </p:cNvSpPr>
          <p:nvPr/>
        </p:nvSpPr>
        <p:spPr bwMode="auto">
          <a:xfrm>
            <a:off x="1523587" y="3476646"/>
            <a:ext cx="14288" cy="113982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80" name="Rectangle 985">
            <a:extLst>
              <a:ext uri="{FF2B5EF4-FFF2-40B4-BE49-F238E27FC236}">
                <a16:creationId xmlns:a16="http://schemas.microsoft.com/office/drawing/2014/main" id="{885EAD85-0807-625E-6B02-C2BC46ACEDAA}"/>
              </a:ext>
            </a:extLst>
          </p:cNvPr>
          <p:cNvSpPr>
            <a:spLocks noChangeArrowheads="1"/>
          </p:cNvSpPr>
          <p:nvPr/>
        </p:nvSpPr>
        <p:spPr bwMode="auto">
          <a:xfrm>
            <a:off x="1379124" y="3524271"/>
            <a:ext cx="152400" cy="142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81" name="Rectangle 986">
            <a:extLst>
              <a:ext uri="{FF2B5EF4-FFF2-40B4-BE49-F238E27FC236}">
                <a16:creationId xmlns:a16="http://schemas.microsoft.com/office/drawing/2014/main" id="{F2AE48B7-F9C9-7C4A-6985-78213DACAB70}"/>
              </a:ext>
            </a:extLst>
          </p:cNvPr>
          <p:cNvSpPr>
            <a:spLocks noChangeArrowheads="1"/>
          </p:cNvSpPr>
          <p:nvPr/>
        </p:nvSpPr>
        <p:spPr bwMode="auto">
          <a:xfrm>
            <a:off x="1379124" y="4554561"/>
            <a:ext cx="152400" cy="12700"/>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82" name="Rectangle 987">
            <a:extLst>
              <a:ext uri="{FF2B5EF4-FFF2-40B4-BE49-F238E27FC236}">
                <a16:creationId xmlns:a16="http://schemas.microsoft.com/office/drawing/2014/main" id="{9F1DAAEF-C664-9F98-FE16-A027AF2877D3}"/>
              </a:ext>
            </a:extLst>
          </p:cNvPr>
          <p:cNvSpPr>
            <a:spLocks noChangeArrowheads="1"/>
          </p:cNvSpPr>
          <p:nvPr/>
        </p:nvSpPr>
        <p:spPr bwMode="auto">
          <a:xfrm>
            <a:off x="1379124" y="4443435"/>
            <a:ext cx="152400" cy="142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83" name="Rectangle 988">
            <a:extLst>
              <a:ext uri="{FF2B5EF4-FFF2-40B4-BE49-F238E27FC236}">
                <a16:creationId xmlns:a16="http://schemas.microsoft.com/office/drawing/2014/main" id="{5D1E8437-C4F1-6345-57DA-3C16BE4261BA}"/>
              </a:ext>
            </a:extLst>
          </p:cNvPr>
          <p:cNvSpPr>
            <a:spLocks noChangeArrowheads="1"/>
          </p:cNvSpPr>
          <p:nvPr/>
        </p:nvSpPr>
        <p:spPr bwMode="auto">
          <a:xfrm>
            <a:off x="1379124" y="4325960"/>
            <a:ext cx="152400" cy="142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84" name="Rectangle 989">
            <a:extLst>
              <a:ext uri="{FF2B5EF4-FFF2-40B4-BE49-F238E27FC236}">
                <a16:creationId xmlns:a16="http://schemas.microsoft.com/office/drawing/2014/main" id="{9A1E4597-528D-31F4-5BF1-1050EBB23409}"/>
              </a:ext>
            </a:extLst>
          </p:cNvPr>
          <p:cNvSpPr>
            <a:spLocks noChangeArrowheads="1"/>
          </p:cNvSpPr>
          <p:nvPr/>
        </p:nvSpPr>
        <p:spPr bwMode="auto">
          <a:xfrm>
            <a:off x="1379124" y="4208485"/>
            <a:ext cx="152400" cy="142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85" name="Rectangle 990">
            <a:extLst>
              <a:ext uri="{FF2B5EF4-FFF2-40B4-BE49-F238E27FC236}">
                <a16:creationId xmlns:a16="http://schemas.microsoft.com/office/drawing/2014/main" id="{453B8960-43E2-7B90-FA5E-44C76BD1BF0B}"/>
              </a:ext>
            </a:extLst>
          </p:cNvPr>
          <p:cNvSpPr>
            <a:spLocks noChangeArrowheads="1"/>
          </p:cNvSpPr>
          <p:nvPr/>
        </p:nvSpPr>
        <p:spPr bwMode="auto">
          <a:xfrm>
            <a:off x="1379124" y="4098947"/>
            <a:ext cx="152400" cy="12700"/>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86" name="Rectangle 991">
            <a:extLst>
              <a:ext uri="{FF2B5EF4-FFF2-40B4-BE49-F238E27FC236}">
                <a16:creationId xmlns:a16="http://schemas.microsoft.com/office/drawing/2014/main" id="{36D3BC24-2DB6-806A-A517-9FB35945CEA9}"/>
              </a:ext>
            </a:extLst>
          </p:cNvPr>
          <p:cNvSpPr>
            <a:spLocks noChangeArrowheads="1"/>
          </p:cNvSpPr>
          <p:nvPr/>
        </p:nvSpPr>
        <p:spPr bwMode="auto">
          <a:xfrm>
            <a:off x="1379124" y="3981472"/>
            <a:ext cx="152400" cy="12700"/>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87" name="Rectangle 992">
            <a:extLst>
              <a:ext uri="{FF2B5EF4-FFF2-40B4-BE49-F238E27FC236}">
                <a16:creationId xmlns:a16="http://schemas.microsoft.com/office/drawing/2014/main" id="{90A04974-BFC1-5A09-4147-482A64EABD08}"/>
              </a:ext>
            </a:extLst>
          </p:cNvPr>
          <p:cNvSpPr>
            <a:spLocks noChangeArrowheads="1"/>
          </p:cNvSpPr>
          <p:nvPr/>
        </p:nvSpPr>
        <p:spPr bwMode="auto">
          <a:xfrm>
            <a:off x="1379124" y="3870347"/>
            <a:ext cx="152400" cy="142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88" name="Rectangle 993">
            <a:extLst>
              <a:ext uri="{FF2B5EF4-FFF2-40B4-BE49-F238E27FC236}">
                <a16:creationId xmlns:a16="http://schemas.microsoft.com/office/drawing/2014/main" id="{F9E850CD-64B7-2A9B-C3E6-16D977BCEEEF}"/>
              </a:ext>
            </a:extLst>
          </p:cNvPr>
          <p:cNvSpPr>
            <a:spLocks noChangeArrowheads="1"/>
          </p:cNvSpPr>
          <p:nvPr/>
        </p:nvSpPr>
        <p:spPr bwMode="auto">
          <a:xfrm>
            <a:off x="1379124" y="3752871"/>
            <a:ext cx="152400" cy="142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89" name="Rectangle 994">
            <a:extLst>
              <a:ext uri="{FF2B5EF4-FFF2-40B4-BE49-F238E27FC236}">
                <a16:creationId xmlns:a16="http://schemas.microsoft.com/office/drawing/2014/main" id="{3C543128-4B04-4654-BA62-51FA7C75BFEB}"/>
              </a:ext>
            </a:extLst>
          </p:cNvPr>
          <p:cNvSpPr>
            <a:spLocks noChangeArrowheads="1"/>
          </p:cNvSpPr>
          <p:nvPr/>
        </p:nvSpPr>
        <p:spPr bwMode="auto">
          <a:xfrm>
            <a:off x="1379124" y="3635396"/>
            <a:ext cx="152400" cy="142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90" name="Rectangle 995">
            <a:extLst>
              <a:ext uri="{FF2B5EF4-FFF2-40B4-BE49-F238E27FC236}">
                <a16:creationId xmlns:a16="http://schemas.microsoft.com/office/drawing/2014/main" id="{4802656D-39A5-FF1D-0E0D-BB699810BAA0}"/>
              </a:ext>
            </a:extLst>
          </p:cNvPr>
          <p:cNvSpPr>
            <a:spLocks noChangeArrowheads="1"/>
          </p:cNvSpPr>
          <p:nvPr/>
        </p:nvSpPr>
        <p:spPr bwMode="auto">
          <a:xfrm>
            <a:off x="1372774" y="5762651"/>
            <a:ext cx="12700" cy="898527"/>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91" name="Rectangle 996">
            <a:extLst>
              <a:ext uri="{FF2B5EF4-FFF2-40B4-BE49-F238E27FC236}">
                <a16:creationId xmlns:a16="http://schemas.microsoft.com/office/drawing/2014/main" id="{18BAE89E-DD55-5059-2B7A-D8E93BD2BC73}"/>
              </a:ext>
            </a:extLst>
          </p:cNvPr>
          <p:cNvSpPr>
            <a:spLocks noChangeArrowheads="1"/>
          </p:cNvSpPr>
          <p:nvPr/>
        </p:nvSpPr>
        <p:spPr bwMode="auto">
          <a:xfrm>
            <a:off x="1523587" y="5762651"/>
            <a:ext cx="14288" cy="898527"/>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92" name="Rectangle 997">
            <a:extLst>
              <a:ext uri="{FF2B5EF4-FFF2-40B4-BE49-F238E27FC236}">
                <a16:creationId xmlns:a16="http://schemas.microsoft.com/office/drawing/2014/main" id="{48E74ABA-87F0-D87D-A8FA-CE8EC4857B1B}"/>
              </a:ext>
            </a:extLst>
          </p:cNvPr>
          <p:cNvSpPr>
            <a:spLocks noChangeArrowheads="1"/>
          </p:cNvSpPr>
          <p:nvPr/>
        </p:nvSpPr>
        <p:spPr bwMode="auto">
          <a:xfrm>
            <a:off x="1379124" y="6599266"/>
            <a:ext cx="152400" cy="142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93" name="Rectangle 998">
            <a:extLst>
              <a:ext uri="{FF2B5EF4-FFF2-40B4-BE49-F238E27FC236}">
                <a16:creationId xmlns:a16="http://schemas.microsoft.com/office/drawing/2014/main" id="{6C00BC12-B465-CF08-FFF4-EE12257A7ED4}"/>
              </a:ext>
            </a:extLst>
          </p:cNvPr>
          <p:cNvSpPr>
            <a:spLocks noChangeArrowheads="1"/>
          </p:cNvSpPr>
          <p:nvPr/>
        </p:nvSpPr>
        <p:spPr bwMode="auto">
          <a:xfrm>
            <a:off x="1379124" y="6488140"/>
            <a:ext cx="152400" cy="142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94" name="Rectangle 999">
            <a:extLst>
              <a:ext uri="{FF2B5EF4-FFF2-40B4-BE49-F238E27FC236}">
                <a16:creationId xmlns:a16="http://schemas.microsoft.com/office/drawing/2014/main" id="{BB249676-D8F5-FCAB-5BFD-602DA1631A49}"/>
              </a:ext>
            </a:extLst>
          </p:cNvPr>
          <p:cNvSpPr>
            <a:spLocks noChangeArrowheads="1"/>
          </p:cNvSpPr>
          <p:nvPr/>
        </p:nvSpPr>
        <p:spPr bwMode="auto">
          <a:xfrm>
            <a:off x="1379124" y="6370665"/>
            <a:ext cx="152400" cy="142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95" name="Rectangle 1000">
            <a:extLst>
              <a:ext uri="{FF2B5EF4-FFF2-40B4-BE49-F238E27FC236}">
                <a16:creationId xmlns:a16="http://schemas.microsoft.com/office/drawing/2014/main" id="{186E565D-7E7E-06C3-BA44-2B7319ED6151}"/>
              </a:ext>
            </a:extLst>
          </p:cNvPr>
          <p:cNvSpPr>
            <a:spLocks noChangeArrowheads="1"/>
          </p:cNvSpPr>
          <p:nvPr/>
        </p:nvSpPr>
        <p:spPr bwMode="auto">
          <a:xfrm>
            <a:off x="1379124" y="6253190"/>
            <a:ext cx="152400" cy="142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96" name="Rectangle 1001">
            <a:extLst>
              <a:ext uri="{FF2B5EF4-FFF2-40B4-BE49-F238E27FC236}">
                <a16:creationId xmlns:a16="http://schemas.microsoft.com/office/drawing/2014/main" id="{7B40F705-E70E-6FC9-B0C3-F811F93D2EF0}"/>
              </a:ext>
            </a:extLst>
          </p:cNvPr>
          <p:cNvSpPr>
            <a:spLocks noChangeArrowheads="1"/>
          </p:cNvSpPr>
          <p:nvPr/>
        </p:nvSpPr>
        <p:spPr bwMode="auto">
          <a:xfrm>
            <a:off x="1379124" y="6143652"/>
            <a:ext cx="152400" cy="12700"/>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97" name="Rectangle 1002">
            <a:extLst>
              <a:ext uri="{FF2B5EF4-FFF2-40B4-BE49-F238E27FC236}">
                <a16:creationId xmlns:a16="http://schemas.microsoft.com/office/drawing/2014/main" id="{7C66F46C-7789-EF41-8636-0AA60C3F3C50}"/>
              </a:ext>
            </a:extLst>
          </p:cNvPr>
          <p:cNvSpPr>
            <a:spLocks noChangeArrowheads="1"/>
          </p:cNvSpPr>
          <p:nvPr/>
        </p:nvSpPr>
        <p:spPr bwMode="auto">
          <a:xfrm>
            <a:off x="1379124" y="6026177"/>
            <a:ext cx="152400" cy="12700"/>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98" name="Rectangle 1003">
            <a:extLst>
              <a:ext uri="{FF2B5EF4-FFF2-40B4-BE49-F238E27FC236}">
                <a16:creationId xmlns:a16="http://schemas.microsoft.com/office/drawing/2014/main" id="{A033D078-90B7-506E-B2D9-0DC9FF56CE97}"/>
              </a:ext>
            </a:extLst>
          </p:cNvPr>
          <p:cNvSpPr>
            <a:spLocks noChangeArrowheads="1"/>
          </p:cNvSpPr>
          <p:nvPr/>
        </p:nvSpPr>
        <p:spPr bwMode="auto">
          <a:xfrm>
            <a:off x="1379124" y="5915051"/>
            <a:ext cx="152400" cy="142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199" name="Rectangle 1004">
            <a:extLst>
              <a:ext uri="{FF2B5EF4-FFF2-40B4-BE49-F238E27FC236}">
                <a16:creationId xmlns:a16="http://schemas.microsoft.com/office/drawing/2014/main" id="{498677FC-6693-EB08-F750-684BA5D5BF4C}"/>
              </a:ext>
            </a:extLst>
          </p:cNvPr>
          <p:cNvSpPr>
            <a:spLocks noChangeArrowheads="1"/>
          </p:cNvSpPr>
          <p:nvPr/>
        </p:nvSpPr>
        <p:spPr bwMode="auto">
          <a:xfrm>
            <a:off x="1379124" y="5797576"/>
            <a:ext cx="152400" cy="1428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00" name="Freeform 1005">
            <a:extLst>
              <a:ext uri="{FF2B5EF4-FFF2-40B4-BE49-F238E27FC236}">
                <a16:creationId xmlns:a16="http://schemas.microsoft.com/office/drawing/2014/main" id="{87BDB73D-F912-FDC4-88F7-3F6A6121AF45}"/>
              </a:ext>
            </a:extLst>
          </p:cNvPr>
          <p:cNvSpPr>
            <a:spLocks/>
          </p:cNvSpPr>
          <p:nvPr/>
        </p:nvSpPr>
        <p:spPr bwMode="auto">
          <a:xfrm>
            <a:off x="1082261" y="3289320"/>
            <a:ext cx="600077" cy="49213"/>
          </a:xfrm>
          <a:custGeom>
            <a:avLst/>
            <a:gdLst>
              <a:gd name="T0" fmla="*/ 374 w 378"/>
              <a:gd name="T1" fmla="*/ 31 h 31"/>
              <a:gd name="T2" fmla="*/ 4 w 378"/>
              <a:gd name="T3" fmla="*/ 31 h 31"/>
              <a:gd name="T4" fmla="*/ 0 w 378"/>
              <a:gd name="T5" fmla="*/ 0 h 31"/>
              <a:gd name="T6" fmla="*/ 378 w 378"/>
              <a:gd name="T7" fmla="*/ 0 h 31"/>
              <a:gd name="T8" fmla="*/ 374 w 378"/>
              <a:gd name="T9" fmla="*/ 31 h 31"/>
            </a:gdLst>
            <a:ahLst/>
            <a:cxnLst>
              <a:cxn ang="0">
                <a:pos x="T0" y="T1"/>
              </a:cxn>
              <a:cxn ang="0">
                <a:pos x="T2" y="T3"/>
              </a:cxn>
              <a:cxn ang="0">
                <a:pos x="T4" y="T5"/>
              </a:cxn>
              <a:cxn ang="0">
                <a:pos x="T6" y="T7"/>
              </a:cxn>
              <a:cxn ang="0">
                <a:pos x="T8" y="T9"/>
              </a:cxn>
            </a:cxnLst>
            <a:rect l="0" t="0" r="r" b="b"/>
            <a:pathLst>
              <a:path w="378" h="31">
                <a:moveTo>
                  <a:pt x="374" y="31"/>
                </a:moveTo>
                <a:lnTo>
                  <a:pt x="4" y="31"/>
                </a:lnTo>
                <a:lnTo>
                  <a:pt x="0" y="0"/>
                </a:lnTo>
                <a:lnTo>
                  <a:pt x="378" y="0"/>
                </a:lnTo>
                <a:lnTo>
                  <a:pt x="374" y="3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01" name="Freeform 1006">
            <a:extLst>
              <a:ext uri="{FF2B5EF4-FFF2-40B4-BE49-F238E27FC236}">
                <a16:creationId xmlns:a16="http://schemas.microsoft.com/office/drawing/2014/main" id="{3D968883-CB70-6BD2-440B-DED8B8741066}"/>
              </a:ext>
            </a:extLst>
          </p:cNvPr>
          <p:cNvSpPr>
            <a:spLocks noEditPoints="1"/>
          </p:cNvSpPr>
          <p:nvPr/>
        </p:nvSpPr>
        <p:spPr bwMode="auto">
          <a:xfrm>
            <a:off x="999711" y="3171845"/>
            <a:ext cx="752477" cy="173038"/>
          </a:xfrm>
          <a:custGeom>
            <a:avLst/>
            <a:gdLst>
              <a:gd name="T0" fmla="*/ 430 w 474"/>
              <a:gd name="T1" fmla="*/ 109 h 109"/>
              <a:gd name="T2" fmla="*/ 52 w 474"/>
              <a:gd name="T3" fmla="*/ 109 h 109"/>
              <a:gd name="T4" fmla="*/ 0 w 474"/>
              <a:gd name="T5" fmla="*/ 0 h 109"/>
              <a:gd name="T6" fmla="*/ 474 w 474"/>
              <a:gd name="T7" fmla="*/ 0 h 109"/>
              <a:gd name="T8" fmla="*/ 430 w 474"/>
              <a:gd name="T9" fmla="*/ 109 h 109"/>
              <a:gd name="T10" fmla="*/ 61 w 474"/>
              <a:gd name="T11" fmla="*/ 92 h 109"/>
              <a:gd name="T12" fmla="*/ 417 w 474"/>
              <a:gd name="T13" fmla="*/ 92 h 109"/>
              <a:gd name="T14" fmla="*/ 448 w 474"/>
              <a:gd name="T15" fmla="*/ 18 h 109"/>
              <a:gd name="T16" fmla="*/ 26 w 474"/>
              <a:gd name="T17" fmla="*/ 18 h 109"/>
              <a:gd name="T18" fmla="*/ 61 w 474"/>
              <a:gd name="T19" fmla="*/ 92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4" h="109">
                <a:moveTo>
                  <a:pt x="430" y="109"/>
                </a:moveTo>
                <a:lnTo>
                  <a:pt x="52" y="109"/>
                </a:lnTo>
                <a:lnTo>
                  <a:pt x="0" y="0"/>
                </a:lnTo>
                <a:lnTo>
                  <a:pt x="474" y="0"/>
                </a:lnTo>
                <a:lnTo>
                  <a:pt x="430" y="109"/>
                </a:lnTo>
                <a:close/>
                <a:moveTo>
                  <a:pt x="61" y="92"/>
                </a:moveTo>
                <a:lnTo>
                  <a:pt x="417" y="92"/>
                </a:lnTo>
                <a:lnTo>
                  <a:pt x="448" y="18"/>
                </a:lnTo>
                <a:lnTo>
                  <a:pt x="26" y="18"/>
                </a:lnTo>
                <a:lnTo>
                  <a:pt x="61" y="92"/>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02" name="Freeform 1007">
            <a:extLst>
              <a:ext uri="{FF2B5EF4-FFF2-40B4-BE49-F238E27FC236}">
                <a16:creationId xmlns:a16="http://schemas.microsoft.com/office/drawing/2014/main" id="{6B445F6A-A43D-A4A3-C9F8-77224EA2BB5B}"/>
              </a:ext>
            </a:extLst>
          </p:cNvPr>
          <p:cNvSpPr>
            <a:spLocks/>
          </p:cNvSpPr>
          <p:nvPr/>
        </p:nvSpPr>
        <p:spPr bwMode="auto">
          <a:xfrm>
            <a:off x="1137824" y="3179782"/>
            <a:ext cx="61913" cy="144463"/>
          </a:xfrm>
          <a:custGeom>
            <a:avLst/>
            <a:gdLst>
              <a:gd name="T0" fmla="*/ 30 w 39"/>
              <a:gd name="T1" fmla="*/ 91 h 91"/>
              <a:gd name="T2" fmla="*/ 0 w 39"/>
              <a:gd name="T3" fmla="*/ 4 h 91"/>
              <a:gd name="T4" fmla="*/ 8 w 39"/>
              <a:gd name="T5" fmla="*/ 0 h 91"/>
              <a:gd name="T6" fmla="*/ 39 w 39"/>
              <a:gd name="T7" fmla="*/ 87 h 91"/>
              <a:gd name="T8" fmla="*/ 30 w 39"/>
              <a:gd name="T9" fmla="*/ 91 h 91"/>
            </a:gdLst>
            <a:ahLst/>
            <a:cxnLst>
              <a:cxn ang="0">
                <a:pos x="T0" y="T1"/>
              </a:cxn>
              <a:cxn ang="0">
                <a:pos x="T2" y="T3"/>
              </a:cxn>
              <a:cxn ang="0">
                <a:pos x="T4" y="T5"/>
              </a:cxn>
              <a:cxn ang="0">
                <a:pos x="T6" y="T7"/>
              </a:cxn>
              <a:cxn ang="0">
                <a:pos x="T8" y="T9"/>
              </a:cxn>
            </a:cxnLst>
            <a:rect l="0" t="0" r="r" b="b"/>
            <a:pathLst>
              <a:path w="39" h="91">
                <a:moveTo>
                  <a:pt x="30" y="91"/>
                </a:moveTo>
                <a:lnTo>
                  <a:pt x="0" y="4"/>
                </a:lnTo>
                <a:lnTo>
                  <a:pt x="8" y="0"/>
                </a:lnTo>
                <a:lnTo>
                  <a:pt x="39" y="87"/>
                </a:lnTo>
                <a:lnTo>
                  <a:pt x="30" y="9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03" name="Freeform 1008">
            <a:extLst>
              <a:ext uri="{FF2B5EF4-FFF2-40B4-BE49-F238E27FC236}">
                <a16:creationId xmlns:a16="http://schemas.microsoft.com/office/drawing/2014/main" id="{37FB3367-CAF3-EFB6-DC4F-1397B5AB493F}"/>
              </a:ext>
            </a:extLst>
          </p:cNvPr>
          <p:cNvSpPr>
            <a:spLocks/>
          </p:cNvSpPr>
          <p:nvPr/>
        </p:nvSpPr>
        <p:spPr bwMode="auto">
          <a:xfrm>
            <a:off x="1572800" y="3186132"/>
            <a:ext cx="41275" cy="131763"/>
          </a:xfrm>
          <a:custGeom>
            <a:avLst/>
            <a:gdLst>
              <a:gd name="T0" fmla="*/ 8 w 26"/>
              <a:gd name="T1" fmla="*/ 83 h 83"/>
              <a:gd name="T2" fmla="*/ 0 w 26"/>
              <a:gd name="T3" fmla="*/ 79 h 83"/>
              <a:gd name="T4" fmla="*/ 17 w 26"/>
              <a:gd name="T5" fmla="*/ 0 h 83"/>
              <a:gd name="T6" fmla="*/ 26 w 26"/>
              <a:gd name="T7" fmla="*/ 5 h 83"/>
              <a:gd name="T8" fmla="*/ 8 w 26"/>
              <a:gd name="T9" fmla="*/ 83 h 83"/>
            </a:gdLst>
            <a:ahLst/>
            <a:cxnLst>
              <a:cxn ang="0">
                <a:pos x="T0" y="T1"/>
              </a:cxn>
              <a:cxn ang="0">
                <a:pos x="T2" y="T3"/>
              </a:cxn>
              <a:cxn ang="0">
                <a:pos x="T4" y="T5"/>
              </a:cxn>
              <a:cxn ang="0">
                <a:pos x="T6" y="T7"/>
              </a:cxn>
              <a:cxn ang="0">
                <a:pos x="T8" y="T9"/>
              </a:cxn>
            </a:cxnLst>
            <a:rect l="0" t="0" r="r" b="b"/>
            <a:pathLst>
              <a:path w="26" h="83">
                <a:moveTo>
                  <a:pt x="8" y="83"/>
                </a:moveTo>
                <a:lnTo>
                  <a:pt x="0" y="79"/>
                </a:lnTo>
                <a:lnTo>
                  <a:pt x="17" y="0"/>
                </a:lnTo>
                <a:lnTo>
                  <a:pt x="26" y="5"/>
                </a:lnTo>
                <a:lnTo>
                  <a:pt x="8" y="83"/>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04" name="Freeform 1009">
            <a:extLst>
              <a:ext uri="{FF2B5EF4-FFF2-40B4-BE49-F238E27FC236}">
                <a16:creationId xmlns:a16="http://schemas.microsoft.com/office/drawing/2014/main" id="{268DE67F-4FE1-7F44-2081-247D1E873977}"/>
              </a:ext>
            </a:extLst>
          </p:cNvPr>
          <p:cNvSpPr>
            <a:spLocks/>
          </p:cNvSpPr>
          <p:nvPr/>
        </p:nvSpPr>
        <p:spPr bwMode="auto">
          <a:xfrm>
            <a:off x="1434687" y="3186132"/>
            <a:ext cx="41275" cy="125413"/>
          </a:xfrm>
          <a:custGeom>
            <a:avLst/>
            <a:gdLst>
              <a:gd name="T0" fmla="*/ 8 w 26"/>
              <a:gd name="T1" fmla="*/ 79 h 79"/>
              <a:gd name="T2" fmla="*/ 0 w 26"/>
              <a:gd name="T3" fmla="*/ 74 h 79"/>
              <a:gd name="T4" fmla="*/ 17 w 26"/>
              <a:gd name="T5" fmla="*/ 0 h 79"/>
              <a:gd name="T6" fmla="*/ 26 w 26"/>
              <a:gd name="T7" fmla="*/ 0 h 79"/>
              <a:gd name="T8" fmla="*/ 8 w 26"/>
              <a:gd name="T9" fmla="*/ 79 h 79"/>
            </a:gdLst>
            <a:ahLst/>
            <a:cxnLst>
              <a:cxn ang="0">
                <a:pos x="T0" y="T1"/>
              </a:cxn>
              <a:cxn ang="0">
                <a:pos x="T2" y="T3"/>
              </a:cxn>
              <a:cxn ang="0">
                <a:pos x="T4" y="T5"/>
              </a:cxn>
              <a:cxn ang="0">
                <a:pos x="T6" y="T7"/>
              </a:cxn>
              <a:cxn ang="0">
                <a:pos x="T8" y="T9"/>
              </a:cxn>
            </a:cxnLst>
            <a:rect l="0" t="0" r="r" b="b"/>
            <a:pathLst>
              <a:path w="26" h="79">
                <a:moveTo>
                  <a:pt x="8" y="79"/>
                </a:moveTo>
                <a:lnTo>
                  <a:pt x="0" y="74"/>
                </a:lnTo>
                <a:lnTo>
                  <a:pt x="17" y="0"/>
                </a:lnTo>
                <a:lnTo>
                  <a:pt x="26" y="0"/>
                </a:lnTo>
                <a:lnTo>
                  <a:pt x="8" y="79"/>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05" name="Freeform 1011">
            <a:extLst>
              <a:ext uri="{FF2B5EF4-FFF2-40B4-BE49-F238E27FC236}">
                <a16:creationId xmlns:a16="http://schemas.microsoft.com/office/drawing/2014/main" id="{A9DA6212-0786-5BE9-DCD4-C7F18EDA3BF5}"/>
              </a:ext>
            </a:extLst>
          </p:cNvPr>
          <p:cNvSpPr>
            <a:spLocks/>
          </p:cNvSpPr>
          <p:nvPr/>
        </p:nvSpPr>
        <p:spPr bwMode="auto">
          <a:xfrm>
            <a:off x="1264929" y="3166281"/>
            <a:ext cx="55563" cy="123825"/>
          </a:xfrm>
          <a:custGeom>
            <a:avLst/>
            <a:gdLst>
              <a:gd name="T0" fmla="*/ 26 w 35"/>
              <a:gd name="T1" fmla="*/ 78 h 78"/>
              <a:gd name="T2" fmla="*/ 0 w 35"/>
              <a:gd name="T3" fmla="*/ 4 h 78"/>
              <a:gd name="T4" fmla="*/ 9 w 35"/>
              <a:gd name="T5" fmla="*/ 0 h 78"/>
              <a:gd name="T6" fmla="*/ 35 w 35"/>
              <a:gd name="T7" fmla="*/ 74 h 78"/>
              <a:gd name="T8" fmla="*/ 26 w 35"/>
              <a:gd name="T9" fmla="*/ 78 h 78"/>
            </a:gdLst>
            <a:ahLst/>
            <a:cxnLst>
              <a:cxn ang="0">
                <a:pos x="T0" y="T1"/>
              </a:cxn>
              <a:cxn ang="0">
                <a:pos x="T2" y="T3"/>
              </a:cxn>
              <a:cxn ang="0">
                <a:pos x="T4" y="T5"/>
              </a:cxn>
              <a:cxn ang="0">
                <a:pos x="T6" y="T7"/>
              </a:cxn>
              <a:cxn ang="0">
                <a:pos x="T8" y="T9"/>
              </a:cxn>
            </a:cxnLst>
            <a:rect l="0" t="0" r="r" b="b"/>
            <a:pathLst>
              <a:path w="35" h="78">
                <a:moveTo>
                  <a:pt x="26" y="78"/>
                </a:moveTo>
                <a:lnTo>
                  <a:pt x="0" y="4"/>
                </a:lnTo>
                <a:lnTo>
                  <a:pt x="9" y="0"/>
                </a:lnTo>
                <a:lnTo>
                  <a:pt x="35" y="74"/>
                </a:lnTo>
                <a:lnTo>
                  <a:pt x="26" y="78"/>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06" name="Rectangle 1012">
            <a:extLst>
              <a:ext uri="{FF2B5EF4-FFF2-40B4-BE49-F238E27FC236}">
                <a16:creationId xmlns:a16="http://schemas.microsoft.com/office/drawing/2014/main" id="{0A5F5156-A3B9-A860-26FC-238155E33C4A}"/>
              </a:ext>
            </a:extLst>
          </p:cNvPr>
          <p:cNvSpPr>
            <a:spLocks noChangeArrowheads="1"/>
          </p:cNvSpPr>
          <p:nvPr/>
        </p:nvSpPr>
        <p:spPr bwMode="auto">
          <a:xfrm>
            <a:off x="996641" y="3125006"/>
            <a:ext cx="752475" cy="12700"/>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07" name="Freeform 1013">
            <a:extLst>
              <a:ext uri="{FF2B5EF4-FFF2-40B4-BE49-F238E27FC236}">
                <a16:creationId xmlns:a16="http://schemas.microsoft.com/office/drawing/2014/main" id="{AA7C9BFF-24A9-1381-B50A-F041FE5821A2}"/>
              </a:ext>
            </a:extLst>
          </p:cNvPr>
          <p:cNvSpPr>
            <a:spLocks noEditPoints="1"/>
          </p:cNvSpPr>
          <p:nvPr/>
        </p:nvSpPr>
        <p:spPr bwMode="auto">
          <a:xfrm>
            <a:off x="1106179" y="3310743"/>
            <a:ext cx="531813" cy="111125"/>
          </a:xfrm>
          <a:custGeom>
            <a:avLst/>
            <a:gdLst>
              <a:gd name="T0" fmla="*/ 335 w 335"/>
              <a:gd name="T1" fmla="*/ 70 h 70"/>
              <a:gd name="T2" fmla="*/ 0 w 335"/>
              <a:gd name="T3" fmla="*/ 70 h 70"/>
              <a:gd name="T4" fmla="*/ 0 w 335"/>
              <a:gd name="T5" fmla="*/ 0 h 70"/>
              <a:gd name="T6" fmla="*/ 335 w 335"/>
              <a:gd name="T7" fmla="*/ 0 h 70"/>
              <a:gd name="T8" fmla="*/ 335 w 335"/>
              <a:gd name="T9" fmla="*/ 70 h 70"/>
              <a:gd name="T10" fmla="*/ 9 w 335"/>
              <a:gd name="T11" fmla="*/ 61 h 70"/>
              <a:gd name="T12" fmla="*/ 327 w 335"/>
              <a:gd name="T13" fmla="*/ 61 h 70"/>
              <a:gd name="T14" fmla="*/ 327 w 335"/>
              <a:gd name="T15" fmla="*/ 9 h 70"/>
              <a:gd name="T16" fmla="*/ 9 w 335"/>
              <a:gd name="T17" fmla="*/ 9 h 70"/>
              <a:gd name="T18" fmla="*/ 9 w 335"/>
              <a:gd name="T19"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5" h="70">
                <a:moveTo>
                  <a:pt x="335" y="70"/>
                </a:moveTo>
                <a:lnTo>
                  <a:pt x="0" y="70"/>
                </a:lnTo>
                <a:lnTo>
                  <a:pt x="0" y="0"/>
                </a:lnTo>
                <a:lnTo>
                  <a:pt x="335" y="0"/>
                </a:lnTo>
                <a:lnTo>
                  <a:pt x="335" y="70"/>
                </a:lnTo>
                <a:close/>
                <a:moveTo>
                  <a:pt x="9" y="61"/>
                </a:moveTo>
                <a:lnTo>
                  <a:pt x="327" y="61"/>
                </a:lnTo>
                <a:lnTo>
                  <a:pt x="327" y="9"/>
                </a:lnTo>
                <a:lnTo>
                  <a:pt x="9" y="9"/>
                </a:lnTo>
                <a:lnTo>
                  <a:pt x="9" y="6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08" name="Freeform 1014">
            <a:extLst>
              <a:ext uri="{FF2B5EF4-FFF2-40B4-BE49-F238E27FC236}">
                <a16:creationId xmlns:a16="http://schemas.microsoft.com/office/drawing/2014/main" id="{54CC0785-F069-1063-F420-285ED62CBC7D}"/>
              </a:ext>
            </a:extLst>
          </p:cNvPr>
          <p:cNvSpPr>
            <a:spLocks/>
          </p:cNvSpPr>
          <p:nvPr/>
        </p:nvSpPr>
        <p:spPr bwMode="auto">
          <a:xfrm>
            <a:off x="145741" y="313543"/>
            <a:ext cx="1189038" cy="1408113"/>
          </a:xfrm>
          <a:custGeom>
            <a:avLst/>
            <a:gdLst>
              <a:gd name="T0" fmla="*/ 9 w 749"/>
              <a:gd name="T1" fmla="*/ 887 h 887"/>
              <a:gd name="T2" fmla="*/ 0 w 749"/>
              <a:gd name="T3" fmla="*/ 879 h 887"/>
              <a:gd name="T4" fmla="*/ 744 w 749"/>
              <a:gd name="T5" fmla="*/ 0 h 887"/>
              <a:gd name="T6" fmla="*/ 749 w 749"/>
              <a:gd name="T7" fmla="*/ 8 h 887"/>
              <a:gd name="T8" fmla="*/ 9 w 749"/>
              <a:gd name="T9" fmla="*/ 887 h 887"/>
            </a:gdLst>
            <a:ahLst/>
            <a:cxnLst>
              <a:cxn ang="0">
                <a:pos x="T0" y="T1"/>
              </a:cxn>
              <a:cxn ang="0">
                <a:pos x="T2" y="T3"/>
              </a:cxn>
              <a:cxn ang="0">
                <a:pos x="T4" y="T5"/>
              </a:cxn>
              <a:cxn ang="0">
                <a:pos x="T6" y="T7"/>
              </a:cxn>
              <a:cxn ang="0">
                <a:pos x="T8" y="T9"/>
              </a:cxn>
            </a:cxnLst>
            <a:rect l="0" t="0" r="r" b="b"/>
            <a:pathLst>
              <a:path w="749" h="887">
                <a:moveTo>
                  <a:pt x="9" y="887"/>
                </a:moveTo>
                <a:lnTo>
                  <a:pt x="0" y="879"/>
                </a:lnTo>
                <a:lnTo>
                  <a:pt x="744" y="0"/>
                </a:lnTo>
                <a:lnTo>
                  <a:pt x="749" y="8"/>
                </a:lnTo>
                <a:lnTo>
                  <a:pt x="9" y="887"/>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09" name="Freeform 1015">
            <a:extLst>
              <a:ext uri="{FF2B5EF4-FFF2-40B4-BE49-F238E27FC236}">
                <a16:creationId xmlns:a16="http://schemas.microsoft.com/office/drawing/2014/main" id="{6AA54CBD-1758-3FF4-C675-E3ADA85BBB6E}"/>
              </a:ext>
            </a:extLst>
          </p:cNvPr>
          <p:cNvSpPr>
            <a:spLocks/>
          </p:cNvSpPr>
          <p:nvPr/>
        </p:nvSpPr>
        <p:spPr bwMode="auto">
          <a:xfrm>
            <a:off x="456891" y="313543"/>
            <a:ext cx="877888" cy="1339850"/>
          </a:xfrm>
          <a:custGeom>
            <a:avLst/>
            <a:gdLst>
              <a:gd name="T0" fmla="*/ 5 w 553"/>
              <a:gd name="T1" fmla="*/ 844 h 844"/>
              <a:gd name="T2" fmla="*/ 0 w 553"/>
              <a:gd name="T3" fmla="*/ 840 h 844"/>
              <a:gd name="T4" fmla="*/ 548 w 553"/>
              <a:gd name="T5" fmla="*/ 0 h 844"/>
              <a:gd name="T6" fmla="*/ 553 w 553"/>
              <a:gd name="T7" fmla="*/ 8 h 844"/>
              <a:gd name="T8" fmla="*/ 5 w 553"/>
              <a:gd name="T9" fmla="*/ 844 h 844"/>
            </a:gdLst>
            <a:ahLst/>
            <a:cxnLst>
              <a:cxn ang="0">
                <a:pos x="T0" y="T1"/>
              </a:cxn>
              <a:cxn ang="0">
                <a:pos x="T2" y="T3"/>
              </a:cxn>
              <a:cxn ang="0">
                <a:pos x="T4" y="T5"/>
              </a:cxn>
              <a:cxn ang="0">
                <a:pos x="T6" y="T7"/>
              </a:cxn>
              <a:cxn ang="0">
                <a:pos x="T8" y="T9"/>
              </a:cxn>
            </a:cxnLst>
            <a:rect l="0" t="0" r="r" b="b"/>
            <a:pathLst>
              <a:path w="553" h="844">
                <a:moveTo>
                  <a:pt x="5" y="844"/>
                </a:moveTo>
                <a:lnTo>
                  <a:pt x="0" y="840"/>
                </a:lnTo>
                <a:lnTo>
                  <a:pt x="548" y="0"/>
                </a:lnTo>
                <a:lnTo>
                  <a:pt x="553" y="8"/>
                </a:lnTo>
                <a:lnTo>
                  <a:pt x="5" y="844"/>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10" name="Freeform 1016">
            <a:extLst>
              <a:ext uri="{FF2B5EF4-FFF2-40B4-BE49-F238E27FC236}">
                <a16:creationId xmlns:a16="http://schemas.microsoft.com/office/drawing/2014/main" id="{916B7C4B-1EE0-4C0B-D357-7E8D874AE7F7}"/>
              </a:ext>
            </a:extLst>
          </p:cNvPr>
          <p:cNvSpPr>
            <a:spLocks/>
          </p:cNvSpPr>
          <p:nvPr/>
        </p:nvSpPr>
        <p:spPr bwMode="auto">
          <a:xfrm>
            <a:off x="456891" y="554843"/>
            <a:ext cx="877888" cy="1098550"/>
          </a:xfrm>
          <a:custGeom>
            <a:avLst/>
            <a:gdLst>
              <a:gd name="T0" fmla="*/ 5 w 553"/>
              <a:gd name="T1" fmla="*/ 692 h 692"/>
              <a:gd name="T2" fmla="*/ 0 w 553"/>
              <a:gd name="T3" fmla="*/ 688 h 692"/>
              <a:gd name="T4" fmla="*/ 544 w 553"/>
              <a:gd name="T5" fmla="*/ 0 h 692"/>
              <a:gd name="T6" fmla="*/ 553 w 553"/>
              <a:gd name="T7" fmla="*/ 4 h 692"/>
              <a:gd name="T8" fmla="*/ 5 w 553"/>
              <a:gd name="T9" fmla="*/ 692 h 692"/>
            </a:gdLst>
            <a:ahLst/>
            <a:cxnLst>
              <a:cxn ang="0">
                <a:pos x="T0" y="T1"/>
              </a:cxn>
              <a:cxn ang="0">
                <a:pos x="T2" y="T3"/>
              </a:cxn>
              <a:cxn ang="0">
                <a:pos x="T4" y="T5"/>
              </a:cxn>
              <a:cxn ang="0">
                <a:pos x="T6" y="T7"/>
              </a:cxn>
              <a:cxn ang="0">
                <a:pos x="T8" y="T9"/>
              </a:cxn>
            </a:cxnLst>
            <a:rect l="0" t="0" r="r" b="b"/>
            <a:pathLst>
              <a:path w="553" h="692">
                <a:moveTo>
                  <a:pt x="5" y="692"/>
                </a:moveTo>
                <a:lnTo>
                  <a:pt x="0" y="688"/>
                </a:lnTo>
                <a:lnTo>
                  <a:pt x="544" y="0"/>
                </a:lnTo>
                <a:lnTo>
                  <a:pt x="553" y="4"/>
                </a:lnTo>
                <a:lnTo>
                  <a:pt x="5" y="692"/>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12" name="Freeform 1019">
            <a:extLst>
              <a:ext uri="{FF2B5EF4-FFF2-40B4-BE49-F238E27FC236}">
                <a16:creationId xmlns:a16="http://schemas.microsoft.com/office/drawing/2014/main" id="{E6A988F9-A42B-65B0-6C66-68F1736BDDC8}"/>
              </a:ext>
            </a:extLst>
          </p:cNvPr>
          <p:cNvSpPr>
            <a:spLocks/>
          </p:cNvSpPr>
          <p:nvPr/>
        </p:nvSpPr>
        <p:spPr bwMode="auto">
          <a:xfrm>
            <a:off x="3892009" y="5901694"/>
            <a:ext cx="82550" cy="117475"/>
          </a:xfrm>
          <a:custGeom>
            <a:avLst/>
            <a:gdLst>
              <a:gd name="T0" fmla="*/ 0 w 12"/>
              <a:gd name="T1" fmla="*/ 10 h 17"/>
              <a:gd name="T2" fmla="*/ 6 w 12"/>
              <a:gd name="T3" fmla="*/ 17 h 17"/>
              <a:gd name="T4" fmla="*/ 12 w 12"/>
              <a:gd name="T5" fmla="*/ 10 h 17"/>
              <a:gd name="T6" fmla="*/ 10 w 12"/>
              <a:gd name="T7" fmla="*/ 5 h 17"/>
              <a:gd name="T8" fmla="*/ 10 w 12"/>
              <a:gd name="T9" fmla="*/ 5 h 17"/>
              <a:gd name="T10" fmla="*/ 8 w 12"/>
              <a:gd name="T11" fmla="*/ 2 h 17"/>
              <a:gd name="T12" fmla="*/ 9 w 12"/>
              <a:gd name="T13" fmla="*/ 0 h 17"/>
              <a:gd name="T14" fmla="*/ 3 w 12"/>
              <a:gd name="T15" fmla="*/ 0 h 17"/>
              <a:gd name="T16" fmla="*/ 4 w 12"/>
              <a:gd name="T17" fmla="*/ 2 h 17"/>
              <a:gd name="T18" fmla="*/ 2 w 12"/>
              <a:gd name="T19" fmla="*/ 5 h 17"/>
              <a:gd name="T20" fmla="*/ 2 w 12"/>
              <a:gd name="T21" fmla="*/ 5 h 17"/>
              <a:gd name="T22" fmla="*/ 0 w 12"/>
              <a:gd name="T23" fmla="*/ 1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7">
                <a:moveTo>
                  <a:pt x="0" y="10"/>
                </a:moveTo>
                <a:cubicBezTo>
                  <a:pt x="0" y="14"/>
                  <a:pt x="2" y="17"/>
                  <a:pt x="6" y="17"/>
                </a:cubicBezTo>
                <a:cubicBezTo>
                  <a:pt x="10" y="17"/>
                  <a:pt x="12" y="14"/>
                  <a:pt x="12" y="10"/>
                </a:cubicBezTo>
                <a:cubicBezTo>
                  <a:pt x="12" y="8"/>
                  <a:pt x="11" y="6"/>
                  <a:pt x="10" y="5"/>
                </a:cubicBezTo>
                <a:cubicBezTo>
                  <a:pt x="10" y="5"/>
                  <a:pt x="10" y="5"/>
                  <a:pt x="10" y="5"/>
                </a:cubicBezTo>
                <a:cubicBezTo>
                  <a:pt x="9" y="4"/>
                  <a:pt x="8" y="4"/>
                  <a:pt x="8" y="2"/>
                </a:cubicBezTo>
                <a:cubicBezTo>
                  <a:pt x="8" y="1"/>
                  <a:pt x="9" y="0"/>
                  <a:pt x="9" y="0"/>
                </a:cubicBezTo>
                <a:cubicBezTo>
                  <a:pt x="3" y="0"/>
                  <a:pt x="3" y="0"/>
                  <a:pt x="3" y="0"/>
                </a:cubicBezTo>
                <a:cubicBezTo>
                  <a:pt x="3" y="0"/>
                  <a:pt x="4" y="1"/>
                  <a:pt x="4" y="2"/>
                </a:cubicBezTo>
                <a:cubicBezTo>
                  <a:pt x="4" y="4"/>
                  <a:pt x="3" y="5"/>
                  <a:pt x="2" y="5"/>
                </a:cubicBezTo>
                <a:cubicBezTo>
                  <a:pt x="2" y="5"/>
                  <a:pt x="2" y="5"/>
                  <a:pt x="2" y="5"/>
                </a:cubicBezTo>
                <a:cubicBezTo>
                  <a:pt x="1" y="6"/>
                  <a:pt x="0" y="8"/>
                  <a:pt x="0" y="10"/>
                </a:cubicBezTo>
                <a:close/>
              </a:path>
            </a:pathLst>
          </a:custGeom>
          <a:solidFill>
            <a:srgbClr val="B1B1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13" name="Freeform 1021">
            <a:extLst>
              <a:ext uri="{FF2B5EF4-FFF2-40B4-BE49-F238E27FC236}">
                <a16:creationId xmlns:a16="http://schemas.microsoft.com/office/drawing/2014/main" id="{713C834B-E5D0-81E6-ED80-DBBDF20454D8}"/>
              </a:ext>
            </a:extLst>
          </p:cNvPr>
          <p:cNvSpPr>
            <a:spLocks/>
          </p:cNvSpPr>
          <p:nvPr/>
        </p:nvSpPr>
        <p:spPr bwMode="auto">
          <a:xfrm>
            <a:off x="3663409" y="5722307"/>
            <a:ext cx="90488" cy="117475"/>
          </a:xfrm>
          <a:custGeom>
            <a:avLst/>
            <a:gdLst>
              <a:gd name="T0" fmla="*/ 0 w 13"/>
              <a:gd name="T1" fmla="*/ 11 h 17"/>
              <a:gd name="T2" fmla="*/ 7 w 13"/>
              <a:gd name="T3" fmla="*/ 17 h 17"/>
              <a:gd name="T4" fmla="*/ 13 w 13"/>
              <a:gd name="T5" fmla="*/ 11 h 17"/>
              <a:gd name="T6" fmla="*/ 10 w 13"/>
              <a:gd name="T7" fmla="*/ 6 h 17"/>
              <a:gd name="T8" fmla="*/ 10 w 13"/>
              <a:gd name="T9" fmla="*/ 6 h 17"/>
              <a:gd name="T10" fmla="*/ 9 w 13"/>
              <a:gd name="T11" fmla="*/ 3 h 17"/>
              <a:gd name="T12" fmla="*/ 10 w 13"/>
              <a:gd name="T13" fmla="*/ 0 h 17"/>
              <a:gd name="T14" fmla="*/ 3 w 13"/>
              <a:gd name="T15" fmla="*/ 0 h 17"/>
              <a:gd name="T16" fmla="*/ 4 w 13"/>
              <a:gd name="T17" fmla="*/ 3 h 17"/>
              <a:gd name="T18" fmla="*/ 3 w 13"/>
              <a:gd name="T19" fmla="*/ 6 h 17"/>
              <a:gd name="T20" fmla="*/ 3 w 13"/>
              <a:gd name="T21" fmla="*/ 6 h 17"/>
              <a:gd name="T22" fmla="*/ 0 w 13"/>
              <a:gd name="T23"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7">
                <a:moveTo>
                  <a:pt x="0" y="11"/>
                </a:moveTo>
                <a:cubicBezTo>
                  <a:pt x="0" y="14"/>
                  <a:pt x="3" y="17"/>
                  <a:pt x="7" y="17"/>
                </a:cubicBezTo>
                <a:cubicBezTo>
                  <a:pt x="10" y="17"/>
                  <a:pt x="13" y="14"/>
                  <a:pt x="13" y="11"/>
                </a:cubicBezTo>
                <a:cubicBezTo>
                  <a:pt x="13" y="9"/>
                  <a:pt x="12" y="7"/>
                  <a:pt x="10" y="6"/>
                </a:cubicBezTo>
                <a:cubicBezTo>
                  <a:pt x="10" y="6"/>
                  <a:pt x="10" y="6"/>
                  <a:pt x="10" y="6"/>
                </a:cubicBezTo>
                <a:cubicBezTo>
                  <a:pt x="9" y="5"/>
                  <a:pt x="9" y="4"/>
                  <a:pt x="9" y="3"/>
                </a:cubicBezTo>
                <a:cubicBezTo>
                  <a:pt x="9" y="1"/>
                  <a:pt x="10" y="0"/>
                  <a:pt x="10" y="0"/>
                </a:cubicBezTo>
                <a:cubicBezTo>
                  <a:pt x="3" y="0"/>
                  <a:pt x="3" y="0"/>
                  <a:pt x="3" y="0"/>
                </a:cubicBezTo>
                <a:cubicBezTo>
                  <a:pt x="3" y="0"/>
                  <a:pt x="4" y="1"/>
                  <a:pt x="4" y="3"/>
                </a:cubicBezTo>
                <a:cubicBezTo>
                  <a:pt x="4" y="5"/>
                  <a:pt x="3" y="5"/>
                  <a:pt x="3" y="6"/>
                </a:cubicBezTo>
                <a:cubicBezTo>
                  <a:pt x="3" y="6"/>
                  <a:pt x="3" y="6"/>
                  <a:pt x="3" y="6"/>
                </a:cubicBezTo>
                <a:cubicBezTo>
                  <a:pt x="1" y="7"/>
                  <a:pt x="0" y="9"/>
                  <a:pt x="0" y="11"/>
                </a:cubicBezTo>
                <a:close/>
              </a:path>
            </a:pathLst>
          </a:custGeom>
          <a:solidFill>
            <a:srgbClr val="B1B1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14" name="Freeform 1023">
            <a:extLst>
              <a:ext uri="{FF2B5EF4-FFF2-40B4-BE49-F238E27FC236}">
                <a16:creationId xmlns:a16="http://schemas.microsoft.com/office/drawing/2014/main" id="{0A7778BA-1254-F3A3-1ECB-C5A82191A98B}"/>
              </a:ext>
            </a:extLst>
          </p:cNvPr>
          <p:cNvSpPr>
            <a:spLocks/>
          </p:cNvSpPr>
          <p:nvPr/>
        </p:nvSpPr>
        <p:spPr bwMode="auto">
          <a:xfrm>
            <a:off x="3892009" y="5549269"/>
            <a:ext cx="82550" cy="117475"/>
          </a:xfrm>
          <a:custGeom>
            <a:avLst/>
            <a:gdLst>
              <a:gd name="T0" fmla="*/ 0 w 12"/>
              <a:gd name="T1" fmla="*/ 11 h 17"/>
              <a:gd name="T2" fmla="*/ 6 w 12"/>
              <a:gd name="T3" fmla="*/ 17 h 17"/>
              <a:gd name="T4" fmla="*/ 12 w 12"/>
              <a:gd name="T5" fmla="*/ 11 h 17"/>
              <a:gd name="T6" fmla="*/ 10 w 12"/>
              <a:gd name="T7" fmla="*/ 6 h 17"/>
              <a:gd name="T8" fmla="*/ 10 w 12"/>
              <a:gd name="T9" fmla="*/ 6 h 17"/>
              <a:gd name="T10" fmla="*/ 8 w 12"/>
              <a:gd name="T11" fmla="*/ 3 h 17"/>
              <a:gd name="T12" fmla="*/ 9 w 12"/>
              <a:gd name="T13" fmla="*/ 0 h 17"/>
              <a:gd name="T14" fmla="*/ 3 w 12"/>
              <a:gd name="T15" fmla="*/ 0 h 17"/>
              <a:gd name="T16" fmla="*/ 4 w 12"/>
              <a:gd name="T17" fmla="*/ 3 h 17"/>
              <a:gd name="T18" fmla="*/ 2 w 12"/>
              <a:gd name="T19" fmla="*/ 6 h 17"/>
              <a:gd name="T20" fmla="*/ 2 w 12"/>
              <a:gd name="T21" fmla="*/ 6 h 17"/>
              <a:gd name="T22" fmla="*/ 0 w 12"/>
              <a:gd name="T23"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7">
                <a:moveTo>
                  <a:pt x="0" y="11"/>
                </a:moveTo>
                <a:cubicBezTo>
                  <a:pt x="0" y="14"/>
                  <a:pt x="2" y="17"/>
                  <a:pt x="6" y="17"/>
                </a:cubicBezTo>
                <a:cubicBezTo>
                  <a:pt x="10" y="17"/>
                  <a:pt x="12" y="14"/>
                  <a:pt x="12" y="11"/>
                </a:cubicBezTo>
                <a:cubicBezTo>
                  <a:pt x="12" y="9"/>
                  <a:pt x="11" y="7"/>
                  <a:pt x="10" y="6"/>
                </a:cubicBezTo>
                <a:cubicBezTo>
                  <a:pt x="10" y="6"/>
                  <a:pt x="10" y="6"/>
                  <a:pt x="10" y="6"/>
                </a:cubicBezTo>
                <a:cubicBezTo>
                  <a:pt x="9" y="5"/>
                  <a:pt x="8" y="4"/>
                  <a:pt x="8" y="3"/>
                </a:cubicBezTo>
                <a:cubicBezTo>
                  <a:pt x="8" y="1"/>
                  <a:pt x="9" y="0"/>
                  <a:pt x="9" y="0"/>
                </a:cubicBezTo>
                <a:cubicBezTo>
                  <a:pt x="3" y="0"/>
                  <a:pt x="3" y="0"/>
                  <a:pt x="3" y="0"/>
                </a:cubicBezTo>
                <a:cubicBezTo>
                  <a:pt x="3" y="0"/>
                  <a:pt x="4" y="1"/>
                  <a:pt x="4" y="3"/>
                </a:cubicBezTo>
                <a:cubicBezTo>
                  <a:pt x="4" y="4"/>
                  <a:pt x="3" y="5"/>
                  <a:pt x="2" y="6"/>
                </a:cubicBezTo>
                <a:cubicBezTo>
                  <a:pt x="2" y="6"/>
                  <a:pt x="2" y="6"/>
                  <a:pt x="2" y="6"/>
                </a:cubicBezTo>
                <a:cubicBezTo>
                  <a:pt x="1" y="7"/>
                  <a:pt x="0" y="9"/>
                  <a:pt x="0" y="11"/>
                </a:cubicBezTo>
                <a:close/>
              </a:path>
            </a:pathLst>
          </a:custGeom>
          <a:solidFill>
            <a:srgbClr val="B1B1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grpSp>
        <p:nvGrpSpPr>
          <p:cNvPr id="215" name="组合 11820">
            <a:extLst>
              <a:ext uri="{FF2B5EF4-FFF2-40B4-BE49-F238E27FC236}">
                <a16:creationId xmlns:a16="http://schemas.microsoft.com/office/drawing/2014/main" id="{FF4B159A-F947-04A2-1EC8-ECC1DB319F8B}"/>
              </a:ext>
            </a:extLst>
          </p:cNvPr>
          <p:cNvGrpSpPr/>
          <p:nvPr/>
        </p:nvGrpSpPr>
        <p:grpSpPr>
          <a:xfrm>
            <a:off x="3360197" y="5404807"/>
            <a:ext cx="919163" cy="849313"/>
            <a:chOff x="4232276" y="5534026"/>
            <a:chExt cx="919163" cy="849313"/>
          </a:xfrm>
          <a:gradFill flip="none" rotWithShape="1">
            <a:gsLst>
              <a:gs pos="0">
                <a:schemeClr val="bg1">
                  <a:lumMod val="75000"/>
                </a:schemeClr>
              </a:gs>
              <a:gs pos="100000">
                <a:schemeClr val="bg1">
                  <a:lumMod val="50000"/>
                </a:schemeClr>
              </a:gs>
            </a:gsLst>
            <a:lin ang="10800000" scaled="1"/>
            <a:tileRect/>
          </a:gradFill>
        </p:grpSpPr>
        <p:sp>
          <p:nvSpPr>
            <p:cNvPr id="432" name="Freeform 1017">
              <a:extLst>
                <a:ext uri="{FF2B5EF4-FFF2-40B4-BE49-F238E27FC236}">
                  <a16:creationId xmlns:a16="http://schemas.microsoft.com/office/drawing/2014/main" id="{9EBFBC2D-3865-F8F5-4F17-DA2F5C7BC86A}"/>
                </a:ext>
              </a:extLst>
            </p:cNvPr>
            <p:cNvSpPr>
              <a:spLocks/>
            </p:cNvSpPr>
            <p:nvPr/>
          </p:nvSpPr>
          <p:spPr bwMode="auto">
            <a:xfrm>
              <a:off x="4446588" y="6251576"/>
              <a:ext cx="496888" cy="131763"/>
            </a:xfrm>
            <a:custGeom>
              <a:avLst/>
              <a:gdLst>
                <a:gd name="T0" fmla="*/ 209 w 313"/>
                <a:gd name="T1" fmla="*/ 83 h 83"/>
                <a:gd name="T2" fmla="*/ 100 w 313"/>
                <a:gd name="T3" fmla="*/ 83 h 83"/>
                <a:gd name="T4" fmla="*/ 0 w 313"/>
                <a:gd name="T5" fmla="*/ 0 h 83"/>
                <a:gd name="T6" fmla="*/ 313 w 313"/>
                <a:gd name="T7" fmla="*/ 0 h 83"/>
                <a:gd name="T8" fmla="*/ 209 w 313"/>
                <a:gd name="T9" fmla="*/ 83 h 83"/>
              </a:gdLst>
              <a:ahLst/>
              <a:cxnLst>
                <a:cxn ang="0">
                  <a:pos x="T0" y="T1"/>
                </a:cxn>
                <a:cxn ang="0">
                  <a:pos x="T2" y="T3"/>
                </a:cxn>
                <a:cxn ang="0">
                  <a:pos x="T4" y="T5"/>
                </a:cxn>
                <a:cxn ang="0">
                  <a:pos x="T6" y="T7"/>
                </a:cxn>
                <a:cxn ang="0">
                  <a:pos x="T8" y="T9"/>
                </a:cxn>
              </a:cxnLst>
              <a:rect l="0" t="0" r="r" b="b"/>
              <a:pathLst>
                <a:path w="313" h="83">
                  <a:moveTo>
                    <a:pt x="209" y="83"/>
                  </a:moveTo>
                  <a:lnTo>
                    <a:pt x="100" y="83"/>
                  </a:lnTo>
                  <a:lnTo>
                    <a:pt x="0" y="0"/>
                  </a:lnTo>
                  <a:lnTo>
                    <a:pt x="313" y="0"/>
                  </a:lnTo>
                  <a:lnTo>
                    <a:pt x="209"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33" name="Freeform 1018">
              <a:extLst>
                <a:ext uri="{FF2B5EF4-FFF2-40B4-BE49-F238E27FC236}">
                  <a16:creationId xmlns:a16="http://schemas.microsoft.com/office/drawing/2014/main" id="{8F43E176-F902-CA91-F08F-04481B2961D3}"/>
                </a:ext>
              </a:extLst>
            </p:cNvPr>
            <p:cNvSpPr>
              <a:spLocks/>
            </p:cNvSpPr>
            <p:nvPr/>
          </p:nvSpPr>
          <p:spPr bwMode="auto">
            <a:xfrm>
              <a:off x="4287838" y="6065838"/>
              <a:ext cx="814388" cy="150813"/>
            </a:xfrm>
            <a:custGeom>
              <a:avLst/>
              <a:gdLst>
                <a:gd name="T0" fmla="*/ 107 w 118"/>
                <a:gd name="T1" fmla="*/ 0 h 22"/>
                <a:gd name="T2" fmla="*/ 83 w 118"/>
                <a:gd name="T3" fmla="*/ 0 h 22"/>
                <a:gd name="T4" fmla="*/ 84 w 118"/>
                <a:gd name="T5" fmla="*/ 5 h 22"/>
                <a:gd name="T6" fmla="*/ 75 w 118"/>
                <a:gd name="T7" fmla="*/ 15 h 22"/>
                <a:gd name="T8" fmla="*/ 66 w 118"/>
                <a:gd name="T9" fmla="*/ 5 h 22"/>
                <a:gd name="T10" fmla="*/ 67 w 118"/>
                <a:gd name="T11" fmla="*/ 0 h 22"/>
                <a:gd name="T12" fmla="*/ 10 w 118"/>
                <a:gd name="T13" fmla="*/ 0 h 22"/>
                <a:gd name="T14" fmla="*/ 0 w 118"/>
                <a:gd name="T15" fmla="*/ 11 h 22"/>
                <a:gd name="T16" fmla="*/ 10 w 118"/>
                <a:gd name="T17" fmla="*/ 22 h 22"/>
                <a:gd name="T18" fmla="*/ 107 w 118"/>
                <a:gd name="T19" fmla="*/ 22 h 22"/>
                <a:gd name="T20" fmla="*/ 118 w 118"/>
                <a:gd name="T21" fmla="*/ 11 h 22"/>
                <a:gd name="T22" fmla="*/ 107 w 118"/>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8" h="22">
                  <a:moveTo>
                    <a:pt x="107" y="0"/>
                  </a:moveTo>
                  <a:cubicBezTo>
                    <a:pt x="83" y="0"/>
                    <a:pt x="83" y="0"/>
                    <a:pt x="83" y="0"/>
                  </a:cubicBezTo>
                  <a:cubicBezTo>
                    <a:pt x="84" y="2"/>
                    <a:pt x="84" y="3"/>
                    <a:pt x="84" y="5"/>
                  </a:cubicBezTo>
                  <a:cubicBezTo>
                    <a:pt x="84" y="10"/>
                    <a:pt x="80" y="15"/>
                    <a:pt x="75" y="15"/>
                  </a:cubicBezTo>
                  <a:cubicBezTo>
                    <a:pt x="70" y="15"/>
                    <a:pt x="66" y="10"/>
                    <a:pt x="66" y="5"/>
                  </a:cubicBezTo>
                  <a:cubicBezTo>
                    <a:pt x="66" y="3"/>
                    <a:pt x="66" y="2"/>
                    <a:pt x="67" y="0"/>
                  </a:cubicBezTo>
                  <a:cubicBezTo>
                    <a:pt x="10" y="0"/>
                    <a:pt x="10" y="0"/>
                    <a:pt x="10" y="0"/>
                  </a:cubicBezTo>
                  <a:cubicBezTo>
                    <a:pt x="4" y="0"/>
                    <a:pt x="0" y="5"/>
                    <a:pt x="0" y="11"/>
                  </a:cubicBezTo>
                  <a:cubicBezTo>
                    <a:pt x="0" y="17"/>
                    <a:pt x="4" y="22"/>
                    <a:pt x="10" y="22"/>
                  </a:cubicBezTo>
                  <a:cubicBezTo>
                    <a:pt x="107" y="22"/>
                    <a:pt x="107" y="22"/>
                    <a:pt x="107" y="22"/>
                  </a:cubicBezTo>
                  <a:cubicBezTo>
                    <a:pt x="113" y="22"/>
                    <a:pt x="118" y="17"/>
                    <a:pt x="118" y="11"/>
                  </a:cubicBezTo>
                  <a:cubicBezTo>
                    <a:pt x="118" y="5"/>
                    <a:pt x="113" y="0"/>
                    <a:pt x="1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34" name="Freeform 1020">
              <a:extLst>
                <a:ext uri="{FF2B5EF4-FFF2-40B4-BE49-F238E27FC236}">
                  <a16:creationId xmlns:a16="http://schemas.microsoft.com/office/drawing/2014/main" id="{281FB918-AEDC-6716-16D8-2DABA2296AB6}"/>
                </a:ext>
              </a:extLst>
            </p:cNvPr>
            <p:cNvSpPr>
              <a:spLocks/>
            </p:cNvSpPr>
            <p:nvPr/>
          </p:nvSpPr>
          <p:spPr bwMode="auto">
            <a:xfrm>
              <a:off x="4232276" y="5884863"/>
              <a:ext cx="919163" cy="146050"/>
            </a:xfrm>
            <a:custGeom>
              <a:avLst/>
              <a:gdLst>
                <a:gd name="T0" fmla="*/ 122 w 133"/>
                <a:gd name="T1" fmla="*/ 0 h 21"/>
                <a:gd name="T2" fmla="*/ 58 w 133"/>
                <a:gd name="T3" fmla="*/ 0 h 21"/>
                <a:gd name="T4" fmla="*/ 60 w 133"/>
                <a:gd name="T5" fmla="*/ 6 h 21"/>
                <a:gd name="T6" fmla="*/ 51 w 133"/>
                <a:gd name="T7" fmla="*/ 15 h 21"/>
                <a:gd name="T8" fmla="*/ 41 w 133"/>
                <a:gd name="T9" fmla="*/ 6 h 21"/>
                <a:gd name="T10" fmla="*/ 44 w 133"/>
                <a:gd name="T11" fmla="*/ 0 h 21"/>
                <a:gd name="T12" fmla="*/ 11 w 133"/>
                <a:gd name="T13" fmla="*/ 0 h 21"/>
                <a:gd name="T14" fmla="*/ 0 w 133"/>
                <a:gd name="T15" fmla="*/ 11 h 21"/>
                <a:gd name="T16" fmla="*/ 11 w 133"/>
                <a:gd name="T17" fmla="*/ 21 h 21"/>
                <a:gd name="T18" fmla="*/ 122 w 133"/>
                <a:gd name="T19" fmla="*/ 21 h 21"/>
                <a:gd name="T20" fmla="*/ 133 w 133"/>
                <a:gd name="T21" fmla="*/ 11 h 21"/>
                <a:gd name="T22" fmla="*/ 122 w 133"/>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21">
                  <a:moveTo>
                    <a:pt x="122" y="0"/>
                  </a:moveTo>
                  <a:cubicBezTo>
                    <a:pt x="58" y="0"/>
                    <a:pt x="58" y="0"/>
                    <a:pt x="58" y="0"/>
                  </a:cubicBezTo>
                  <a:cubicBezTo>
                    <a:pt x="59" y="2"/>
                    <a:pt x="60" y="4"/>
                    <a:pt x="60" y="6"/>
                  </a:cubicBezTo>
                  <a:cubicBezTo>
                    <a:pt x="60" y="11"/>
                    <a:pt x="56" y="15"/>
                    <a:pt x="51" y="15"/>
                  </a:cubicBezTo>
                  <a:cubicBezTo>
                    <a:pt x="45" y="15"/>
                    <a:pt x="41" y="11"/>
                    <a:pt x="41" y="6"/>
                  </a:cubicBezTo>
                  <a:cubicBezTo>
                    <a:pt x="41" y="4"/>
                    <a:pt x="42" y="2"/>
                    <a:pt x="44" y="0"/>
                  </a:cubicBezTo>
                  <a:cubicBezTo>
                    <a:pt x="11" y="0"/>
                    <a:pt x="11" y="0"/>
                    <a:pt x="11" y="0"/>
                  </a:cubicBezTo>
                  <a:cubicBezTo>
                    <a:pt x="5" y="0"/>
                    <a:pt x="0" y="5"/>
                    <a:pt x="0" y="11"/>
                  </a:cubicBezTo>
                  <a:cubicBezTo>
                    <a:pt x="0" y="17"/>
                    <a:pt x="5" y="21"/>
                    <a:pt x="11" y="21"/>
                  </a:cubicBezTo>
                  <a:cubicBezTo>
                    <a:pt x="122" y="21"/>
                    <a:pt x="122" y="21"/>
                    <a:pt x="122" y="21"/>
                  </a:cubicBezTo>
                  <a:cubicBezTo>
                    <a:pt x="128" y="21"/>
                    <a:pt x="133" y="17"/>
                    <a:pt x="133" y="11"/>
                  </a:cubicBezTo>
                  <a:cubicBezTo>
                    <a:pt x="133" y="5"/>
                    <a:pt x="128" y="0"/>
                    <a:pt x="1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35" name="Freeform 1022">
              <a:extLst>
                <a:ext uri="{FF2B5EF4-FFF2-40B4-BE49-F238E27FC236}">
                  <a16:creationId xmlns:a16="http://schemas.microsoft.com/office/drawing/2014/main" id="{5576CDE4-F25B-C1B0-843A-ECD4F0923C11}"/>
                </a:ext>
              </a:extLst>
            </p:cNvPr>
            <p:cNvSpPr>
              <a:spLocks/>
            </p:cNvSpPr>
            <p:nvPr/>
          </p:nvSpPr>
          <p:spPr bwMode="auto">
            <a:xfrm>
              <a:off x="4232276" y="5705476"/>
              <a:ext cx="919163" cy="152400"/>
            </a:xfrm>
            <a:custGeom>
              <a:avLst/>
              <a:gdLst>
                <a:gd name="T0" fmla="*/ 122 w 133"/>
                <a:gd name="T1" fmla="*/ 0 h 22"/>
                <a:gd name="T2" fmla="*/ 89 w 133"/>
                <a:gd name="T3" fmla="*/ 0 h 22"/>
                <a:gd name="T4" fmla="*/ 92 w 133"/>
                <a:gd name="T5" fmla="*/ 7 h 22"/>
                <a:gd name="T6" fmla="*/ 83 w 133"/>
                <a:gd name="T7" fmla="*/ 16 h 22"/>
                <a:gd name="T8" fmla="*/ 74 w 133"/>
                <a:gd name="T9" fmla="*/ 7 h 22"/>
                <a:gd name="T10" fmla="*/ 77 w 133"/>
                <a:gd name="T11" fmla="*/ 0 h 22"/>
                <a:gd name="T12" fmla="*/ 11 w 133"/>
                <a:gd name="T13" fmla="*/ 0 h 22"/>
                <a:gd name="T14" fmla="*/ 0 w 133"/>
                <a:gd name="T15" fmla="*/ 11 h 22"/>
                <a:gd name="T16" fmla="*/ 11 w 133"/>
                <a:gd name="T17" fmla="*/ 22 h 22"/>
                <a:gd name="T18" fmla="*/ 122 w 133"/>
                <a:gd name="T19" fmla="*/ 22 h 22"/>
                <a:gd name="T20" fmla="*/ 133 w 133"/>
                <a:gd name="T21" fmla="*/ 11 h 22"/>
                <a:gd name="T22" fmla="*/ 122 w 133"/>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22">
                  <a:moveTo>
                    <a:pt x="122" y="0"/>
                  </a:moveTo>
                  <a:cubicBezTo>
                    <a:pt x="89" y="0"/>
                    <a:pt x="89" y="0"/>
                    <a:pt x="89" y="0"/>
                  </a:cubicBezTo>
                  <a:cubicBezTo>
                    <a:pt x="91" y="2"/>
                    <a:pt x="92" y="4"/>
                    <a:pt x="92" y="7"/>
                  </a:cubicBezTo>
                  <a:cubicBezTo>
                    <a:pt x="92" y="12"/>
                    <a:pt x="88" y="16"/>
                    <a:pt x="83" y="16"/>
                  </a:cubicBezTo>
                  <a:cubicBezTo>
                    <a:pt x="78" y="16"/>
                    <a:pt x="74" y="12"/>
                    <a:pt x="74" y="7"/>
                  </a:cubicBezTo>
                  <a:cubicBezTo>
                    <a:pt x="74" y="4"/>
                    <a:pt x="75" y="2"/>
                    <a:pt x="77" y="0"/>
                  </a:cubicBezTo>
                  <a:cubicBezTo>
                    <a:pt x="11" y="0"/>
                    <a:pt x="11" y="0"/>
                    <a:pt x="11" y="0"/>
                  </a:cubicBezTo>
                  <a:cubicBezTo>
                    <a:pt x="5" y="0"/>
                    <a:pt x="0" y="5"/>
                    <a:pt x="0" y="11"/>
                  </a:cubicBezTo>
                  <a:cubicBezTo>
                    <a:pt x="0" y="17"/>
                    <a:pt x="5" y="22"/>
                    <a:pt x="11" y="22"/>
                  </a:cubicBezTo>
                  <a:cubicBezTo>
                    <a:pt x="122" y="22"/>
                    <a:pt x="122" y="22"/>
                    <a:pt x="122" y="22"/>
                  </a:cubicBezTo>
                  <a:cubicBezTo>
                    <a:pt x="128" y="22"/>
                    <a:pt x="133" y="17"/>
                    <a:pt x="133" y="11"/>
                  </a:cubicBezTo>
                  <a:cubicBezTo>
                    <a:pt x="133" y="5"/>
                    <a:pt x="128" y="0"/>
                    <a:pt x="1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436" name="Freeform 1024">
              <a:extLst>
                <a:ext uri="{FF2B5EF4-FFF2-40B4-BE49-F238E27FC236}">
                  <a16:creationId xmlns:a16="http://schemas.microsoft.com/office/drawing/2014/main" id="{C5667DBE-E01B-14FB-A2B5-7A1D75439B8A}"/>
                </a:ext>
              </a:extLst>
            </p:cNvPr>
            <p:cNvSpPr>
              <a:spLocks/>
            </p:cNvSpPr>
            <p:nvPr/>
          </p:nvSpPr>
          <p:spPr bwMode="auto">
            <a:xfrm>
              <a:off x="4232276" y="5534026"/>
              <a:ext cx="919163" cy="144463"/>
            </a:xfrm>
            <a:custGeom>
              <a:avLst/>
              <a:gdLst>
                <a:gd name="T0" fmla="*/ 122 w 133"/>
                <a:gd name="T1" fmla="*/ 0 h 21"/>
                <a:gd name="T2" fmla="*/ 57 w 133"/>
                <a:gd name="T3" fmla="*/ 0 h 21"/>
                <a:gd name="T4" fmla="*/ 60 w 133"/>
                <a:gd name="T5" fmla="*/ 7 h 21"/>
                <a:gd name="T6" fmla="*/ 51 w 133"/>
                <a:gd name="T7" fmla="*/ 16 h 21"/>
                <a:gd name="T8" fmla="*/ 41 w 133"/>
                <a:gd name="T9" fmla="*/ 7 h 21"/>
                <a:gd name="T10" fmla="*/ 44 w 133"/>
                <a:gd name="T11" fmla="*/ 0 h 21"/>
                <a:gd name="T12" fmla="*/ 11 w 133"/>
                <a:gd name="T13" fmla="*/ 0 h 21"/>
                <a:gd name="T14" fmla="*/ 0 w 133"/>
                <a:gd name="T15" fmla="*/ 11 h 21"/>
                <a:gd name="T16" fmla="*/ 11 w 133"/>
                <a:gd name="T17" fmla="*/ 21 h 21"/>
                <a:gd name="T18" fmla="*/ 122 w 133"/>
                <a:gd name="T19" fmla="*/ 21 h 21"/>
                <a:gd name="T20" fmla="*/ 133 w 133"/>
                <a:gd name="T21" fmla="*/ 11 h 21"/>
                <a:gd name="T22" fmla="*/ 122 w 133"/>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21">
                  <a:moveTo>
                    <a:pt x="122" y="0"/>
                  </a:moveTo>
                  <a:cubicBezTo>
                    <a:pt x="57" y="0"/>
                    <a:pt x="57" y="0"/>
                    <a:pt x="57" y="0"/>
                  </a:cubicBezTo>
                  <a:cubicBezTo>
                    <a:pt x="59" y="1"/>
                    <a:pt x="60" y="4"/>
                    <a:pt x="60" y="7"/>
                  </a:cubicBezTo>
                  <a:cubicBezTo>
                    <a:pt x="60" y="12"/>
                    <a:pt x="56" y="16"/>
                    <a:pt x="51" y="16"/>
                  </a:cubicBezTo>
                  <a:cubicBezTo>
                    <a:pt x="45" y="16"/>
                    <a:pt x="41" y="12"/>
                    <a:pt x="41" y="7"/>
                  </a:cubicBezTo>
                  <a:cubicBezTo>
                    <a:pt x="41" y="4"/>
                    <a:pt x="42" y="1"/>
                    <a:pt x="44" y="0"/>
                  </a:cubicBezTo>
                  <a:cubicBezTo>
                    <a:pt x="11" y="0"/>
                    <a:pt x="11" y="0"/>
                    <a:pt x="11" y="0"/>
                  </a:cubicBezTo>
                  <a:cubicBezTo>
                    <a:pt x="5" y="0"/>
                    <a:pt x="0" y="5"/>
                    <a:pt x="0" y="11"/>
                  </a:cubicBezTo>
                  <a:cubicBezTo>
                    <a:pt x="0" y="16"/>
                    <a:pt x="5" y="21"/>
                    <a:pt x="11" y="21"/>
                  </a:cubicBezTo>
                  <a:cubicBezTo>
                    <a:pt x="122" y="21"/>
                    <a:pt x="122" y="21"/>
                    <a:pt x="122" y="21"/>
                  </a:cubicBezTo>
                  <a:cubicBezTo>
                    <a:pt x="128" y="21"/>
                    <a:pt x="133" y="16"/>
                    <a:pt x="133" y="11"/>
                  </a:cubicBezTo>
                  <a:cubicBezTo>
                    <a:pt x="133" y="5"/>
                    <a:pt x="128" y="0"/>
                    <a:pt x="1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grpSp>
      <p:sp>
        <p:nvSpPr>
          <p:cNvPr id="216" name="Freeform 1025">
            <a:extLst>
              <a:ext uri="{FF2B5EF4-FFF2-40B4-BE49-F238E27FC236}">
                <a16:creationId xmlns:a16="http://schemas.microsoft.com/office/drawing/2014/main" id="{F47F3ED9-53E7-3563-FF72-F1AB59AF70B4}"/>
              </a:ext>
            </a:extLst>
          </p:cNvPr>
          <p:cNvSpPr>
            <a:spLocks/>
          </p:cNvSpPr>
          <p:nvPr/>
        </p:nvSpPr>
        <p:spPr bwMode="auto">
          <a:xfrm>
            <a:off x="3842797" y="3801432"/>
            <a:ext cx="1147763" cy="1008063"/>
          </a:xfrm>
          <a:custGeom>
            <a:avLst/>
            <a:gdLst>
              <a:gd name="T0" fmla="*/ 165 w 166"/>
              <a:gd name="T1" fmla="*/ 0 h 146"/>
              <a:gd name="T2" fmla="*/ 91 w 166"/>
              <a:gd name="T3" fmla="*/ 0 h 146"/>
              <a:gd name="T4" fmla="*/ 96 w 166"/>
              <a:gd name="T5" fmla="*/ 11 h 146"/>
              <a:gd name="T6" fmla="*/ 82 w 166"/>
              <a:gd name="T7" fmla="*/ 25 h 146"/>
              <a:gd name="T8" fmla="*/ 68 w 166"/>
              <a:gd name="T9" fmla="*/ 11 h 146"/>
              <a:gd name="T10" fmla="*/ 73 w 166"/>
              <a:gd name="T11" fmla="*/ 0 h 146"/>
              <a:gd name="T12" fmla="*/ 0 w 166"/>
              <a:gd name="T13" fmla="*/ 0 h 146"/>
              <a:gd name="T14" fmla="*/ 0 w 166"/>
              <a:gd name="T15" fmla="*/ 78 h 146"/>
              <a:gd name="T16" fmla="*/ 11 w 166"/>
              <a:gd name="T17" fmla="*/ 73 h 146"/>
              <a:gd name="T18" fmla="*/ 25 w 166"/>
              <a:gd name="T19" fmla="*/ 87 h 146"/>
              <a:gd name="T20" fmla="*/ 11 w 166"/>
              <a:gd name="T21" fmla="*/ 101 h 146"/>
              <a:gd name="T22" fmla="*/ 0 w 166"/>
              <a:gd name="T23" fmla="*/ 96 h 146"/>
              <a:gd name="T24" fmla="*/ 0 w 166"/>
              <a:gd name="T25" fmla="*/ 95 h 146"/>
              <a:gd name="T26" fmla="*/ 0 w 166"/>
              <a:gd name="T27" fmla="*/ 146 h 146"/>
              <a:gd name="T28" fmla="*/ 44 w 166"/>
              <a:gd name="T29" fmla="*/ 146 h 146"/>
              <a:gd name="T30" fmla="*/ 38 w 166"/>
              <a:gd name="T31" fmla="*/ 135 h 146"/>
              <a:gd name="T32" fmla="*/ 53 w 166"/>
              <a:gd name="T33" fmla="*/ 121 h 146"/>
              <a:gd name="T34" fmla="*/ 67 w 166"/>
              <a:gd name="T35" fmla="*/ 135 h 146"/>
              <a:gd name="T36" fmla="*/ 61 w 166"/>
              <a:gd name="T37" fmla="*/ 146 h 146"/>
              <a:gd name="T38" fmla="*/ 102 w 166"/>
              <a:gd name="T39" fmla="*/ 146 h 146"/>
              <a:gd name="T40" fmla="*/ 117 w 166"/>
              <a:gd name="T41" fmla="*/ 128 h 146"/>
              <a:gd name="T42" fmla="*/ 166 w 166"/>
              <a:gd name="T43" fmla="*/ 10 h 146"/>
              <a:gd name="T44" fmla="*/ 165 w 166"/>
              <a:gd name="T45"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6" h="146">
                <a:moveTo>
                  <a:pt x="165" y="0"/>
                </a:moveTo>
                <a:cubicBezTo>
                  <a:pt x="91" y="0"/>
                  <a:pt x="91" y="0"/>
                  <a:pt x="91" y="0"/>
                </a:cubicBezTo>
                <a:cubicBezTo>
                  <a:pt x="94" y="2"/>
                  <a:pt x="96" y="6"/>
                  <a:pt x="96" y="11"/>
                </a:cubicBezTo>
                <a:cubicBezTo>
                  <a:pt x="96" y="18"/>
                  <a:pt x="90" y="25"/>
                  <a:pt x="82" y="25"/>
                </a:cubicBezTo>
                <a:cubicBezTo>
                  <a:pt x="74" y="25"/>
                  <a:pt x="68" y="18"/>
                  <a:pt x="68" y="11"/>
                </a:cubicBezTo>
                <a:cubicBezTo>
                  <a:pt x="68" y="6"/>
                  <a:pt x="70" y="2"/>
                  <a:pt x="73" y="0"/>
                </a:cubicBezTo>
                <a:cubicBezTo>
                  <a:pt x="0" y="0"/>
                  <a:pt x="0" y="0"/>
                  <a:pt x="0" y="0"/>
                </a:cubicBezTo>
                <a:cubicBezTo>
                  <a:pt x="0" y="78"/>
                  <a:pt x="0" y="78"/>
                  <a:pt x="0" y="78"/>
                </a:cubicBezTo>
                <a:cubicBezTo>
                  <a:pt x="2" y="75"/>
                  <a:pt x="7" y="73"/>
                  <a:pt x="11" y="73"/>
                </a:cubicBezTo>
                <a:cubicBezTo>
                  <a:pt x="19" y="73"/>
                  <a:pt x="25" y="79"/>
                  <a:pt x="25" y="87"/>
                </a:cubicBezTo>
                <a:cubicBezTo>
                  <a:pt x="25" y="95"/>
                  <a:pt x="19" y="101"/>
                  <a:pt x="11" y="101"/>
                </a:cubicBezTo>
                <a:cubicBezTo>
                  <a:pt x="7" y="101"/>
                  <a:pt x="3" y="99"/>
                  <a:pt x="0" y="96"/>
                </a:cubicBezTo>
                <a:cubicBezTo>
                  <a:pt x="0" y="95"/>
                  <a:pt x="0" y="95"/>
                  <a:pt x="0" y="95"/>
                </a:cubicBezTo>
                <a:cubicBezTo>
                  <a:pt x="0" y="146"/>
                  <a:pt x="0" y="146"/>
                  <a:pt x="0" y="146"/>
                </a:cubicBezTo>
                <a:cubicBezTo>
                  <a:pt x="44" y="146"/>
                  <a:pt x="44" y="146"/>
                  <a:pt x="44" y="146"/>
                </a:cubicBezTo>
                <a:cubicBezTo>
                  <a:pt x="40" y="144"/>
                  <a:pt x="38" y="140"/>
                  <a:pt x="38" y="135"/>
                </a:cubicBezTo>
                <a:cubicBezTo>
                  <a:pt x="38" y="127"/>
                  <a:pt x="45" y="121"/>
                  <a:pt x="53" y="121"/>
                </a:cubicBezTo>
                <a:cubicBezTo>
                  <a:pt x="60" y="121"/>
                  <a:pt x="67" y="127"/>
                  <a:pt x="67" y="135"/>
                </a:cubicBezTo>
                <a:cubicBezTo>
                  <a:pt x="67" y="140"/>
                  <a:pt x="65" y="144"/>
                  <a:pt x="61" y="146"/>
                </a:cubicBezTo>
                <a:cubicBezTo>
                  <a:pt x="102" y="146"/>
                  <a:pt x="102" y="146"/>
                  <a:pt x="102" y="146"/>
                </a:cubicBezTo>
                <a:cubicBezTo>
                  <a:pt x="109" y="138"/>
                  <a:pt x="114" y="131"/>
                  <a:pt x="117" y="128"/>
                </a:cubicBezTo>
                <a:cubicBezTo>
                  <a:pt x="147" y="98"/>
                  <a:pt x="166" y="56"/>
                  <a:pt x="166" y="10"/>
                </a:cubicBezTo>
                <a:cubicBezTo>
                  <a:pt x="166" y="7"/>
                  <a:pt x="165" y="3"/>
                  <a:pt x="165" y="0"/>
                </a:cubicBezTo>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17" name="Freeform 1028">
            <a:extLst>
              <a:ext uri="{FF2B5EF4-FFF2-40B4-BE49-F238E27FC236}">
                <a16:creationId xmlns:a16="http://schemas.microsoft.com/office/drawing/2014/main" id="{55351702-29E0-87B1-64BC-48294952C23E}"/>
              </a:ext>
            </a:extLst>
          </p:cNvPr>
          <p:cNvSpPr>
            <a:spLocks/>
          </p:cNvSpPr>
          <p:nvPr/>
        </p:nvSpPr>
        <p:spPr bwMode="auto">
          <a:xfrm>
            <a:off x="3663409" y="5376232"/>
            <a:ext cx="90488" cy="117475"/>
          </a:xfrm>
          <a:custGeom>
            <a:avLst/>
            <a:gdLst>
              <a:gd name="T0" fmla="*/ 0 w 13"/>
              <a:gd name="T1" fmla="*/ 11 h 17"/>
              <a:gd name="T2" fmla="*/ 7 w 13"/>
              <a:gd name="T3" fmla="*/ 17 h 17"/>
              <a:gd name="T4" fmla="*/ 13 w 13"/>
              <a:gd name="T5" fmla="*/ 11 h 17"/>
              <a:gd name="T6" fmla="*/ 10 w 13"/>
              <a:gd name="T7" fmla="*/ 5 h 17"/>
              <a:gd name="T8" fmla="*/ 10 w 13"/>
              <a:gd name="T9" fmla="*/ 5 h 17"/>
              <a:gd name="T10" fmla="*/ 9 w 13"/>
              <a:gd name="T11" fmla="*/ 3 h 17"/>
              <a:gd name="T12" fmla="*/ 10 w 13"/>
              <a:gd name="T13" fmla="*/ 0 h 17"/>
              <a:gd name="T14" fmla="*/ 3 w 13"/>
              <a:gd name="T15" fmla="*/ 0 h 17"/>
              <a:gd name="T16" fmla="*/ 4 w 13"/>
              <a:gd name="T17" fmla="*/ 3 h 17"/>
              <a:gd name="T18" fmla="*/ 3 w 13"/>
              <a:gd name="T19" fmla="*/ 5 h 17"/>
              <a:gd name="T20" fmla="*/ 3 w 13"/>
              <a:gd name="T21" fmla="*/ 5 h 17"/>
              <a:gd name="T22" fmla="*/ 0 w 13"/>
              <a:gd name="T23"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7">
                <a:moveTo>
                  <a:pt x="0" y="11"/>
                </a:moveTo>
                <a:cubicBezTo>
                  <a:pt x="0" y="14"/>
                  <a:pt x="3" y="17"/>
                  <a:pt x="7" y="17"/>
                </a:cubicBezTo>
                <a:cubicBezTo>
                  <a:pt x="10" y="17"/>
                  <a:pt x="13" y="14"/>
                  <a:pt x="13" y="11"/>
                </a:cubicBezTo>
                <a:cubicBezTo>
                  <a:pt x="13" y="8"/>
                  <a:pt x="12" y="6"/>
                  <a:pt x="10" y="5"/>
                </a:cubicBezTo>
                <a:cubicBezTo>
                  <a:pt x="10" y="5"/>
                  <a:pt x="10" y="5"/>
                  <a:pt x="10" y="5"/>
                </a:cubicBezTo>
                <a:cubicBezTo>
                  <a:pt x="9" y="5"/>
                  <a:pt x="9" y="4"/>
                  <a:pt x="9" y="3"/>
                </a:cubicBezTo>
                <a:cubicBezTo>
                  <a:pt x="9" y="1"/>
                  <a:pt x="10" y="0"/>
                  <a:pt x="10" y="0"/>
                </a:cubicBezTo>
                <a:cubicBezTo>
                  <a:pt x="3" y="0"/>
                  <a:pt x="3" y="0"/>
                  <a:pt x="3" y="0"/>
                </a:cubicBezTo>
                <a:cubicBezTo>
                  <a:pt x="3" y="0"/>
                  <a:pt x="4" y="1"/>
                  <a:pt x="4" y="3"/>
                </a:cubicBezTo>
                <a:cubicBezTo>
                  <a:pt x="4" y="4"/>
                  <a:pt x="3" y="5"/>
                  <a:pt x="3" y="5"/>
                </a:cubicBezTo>
                <a:cubicBezTo>
                  <a:pt x="3" y="5"/>
                  <a:pt x="3" y="5"/>
                  <a:pt x="3" y="5"/>
                </a:cubicBezTo>
                <a:cubicBezTo>
                  <a:pt x="1" y="7"/>
                  <a:pt x="0" y="8"/>
                  <a:pt x="0" y="11"/>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18" name="Freeform 1029">
            <a:extLst>
              <a:ext uri="{FF2B5EF4-FFF2-40B4-BE49-F238E27FC236}">
                <a16:creationId xmlns:a16="http://schemas.microsoft.com/office/drawing/2014/main" id="{1AD548C0-0953-B16B-9AC6-AC4C6412219E}"/>
              </a:ext>
            </a:extLst>
          </p:cNvPr>
          <p:cNvSpPr>
            <a:spLocks/>
          </p:cNvSpPr>
          <p:nvPr/>
        </p:nvSpPr>
        <p:spPr bwMode="auto">
          <a:xfrm>
            <a:off x="4133309" y="4665032"/>
            <a:ext cx="146050" cy="193675"/>
          </a:xfrm>
          <a:custGeom>
            <a:avLst/>
            <a:gdLst>
              <a:gd name="T0" fmla="*/ 21 w 21"/>
              <a:gd name="T1" fmla="*/ 10 h 28"/>
              <a:gd name="T2" fmla="*/ 11 w 21"/>
              <a:gd name="T3" fmla="*/ 0 h 28"/>
              <a:gd name="T4" fmla="*/ 0 w 21"/>
              <a:gd name="T5" fmla="*/ 10 h 28"/>
              <a:gd name="T6" fmla="*/ 5 w 21"/>
              <a:gd name="T7" fmla="*/ 19 h 28"/>
              <a:gd name="T8" fmla="*/ 5 w 21"/>
              <a:gd name="T9" fmla="*/ 19 h 28"/>
              <a:gd name="T10" fmla="*/ 7 w 21"/>
              <a:gd name="T11" fmla="*/ 23 h 28"/>
              <a:gd name="T12" fmla="*/ 5 w 21"/>
              <a:gd name="T13" fmla="*/ 28 h 28"/>
              <a:gd name="T14" fmla="*/ 16 w 21"/>
              <a:gd name="T15" fmla="*/ 28 h 28"/>
              <a:gd name="T16" fmla="*/ 14 w 21"/>
              <a:gd name="T17" fmla="*/ 23 h 28"/>
              <a:gd name="T18" fmla="*/ 17 w 21"/>
              <a:gd name="T19" fmla="*/ 19 h 28"/>
              <a:gd name="T20" fmla="*/ 17 w 21"/>
              <a:gd name="T21" fmla="*/ 19 h 28"/>
              <a:gd name="T22" fmla="*/ 21 w 21"/>
              <a:gd name="T2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8">
                <a:moveTo>
                  <a:pt x="21" y="10"/>
                </a:moveTo>
                <a:cubicBezTo>
                  <a:pt x="21" y="4"/>
                  <a:pt x="16" y="0"/>
                  <a:pt x="11" y="0"/>
                </a:cubicBezTo>
                <a:cubicBezTo>
                  <a:pt x="5" y="0"/>
                  <a:pt x="0" y="4"/>
                  <a:pt x="0" y="10"/>
                </a:cubicBezTo>
                <a:cubicBezTo>
                  <a:pt x="0" y="14"/>
                  <a:pt x="2" y="17"/>
                  <a:pt x="5" y="19"/>
                </a:cubicBezTo>
                <a:cubicBezTo>
                  <a:pt x="5" y="19"/>
                  <a:pt x="5" y="19"/>
                  <a:pt x="5" y="19"/>
                </a:cubicBezTo>
                <a:cubicBezTo>
                  <a:pt x="6" y="20"/>
                  <a:pt x="7" y="21"/>
                  <a:pt x="7" y="23"/>
                </a:cubicBezTo>
                <a:cubicBezTo>
                  <a:pt x="7" y="26"/>
                  <a:pt x="5" y="28"/>
                  <a:pt x="5" y="28"/>
                </a:cubicBezTo>
                <a:cubicBezTo>
                  <a:pt x="16" y="28"/>
                  <a:pt x="16" y="28"/>
                  <a:pt x="16" y="28"/>
                </a:cubicBezTo>
                <a:cubicBezTo>
                  <a:pt x="16" y="28"/>
                  <a:pt x="14" y="26"/>
                  <a:pt x="14" y="23"/>
                </a:cubicBezTo>
                <a:cubicBezTo>
                  <a:pt x="14" y="21"/>
                  <a:pt x="16" y="20"/>
                  <a:pt x="17" y="19"/>
                </a:cubicBezTo>
                <a:cubicBezTo>
                  <a:pt x="17" y="19"/>
                  <a:pt x="17" y="19"/>
                  <a:pt x="17" y="19"/>
                </a:cubicBezTo>
                <a:cubicBezTo>
                  <a:pt x="19" y="17"/>
                  <a:pt x="21" y="14"/>
                  <a:pt x="21" y="1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19" name="Freeform 1030">
            <a:extLst>
              <a:ext uri="{FF2B5EF4-FFF2-40B4-BE49-F238E27FC236}">
                <a16:creationId xmlns:a16="http://schemas.microsoft.com/office/drawing/2014/main" id="{244505DB-A47B-6E9A-7FB2-FB7091CDE98F}"/>
              </a:ext>
            </a:extLst>
          </p:cNvPr>
          <p:cNvSpPr>
            <a:spLocks/>
          </p:cNvSpPr>
          <p:nvPr/>
        </p:nvSpPr>
        <p:spPr bwMode="auto">
          <a:xfrm>
            <a:off x="3125247" y="4850769"/>
            <a:ext cx="1395413" cy="525463"/>
          </a:xfrm>
          <a:custGeom>
            <a:avLst/>
            <a:gdLst>
              <a:gd name="T0" fmla="*/ 61 w 202"/>
              <a:gd name="T1" fmla="*/ 0 h 76"/>
              <a:gd name="T2" fmla="*/ 61 w 202"/>
              <a:gd name="T3" fmla="*/ 0 h 76"/>
              <a:gd name="T4" fmla="*/ 66 w 202"/>
              <a:gd name="T5" fmla="*/ 12 h 76"/>
              <a:gd name="T6" fmla="*/ 52 w 202"/>
              <a:gd name="T7" fmla="*/ 26 h 76"/>
              <a:gd name="T8" fmla="*/ 38 w 202"/>
              <a:gd name="T9" fmla="*/ 12 h 76"/>
              <a:gd name="T10" fmla="*/ 43 w 202"/>
              <a:gd name="T11" fmla="*/ 1 h 76"/>
              <a:gd name="T12" fmla="*/ 44 w 202"/>
              <a:gd name="T13" fmla="*/ 0 h 76"/>
              <a:gd name="T14" fmla="*/ 0 w 202"/>
              <a:gd name="T15" fmla="*/ 0 h 76"/>
              <a:gd name="T16" fmla="*/ 14 w 202"/>
              <a:gd name="T17" fmla="*/ 25 h 76"/>
              <a:gd name="T18" fmla="*/ 32 w 202"/>
              <a:gd name="T19" fmla="*/ 65 h 76"/>
              <a:gd name="T20" fmla="*/ 45 w 202"/>
              <a:gd name="T21" fmla="*/ 76 h 76"/>
              <a:gd name="T22" fmla="*/ 156 w 202"/>
              <a:gd name="T23" fmla="*/ 76 h 76"/>
              <a:gd name="T24" fmla="*/ 171 w 202"/>
              <a:gd name="T25" fmla="*/ 65 h 76"/>
              <a:gd name="T26" fmla="*/ 187 w 202"/>
              <a:gd name="T27" fmla="*/ 27 h 76"/>
              <a:gd name="T28" fmla="*/ 202 w 202"/>
              <a:gd name="T29" fmla="*/ 0 h 76"/>
              <a:gd name="T30" fmla="*/ 61 w 202"/>
              <a:gd name="T31"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2" h="76">
                <a:moveTo>
                  <a:pt x="61" y="0"/>
                </a:moveTo>
                <a:cubicBezTo>
                  <a:pt x="61" y="0"/>
                  <a:pt x="61" y="0"/>
                  <a:pt x="61" y="0"/>
                </a:cubicBezTo>
                <a:cubicBezTo>
                  <a:pt x="64" y="3"/>
                  <a:pt x="66" y="7"/>
                  <a:pt x="66" y="12"/>
                </a:cubicBezTo>
                <a:cubicBezTo>
                  <a:pt x="66" y="20"/>
                  <a:pt x="60" y="26"/>
                  <a:pt x="52" y="26"/>
                </a:cubicBezTo>
                <a:cubicBezTo>
                  <a:pt x="44" y="26"/>
                  <a:pt x="38" y="20"/>
                  <a:pt x="38" y="12"/>
                </a:cubicBezTo>
                <a:cubicBezTo>
                  <a:pt x="38" y="7"/>
                  <a:pt x="40" y="3"/>
                  <a:pt x="43" y="1"/>
                </a:cubicBezTo>
                <a:cubicBezTo>
                  <a:pt x="44" y="0"/>
                  <a:pt x="44" y="0"/>
                  <a:pt x="44" y="0"/>
                </a:cubicBezTo>
                <a:cubicBezTo>
                  <a:pt x="0" y="0"/>
                  <a:pt x="0" y="0"/>
                  <a:pt x="0" y="0"/>
                </a:cubicBezTo>
                <a:cubicBezTo>
                  <a:pt x="5" y="7"/>
                  <a:pt x="9" y="15"/>
                  <a:pt x="14" y="25"/>
                </a:cubicBezTo>
                <a:cubicBezTo>
                  <a:pt x="19" y="36"/>
                  <a:pt x="32" y="65"/>
                  <a:pt x="32" y="65"/>
                </a:cubicBezTo>
                <a:cubicBezTo>
                  <a:pt x="34" y="71"/>
                  <a:pt x="39" y="76"/>
                  <a:pt x="45" y="76"/>
                </a:cubicBezTo>
                <a:cubicBezTo>
                  <a:pt x="156" y="76"/>
                  <a:pt x="156" y="76"/>
                  <a:pt x="156" y="76"/>
                </a:cubicBezTo>
                <a:cubicBezTo>
                  <a:pt x="162" y="76"/>
                  <a:pt x="168" y="72"/>
                  <a:pt x="171" y="65"/>
                </a:cubicBezTo>
                <a:cubicBezTo>
                  <a:pt x="171" y="65"/>
                  <a:pt x="181" y="41"/>
                  <a:pt x="187" y="27"/>
                </a:cubicBezTo>
                <a:cubicBezTo>
                  <a:pt x="192" y="17"/>
                  <a:pt x="197" y="8"/>
                  <a:pt x="202" y="0"/>
                </a:cubicBezTo>
                <a:cubicBezTo>
                  <a:pt x="61" y="0"/>
                  <a:pt x="61" y="0"/>
                  <a:pt x="61" y="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20" name="Freeform 1033">
            <a:extLst>
              <a:ext uri="{FF2B5EF4-FFF2-40B4-BE49-F238E27FC236}">
                <a16:creationId xmlns:a16="http://schemas.microsoft.com/office/drawing/2014/main" id="{BBBE6059-62F4-EC49-ACBF-D68C9BBF04C1}"/>
              </a:ext>
            </a:extLst>
          </p:cNvPr>
          <p:cNvSpPr>
            <a:spLocks/>
          </p:cNvSpPr>
          <p:nvPr/>
        </p:nvSpPr>
        <p:spPr bwMode="auto">
          <a:xfrm>
            <a:off x="2690272" y="4160207"/>
            <a:ext cx="1111250" cy="649288"/>
          </a:xfrm>
          <a:custGeom>
            <a:avLst/>
            <a:gdLst>
              <a:gd name="T0" fmla="*/ 0 w 161"/>
              <a:gd name="T1" fmla="*/ 0 h 94"/>
              <a:gd name="T2" fmla="*/ 41 w 161"/>
              <a:gd name="T3" fmla="*/ 74 h 94"/>
              <a:gd name="T4" fmla="*/ 58 w 161"/>
              <a:gd name="T5" fmla="*/ 94 h 94"/>
              <a:gd name="T6" fmla="*/ 161 w 161"/>
              <a:gd name="T7" fmla="*/ 94 h 94"/>
              <a:gd name="T8" fmla="*/ 161 w 161"/>
              <a:gd name="T9" fmla="*/ 0 h 94"/>
              <a:gd name="T10" fmla="*/ 0 w 161"/>
              <a:gd name="T11" fmla="*/ 0 h 94"/>
            </a:gdLst>
            <a:ahLst/>
            <a:cxnLst>
              <a:cxn ang="0">
                <a:pos x="T0" y="T1"/>
              </a:cxn>
              <a:cxn ang="0">
                <a:pos x="T2" y="T3"/>
              </a:cxn>
              <a:cxn ang="0">
                <a:pos x="T4" y="T5"/>
              </a:cxn>
              <a:cxn ang="0">
                <a:pos x="T6" y="T7"/>
              </a:cxn>
              <a:cxn ang="0">
                <a:pos x="T8" y="T9"/>
              </a:cxn>
              <a:cxn ang="0">
                <a:pos x="T10" y="T11"/>
              </a:cxn>
            </a:cxnLst>
            <a:rect l="0" t="0" r="r" b="b"/>
            <a:pathLst>
              <a:path w="161" h="94">
                <a:moveTo>
                  <a:pt x="0" y="0"/>
                </a:moveTo>
                <a:cubicBezTo>
                  <a:pt x="7" y="28"/>
                  <a:pt x="22" y="53"/>
                  <a:pt x="41" y="74"/>
                </a:cubicBezTo>
                <a:cubicBezTo>
                  <a:pt x="44" y="78"/>
                  <a:pt x="51" y="85"/>
                  <a:pt x="58" y="94"/>
                </a:cubicBezTo>
                <a:cubicBezTo>
                  <a:pt x="161" y="94"/>
                  <a:pt x="161" y="94"/>
                  <a:pt x="161" y="94"/>
                </a:cubicBezTo>
                <a:cubicBezTo>
                  <a:pt x="161" y="0"/>
                  <a:pt x="161" y="0"/>
                  <a:pt x="161" y="0"/>
                </a:cubicBezTo>
                <a:cubicBezTo>
                  <a:pt x="0" y="0"/>
                  <a:pt x="0" y="0"/>
                  <a:pt x="0" y="0"/>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21" name="Freeform 1036">
            <a:extLst>
              <a:ext uri="{FF2B5EF4-FFF2-40B4-BE49-F238E27FC236}">
                <a16:creationId xmlns:a16="http://schemas.microsoft.com/office/drawing/2014/main" id="{F124BD57-D1B5-936E-2D7A-DF43BA05A5C8}"/>
              </a:ext>
            </a:extLst>
          </p:cNvPr>
          <p:cNvSpPr>
            <a:spLocks/>
          </p:cNvSpPr>
          <p:nvPr/>
        </p:nvSpPr>
        <p:spPr bwMode="auto">
          <a:xfrm>
            <a:off x="3801522" y="4326894"/>
            <a:ext cx="193675" cy="144463"/>
          </a:xfrm>
          <a:custGeom>
            <a:avLst/>
            <a:gdLst>
              <a:gd name="T0" fmla="*/ 17 w 28"/>
              <a:gd name="T1" fmla="*/ 21 h 21"/>
              <a:gd name="T2" fmla="*/ 28 w 28"/>
              <a:gd name="T3" fmla="*/ 11 h 21"/>
              <a:gd name="T4" fmla="*/ 17 w 28"/>
              <a:gd name="T5" fmla="*/ 0 h 21"/>
              <a:gd name="T6" fmla="*/ 8 w 28"/>
              <a:gd name="T7" fmla="*/ 5 h 21"/>
              <a:gd name="T8" fmla="*/ 8 w 28"/>
              <a:gd name="T9" fmla="*/ 5 h 21"/>
              <a:gd name="T10" fmla="*/ 4 w 28"/>
              <a:gd name="T11" fmla="*/ 7 h 21"/>
              <a:gd name="T12" fmla="*/ 0 w 28"/>
              <a:gd name="T13" fmla="*/ 5 h 21"/>
              <a:gd name="T14" fmla="*/ 0 w 28"/>
              <a:gd name="T15" fmla="*/ 16 h 21"/>
              <a:gd name="T16" fmla="*/ 4 w 28"/>
              <a:gd name="T17" fmla="*/ 15 h 21"/>
              <a:gd name="T18" fmla="*/ 9 w 28"/>
              <a:gd name="T19" fmla="*/ 17 h 21"/>
              <a:gd name="T20" fmla="*/ 9 w 28"/>
              <a:gd name="T21" fmla="*/ 17 h 21"/>
              <a:gd name="T22" fmla="*/ 17 w 28"/>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1">
                <a:moveTo>
                  <a:pt x="17" y="21"/>
                </a:moveTo>
                <a:cubicBezTo>
                  <a:pt x="23" y="21"/>
                  <a:pt x="28" y="17"/>
                  <a:pt x="28" y="11"/>
                </a:cubicBezTo>
                <a:cubicBezTo>
                  <a:pt x="28" y="5"/>
                  <a:pt x="23" y="0"/>
                  <a:pt x="17" y="0"/>
                </a:cubicBezTo>
                <a:cubicBezTo>
                  <a:pt x="13" y="0"/>
                  <a:pt x="10" y="2"/>
                  <a:pt x="8" y="5"/>
                </a:cubicBezTo>
                <a:cubicBezTo>
                  <a:pt x="8" y="5"/>
                  <a:pt x="8" y="5"/>
                  <a:pt x="8" y="5"/>
                </a:cubicBezTo>
                <a:cubicBezTo>
                  <a:pt x="7" y="6"/>
                  <a:pt x="6" y="7"/>
                  <a:pt x="4" y="7"/>
                </a:cubicBezTo>
                <a:cubicBezTo>
                  <a:pt x="2" y="7"/>
                  <a:pt x="0" y="5"/>
                  <a:pt x="0" y="5"/>
                </a:cubicBezTo>
                <a:cubicBezTo>
                  <a:pt x="0" y="16"/>
                  <a:pt x="0" y="16"/>
                  <a:pt x="0" y="16"/>
                </a:cubicBezTo>
                <a:cubicBezTo>
                  <a:pt x="0" y="16"/>
                  <a:pt x="1" y="15"/>
                  <a:pt x="4" y="15"/>
                </a:cubicBezTo>
                <a:cubicBezTo>
                  <a:pt x="7" y="15"/>
                  <a:pt x="8" y="16"/>
                  <a:pt x="9" y="17"/>
                </a:cubicBezTo>
                <a:cubicBezTo>
                  <a:pt x="9" y="17"/>
                  <a:pt x="9" y="17"/>
                  <a:pt x="9" y="17"/>
                </a:cubicBezTo>
                <a:cubicBezTo>
                  <a:pt x="11" y="20"/>
                  <a:pt x="14" y="21"/>
                  <a:pt x="17" y="21"/>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22" name="Freeform 1037">
            <a:extLst>
              <a:ext uri="{FF2B5EF4-FFF2-40B4-BE49-F238E27FC236}">
                <a16:creationId xmlns:a16="http://schemas.microsoft.com/office/drawing/2014/main" id="{61684931-3F64-DBFC-167E-49B93A2D0035}"/>
              </a:ext>
            </a:extLst>
          </p:cNvPr>
          <p:cNvSpPr>
            <a:spLocks/>
          </p:cNvSpPr>
          <p:nvPr/>
        </p:nvSpPr>
        <p:spPr bwMode="auto">
          <a:xfrm>
            <a:off x="3415759" y="4809494"/>
            <a:ext cx="144463" cy="193675"/>
          </a:xfrm>
          <a:custGeom>
            <a:avLst/>
            <a:gdLst>
              <a:gd name="T0" fmla="*/ 0 w 21"/>
              <a:gd name="T1" fmla="*/ 18 h 28"/>
              <a:gd name="T2" fmla="*/ 10 w 21"/>
              <a:gd name="T3" fmla="*/ 28 h 28"/>
              <a:gd name="T4" fmla="*/ 21 w 21"/>
              <a:gd name="T5" fmla="*/ 18 h 28"/>
              <a:gd name="T6" fmla="*/ 16 w 21"/>
              <a:gd name="T7" fmla="*/ 9 h 28"/>
              <a:gd name="T8" fmla="*/ 16 w 21"/>
              <a:gd name="T9" fmla="*/ 9 h 28"/>
              <a:gd name="T10" fmla="*/ 14 w 21"/>
              <a:gd name="T11" fmla="*/ 5 h 28"/>
              <a:gd name="T12" fmla="*/ 16 w 21"/>
              <a:gd name="T13" fmla="*/ 0 h 28"/>
              <a:gd name="T14" fmla="*/ 5 w 21"/>
              <a:gd name="T15" fmla="*/ 0 h 28"/>
              <a:gd name="T16" fmla="*/ 6 w 21"/>
              <a:gd name="T17" fmla="*/ 5 h 28"/>
              <a:gd name="T18" fmla="*/ 4 w 21"/>
              <a:gd name="T19" fmla="*/ 9 h 28"/>
              <a:gd name="T20" fmla="*/ 4 w 21"/>
              <a:gd name="T21" fmla="*/ 9 h 28"/>
              <a:gd name="T22" fmla="*/ 0 w 21"/>
              <a:gd name="T23"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8">
                <a:moveTo>
                  <a:pt x="0" y="18"/>
                </a:moveTo>
                <a:cubicBezTo>
                  <a:pt x="0" y="24"/>
                  <a:pt x="4" y="28"/>
                  <a:pt x="10" y="28"/>
                </a:cubicBezTo>
                <a:cubicBezTo>
                  <a:pt x="16" y="28"/>
                  <a:pt x="21" y="24"/>
                  <a:pt x="21" y="18"/>
                </a:cubicBezTo>
                <a:cubicBezTo>
                  <a:pt x="21" y="14"/>
                  <a:pt x="19" y="11"/>
                  <a:pt x="16" y="9"/>
                </a:cubicBezTo>
                <a:cubicBezTo>
                  <a:pt x="16" y="9"/>
                  <a:pt x="16" y="9"/>
                  <a:pt x="16" y="9"/>
                </a:cubicBezTo>
                <a:cubicBezTo>
                  <a:pt x="15" y="8"/>
                  <a:pt x="14" y="7"/>
                  <a:pt x="14" y="5"/>
                </a:cubicBezTo>
                <a:cubicBezTo>
                  <a:pt x="14" y="2"/>
                  <a:pt x="16" y="0"/>
                  <a:pt x="16" y="0"/>
                </a:cubicBezTo>
                <a:cubicBezTo>
                  <a:pt x="5" y="0"/>
                  <a:pt x="5" y="0"/>
                  <a:pt x="5" y="0"/>
                </a:cubicBezTo>
                <a:cubicBezTo>
                  <a:pt x="5" y="0"/>
                  <a:pt x="6" y="2"/>
                  <a:pt x="6" y="5"/>
                </a:cubicBezTo>
                <a:cubicBezTo>
                  <a:pt x="6" y="7"/>
                  <a:pt x="5" y="8"/>
                  <a:pt x="4" y="9"/>
                </a:cubicBezTo>
                <a:cubicBezTo>
                  <a:pt x="4" y="9"/>
                  <a:pt x="4" y="9"/>
                  <a:pt x="4" y="9"/>
                </a:cubicBezTo>
                <a:cubicBezTo>
                  <a:pt x="1" y="11"/>
                  <a:pt x="0" y="14"/>
                  <a:pt x="0" y="18"/>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23" name="Freeform 1038">
            <a:extLst>
              <a:ext uri="{FF2B5EF4-FFF2-40B4-BE49-F238E27FC236}">
                <a16:creationId xmlns:a16="http://schemas.microsoft.com/office/drawing/2014/main" id="{4FCF7B72-E717-E709-ECE7-72C998B6A857}"/>
              </a:ext>
            </a:extLst>
          </p:cNvPr>
          <p:cNvSpPr>
            <a:spLocks/>
          </p:cNvSpPr>
          <p:nvPr/>
        </p:nvSpPr>
        <p:spPr bwMode="auto">
          <a:xfrm>
            <a:off x="3187159" y="3974469"/>
            <a:ext cx="144463" cy="193675"/>
          </a:xfrm>
          <a:custGeom>
            <a:avLst/>
            <a:gdLst>
              <a:gd name="T0" fmla="*/ 21 w 21"/>
              <a:gd name="T1" fmla="*/ 10 h 28"/>
              <a:gd name="T2" fmla="*/ 11 w 21"/>
              <a:gd name="T3" fmla="*/ 0 h 28"/>
              <a:gd name="T4" fmla="*/ 0 w 21"/>
              <a:gd name="T5" fmla="*/ 10 h 28"/>
              <a:gd name="T6" fmla="*/ 5 w 21"/>
              <a:gd name="T7" fmla="*/ 19 h 28"/>
              <a:gd name="T8" fmla="*/ 5 w 21"/>
              <a:gd name="T9" fmla="*/ 19 h 28"/>
              <a:gd name="T10" fmla="*/ 7 w 21"/>
              <a:gd name="T11" fmla="*/ 23 h 28"/>
              <a:gd name="T12" fmla="*/ 5 w 21"/>
              <a:gd name="T13" fmla="*/ 28 h 28"/>
              <a:gd name="T14" fmla="*/ 16 w 21"/>
              <a:gd name="T15" fmla="*/ 28 h 28"/>
              <a:gd name="T16" fmla="*/ 14 w 21"/>
              <a:gd name="T17" fmla="*/ 23 h 28"/>
              <a:gd name="T18" fmla="*/ 17 w 21"/>
              <a:gd name="T19" fmla="*/ 19 h 28"/>
              <a:gd name="T20" fmla="*/ 17 w 21"/>
              <a:gd name="T21" fmla="*/ 19 h 28"/>
              <a:gd name="T22" fmla="*/ 21 w 21"/>
              <a:gd name="T2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8">
                <a:moveTo>
                  <a:pt x="21" y="10"/>
                </a:moveTo>
                <a:cubicBezTo>
                  <a:pt x="21" y="4"/>
                  <a:pt x="16" y="0"/>
                  <a:pt x="11" y="0"/>
                </a:cubicBezTo>
                <a:cubicBezTo>
                  <a:pt x="5" y="0"/>
                  <a:pt x="0" y="4"/>
                  <a:pt x="0" y="10"/>
                </a:cubicBezTo>
                <a:cubicBezTo>
                  <a:pt x="0" y="14"/>
                  <a:pt x="2" y="17"/>
                  <a:pt x="5" y="19"/>
                </a:cubicBezTo>
                <a:cubicBezTo>
                  <a:pt x="5" y="19"/>
                  <a:pt x="5" y="19"/>
                  <a:pt x="5" y="19"/>
                </a:cubicBezTo>
                <a:cubicBezTo>
                  <a:pt x="6" y="20"/>
                  <a:pt x="7" y="21"/>
                  <a:pt x="7" y="23"/>
                </a:cubicBezTo>
                <a:cubicBezTo>
                  <a:pt x="7" y="26"/>
                  <a:pt x="5" y="28"/>
                  <a:pt x="5" y="28"/>
                </a:cubicBezTo>
                <a:cubicBezTo>
                  <a:pt x="16" y="28"/>
                  <a:pt x="16" y="28"/>
                  <a:pt x="16" y="28"/>
                </a:cubicBezTo>
                <a:cubicBezTo>
                  <a:pt x="16" y="28"/>
                  <a:pt x="14" y="26"/>
                  <a:pt x="14" y="23"/>
                </a:cubicBezTo>
                <a:cubicBezTo>
                  <a:pt x="14" y="21"/>
                  <a:pt x="16" y="20"/>
                  <a:pt x="17" y="19"/>
                </a:cubicBezTo>
                <a:cubicBezTo>
                  <a:pt x="17" y="19"/>
                  <a:pt x="17" y="19"/>
                  <a:pt x="17" y="19"/>
                </a:cubicBezTo>
                <a:cubicBezTo>
                  <a:pt x="19" y="17"/>
                  <a:pt x="21" y="14"/>
                  <a:pt x="21" y="1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24" name="Freeform 1039">
            <a:extLst>
              <a:ext uri="{FF2B5EF4-FFF2-40B4-BE49-F238E27FC236}">
                <a16:creationId xmlns:a16="http://schemas.microsoft.com/office/drawing/2014/main" id="{29DE6F14-CD9F-C9F9-4FE9-857C74A4DE16}"/>
              </a:ext>
            </a:extLst>
          </p:cNvPr>
          <p:cNvSpPr>
            <a:spLocks/>
          </p:cNvSpPr>
          <p:nvPr/>
        </p:nvSpPr>
        <p:spPr bwMode="auto">
          <a:xfrm>
            <a:off x="2655347" y="3434719"/>
            <a:ext cx="1146175" cy="684213"/>
          </a:xfrm>
          <a:custGeom>
            <a:avLst/>
            <a:gdLst>
              <a:gd name="T0" fmla="*/ 97 w 166"/>
              <a:gd name="T1" fmla="*/ 0 h 99"/>
              <a:gd name="T2" fmla="*/ 97 w 166"/>
              <a:gd name="T3" fmla="*/ 0 h 99"/>
              <a:gd name="T4" fmla="*/ 102 w 166"/>
              <a:gd name="T5" fmla="*/ 11 h 99"/>
              <a:gd name="T6" fmla="*/ 88 w 166"/>
              <a:gd name="T7" fmla="*/ 25 h 99"/>
              <a:gd name="T8" fmla="*/ 74 w 166"/>
              <a:gd name="T9" fmla="*/ 11 h 99"/>
              <a:gd name="T10" fmla="*/ 79 w 166"/>
              <a:gd name="T11" fmla="*/ 0 h 99"/>
              <a:gd name="T12" fmla="*/ 80 w 166"/>
              <a:gd name="T13" fmla="*/ 0 h 99"/>
              <a:gd name="T14" fmla="*/ 13 w 166"/>
              <a:gd name="T15" fmla="*/ 0 h 99"/>
              <a:gd name="T16" fmla="*/ 0 w 166"/>
              <a:gd name="T17" fmla="*/ 63 h 99"/>
              <a:gd name="T18" fmla="*/ 4 w 166"/>
              <a:gd name="T19" fmla="*/ 99 h 99"/>
              <a:gd name="T20" fmla="*/ 79 w 166"/>
              <a:gd name="T21" fmla="*/ 99 h 99"/>
              <a:gd name="T22" fmla="*/ 73 w 166"/>
              <a:gd name="T23" fmla="*/ 88 h 99"/>
              <a:gd name="T24" fmla="*/ 88 w 166"/>
              <a:gd name="T25" fmla="*/ 74 h 99"/>
              <a:gd name="T26" fmla="*/ 102 w 166"/>
              <a:gd name="T27" fmla="*/ 88 h 99"/>
              <a:gd name="T28" fmla="*/ 97 w 166"/>
              <a:gd name="T29" fmla="*/ 99 h 99"/>
              <a:gd name="T30" fmla="*/ 96 w 166"/>
              <a:gd name="T31" fmla="*/ 99 h 99"/>
              <a:gd name="T32" fmla="*/ 166 w 166"/>
              <a:gd name="T33" fmla="*/ 99 h 99"/>
              <a:gd name="T34" fmla="*/ 166 w 166"/>
              <a:gd name="T35" fmla="*/ 0 h 99"/>
              <a:gd name="T36" fmla="*/ 97 w 166"/>
              <a:gd name="T3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6" h="99">
                <a:moveTo>
                  <a:pt x="97" y="0"/>
                </a:moveTo>
                <a:cubicBezTo>
                  <a:pt x="97" y="0"/>
                  <a:pt x="97" y="0"/>
                  <a:pt x="97" y="0"/>
                </a:cubicBezTo>
                <a:cubicBezTo>
                  <a:pt x="100" y="2"/>
                  <a:pt x="102" y="7"/>
                  <a:pt x="102" y="11"/>
                </a:cubicBezTo>
                <a:cubicBezTo>
                  <a:pt x="102" y="19"/>
                  <a:pt x="96" y="25"/>
                  <a:pt x="88" y="25"/>
                </a:cubicBezTo>
                <a:cubicBezTo>
                  <a:pt x="80" y="25"/>
                  <a:pt x="74" y="19"/>
                  <a:pt x="74" y="11"/>
                </a:cubicBezTo>
                <a:cubicBezTo>
                  <a:pt x="74" y="7"/>
                  <a:pt x="76" y="3"/>
                  <a:pt x="79" y="0"/>
                </a:cubicBezTo>
                <a:cubicBezTo>
                  <a:pt x="80" y="0"/>
                  <a:pt x="80" y="0"/>
                  <a:pt x="80" y="0"/>
                </a:cubicBezTo>
                <a:cubicBezTo>
                  <a:pt x="13" y="0"/>
                  <a:pt x="13" y="0"/>
                  <a:pt x="13" y="0"/>
                </a:cubicBezTo>
                <a:cubicBezTo>
                  <a:pt x="4" y="19"/>
                  <a:pt x="0" y="41"/>
                  <a:pt x="0" y="63"/>
                </a:cubicBezTo>
                <a:cubicBezTo>
                  <a:pt x="0" y="76"/>
                  <a:pt x="1" y="88"/>
                  <a:pt x="4" y="99"/>
                </a:cubicBezTo>
                <a:cubicBezTo>
                  <a:pt x="79" y="99"/>
                  <a:pt x="79" y="99"/>
                  <a:pt x="79" y="99"/>
                </a:cubicBezTo>
                <a:cubicBezTo>
                  <a:pt x="76" y="97"/>
                  <a:pt x="73" y="93"/>
                  <a:pt x="73" y="88"/>
                </a:cubicBezTo>
                <a:cubicBezTo>
                  <a:pt x="73" y="80"/>
                  <a:pt x="80" y="74"/>
                  <a:pt x="88" y="74"/>
                </a:cubicBezTo>
                <a:cubicBezTo>
                  <a:pt x="96" y="74"/>
                  <a:pt x="102" y="80"/>
                  <a:pt x="102" y="88"/>
                </a:cubicBezTo>
                <a:cubicBezTo>
                  <a:pt x="102" y="93"/>
                  <a:pt x="100" y="97"/>
                  <a:pt x="97" y="99"/>
                </a:cubicBezTo>
                <a:cubicBezTo>
                  <a:pt x="96" y="99"/>
                  <a:pt x="96" y="99"/>
                  <a:pt x="96" y="99"/>
                </a:cubicBezTo>
                <a:cubicBezTo>
                  <a:pt x="166" y="99"/>
                  <a:pt x="166" y="99"/>
                  <a:pt x="166" y="99"/>
                </a:cubicBezTo>
                <a:cubicBezTo>
                  <a:pt x="166" y="0"/>
                  <a:pt x="166" y="0"/>
                  <a:pt x="166" y="0"/>
                </a:cubicBezTo>
                <a:cubicBezTo>
                  <a:pt x="97" y="0"/>
                  <a:pt x="97" y="0"/>
                  <a:pt x="97" y="0"/>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25" name="Freeform 1042">
            <a:extLst>
              <a:ext uri="{FF2B5EF4-FFF2-40B4-BE49-F238E27FC236}">
                <a16:creationId xmlns:a16="http://schemas.microsoft.com/office/drawing/2014/main" id="{B3536C15-6AF2-7BB2-7C72-03C0C0FBABF3}"/>
              </a:ext>
            </a:extLst>
          </p:cNvPr>
          <p:cNvSpPr>
            <a:spLocks/>
          </p:cNvSpPr>
          <p:nvPr/>
        </p:nvSpPr>
        <p:spPr bwMode="auto">
          <a:xfrm>
            <a:off x="2758534" y="2709232"/>
            <a:ext cx="1042988" cy="684213"/>
          </a:xfrm>
          <a:custGeom>
            <a:avLst/>
            <a:gdLst>
              <a:gd name="T0" fmla="*/ 0 w 151"/>
              <a:gd name="T1" fmla="*/ 99 h 99"/>
              <a:gd name="T2" fmla="*/ 151 w 151"/>
              <a:gd name="T3" fmla="*/ 99 h 99"/>
              <a:gd name="T4" fmla="*/ 151 w 151"/>
              <a:gd name="T5" fmla="*/ 0 h 99"/>
              <a:gd name="T6" fmla="*/ 0 w 151"/>
              <a:gd name="T7" fmla="*/ 99 h 99"/>
            </a:gdLst>
            <a:ahLst/>
            <a:cxnLst>
              <a:cxn ang="0">
                <a:pos x="T0" y="T1"/>
              </a:cxn>
              <a:cxn ang="0">
                <a:pos x="T2" y="T3"/>
              </a:cxn>
              <a:cxn ang="0">
                <a:pos x="T4" y="T5"/>
              </a:cxn>
              <a:cxn ang="0">
                <a:pos x="T6" y="T7"/>
              </a:cxn>
            </a:cxnLst>
            <a:rect l="0" t="0" r="r" b="b"/>
            <a:pathLst>
              <a:path w="151" h="99">
                <a:moveTo>
                  <a:pt x="0" y="99"/>
                </a:moveTo>
                <a:cubicBezTo>
                  <a:pt x="151" y="99"/>
                  <a:pt x="151" y="99"/>
                  <a:pt x="151" y="99"/>
                </a:cubicBezTo>
                <a:cubicBezTo>
                  <a:pt x="151" y="0"/>
                  <a:pt x="151" y="0"/>
                  <a:pt x="151" y="0"/>
                </a:cubicBezTo>
                <a:cubicBezTo>
                  <a:pt x="84" y="1"/>
                  <a:pt x="26" y="41"/>
                  <a:pt x="0" y="99"/>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26" name="Freeform 1045">
            <a:extLst>
              <a:ext uri="{FF2B5EF4-FFF2-40B4-BE49-F238E27FC236}">
                <a16:creationId xmlns:a16="http://schemas.microsoft.com/office/drawing/2014/main" id="{AE34AFB6-7FE8-264D-F96B-9B8074335C2F}"/>
              </a:ext>
            </a:extLst>
          </p:cNvPr>
          <p:cNvSpPr>
            <a:spLocks/>
          </p:cNvSpPr>
          <p:nvPr/>
        </p:nvSpPr>
        <p:spPr bwMode="auto">
          <a:xfrm>
            <a:off x="3795172" y="3034669"/>
            <a:ext cx="193675" cy="144463"/>
          </a:xfrm>
          <a:custGeom>
            <a:avLst/>
            <a:gdLst>
              <a:gd name="T0" fmla="*/ 18 w 28"/>
              <a:gd name="T1" fmla="*/ 21 h 21"/>
              <a:gd name="T2" fmla="*/ 28 w 28"/>
              <a:gd name="T3" fmla="*/ 11 h 21"/>
              <a:gd name="T4" fmla="*/ 18 w 28"/>
              <a:gd name="T5" fmla="*/ 0 h 21"/>
              <a:gd name="T6" fmla="*/ 9 w 28"/>
              <a:gd name="T7" fmla="*/ 5 h 21"/>
              <a:gd name="T8" fmla="*/ 9 w 28"/>
              <a:gd name="T9" fmla="*/ 5 h 21"/>
              <a:gd name="T10" fmla="*/ 5 w 28"/>
              <a:gd name="T11" fmla="*/ 7 h 21"/>
              <a:gd name="T12" fmla="*/ 0 w 28"/>
              <a:gd name="T13" fmla="*/ 5 h 21"/>
              <a:gd name="T14" fmla="*/ 0 w 28"/>
              <a:gd name="T15" fmla="*/ 16 h 21"/>
              <a:gd name="T16" fmla="*/ 5 w 28"/>
              <a:gd name="T17" fmla="*/ 14 h 21"/>
              <a:gd name="T18" fmla="*/ 9 w 28"/>
              <a:gd name="T19" fmla="*/ 17 h 21"/>
              <a:gd name="T20" fmla="*/ 9 w 28"/>
              <a:gd name="T21" fmla="*/ 17 h 21"/>
              <a:gd name="T22" fmla="*/ 18 w 28"/>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1">
                <a:moveTo>
                  <a:pt x="18" y="21"/>
                </a:moveTo>
                <a:cubicBezTo>
                  <a:pt x="23" y="21"/>
                  <a:pt x="28" y="16"/>
                  <a:pt x="28" y="11"/>
                </a:cubicBezTo>
                <a:cubicBezTo>
                  <a:pt x="28" y="5"/>
                  <a:pt x="23" y="0"/>
                  <a:pt x="18" y="0"/>
                </a:cubicBezTo>
                <a:cubicBezTo>
                  <a:pt x="14" y="0"/>
                  <a:pt x="11" y="2"/>
                  <a:pt x="9" y="5"/>
                </a:cubicBezTo>
                <a:cubicBezTo>
                  <a:pt x="9" y="5"/>
                  <a:pt x="9" y="5"/>
                  <a:pt x="9" y="5"/>
                </a:cubicBezTo>
                <a:cubicBezTo>
                  <a:pt x="8" y="6"/>
                  <a:pt x="7" y="7"/>
                  <a:pt x="5" y="7"/>
                </a:cubicBezTo>
                <a:cubicBezTo>
                  <a:pt x="2" y="7"/>
                  <a:pt x="0" y="5"/>
                  <a:pt x="0" y="5"/>
                </a:cubicBezTo>
                <a:cubicBezTo>
                  <a:pt x="0" y="16"/>
                  <a:pt x="0" y="16"/>
                  <a:pt x="0" y="16"/>
                </a:cubicBezTo>
                <a:cubicBezTo>
                  <a:pt x="0" y="16"/>
                  <a:pt x="2" y="14"/>
                  <a:pt x="5" y="14"/>
                </a:cubicBezTo>
                <a:cubicBezTo>
                  <a:pt x="7" y="14"/>
                  <a:pt x="8" y="16"/>
                  <a:pt x="9" y="17"/>
                </a:cubicBezTo>
                <a:cubicBezTo>
                  <a:pt x="9" y="17"/>
                  <a:pt x="9" y="17"/>
                  <a:pt x="9" y="17"/>
                </a:cubicBezTo>
                <a:cubicBezTo>
                  <a:pt x="11" y="19"/>
                  <a:pt x="14" y="21"/>
                  <a:pt x="18" y="2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227" name="Freeform 1046">
            <a:extLst>
              <a:ext uri="{FF2B5EF4-FFF2-40B4-BE49-F238E27FC236}">
                <a16:creationId xmlns:a16="http://schemas.microsoft.com/office/drawing/2014/main" id="{AE4382A1-698A-3C3B-A10B-338F5F9C2143}"/>
              </a:ext>
            </a:extLst>
          </p:cNvPr>
          <p:cNvSpPr>
            <a:spLocks/>
          </p:cNvSpPr>
          <p:nvPr/>
        </p:nvSpPr>
        <p:spPr bwMode="auto">
          <a:xfrm>
            <a:off x="3193509" y="3393444"/>
            <a:ext cx="146050" cy="193675"/>
          </a:xfrm>
          <a:custGeom>
            <a:avLst/>
            <a:gdLst>
              <a:gd name="T0" fmla="*/ 0 w 21"/>
              <a:gd name="T1" fmla="*/ 17 h 28"/>
              <a:gd name="T2" fmla="*/ 10 w 21"/>
              <a:gd name="T3" fmla="*/ 28 h 28"/>
              <a:gd name="T4" fmla="*/ 21 w 21"/>
              <a:gd name="T5" fmla="*/ 17 h 28"/>
              <a:gd name="T6" fmla="*/ 16 w 21"/>
              <a:gd name="T7" fmla="*/ 8 h 28"/>
              <a:gd name="T8" fmla="*/ 16 w 21"/>
              <a:gd name="T9" fmla="*/ 8 h 28"/>
              <a:gd name="T10" fmla="*/ 14 w 21"/>
              <a:gd name="T11" fmla="*/ 4 h 28"/>
              <a:gd name="T12" fmla="*/ 15 w 21"/>
              <a:gd name="T13" fmla="*/ 0 h 28"/>
              <a:gd name="T14" fmla="*/ 5 w 21"/>
              <a:gd name="T15" fmla="*/ 0 h 28"/>
              <a:gd name="T16" fmla="*/ 6 w 21"/>
              <a:gd name="T17" fmla="*/ 4 h 28"/>
              <a:gd name="T18" fmla="*/ 4 w 21"/>
              <a:gd name="T19" fmla="*/ 9 h 28"/>
              <a:gd name="T20" fmla="*/ 4 w 21"/>
              <a:gd name="T21" fmla="*/ 9 h 28"/>
              <a:gd name="T22" fmla="*/ 0 w 21"/>
              <a:gd name="T23" fmla="*/ 1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8">
                <a:moveTo>
                  <a:pt x="0" y="17"/>
                </a:moveTo>
                <a:cubicBezTo>
                  <a:pt x="0" y="23"/>
                  <a:pt x="4" y="28"/>
                  <a:pt x="10" y="28"/>
                </a:cubicBezTo>
                <a:cubicBezTo>
                  <a:pt x="16" y="28"/>
                  <a:pt x="21" y="23"/>
                  <a:pt x="21" y="17"/>
                </a:cubicBezTo>
                <a:cubicBezTo>
                  <a:pt x="21" y="14"/>
                  <a:pt x="19" y="10"/>
                  <a:pt x="16" y="8"/>
                </a:cubicBezTo>
                <a:cubicBezTo>
                  <a:pt x="16" y="8"/>
                  <a:pt x="16" y="8"/>
                  <a:pt x="16" y="8"/>
                </a:cubicBezTo>
                <a:cubicBezTo>
                  <a:pt x="14" y="7"/>
                  <a:pt x="14" y="6"/>
                  <a:pt x="14" y="4"/>
                </a:cubicBezTo>
                <a:cubicBezTo>
                  <a:pt x="14" y="2"/>
                  <a:pt x="15" y="0"/>
                  <a:pt x="15" y="0"/>
                </a:cubicBezTo>
                <a:cubicBezTo>
                  <a:pt x="5" y="0"/>
                  <a:pt x="5" y="0"/>
                  <a:pt x="5" y="0"/>
                </a:cubicBezTo>
                <a:cubicBezTo>
                  <a:pt x="5" y="0"/>
                  <a:pt x="6" y="1"/>
                  <a:pt x="6" y="4"/>
                </a:cubicBezTo>
                <a:cubicBezTo>
                  <a:pt x="6" y="7"/>
                  <a:pt x="5" y="8"/>
                  <a:pt x="4" y="9"/>
                </a:cubicBezTo>
                <a:cubicBezTo>
                  <a:pt x="4" y="9"/>
                  <a:pt x="4" y="9"/>
                  <a:pt x="4" y="9"/>
                </a:cubicBezTo>
                <a:cubicBezTo>
                  <a:pt x="1" y="11"/>
                  <a:pt x="0" y="14"/>
                  <a:pt x="0" y="1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91" name="Freeform 1212">
            <a:extLst>
              <a:ext uri="{FF2B5EF4-FFF2-40B4-BE49-F238E27FC236}">
                <a16:creationId xmlns:a16="http://schemas.microsoft.com/office/drawing/2014/main" id="{FE62A6B5-A954-7966-B4A8-F271BBBC221B}"/>
              </a:ext>
            </a:extLst>
          </p:cNvPr>
          <p:cNvSpPr>
            <a:spLocks/>
          </p:cNvSpPr>
          <p:nvPr/>
        </p:nvSpPr>
        <p:spPr bwMode="auto">
          <a:xfrm>
            <a:off x="4514309" y="3407731"/>
            <a:ext cx="158750" cy="200025"/>
          </a:xfrm>
          <a:custGeom>
            <a:avLst/>
            <a:gdLst>
              <a:gd name="T0" fmla="*/ 1 w 23"/>
              <a:gd name="T1" fmla="*/ 15 h 29"/>
              <a:gd name="T2" fmla="*/ 9 w 23"/>
              <a:gd name="T3" fmla="*/ 28 h 29"/>
              <a:gd name="T4" fmla="*/ 22 w 23"/>
              <a:gd name="T5" fmla="*/ 20 h 29"/>
              <a:gd name="T6" fmla="*/ 19 w 23"/>
              <a:gd name="T7" fmla="*/ 11 h 29"/>
              <a:gd name="T8" fmla="*/ 19 w 23"/>
              <a:gd name="T9" fmla="*/ 11 h 29"/>
              <a:gd name="T10" fmla="*/ 18 w 23"/>
              <a:gd name="T11" fmla="*/ 6 h 29"/>
              <a:gd name="T12" fmla="*/ 21 w 23"/>
              <a:gd name="T13" fmla="*/ 2 h 29"/>
              <a:gd name="T14" fmla="*/ 11 w 23"/>
              <a:gd name="T15" fmla="*/ 0 h 29"/>
              <a:gd name="T16" fmla="*/ 11 w 23"/>
              <a:gd name="T17" fmla="*/ 4 h 29"/>
              <a:gd name="T18" fmla="*/ 8 w 23"/>
              <a:gd name="T19" fmla="*/ 8 h 29"/>
              <a:gd name="T20" fmla="*/ 8 w 23"/>
              <a:gd name="T21" fmla="*/ 8 h 29"/>
              <a:gd name="T22" fmla="*/ 1 w 23"/>
              <a:gd name="T2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29">
                <a:moveTo>
                  <a:pt x="1" y="15"/>
                </a:moveTo>
                <a:cubicBezTo>
                  <a:pt x="0" y="21"/>
                  <a:pt x="3" y="27"/>
                  <a:pt x="9" y="28"/>
                </a:cubicBezTo>
                <a:cubicBezTo>
                  <a:pt x="15" y="29"/>
                  <a:pt x="20" y="26"/>
                  <a:pt x="22" y="20"/>
                </a:cubicBezTo>
                <a:cubicBezTo>
                  <a:pt x="23" y="17"/>
                  <a:pt x="22" y="14"/>
                  <a:pt x="19" y="11"/>
                </a:cubicBezTo>
                <a:cubicBezTo>
                  <a:pt x="19" y="11"/>
                  <a:pt x="19" y="11"/>
                  <a:pt x="19" y="11"/>
                </a:cubicBezTo>
                <a:cubicBezTo>
                  <a:pt x="18" y="9"/>
                  <a:pt x="18" y="8"/>
                  <a:pt x="18" y="6"/>
                </a:cubicBezTo>
                <a:cubicBezTo>
                  <a:pt x="19" y="4"/>
                  <a:pt x="21" y="2"/>
                  <a:pt x="21" y="2"/>
                </a:cubicBezTo>
                <a:cubicBezTo>
                  <a:pt x="11" y="0"/>
                  <a:pt x="11" y="0"/>
                  <a:pt x="11" y="0"/>
                </a:cubicBezTo>
                <a:cubicBezTo>
                  <a:pt x="11" y="0"/>
                  <a:pt x="12" y="2"/>
                  <a:pt x="11" y="4"/>
                </a:cubicBezTo>
                <a:cubicBezTo>
                  <a:pt x="10" y="7"/>
                  <a:pt x="9" y="8"/>
                  <a:pt x="8" y="8"/>
                </a:cubicBezTo>
                <a:cubicBezTo>
                  <a:pt x="8" y="8"/>
                  <a:pt x="8" y="8"/>
                  <a:pt x="8" y="8"/>
                </a:cubicBezTo>
                <a:cubicBezTo>
                  <a:pt x="5" y="9"/>
                  <a:pt x="2" y="12"/>
                  <a:pt x="1" y="1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latin typeface="Times New Roman" panose="02020603050405020304" pitchFamily="18" charset="0"/>
              <a:cs typeface="Times New Roman" panose="02020603050405020304" pitchFamily="18" charset="0"/>
            </a:endParaRPr>
          </a:p>
        </p:txBody>
      </p:sp>
      <p:sp>
        <p:nvSpPr>
          <p:cNvPr id="392" name="Freeform 1213">
            <a:extLst>
              <a:ext uri="{FF2B5EF4-FFF2-40B4-BE49-F238E27FC236}">
                <a16:creationId xmlns:a16="http://schemas.microsoft.com/office/drawing/2014/main" id="{D3AEB1DD-72DD-E35A-6245-4E83AFA9D905}"/>
              </a:ext>
            </a:extLst>
          </p:cNvPr>
          <p:cNvSpPr>
            <a:spLocks/>
          </p:cNvSpPr>
          <p:nvPr/>
        </p:nvSpPr>
        <p:spPr bwMode="auto">
          <a:xfrm>
            <a:off x="4071396" y="2284134"/>
            <a:ext cx="1195388" cy="1298575"/>
          </a:xfrm>
          <a:custGeom>
            <a:avLst/>
            <a:gdLst>
              <a:gd name="T0" fmla="*/ 37 w 173"/>
              <a:gd name="T1" fmla="*/ 0 h 188"/>
              <a:gd name="T2" fmla="*/ 25 w 173"/>
              <a:gd name="T3" fmla="*/ 47 h 188"/>
              <a:gd name="T4" fmla="*/ 37 w 173"/>
              <a:gd name="T5" fmla="*/ 45 h 188"/>
              <a:gd name="T6" fmla="*/ 47 w 173"/>
              <a:gd name="T7" fmla="*/ 62 h 188"/>
              <a:gd name="T8" fmla="*/ 30 w 173"/>
              <a:gd name="T9" fmla="*/ 73 h 188"/>
              <a:gd name="T10" fmla="*/ 21 w 173"/>
              <a:gd name="T11" fmla="*/ 65 h 188"/>
              <a:gd name="T12" fmla="*/ 0 w 173"/>
              <a:gd name="T13" fmla="*/ 147 h 188"/>
              <a:gd name="T14" fmla="*/ 160 w 173"/>
              <a:gd name="T15" fmla="*/ 188 h 188"/>
              <a:gd name="T16" fmla="*/ 37 w 173"/>
              <a:gd name="T17"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3" h="188">
                <a:moveTo>
                  <a:pt x="37" y="0"/>
                </a:moveTo>
                <a:cubicBezTo>
                  <a:pt x="25" y="47"/>
                  <a:pt x="25" y="47"/>
                  <a:pt x="25" y="47"/>
                </a:cubicBezTo>
                <a:cubicBezTo>
                  <a:pt x="29" y="45"/>
                  <a:pt x="33" y="44"/>
                  <a:pt x="37" y="45"/>
                </a:cubicBezTo>
                <a:cubicBezTo>
                  <a:pt x="45" y="47"/>
                  <a:pt x="49" y="55"/>
                  <a:pt x="47" y="62"/>
                </a:cubicBezTo>
                <a:cubicBezTo>
                  <a:pt x="45" y="70"/>
                  <a:pt x="38" y="75"/>
                  <a:pt x="30" y="73"/>
                </a:cubicBezTo>
                <a:cubicBezTo>
                  <a:pt x="26" y="72"/>
                  <a:pt x="23" y="69"/>
                  <a:pt x="21" y="65"/>
                </a:cubicBezTo>
                <a:cubicBezTo>
                  <a:pt x="0" y="147"/>
                  <a:pt x="0" y="147"/>
                  <a:pt x="0" y="147"/>
                </a:cubicBezTo>
                <a:cubicBezTo>
                  <a:pt x="160" y="188"/>
                  <a:pt x="160" y="188"/>
                  <a:pt x="160" y="188"/>
                </a:cubicBezTo>
                <a:cubicBezTo>
                  <a:pt x="173" y="104"/>
                  <a:pt x="120" y="23"/>
                  <a:pt x="37"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dirty="0">
              <a:latin typeface="Times New Roman" panose="02020603050405020304" pitchFamily="18" charset="0"/>
              <a:cs typeface="Times New Roman" panose="02020603050405020304" pitchFamily="18" charset="0"/>
            </a:endParaRPr>
          </a:p>
        </p:txBody>
      </p:sp>
      <p:sp>
        <p:nvSpPr>
          <p:cNvPr id="437" name="TextBox 436">
            <a:extLst>
              <a:ext uri="{FF2B5EF4-FFF2-40B4-BE49-F238E27FC236}">
                <a16:creationId xmlns:a16="http://schemas.microsoft.com/office/drawing/2014/main" id="{D8C18596-EB5A-0E3D-8214-BA40DB92FD17}"/>
              </a:ext>
            </a:extLst>
          </p:cNvPr>
          <p:cNvSpPr txBox="1"/>
          <p:nvPr/>
        </p:nvSpPr>
        <p:spPr>
          <a:xfrm>
            <a:off x="4547981" y="222720"/>
            <a:ext cx="5491247" cy="707886"/>
          </a:xfrm>
          <a:prstGeom prst="rect">
            <a:avLst/>
          </a:prstGeom>
          <a:noFill/>
        </p:spPr>
        <p:txBody>
          <a:bodyPr wrap="none" rtlCol="0">
            <a:spAutoFit/>
          </a:bodyPr>
          <a:lstStyle/>
          <a:p>
            <a:r>
              <a:rPr lang="en-GB" sz="4000" dirty="0"/>
              <a:t>Data Preparation Pipeline</a:t>
            </a:r>
            <a:endParaRPr lang="en-GB" sz="4000" dirty="0">
              <a:latin typeface="Times New Roman" panose="02020603050405020304" pitchFamily="18" charset="0"/>
              <a:cs typeface="Times New Roman" panose="02020603050405020304" pitchFamily="18" charset="0"/>
            </a:endParaRPr>
          </a:p>
        </p:txBody>
      </p:sp>
      <p:cxnSp>
        <p:nvCxnSpPr>
          <p:cNvPr id="439" name="Straight Connector 438">
            <a:extLst>
              <a:ext uri="{FF2B5EF4-FFF2-40B4-BE49-F238E27FC236}">
                <a16:creationId xmlns:a16="http://schemas.microsoft.com/office/drawing/2014/main" id="{27B5430E-CE46-2BB1-D470-0C13244AC909}"/>
              </a:ext>
            </a:extLst>
          </p:cNvPr>
          <p:cNvCxnSpPr/>
          <p:nvPr/>
        </p:nvCxnSpPr>
        <p:spPr>
          <a:xfrm>
            <a:off x="6383292" y="1095378"/>
            <a:ext cx="1069144" cy="0"/>
          </a:xfrm>
          <a:prstGeom prst="line">
            <a:avLst/>
          </a:prstGeom>
          <a:ln w="412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440" name="Group 439">
            <a:extLst>
              <a:ext uri="{FF2B5EF4-FFF2-40B4-BE49-F238E27FC236}">
                <a16:creationId xmlns:a16="http://schemas.microsoft.com/office/drawing/2014/main" id="{612C318D-1F0B-D02C-F635-FCAEDA48A68D}"/>
              </a:ext>
            </a:extLst>
          </p:cNvPr>
          <p:cNvGrpSpPr/>
          <p:nvPr/>
        </p:nvGrpSpPr>
        <p:grpSpPr>
          <a:xfrm>
            <a:off x="5404943" y="3917991"/>
            <a:ext cx="510778" cy="511652"/>
            <a:chOff x="9145588" y="4435475"/>
            <a:chExt cx="464344" cy="465138"/>
          </a:xfrm>
          <a:solidFill>
            <a:schemeClr val="accent4"/>
          </a:solidFill>
        </p:grpSpPr>
        <p:sp>
          <p:nvSpPr>
            <p:cNvPr id="441" name="AutoShape 7">
              <a:extLst>
                <a:ext uri="{FF2B5EF4-FFF2-40B4-BE49-F238E27FC236}">
                  <a16:creationId xmlns:a16="http://schemas.microsoft.com/office/drawing/2014/main" id="{488BDA81-9E02-71D3-6CF8-D7B401B2DA88}"/>
                </a:ext>
              </a:extLst>
            </p:cNvPr>
            <p:cNvSpPr>
              <a:spLocks/>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latin typeface="Times New Roman" panose="02020603050405020304" pitchFamily="18" charset="0"/>
                <a:cs typeface="Times New Roman" panose="02020603050405020304" pitchFamily="18" charset="0"/>
                <a:sym typeface="Gill Sans" charset="0"/>
              </a:endParaRPr>
            </a:p>
          </p:txBody>
        </p:sp>
        <p:sp>
          <p:nvSpPr>
            <p:cNvPr id="442" name="AutoShape 8">
              <a:extLst>
                <a:ext uri="{FF2B5EF4-FFF2-40B4-BE49-F238E27FC236}">
                  <a16:creationId xmlns:a16="http://schemas.microsoft.com/office/drawing/2014/main" id="{8A34523E-8973-A4CA-CB97-2064AACC761F}"/>
                </a:ext>
              </a:extLst>
            </p:cNvPr>
            <p:cNvSpPr>
              <a:spLocks/>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latin typeface="Times New Roman" panose="02020603050405020304" pitchFamily="18" charset="0"/>
                <a:cs typeface="Times New Roman" panose="02020603050405020304" pitchFamily="18" charset="0"/>
                <a:sym typeface="Gill Sans" charset="0"/>
              </a:endParaRPr>
            </a:p>
          </p:txBody>
        </p:sp>
        <p:sp>
          <p:nvSpPr>
            <p:cNvPr id="443" name="AutoShape 9">
              <a:extLst>
                <a:ext uri="{FF2B5EF4-FFF2-40B4-BE49-F238E27FC236}">
                  <a16:creationId xmlns:a16="http://schemas.microsoft.com/office/drawing/2014/main" id="{51126763-9B0B-EE8C-40D7-8393461E4263}"/>
                </a:ext>
              </a:extLst>
            </p:cNvPr>
            <p:cNvSpPr>
              <a:spLocks/>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latin typeface="Times New Roman" panose="02020603050405020304" pitchFamily="18" charset="0"/>
                <a:cs typeface="Times New Roman" panose="02020603050405020304" pitchFamily="18" charset="0"/>
                <a:sym typeface="Gill Sans" charset="0"/>
              </a:endParaRPr>
            </a:p>
          </p:txBody>
        </p:sp>
        <p:sp>
          <p:nvSpPr>
            <p:cNvPr id="444" name="AutoShape 10">
              <a:extLst>
                <a:ext uri="{FF2B5EF4-FFF2-40B4-BE49-F238E27FC236}">
                  <a16:creationId xmlns:a16="http://schemas.microsoft.com/office/drawing/2014/main" id="{EE3EB6B3-76D3-2777-479C-C6102782C7C3}"/>
                </a:ext>
              </a:extLst>
            </p:cNvPr>
            <p:cNvSpPr>
              <a:spLocks/>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latin typeface="Times New Roman" panose="02020603050405020304" pitchFamily="18" charset="0"/>
                <a:cs typeface="Times New Roman" panose="02020603050405020304" pitchFamily="18" charset="0"/>
                <a:sym typeface="Gill Sans" charset="0"/>
              </a:endParaRPr>
            </a:p>
          </p:txBody>
        </p:sp>
        <p:sp>
          <p:nvSpPr>
            <p:cNvPr id="445" name="AutoShape 11">
              <a:extLst>
                <a:ext uri="{FF2B5EF4-FFF2-40B4-BE49-F238E27FC236}">
                  <a16:creationId xmlns:a16="http://schemas.microsoft.com/office/drawing/2014/main" id="{D383883D-84B7-2DE1-428B-FF4DAD2A5395}"/>
                </a:ext>
              </a:extLst>
            </p:cNvPr>
            <p:cNvSpPr>
              <a:spLocks/>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latin typeface="Times New Roman" panose="02020603050405020304" pitchFamily="18" charset="0"/>
                <a:cs typeface="Times New Roman" panose="02020603050405020304" pitchFamily="18" charset="0"/>
                <a:sym typeface="Gill Sans" charset="0"/>
              </a:endParaRPr>
            </a:p>
          </p:txBody>
        </p:sp>
        <p:sp>
          <p:nvSpPr>
            <p:cNvPr id="446" name="AutoShape 12">
              <a:extLst>
                <a:ext uri="{FF2B5EF4-FFF2-40B4-BE49-F238E27FC236}">
                  <a16:creationId xmlns:a16="http://schemas.microsoft.com/office/drawing/2014/main" id="{676E1576-B0A0-104D-E123-B7C01186114A}"/>
                </a:ext>
              </a:extLst>
            </p:cNvPr>
            <p:cNvSpPr>
              <a:spLocks/>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latin typeface="Times New Roman" panose="02020603050405020304" pitchFamily="18" charset="0"/>
                <a:cs typeface="Times New Roman" panose="02020603050405020304" pitchFamily="18" charset="0"/>
                <a:sym typeface="Gill Sans" charset="0"/>
              </a:endParaRPr>
            </a:p>
          </p:txBody>
        </p:sp>
        <p:sp>
          <p:nvSpPr>
            <p:cNvPr id="447" name="AutoShape 13">
              <a:extLst>
                <a:ext uri="{FF2B5EF4-FFF2-40B4-BE49-F238E27FC236}">
                  <a16:creationId xmlns:a16="http://schemas.microsoft.com/office/drawing/2014/main" id="{FD119BE1-402B-18CC-CC90-96B24CEF216F}"/>
                </a:ext>
              </a:extLst>
            </p:cNvPr>
            <p:cNvSpPr>
              <a:spLocks/>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latin typeface="Times New Roman" panose="02020603050405020304" pitchFamily="18" charset="0"/>
                <a:cs typeface="Times New Roman" panose="02020603050405020304" pitchFamily="18" charset="0"/>
                <a:sym typeface="Gill Sans" charset="0"/>
              </a:endParaRPr>
            </a:p>
          </p:txBody>
        </p:sp>
        <p:sp>
          <p:nvSpPr>
            <p:cNvPr id="448" name="AutoShape 14">
              <a:extLst>
                <a:ext uri="{FF2B5EF4-FFF2-40B4-BE49-F238E27FC236}">
                  <a16:creationId xmlns:a16="http://schemas.microsoft.com/office/drawing/2014/main" id="{B60253B8-EEB7-9243-B85B-A40F0906D782}"/>
                </a:ext>
              </a:extLst>
            </p:cNvPr>
            <p:cNvSpPr>
              <a:spLocks/>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latin typeface="Times New Roman" panose="02020603050405020304" pitchFamily="18" charset="0"/>
                <a:cs typeface="Times New Roman" panose="02020603050405020304" pitchFamily="18" charset="0"/>
                <a:sym typeface="Gill Sans" charset="0"/>
              </a:endParaRPr>
            </a:p>
          </p:txBody>
        </p:sp>
        <p:sp>
          <p:nvSpPr>
            <p:cNvPr id="449" name="AutoShape 15">
              <a:extLst>
                <a:ext uri="{FF2B5EF4-FFF2-40B4-BE49-F238E27FC236}">
                  <a16:creationId xmlns:a16="http://schemas.microsoft.com/office/drawing/2014/main" id="{D4103E09-0806-1D88-1892-DE1563BFCEA0}"/>
                </a:ext>
              </a:extLst>
            </p:cNvPr>
            <p:cNvSpPr>
              <a:spLocks/>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latin typeface="Times New Roman" panose="02020603050405020304" pitchFamily="18" charset="0"/>
                <a:cs typeface="Times New Roman" panose="02020603050405020304" pitchFamily="18" charset="0"/>
                <a:sym typeface="Gill Sans" charset="0"/>
              </a:endParaRPr>
            </a:p>
          </p:txBody>
        </p:sp>
      </p:grpSp>
      <p:grpSp>
        <p:nvGrpSpPr>
          <p:cNvPr id="454" name="Group 453">
            <a:extLst>
              <a:ext uri="{FF2B5EF4-FFF2-40B4-BE49-F238E27FC236}">
                <a16:creationId xmlns:a16="http://schemas.microsoft.com/office/drawing/2014/main" id="{75D5D5A7-B0A5-7E89-4E11-AECC1424F7BD}"/>
              </a:ext>
            </a:extLst>
          </p:cNvPr>
          <p:cNvGrpSpPr/>
          <p:nvPr/>
        </p:nvGrpSpPr>
        <p:grpSpPr>
          <a:xfrm>
            <a:off x="5428093" y="2656064"/>
            <a:ext cx="510778" cy="510778"/>
            <a:chOff x="4439444" y="1652588"/>
            <a:chExt cx="464344" cy="464344"/>
          </a:xfrm>
          <a:solidFill>
            <a:schemeClr val="accent2"/>
          </a:solidFill>
        </p:grpSpPr>
        <p:sp>
          <p:nvSpPr>
            <p:cNvPr id="455" name="AutoShape 136">
              <a:extLst>
                <a:ext uri="{FF2B5EF4-FFF2-40B4-BE49-F238E27FC236}">
                  <a16:creationId xmlns:a16="http://schemas.microsoft.com/office/drawing/2014/main" id="{8926769B-6A62-8D91-39D9-795CE3CA5A15}"/>
                </a:ext>
              </a:extLst>
            </p:cNvPr>
            <p:cNvSpPr>
              <a:spLocks/>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latin typeface="Times New Roman" panose="02020603050405020304" pitchFamily="18" charset="0"/>
                <a:cs typeface="Times New Roman" panose="02020603050405020304" pitchFamily="18" charset="0"/>
                <a:sym typeface="Gill Sans" charset="0"/>
              </a:endParaRPr>
            </a:p>
          </p:txBody>
        </p:sp>
        <p:sp>
          <p:nvSpPr>
            <p:cNvPr id="456" name="AutoShape 137">
              <a:extLst>
                <a:ext uri="{FF2B5EF4-FFF2-40B4-BE49-F238E27FC236}">
                  <a16:creationId xmlns:a16="http://schemas.microsoft.com/office/drawing/2014/main" id="{0C2A08E3-4DBC-DF53-4F7C-B9CD7130F6EA}"/>
                </a:ext>
              </a:extLst>
            </p:cNvPr>
            <p:cNvSpPr>
              <a:spLocks/>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latin typeface="Times New Roman" panose="02020603050405020304" pitchFamily="18" charset="0"/>
                <a:cs typeface="Times New Roman" panose="02020603050405020304" pitchFamily="18" charset="0"/>
                <a:sym typeface="Gill Sans" charset="0"/>
              </a:endParaRPr>
            </a:p>
          </p:txBody>
        </p:sp>
        <p:sp>
          <p:nvSpPr>
            <p:cNvPr id="457" name="AutoShape 138">
              <a:extLst>
                <a:ext uri="{FF2B5EF4-FFF2-40B4-BE49-F238E27FC236}">
                  <a16:creationId xmlns:a16="http://schemas.microsoft.com/office/drawing/2014/main" id="{57271034-DCC1-D8B5-AA6C-9F74DEABC117}"/>
                </a:ext>
              </a:extLst>
            </p:cNvPr>
            <p:cNvSpPr>
              <a:spLocks/>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latin typeface="Times New Roman" panose="02020603050405020304" pitchFamily="18" charset="0"/>
                <a:cs typeface="Times New Roman" panose="02020603050405020304" pitchFamily="18" charset="0"/>
                <a:sym typeface="Gill Sans" charset="0"/>
              </a:endParaRPr>
            </a:p>
          </p:txBody>
        </p:sp>
      </p:grpSp>
      <p:grpSp>
        <p:nvGrpSpPr>
          <p:cNvPr id="458" name="Group 457">
            <a:extLst>
              <a:ext uri="{FF2B5EF4-FFF2-40B4-BE49-F238E27FC236}">
                <a16:creationId xmlns:a16="http://schemas.microsoft.com/office/drawing/2014/main" id="{663672CF-3414-823E-D36A-E2281B88069B}"/>
              </a:ext>
            </a:extLst>
          </p:cNvPr>
          <p:cNvGrpSpPr/>
          <p:nvPr/>
        </p:nvGrpSpPr>
        <p:grpSpPr>
          <a:xfrm>
            <a:off x="5439667" y="1559438"/>
            <a:ext cx="510778" cy="399018"/>
            <a:chOff x="2581275" y="1710532"/>
            <a:chExt cx="464344" cy="362744"/>
          </a:xfrm>
          <a:solidFill>
            <a:schemeClr val="accent1"/>
          </a:solidFill>
        </p:grpSpPr>
        <p:sp>
          <p:nvSpPr>
            <p:cNvPr id="459" name="AutoShape 140">
              <a:extLst>
                <a:ext uri="{FF2B5EF4-FFF2-40B4-BE49-F238E27FC236}">
                  <a16:creationId xmlns:a16="http://schemas.microsoft.com/office/drawing/2014/main" id="{4C64FD3F-27E2-01B0-B2DC-AC1686F19971}"/>
                </a:ext>
              </a:extLst>
            </p:cNvPr>
            <p:cNvSpPr>
              <a:spLocks/>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Times New Roman" panose="02020603050405020304" pitchFamily="18" charset="0"/>
                <a:cs typeface="Times New Roman" panose="02020603050405020304" pitchFamily="18" charset="0"/>
                <a:sym typeface="Gill Sans" charset="0"/>
              </a:endParaRPr>
            </a:p>
          </p:txBody>
        </p:sp>
        <p:sp>
          <p:nvSpPr>
            <p:cNvPr id="460" name="AutoShape 141">
              <a:extLst>
                <a:ext uri="{FF2B5EF4-FFF2-40B4-BE49-F238E27FC236}">
                  <a16:creationId xmlns:a16="http://schemas.microsoft.com/office/drawing/2014/main" id="{1018315C-155B-54B5-4967-1F78BD5D01B7}"/>
                </a:ext>
              </a:extLst>
            </p:cNvPr>
            <p:cNvSpPr>
              <a:spLocks/>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Times New Roman" panose="02020603050405020304" pitchFamily="18" charset="0"/>
                <a:cs typeface="Times New Roman" panose="02020603050405020304" pitchFamily="18" charset="0"/>
                <a:sym typeface="Gill Sans" charset="0"/>
              </a:endParaRPr>
            </a:p>
          </p:txBody>
        </p:sp>
        <p:sp>
          <p:nvSpPr>
            <p:cNvPr id="461" name="AutoShape 142">
              <a:extLst>
                <a:ext uri="{FF2B5EF4-FFF2-40B4-BE49-F238E27FC236}">
                  <a16:creationId xmlns:a16="http://schemas.microsoft.com/office/drawing/2014/main" id="{E22AA4B2-DCEF-7B1C-A05E-FF5ECAEEE9EA}"/>
                </a:ext>
              </a:extLst>
            </p:cNvPr>
            <p:cNvSpPr>
              <a:spLocks/>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Times New Roman" panose="02020603050405020304" pitchFamily="18" charset="0"/>
                <a:cs typeface="Times New Roman" panose="02020603050405020304" pitchFamily="18" charset="0"/>
                <a:sym typeface="Gill Sans" charset="0"/>
              </a:endParaRPr>
            </a:p>
          </p:txBody>
        </p:sp>
        <p:sp>
          <p:nvSpPr>
            <p:cNvPr id="462" name="AutoShape 143">
              <a:extLst>
                <a:ext uri="{FF2B5EF4-FFF2-40B4-BE49-F238E27FC236}">
                  <a16:creationId xmlns:a16="http://schemas.microsoft.com/office/drawing/2014/main" id="{2B06098F-C2B4-AC12-E492-460DFA06C7BC}"/>
                </a:ext>
              </a:extLst>
            </p:cNvPr>
            <p:cNvSpPr>
              <a:spLocks/>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Times New Roman" panose="02020603050405020304" pitchFamily="18" charset="0"/>
                <a:cs typeface="Times New Roman" panose="02020603050405020304" pitchFamily="18" charset="0"/>
                <a:sym typeface="Gill Sans" charset="0"/>
              </a:endParaRPr>
            </a:p>
          </p:txBody>
        </p:sp>
        <p:sp>
          <p:nvSpPr>
            <p:cNvPr id="463" name="AutoShape 144">
              <a:extLst>
                <a:ext uri="{FF2B5EF4-FFF2-40B4-BE49-F238E27FC236}">
                  <a16:creationId xmlns:a16="http://schemas.microsoft.com/office/drawing/2014/main" id="{F93DF655-85C9-549C-3AE7-D50A8410643F}"/>
                </a:ext>
              </a:extLst>
            </p:cNvPr>
            <p:cNvSpPr>
              <a:spLocks/>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Times New Roman" panose="02020603050405020304" pitchFamily="18" charset="0"/>
                <a:cs typeface="Times New Roman" panose="02020603050405020304" pitchFamily="18" charset="0"/>
                <a:sym typeface="Gill Sans" charset="0"/>
              </a:endParaRPr>
            </a:p>
          </p:txBody>
        </p:sp>
        <p:sp>
          <p:nvSpPr>
            <p:cNvPr id="464" name="AutoShape 145">
              <a:extLst>
                <a:ext uri="{FF2B5EF4-FFF2-40B4-BE49-F238E27FC236}">
                  <a16:creationId xmlns:a16="http://schemas.microsoft.com/office/drawing/2014/main" id="{6A31B94C-D73B-5CCB-E992-ABE496D1E622}"/>
                </a:ext>
              </a:extLst>
            </p:cNvPr>
            <p:cNvSpPr>
              <a:spLocks/>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Times New Roman" panose="02020603050405020304" pitchFamily="18" charset="0"/>
                <a:cs typeface="Times New Roman" panose="02020603050405020304" pitchFamily="18" charset="0"/>
                <a:sym typeface="Gill Sans" charset="0"/>
              </a:endParaRPr>
            </a:p>
          </p:txBody>
        </p:sp>
        <p:sp>
          <p:nvSpPr>
            <p:cNvPr id="465" name="AutoShape 146">
              <a:extLst>
                <a:ext uri="{FF2B5EF4-FFF2-40B4-BE49-F238E27FC236}">
                  <a16:creationId xmlns:a16="http://schemas.microsoft.com/office/drawing/2014/main" id="{6EDBFC4C-DFDC-1B7C-C249-5E72658ABD7E}"/>
                </a:ext>
              </a:extLst>
            </p:cNvPr>
            <p:cNvSpPr>
              <a:spLocks/>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Times New Roman" panose="02020603050405020304" pitchFamily="18" charset="0"/>
                <a:cs typeface="Times New Roman" panose="02020603050405020304" pitchFamily="18" charset="0"/>
                <a:sym typeface="Gill Sans" charset="0"/>
              </a:endParaRPr>
            </a:p>
          </p:txBody>
        </p:sp>
      </p:grpSp>
      <p:grpSp>
        <p:nvGrpSpPr>
          <p:cNvPr id="466" name="Group 465">
            <a:extLst>
              <a:ext uri="{FF2B5EF4-FFF2-40B4-BE49-F238E27FC236}">
                <a16:creationId xmlns:a16="http://schemas.microsoft.com/office/drawing/2014/main" id="{18C59B90-622C-1B7B-1038-53916ACBA543}"/>
              </a:ext>
            </a:extLst>
          </p:cNvPr>
          <p:cNvGrpSpPr/>
          <p:nvPr/>
        </p:nvGrpSpPr>
        <p:grpSpPr>
          <a:xfrm>
            <a:off x="6106959" y="1218331"/>
            <a:ext cx="4047778" cy="1066388"/>
            <a:chOff x="1513650" y="1382143"/>
            <a:chExt cx="4047778" cy="1066388"/>
          </a:xfrm>
        </p:grpSpPr>
        <p:sp>
          <p:nvSpPr>
            <p:cNvPr id="467" name="TextBox 466">
              <a:extLst>
                <a:ext uri="{FF2B5EF4-FFF2-40B4-BE49-F238E27FC236}">
                  <a16:creationId xmlns:a16="http://schemas.microsoft.com/office/drawing/2014/main" id="{01DE46E2-E36F-9187-9E42-8D79DA5B4DEC}"/>
                </a:ext>
              </a:extLst>
            </p:cNvPr>
            <p:cNvSpPr txBox="1"/>
            <p:nvPr/>
          </p:nvSpPr>
          <p:spPr>
            <a:xfrm>
              <a:off x="1513650" y="1382143"/>
              <a:ext cx="1537600" cy="369332"/>
            </a:xfrm>
            <a:prstGeom prst="rect">
              <a:avLst/>
            </a:prstGeom>
            <a:noFill/>
          </p:spPr>
          <p:txBody>
            <a:bodyPr wrap="none" rtlCol="0">
              <a:spAutoFit/>
            </a:bodyPr>
            <a:lstStyle/>
            <a:p>
              <a:r>
                <a:rPr lang="en-US" b="1" dirty="0">
                  <a:solidFill>
                    <a:schemeClr val="accent1"/>
                  </a:solidFill>
                  <a:latin typeface="Times New Roman" panose="02020603050405020304" pitchFamily="18" charset="0"/>
                  <a:cs typeface="Times New Roman" panose="02020603050405020304" pitchFamily="18" charset="0"/>
                </a:rPr>
                <a:t>Data cleaning</a:t>
              </a:r>
              <a:endParaRPr lang="en-GB" b="1" dirty="0">
                <a:solidFill>
                  <a:schemeClr val="accent1"/>
                </a:solidFill>
                <a:latin typeface="Times New Roman" panose="02020603050405020304" pitchFamily="18" charset="0"/>
                <a:cs typeface="Times New Roman" panose="02020603050405020304" pitchFamily="18" charset="0"/>
              </a:endParaRPr>
            </a:p>
          </p:txBody>
        </p:sp>
        <p:sp>
          <p:nvSpPr>
            <p:cNvPr id="468" name="Rectangle 467">
              <a:extLst>
                <a:ext uri="{FF2B5EF4-FFF2-40B4-BE49-F238E27FC236}">
                  <a16:creationId xmlns:a16="http://schemas.microsoft.com/office/drawing/2014/main" id="{D1F25639-E343-1B5D-3AC6-E040212F8486}"/>
                </a:ext>
              </a:extLst>
            </p:cNvPr>
            <p:cNvSpPr/>
            <p:nvPr/>
          </p:nvSpPr>
          <p:spPr>
            <a:xfrm>
              <a:off x="1513650" y="1709867"/>
              <a:ext cx="4047778" cy="738664"/>
            </a:xfrm>
            <a:prstGeom prst="rect">
              <a:avLst/>
            </a:prstGeom>
          </p:spPr>
          <p:txBody>
            <a:bodyPr wrap="square">
              <a:spAutoFit/>
            </a:bodyPr>
            <a:lstStyle/>
            <a:p>
              <a:r>
                <a:rPr lang="en-GB" sz="1400" dirty="0"/>
                <a:t>Cleaned the data by removing duplicate records and unnecessary columns (like </a:t>
              </a:r>
              <a:r>
                <a:rPr lang="en-GB" sz="1400" dirty="0" err="1"/>
                <a:t>instance_weight</a:t>
              </a:r>
              <a:r>
                <a:rPr lang="en-GB" sz="1400" dirty="0"/>
                <a:t>, as it was labelled as “</a:t>
              </a:r>
              <a:r>
                <a:rPr lang="en-GB" sz="1400" dirty="0" err="1"/>
                <a:t>to_ignore</a:t>
              </a:r>
              <a:r>
                <a:rPr lang="en-GB" sz="1400" dirty="0"/>
                <a:t>)</a:t>
              </a:r>
            </a:p>
          </p:txBody>
        </p:sp>
      </p:grpSp>
      <p:grpSp>
        <p:nvGrpSpPr>
          <p:cNvPr id="469" name="Group 468">
            <a:extLst>
              <a:ext uri="{FF2B5EF4-FFF2-40B4-BE49-F238E27FC236}">
                <a16:creationId xmlns:a16="http://schemas.microsoft.com/office/drawing/2014/main" id="{B5E0F436-25F0-9EA7-E2C2-6911AA290382}"/>
              </a:ext>
            </a:extLst>
          </p:cNvPr>
          <p:cNvGrpSpPr/>
          <p:nvPr/>
        </p:nvGrpSpPr>
        <p:grpSpPr>
          <a:xfrm>
            <a:off x="6095385" y="2382207"/>
            <a:ext cx="4047778" cy="1066388"/>
            <a:chOff x="1513650" y="1382143"/>
            <a:chExt cx="4047778" cy="1066388"/>
          </a:xfrm>
        </p:grpSpPr>
        <p:sp>
          <p:nvSpPr>
            <p:cNvPr id="470" name="TextBox 469">
              <a:extLst>
                <a:ext uri="{FF2B5EF4-FFF2-40B4-BE49-F238E27FC236}">
                  <a16:creationId xmlns:a16="http://schemas.microsoft.com/office/drawing/2014/main" id="{2F2CBECB-E319-657C-26DE-EF4F7B0C73CB}"/>
                </a:ext>
              </a:extLst>
            </p:cNvPr>
            <p:cNvSpPr txBox="1"/>
            <p:nvPr/>
          </p:nvSpPr>
          <p:spPr>
            <a:xfrm>
              <a:off x="1513650" y="1382143"/>
              <a:ext cx="1772921" cy="369332"/>
            </a:xfrm>
            <a:prstGeom prst="rect">
              <a:avLst/>
            </a:prstGeom>
            <a:noFill/>
          </p:spPr>
          <p:txBody>
            <a:bodyPr wrap="none" rtlCol="0">
              <a:spAutoFit/>
            </a:bodyPr>
            <a:lstStyle/>
            <a:p>
              <a:r>
                <a:rPr lang="en-US" b="1" dirty="0">
                  <a:solidFill>
                    <a:schemeClr val="accent2"/>
                  </a:solidFill>
                  <a:latin typeface="Times New Roman" panose="02020603050405020304" pitchFamily="18" charset="0"/>
                  <a:cs typeface="Times New Roman" panose="02020603050405020304" pitchFamily="18" charset="0"/>
                </a:rPr>
                <a:t>Target encoding</a:t>
              </a:r>
              <a:endParaRPr lang="en-GB" b="1" dirty="0">
                <a:solidFill>
                  <a:schemeClr val="accent2"/>
                </a:solidFill>
                <a:latin typeface="Times New Roman" panose="02020603050405020304" pitchFamily="18" charset="0"/>
                <a:cs typeface="Times New Roman" panose="02020603050405020304" pitchFamily="18" charset="0"/>
              </a:endParaRPr>
            </a:p>
          </p:txBody>
        </p:sp>
        <p:sp>
          <p:nvSpPr>
            <p:cNvPr id="471" name="Rectangle 470">
              <a:extLst>
                <a:ext uri="{FF2B5EF4-FFF2-40B4-BE49-F238E27FC236}">
                  <a16:creationId xmlns:a16="http://schemas.microsoft.com/office/drawing/2014/main" id="{23287939-6C24-04F2-7B29-52A183A0A4BA}"/>
                </a:ext>
              </a:extLst>
            </p:cNvPr>
            <p:cNvSpPr/>
            <p:nvPr/>
          </p:nvSpPr>
          <p:spPr>
            <a:xfrm>
              <a:off x="1513650" y="1709867"/>
              <a:ext cx="4047778" cy="738664"/>
            </a:xfrm>
            <a:prstGeom prst="rect">
              <a:avLst/>
            </a:prstGeom>
          </p:spPr>
          <p:txBody>
            <a:bodyPr wrap="square">
              <a:spAutoFit/>
            </a:bodyPr>
            <a:lstStyle/>
            <a:p>
              <a:r>
                <a:rPr lang="en-GB" sz="1400" dirty="0"/>
                <a:t>Mapped the income target into binary values (0 = low income, 1 = high income) to prepare for classification modelling</a:t>
              </a:r>
            </a:p>
          </p:txBody>
        </p:sp>
      </p:grpSp>
      <p:grpSp>
        <p:nvGrpSpPr>
          <p:cNvPr id="472" name="Group 471">
            <a:extLst>
              <a:ext uri="{FF2B5EF4-FFF2-40B4-BE49-F238E27FC236}">
                <a16:creationId xmlns:a16="http://schemas.microsoft.com/office/drawing/2014/main" id="{71669783-BDD2-3569-D0A7-45C9DE1CA5B6}"/>
              </a:ext>
            </a:extLst>
          </p:cNvPr>
          <p:cNvGrpSpPr/>
          <p:nvPr/>
        </p:nvGrpSpPr>
        <p:grpSpPr>
          <a:xfrm>
            <a:off x="6072235" y="3666962"/>
            <a:ext cx="5271393" cy="3182318"/>
            <a:chOff x="1513650" y="1382143"/>
            <a:chExt cx="5271393" cy="3182318"/>
          </a:xfrm>
        </p:grpSpPr>
        <p:sp>
          <p:nvSpPr>
            <p:cNvPr id="473" name="TextBox 472">
              <a:extLst>
                <a:ext uri="{FF2B5EF4-FFF2-40B4-BE49-F238E27FC236}">
                  <a16:creationId xmlns:a16="http://schemas.microsoft.com/office/drawing/2014/main" id="{EC43FD87-28B6-1A3A-D2A7-2156EB1D090E}"/>
                </a:ext>
              </a:extLst>
            </p:cNvPr>
            <p:cNvSpPr txBox="1"/>
            <p:nvPr/>
          </p:nvSpPr>
          <p:spPr>
            <a:xfrm>
              <a:off x="1513650" y="1382143"/>
              <a:ext cx="1965282" cy="369332"/>
            </a:xfrm>
            <a:prstGeom prst="rect">
              <a:avLst/>
            </a:prstGeom>
            <a:noFill/>
          </p:spPr>
          <p:txBody>
            <a:bodyPr wrap="none" rtlCol="0">
              <a:spAutoFit/>
            </a:bodyPr>
            <a:lstStyle/>
            <a:p>
              <a:r>
                <a:rPr lang="en-US" b="1" dirty="0">
                  <a:solidFill>
                    <a:schemeClr val="accent4"/>
                  </a:solidFill>
                  <a:latin typeface="Times New Roman" panose="02020603050405020304" pitchFamily="18" charset="0"/>
                  <a:cs typeface="Times New Roman" panose="02020603050405020304" pitchFamily="18" charset="0"/>
                </a:rPr>
                <a:t>Variable encoding</a:t>
              </a:r>
              <a:endParaRPr lang="en-GB" b="1" dirty="0">
                <a:solidFill>
                  <a:schemeClr val="accent4"/>
                </a:solidFill>
                <a:latin typeface="Times New Roman" panose="02020603050405020304" pitchFamily="18" charset="0"/>
                <a:cs typeface="Times New Roman" panose="02020603050405020304" pitchFamily="18" charset="0"/>
              </a:endParaRPr>
            </a:p>
          </p:txBody>
        </p:sp>
        <p:sp>
          <p:nvSpPr>
            <p:cNvPr id="474" name="Rectangle 473">
              <a:extLst>
                <a:ext uri="{FF2B5EF4-FFF2-40B4-BE49-F238E27FC236}">
                  <a16:creationId xmlns:a16="http://schemas.microsoft.com/office/drawing/2014/main" id="{BD62B669-05FD-D4B9-F28F-1E4D0651569E}"/>
                </a:ext>
              </a:extLst>
            </p:cNvPr>
            <p:cNvSpPr/>
            <p:nvPr/>
          </p:nvSpPr>
          <p:spPr>
            <a:xfrm>
              <a:off x="1537415" y="1671361"/>
              <a:ext cx="5247628" cy="2893100"/>
            </a:xfrm>
            <a:prstGeom prst="rect">
              <a:avLst/>
            </a:prstGeom>
          </p:spPr>
          <p:txBody>
            <a:bodyPr wrap="square">
              <a:spAutoFit/>
            </a:bodyPr>
            <a:lstStyle/>
            <a:p>
              <a:pPr>
                <a:defRPr/>
              </a:pPr>
              <a:r>
                <a:rPr lang="en-GB" sz="1400" dirty="0"/>
                <a:t>Handled numeric and categorical variables separately using best-practice transformations: </a:t>
              </a:r>
            </a:p>
            <a:p>
              <a:pPr marL="285750" indent="-285750">
                <a:buFont typeface="Arial" panose="020B0604020202020204" pitchFamily="34" charset="0"/>
                <a:buChar char="•"/>
                <a:defRPr/>
              </a:pPr>
              <a:r>
                <a:rPr lang="en-GB" sz="1400" dirty="0"/>
                <a:t>Scaled numeric features to standardize values</a:t>
              </a:r>
            </a:p>
            <a:p>
              <a:pPr marL="285750" indent="-285750">
                <a:buFont typeface="Arial" panose="020B0604020202020204" pitchFamily="34" charset="0"/>
                <a:buChar char="•"/>
                <a:defRPr/>
              </a:pPr>
              <a:r>
                <a:rPr lang="en-GB" sz="1400" dirty="0"/>
                <a:t>Used One-Hot Encoding for simple categories (like 	gender, education)</a:t>
              </a:r>
            </a:p>
            <a:p>
              <a:pPr marL="285750" indent="-285750">
                <a:buFont typeface="Arial" panose="020B0604020202020204" pitchFamily="34" charset="0"/>
                <a:buChar char="•"/>
                <a:defRPr/>
              </a:pPr>
              <a:r>
                <a:rPr lang="en-GB" sz="1400" dirty="0"/>
                <a:t>Applied Frequency Encoding for complex, high-cardinality </a:t>
              </a:r>
              <a:r>
                <a:rPr lang="en-GB" sz="1400"/>
                <a:t>features </a:t>
              </a:r>
            </a:p>
            <a:p>
              <a:pPr marL="285750" indent="-285750">
                <a:buFont typeface="Arial" panose="020B0604020202020204" pitchFamily="34" charset="0"/>
                <a:buChar char="•"/>
                <a:defRPr/>
              </a:pPr>
              <a:r>
                <a:rPr lang="en-GB" sz="1400" b="1"/>
                <a:t>Exception</a:t>
              </a:r>
              <a:r>
                <a:rPr lang="en-GB" sz="1400" dirty="0"/>
                <a:t>: Some </a:t>
              </a:r>
              <a:r>
                <a:rPr lang="en-GB" sz="1400" b="1" dirty="0"/>
                <a:t>important high-cardinality features</a:t>
              </a:r>
              <a:r>
                <a:rPr lang="en-GB" sz="1400" dirty="0"/>
                <a:t> (like </a:t>
              </a:r>
              <a:r>
                <a:rPr lang="en-GB" sz="1400" dirty="0" err="1"/>
                <a:t>occupation_code</a:t>
              </a:r>
              <a:r>
                <a:rPr lang="en-GB" sz="1400" dirty="0"/>
                <a:t>) were still one-hot encoded to preserve interpretability and impact</a:t>
              </a:r>
            </a:p>
            <a:p>
              <a:pPr marL="285750" indent="-285750">
                <a:buFont typeface="Arial" panose="020B0604020202020204" pitchFamily="34" charset="0"/>
                <a:buChar char="•"/>
                <a:defRPr/>
              </a:pPr>
              <a:endParaRPr lang="en-GB" sz="1400" dirty="0"/>
            </a:p>
            <a:p>
              <a:pPr>
                <a:defRPr/>
              </a:pPr>
              <a:endParaRPr lang="en-GB" sz="1400" dirty="0"/>
            </a:p>
            <a:p>
              <a:pPr>
                <a:defRPr/>
              </a:pPr>
              <a:endParaRPr lang="en-GB" sz="1400" dirty="0"/>
            </a:p>
          </p:txBody>
        </p:sp>
      </p:grpSp>
    </p:spTree>
    <p:extLst>
      <p:ext uri="{BB962C8B-B14F-4D97-AF65-F5344CB8AC3E}">
        <p14:creationId xmlns:p14="http://schemas.microsoft.com/office/powerpoint/2010/main" val="21206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7"/>
                                        </p:tgtEl>
                                        <p:attrNameLst>
                                          <p:attrName>style.visibility</p:attrName>
                                        </p:attrNameLst>
                                      </p:cBhvr>
                                      <p:to>
                                        <p:strVal val="visible"/>
                                      </p:to>
                                    </p:set>
                                    <p:animEffect transition="in" filter="wipe(left)">
                                      <p:cBhvr>
                                        <p:cTn id="7" dur="500"/>
                                        <p:tgtEl>
                                          <p:spTgt spid="43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39"/>
                                        </p:tgtEl>
                                        <p:attrNameLst>
                                          <p:attrName>style.visibility</p:attrName>
                                        </p:attrNameLst>
                                      </p:cBhvr>
                                      <p:to>
                                        <p:strVal val="visible"/>
                                      </p:to>
                                    </p:set>
                                    <p:animEffect transition="in" filter="fade">
                                      <p:cBhvr>
                                        <p:cTn id="11" dur="500"/>
                                        <p:tgtEl>
                                          <p:spTgt spid="439"/>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58"/>
                                        </p:tgtEl>
                                        <p:attrNameLst>
                                          <p:attrName>style.visibility</p:attrName>
                                        </p:attrNameLst>
                                      </p:cBhvr>
                                      <p:to>
                                        <p:strVal val="visible"/>
                                      </p:to>
                                    </p:set>
                                    <p:anim calcmode="lin" valueType="num">
                                      <p:cBhvr>
                                        <p:cTn id="15" dur="500" fill="hold"/>
                                        <p:tgtEl>
                                          <p:spTgt spid="458"/>
                                        </p:tgtEl>
                                        <p:attrNameLst>
                                          <p:attrName>ppt_w</p:attrName>
                                        </p:attrNameLst>
                                      </p:cBhvr>
                                      <p:tavLst>
                                        <p:tav tm="0">
                                          <p:val>
                                            <p:fltVal val="0"/>
                                          </p:val>
                                        </p:tav>
                                        <p:tav tm="100000">
                                          <p:val>
                                            <p:strVal val="#ppt_w"/>
                                          </p:val>
                                        </p:tav>
                                      </p:tavLst>
                                    </p:anim>
                                    <p:anim calcmode="lin" valueType="num">
                                      <p:cBhvr>
                                        <p:cTn id="16" dur="500" fill="hold"/>
                                        <p:tgtEl>
                                          <p:spTgt spid="458"/>
                                        </p:tgtEl>
                                        <p:attrNameLst>
                                          <p:attrName>ppt_h</p:attrName>
                                        </p:attrNameLst>
                                      </p:cBhvr>
                                      <p:tavLst>
                                        <p:tav tm="0">
                                          <p:val>
                                            <p:fltVal val="0"/>
                                          </p:val>
                                        </p:tav>
                                        <p:tav tm="100000">
                                          <p:val>
                                            <p:strVal val="#ppt_h"/>
                                          </p:val>
                                        </p:tav>
                                      </p:tavLst>
                                    </p:anim>
                                    <p:animEffect transition="in" filter="fade">
                                      <p:cBhvr>
                                        <p:cTn id="17" dur="500"/>
                                        <p:tgtEl>
                                          <p:spTgt spid="458"/>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466"/>
                                        </p:tgtEl>
                                        <p:attrNameLst>
                                          <p:attrName>style.visibility</p:attrName>
                                        </p:attrNameLst>
                                      </p:cBhvr>
                                      <p:to>
                                        <p:strVal val="visible"/>
                                      </p:to>
                                    </p:set>
                                    <p:animEffect transition="in" filter="fade">
                                      <p:cBhvr>
                                        <p:cTn id="21" dur="500"/>
                                        <p:tgtEl>
                                          <p:spTgt spid="466"/>
                                        </p:tgtEl>
                                      </p:cBhvr>
                                    </p:animEffect>
                                  </p:childTnLst>
                                </p:cTn>
                              </p:par>
                            </p:childTnLst>
                          </p:cTn>
                        </p:par>
                        <p:par>
                          <p:cTn id="22" fill="hold">
                            <p:stCondLst>
                              <p:cond delay="2000"/>
                            </p:stCondLst>
                            <p:childTnLst>
                              <p:par>
                                <p:cTn id="23" presetID="53" presetClass="entr" presetSubtype="16" fill="hold" nodeType="afterEffect">
                                  <p:stCondLst>
                                    <p:cond delay="0"/>
                                  </p:stCondLst>
                                  <p:childTnLst>
                                    <p:set>
                                      <p:cBhvr>
                                        <p:cTn id="24" dur="1" fill="hold">
                                          <p:stCondLst>
                                            <p:cond delay="0"/>
                                          </p:stCondLst>
                                        </p:cTn>
                                        <p:tgtEl>
                                          <p:spTgt spid="454"/>
                                        </p:tgtEl>
                                        <p:attrNameLst>
                                          <p:attrName>style.visibility</p:attrName>
                                        </p:attrNameLst>
                                      </p:cBhvr>
                                      <p:to>
                                        <p:strVal val="visible"/>
                                      </p:to>
                                    </p:set>
                                    <p:anim calcmode="lin" valueType="num">
                                      <p:cBhvr>
                                        <p:cTn id="25" dur="500" fill="hold"/>
                                        <p:tgtEl>
                                          <p:spTgt spid="454"/>
                                        </p:tgtEl>
                                        <p:attrNameLst>
                                          <p:attrName>ppt_w</p:attrName>
                                        </p:attrNameLst>
                                      </p:cBhvr>
                                      <p:tavLst>
                                        <p:tav tm="0">
                                          <p:val>
                                            <p:fltVal val="0"/>
                                          </p:val>
                                        </p:tav>
                                        <p:tav tm="100000">
                                          <p:val>
                                            <p:strVal val="#ppt_w"/>
                                          </p:val>
                                        </p:tav>
                                      </p:tavLst>
                                    </p:anim>
                                    <p:anim calcmode="lin" valueType="num">
                                      <p:cBhvr>
                                        <p:cTn id="26" dur="500" fill="hold"/>
                                        <p:tgtEl>
                                          <p:spTgt spid="454"/>
                                        </p:tgtEl>
                                        <p:attrNameLst>
                                          <p:attrName>ppt_h</p:attrName>
                                        </p:attrNameLst>
                                      </p:cBhvr>
                                      <p:tavLst>
                                        <p:tav tm="0">
                                          <p:val>
                                            <p:fltVal val="0"/>
                                          </p:val>
                                        </p:tav>
                                        <p:tav tm="100000">
                                          <p:val>
                                            <p:strVal val="#ppt_h"/>
                                          </p:val>
                                        </p:tav>
                                      </p:tavLst>
                                    </p:anim>
                                    <p:animEffect transition="in" filter="fade">
                                      <p:cBhvr>
                                        <p:cTn id="27" dur="500"/>
                                        <p:tgtEl>
                                          <p:spTgt spid="454"/>
                                        </p:tgtEl>
                                      </p:cBhvr>
                                    </p:animEffect>
                                  </p:childTnLst>
                                </p:cTn>
                              </p:par>
                            </p:childTnLst>
                          </p:cTn>
                        </p:par>
                        <p:par>
                          <p:cTn id="28" fill="hold">
                            <p:stCondLst>
                              <p:cond delay="2500"/>
                            </p:stCondLst>
                            <p:childTnLst>
                              <p:par>
                                <p:cTn id="29" presetID="10" presetClass="entr" presetSubtype="0" fill="hold" nodeType="afterEffect">
                                  <p:stCondLst>
                                    <p:cond delay="0"/>
                                  </p:stCondLst>
                                  <p:childTnLst>
                                    <p:set>
                                      <p:cBhvr>
                                        <p:cTn id="30" dur="1" fill="hold">
                                          <p:stCondLst>
                                            <p:cond delay="0"/>
                                          </p:stCondLst>
                                        </p:cTn>
                                        <p:tgtEl>
                                          <p:spTgt spid="469"/>
                                        </p:tgtEl>
                                        <p:attrNameLst>
                                          <p:attrName>style.visibility</p:attrName>
                                        </p:attrNameLst>
                                      </p:cBhvr>
                                      <p:to>
                                        <p:strVal val="visible"/>
                                      </p:to>
                                    </p:set>
                                    <p:animEffect transition="in" filter="fade">
                                      <p:cBhvr>
                                        <p:cTn id="31" dur="500"/>
                                        <p:tgtEl>
                                          <p:spTgt spid="469"/>
                                        </p:tgtEl>
                                      </p:cBhvr>
                                    </p:animEffect>
                                  </p:childTnLst>
                                </p:cTn>
                              </p:par>
                            </p:childTnLst>
                          </p:cTn>
                        </p:par>
                        <p:par>
                          <p:cTn id="32" fill="hold">
                            <p:stCondLst>
                              <p:cond delay="3000"/>
                            </p:stCondLst>
                            <p:childTnLst>
                              <p:par>
                                <p:cTn id="33" presetID="53" presetClass="entr" presetSubtype="16" fill="hold" nodeType="afterEffect">
                                  <p:stCondLst>
                                    <p:cond delay="0"/>
                                  </p:stCondLst>
                                  <p:childTnLst>
                                    <p:set>
                                      <p:cBhvr>
                                        <p:cTn id="34" dur="1" fill="hold">
                                          <p:stCondLst>
                                            <p:cond delay="0"/>
                                          </p:stCondLst>
                                        </p:cTn>
                                        <p:tgtEl>
                                          <p:spTgt spid="440"/>
                                        </p:tgtEl>
                                        <p:attrNameLst>
                                          <p:attrName>style.visibility</p:attrName>
                                        </p:attrNameLst>
                                      </p:cBhvr>
                                      <p:to>
                                        <p:strVal val="visible"/>
                                      </p:to>
                                    </p:set>
                                    <p:anim calcmode="lin" valueType="num">
                                      <p:cBhvr>
                                        <p:cTn id="35" dur="500" fill="hold"/>
                                        <p:tgtEl>
                                          <p:spTgt spid="440"/>
                                        </p:tgtEl>
                                        <p:attrNameLst>
                                          <p:attrName>ppt_w</p:attrName>
                                        </p:attrNameLst>
                                      </p:cBhvr>
                                      <p:tavLst>
                                        <p:tav tm="0">
                                          <p:val>
                                            <p:fltVal val="0"/>
                                          </p:val>
                                        </p:tav>
                                        <p:tav tm="100000">
                                          <p:val>
                                            <p:strVal val="#ppt_w"/>
                                          </p:val>
                                        </p:tav>
                                      </p:tavLst>
                                    </p:anim>
                                    <p:anim calcmode="lin" valueType="num">
                                      <p:cBhvr>
                                        <p:cTn id="36" dur="500" fill="hold"/>
                                        <p:tgtEl>
                                          <p:spTgt spid="440"/>
                                        </p:tgtEl>
                                        <p:attrNameLst>
                                          <p:attrName>ppt_h</p:attrName>
                                        </p:attrNameLst>
                                      </p:cBhvr>
                                      <p:tavLst>
                                        <p:tav tm="0">
                                          <p:val>
                                            <p:fltVal val="0"/>
                                          </p:val>
                                        </p:tav>
                                        <p:tav tm="100000">
                                          <p:val>
                                            <p:strVal val="#ppt_h"/>
                                          </p:val>
                                        </p:tav>
                                      </p:tavLst>
                                    </p:anim>
                                    <p:animEffect transition="in" filter="fade">
                                      <p:cBhvr>
                                        <p:cTn id="37" dur="500"/>
                                        <p:tgtEl>
                                          <p:spTgt spid="440"/>
                                        </p:tgtEl>
                                      </p:cBhvr>
                                    </p:animEffect>
                                  </p:childTnLst>
                                </p:cTn>
                              </p:par>
                            </p:childTnLst>
                          </p:cTn>
                        </p:par>
                        <p:par>
                          <p:cTn id="38" fill="hold">
                            <p:stCondLst>
                              <p:cond delay="3500"/>
                            </p:stCondLst>
                            <p:childTnLst>
                              <p:par>
                                <p:cTn id="39" presetID="10" presetClass="entr" presetSubtype="0" fill="hold" nodeType="afterEffect">
                                  <p:stCondLst>
                                    <p:cond delay="0"/>
                                  </p:stCondLst>
                                  <p:childTnLst>
                                    <p:set>
                                      <p:cBhvr>
                                        <p:cTn id="40" dur="1" fill="hold">
                                          <p:stCondLst>
                                            <p:cond delay="0"/>
                                          </p:stCondLst>
                                        </p:cTn>
                                        <p:tgtEl>
                                          <p:spTgt spid="472"/>
                                        </p:tgtEl>
                                        <p:attrNameLst>
                                          <p:attrName>style.visibility</p:attrName>
                                        </p:attrNameLst>
                                      </p:cBhvr>
                                      <p:to>
                                        <p:strVal val="visible"/>
                                      </p:to>
                                    </p:set>
                                    <p:animEffect transition="in" filter="fade">
                                      <p:cBhvr>
                                        <p:cTn id="41" dur="500"/>
                                        <p:tgtEl>
                                          <p:spTgt spid="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0204DB-3D8D-1A71-F038-9D6DFF6C88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7C8EC9-04DB-95E8-9058-CFA0A7A92547}"/>
              </a:ext>
            </a:extLst>
          </p:cNvPr>
          <p:cNvSpPr>
            <a:spLocks noGrp="1"/>
          </p:cNvSpPr>
          <p:nvPr>
            <p:ph type="title"/>
          </p:nvPr>
        </p:nvSpPr>
        <p:spPr/>
        <p:txBody>
          <a:bodyPr/>
          <a:lstStyle/>
          <a:p>
            <a:r>
              <a:rPr lang="en-US" dirty="0"/>
              <a:t>Modelling Approach</a:t>
            </a:r>
            <a:endParaRPr lang="en-GB" dirty="0"/>
          </a:p>
        </p:txBody>
      </p:sp>
      <p:sp>
        <p:nvSpPr>
          <p:cNvPr id="3" name="Slide Number Placeholder 2">
            <a:extLst>
              <a:ext uri="{FF2B5EF4-FFF2-40B4-BE49-F238E27FC236}">
                <a16:creationId xmlns:a16="http://schemas.microsoft.com/office/drawing/2014/main" id="{B31D816C-D48C-E8A8-4415-B9773DD6785B}"/>
              </a:ext>
            </a:extLst>
          </p:cNvPr>
          <p:cNvSpPr>
            <a:spLocks noGrp="1"/>
          </p:cNvSpPr>
          <p:nvPr>
            <p:ph type="sldNum" sz="quarter" idx="12"/>
          </p:nvPr>
        </p:nvSpPr>
        <p:spPr/>
        <p:txBody>
          <a:bodyPr/>
          <a:lstStyle/>
          <a:p>
            <a:fld id="{70C262CF-5CC9-4929-99CD-9F101191856B}" type="slidenum">
              <a:rPr lang="en-GB" smtClean="0"/>
              <a:pPr/>
              <a:t>6</a:t>
            </a:fld>
            <a:endParaRPr lang="en-GB"/>
          </a:p>
        </p:txBody>
      </p:sp>
      <p:sp>
        <p:nvSpPr>
          <p:cNvPr id="5" name="Oval 65">
            <a:extLst>
              <a:ext uri="{FF2B5EF4-FFF2-40B4-BE49-F238E27FC236}">
                <a16:creationId xmlns:a16="http://schemas.microsoft.com/office/drawing/2014/main" id="{96764C1C-DF2E-398E-22C1-EB85F0FADBDC}"/>
              </a:ext>
            </a:extLst>
          </p:cNvPr>
          <p:cNvSpPr>
            <a:spLocks noChangeArrowheads="1"/>
          </p:cNvSpPr>
          <p:nvPr/>
        </p:nvSpPr>
        <p:spPr bwMode="auto">
          <a:xfrm rot="10800000">
            <a:off x="3596226" y="6095083"/>
            <a:ext cx="2474343" cy="284315"/>
          </a:xfrm>
          <a:prstGeom prst="ellipse">
            <a:avLst/>
          </a:prstGeom>
          <a:gradFill rotWithShape="1">
            <a:gsLst>
              <a:gs pos="16000">
                <a:srgbClr val="5D4225"/>
              </a:gs>
              <a:gs pos="78000">
                <a:srgbClr val="EEECE1">
                  <a:alpha val="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itchFamily="34" charset="0"/>
              <a:ea typeface="宋体"/>
            </a:endParaRPr>
          </a:p>
        </p:txBody>
      </p:sp>
      <p:sp>
        <p:nvSpPr>
          <p:cNvPr id="6" name="矩形 2">
            <a:extLst>
              <a:ext uri="{FF2B5EF4-FFF2-40B4-BE49-F238E27FC236}">
                <a16:creationId xmlns:a16="http://schemas.microsoft.com/office/drawing/2014/main" id="{9A653EEC-82D2-385A-B1B7-F8EF447686AC}"/>
              </a:ext>
            </a:extLst>
          </p:cNvPr>
          <p:cNvSpPr/>
          <p:nvPr/>
        </p:nvSpPr>
        <p:spPr>
          <a:xfrm rot="1299601">
            <a:off x="6637863" y="2197989"/>
            <a:ext cx="989485" cy="679383"/>
          </a:xfrm>
          <a:custGeom>
            <a:avLst/>
            <a:gdLst/>
            <a:ahLst/>
            <a:cxnLst/>
            <a:rect l="l" t="t" r="r" b="b"/>
            <a:pathLst>
              <a:path w="2404337" h="1013447">
                <a:moveTo>
                  <a:pt x="2404337" y="0"/>
                </a:moveTo>
                <a:lnTo>
                  <a:pt x="2404337" y="1013447"/>
                </a:lnTo>
                <a:cubicBezTo>
                  <a:pt x="1580832" y="549916"/>
                  <a:pt x="647382" y="523488"/>
                  <a:pt x="0" y="944007"/>
                </a:cubicBezTo>
                <a:lnTo>
                  <a:pt x="0" y="0"/>
                </a:lnTo>
                <a:lnTo>
                  <a:pt x="61272" y="0"/>
                </a:lnTo>
                <a:cubicBezTo>
                  <a:pt x="395627" y="149555"/>
                  <a:pt x="785812" y="234382"/>
                  <a:pt x="1202168" y="234382"/>
                </a:cubicBezTo>
                <a:cubicBezTo>
                  <a:pt x="1618527" y="234382"/>
                  <a:pt x="2008712" y="149555"/>
                  <a:pt x="2343067" y="0"/>
                </a:cubicBezTo>
                <a:close/>
              </a:path>
            </a:pathLst>
          </a:custGeom>
          <a:gradFill flip="none" rotWithShape="1">
            <a:gsLst>
              <a:gs pos="0">
                <a:sysClr val="window" lastClr="FFFFFF">
                  <a:lumMod val="85000"/>
                  <a:shade val="30000"/>
                  <a:satMod val="115000"/>
                </a:sysClr>
              </a:gs>
              <a:gs pos="3000">
                <a:sysClr val="window" lastClr="FFFFFF">
                  <a:lumMod val="85000"/>
                  <a:shade val="67500"/>
                  <a:satMod val="115000"/>
                </a:sysClr>
              </a:gs>
              <a:gs pos="100000">
                <a:sysClr val="window" lastClr="FFFFFF">
                  <a:lumMod val="85000"/>
                  <a:shade val="100000"/>
                  <a:satMod val="115000"/>
                </a:sysClr>
              </a:gs>
              <a:gs pos="24000">
                <a:sysClr val="window" lastClr="FFFFFF">
                  <a:lumMod val="95000"/>
                </a:sysClr>
              </a:gs>
            </a:gsLst>
            <a:lin ang="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 name="矩形 2">
            <a:extLst>
              <a:ext uri="{FF2B5EF4-FFF2-40B4-BE49-F238E27FC236}">
                <a16:creationId xmlns:a16="http://schemas.microsoft.com/office/drawing/2014/main" id="{81A0710A-6527-84B5-89CA-F83ED543FEBC}"/>
              </a:ext>
            </a:extLst>
          </p:cNvPr>
          <p:cNvSpPr/>
          <p:nvPr/>
        </p:nvSpPr>
        <p:spPr>
          <a:xfrm rot="18439371">
            <a:off x="7083573" y="3479377"/>
            <a:ext cx="963556" cy="679383"/>
          </a:xfrm>
          <a:custGeom>
            <a:avLst/>
            <a:gdLst/>
            <a:ahLst/>
            <a:cxnLst/>
            <a:rect l="l" t="t" r="r" b="b"/>
            <a:pathLst>
              <a:path w="2404337" h="1013447">
                <a:moveTo>
                  <a:pt x="2404337" y="0"/>
                </a:moveTo>
                <a:lnTo>
                  <a:pt x="2404337" y="1013447"/>
                </a:lnTo>
                <a:cubicBezTo>
                  <a:pt x="1580832" y="549916"/>
                  <a:pt x="647382" y="523488"/>
                  <a:pt x="0" y="944007"/>
                </a:cubicBezTo>
                <a:lnTo>
                  <a:pt x="0" y="0"/>
                </a:lnTo>
                <a:lnTo>
                  <a:pt x="61272" y="0"/>
                </a:lnTo>
                <a:cubicBezTo>
                  <a:pt x="395627" y="149555"/>
                  <a:pt x="785812" y="234382"/>
                  <a:pt x="1202168" y="234382"/>
                </a:cubicBezTo>
                <a:cubicBezTo>
                  <a:pt x="1618527" y="234382"/>
                  <a:pt x="2008712" y="149555"/>
                  <a:pt x="2343067" y="0"/>
                </a:cubicBezTo>
                <a:close/>
              </a:path>
            </a:pathLst>
          </a:custGeom>
          <a:gradFill flip="none" rotWithShape="1">
            <a:gsLst>
              <a:gs pos="0">
                <a:sysClr val="window" lastClr="FFFFFF">
                  <a:lumMod val="85000"/>
                  <a:shade val="30000"/>
                  <a:satMod val="115000"/>
                </a:sysClr>
              </a:gs>
              <a:gs pos="3000">
                <a:sysClr val="window" lastClr="FFFFFF">
                  <a:lumMod val="85000"/>
                  <a:shade val="67500"/>
                  <a:satMod val="115000"/>
                </a:sysClr>
              </a:gs>
              <a:gs pos="100000">
                <a:sysClr val="window" lastClr="FFFFFF">
                  <a:lumMod val="85000"/>
                  <a:shade val="100000"/>
                  <a:satMod val="115000"/>
                </a:sysClr>
              </a:gs>
              <a:gs pos="24000">
                <a:sysClr val="window" lastClr="FFFFFF">
                  <a:lumMod val="95000"/>
                </a:sysClr>
              </a:gs>
            </a:gsLst>
            <a:lin ang="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8" name="矩形 2">
            <a:extLst>
              <a:ext uri="{FF2B5EF4-FFF2-40B4-BE49-F238E27FC236}">
                <a16:creationId xmlns:a16="http://schemas.microsoft.com/office/drawing/2014/main" id="{36E49110-2C2D-F627-E9CC-B7B15089A2DF}"/>
              </a:ext>
            </a:extLst>
          </p:cNvPr>
          <p:cNvSpPr/>
          <p:nvPr/>
        </p:nvSpPr>
        <p:spPr>
          <a:xfrm rot="19965802">
            <a:off x="5307329" y="4793339"/>
            <a:ext cx="1188449" cy="679383"/>
          </a:xfrm>
          <a:custGeom>
            <a:avLst/>
            <a:gdLst/>
            <a:ahLst/>
            <a:cxnLst/>
            <a:rect l="l" t="t" r="r" b="b"/>
            <a:pathLst>
              <a:path w="2404337" h="1013447">
                <a:moveTo>
                  <a:pt x="2404337" y="0"/>
                </a:moveTo>
                <a:lnTo>
                  <a:pt x="2404337" y="1013447"/>
                </a:lnTo>
                <a:cubicBezTo>
                  <a:pt x="1580832" y="549916"/>
                  <a:pt x="647382" y="523488"/>
                  <a:pt x="0" y="944007"/>
                </a:cubicBezTo>
                <a:lnTo>
                  <a:pt x="0" y="0"/>
                </a:lnTo>
                <a:lnTo>
                  <a:pt x="61272" y="0"/>
                </a:lnTo>
                <a:cubicBezTo>
                  <a:pt x="395627" y="149555"/>
                  <a:pt x="785812" y="234382"/>
                  <a:pt x="1202168" y="234382"/>
                </a:cubicBezTo>
                <a:cubicBezTo>
                  <a:pt x="1618527" y="234382"/>
                  <a:pt x="2008712" y="149555"/>
                  <a:pt x="2343067" y="0"/>
                </a:cubicBezTo>
                <a:close/>
              </a:path>
            </a:pathLst>
          </a:custGeom>
          <a:gradFill flip="none" rotWithShape="1">
            <a:gsLst>
              <a:gs pos="0">
                <a:sysClr val="window" lastClr="FFFFFF">
                  <a:lumMod val="85000"/>
                  <a:shade val="30000"/>
                  <a:satMod val="115000"/>
                </a:sysClr>
              </a:gs>
              <a:gs pos="3000">
                <a:sysClr val="window" lastClr="FFFFFF">
                  <a:lumMod val="85000"/>
                  <a:shade val="67500"/>
                  <a:satMod val="115000"/>
                </a:sysClr>
              </a:gs>
              <a:gs pos="100000">
                <a:sysClr val="window" lastClr="FFFFFF">
                  <a:lumMod val="85000"/>
                  <a:shade val="100000"/>
                  <a:satMod val="115000"/>
                </a:sysClr>
              </a:gs>
              <a:gs pos="24000">
                <a:sysClr val="window" lastClr="FFFFFF">
                  <a:lumMod val="95000"/>
                </a:sysClr>
              </a:gs>
            </a:gsLst>
            <a:lin ang="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0" name="矩形 2">
            <a:extLst>
              <a:ext uri="{FF2B5EF4-FFF2-40B4-BE49-F238E27FC236}">
                <a16:creationId xmlns:a16="http://schemas.microsoft.com/office/drawing/2014/main" id="{F255A00D-D9D9-64B7-94E6-AF1E49A32CC6}"/>
              </a:ext>
            </a:extLst>
          </p:cNvPr>
          <p:cNvSpPr/>
          <p:nvPr/>
        </p:nvSpPr>
        <p:spPr>
          <a:xfrm rot="14845537">
            <a:off x="3760618" y="4127351"/>
            <a:ext cx="1188450" cy="679383"/>
          </a:xfrm>
          <a:custGeom>
            <a:avLst/>
            <a:gdLst/>
            <a:ahLst/>
            <a:cxnLst/>
            <a:rect l="l" t="t" r="r" b="b"/>
            <a:pathLst>
              <a:path w="2404337" h="1013447">
                <a:moveTo>
                  <a:pt x="2404337" y="0"/>
                </a:moveTo>
                <a:lnTo>
                  <a:pt x="2404337" y="1013447"/>
                </a:lnTo>
                <a:cubicBezTo>
                  <a:pt x="1580832" y="549916"/>
                  <a:pt x="647382" y="523488"/>
                  <a:pt x="0" y="944007"/>
                </a:cubicBezTo>
                <a:lnTo>
                  <a:pt x="0" y="0"/>
                </a:lnTo>
                <a:lnTo>
                  <a:pt x="61272" y="0"/>
                </a:lnTo>
                <a:cubicBezTo>
                  <a:pt x="395627" y="149555"/>
                  <a:pt x="785812" y="234382"/>
                  <a:pt x="1202168" y="234382"/>
                </a:cubicBezTo>
                <a:cubicBezTo>
                  <a:pt x="1618527" y="234382"/>
                  <a:pt x="2008712" y="149555"/>
                  <a:pt x="2343067" y="0"/>
                </a:cubicBezTo>
                <a:close/>
              </a:path>
            </a:pathLst>
          </a:custGeom>
          <a:gradFill flip="none" rotWithShape="1">
            <a:gsLst>
              <a:gs pos="0">
                <a:sysClr val="window" lastClr="FFFFFF">
                  <a:lumMod val="85000"/>
                  <a:shade val="30000"/>
                  <a:satMod val="115000"/>
                </a:sysClr>
              </a:gs>
              <a:gs pos="3000">
                <a:sysClr val="window" lastClr="FFFFFF">
                  <a:lumMod val="85000"/>
                  <a:shade val="67500"/>
                  <a:satMod val="115000"/>
                </a:sysClr>
              </a:gs>
              <a:gs pos="100000">
                <a:sysClr val="window" lastClr="FFFFFF">
                  <a:lumMod val="85000"/>
                  <a:shade val="100000"/>
                  <a:satMod val="115000"/>
                </a:sysClr>
              </a:gs>
              <a:gs pos="24000">
                <a:sysClr val="window" lastClr="FFFFFF">
                  <a:lumMod val="95000"/>
                </a:sysClr>
              </a:gs>
            </a:gsLst>
            <a:lin ang="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41" name="Straight Connector 40">
            <a:extLst>
              <a:ext uri="{FF2B5EF4-FFF2-40B4-BE49-F238E27FC236}">
                <a16:creationId xmlns:a16="http://schemas.microsoft.com/office/drawing/2014/main" id="{5114774F-3678-4214-DF50-C75010E3A711}"/>
              </a:ext>
            </a:extLst>
          </p:cNvPr>
          <p:cNvCxnSpPr/>
          <p:nvPr/>
        </p:nvCxnSpPr>
        <p:spPr>
          <a:xfrm>
            <a:off x="5561428" y="1083778"/>
            <a:ext cx="1069144" cy="0"/>
          </a:xfrm>
          <a:prstGeom prst="line">
            <a:avLst/>
          </a:prstGeom>
          <a:ln w="412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70DC3E99-CA49-EB8F-C981-9EA1A94212F3}"/>
              </a:ext>
            </a:extLst>
          </p:cNvPr>
          <p:cNvGrpSpPr/>
          <p:nvPr/>
        </p:nvGrpSpPr>
        <p:grpSpPr>
          <a:xfrm>
            <a:off x="3865326" y="4847662"/>
            <a:ext cx="1655660" cy="1399886"/>
            <a:chOff x="3865326" y="4847662"/>
            <a:chExt cx="1655660" cy="1399886"/>
          </a:xfrm>
        </p:grpSpPr>
        <p:grpSp>
          <p:nvGrpSpPr>
            <p:cNvPr id="11" name="组合 53">
              <a:extLst>
                <a:ext uri="{FF2B5EF4-FFF2-40B4-BE49-F238E27FC236}">
                  <a16:creationId xmlns:a16="http://schemas.microsoft.com/office/drawing/2014/main" id="{F906D3DA-53CF-FADF-465A-721A987B09D2}"/>
                </a:ext>
              </a:extLst>
            </p:cNvPr>
            <p:cNvGrpSpPr/>
            <p:nvPr/>
          </p:nvGrpSpPr>
          <p:grpSpPr>
            <a:xfrm rot="759468">
              <a:off x="4121100" y="4847662"/>
              <a:ext cx="1399886" cy="1399886"/>
              <a:chOff x="3239852" y="1844824"/>
              <a:chExt cx="2664296" cy="2664296"/>
            </a:xfrm>
          </p:grpSpPr>
          <p:sp>
            <p:nvSpPr>
              <p:cNvPr id="36" name="椭圆 83">
                <a:extLst>
                  <a:ext uri="{FF2B5EF4-FFF2-40B4-BE49-F238E27FC236}">
                    <a16:creationId xmlns:a16="http://schemas.microsoft.com/office/drawing/2014/main" id="{FBA9C7EF-192E-8C90-3017-F3BF2F2376C1}"/>
                  </a:ext>
                </a:extLst>
              </p:cNvPr>
              <p:cNvSpPr/>
              <p:nvPr/>
            </p:nvSpPr>
            <p:spPr>
              <a:xfrm>
                <a:off x="3239852" y="1844824"/>
                <a:ext cx="2664296" cy="2664296"/>
              </a:xfrm>
              <a:prstGeom prst="ellipse">
                <a:avLst/>
              </a:prstGeom>
              <a:solidFill>
                <a:schemeClr val="bg1">
                  <a:lumMod val="95000"/>
                </a:schemeClr>
              </a:solidFill>
              <a:ln w="25400" cap="flat" cmpd="sng" algn="ctr">
                <a:solidFill>
                  <a:sysClr val="window" lastClr="FFFFFF"/>
                </a:solidFill>
                <a:prstDash val="solid"/>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7" name="椭圆 84">
                <a:extLst>
                  <a:ext uri="{FF2B5EF4-FFF2-40B4-BE49-F238E27FC236}">
                    <a16:creationId xmlns:a16="http://schemas.microsoft.com/office/drawing/2014/main" id="{97DF1B4E-3B9B-2BA2-7F1B-52AAA7BDEE7A}"/>
                  </a:ext>
                </a:extLst>
              </p:cNvPr>
              <p:cNvSpPr/>
              <p:nvPr/>
            </p:nvSpPr>
            <p:spPr>
              <a:xfrm>
                <a:off x="3546002" y="2150974"/>
                <a:ext cx="2051997" cy="2051997"/>
              </a:xfrm>
              <a:prstGeom prst="ellipse">
                <a:avLst/>
              </a:prstGeom>
              <a:solidFill>
                <a:schemeClr val="accent5"/>
              </a:solidFill>
              <a:ln w="25400" cap="flat" cmpd="sng" algn="ctr">
                <a:solidFill>
                  <a:sysClr val="window" lastClr="FFFFFF">
                    <a:lumMod val="95000"/>
                  </a:sysClr>
                </a:solidFill>
                <a:prstDash val="solid"/>
              </a:ln>
              <a:effectLst>
                <a:innerShdw blurRad="355600" dist="139700" dir="189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22" name="椭圆 69">
              <a:extLst>
                <a:ext uri="{FF2B5EF4-FFF2-40B4-BE49-F238E27FC236}">
                  <a16:creationId xmlns:a16="http://schemas.microsoft.com/office/drawing/2014/main" id="{2B9F1EF7-578E-8D77-FC66-B5335EBF1551}"/>
                </a:ext>
              </a:extLst>
            </p:cNvPr>
            <p:cNvSpPr/>
            <p:nvPr/>
          </p:nvSpPr>
          <p:spPr>
            <a:xfrm>
              <a:off x="3865326" y="5619034"/>
              <a:ext cx="438612" cy="438612"/>
            </a:xfrm>
            <a:prstGeom prst="ellipse">
              <a:avLst/>
            </a:prstGeom>
            <a:solidFill>
              <a:schemeClr val="accent5"/>
            </a:solidFill>
            <a:ln w="57150" cap="flat" cmpd="sng" algn="ctr">
              <a:solidFill>
                <a:sysClr val="window" lastClr="FFFFFF"/>
              </a:solidFill>
              <a:prstDash val="solid"/>
            </a:ln>
            <a:effectLst>
              <a:innerShdw blurRad="139700" dist="50800" dir="13500000">
                <a:prstClr val="black">
                  <a:alpha val="45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3" name="TextBox 22">
              <a:extLst>
                <a:ext uri="{FF2B5EF4-FFF2-40B4-BE49-F238E27FC236}">
                  <a16:creationId xmlns:a16="http://schemas.microsoft.com/office/drawing/2014/main" id="{D6B56DDC-EB9E-466D-C931-9EC8496752FD}"/>
                </a:ext>
              </a:extLst>
            </p:cNvPr>
            <p:cNvSpPr txBox="1"/>
            <p:nvPr/>
          </p:nvSpPr>
          <p:spPr>
            <a:xfrm flipH="1">
              <a:off x="3878295" y="5656193"/>
              <a:ext cx="412673" cy="43704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mj-lt"/>
                  <a:ea typeface="微软雅黑" pitchFamily="34" charset="-122"/>
                  <a:cs typeface="Times New Roman" pitchFamily="18" charset="0"/>
                </a:rPr>
                <a:t>2</a:t>
              </a:r>
              <a:endParaRPr kumimoji="0" lang="zh-CN" altLang="en-US" sz="280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mj-lt"/>
                <a:ea typeface="微软雅黑" pitchFamily="34" charset="-122"/>
                <a:cs typeface="Times New Roman" pitchFamily="18" charset="0"/>
              </a:endParaRPr>
            </a:p>
          </p:txBody>
        </p:sp>
        <p:grpSp>
          <p:nvGrpSpPr>
            <p:cNvPr id="42" name="Group 41">
              <a:extLst>
                <a:ext uri="{FF2B5EF4-FFF2-40B4-BE49-F238E27FC236}">
                  <a16:creationId xmlns:a16="http://schemas.microsoft.com/office/drawing/2014/main" id="{7487F889-89FC-33FA-364F-20F18BC3EBDF}"/>
                </a:ext>
              </a:extLst>
            </p:cNvPr>
            <p:cNvGrpSpPr/>
            <p:nvPr/>
          </p:nvGrpSpPr>
          <p:grpSpPr>
            <a:xfrm>
              <a:off x="4588871" y="5315036"/>
              <a:ext cx="464344" cy="465138"/>
              <a:chOff x="9145588" y="4435475"/>
              <a:chExt cx="464344" cy="465138"/>
            </a:xfrm>
            <a:solidFill>
              <a:schemeClr val="bg2"/>
            </a:solidFill>
          </p:grpSpPr>
          <p:sp>
            <p:nvSpPr>
              <p:cNvPr id="43" name="AutoShape 7">
                <a:extLst>
                  <a:ext uri="{FF2B5EF4-FFF2-40B4-BE49-F238E27FC236}">
                    <a16:creationId xmlns:a16="http://schemas.microsoft.com/office/drawing/2014/main" id="{C79ABD5D-121A-DCE8-6279-E6A45EE4AD74}"/>
                  </a:ext>
                </a:extLst>
              </p:cNvPr>
              <p:cNvSpPr>
                <a:spLocks/>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44" name="AutoShape 8">
                <a:extLst>
                  <a:ext uri="{FF2B5EF4-FFF2-40B4-BE49-F238E27FC236}">
                    <a16:creationId xmlns:a16="http://schemas.microsoft.com/office/drawing/2014/main" id="{D792F4A2-59EB-191D-1C08-159A12B7B3C4}"/>
                  </a:ext>
                </a:extLst>
              </p:cNvPr>
              <p:cNvSpPr>
                <a:spLocks/>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45" name="AutoShape 9">
                <a:extLst>
                  <a:ext uri="{FF2B5EF4-FFF2-40B4-BE49-F238E27FC236}">
                    <a16:creationId xmlns:a16="http://schemas.microsoft.com/office/drawing/2014/main" id="{3B950651-43FA-5692-604B-C032512B90A0}"/>
                  </a:ext>
                </a:extLst>
              </p:cNvPr>
              <p:cNvSpPr>
                <a:spLocks/>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46" name="AutoShape 10">
                <a:extLst>
                  <a:ext uri="{FF2B5EF4-FFF2-40B4-BE49-F238E27FC236}">
                    <a16:creationId xmlns:a16="http://schemas.microsoft.com/office/drawing/2014/main" id="{507E146C-9F11-C95A-CE10-6DC4551138C1}"/>
                  </a:ext>
                </a:extLst>
              </p:cNvPr>
              <p:cNvSpPr>
                <a:spLocks/>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47" name="AutoShape 11">
                <a:extLst>
                  <a:ext uri="{FF2B5EF4-FFF2-40B4-BE49-F238E27FC236}">
                    <a16:creationId xmlns:a16="http://schemas.microsoft.com/office/drawing/2014/main" id="{7621D6E7-FF87-A32F-BC64-BDA8E2EBD830}"/>
                  </a:ext>
                </a:extLst>
              </p:cNvPr>
              <p:cNvSpPr>
                <a:spLocks/>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48" name="AutoShape 12">
                <a:extLst>
                  <a:ext uri="{FF2B5EF4-FFF2-40B4-BE49-F238E27FC236}">
                    <a16:creationId xmlns:a16="http://schemas.microsoft.com/office/drawing/2014/main" id="{C8BA8FC0-D510-70A6-ED06-F11586B0131B}"/>
                  </a:ext>
                </a:extLst>
              </p:cNvPr>
              <p:cNvSpPr>
                <a:spLocks/>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49" name="AutoShape 13">
                <a:extLst>
                  <a:ext uri="{FF2B5EF4-FFF2-40B4-BE49-F238E27FC236}">
                    <a16:creationId xmlns:a16="http://schemas.microsoft.com/office/drawing/2014/main" id="{0ABABFDC-AA80-407D-D9CA-3FC4C964069F}"/>
                  </a:ext>
                </a:extLst>
              </p:cNvPr>
              <p:cNvSpPr>
                <a:spLocks/>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50" name="AutoShape 14">
                <a:extLst>
                  <a:ext uri="{FF2B5EF4-FFF2-40B4-BE49-F238E27FC236}">
                    <a16:creationId xmlns:a16="http://schemas.microsoft.com/office/drawing/2014/main" id="{A9E36C4D-9FD7-2ABD-1FE3-FB8C10E0D1C3}"/>
                  </a:ext>
                </a:extLst>
              </p:cNvPr>
              <p:cNvSpPr>
                <a:spLocks/>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51" name="AutoShape 15">
                <a:extLst>
                  <a:ext uri="{FF2B5EF4-FFF2-40B4-BE49-F238E27FC236}">
                    <a16:creationId xmlns:a16="http://schemas.microsoft.com/office/drawing/2014/main" id="{FCBCD06A-B9CB-A042-D525-32B40E2B9FB9}"/>
                  </a:ext>
                </a:extLst>
              </p:cNvPr>
              <p:cNvSpPr>
                <a:spLocks/>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grpSp>
      </p:grpSp>
      <p:grpSp>
        <p:nvGrpSpPr>
          <p:cNvPr id="15" name="Group 14">
            <a:extLst>
              <a:ext uri="{FF2B5EF4-FFF2-40B4-BE49-F238E27FC236}">
                <a16:creationId xmlns:a16="http://schemas.microsoft.com/office/drawing/2014/main" id="{8EF3C8F7-E9BA-D508-F945-1681C157CF05}"/>
              </a:ext>
            </a:extLst>
          </p:cNvPr>
          <p:cNvGrpSpPr/>
          <p:nvPr/>
        </p:nvGrpSpPr>
        <p:grpSpPr>
          <a:xfrm>
            <a:off x="7446998" y="2222810"/>
            <a:ext cx="1551254" cy="1431024"/>
            <a:chOff x="7446998" y="2222810"/>
            <a:chExt cx="1551254" cy="1431024"/>
          </a:xfrm>
        </p:grpSpPr>
        <p:grpSp>
          <p:nvGrpSpPr>
            <p:cNvPr id="13" name="组合 55">
              <a:extLst>
                <a:ext uri="{FF2B5EF4-FFF2-40B4-BE49-F238E27FC236}">
                  <a16:creationId xmlns:a16="http://schemas.microsoft.com/office/drawing/2014/main" id="{3ACF9412-029A-BA03-13C2-B78D44B26EF7}"/>
                </a:ext>
              </a:extLst>
            </p:cNvPr>
            <p:cNvGrpSpPr/>
            <p:nvPr/>
          </p:nvGrpSpPr>
          <p:grpSpPr>
            <a:xfrm rot="759468">
              <a:off x="7446998" y="2253948"/>
              <a:ext cx="1399886" cy="1399886"/>
              <a:chOff x="3239852" y="1844824"/>
              <a:chExt cx="2664296" cy="2664296"/>
            </a:xfrm>
          </p:grpSpPr>
          <p:sp>
            <p:nvSpPr>
              <p:cNvPr id="32" name="椭圆 79">
                <a:extLst>
                  <a:ext uri="{FF2B5EF4-FFF2-40B4-BE49-F238E27FC236}">
                    <a16:creationId xmlns:a16="http://schemas.microsoft.com/office/drawing/2014/main" id="{7B9AEE53-73AF-8405-4B15-AAEAFF77F28A}"/>
                  </a:ext>
                </a:extLst>
              </p:cNvPr>
              <p:cNvSpPr/>
              <p:nvPr/>
            </p:nvSpPr>
            <p:spPr>
              <a:xfrm>
                <a:off x="3239852" y="1844824"/>
                <a:ext cx="2664296" cy="2664296"/>
              </a:xfrm>
              <a:prstGeom prst="ellipse">
                <a:avLst/>
              </a:prstGeom>
              <a:solidFill>
                <a:schemeClr val="bg1">
                  <a:lumMod val="95000"/>
                </a:schemeClr>
              </a:solidFill>
              <a:ln w="25400" cap="flat" cmpd="sng" algn="ctr">
                <a:solidFill>
                  <a:sysClr val="window" lastClr="FFFFFF"/>
                </a:solidFill>
                <a:prstDash val="solid"/>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3" name="椭圆 80">
                <a:extLst>
                  <a:ext uri="{FF2B5EF4-FFF2-40B4-BE49-F238E27FC236}">
                    <a16:creationId xmlns:a16="http://schemas.microsoft.com/office/drawing/2014/main" id="{BF523671-7FC4-AC04-35D4-9FDCFA0C08D6}"/>
                  </a:ext>
                </a:extLst>
              </p:cNvPr>
              <p:cNvSpPr/>
              <p:nvPr/>
            </p:nvSpPr>
            <p:spPr>
              <a:xfrm>
                <a:off x="3546002" y="2150974"/>
                <a:ext cx="2051997" cy="2051997"/>
              </a:xfrm>
              <a:prstGeom prst="ellipse">
                <a:avLst/>
              </a:prstGeom>
              <a:solidFill>
                <a:schemeClr val="accent3"/>
              </a:solidFill>
              <a:ln w="25400" cap="flat" cmpd="sng" algn="ctr">
                <a:solidFill>
                  <a:sysClr val="window" lastClr="FFFFFF">
                    <a:lumMod val="95000"/>
                  </a:sysClr>
                </a:solidFill>
                <a:prstDash val="solid"/>
              </a:ln>
              <a:effectLst>
                <a:innerShdw blurRad="355600" dist="139700" dir="189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26" name="椭圆 73">
              <a:extLst>
                <a:ext uri="{FF2B5EF4-FFF2-40B4-BE49-F238E27FC236}">
                  <a16:creationId xmlns:a16="http://schemas.microsoft.com/office/drawing/2014/main" id="{BD5E3B17-36F2-B8A1-69CF-40203C22F630}"/>
                </a:ext>
              </a:extLst>
            </p:cNvPr>
            <p:cNvSpPr/>
            <p:nvPr/>
          </p:nvSpPr>
          <p:spPr>
            <a:xfrm>
              <a:off x="8559640" y="2222810"/>
              <a:ext cx="438612" cy="438612"/>
            </a:xfrm>
            <a:prstGeom prst="ellipse">
              <a:avLst/>
            </a:prstGeom>
            <a:solidFill>
              <a:schemeClr val="accent3"/>
            </a:solidFill>
            <a:ln w="57150" cap="flat" cmpd="sng" algn="ctr">
              <a:solidFill>
                <a:sysClr val="window" lastClr="FFFFFF"/>
              </a:solidFill>
              <a:prstDash val="solid"/>
            </a:ln>
            <a:effectLst>
              <a:innerShdw blurRad="139700" dist="50800" dir="13500000">
                <a:prstClr val="black">
                  <a:alpha val="45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7" name="TextBox 26">
              <a:extLst>
                <a:ext uri="{FF2B5EF4-FFF2-40B4-BE49-F238E27FC236}">
                  <a16:creationId xmlns:a16="http://schemas.microsoft.com/office/drawing/2014/main" id="{E6A0A225-4227-FD79-053C-F4A7F52BC0CE}"/>
                </a:ext>
              </a:extLst>
            </p:cNvPr>
            <p:cNvSpPr txBox="1"/>
            <p:nvPr/>
          </p:nvSpPr>
          <p:spPr>
            <a:xfrm flipH="1">
              <a:off x="8558541" y="2266583"/>
              <a:ext cx="412673" cy="43704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mj-lt"/>
                  <a:ea typeface="微软雅黑" pitchFamily="34" charset="-122"/>
                  <a:cs typeface="Times New Roman" pitchFamily="18" charset="0"/>
                </a:rPr>
                <a:t>4</a:t>
              </a:r>
              <a:endParaRPr kumimoji="0" lang="zh-CN" altLang="en-US" sz="280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mj-lt"/>
                <a:ea typeface="微软雅黑" pitchFamily="34" charset="-122"/>
                <a:cs typeface="Times New Roman" pitchFamily="18" charset="0"/>
              </a:endParaRPr>
            </a:p>
          </p:txBody>
        </p:sp>
        <p:grpSp>
          <p:nvGrpSpPr>
            <p:cNvPr id="52" name="Group 51">
              <a:extLst>
                <a:ext uri="{FF2B5EF4-FFF2-40B4-BE49-F238E27FC236}">
                  <a16:creationId xmlns:a16="http://schemas.microsoft.com/office/drawing/2014/main" id="{1F719C2D-3209-146F-50B8-E5101AF74F0A}"/>
                </a:ext>
              </a:extLst>
            </p:cNvPr>
            <p:cNvGrpSpPr/>
            <p:nvPr/>
          </p:nvGrpSpPr>
          <p:grpSpPr>
            <a:xfrm>
              <a:off x="7914769" y="2744044"/>
              <a:ext cx="464344" cy="464344"/>
              <a:chOff x="7287419" y="2577307"/>
              <a:chExt cx="464344" cy="464344"/>
            </a:xfrm>
            <a:solidFill>
              <a:schemeClr val="bg2"/>
            </a:solidFill>
          </p:grpSpPr>
          <p:sp>
            <p:nvSpPr>
              <p:cNvPr id="53" name="AutoShape 56">
                <a:extLst>
                  <a:ext uri="{FF2B5EF4-FFF2-40B4-BE49-F238E27FC236}">
                    <a16:creationId xmlns:a16="http://schemas.microsoft.com/office/drawing/2014/main" id="{EF45DBA3-8002-473D-6C70-E4C1AAD3662D}"/>
                  </a:ext>
                </a:extLst>
              </p:cNvPr>
              <p:cNvSpPr>
                <a:spLocks/>
              </p:cNvSpPr>
              <p:nvPr/>
            </p:nvSpPr>
            <p:spPr bwMode="auto">
              <a:xfrm>
                <a:off x="7287419"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4" name="AutoShape 57">
                <a:extLst>
                  <a:ext uri="{FF2B5EF4-FFF2-40B4-BE49-F238E27FC236}">
                    <a16:creationId xmlns:a16="http://schemas.microsoft.com/office/drawing/2014/main" id="{2CF4FD74-7FCD-25F9-38FC-2A8301CF826E}"/>
                  </a:ext>
                </a:extLst>
              </p:cNvPr>
              <p:cNvSpPr>
                <a:spLocks/>
              </p:cNvSpPr>
              <p:nvPr/>
            </p:nvSpPr>
            <p:spPr bwMode="auto">
              <a:xfrm>
                <a:off x="7606507"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5" name="AutoShape 58">
                <a:extLst>
                  <a:ext uri="{FF2B5EF4-FFF2-40B4-BE49-F238E27FC236}">
                    <a16:creationId xmlns:a16="http://schemas.microsoft.com/office/drawing/2014/main" id="{4B3003F8-6849-E6DD-7E60-80A7EB329FB5}"/>
                  </a:ext>
                </a:extLst>
              </p:cNvPr>
              <p:cNvSpPr>
                <a:spLocks/>
              </p:cNvSpPr>
              <p:nvPr/>
            </p:nvSpPr>
            <p:spPr bwMode="auto">
              <a:xfrm>
                <a:off x="7446963" y="2577307"/>
                <a:ext cx="145257"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18" name="Group 17">
            <a:extLst>
              <a:ext uri="{FF2B5EF4-FFF2-40B4-BE49-F238E27FC236}">
                <a16:creationId xmlns:a16="http://schemas.microsoft.com/office/drawing/2014/main" id="{5F131291-F862-B5D3-1AA3-4F1482517899}"/>
              </a:ext>
            </a:extLst>
          </p:cNvPr>
          <p:cNvGrpSpPr/>
          <p:nvPr/>
        </p:nvGrpSpPr>
        <p:grpSpPr>
          <a:xfrm>
            <a:off x="3193747" y="2567639"/>
            <a:ext cx="1549927" cy="1538417"/>
            <a:chOff x="3193747" y="2567639"/>
            <a:chExt cx="1549927" cy="1538417"/>
          </a:xfrm>
        </p:grpSpPr>
        <p:grpSp>
          <p:nvGrpSpPr>
            <p:cNvPr id="12" name="组合 54">
              <a:extLst>
                <a:ext uri="{FF2B5EF4-FFF2-40B4-BE49-F238E27FC236}">
                  <a16:creationId xmlns:a16="http://schemas.microsoft.com/office/drawing/2014/main" id="{3D272CD7-27CC-6532-5E21-8F731B7E2ACD}"/>
                </a:ext>
              </a:extLst>
            </p:cNvPr>
            <p:cNvGrpSpPr/>
            <p:nvPr/>
          </p:nvGrpSpPr>
          <p:grpSpPr>
            <a:xfrm rot="759468">
              <a:off x="3193747" y="2706170"/>
              <a:ext cx="1399886" cy="1399886"/>
              <a:chOff x="3239852" y="1844824"/>
              <a:chExt cx="2664296" cy="2664296"/>
            </a:xfrm>
          </p:grpSpPr>
          <p:sp>
            <p:nvSpPr>
              <p:cNvPr id="34" name="椭圆 81">
                <a:extLst>
                  <a:ext uri="{FF2B5EF4-FFF2-40B4-BE49-F238E27FC236}">
                    <a16:creationId xmlns:a16="http://schemas.microsoft.com/office/drawing/2014/main" id="{D92C4F4A-80A4-E2D9-28C0-E28EBEB09C24}"/>
                  </a:ext>
                </a:extLst>
              </p:cNvPr>
              <p:cNvSpPr/>
              <p:nvPr/>
            </p:nvSpPr>
            <p:spPr>
              <a:xfrm>
                <a:off x="3239852" y="1844824"/>
                <a:ext cx="2664296" cy="2664296"/>
              </a:xfrm>
              <a:prstGeom prst="ellipse">
                <a:avLst/>
              </a:prstGeom>
              <a:solidFill>
                <a:schemeClr val="bg1">
                  <a:lumMod val="95000"/>
                </a:schemeClr>
              </a:solidFill>
              <a:ln w="25400" cap="flat" cmpd="sng" algn="ctr">
                <a:solidFill>
                  <a:sysClr val="window" lastClr="FFFFFF"/>
                </a:solidFill>
                <a:prstDash val="solid"/>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5" name="椭圆 82">
                <a:extLst>
                  <a:ext uri="{FF2B5EF4-FFF2-40B4-BE49-F238E27FC236}">
                    <a16:creationId xmlns:a16="http://schemas.microsoft.com/office/drawing/2014/main" id="{D423813A-4A06-EA86-6041-7016EAC86292}"/>
                  </a:ext>
                </a:extLst>
              </p:cNvPr>
              <p:cNvSpPr/>
              <p:nvPr/>
            </p:nvSpPr>
            <p:spPr>
              <a:xfrm>
                <a:off x="3546002" y="2150974"/>
                <a:ext cx="2051997" cy="2051997"/>
              </a:xfrm>
              <a:prstGeom prst="ellipse">
                <a:avLst/>
              </a:prstGeom>
              <a:solidFill>
                <a:schemeClr val="accent1"/>
              </a:solidFill>
              <a:ln w="25400" cap="flat" cmpd="sng" algn="ctr">
                <a:solidFill>
                  <a:sysClr val="window" lastClr="FFFFFF">
                    <a:lumMod val="95000"/>
                    <a:alpha val="94000"/>
                  </a:sysClr>
                </a:solidFill>
                <a:prstDash val="solid"/>
              </a:ln>
              <a:effectLst>
                <a:innerShdw blurRad="355600" dist="139700" dir="189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20" name="椭圆 67">
              <a:extLst>
                <a:ext uri="{FF2B5EF4-FFF2-40B4-BE49-F238E27FC236}">
                  <a16:creationId xmlns:a16="http://schemas.microsoft.com/office/drawing/2014/main" id="{FE0EEA54-88CD-FDBE-B0A2-405D5622ADAB}"/>
                </a:ext>
              </a:extLst>
            </p:cNvPr>
            <p:cNvSpPr/>
            <p:nvPr/>
          </p:nvSpPr>
          <p:spPr>
            <a:xfrm>
              <a:off x="4305062" y="2567639"/>
              <a:ext cx="438612" cy="438612"/>
            </a:xfrm>
            <a:prstGeom prst="ellipse">
              <a:avLst/>
            </a:prstGeom>
            <a:solidFill>
              <a:schemeClr val="accent1"/>
            </a:solidFill>
            <a:ln w="57150" cap="flat" cmpd="sng" algn="ctr">
              <a:solidFill>
                <a:sysClr val="window" lastClr="FFFFFF"/>
              </a:solidFill>
              <a:prstDash val="solid"/>
            </a:ln>
            <a:effectLst>
              <a:innerShdw blurRad="139700" dist="50800" dir="13500000">
                <a:prstClr val="black">
                  <a:alpha val="45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1" name="TextBox 20">
              <a:extLst>
                <a:ext uri="{FF2B5EF4-FFF2-40B4-BE49-F238E27FC236}">
                  <a16:creationId xmlns:a16="http://schemas.microsoft.com/office/drawing/2014/main" id="{F3BCB8EB-07CD-5B32-44EF-B334B179737E}"/>
                </a:ext>
              </a:extLst>
            </p:cNvPr>
            <p:cNvSpPr txBox="1"/>
            <p:nvPr/>
          </p:nvSpPr>
          <p:spPr>
            <a:xfrm flipH="1">
              <a:off x="4306055" y="2619510"/>
              <a:ext cx="412673" cy="43704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mj-lt"/>
                  <a:ea typeface="微软雅黑" pitchFamily="34" charset="-122"/>
                  <a:cs typeface="Times New Roman" pitchFamily="18" charset="0"/>
                </a:rPr>
                <a:t>1</a:t>
              </a:r>
              <a:endParaRPr kumimoji="0" lang="zh-CN" altLang="en-US" sz="280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mj-lt"/>
                <a:ea typeface="微软雅黑" pitchFamily="34" charset="-122"/>
                <a:cs typeface="Times New Roman" pitchFamily="18" charset="0"/>
              </a:endParaRPr>
            </a:p>
          </p:txBody>
        </p:sp>
        <p:grpSp>
          <p:nvGrpSpPr>
            <p:cNvPr id="56" name="Group 55">
              <a:extLst>
                <a:ext uri="{FF2B5EF4-FFF2-40B4-BE49-F238E27FC236}">
                  <a16:creationId xmlns:a16="http://schemas.microsoft.com/office/drawing/2014/main" id="{F94284ED-6949-FAA7-0A30-CD951767B807}"/>
                </a:ext>
              </a:extLst>
            </p:cNvPr>
            <p:cNvGrpSpPr/>
            <p:nvPr/>
          </p:nvGrpSpPr>
          <p:grpSpPr>
            <a:xfrm>
              <a:off x="3661121" y="3204364"/>
              <a:ext cx="465138" cy="435769"/>
              <a:chOff x="5368132" y="3540125"/>
              <a:chExt cx="465138" cy="435769"/>
            </a:xfrm>
            <a:solidFill>
              <a:schemeClr val="bg2"/>
            </a:solidFill>
          </p:grpSpPr>
          <p:sp>
            <p:nvSpPr>
              <p:cNvPr id="57" name="AutoShape 110">
                <a:extLst>
                  <a:ext uri="{FF2B5EF4-FFF2-40B4-BE49-F238E27FC236}">
                    <a16:creationId xmlns:a16="http://schemas.microsoft.com/office/drawing/2014/main" id="{A1604B34-5350-9259-9126-F97DE788E561}"/>
                  </a:ext>
                </a:extLst>
              </p:cNvPr>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58" name="AutoShape 111">
                <a:extLst>
                  <a:ext uri="{FF2B5EF4-FFF2-40B4-BE49-F238E27FC236}">
                    <a16:creationId xmlns:a16="http://schemas.microsoft.com/office/drawing/2014/main" id="{1485CEB9-5ECE-93BC-F676-913C9B3BD531}"/>
                  </a:ext>
                </a:extLst>
              </p:cNvPr>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16" name="Group 15">
            <a:extLst>
              <a:ext uri="{FF2B5EF4-FFF2-40B4-BE49-F238E27FC236}">
                <a16:creationId xmlns:a16="http://schemas.microsoft.com/office/drawing/2014/main" id="{31410B25-F771-5DD1-F359-F4C81994BDAE}"/>
              </a:ext>
            </a:extLst>
          </p:cNvPr>
          <p:cNvGrpSpPr/>
          <p:nvPr/>
        </p:nvGrpSpPr>
        <p:grpSpPr>
          <a:xfrm>
            <a:off x="6147783" y="3914419"/>
            <a:ext cx="1764273" cy="1399886"/>
            <a:chOff x="6147783" y="3914419"/>
            <a:chExt cx="1764273" cy="1399886"/>
          </a:xfrm>
        </p:grpSpPr>
        <p:grpSp>
          <p:nvGrpSpPr>
            <p:cNvPr id="9" name="组合 51">
              <a:extLst>
                <a:ext uri="{FF2B5EF4-FFF2-40B4-BE49-F238E27FC236}">
                  <a16:creationId xmlns:a16="http://schemas.microsoft.com/office/drawing/2014/main" id="{5FF9A3C3-D326-3EC6-10FA-5C6489D00820}"/>
                </a:ext>
              </a:extLst>
            </p:cNvPr>
            <p:cNvGrpSpPr/>
            <p:nvPr/>
          </p:nvGrpSpPr>
          <p:grpSpPr>
            <a:xfrm rot="759468">
              <a:off x="6147783" y="3914419"/>
              <a:ext cx="1399886" cy="1399886"/>
              <a:chOff x="3239852" y="1844824"/>
              <a:chExt cx="2664296" cy="2664296"/>
            </a:xfrm>
          </p:grpSpPr>
          <p:sp>
            <p:nvSpPr>
              <p:cNvPr id="38" name="椭圆 85">
                <a:extLst>
                  <a:ext uri="{FF2B5EF4-FFF2-40B4-BE49-F238E27FC236}">
                    <a16:creationId xmlns:a16="http://schemas.microsoft.com/office/drawing/2014/main" id="{CD6C0754-E54E-4EE8-8BBF-E3F348F80522}"/>
                  </a:ext>
                </a:extLst>
              </p:cNvPr>
              <p:cNvSpPr/>
              <p:nvPr/>
            </p:nvSpPr>
            <p:spPr>
              <a:xfrm>
                <a:off x="3239852" y="1844824"/>
                <a:ext cx="2664296" cy="2664296"/>
              </a:xfrm>
              <a:prstGeom prst="ellipse">
                <a:avLst/>
              </a:prstGeom>
              <a:solidFill>
                <a:schemeClr val="bg1">
                  <a:lumMod val="95000"/>
                </a:schemeClr>
              </a:solidFill>
              <a:ln w="25400" cap="flat" cmpd="sng" algn="ctr">
                <a:solidFill>
                  <a:sysClr val="window" lastClr="FFFFFF"/>
                </a:solidFill>
                <a:prstDash val="solid"/>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9" name="椭圆 86">
                <a:extLst>
                  <a:ext uri="{FF2B5EF4-FFF2-40B4-BE49-F238E27FC236}">
                    <a16:creationId xmlns:a16="http://schemas.microsoft.com/office/drawing/2014/main" id="{65686FBB-49D0-CB2E-E55F-3C9524D4A1A7}"/>
                  </a:ext>
                </a:extLst>
              </p:cNvPr>
              <p:cNvSpPr/>
              <p:nvPr/>
            </p:nvSpPr>
            <p:spPr>
              <a:xfrm>
                <a:off x="3546002" y="2150974"/>
                <a:ext cx="2051997" cy="2051997"/>
              </a:xfrm>
              <a:prstGeom prst="ellipse">
                <a:avLst/>
              </a:prstGeom>
              <a:solidFill>
                <a:schemeClr val="accent4"/>
              </a:solidFill>
              <a:ln w="25400" cap="flat" cmpd="sng" algn="ctr">
                <a:solidFill>
                  <a:sysClr val="window" lastClr="FFFFFF">
                    <a:lumMod val="95000"/>
                  </a:sysClr>
                </a:solidFill>
                <a:prstDash val="solid"/>
              </a:ln>
              <a:effectLst>
                <a:innerShdw blurRad="355600" dist="139700" dir="189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24" name="椭圆 71">
              <a:extLst>
                <a:ext uri="{FF2B5EF4-FFF2-40B4-BE49-F238E27FC236}">
                  <a16:creationId xmlns:a16="http://schemas.microsoft.com/office/drawing/2014/main" id="{F05D3BDD-1361-A3A1-7692-D7B7EF67B70F}"/>
                </a:ext>
              </a:extLst>
            </p:cNvPr>
            <p:cNvSpPr/>
            <p:nvPr/>
          </p:nvSpPr>
          <p:spPr>
            <a:xfrm>
              <a:off x="7473444" y="4502191"/>
              <a:ext cx="438612" cy="438612"/>
            </a:xfrm>
            <a:prstGeom prst="ellipse">
              <a:avLst/>
            </a:prstGeom>
            <a:solidFill>
              <a:schemeClr val="accent4"/>
            </a:solidFill>
            <a:ln w="57150" cap="flat" cmpd="sng" algn="ctr">
              <a:solidFill>
                <a:sysClr val="window" lastClr="FFFFFF"/>
              </a:solidFill>
              <a:prstDash val="solid"/>
            </a:ln>
            <a:effectLst>
              <a:innerShdw blurRad="139700" dist="50800" dir="13500000">
                <a:prstClr val="black">
                  <a:alpha val="45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EEEA9273-9DB2-F8B2-40A1-7E5AE4BEEACF}"/>
                </a:ext>
              </a:extLst>
            </p:cNvPr>
            <p:cNvSpPr txBox="1"/>
            <p:nvPr/>
          </p:nvSpPr>
          <p:spPr>
            <a:xfrm flipH="1">
              <a:off x="7482240" y="4540172"/>
              <a:ext cx="412673" cy="43704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mj-lt"/>
                  <a:ea typeface="微软雅黑" pitchFamily="34" charset="-122"/>
                  <a:cs typeface="Times New Roman" pitchFamily="18" charset="0"/>
                </a:rPr>
                <a:t>3</a:t>
              </a:r>
              <a:endParaRPr kumimoji="0" lang="zh-CN" altLang="en-US" sz="280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mj-lt"/>
                <a:ea typeface="微软雅黑" pitchFamily="34" charset="-122"/>
                <a:cs typeface="Times New Roman" pitchFamily="18" charset="0"/>
              </a:endParaRPr>
            </a:p>
          </p:txBody>
        </p:sp>
        <p:grpSp>
          <p:nvGrpSpPr>
            <p:cNvPr id="59" name="Group 58">
              <a:extLst>
                <a:ext uri="{FF2B5EF4-FFF2-40B4-BE49-F238E27FC236}">
                  <a16:creationId xmlns:a16="http://schemas.microsoft.com/office/drawing/2014/main" id="{76102080-6E5C-C86C-97DF-355FE44F17D0}"/>
                </a:ext>
              </a:extLst>
            </p:cNvPr>
            <p:cNvGrpSpPr/>
            <p:nvPr/>
          </p:nvGrpSpPr>
          <p:grpSpPr>
            <a:xfrm>
              <a:off x="6608558" y="4382190"/>
              <a:ext cx="465138" cy="464344"/>
              <a:chOff x="2581275" y="2582069"/>
              <a:chExt cx="465138" cy="464344"/>
            </a:xfrm>
            <a:solidFill>
              <a:schemeClr val="bg2"/>
            </a:solidFill>
          </p:grpSpPr>
          <p:sp>
            <p:nvSpPr>
              <p:cNvPr id="60" name="AutoShape 128">
                <a:extLst>
                  <a:ext uri="{FF2B5EF4-FFF2-40B4-BE49-F238E27FC236}">
                    <a16:creationId xmlns:a16="http://schemas.microsoft.com/office/drawing/2014/main" id="{BA9A8C27-EB2B-1516-4B0B-86FEF204B7FF}"/>
                  </a:ext>
                </a:extLst>
              </p:cNvPr>
              <p:cNvSpPr>
                <a:spLocks/>
              </p:cNvSpPr>
              <p:nvPr/>
            </p:nvSpPr>
            <p:spPr bwMode="auto">
              <a:xfrm>
                <a:off x="2581275" y="2582069"/>
                <a:ext cx="46513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61" name="AutoShape 129">
                <a:extLst>
                  <a:ext uri="{FF2B5EF4-FFF2-40B4-BE49-F238E27FC236}">
                    <a16:creationId xmlns:a16="http://schemas.microsoft.com/office/drawing/2014/main" id="{EC1930FA-2E79-F1D9-848D-93994005B79B}"/>
                  </a:ext>
                </a:extLst>
              </p:cNvPr>
              <p:cNvSpPr>
                <a:spLocks/>
              </p:cNvSpPr>
              <p:nvPr/>
            </p:nvSpPr>
            <p:spPr bwMode="auto">
              <a:xfrm>
                <a:off x="2871788" y="2640013"/>
                <a:ext cx="115888" cy="11588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4" name="Group 3">
            <a:extLst>
              <a:ext uri="{FF2B5EF4-FFF2-40B4-BE49-F238E27FC236}">
                <a16:creationId xmlns:a16="http://schemas.microsoft.com/office/drawing/2014/main" id="{4B9B8338-77FC-2019-01D2-8EC9F5C2248D}"/>
              </a:ext>
            </a:extLst>
          </p:cNvPr>
          <p:cNvGrpSpPr/>
          <p:nvPr/>
        </p:nvGrpSpPr>
        <p:grpSpPr>
          <a:xfrm>
            <a:off x="5174562" y="1397841"/>
            <a:ext cx="1736921" cy="1399886"/>
            <a:chOff x="5174562" y="1397841"/>
            <a:chExt cx="1736921" cy="1399886"/>
          </a:xfrm>
        </p:grpSpPr>
        <p:grpSp>
          <p:nvGrpSpPr>
            <p:cNvPr id="14" name="组合 56">
              <a:extLst>
                <a:ext uri="{FF2B5EF4-FFF2-40B4-BE49-F238E27FC236}">
                  <a16:creationId xmlns:a16="http://schemas.microsoft.com/office/drawing/2014/main" id="{D9152595-1B20-4CDC-2F23-2CA68D4C8497}"/>
                </a:ext>
              </a:extLst>
            </p:cNvPr>
            <p:cNvGrpSpPr/>
            <p:nvPr/>
          </p:nvGrpSpPr>
          <p:grpSpPr>
            <a:xfrm rot="759468">
              <a:off x="5511597" y="1397841"/>
              <a:ext cx="1399886" cy="1399886"/>
              <a:chOff x="3239852" y="1844824"/>
              <a:chExt cx="2664296" cy="2664296"/>
            </a:xfrm>
          </p:grpSpPr>
          <p:sp>
            <p:nvSpPr>
              <p:cNvPr id="30" name="椭圆 77">
                <a:extLst>
                  <a:ext uri="{FF2B5EF4-FFF2-40B4-BE49-F238E27FC236}">
                    <a16:creationId xmlns:a16="http://schemas.microsoft.com/office/drawing/2014/main" id="{477676A7-DF5B-0736-A5B8-412DAF5CE4E8}"/>
                  </a:ext>
                </a:extLst>
              </p:cNvPr>
              <p:cNvSpPr/>
              <p:nvPr/>
            </p:nvSpPr>
            <p:spPr>
              <a:xfrm>
                <a:off x="3239852" y="1844824"/>
                <a:ext cx="2664296" cy="2664296"/>
              </a:xfrm>
              <a:prstGeom prst="ellipse">
                <a:avLst/>
              </a:prstGeom>
              <a:solidFill>
                <a:schemeClr val="bg1">
                  <a:lumMod val="95000"/>
                </a:schemeClr>
              </a:solidFill>
              <a:ln w="25400" cap="flat" cmpd="sng" algn="ctr">
                <a:solidFill>
                  <a:sysClr val="window" lastClr="FFFFFF"/>
                </a:solidFill>
                <a:prstDash val="solid"/>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1" name="椭圆 78">
                <a:extLst>
                  <a:ext uri="{FF2B5EF4-FFF2-40B4-BE49-F238E27FC236}">
                    <a16:creationId xmlns:a16="http://schemas.microsoft.com/office/drawing/2014/main" id="{78C1607E-5BC0-6F99-E70D-E48E1C5FF584}"/>
                  </a:ext>
                </a:extLst>
              </p:cNvPr>
              <p:cNvSpPr/>
              <p:nvPr/>
            </p:nvSpPr>
            <p:spPr>
              <a:xfrm>
                <a:off x="3546002" y="2150974"/>
                <a:ext cx="2051997" cy="2051997"/>
              </a:xfrm>
              <a:prstGeom prst="ellipse">
                <a:avLst/>
              </a:prstGeom>
              <a:solidFill>
                <a:schemeClr val="accent2"/>
              </a:solidFill>
              <a:ln w="25400" cap="flat" cmpd="sng" algn="ctr">
                <a:solidFill>
                  <a:sysClr val="window" lastClr="FFFFFF">
                    <a:lumMod val="95000"/>
                  </a:sysClr>
                </a:solidFill>
                <a:prstDash val="solid"/>
              </a:ln>
              <a:effectLst>
                <a:innerShdw blurRad="355600" dist="139700" dir="189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28" name="椭圆 75">
              <a:extLst>
                <a:ext uri="{FF2B5EF4-FFF2-40B4-BE49-F238E27FC236}">
                  <a16:creationId xmlns:a16="http://schemas.microsoft.com/office/drawing/2014/main" id="{FE0AB3A3-91DA-CB9A-F869-610738EC8629}"/>
                </a:ext>
              </a:extLst>
            </p:cNvPr>
            <p:cNvSpPr/>
            <p:nvPr/>
          </p:nvSpPr>
          <p:spPr>
            <a:xfrm>
              <a:off x="5174562" y="1609120"/>
              <a:ext cx="438612" cy="438612"/>
            </a:xfrm>
            <a:prstGeom prst="ellipse">
              <a:avLst/>
            </a:prstGeom>
            <a:solidFill>
              <a:schemeClr val="accent2"/>
            </a:solidFill>
            <a:ln w="57150" cap="flat" cmpd="sng" algn="ctr">
              <a:solidFill>
                <a:sysClr val="window" lastClr="FFFFFF"/>
              </a:solidFill>
              <a:prstDash val="solid"/>
            </a:ln>
            <a:effectLst>
              <a:innerShdw blurRad="139700" dist="50800" dir="13500000">
                <a:prstClr val="black">
                  <a:alpha val="45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9" name="TextBox 28">
              <a:extLst>
                <a:ext uri="{FF2B5EF4-FFF2-40B4-BE49-F238E27FC236}">
                  <a16:creationId xmlns:a16="http://schemas.microsoft.com/office/drawing/2014/main" id="{1997D9B8-3B2F-116A-6208-02BAC0170AE8}"/>
                </a:ext>
              </a:extLst>
            </p:cNvPr>
            <p:cNvSpPr txBox="1"/>
            <p:nvPr/>
          </p:nvSpPr>
          <p:spPr>
            <a:xfrm flipH="1">
              <a:off x="5187531" y="1661640"/>
              <a:ext cx="412673" cy="43704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mj-lt"/>
                  <a:ea typeface="微软雅黑" pitchFamily="34" charset="-122"/>
                  <a:cs typeface="Times New Roman" pitchFamily="18" charset="0"/>
                </a:rPr>
                <a:t>5</a:t>
              </a:r>
              <a:endParaRPr kumimoji="0" lang="zh-CN" altLang="en-US" sz="280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mj-lt"/>
                <a:ea typeface="微软雅黑" pitchFamily="34" charset="-122"/>
                <a:cs typeface="Times New Roman" pitchFamily="18" charset="0"/>
              </a:endParaRPr>
            </a:p>
          </p:txBody>
        </p:sp>
        <p:grpSp>
          <p:nvGrpSpPr>
            <p:cNvPr id="62" name="Group 61">
              <a:extLst>
                <a:ext uri="{FF2B5EF4-FFF2-40B4-BE49-F238E27FC236}">
                  <a16:creationId xmlns:a16="http://schemas.microsoft.com/office/drawing/2014/main" id="{5F0F57C8-A42E-7B3D-F6F0-3A5D818E2EE3}"/>
                </a:ext>
              </a:extLst>
            </p:cNvPr>
            <p:cNvGrpSpPr/>
            <p:nvPr/>
          </p:nvGrpSpPr>
          <p:grpSpPr>
            <a:xfrm>
              <a:off x="5979368" y="1864772"/>
              <a:ext cx="464344" cy="464344"/>
              <a:chOff x="4439444" y="1652588"/>
              <a:chExt cx="464344" cy="464344"/>
            </a:xfrm>
            <a:solidFill>
              <a:schemeClr val="bg2"/>
            </a:solidFill>
          </p:grpSpPr>
          <p:sp>
            <p:nvSpPr>
              <p:cNvPr id="63" name="AutoShape 136">
                <a:extLst>
                  <a:ext uri="{FF2B5EF4-FFF2-40B4-BE49-F238E27FC236}">
                    <a16:creationId xmlns:a16="http://schemas.microsoft.com/office/drawing/2014/main" id="{8FFA191F-3AE1-5F85-E4C0-D7F2C8E1DF25}"/>
                  </a:ext>
                </a:extLst>
              </p:cNvPr>
              <p:cNvSpPr>
                <a:spLocks/>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64" name="AutoShape 137">
                <a:extLst>
                  <a:ext uri="{FF2B5EF4-FFF2-40B4-BE49-F238E27FC236}">
                    <a16:creationId xmlns:a16="http://schemas.microsoft.com/office/drawing/2014/main" id="{5CCD62B0-F696-EA1D-C938-853246D39091}"/>
                  </a:ext>
                </a:extLst>
              </p:cNvPr>
              <p:cNvSpPr>
                <a:spLocks/>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65" name="AutoShape 138">
                <a:extLst>
                  <a:ext uri="{FF2B5EF4-FFF2-40B4-BE49-F238E27FC236}">
                    <a16:creationId xmlns:a16="http://schemas.microsoft.com/office/drawing/2014/main" id="{F01B795C-D094-546A-41CA-34A1F4B6E5FC}"/>
                  </a:ext>
                </a:extLst>
              </p:cNvPr>
              <p:cNvSpPr>
                <a:spLocks/>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grpSp>
      </p:grpSp>
      <p:sp>
        <p:nvSpPr>
          <p:cNvPr id="68" name="Rectangle 67">
            <a:extLst>
              <a:ext uri="{FF2B5EF4-FFF2-40B4-BE49-F238E27FC236}">
                <a16:creationId xmlns:a16="http://schemas.microsoft.com/office/drawing/2014/main" id="{69048A2B-E72B-BE7C-63AC-26C4653405FC}"/>
              </a:ext>
            </a:extLst>
          </p:cNvPr>
          <p:cNvSpPr/>
          <p:nvPr/>
        </p:nvSpPr>
        <p:spPr>
          <a:xfrm>
            <a:off x="6899071" y="1056698"/>
            <a:ext cx="3552049" cy="738664"/>
          </a:xfrm>
          <a:prstGeom prst="rect">
            <a:avLst/>
          </a:prstGeom>
        </p:spPr>
        <p:txBody>
          <a:bodyPr wrap="square">
            <a:spAutoFit/>
          </a:bodyPr>
          <a:lstStyle/>
          <a:p>
            <a:r>
              <a:rPr lang="en-GB" sz="1400" b="1" dirty="0"/>
              <a:t>Final model selection</a:t>
            </a:r>
            <a:r>
              <a:rPr lang="en-GB" sz="1400" dirty="0"/>
              <a:t> balances </a:t>
            </a:r>
            <a:r>
              <a:rPr lang="en-GB" sz="1400" b="1" dirty="0"/>
              <a:t>accuracy and fairness</a:t>
            </a:r>
            <a:r>
              <a:rPr lang="en-GB" sz="1400" dirty="0"/>
              <a:t>: fairness-aware model is chosen </a:t>
            </a:r>
            <a:r>
              <a:rPr lang="en-GB" sz="1400" b="1" dirty="0"/>
              <a:t>only if its performance is close to the best model</a:t>
            </a:r>
            <a:r>
              <a:rPr lang="en-GB" sz="1400" dirty="0"/>
              <a:t>.</a:t>
            </a:r>
          </a:p>
        </p:txBody>
      </p:sp>
      <p:sp>
        <p:nvSpPr>
          <p:cNvPr id="71" name="Rectangle 70">
            <a:extLst>
              <a:ext uri="{FF2B5EF4-FFF2-40B4-BE49-F238E27FC236}">
                <a16:creationId xmlns:a16="http://schemas.microsoft.com/office/drawing/2014/main" id="{8E9F9235-37A9-F66F-FD4C-A92FC8FB6C52}"/>
              </a:ext>
            </a:extLst>
          </p:cNvPr>
          <p:cNvSpPr/>
          <p:nvPr/>
        </p:nvSpPr>
        <p:spPr>
          <a:xfrm>
            <a:off x="9055875" y="2210167"/>
            <a:ext cx="2926998" cy="738664"/>
          </a:xfrm>
          <a:prstGeom prst="rect">
            <a:avLst/>
          </a:prstGeom>
        </p:spPr>
        <p:txBody>
          <a:bodyPr wrap="square">
            <a:spAutoFit/>
          </a:bodyPr>
          <a:lstStyle/>
          <a:p>
            <a:r>
              <a:rPr lang="en-GB" sz="1400" b="1" dirty="0"/>
              <a:t>Added a fairness-aware model</a:t>
            </a:r>
            <a:r>
              <a:rPr lang="en-GB" sz="1400" dirty="0"/>
              <a:t> using </a:t>
            </a:r>
            <a:r>
              <a:rPr lang="en-GB" sz="1400" dirty="0" err="1"/>
              <a:t>Fairlearn</a:t>
            </a:r>
            <a:r>
              <a:rPr lang="en-GB" sz="1400" dirty="0"/>
              <a:t> to reduce potential bias across gender and race</a:t>
            </a:r>
          </a:p>
        </p:txBody>
      </p:sp>
      <p:sp>
        <p:nvSpPr>
          <p:cNvPr id="74" name="Rectangle 73">
            <a:extLst>
              <a:ext uri="{FF2B5EF4-FFF2-40B4-BE49-F238E27FC236}">
                <a16:creationId xmlns:a16="http://schemas.microsoft.com/office/drawing/2014/main" id="{8E1DBA1D-C492-DA56-355E-D78C81886EE6}"/>
              </a:ext>
            </a:extLst>
          </p:cNvPr>
          <p:cNvSpPr/>
          <p:nvPr/>
        </p:nvSpPr>
        <p:spPr>
          <a:xfrm>
            <a:off x="8031716" y="4374250"/>
            <a:ext cx="3638084" cy="954107"/>
          </a:xfrm>
          <a:prstGeom prst="rect">
            <a:avLst/>
          </a:prstGeom>
        </p:spPr>
        <p:txBody>
          <a:bodyPr wrap="square">
            <a:spAutoFit/>
          </a:bodyPr>
          <a:lstStyle/>
          <a:p>
            <a:r>
              <a:rPr lang="en-GB" sz="1400" b="1" dirty="0"/>
              <a:t>Handled class imbalance</a:t>
            </a:r>
            <a:r>
              <a:rPr lang="en-GB" sz="1400" dirty="0"/>
              <a:t> using SMOTE (synthetic oversampling), which improves predictions for underrepresented groups (those earning &gt;50K).</a:t>
            </a:r>
          </a:p>
        </p:txBody>
      </p:sp>
      <p:sp>
        <p:nvSpPr>
          <p:cNvPr id="77" name="Rectangle 76">
            <a:extLst>
              <a:ext uri="{FF2B5EF4-FFF2-40B4-BE49-F238E27FC236}">
                <a16:creationId xmlns:a16="http://schemas.microsoft.com/office/drawing/2014/main" id="{7A2349FB-8BCB-C453-A414-1FB7A9DC8CA1}"/>
              </a:ext>
            </a:extLst>
          </p:cNvPr>
          <p:cNvSpPr/>
          <p:nvPr/>
        </p:nvSpPr>
        <p:spPr>
          <a:xfrm>
            <a:off x="516414" y="4994608"/>
            <a:ext cx="3552049" cy="954107"/>
          </a:xfrm>
          <a:prstGeom prst="rect">
            <a:avLst/>
          </a:prstGeom>
        </p:spPr>
        <p:txBody>
          <a:bodyPr wrap="square">
            <a:spAutoFit/>
          </a:bodyPr>
          <a:lstStyle/>
          <a:p>
            <a:r>
              <a:rPr lang="en-GB" sz="1400" b="1" dirty="0"/>
              <a:t>Used cross-validation and hyperparameter tuning</a:t>
            </a:r>
            <a:r>
              <a:rPr lang="en-GB" sz="1400" dirty="0"/>
              <a:t> to optimize each model for best F1-score — ensuring robust and generalizable results.</a:t>
            </a:r>
          </a:p>
        </p:txBody>
      </p:sp>
      <p:sp>
        <p:nvSpPr>
          <p:cNvPr id="83" name="Rectangle 82">
            <a:extLst>
              <a:ext uri="{FF2B5EF4-FFF2-40B4-BE49-F238E27FC236}">
                <a16:creationId xmlns:a16="http://schemas.microsoft.com/office/drawing/2014/main" id="{06CD94BC-D2A3-DFE0-E20B-5FC8EB828E7B}"/>
              </a:ext>
            </a:extLst>
          </p:cNvPr>
          <p:cNvSpPr/>
          <p:nvPr/>
        </p:nvSpPr>
        <p:spPr>
          <a:xfrm>
            <a:off x="302866" y="2579499"/>
            <a:ext cx="2926998" cy="954107"/>
          </a:xfrm>
          <a:prstGeom prst="rect">
            <a:avLst/>
          </a:prstGeom>
        </p:spPr>
        <p:txBody>
          <a:bodyPr wrap="square">
            <a:spAutoFit/>
          </a:bodyPr>
          <a:lstStyle/>
          <a:p>
            <a:r>
              <a:rPr lang="en-GB" sz="1400" b="1" dirty="0"/>
              <a:t>Tested multiple algorithms </a:t>
            </a:r>
            <a:r>
              <a:rPr lang="en-GB" sz="1400" dirty="0"/>
              <a:t>including Logistic Regression, Random Forest, and </a:t>
            </a:r>
            <a:r>
              <a:rPr lang="en-GB" sz="1400" dirty="0" err="1"/>
              <a:t>XGBoost</a:t>
            </a:r>
            <a:r>
              <a:rPr lang="en-GB" sz="1400" dirty="0"/>
              <a:t> to find the most accurate model.</a:t>
            </a:r>
          </a:p>
        </p:txBody>
      </p:sp>
    </p:spTree>
    <p:extLst>
      <p:ext uri="{BB962C8B-B14F-4D97-AF65-F5344CB8AC3E}">
        <p14:creationId xmlns:p14="http://schemas.microsoft.com/office/powerpoint/2010/main" val="2600638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childTnLst>
                          </p:cTn>
                        </p:par>
                        <p:par>
                          <p:cTn id="12" fill="hold">
                            <p:stCondLst>
                              <p:cond delay="1000"/>
                            </p:stCondLst>
                            <p:childTnLst>
                              <p:par>
                                <p:cTn id="13" presetID="15"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1000" fill="hold"/>
                                        <p:tgtEl>
                                          <p:spTgt spid="18"/>
                                        </p:tgtEl>
                                        <p:attrNameLst>
                                          <p:attrName>ppt_w</p:attrName>
                                        </p:attrNameLst>
                                      </p:cBhvr>
                                      <p:tavLst>
                                        <p:tav tm="0">
                                          <p:val>
                                            <p:fltVal val="0"/>
                                          </p:val>
                                        </p:tav>
                                        <p:tav tm="100000">
                                          <p:val>
                                            <p:strVal val="#ppt_w"/>
                                          </p:val>
                                        </p:tav>
                                      </p:tavLst>
                                    </p:anim>
                                    <p:anim calcmode="lin" valueType="num">
                                      <p:cBhvr>
                                        <p:cTn id="16" dur="1000" fill="hold"/>
                                        <p:tgtEl>
                                          <p:spTgt spid="18"/>
                                        </p:tgtEl>
                                        <p:attrNameLst>
                                          <p:attrName>ppt_h</p:attrName>
                                        </p:attrNameLst>
                                      </p:cBhvr>
                                      <p:tavLst>
                                        <p:tav tm="0">
                                          <p:val>
                                            <p:fltVal val="0"/>
                                          </p:val>
                                        </p:tav>
                                        <p:tav tm="100000">
                                          <p:val>
                                            <p:strVal val="#ppt_h"/>
                                          </p:val>
                                        </p:tav>
                                      </p:tavLst>
                                    </p:anim>
                                    <p:anim calcmode="lin" valueType="num">
                                      <p:cBhvr>
                                        <p:cTn id="17"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8"/>
                                        </p:tgtEl>
                                        <p:attrNameLst>
                                          <p:attrName>ppt_y</p:attrName>
                                        </p:attrNameLst>
                                      </p:cBhvr>
                                      <p:tavLst>
                                        <p:tav tm="0" fmla="#ppt_y+(sin(-2*pi*(1-$))*-#ppt_x+cos(-2*pi*(1-$))*(1-#ppt_y))*(1-$)">
                                          <p:val>
                                            <p:fltVal val="0"/>
                                          </p:val>
                                        </p:tav>
                                        <p:tav tm="100000">
                                          <p:val>
                                            <p:fltVal val="1"/>
                                          </p:val>
                                        </p:tav>
                                      </p:tavLst>
                                    </p:anim>
                                  </p:childTnLst>
                                </p:cTn>
                              </p:par>
                            </p:childTnLst>
                          </p:cTn>
                        </p:par>
                        <p:par>
                          <p:cTn id="19" fill="hold">
                            <p:stCondLst>
                              <p:cond delay="2000"/>
                            </p:stCondLst>
                            <p:childTnLst>
                              <p:par>
                                <p:cTn id="20" presetID="22" presetClass="entr" presetSubtype="1"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par>
                          <p:cTn id="23" fill="hold">
                            <p:stCondLst>
                              <p:cond delay="2500"/>
                            </p:stCondLst>
                            <p:childTnLst>
                              <p:par>
                                <p:cTn id="24" presetID="15" presetClass="entr" presetSubtype="0"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p:cTn id="26" dur="1000" fill="hold"/>
                                        <p:tgtEl>
                                          <p:spTgt spid="17"/>
                                        </p:tgtEl>
                                        <p:attrNameLst>
                                          <p:attrName>ppt_w</p:attrName>
                                        </p:attrNameLst>
                                      </p:cBhvr>
                                      <p:tavLst>
                                        <p:tav tm="0">
                                          <p:val>
                                            <p:fltVal val="0"/>
                                          </p:val>
                                        </p:tav>
                                        <p:tav tm="100000">
                                          <p:val>
                                            <p:strVal val="#ppt_w"/>
                                          </p:val>
                                        </p:tav>
                                      </p:tavLst>
                                    </p:anim>
                                    <p:anim calcmode="lin" valueType="num">
                                      <p:cBhvr>
                                        <p:cTn id="27" dur="1000" fill="hold"/>
                                        <p:tgtEl>
                                          <p:spTgt spid="17"/>
                                        </p:tgtEl>
                                        <p:attrNameLst>
                                          <p:attrName>ppt_h</p:attrName>
                                        </p:attrNameLst>
                                      </p:cBhvr>
                                      <p:tavLst>
                                        <p:tav tm="0">
                                          <p:val>
                                            <p:fltVal val="0"/>
                                          </p:val>
                                        </p:tav>
                                        <p:tav tm="100000">
                                          <p:val>
                                            <p:strVal val="#ppt_h"/>
                                          </p:val>
                                        </p:tav>
                                      </p:tavLst>
                                    </p:anim>
                                    <p:anim calcmode="lin" valueType="num">
                                      <p:cBhvr>
                                        <p:cTn id="28" dur="1000" fill="hold"/>
                                        <p:tgtEl>
                                          <p:spTgt spid="17"/>
                                        </p:tgtEl>
                                        <p:attrNameLst>
                                          <p:attrName>ppt_x</p:attrName>
                                        </p:attrNameLst>
                                      </p:cBhvr>
                                      <p:tavLst>
                                        <p:tav tm="0" fmla="#ppt_x+(cos(-2*pi*(1-$))*-#ppt_x-sin(-2*pi*(1-$))*(1-#ppt_y))*(1-$)">
                                          <p:val>
                                            <p:fltVal val="0"/>
                                          </p:val>
                                        </p:tav>
                                        <p:tav tm="100000">
                                          <p:val>
                                            <p:fltVal val="1"/>
                                          </p:val>
                                        </p:tav>
                                      </p:tavLst>
                                    </p:anim>
                                    <p:anim calcmode="lin" valueType="num">
                                      <p:cBhvr>
                                        <p:cTn id="29" dur="1000" fill="hold"/>
                                        <p:tgtEl>
                                          <p:spTgt spid="17"/>
                                        </p:tgtEl>
                                        <p:attrNameLst>
                                          <p:attrName>ppt_y</p:attrName>
                                        </p:attrNameLst>
                                      </p:cBhvr>
                                      <p:tavLst>
                                        <p:tav tm="0" fmla="#ppt_y+(sin(-2*pi*(1-$))*-#ppt_x+cos(-2*pi*(1-$))*(1-#ppt_y))*(1-$)">
                                          <p:val>
                                            <p:fltVal val="0"/>
                                          </p:val>
                                        </p:tav>
                                        <p:tav tm="100000">
                                          <p:val>
                                            <p:fltVal val="1"/>
                                          </p:val>
                                        </p:tav>
                                      </p:tavLst>
                                    </p:anim>
                                  </p:childTnLst>
                                </p:cTn>
                              </p:par>
                            </p:childTnLst>
                          </p:cTn>
                        </p:par>
                        <p:par>
                          <p:cTn id="30" fill="hold">
                            <p:stCondLst>
                              <p:cond delay="3500"/>
                            </p:stCondLst>
                            <p:childTnLst>
                              <p:par>
                                <p:cTn id="31" presetID="22" presetClass="entr" presetSubtype="8"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500"/>
                                        <p:tgtEl>
                                          <p:spTgt spid="8"/>
                                        </p:tgtEl>
                                      </p:cBhvr>
                                    </p:animEffect>
                                  </p:childTnLst>
                                </p:cTn>
                              </p:par>
                            </p:childTnLst>
                          </p:cTn>
                        </p:par>
                        <p:par>
                          <p:cTn id="34" fill="hold">
                            <p:stCondLst>
                              <p:cond delay="4000"/>
                            </p:stCondLst>
                            <p:childTnLst>
                              <p:par>
                                <p:cTn id="35" presetID="15" presetClass="entr" presetSubtype="0"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1000" fill="hold"/>
                                        <p:tgtEl>
                                          <p:spTgt spid="16"/>
                                        </p:tgtEl>
                                        <p:attrNameLst>
                                          <p:attrName>ppt_w</p:attrName>
                                        </p:attrNameLst>
                                      </p:cBhvr>
                                      <p:tavLst>
                                        <p:tav tm="0">
                                          <p:val>
                                            <p:fltVal val="0"/>
                                          </p:val>
                                        </p:tav>
                                        <p:tav tm="100000">
                                          <p:val>
                                            <p:strVal val="#ppt_w"/>
                                          </p:val>
                                        </p:tav>
                                      </p:tavLst>
                                    </p:anim>
                                    <p:anim calcmode="lin" valueType="num">
                                      <p:cBhvr>
                                        <p:cTn id="38" dur="1000" fill="hold"/>
                                        <p:tgtEl>
                                          <p:spTgt spid="16"/>
                                        </p:tgtEl>
                                        <p:attrNameLst>
                                          <p:attrName>ppt_h</p:attrName>
                                        </p:attrNameLst>
                                      </p:cBhvr>
                                      <p:tavLst>
                                        <p:tav tm="0">
                                          <p:val>
                                            <p:fltVal val="0"/>
                                          </p:val>
                                        </p:tav>
                                        <p:tav tm="100000">
                                          <p:val>
                                            <p:strVal val="#ppt_h"/>
                                          </p:val>
                                        </p:tav>
                                      </p:tavLst>
                                    </p:anim>
                                    <p:anim calcmode="lin" valueType="num">
                                      <p:cBhvr>
                                        <p:cTn id="39" dur="1000" fill="hold"/>
                                        <p:tgtEl>
                                          <p:spTgt spid="16"/>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16"/>
                                        </p:tgtEl>
                                        <p:attrNameLst>
                                          <p:attrName>ppt_y</p:attrName>
                                        </p:attrNameLst>
                                      </p:cBhvr>
                                      <p:tavLst>
                                        <p:tav tm="0" fmla="#ppt_y+(sin(-2*pi*(1-$))*-#ppt_x+cos(-2*pi*(1-$))*(1-#ppt_y))*(1-$)">
                                          <p:val>
                                            <p:fltVal val="0"/>
                                          </p:val>
                                        </p:tav>
                                        <p:tav tm="100000">
                                          <p:val>
                                            <p:fltVal val="1"/>
                                          </p:val>
                                        </p:tav>
                                      </p:tavLst>
                                    </p:anim>
                                  </p:childTnLst>
                                </p:cTn>
                              </p:par>
                            </p:childTnLst>
                          </p:cTn>
                        </p:par>
                        <p:par>
                          <p:cTn id="41" fill="hold">
                            <p:stCondLst>
                              <p:cond delay="5000"/>
                            </p:stCondLst>
                            <p:childTnLst>
                              <p:par>
                                <p:cTn id="42" presetID="22" presetClass="entr" presetSubtype="4" fill="hold" grpId="0"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down)">
                                      <p:cBhvr>
                                        <p:cTn id="44" dur="500"/>
                                        <p:tgtEl>
                                          <p:spTgt spid="7"/>
                                        </p:tgtEl>
                                      </p:cBhvr>
                                    </p:animEffect>
                                  </p:childTnLst>
                                </p:cTn>
                              </p:par>
                            </p:childTnLst>
                          </p:cTn>
                        </p:par>
                        <p:par>
                          <p:cTn id="45" fill="hold">
                            <p:stCondLst>
                              <p:cond delay="5500"/>
                            </p:stCondLst>
                            <p:childTnLst>
                              <p:par>
                                <p:cTn id="46" presetID="15" presetClass="entr" presetSubtype="0" fill="hold"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1000" fill="hold"/>
                                        <p:tgtEl>
                                          <p:spTgt spid="15"/>
                                        </p:tgtEl>
                                        <p:attrNameLst>
                                          <p:attrName>ppt_w</p:attrName>
                                        </p:attrNameLst>
                                      </p:cBhvr>
                                      <p:tavLst>
                                        <p:tav tm="0">
                                          <p:val>
                                            <p:fltVal val="0"/>
                                          </p:val>
                                        </p:tav>
                                        <p:tav tm="100000">
                                          <p:val>
                                            <p:strVal val="#ppt_w"/>
                                          </p:val>
                                        </p:tav>
                                      </p:tavLst>
                                    </p:anim>
                                    <p:anim calcmode="lin" valueType="num">
                                      <p:cBhvr>
                                        <p:cTn id="49" dur="1000" fill="hold"/>
                                        <p:tgtEl>
                                          <p:spTgt spid="15"/>
                                        </p:tgtEl>
                                        <p:attrNameLst>
                                          <p:attrName>ppt_h</p:attrName>
                                        </p:attrNameLst>
                                      </p:cBhvr>
                                      <p:tavLst>
                                        <p:tav tm="0">
                                          <p:val>
                                            <p:fltVal val="0"/>
                                          </p:val>
                                        </p:tav>
                                        <p:tav tm="100000">
                                          <p:val>
                                            <p:strVal val="#ppt_h"/>
                                          </p:val>
                                        </p:tav>
                                      </p:tavLst>
                                    </p:anim>
                                    <p:anim calcmode="lin" valueType="num">
                                      <p:cBhvr>
                                        <p:cTn id="50" dur="1000" fill="hold"/>
                                        <p:tgtEl>
                                          <p:spTgt spid="15"/>
                                        </p:tgtEl>
                                        <p:attrNameLst>
                                          <p:attrName>ppt_x</p:attrName>
                                        </p:attrNameLst>
                                      </p:cBhvr>
                                      <p:tavLst>
                                        <p:tav tm="0" fmla="#ppt_x+(cos(-2*pi*(1-$))*-#ppt_x-sin(-2*pi*(1-$))*(1-#ppt_y))*(1-$)">
                                          <p:val>
                                            <p:fltVal val="0"/>
                                          </p:val>
                                        </p:tav>
                                        <p:tav tm="100000">
                                          <p:val>
                                            <p:fltVal val="1"/>
                                          </p:val>
                                        </p:tav>
                                      </p:tavLst>
                                    </p:anim>
                                    <p:anim calcmode="lin" valueType="num">
                                      <p:cBhvr>
                                        <p:cTn id="51" dur="1000" fill="hold"/>
                                        <p:tgtEl>
                                          <p:spTgt spid="15"/>
                                        </p:tgtEl>
                                        <p:attrNameLst>
                                          <p:attrName>ppt_y</p:attrName>
                                        </p:attrNameLst>
                                      </p:cBhvr>
                                      <p:tavLst>
                                        <p:tav tm="0" fmla="#ppt_y+(sin(-2*pi*(1-$))*-#ppt_x+cos(-2*pi*(1-$))*(1-#ppt_y))*(1-$)">
                                          <p:val>
                                            <p:fltVal val="0"/>
                                          </p:val>
                                        </p:tav>
                                        <p:tav tm="100000">
                                          <p:val>
                                            <p:fltVal val="1"/>
                                          </p:val>
                                        </p:tav>
                                      </p:tavLst>
                                    </p:anim>
                                  </p:childTnLst>
                                </p:cTn>
                              </p:par>
                            </p:childTnLst>
                          </p:cTn>
                        </p:par>
                        <p:par>
                          <p:cTn id="52" fill="hold">
                            <p:stCondLst>
                              <p:cond delay="6500"/>
                            </p:stCondLst>
                            <p:childTnLst>
                              <p:par>
                                <p:cTn id="53" presetID="22" presetClass="entr" presetSubtype="2"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wipe(right)">
                                      <p:cBhvr>
                                        <p:cTn id="55" dur="500"/>
                                        <p:tgtEl>
                                          <p:spTgt spid="6"/>
                                        </p:tgtEl>
                                      </p:cBhvr>
                                    </p:animEffect>
                                  </p:childTnLst>
                                </p:cTn>
                              </p:par>
                            </p:childTnLst>
                          </p:cTn>
                        </p:par>
                        <p:par>
                          <p:cTn id="56" fill="hold">
                            <p:stCondLst>
                              <p:cond delay="7000"/>
                            </p:stCondLst>
                            <p:childTnLst>
                              <p:par>
                                <p:cTn id="57" presetID="15" presetClass="entr" presetSubtype="0" fill="hold" nodeType="afterEffect">
                                  <p:stCondLst>
                                    <p:cond delay="0"/>
                                  </p:stCondLst>
                                  <p:childTnLst>
                                    <p:set>
                                      <p:cBhvr>
                                        <p:cTn id="58" dur="1" fill="hold">
                                          <p:stCondLst>
                                            <p:cond delay="0"/>
                                          </p:stCondLst>
                                        </p:cTn>
                                        <p:tgtEl>
                                          <p:spTgt spid="4"/>
                                        </p:tgtEl>
                                        <p:attrNameLst>
                                          <p:attrName>style.visibility</p:attrName>
                                        </p:attrNameLst>
                                      </p:cBhvr>
                                      <p:to>
                                        <p:strVal val="visible"/>
                                      </p:to>
                                    </p:set>
                                    <p:anim calcmode="lin" valueType="num">
                                      <p:cBhvr>
                                        <p:cTn id="59" dur="1000" fill="hold"/>
                                        <p:tgtEl>
                                          <p:spTgt spid="4"/>
                                        </p:tgtEl>
                                        <p:attrNameLst>
                                          <p:attrName>ppt_w</p:attrName>
                                        </p:attrNameLst>
                                      </p:cBhvr>
                                      <p:tavLst>
                                        <p:tav tm="0">
                                          <p:val>
                                            <p:fltVal val="0"/>
                                          </p:val>
                                        </p:tav>
                                        <p:tav tm="100000">
                                          <p:val>
                                            <p:strVal val="#ppt_w"/>
                                          </p:val>
                                        </p:tav>
                                      </p:tavLst>
                                    </p:anim>
                                    <p:anim calcmode="lin" valueType="num">
                                      <p:cBhvr>
                                        <p:cTn id="60" dur="1000" fill="hold"/>
                                        <p:tgtEl>
                                          <p:spTgt spid="4"/>
                                        </p:tgtEl>
                                        <p:attrNameLst>
                                          <p:attrName>ppt_h</p:attrName>
                                        </p:attrNameLst>
                                      </p:cBhvr>
                                      <p:tavLst>
                                        <p:tav tm="0">
                                          <p:val>
                                            <p:fltVal val="0"/>
                                          </p:val>
                                        </p:tav>
                                        <p:tav tm="100000">
                                          <p:val>
                                            <p:strVal val="#ppt_h"/>
                                          </p:val>
                                        </p:tav>
                                      </p:tavLst>
                                    </p:anim>
                                    <p:anim calcmode="lin" valueType="num">
                                      <p:cBhvr>
                                        <p:cTn id="61"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62"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8"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716B1E-0C41-D252-3DD5-F00C065062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09CAB8-153F-7ED1-EB04-0520037AA480}"/>
              </a:ext>
            </a:extLst>
          </p:cNvPr>
          <p:cNvSpPr>
            <a:spLocks noGrp="1"/>
          </p:cNvSpPr>
          <p:nvPr>
            <p:ph type="title"/>
          </p:nvPr>
        </p:nvSpPr>
        <p:spPr/>
        <p:txBody>
          <a:bodyPr/>
          <a:lstStyle/>
          <a:p>
            <a:r>
              <a:rPr lang="en-US" dirty="0"/>
              <a:t>Model Assessment &amp; Reporting</a:t>
            </a:r>
            <a:endParaRPr lang="en-GB" dirty="0"/>
          </a:p>
        </p:txBody>
      </p:sp>
      <p:sp>
        <p:nvSpPr>
          <p:cNvPr id="3" name="Slide Number Placeholder 2">
            <a:extLst>
              <a:ext uri="{FF2B5EF4-FFF2-40B4-BE49-F238E27FC236}">
                <a16:creationId xmlns:a16="http://schemas.microsoft.com/office/drawing/2014/main" id="{77CE2A67-DBE8-AD3D-2344-D5A26AC7AE50}"/>
              </a:ext>
            </a:extLst>
          </p:cNvPr>
          <p:cNvSpPr>
            <a:spLocks noGrp="1"/>
          </p:cNvSpPr>
          <p:nvPr>
            <p:ph type="sldNum" sz="quarter" idx="12"/>
          </p:nvPr>
        </p:nvSpPr>
        <p:spPr/>
        <p:txBody>
          <a:bodyPr/>
          <a:lstStyle/>
          <a:p>
            <a:fld id="{70C262CF-5CC9-4929-99CD-9F101191856B}" type="slidenum">
              <a:rPr lang="en-GB" smtClean="0"/>
              <a:pPr/>
              <a:t>7</a:t>
            </a:fld>
            <a:endParaRPr lang="en-GB"/>
          </a:p>
        </p:txBody>
      </p:sp>
      <p:grpSp>
        <p:nvGrpSpPr>
          <p:cNvPr id="34" name="Group 33">
            <a:extLst>
              <a:ext uri="{FF2B5EF4-FFF2-40B4-BE49-F238E27FC236}">
                <a16:creationId xmlns:a16="http://schemas.microsoft.com/office/drawing/2014/main" id="{9D6C8D48-6364-455F-2599-B000010FCDC1}"/>
              </a:ext>
            </a:extLst>
          </p:cNvPr>
          <p:cNvGrpSpPr/>
          <p:nvPr/>
        </p:nvGrpSpPr>
        <p:grpSpPr>
          <a:xfrm>
            <a:off x="2783373" y="1420656"/>
            <a:ext cx="6625254" cy="5165704"/>
            <a:chOff x="2783373" y="1420656"/>
            <a:chExt cx="6625254" cy="5165704"/>
          </a:xfrm>
        </p:grpSpPr>
        <p:grpSp>
          <p:nvGrpSpPr>
            <p:cNvPr id="4" name="组合 38">
              <a:extLst>
                <a:ext uri="{FF2B5EF4-FFF2-40B4-BE49-F238E27FC236}">
                  <a16:creationId xmlns:a16="http://schemas.microsoft.com/office/drawing/2014/main" id="{A2B18BDB-05B1-30BB-4AE1-C4FEF3799989}"/>
                </a:ext>
              </a:extLst>
            </p:cNvPr>
            <p:cNvGrpSpPr/>
            <p:nvPr/>
          </p:nvGrpSpPr>
          <p:grpSpPr>
            <a:xfrm>
              <a:off x="2783373" y="1420656"/>
              <a:ext cx="6625254" cy="5165704"/>
              <a:chOff x="1532693" y="733389"/>
              <a:chExt cx="7287779" cy="5682274"/>
            </a:xfrm>
            <a:effectLst>
              <a:outerShdw blurRad="50800" dist="38100" dir="5400000" algn="t" rotWithShape="0">
                <a:prstClr val="black">
                  <a:alpha val="40000"/>
                </a:prstClr>
              </a:outerShdw>
            </a:effectLst>
          </p:grpSpPr>
          <p:sp>
            <p:nvSpPr>
              <p:cNvPr id="5" name="矩形 1">
                <a:extLst>
                  <a:ext uri="{FF2B5EF4-FFF2-40B4-BE49-F238E27FC236}">
                    <a16:creationId xmlns:a16="http://schemas.microsoft.com/office/drawing/2014/main" id="{0E3EAEE6-C7A3-15EB-7F8E-B157BCC88E56}"/>
                  </a:ext>
                </a:extLst>
              </p:cNvPr>
              <p:cNvSpPr/>
              <p:nvPr/>
            </p:nvSpPr>
            <p:spPr>
              <a:xfrm rot="293950">
                <a:off x="4004111" y="5285336"/>
                <a:ext cx="4099479" cy="424200"/>
              </a:xfrm>
              <a:custGeom>
                <a:avLst/>
                <a:gdLst>
                  <a:gd name="connsiteX0" fmla="*/ 0 w 4180787"/>
                  <a:gd name="connsiteY0" fmla="*/ 0 h 432613"/>
                  <a:gd name="connsiteX1" fmla="*/ 4180787 w 4180787"/>
                  <a:gd name="connsiteY1" fmla="*/ 0 h 432613"/>
                  <a:gd name="connsiteX2" fmla="*/ 4180787 w 4180787"/>
                  <a:gd name="connsiteY2" fmla="*/ 432613 h 432613"/>
                  <a:gd name="connsiteX3" fmla="*/ 0 w 4180787"/>
                  <a:gd name="connsiteY3" fmla="*/ 432613 h 432613"/>
                  <a:gd name="connsiteX4" fmla="*/ 0 w 4180787"/>
                  <a:gd name="connsiteY4" fmla="*/ 0 h 432613"/>
                  <a:gd name="connsiteX0" fmla="*/ 0 w 4180787"/>
                  <a:gd name="connsiteY0" fmla="*/ 0 h 446239"/>
                  <a:gd name="connsiteX1" fmla="*/ 4180787 w 4180787"/>
                  <a:gd name="connsiteY1" fmla="*/ 0 h 446239"/>
                  <a:gd name="connsiteX2" fmla="*/ 4180787 w 4180787"/>
                  <a:gd name="connsiteY2" fmla="*/ 432613 h 446239"/>
                  <a:gd name="connsiteX3" fmla="*/ 1797892 w 4180787"/>
                  <a:gd name="connsiteY3" fmla="*/ 446239 h 446239"/>
                  <a:gd name="connsiteX4" fmla="*/ 0 w 4180787"/>
                  <a:gd name="connsiteY4" fmla="*/ 432613 h 446239"/>
                  <a:gd name="connsiteX5" fmla="*/ 0 w 4180787"/>
                  <a:gd name="connsiteY5" fmla="*/ 0 h 446239"/>
                  <a:gd name="connsiteX0" fmla="*/ 0 w 4180787"/>
                  <a:gd name="connsiteY0" fmla="*/ 3102 h 449341"/>
                  <a:gd name="connsiteX1" fmla="*/ 1774422 w 4180787"/>
                  <a:gd name="connsiteY1" fmla="*/ 0 h 449341"/>
                  <a:gd name="connsiteX2" fmla="*/ 4180787 w 4180787"/>
                  <a:gd name="connsiteY2" fmla="*/ 3102 h 449341"/>
                  <a:gd name="connsiteX3" fmla="*/ 4180787 w 4180787"/>
                  <a:gd name="connsiteY3" fmla="*/ 435715 h 449341"/>
                  <a:gd name="connsiteX4" fmla="*/ 1797892 w 4180787"/>
                  <a:gd name="connsiteY4" fmla="*/ 449341 h 449341"/>
                  <a:gd name="connsiteX5" fmla="*/ 0 w 4180787"/>
                  <a:gd name="connsiteY5" fmla="*/ 435715 h 449341"/>
                  <a:gd name="connsiteX6" fmla="*/ 0 w 4180787"/>
                  <a:gd name="connsiteY6" fmla="*/ 3102 h 449341"/>
                  <a:gd name="connsiteX0" fmla="*/ 0 w 4180787"/>
                  <a:gd name="connsiteY0" fmla="*/ 0 h 446239"/>
                  <a:gd name="connsiteX1" fmla="*/ 1791064 w 4180787"/>
                  <a:gd name="connsiteY1" fmla="*/ 191058 h 446239"/>
                  <a:gd name="connsiteX2" fmla="*/ 4180787 w 4180787"/>
                  <a:gd name="connsiteY2" fmla="*/ 0 h 446239"/>
                  <a:gd name="connsiteX3" fmla="*/ 4180787 w 4180787"/>
                  <a:gd name="connsiteY3" fmla="*/ 432613 h 446239"/>
                  <a:gd name="connsiteX4" fmla="*/ 1797892 w 4180787"/>
                  <a:gd name="connsiteY4" fmla="*/ 446239 h 446239"/>
                  <a:gd name="connsiteX5" fmla="*/ 0 w 4180787"/>
                  <a:gd name="connsiteY5" fmla="*/ 432613 h 446239"/>
                  <a:gd name="connsiteX6" fmla="*/ 0 w 4180787"/>
                  <a:gd name="connsiteY6" fmla="*/ 0 h 446239"/>
                  <a:gd name="connsiteX0" fmla="*/ 0 w 4180787"/>
                  <a:gd name="connsiteY0" fmla="*/ 0 h 432613"/>
                  <a:gd name="connsiteX1" fmla="*/ 1791064 w 4180787"/>
                  <a:gd name="connsiteY1" fmla="*/ 19105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0 h 432613"/>
                  <a:gd name="connsiteX1" fmla="*/ 1835870 w 4180787"/>
                  <a:gd name="connsiteY1" fmla="*/ 18721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4908 h 437521"/>
                  <a:gd name="connsiteX1" fmla="*/ 1835870 w 4180787"/>
                  <a:gd name="connsiteY1" fmla="*/ 192126 h 437521"/>
                  <a:gd name="connsiteX2" fmla="*/ 4180787 w 4180787"/>
                  <a:gd name="connsiteY2" fmla="*/ 4908 h 437521"/>
                  <a:gd name="connsiteX3" fmla="*/ 4180787 w 4180787"/>
                  <a:gd name="connsiteY3" fmla="*/ 437521 h 437521"/>
                  <a:gd name="connsiteX4" fmla="*/ 1740284 w 4180787"/>
                  <a:gd name="connsiteY4" fmla="*/ 305633 h 437521"/>
                  <a:gd name="connsiteX5" fmla="*/ 0 w 4180787"/>
                  <a:gd name="connsiteY5" fmla="*/ 437521 h 437521"/>
                  <a:gd name="connsiteX6" fmla="*/ 0 w 4180787"/>
                  <a:gd name="connsiteY6" fmla="*/ 4908 h 437521"/>
                  <a:gd name="connsiteX0" fmla="*/ 0 w 4180787"/>
                  <a:gd name="connsiteY0" fmla="*/ 4908 h 446252"/>
                  <a:gd name="connsiteX1" fmla="*/ 1835870 w 4180787"/>
                  <a:gd name="connsiteY1" fmla="*/ 192126 h 446252"/>
                  <a:gd name="connsiteX2" fmla="*/ 4180787 w 4180787"/>
                  <a:gd name="connsiteY2" fmla="*/ 4908 h 446252"/>
                  <a:gd name="connsiteX3" fmla="*/ 4180787 w 4180787"/>
                  <a:gd name="connsiteY3" fmla="*/ 437521 h 446252"/>
                  <a:gd name="connsiteX4" fmla="*/ 1740284 w 4180787"/>
                  <a:gd name="connsiteY4" fmla="*/ 305633 h 446252"/>
                  <a:gd name="connsiteX5" fmla="*/ 0 w 4180787"/>
                  <a:gd name="connsiteY5" fmla="*/ 437521 h 446252"/>
                  <a:gd name="connsiteX6" fmla="*/ 0 w 4180787"/>
                  <a:gd name="connsiteY6" fmla="*/ 4908 h 446252"/>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0 h 432613"/>
                  <a:gd name="connsiteX1" fmla="*/ 1779968 w 4180787"/>
                  <a:gd name="connsiteY1" fmla="*/ 237145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0787" h="432613">
                    <a:moveTo>
                      <a:pt x="0" y="0"/>
                    </a:moveTo>
                    <a:cubicBezTo>
                      <a:pt x="455759" y="126804"/>
                      <a:pt x="1083170" y="237145"/>
                      <a:pt x="1779968" y="237145"/>
                    </a:cubicBezTo>
                    <a:cubicBezTo>
                      <a:pt x="2476766" y="237145"/>
                      <a:pt x="3713158" y="116136"/>
                      <a:pt x="4180787" y="0"/>
                    </a:cubicBezTo>
                    <a:lnTo>
                      <a:pt x="4180787" y="432613"/>
                    </a:lnTo>
                    <a:cubicBezTo>
                      <a:pt x="3758675" y="303509"/>
                      <a:pt x="2437082" y="300725"/>
                      <a:pt x="1740284" y="300725"/>
                    </a:cubicBezTo>
                    <a:cubicBezTo>
                      <a:pt x="1043486" y="300725"/>
                      <a:pt x="357043" y="386721"/>
                      <a:pt x="0" y="432613"/>
                    </a:cubicBezTo>
                    <a:lnTo>
                      <a:pt x="0" y="0"/>
                    </a:lnTo>
                    <a:close/>
                  </a:path>
                </a:pathLst>
              </a:custGeom>
              <a:solidFill>
                <a:schemeClr val="tx1">
                  <a:lumMod val="20000"/>
                  <a:lumOff val="8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3"/>
                  </a:solidFill>
                  <a:effectLst/>
                  <a:uLnTx/>
                  <a:uFillTx/>
                  <a:latin typeface="Calibri"/>
                  <a:ea typeface="+mn-ea"/>
                  <a:cs typeface="+mn-cs"/>
                </a:endParaRPr>
              </a:p>
            </p:txBody>
          </p:sp>
          <p:sp>
            <p:nvSpPr>
              <p:cNvPr id="6" name="矩形 1">
                <a:extLst>
                  <a:ext uri="{FF2B5EF4-FFF2-40B4-BE49-F238E27FC236}">
                    <a16:creationId xmlns:a16="http://schemas.microsoft.com/office/drawing/2014/main" id="{DD64BFE4-7C29-91C0-EBD7-B85A3A288EFD}"/>
                  </a:ext>
                </a:extLst>
              </p:cNvPr>
              <p:cNvSpPr/>
              <p:nvPr/>
            </p:nvSpPr>
            <p:spPr>
              <a:xfrm rot="19913209">
                <a:off x="3595212" y="4400519"/>
                <a:ext cx="2482159" cy="413973"/>
              </a:xfrm>
              <a:custGeom>
                <a:avLst/>
                <a:gdLst>
                  <a:gd name="connsiteX0" fmla="*/ 0 w 4180787"/>
                  <a:gd name="connsiteY0" fmla="*/ 0 h 432613"/>
                  <a:gd name="connsiteX1" fmla="*/ 4180787 w 4180787"/>
                  <a:gd name="connsiteY1" fmla="*/ 0 h 432613"/>
                  <a:gd name="connsiteX2" fmla="*/ 4180787 w 4180787"/>
                  <a:gd name="connsiteY2" fmla="*/ 432613 h 432613"/>
                  <a:gd name="connsiteX3" fmla="*/ 0 w 4180787"/>
                  <a:gd name="connsiteY3" fmla="*/ 432613 h 432613"/>
                  <a:gd name="connsiteX4" fmla="*/ 0 w 4180787"/>
                  <a:gd name="connsiteY4" fmla="*/ 0 h 432613"/>
                  <a:gd name="connsiteX0" fmla="*/ 0 w 4180787"/>
                  <a:gd name="connsiteY0" fmla="*/ 0 h 446239"/>
                  <a:gd name="connsiteX1" fmla="*/ 4180787 w 4180787"/>
                  <a:gd name="connsiteY1" fmla="*/ 0 h 446239"/>
                  <a:gd name="connsiteX2" fmla="*/ 4180787 w 4180787"/>
                  <a:gd name="connsiteY2" fmla="*/ 432613 h 446239"/>
                  <a:gd name="connsiteX3" fmla="*/ 1797892 w 4180787"/>
                  <a:gd name="connsiteY3" fmla="*/ 446239 h 446239"/>
                  <a:gd name="connsiteX4" fmla="*/ 0 w 4180787"/>
                  <a:gd name="connsiteY4" fmla="*/ 432613 h 446239"/>
                  <a:gd name="connsiteX5" fmla="*/ 0 w 4180787"/>
                  <a:gd name="connsiteY5" fmla="*/ 0 h 446239"/>
                  <a:gd name="connsiteX0" fmla="*/ 0 w 4180787"/>
                  <a:gd name="connsiteY0" fmla="*/ 3102 h 449341"/>
                  <a:gd name="connsiteX1" fmla="*/ 1774422 w 4180787"/>
                  <a:gd name="connsiteY1" fmla="*/ 0 h 449341"/>
                  <a:gd name="connsiteX2" fmla="*/ 4180787 w 4180787"/>
                  <a:gd name="connsiteY2" fmla="*/ 3102 h 449341"/>
                  <a:gd name="connsiteX3" fmla="*/ 4180787 w 4180787"/>
                  <a:gd name="connsiteY3" fmla="*/ 435715 h 449341"/>
                  <a:gd name="connsiteX4" fmla="*/ 1797892 w 4180787"/>
                  <a:gd name="connsiteY4" fmla="*/ 449341 h 449341"/>
                  <a:gd name="connsiteX5" fmla="*/ 0 w 4180787"/>
                  <a:gd name="connsiteY5" fmla="*/ 435715 h 449341"/>
                  <a:gd name="connsiteX6" fmla="*/ 0 w 4180787"/>
                  <a:gd name="connsiteY6" fmla="*/ 3102 h 449341"/>
                  <a:gd name="connsiteX0" fmla="*/ 0 w 4180787"/>
                  <a:gd name="connsiteY0" fmla="*/ 0 h 446239"/>
                  <a:gd name="connsiteX1" fmla="*/ 1791064 w 4180787"/>
                  <a:gd name="connsiteY1" fmla="*/ 191058 h 446239"/>
                  <a:gd name="connsiteX2" fmla="*/ 4180787 w 4180787"/>
                  <a:gd name="connsiteY2" fmla="*/ 0 h 446239"/>
                  <a:gd name="connsiteX3" fmla="*/ 4180787 w 4180787"/>
                  <a:gd name="connsiteY3" fmla="*/ 432613 h 446239"/>
                  <a:gd name="connsiteX4" fmla="*/ 1797892 w 4180787"/>
                  <a:gd name="connsiteY4" fmla="*/ 446239 h 446239"/>
                  <a:gd name="connsiteX5" fmla="*/ 0 w 4180787"/>
                  <a:gd name="connsiteY5" fmla="*/ 432613 h 446239"/>
                  <a:gd name="connsiteX6" fmla="*/ 0 w 4180787"/>
                  <a:gd name="connsiteY6" fmla="*/ 0 h 446239"/>
                  <a:gd name="connsiteX0" fmla="*/ 0 w 4180787"/>
                  <a:gd name="connsiteY0" fmla="*/ 0 h 432613"/>
                  <a:gd name="connsiteX1" fmla="*/ 1791064 w 4180787"/>
                  <a:gd name="connsiteY1" fmla="*/ 19105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0 h 432613"/>
                  <a:gd name="connsiteX1" fmla="*/ 1835870 w 4180787"/>
                  <a:gd name="connsiteY1" fmla="*/ 18721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4908 h 437521"/>
                  <a:gd name="connsiteX1" fmla="*/ 1835870 w 4180787"/>
                  <a:gd name="connsiteY1" fmla="*/ 192126 h 437521"/>
                  <a:gd name="connsiteX2" fmla="*/ 4180787 w 4180787"/>
                  <a:gd name="connsiteY2" fmla="*/ 4908 h 437521"/>
                  <a:gd name="connsiteX3" fmla="*/ 4180787 w 4180787"/>
                  <a:gd name="connsiteY3" fmla="*/ 437521 h 437521"/>
                  <a:gd name="connsiteX4" fmla="*/ 1740284 w 4180787"/>
                  <a:gd name="connsiteY4" fmla="*/ 305633 h 437521"/>
                  <a:gd name="connsiteX5" fmla="*/ 0 w 4180787"/>
                  <a:gd name="connsiteY5" fmla="*/ 437521 h 437521"/>
                  <a:gd name="connsiteX6" fmla="*/ 0 w 4180787"/>
                  <a:gd name="connsiteY6" fmla="*/ 4908 h 437521"/>
                  <a:gd name="connsiteX0" fmla="*/ 0 w 4180787"/>
                  <a:gd name="connsiteY0" fmla="*/ 4908 h 446252"/>
                  <a:gd name="connsiteX1" fmla="*/ 1835870 w 4180787"/>
                  <a:gd name="connsiteY1" fmla="*/ 192126 h 446252"/>
                  <a:gd name="connsiteX2" fmla="*/ 4180787 w 4180787"/>
                  <a:gd name="connsiteY2" fmla="*/ 4908 h 446252"/>
                  <a:gd name="connsiteX3" fmla="*/ 4180787 w 4180787"/>
                  <a:gd name="connsiteY3" fmla="*/ 437521 h 446252"/>
                  <a:gd name="connsiteX4" fmla="*/ 1740284 w 4180787"/>
                  <a:gd name="connsiteY4" fmla="*/ 305633 h 446252"/>
                  <a:gd name="connsiteX5" fmla="*/ 0 w 4180787"/>
                  <a:gd name="connsiteY5" fmla="*/ 437521 h 446252"/>
                  <a:gd name="connsiteX6" fmla="*/ 0 w 4180787"/>
                  <a:gd name="connsiteY6" fmla="*/ 4908 h 446252"/>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0 h 432613"/>
                  <a:gd name="connsiteX1" fmla="*/ 1779968 w 4180787"/>
                  <a:gd name="connsiteY1" fmla="*/ 237145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0787" h="432613">
                    <a:moveTo>
                      <a:pt x="0" y="0"/>
                    </a:moveTo>
                    <a:cubicBezTo>
                      <a:pt x="455759" y="126804"/>
                      <a:pt x="1083170" y="237145"/>
                      <a:pt x="1779968" y="237145"/>
                    </a:cubicBezTo>
                    <a:cubicBezTo>
                      <a:pt x="2476766" y="237145"/>
                      <a:pt x="3713158" y="116136"/>
                      <a:pt x="4180787" y="0"/>
                    </a:cubicBezTo>
                    <a:lnTo>
                      <a:pt x="4180787" y="432613"/>
                    </a:lnTo>
                    <a:cubicBezTo>
                      <a:pt x="3758675" y="303509"/>
                      <a:pt x="2437082" y="300725"/>
                      <a:pt x="1740284" y="300725"/>
                    </a:cubicBezTo>
                    <a:cubicBezTo>
                      <a:pt x="1043486" y="300725"/>
                      <a:pt x="357043" y="386721"/>
                      <a:pt x="0" y="432613"/>
                    </a:cubicBezTo>
                    <a:lnTo>
                      <a:pt x="0" y="0"/>
                    </a:lnTo>
                    <a:close/>
                  </a:path>
                </a:pathLst>
              </a:custGeom>
              <a:solidFill>
                <a:schemeClr val="tx1">
                  <a:lumMod val="20000"/>
                  <a:lumOff val="8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3"/>
                  </a:solidFill>
                  <a:effectLst/>
                  <a:uLnTx/>
                  <a:uFillTx/>
                  <a:latin typeface="Calibri"/>
                  <a:ea typeface="+mn-ea"/>
                  <a:cs typeface="+mn-cs"/>
                </a:endParaRPr>
              </a:p>
            </p:txBody>
          </p:sp>
          <p:sp>
            <p:nvSpPr>
              <p:cNvPr id="7" name="矩形 1">
                <a:extLst>
                  <a:ext uri="{FF2B5EF4-FFF2-40B4-BE49-F238E27FC236}">
                    <a16:creationId xmlns:a16="http://schemas.microsoft.com/office/drawing/2014/main" id="{0EC91FC8-2122-4674-AFF6-E9F3F6308872}"/>
                  </a:ext>
                </a:extLst>
              </p:cNvPr>
              <p:cNvSpPr/>
              <p:nvPr/>
            </p:nvSpPr>
            <p:spPr>
              <a:xfrm rot="708470">
                <a:off x="3109799" y="3398140"/>
                <a:ext cx="3076959" cy="413973"/>
              </a:xfrm>
              <a:custGeom>
                <a:avLst/>
                <a:gdLst>
                  <a:gd name="connsiteX0" fmla="*/ 0 w 4180787"/>
                  <a:gd name="connsiteY0" fmla="*/ 0 h 432613"/>
                  <a:gd name="connsiteX1" fmla="*/ 4180787 w 4180787"/>
                  <a:gd name="connsiteY1" fmla="*/ 0 h 432613"/>
                  <a:gd name="connsiteX2" fmla="*/ 4180787 w 4180787"/>
                  <a:gd name="connsiteY2" fmla="*/ 432613 h 432613"/>
                  <a:gd name="connsiteX3" fmla="*/ 0 w 4180787"/>
                  <a:gd name="connsiteY3" fmla="*/ 432613 h 432613"/>
                  <a:gd name="connsiteX4" fmla="*/ 0 w 4180787"/>
                  <a:gd name="connsiteY4" fmla="*/ 0 h 432613"/>
                  <a:gd name="connsiteX0" fmla="*/ 0 w 4180787"/>
                  <a:gd name="connsiteY0" fmla="*/ 0 h 446239"/>
                  <a:gd name="connsiteX1" fmla="*/ 4180787 w 4180787"/>
                  <a:gd name="connsiteY1" fmla="*/ 0 h 446239"/>
                  <a:gd name="connsiteX2" fmla="*/ 4180787 w 4180787"/>
                  <a:gd name="connsiteY2" fmla="*/ 432613 h 446239"/>
                  <a:gd name="connsiteX3" fmla="*/ 1797892 w 4180787"/>
                  <a:gd name="connsiteY3" fmla="*/ 446239 h 446239"/>
                  <a:gd name="connsiteX4" fmla="*/ 0 w 4180787"/>
                  <a:gd name="connsiteY4" fmla="*/ 432613 h 446239"/>
                  <a:gd name="connsiteX5" fmla="*/ 0 w 4180787"/>
                  <a:gd name="connsiteY5" fmla="*/ 0 h 446239"/>
                  <a:gd name="connsiteX0" fmla="*/ 0 w 4180787"/>
                  <a:gd name="connsiteY0" fmla="*/ 3102 h 449341"/>
                  <a:gd name="connsiteX1" fmla="*/ 1774422 w 4180787"/>
                  <a:gd name="connsiteY1" fmla="*/ 0 h 449341"/>
                  <a:gd name="connsiteX2" fmla="*/ 4180787 w 4180787"/>
                  <a:gd name="connsiteY2" fmla="*/ 3102 h 449341"/>
                  <a:gd name="connsiteX3" fmla="*/ 4180787 w 4180787"/>
                  <a:gd name="connsiteY3" fmla="*/ 435715 h 449341"/>
                  <a:gd name="connsiteX4" fmla="*/ 1797892 w 4180787"/>
                  <a:gd name="connsiteY4" fmla="*/ 449341 h 449341"/>
                  <a:gd name="connsiteX5" fmla="*/ 0 w 4180787"/>
                  <a:gd name="connsiteY5" fmla="*/ 435715 h 449341"/>
                  <a:gd name="connsiteX6" fmla="*/ 0 w 4180787"/>
                  <a:gd name="connsiteY6" fmla="*/ 3102 h 449341"/>
                  <a:gd name="connsiteX0" fmla="*/ 0 w 4180787"/>
                  <a:gd name="connsiteY0" fmla="*/ 0 h 446239"/>
                  <a:gd name="connsiteX1" fmla="*/ 1791064 w 4180787"/>
                  <a:gd name="connsiteY1" fmla="*/ 191058 h 446239"/>
                  <a:gd name="connsiteX2" fmla="*/ 4180787 w 4180787"/>
                  <a:gd name="connsiteY2" fmla="*/ 0 h 446239"/>
                  <a:gd name="connsiteX3" fmla="*/ 4180787 w 4180787"/>
                  <a:gd name="connsiteY3" fmla="*/ 432613 h 446239"/>
                  <a:gd name="connsiteX4" fmla="*/ 1797892 w 4180787"/>
                  <a:gd name="connsiteY4" fmla="*/ 446239 h 446239"/>
                  <a:gd name="connsiteX5" fmla="*/ 0 w 4180787"/>
                  <a:gd name="connsiteY5" fmla="*/ 432613 h 446239"/>
                  <a:gd name="connsiteX6" fmla="*/ 0 w 4180787"/>
                  <a:gd name="connsiteY6" fmla="*/ 0 h 446239"/>
                  <a:gd name="connsiteX0" fmla="*/ 0 w 4180787"/>
                  <a:gd name="connsiteY0" fmla="*/ 0 h 432613"/>
                  <a:gd name="connsiteX1" fmla="*/ 1791064 w 4180787"/>
                  <a:gd name="connsiteY1" fmla="*/ 19105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0 h 432613"/>
                  <a:gd name="connsiteX1" fmla="*/ 1835870 w 4180787"/>
                  <a:gd name="connsiteY1" fmla="*/ 18721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4908 h 437521"/>
                  <a:gd name="connsiteX1" fmla="*/ 1835870 w 4180787"/>
                  <a:gd name="connsiteY1" fmla="*/ 192126 h 437521"/>
                  <a:gd name="connsiteX2" fmla="*/ 4180787 w 4180787"/>
                  <a:gd name="connsiteY2" fmla="*/ 4908 h 437521"/>
                  <a:gd name="connsiteX3" fmla="*/ 4180787 w 4180787"/>
                  <a:gd name="connsiteY3" fmla="*/ 437521 h 437521"/>
                  <a:gd name="connsiteX4" fmla="*/ 1740284 w 4180787"/>
                  <a:gd name="connsiteY4" fmla="*/ 305633 h 437521"/>
                  <a:gd name="connsiteX5" fmla="*/ 0 w 4180787"/>
                  <a:gd name="connsiteY5" fmla="*/ 437521 h 437521"/>
                  <a:gd name="connsiteX6" fmla="*/ 0 w 4180787"/>
                  <a:gd name="connsiteY6" fmla="*/ 4908 h 437521"/>
                  <a:gd name="connsiteX0" fmla="*/ 0 w 4180787"/>
                  <a:gd name="connsiteY0" fmla="*/ 4908 h 446252"/>
                  <a:gd name="connsiteX1" fmla="*/ 1835870 w 4180787"/>
                  <a:gd name="connsiteY1" fmla="*/ 192126 h 446252"/>
                  <a:gd name="connsiteX2" fmla="*/ 4180787 w 4180787"/>
                  <a:gd name="connsiteY2" fmla="*/ 4908 h 446252"/>
                  <a:gd name="connsiteX3" fmla="*/ 4180787 w 4180787"/>
                  <a:gd name="connsiteY3" fmla="*/ 437521 h 446252"/>
                  <a:gd name="connsiteX4" fmla="*/ 1740284 w 4180787"/>
                  <a:gd name="connsiteY4" fmla="*/ 305633 h 446252"/>
                  <a:gd name="connsiteX5" fmla="*/ 0 w 4180787"/>
                  <a:gd name="connsiteY5" fmla="*/ 437521 h 446252"/>
                  <a:gd name="connsiteX6" fmla="*/ 0 w 4180787"/>
                  <a:gd name="connsiteY6" fmla="*/ 4908 h 446252"/>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0 h 432613"/>
                  <a:gd name="connsiteX1" fmla="*/ 1779968 w 4180787"/>
                  <a:gd name="connsiteY1" fmla="*/ 237145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0787" h="432613">
                    <a:moveTo>
                      <a:pt x="0" y="0"/>
                    </a:moveTo>
                    <a:cubicBezTo>
                      <a:pt x="455759" y="126804"/>
                      <a:pt x="1083170" y="237145"/>
                      <a:pt x="1779968" y="237145"/>
                    </a:cubicBezTo>
                    <a:cubicBezTo>
                      <a:pt x="2476766" y="237145"/>
                      <a:pt x="3713158" y="116136"/>
                      <a:pt x="4180787" y="0"/>
                    </a:cubicBezTo>
                    <a:lnTo>
                      <a:pt x="4180787" y="432613"/>
                    </a:lnTo>
                    <a:cubicBezTo>
                      <a:pt x="3758675" y="303509"/>
                      <a:pt x="2437082" y="300725"/>
                      <a:pt x="1740284" y="300725"/>
                    </a:cubicBezTo>
                    <a:cubicBezTo>
                      <a:pt x="1043486" y="300725"/>
                      <a:pt x="357043" y="386721"/>
                      <a:pt x="0" y="432613"/>
                    </a:cubicBezTo>
                    <a:lnTo>
                      <a:pt x="0" y="0"/>
                    </a:lnTo>
                    <a:close/>
                  </a:path>
                </a:pathLst>
              </a:custGeom>
              <a:solidFill>
                <a:schemeClr val="tx1">
                  <a:lumMod val="20000"/>
                  <a:lumOff val="8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3"/>
                  </a:solidFill>
                  <a:effectLst/>
                  <a:uLnTx/>
                  <a:uFillTx/>
                  <a:latin typeface="Calibri"/>
                  <a:ea typeface="+mn-ea"/>
                  <a:cs typeface="+mn-cs"/>
                </a:endParaRPr>
              </a:p>
            </p:txBody>
          </p:sp>
          <p:sp>
            <p:nvSpPr>
              <p:cNvPr id="8" name="矩形 1">
                <a:extLst>
                  <a:ext uri="{FF2B5EF4-FFF2-40B4-BE49-F238E27FC236}">
                    <a16:creationId xmlns:a16="http://schemas.microsoft.com/office/drawing/2014/main" id="{A5493EC4-F831-6A48-237A-784BE0DFAEEC}"/>
                  </a:ext>
                </a:extLst>
              </p:cNvPr>
              <p:cNvSpPr/>
              <p:nvPr/>
            </p:nvSpPr>
            <p:spPr>
              <a:xfrm rot="293950">
                <a:off x="3208806" y="1267157"/>
                <a:ext cx="4099479" cy="424200"/>
              </a:xfrm>
              <a:custGeom>
                <a:avLst/>
                <a:gdLst>
                  <a:gd name="connsiteX0" fmla="*/ 0 w 4180787"/>
                  <a:gd name="connsiteY0" fmla="*/ 0 h 432613"/>
                  <a:gd name="connsiteX1" fmla="*/ 4180787 w 4180787"/>
                  <a:gd name="connsiteY1" fmla="*/ 0 h 432613"/>
                  <a:gd name="connsiteX2" fmla="*/ 4180787 w 4180787"/>
                  <a:gd name="connsiteY2" fmla="*/ 432613 h 432613"/>
                  <a:gd name="connsiteX3" fmla="*/ 0 w 4180787"/>
                  <a:gd name="connsiteY3" fmla="*/ 432613 h 432613"/>
                  <a:gd name="connsiteX4" fmla="*/ 0 w 4180787"/>
                  <a:gd name="connsiteY4" fmla="*/ 0 h 432613"/>
                  <a:gd name="connsiteX0" fmla="*/ 0 w 4180787"/>
                  <a:gd name="connsiteY0" fmla="*/ 0 h 446239"/>
                  <a:gd name="connsiteX1" fmla="*/ 4180787 w 4180787"/>
                  <a:gd name="connsiteY1" fmla="*/ 0 h 446239"/>
                  <a:gd name="connsiteX2" fmla="*/ 4180787 w 4180787"/>
                  <a:gd name="connsiteY2" fmla="*/ 432613 h 446239"/>
                  <a:gd name="connsiteX3" fmla="*/ 1797892 w 4180787"/>
                  <a:gd name="connsiteY3" fmla="*/ 446239 h 446239"/>
                  <a:gd name="connsiteX4" fmla="*/ 0 w 4180787"/>
                  <a:gd name="connsiteY4" fmla="*/ 432613 h 446239"/>
                  <a:gd name="connsiteX5" fmla="*/ 0 w 4180787"/>
                  <a:gd name="connsiteY5" fmla="*/ 0 h 446239"/>
                  <a:gd name="connsiteX0" fmla="*/ 0 w 4180787"/>
                  <a:gd name="connsiteY0" fmla="*/ 3102 h 449341"/>
                  <a:gd name="connsiteX1" fmla="*/ 1774422 w 4180787"/>
                  <a:gd name="connsiteY1" fmla="*/ 0 h 449341"/>
                  <a:gd name="connsiteX2" fmla="*/ 4180787 w 4180787"/>
                  <a:gd name="connsiteY2" fmla="*/ 3102 h 449341"/>
                  <a:gd name="connsiteX3" fmla="*/ 4180787 w 4180787"/>
                  <a:gd name="connsiteY3" fmla="*/ 435715 h 449341"/>
                  <a:gd name="connsiteX4" fmla="*/ 1797892 w 4180787"/>
                  <a:gd name="connsiteY4" fmla="*/ 449341 h 449341"/>
                  <a:gd name="connsiteX5" fmla="*/ 0 w 4180787"/>
                  <a:gd name="connsiteY5" fmla="*/ 435715 h 449341"/>
                  <a:gd name="connsiteX6" fmla="*/ 0 w 4180787"/>
                  <a:gd name="connsiteY6" fmla="*/ 3102 h 449341"/>
                  <a:gd name="connsiteX0" fmla="*/ 0 w 4180787"/>
                  <a:gd name="connsiteY0" fmla="*/ 0 h 446239"/>
                  <a:gd name="connsiteX1" fmla="*/ 1791064 w 4180787"/>
                  <a:gd name="connsiteY1" fmla="*/ 191058 h 446239"/>
                  <a:gd name="connsiteX2" fmla="*/ 4180787 w 4180787"/>
                  <a:gd name="connsiteY2" fmla="*/ 0 h 446239"/>
                  <a:gd name="connsiteX3" fmla="*/ 4180787 w 4180787"/>
                  <a:gd name="connsiteY3" fmla="*/ 432613 h 446239"/>
                  <a:gd name="connsiteX4" fmla="*/ 1797892 w 4180787"/>
                  <a:gd name="connsiteY4" fmla="*/ 446239 h 446239"/>
                  <a:gd name="connsiteX5" fmla="*/ 0 w 4180787"/>
                  <a:gd name="connsiteY5" fmla="*/ 432613 h 446239"/>
                  <a:gd name="connsiteX6" fmla="*/ 0 w 4180787"/>
                  <a:gd name="connsiteY6" fmla="*/ 0 h 446239"/>
                  <a:gd name="connsiteX0" fmla="*/ 0 w 4180787"/>
                  <a:gd name="connsiteY0" fmla="*/ 0 h 432613"/>
                  <a:gd name="connsiteX1" fmla="*/ 1791064 w 4180787"/>
                  <a:gd name="connsiteY1" fmla="*/ 19105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0 h 432613"/>
                  <a:gd name="connsiteX1" fmla="*/ 1835870 w 4180787"/>
                  <a:gd name="connsiteY1" fmla="*/ 18721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4908 h 437521"/>
                  <a:gd name="connsiteX1" fmla="*/ 1835870 w 4180787"/>
                  <a:gd name="connsiteY1" fmla="*/ 192126 h 437521"/>
                  <a:gd name="connsiteX2" fmla="*/ 4180787 w 4180787"/>
                  <a:gd name="connsiteY2" fmla="*/ 4908 h 437521"/>
                  <a:gd name="connsiteX3" fmla="*/ 4180787 w 4180787"/>
                  <a:gd name="connsiteY3" fmla="*/ 437521 h 437521"/>
                  <a:gd name="connsiteX4" fmla="*/ 1740284 w 4180787"/>
                  <a:gd name="connsiteY4" fmla="*/ 305633 h 437521"/>
                  <a:gd name="connsiteX5" fmla="*/ 0 w 4180787"/>
                  <a:gd name="connsiteY5" fmla="*/ 437521 h 437521"/>
                  <a:gd name="connsiteX6" fmla="*/ 0 w 4180787"/>
                  <a:gd name="connsiteY6" fmla="*/ 4908 h 437521"/>
                  <a:gd name="connsiteX0" fmla="*/ 0 w 4180787"/>
                  <a:gd name="connsiteY0" fmla="*/ 4908 h 446252"/>
                  <a:gd name="connsiteX1" fmla="*/ 1835870 w 4180787"/>
                  <a:gd name="connsiteY1" fmla="*/ 192126 h 446252"/>
                  <a:gd name="connsiteX2" fmla="*/ 4180787 w 4180787"/>
                  <a:gd name="connsiteY2" fmla="*/ 4908 h 446252"/>
                  <a:gd name="connsiteX3" fmla="*/ 4180787 w 4180787"/>
                  <a:gd name="connsiteY3" fmla="*/ 437521 h 446252"/>
                  <a:gd name="connsiteX4" fmla="*/ 1740284 w 4180787"/>
                  <a:gd name="connsiteY4" fmla="*/ 305633 h 446252"/>
                  <a:gd name="connsiteX5" fmla="*/ 0 w 4180787"/>
                  <a:gd name="connsiteY5" fmla="*/ 437521 h 446252"/>
                  <a:gd name="connsiteX6" fmla="*/ 0 w 4180787"/>
                  <a:gd name="connsiteY6" fmla="*/ 4908 h 446252"/>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0 h 432613"/>
                  <a:gd name="connsiteX1" fmla="*/ 1779968 w 4180787"/>
                  <a:gd name="connsiteY1" fmla="*/ 237145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0787" h="432613">
                    <a:moveTo>
                      <a:pt x="0" y="0"/>
                    </a:moveTo>
                    <a:cubicBezTo>
                      <a:pt x="455759" y="126804"/>
                      <a:pt x="1083170" y="237145"/>
                      <a:pt x="1779968" y="237145"/>
                    </a:cubicBezTo>
                    <a:cubicBezTo>
                      <a:pt x="2476766" y="237145"/>
                      <a:pt x="3713158" y="116136"/>
                      <a:pt x="4180787" y="0"/>
                    </a:cubicBezTo>
                    <a:lnTo>
                      <a:pt x="4180787" y="432613"/>
                    </a:lnTo>
                    <a:cubicBezTo>
                      <a:pt x="3758675" y="303509"/>
                      <a:pt x="2437082" y="300725"/>
                      <a:pt x="1740284" y="300725"/>
                    </a:cubicBezTo>
                    <a:cubicBezTo>
                      <a:pt x="1043486" y="300725"/>
                      <a:pt x="357043" y="386721"/>
                      <a:pt x="0" y="432613"/>
                    </a:cubicBezTo>
                    <a:lnTo>
                      <a:pt x="0" y="0"/>
                    </a:lnTo>
                    <a:close/>
                  </a:path>
                </a:pathLst>
              </a:custGeom>
              <a:solidFill>
                <a:schemeClr val="tx1">
                  <a:lumMod val="20000"/>
                  <a:lumOff val="8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3"/>
                  </a:solidFill>
                  <a:effectLst/>
                  <a:uLnTx/>
                  <a:uFillTx/>
                  <a:latin typeface="Calibri"/>
                  <a:ea typeface="+mn-ea"/>
                  <a:cs typeface="+mn-cs"/>
                </a:endParaRPr>
              </a:p>
            </p:txBody>
          </p:sp>
          <p:grpSp>
            <p:nvGrpSpPr>
              <p:cNvPr id="9" name="组合 43">
                <a:extLst>
                  <a:ext uri="{FF2B5EF4-FFF2-40B4-BE49-F238E27FC236}">
                    <a16:creationId xmlns:a16="http://schemas.microsoft.com/office/drawing/2014/main" id="{E2AE167B-D4D8-B2C0-3E0F-AB45143C1415}"/>
                  </a:ext>
                </a:extLst>
              </p:cNvPr>
              <p:cNvGrpSpPr/>
              <p:nvPr/>
            </p:nvGrpSpPr>
            <p:grpSpPr>
              <a:xfrm>
                <a:off x="2361514" y="742974"/>
                <a:ext cx="978921" cy="978921"/>
                <a:chOff x="2195736" y="908720"/>
                <a:chExt cx="2160240" cy="2160240"/>
              </a:xfrm>
              <a:effectLst>
                <a:outerShdw blurRad="139700" dist="114300" dir="5400000" algn="t" rotWithShape="0">
                  <a:prstClr val="black">
                    <a:alpha val="28000"/>
                  </a:prstClr>
                </a:outerShdw>
              </a:effectLst>
            </p:grpSpPr>
            <p:sp>
              <p:nvSpPr>
                <p:cNvPr id="26" name="椭圆 60">
                  <a:extLst>
                    <a:ext uri="{FF2B5EF4-FFF2-40B4-BE49-F238E27FC236}">
                      <a16:creationId xmlns:a16="http://schemas.microsoft.com/office/drawing/2014/main" id="{0FBDA074-699A-2322-A491-8E5B94720666}"/>
                    </a:ext>
                  </a:extLst>
                </p:cNvPr>
                <p:cNvSpPr/>
                <p:nvPr/>
              </p:nvSpPr>
              <p:spPr>
                <a:xfrm>
                  <a:off x="2195736" y="908720"/>
                  <a:ext cx="2160240" cy="2160240"/>
                </a:xfrm>
                <a:prstGeom prst="ellipse">
                  <a:avLst/>
                </a:prstGeom>
                <a:solidFill>
                  <a:sysClr val="window" lastClr="FFFFFF"/>
                </a:solidFill>
                <a:ln w="25400" cap="flat" cmpd="sng" algn="ctr">
                  <a:solidFill>
                    <a:sysClr val="window" lastClr="FFFFFF">
                      <a:lumMod val="95000"/>
                    </a:sysClr>
                  </a:solidFill>
                  <a:prstDash val="solid"/>
                </a:ln>
                <a:effectLst>
                  <a:innerShdw blurRad="76200">
                    <a:sysClr val="windowText" lastClr="000000">
                      <a:lumMod val="65000"/>
                      <a:lumOff val="35000"/>
                    </a:sys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7" name="椭圆 61">
                  <a:extLst>
                    <a:ext uri="{FF2B5EF4-FFF2-40B4-BE49-F238E27FC236}">
                      <a16:creationId xmlns:a16="http://schemas.microsoft.com/office/drawing/2014/main" id="{2C42ECA2-788E-24FB-6110-333F9075ADD1}"/>
                    </a:ext>
                  </a:extLst>
                </p:cNvPr>
                <p:cNvSpPr/>
                <p:nvPr/>
              </p:nvSpPr>
              <p:spPr>
                <a:xfrm>
                  <a:off x="2339752" y="1052736"/>
                  <a:ext cx="1872208" cy="1872208"/>
                </a:xfrm>
                <a:prstGeom prst="ellipse">
                  <a:avLst/>
                </a:prstGeom>
                <a:solidFill>
                  <a:schemeClr val="accent1"/>
                </a:solidFill>
                <a:ln w="57150" cap="flat" cmpd="sng" algn="ctr">
                  <a:solidFill>
                    <a:schemeClr val="accent1">
                      <a:lumMod val="75000"/>
                    </a:schemeClr>
                  </a:solidFill>
                  <a:prstDash val="solid"/>
                </a:ln>
                <a:effectLst>
                  <a:innerShdw blurRad="63500" dist="114300" dir="18900000">
                    <a:prstClr val="black">
                      <a:alpha val="36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10" name="矩形 1">
                <a:extLst>
                  <a:ext uri="{FF2B5EF4-FFF2-40B4-BE49-F238E27FC236}">
                    <a16:creationId xmlns:a16="http://schemas.microsoft.com/office/drawing/2014/main" id="{56A0F538-3E5A-04F0-5DCD-15BC92D04DDB}"/>
                  </a:ext>
                </a:extLst>
              </p:cNvPr>
              <p:cNvSpPr/>
              <p:nvPr/>
            </p:nvSpPr>
            <p:spPr>
              <a:xfrm rot="20453418">
                <a:off x="2338642" y="2336237"/>
                <a:ext cx="4918912" cy="541306"/>
              </a:xfrm>
              <a:custGeom>
                <a:avLst/>
                <a:gdLst>
                  <a:gd name="connsiteX0" fmla="*/ 0 w 4180787"/>
                  <a:gd name="connsiteY0" fmla="*/ 0 h 432613"/>
                  <a:gd name="connsiteX1" fmla="*/ 4180787 w 4180787"/>
                  <a:gd name="connsiteY1" fmla="*/ 0 h 432613"/>
                  <a:gd name="connsiteX2" fmla="*/ 4180787 w 4180787"/>
                  <a:gd name="connsiteY2" fmla="*/ 432613 h 432613"/>
                  <a:gd name="connsiteX3" fmla="*/ 0 w 4180787"/>
                  <a:gd name="connsiteY3" fmla="*/ 432613 h 432613"/>
                  <a:gd name="connsiteX4" fmla="*/ 0 w 4180787"/>
                  <a:gd name="connsiteY4" fmla="*/ 0 h 432613"/>
                  <a:gd name="connsiteX0" fmla="*/ 0 w 4180787"/>
                  <a:gd name="connsiteY0" fmla="*/ 0 h 446239"/>
                  <a:gd name="connsiteX1" fmla="*/ 4180787 w 4180787"/>
                  <a:gd name="connsiteY1" fmla="*/ 0 h 446239"/>
                  <a:gd name="connsiteX2" fmla="*/ 4180787 w 4180787"/>
                  <a:gd name="connsiteY2" fmla="*/ 432613 h 446239"/>
                  <a:gd name="connsiteX3" fmla="*/ 1797892 w 4180787"/>
                  <a:gd name="connsiteY3" fmla="*/ 446239 h 446239"/>
                  <a:gd name="connsiteX4" fmla="*/ 0 w 4180787"/>
                  <a:gd name="connsiteY4" fmla="*/ 432613 h 446239"/>
                  <a:gd name="connsiteX5" fmla="*/ 0 w 4180787"/>
                  <a:gd name="connsiteY5" fmla="*/ 0 h 446239"/>
                  <a:gd name="connsiteX0" fmla="*/ 0 w 4180787"/>
                  <a:gd name="connsiteY0" fmla="*/ 3102 h 449341"/>
                  <a:gd name="connsiteX1" fmla="*/ 1774422 w 4180787"/>
                  <a:gd name="connsiteY1" fmla="*/ 0 h 449341"/>
                  <a:gd name="connsiteX2" fmla="*/ 4180787 w 4180787"/>
                  <a:gd name="connsiteY2" fmla="*/ 3102 h 449341"/>
                  <a:gd name="connsiteX3" fmla="*/ 4180787 w 4180787"/>
                  <a:gd name="connsiteY3" fmla="*/ 435715 h 449341"/>
                  <a:gd name="connsiteX4" fmla="*/ 1797892 w 4180787"/>
                  <a:gd name="connsiteY4" fmla="*/ 449341 h 449341"/>
                  <a:gd name="connsiteX5" fmla="*/ 0 w 4180787"/>
                  <a:gd name="connsiteY5" fmla="*/ 435715 h 449341"/>
                  <a:gd name="connsiteX6" fmla="*/ 0 w 4180787"/>
                  <a:gd name="connsiteY6" fmla="*/ 3102 h 449341"/>
                  <a:gd name="connsiteX0" fmla="*/ 0 w 4180787"/>
                  <a:gd name="connsiteY0" fmla="*/ 0 h 446239"/>
                  <a:gd name="connsiteX1" fmla="*/ 1791064 w 4180787"/>
                  <a:gd name="connsiteY1" fmla="*/ 191058 h 446239"/>
                  <a:gd name="connsiteX2" fmla="*/ 4180787 w 4180787"/>
                  <a:gd name="connsiteY2" fmla="*/ 0 h 446239"/>
                  <a:gd name="connsiteX3" fmla="*/ 4180787 w 4180787"/>
                  <a:gd name="connsiteY3" fmla="*/ 432613 h 446239"/>
                  <a:gd name="connsiteX4" fmla="*/ 1797892 w 4180787"/>
                  <a:gd name="connsiteY4" fmla="*/ 446239 h 446239"/>
                  <a:gd name="connsiteX5" fmla="*/ 0 w 4180787"/>
                  <a:gd name="connsiteY5" fmla="*/ 432613 h 446239"/>
                  <a:gd name="connsiteX6" fmla="*/ 0 w 4180787"/>
                  <a:gd name="connsiteY6" fmla="*/ 0 h 446239"/>
                  <a:gd name="connsiteX0" fmla="*/ 0 w 4180787"/>
                  <a:gd name="connsiteY0" fmla="*/ 0 h 432613"/>
                  <a:gd name="connsiteX1" fmla="*/ 1791064 w 4180787"/>
                  <a:gd name="connsiteY1" fmla="*/ 19105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0 h 432613"/>
                  <a:gd name="connsiteX1" fmla="*/ 1835870 w 4180787"/>
                  <a:gd name="connsiteY1" fmla="*/ 187218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 name="connsiteX0" fmla="*/ 0 w 4180787"/>
                  <a:gd name="connsiteY0" fmla="*/ 4908 h 437521"/>
                  <a:gd name="connsiteX1" fmla="*/ 1835870 w 4180787"/>
                  <a:gd name="connsiteY1" fmla="*/ 192126 h 437521"/>
                  <a:gd name="connsiteX2" fmla="*/ 4180787 w 4180787"/>
                  <a:gd name="connsiteY2" fmla="*/ 4908 h 437521"/>
                  <a:gd name="connsiteX3" fmla="*/ 4180787 w 4180787"/>
                  <a:gd name="connsiteY3" fmla="*/ 437521 h 437521"/>
                  <a:gd name="connsiteX4" fmla="*/ 1740284 w 4180787"/>
                  <a:gd name="connsiteY4" fmla="*/ 305633 h 437521"/>
                  <a:gd name="connsiteX5" fmla="*/ 0 w 4180787"/>
                  <a:gd name="connsiteY5" fmla="*/ 437521 h 437521"/>
                  <a:gd name="connsiteX6" fmla="*/ 0 w 4180787"/>
                  <a:gd name="connsiteY6" fmla="*/ 4908 h 437521"/>
                  <a:gd name="connsiteX0" fmla="*/ 0 w 4180787"/>
                  <a:gd name="connsiteY0" fmla="*/ 4908 h 446252"/>
                  <a:gd name="connsiteX1" fmla="*/ 1835870 w 4180787"/>
                  <a:gd name="connsiteY1" fmla="*/ 192126 h 446252"/>
                  <a:gd name="connsiteX2" fmla="*/ 4180787 w 4180787"/>
                  <a:gd name="connsiteY2" fmla="*/ 4908 h 446252"/>
                  <a:gd name="connsiteX3" fmla="*/ 4180787 w 4180787"/>
                  <a:gd name="connsiteY3" fmla="*/ 437521 h 446252"/>
                  <a:gd name="connsiteX4" fmla="*/ 1740284 w 4180787"/>
                  <a:gd name="connsiteY4" fmla="*/ 305633 h 446252"/>
                  <a:gd name="connsiteX5" fmla="*/ 0 w 4180787"/>
                  <a:gd name="connsiteY5" fmla="*/ 437521 h 446252"/>
                  <a:gd name="connsiteX6" fmla="*/ 0 w 4180787"/>
                  <a:gd name="connsiteY6" fmla="*/ 4908 h 446252"/>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45451"/>
                  <a:gd name="connsiteX1" fmla="*/ 1779968 w 4180787"/>
                  <a:gd name="connsiteY1" fmla="*/ 241252 h 445451"/>
                  <a:gd name="connsiteX2" fmla="*/ 4180787 w 4180787"/>
                  <a:gd name="connsiteY2" fmla="*/ 4107 h 445451"/>
                  <a:gd name="connsiteX3" fmla="*/ 4180787 w 4180787"/>
                  <a:gd name="connsiteY3" fmla="*/ 436720 h 445451"/>
                  <a:gd name="connsiteX4" fmla="*/ 1740284 w 4180787"/>
                  <a:gd name="connsiteY4" fmla="*/ 304832 h 445451"/>
                  <a:gd name="connsiteX5" fmla="*/ 0 w 4180787"/>
                  <a:gd name="connsiteY5" fmla="*/ 436720 h 445451"/>
                  <a:gd name="connsiteX6" fmla="*/ 0 w 4180787"/>
                  <a:gd name="connsiteY6" fmla="*/ 4107 h 445451"/>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4107 h 436720"/>
                  <a:gd name="connsiteX1" fmla="*/ 1779968 w 4180787"/>
                  <a:gd name="connsiteY1" fmla="*/ 241252 h 436720"/>
                  <a:gd name="connsiteX2" fmla="*/ 4180787 w 4180787"/>
                  <a:gd name="connsiteY2" fmla="*/ 4107 h 436720"/>
                  <a:gd name="connsiteX3" fmla="*/ 4180787 w 4180787"/>
                  <a:gd name="connsiteY3" fmla="*/ 436720 h 436720"/>
                  <a:gd name="connsiteX4" fmla="*/ 1740284 w 4180787"/>
                  <a:gd name="connsiteY4" fmla="*/ 304832 h 436720"/>
                  <a:gd name="connsiteX5" fmla="*/ 0 w 4180787"/>
                  <a:gd name="connsiteY5" fmla="*/ 436720 h 436720"/>
                  <a:gd name="connsiteX6" fmla="*/ 0 w 4180787"/>
                  <a:gd name="connsiteY6" fmla="*/ 4107 h 436720"/>
                  <a:gd name="connsiteX0" fmla="*/ 0 w 4180787"/>
                  <a:gd name="connsiteY0" fmla="*/ 0 h 432613"/>
                  <a:gd name="connsiteX1" fmla="*/ 1779968 w 4180787"/>
                  <a:gd name="connsiteY1" fmla="*/ 237145 h 432613"/>
                  <a:gd name="connsiteX2" fmla="*/ 4180787 w 4180787"/>
                  <a:gd name="connsiteY2" fmla="*/ 0 h 432613"/>
                  <a:gd name="connsiteX3" fmla="*/ 4180787 w 4180787"/>
                  <a:gd name="connsiteY3" fmla="*/ 432613 h 432613"/>
                  <a:gd name="connsiteX4" fmla="*/ 1740284 w 4180787"/>
                  <a:gd name="connsiteY4" fmla="*/ 300725 h 432613"/>
                  <a:gd name="connsiteX5" fmla="*/ 0 w 4180787"/>
                  <a:gd name="connsiteY5" fmla="*/ 432613 h 432613"/>
                  <a:gd name="connsiteX6" fmla="*/ 0 w 4180787"/>
                  <a:gd name="connsiteY6" fmla="*/ 0 h 43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0787" h="432613">
                    <a:moveTo>
                      <a:pt x="0" y="0"/>
                    </a:moveTo>
                    <a:cubicBezTo>
                      <a:pt x="455759" y="126804"/>
                      <a:pt x="1083170" y="237145"/>
                      <a:pt x="1779968" y="237145"/>
                    </a:cubicBezTo>
                    <a:cubicBezTo>
                      <a:pt x="2476766" y="237145"/>
                      <a:pt x="3713158" y="116136"/>
                      <a:pt x="4180787" y="0"/>
                    </a:cubicBezTo>
                    <a:lnTo>
                      <a:pt x="4180787" y="432613"/>
                    </a:lnTo>
                    <a:cubicBezTo>
                      <a:pt x="3758675" y="303509"/>
                      <a:pt x="2437082" y="300725"/>
                      <a:pt x="1740284" y="300725"/>
                    </a:cubicBezTo>
                    <a:cubicBezTo>
                      <a:pt x="1043486" y="300725"/>
                      <a:pt x="357043" y="386721"/>
                      <a:pt x="0" y="432613"/>
                    </a:cubicBezTo>
                    <a:lnTo>
                      <a:pt x="0" y="0"/>
                    </a:lnTo>
                    <a:close/>
                  </a:path>
                </a:pathLst>
              </a:custGeom>
              <a:solidFill>
                <a:schemeClr val="tx1">
                  <a:lumMod val="20000"/>
                  <a:lumOff val="8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3"/>
                  </a:solidFill>
                  <a:effectLst/>
                  <a:uLnTx/>
                  <a:uFillTx/>
                  <a:latin typeface="Calibri"/>
                  <a:ea typeface="+mn-ea"/>
                  <a:cs typeface="+mn-cs"/>
                </a:endParaRPr>
              </a:p>
            </p:txBody>
          </p:sp>
          <p:grpSp>
            <p:nvGrpSpPr>
              <p:cNvPr id="11" name="组合 45">
                <a:extLst>
                  <a:ext uri="{FF2B5EF4-FFF2-40B4-BE49-F238E27FC236}">
                    <a16:creationId xmlns:a16="http://schemas.microsoft.com/office/drawing/2014/main" id="{EDD67830-EFEB-2460-196B-7B28D385AF0B}"/>
                  </a:ext>
                </a:extLst>
              </p:cNvPr>
              <p:cNvGrpSpPr/>
              <p:nvPr/>
            </p:nvGrpSpPr>
            <p:grpSpPr>
              <a:xfrm>
                <a:off x="1532693" y="2532246"/>
                <a:ext cx="1657642" cy="1657642"/>
                <a:chOff x="2195736" y="908720"/>
                <a:chExt cx="2160240" cy="2160240"/>
              </a:xfrm>
              <a:effectLst>
                <a:outerShdw blurRad="139700" dist="114300" dir="5400000" algn="t" rotWithShape="0">
                  <a:prstClr val="black">
                    <a:alpha val="28000"/>
                  </a:prstClr>
                </a:outerShdw>
              </a:effectLst>
            </p:grpSpPr>
            <p:sp>
              <p:nvSpPr>
                <p:cNvPr id="24" name="椭圆 58">
                  <a:extLst>
                    <a:ext uri="{FF2B5EF4-FFF2-40B4-BE49-F238E27FC236}">
                      <a16:creationId xmlns:a16="http://schemas.microsoft.com/office/drawing/2014/main" id="{4529AC32-4D9F-5632-F39F-C5AF14005448}"/>
                    </a:ext>
                  </a:extLst>
                </p:cNvPr>
                <p:cNvSpPr/>
                <p:nvPr/>
              </p:nvSpPr>
              <p:spPr>
                <a:xfrm>
                  <a:off x="2195736" y="908720"/>
                  <a:ext cx="2160240" cy="2160240"/>
                </a:xfrm>
                <a:prstGeom prst="ellipse">
                  <a:avLst/>
                </a:prstGeom>
                <a:solidFill>
                  <a:sysClr val="window" lastClr="FFFFFF"/>
                </a:solidFill>
                <a:ln w="25400" cap="flat" cmpd="sng" algn="ctr">
                  <a:solidFill>
                    <a:sysClr val="window" lastClr="FFFFFF">
                      <a:lumMod val="95000"/>
                    </a:sysClr>
                  </a:solidFill>
                  <a:prstDash val="solid"/>
                </a:ln>
                <a:effectLst>
                  <a:innerShdw blurRad="76200">
                    <a:sysClr val="windowText" lastClr="000000">
                      <a:lumMod val="65000"/>
                      <a:lumOff val="35000"/>
                    </a:sys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5" name="椭圆 59">
                  <a:extLst>
                    <a:ext uri="{FF2B5EF4-FFF2-40B4-BE49-F238E27FC236}">
                      <a16:creationId xmlns:a16="http://schemas.microsoft.com/office/drawing/2014/main" id="{4B00A700-C86B-AACD-FC72-BBEF3CD09622}"/>
                    </a:ext>
                  </a:extLst>
                </p:cNvPr>
                <p:cNvSpPr/>
                <p:nvPr/>
              </p:nvSpPr>
              <p:spPr>
                <a:xfrm>
                  <a:off x="2339752" y="1052736"/>
                  <a:ext cx="1872208" cy="1872208"/>
                </a:xfrm>
                <a:prstGeom prst="ellipse">
                  <a:avLst/>
                </a:prstGeom>
                <a:solidFill>
                  <a:schemeClr val="accent3"/>
                </a:solidFill>
                <a:ln w="57150" cap="flat" cmpd="sng" algn="ctr">
                  <a:solidFill>
                    <a:schemeClr val="accent3">
                      <a:lumMod val="75000"/>
                    </a:schemeClr>
                  </a:solidFill>
                  <a:prstDash val="solid"/>
                </a:ln>
                <a:effectLst>
                  <a:innerShdw blurRad="63500" dist="114300" dir="18900000">
                    <a:prstClr val="black">
                      <a:alpha val="36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12" name="组合 46">
                <a:extLst>
                  <a:ext uri="{FF2B5EF4-FFF2-40B4-BE49-F238E27FC236}">
                    <a16:creationId xmlns:a16="http://schemas.microsoft.com/office/drawing/2014/main" id="{7FA4EC2B-53CB-74EB-F2AD-615B474D096B}"/>
                  </a:ext>
                </a:extLst>
              </p:cNvPr>
              <p:cNvGrpSpPr/>
              <p:nvPr/>
            </p:nvGrpSpPr>
            <p:grpSpPr>
              <a:xfrm>
                <a:off x="6951007" y="733389"/>
                <a:ext cx="1657642" cy="1657642"/>
                <a:chOff x="2195736" y="908720"/>
                <a:chExt cx="2160240" cy="2160240"/>
              </a:xfrm>
              <a:effectLst>
                <a:outerShdw blurRad="139700" dist="114300" dir="5400000" algn="t" rotWithShape="0">
                  <a:prstClr val="black">
                    <a:alpha val="28000"/>
                  </a:prstClr>
                </a:outerShdw>
              </a:effectLst>
            </p:grpSpPr>
            <p:sp>
              <p:nvSpPr>
                <p:cNvPr id="22" name="椭圆 56">
                  <a:extLst>
                    <a:ext uri="{FF2B5EF4-FFF2-40B4-BE49-F238E27FC236}">
                      <a16:creationId xmlns:a16="http://schemas.microsoft.com/office/drawing/2014/main" id="{59182F60-4CCF-AE29-3396-966CAE488B25}"/>
                    </a:ext>
                  </a:extLst>
                </p:cNvPr>
                <p:cNvSpPr/>
                <p:nvPr/>
              </p:nvSpPr>
              <p:spPr>
                <a:xfrm>
                  <a:off x="2195736" y="908720"/>
                  <a:ext cx="2160240" cy="2160240"/>
                </a:xfrm>
                <a:prstGeom prst="ellipse">
                  <a:avLst/>
                </a:prstGeom>
                <a:solidFill>
                  <a:sysClr val="window" lastClr="FFFFFF"/>
                </a:solidFill>
                <a:ln w="25400" cap="flat" cmpd="sng" algn="ctr">
                  <a:solidFill>
                    <a:sysClr val="window" lastClr="FFFFFF">
                      <a:lumMod val="95000"/>
                    </a:sysClr>
                  </a:solidFill>
                  <a:prstDash val="solid"/>
                </a:ln>
                <a:effectLst>
                  <a:innerShdw blurRad="76200">
                    <a:sysClr val="windowText" lastClr="000000">
                      <a:lumMod val="65000"/>
                      <a:lumOff val="35000"/>
                    </a:sys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3" name="椭圆 57">
                  <a:extLst>
                    <a:ext uri="{FF2B5EF4-FFF2-40B4-BE49-F238E27FC236}">
                      <a16:creationId xmlns:a16="http://schemas.microsoft.com/office/drawing/2014/main" id="{22428E1A-C9E1-0B5D-0109-0A429D6C2888}"/>
                    </a:ext>
                  </a:extLst>
                </p:cNvPr>
                <p:cNvSpPr/>
                <p:nvPr/>
              </p:nvSpPr>
              <p:spPr>
                <a:xfrm>
                  <a:off x="2339752" y="1052736"/>
                  <a:ext cx="1872208" cy="1872208"/>
                </a:xfrm>
                <a:prstGeom prst="ellipse">
                  <a:avLst/>
                </a:prstGeom>
                <a:solidFill>
                  <a:schemeClr val="accent2"/>
                </a:solidFill>
                <a:ln w="57150" cap="flat" cmpd="sng" algn="ctr">
                  <a:solidFill>
                    <a:schemeClr val="accent2">
                      <a:lumMod val="75000"/>
                    </a:schemeClr>
                  </a:solidFill>
                  <a:prstDash val="solid"/>
                </a:ln>
                <a:effectLst>
                  <a:innerShdw blurRad="63500" dist="114300" dir="18900000">
                    <a:prstClr val="black">
                      <a:alpha val="36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13" name="组合 47">
                <a:extLst>
                  <a:ext uri="{FF2B5EF4-FFF2-40B4-BE49-F238E27FC236}">
                    <a16:creationId xmlns:a16="http://schemas.microsoft.com/office/drawing/2014/main" id="{741655DF-9A2A-BB11-F90C-0755E499A637}"/>
                  </a:ext>
                </a:extLst>
              </p:cNvPr>
              <p:cNvGrpSpPr/>
              <p:nvPr/>
            </p:nvGrpSpPr>
            <p:grpSpPr>
              <a:xfrm>
                <a:off x="5760263" y="3416477"/>
                <a:ext cx="978921" cy="978921"/>
                <a:chOff x="2195736" y="908720"/>
                <a:chExt cx="2160240" cy="2160240"/>
              </a:xfrm>
              <a:effectLst>
                <a:outerShdw blurRad="139700" dist="114300" dir="5400000" algn="t" rotWithShape="0">
                  <a:prstClr val="black">
                    <a:alpha val="28000"/>
                  </a:prstClr>
                </a:outerShdw>
              </a:effectLst>
            </p:grpSpPr>
            <p:sp>
              <p:nvSpPr>
                <p:cNvPr id="20" name="椭圆 54">
                  <a:extLst>
                    <a:ext uri="{FF2B5EF4-FFF2-40B4-BE49-F238E27FC236}">
                      <a16:creationId xmlns:a16="http://schemas.microsoft.com/office/drawing/2014/main" id="{94A771B2-4398-4B13-0217-A2AD0EFF218A}"/>
                    </a:ext>
                  </a:extLst>
                </p:cNvPr>
                <p:cNvSpPr/>
                <p:nvPr/>
              </p:nvSpPr>
              <p:spPr>
                <a:xfrm>
                  <a:off x="2195736" y="908720"/>
                  <a:ext cx="2160240" cy="2160240"/>
                </a:xfrm>
                <a:prstGeom prst="ellipse">
                  <a:avLst/>
                </a:prstGeom>
                <a:solidFill>
                  <a:sysClr val="window" lastClr="FFFFFF"/>
                </a:solidFill>
                <a:ln w="25400" cap="flat" cmpd="sng" algn="ctr">
                  <a:solidFill>
                    <a:sysClr val="window" lastClr="FFFFFF">
                      <a:lumMod val="95000"/>
                    </a:sysClr>
                  </a:solidFill>
                  <a:prstDash val="solid"/>
                </a:ln>
                <a:effectLst>
                  <a:innerShdw blurRad="76200">
                    <a:sysClr val="windowText" lastClr="000000">
                      <a:lumMod val="65000"/>
                      <a:lumOff val="35000"/>
                    </a:sys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1" name="椭圆 55">
                  <a:extLst>
                    <a:ext uri="{FF2B5EF4-FFF2-40B4-BE49-F238E27FC236}">
                      <a16:creationId xmlns:a16="http://schemas.microsoft.com/office/drawing/2014/main" id="{952CFDEA-8884-1B06-6ADC-02FEE0422817}"/>
                    </a:ext>
                  </a:extLst>
                </p:cNvPr>
                <p:cNvSpPr/>
                <p:nvPr/>
              </p:nvSpPr>
              <p:spPr>
                <a:xfrm>
                  <a:off x="2339752" y="1052736"/>
                  <a:ext cx="1872208" cy="1872208"/>
                </a:xfrm>
                <a:prstGeom prst="ellipse">
                  <a:avLst/>
                </a:prstGeom>
                <a:solidFill>
                  <a:schemeClr val="accent4"/>
                </a:solidFill>
                <a:ln w="57150" cap="flat" cmpd="sng" algn="ctr">
                  <a:solidFill>
                    <a:schemeClr val="accent4">
                      <a:lumMod val="75000"/>
                    </a:schemeClr>
                  </a:solidFill>
                  <a:prstDash val="solid"/>
                </a:ln>
                <a:effectLst>
                  <a:innerShdw blurRad="63500" dist="114300" dir="18900000">
                    <a:prstClr val="black">
                      <a:alpha val="36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14" name="组合 48">
                <a:extLst>
                  <a:ext uri="{FF2B5EF4-FFF2-40B4-BE49-F238E27FC236}">
                    <a16:creationId xmlns:a16="http://schemas.microsoft.com/office/drawing/2014/main" id="{4E5D65ED-318B-D3D9-32E6-AD5B5259C7F4}"/>
                  </a:ext>
                </a:extLst>
              </p:cNvPr>
              <p:cNvGrpSpPr/>
              <p:nvPr/>
            </p:nvGrpSpPr>
            <p:grpSpPr>
              <a:xfrm>
                <a:off x="3079825" y="4742391"/>
                <a:ext cx="978921" cy="978921"/>
                <a:chOff x="2195736" y="908720"/>
                <a:chExt cx="2160240" cy="2160240"/>
              </a:xfrm>
              <a:effectLst>
                <a:outerShdw blurRad="139700" dist="114300" dir="5400000" algn="t" rotWithShape="0">
                  <a:prstClr val="black">
                    <a:alpha val="28000"/>
                  </a:prstClr>
                </a:outerShdw>
              </a:effectLst>
            </p:grpSpPr>
            <p:sp>
              <p:nvSpPr>
                <p:cNvPr id="18" name="椭圆 52">
                  <a:extLst>
                    <a:ext uri="{FF2B5EF4-FFF2-40B4-BE49-F238E27FC236}">
                      <a16:creationId xmlns:a16="http://schemas.microsoft.com/office/drawing/2014/main" id="{EABCDB49-4AB2-E954-60B1-E3FA2F15B312}"/>
                    </a:ext>
                  </a:extLst>
                </p:cNvPr>
                <p:cNvSpPr/>
                <p:nvPr/>
              </p:nvSpPr>
              <p:spPr>
                <a:xfrm>
                  <a:off x="2195736" y="908720"/>
                  <a:ext cx="2160240" cy="2160240"/>
                </a:xfrm>
                <a:prstGeom prst="ellipse">
                  <a:avLst/>
                </a:prstGeom>
                <a:solidFill>
                  <a:sysClr val="window" lastClr="FFFFFF"/>
                </a:solidFill>
                <a:ln w="25400" cap="flat" cmpd="sng" algn="ctr">
                  <a:solidFill>
                    <a:sysClr val="window" lastClr="FFFFFF">
                      <a:lumMod val="95000"/>
                    </a:sysClr>
                  </a:solidFill>
                  <a:prstDash val="solid"/>
                </a:ln>
                <a:effectLst>
                  <a:innerShdw blurRad="76200">
                    <a:sysClr val="windowText" lastClr="000000">
                      <a:lumMod val="65000"/>
                      <a:lumOff val="35000"/>
                    </a:sys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9" name="椭圆 53">
                  <a:extLst>
                    <a:ext uri="{FF2B5EF4-FFF2-40B4-BE49-F238E27FC236}">
                      <a16:creationId xmlns:a16="http://schemas.microsoft.com/office/drawing/2014/main" id="{128D4001-34DE-0242-A837-3FDFA54DFB81}"/>
                    </a:ext>
                  </a:extLst>
                </p:cNvPr>
                <p:cNvSpPr/>
                <p:nvPr/>
              </p:nvSpPr>
              <p:spPr>
                <a:xfrm>
                  <a:off x="2339752" y="1052736"/>
                  <a:ext cx="1872208" cy="1872208"/>
                </a:xfrm>
                <a:prstGeom prst="ellipse">
                  <a:avLst/>
                </a:prstGeom>
                <a:solidFill>
                  <a:schemeClr val="accent5"/>
                </a:solidFill>
                <a:ln w="57150" cap="flat" cmpd="sng" algn="ctr">
                  <a:solidFill>
                    <a:schemeClr val="accent5">
                      <a:lumMod val="75000"/>
                    </a:schemeClr>
                  </a:solidFill>
                  <a:prstDash val="solid"/>
                </a:ln>
                <a:effectLst>
                  <a:innerShdw blurRad="63500" dist="114300" dir="18900000">
                    <a:prstClr val="black">
                      <a:alpha val="36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15" name="组合 49">
                <a:extLst>
                  <a:ext uri="{FF2B5EF4-FFF2-40B4-BE49-F238E27FC236}">
                    <a16:creationId xmlns:a16="http://schemas.microsoft.com/office/drawing/2014/main" id="{EE342BAA-080A-ED5D-EF69-160EEC48AD3D}"/>
                  </a:ext>
                </a:extLst>
              </p:cNvPr>
              <p:cNvGrpSpPr/>
              <p:nvPr/>
            </p:nvGrpSpPr>
            <p:grpSpPr>
              <a:xfrm>
                <a:off x="7162830" y="4758021"/>
                <a:ext cx="1657642" cy="1657642"/>
                <a:chOff x="2195736" y="908720"/>
                <a:chExt cx="2160240" cy="2160240"/>
              </a:xfrm>
              <a:effectLst>
                <a:outerShdw blurRad="139700" dist="114300" dir="5400000" algn="t" rotWithShape="0">
                  <a:prstClr val="black">
                    <a:alpha val="28000"/>
                  </a:prstClr>
                </a:outerShdw>
              </a:effectLst>
            </p:grpSpPr>
            <p:sp>
              <p:nvSpPr>
                <p:cNvPr id="16" name="椭圆 50">
                  <a:extLst>
                    <a:ext uri="{FF2B5EF4-FFF2-40B4-BE49-F238E27FC236}">
                      <a16:creationId xmlns:a16="http://schemas.microsoft.com/office/drawing/2014/main" id="{4DA2CD86-E9CB-5B54-AB69-A9687CD4871D}"/>
                    </a:ext>
                  </a:extLst>
                </p:cNvPr>
                <p:cNvSpPr/>
                <p:nvPr/>
              </p:nvSpPr>
              <p:spPr>
                <a:xfrm>
                  <a:off x="2195736" y="908720"/>
                  <a:ext cx="2160240" cy="2160240"/>
                </a:xfrm>
                <a:prstGeom prst="ellipse">
                  <a:avLst/>
                </a:prstGeom>
                <a:solidFill>
                  <a:sysClr val="window" lastClr="FFFFFF"/>
                </a:solidFill>
                <a:ln w="25400" cap="flat" cmpd="sng" algn="ctr">
                  <a:solidFill>
                    <a:sysClr val="window" lastClr="FFFFFF">
                      <a:lumMod val="95000"/>
                    </a:sysClr>
                  </a:solidFill>
                  <a:prstDash val="solid"/>
                </a:ln>
                <a:effectLst>
                  <a:innerShdw blurRad="76200">
                    <a:sysClr val="windowText" lastClr="000000">
                      <a:lumMod val="65000"/>
                      <a:lumOff val="35000"/>
                    </a:sys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7" name="椭圆 51">
                  <a:extLst>
                    <a:ext uri="{FF2B5EF4-FFF2-40B4-BE49-F238E27FC236}">
                      <a16:creationId xmlns:a16="http://schemas.microsoft.com/office/drawing/2014/main" id="{DAD9CF64-5A70-3558-086B-5E962F82EC13}"/>
                    </a:ext>
                  </a:extLst>
                </p:cNvPr>
                <p:cNvSpPr/>
                <p:nvPr/>
              </p:nvSpPr>
              <p:spPr>
                <a:xfrm>
                  <a:off x="2339752" y="1052736"/>
                  <a:ext cx="1872208" cy="1872208"/>
                </a:xfrm>
                <a:prstGeom prst="ellipse">
                  <a:avLst/>
                </a:prstGeom>
                <a:solidFill>
                  <a:schemeClr val="accent6"/>
                </a:solidFill>
                <a:ln w="57150" cap="flat" cmpd="sng" algn="ctr">
                  <a:solidFill>
                    <a:schemeClr val="accent6">
                      <a:lumMod val="75000"/>
                    </a:schemeClr>
                  </a:solidFill>
                  <a:prstDash val="solid"/>
                </a:ln>
                <a:effectLst>
                  <a:innerShdw blurRad="63500" dist="114300" dir="18900000">
                    <a:prstClr val="black">
                      <a:alpha val="36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sp>
          <p:nvSpPr>
            <p:cNvPr id="28" name="TextBox 27">
              <a:extLst>
                <a:ext uri="{FF2B5EF4-FFF2-40B4-BE49-F238E27FC236}">
                  <a16:creationId xmlns:a16="http://schemas.microsoft.com/office/drawing/2014/main" id="{9F06825B-26D7-98D4-49A5-021EEA35DFEA}"/>
                </a:ext>
              </a:extLst>
            </p:cNvPr>
            <p:cNvSpPr txBox="1"/>
            <p:nvPr/>
          </p:nvSpPr>
          <p:spPr>
            <a:xfrm flipH="1">
              <a:off x="3581192" y="1648754"/>
              <a:ext cx="786255" cy="54662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chemeClr val="bg2"/>
                  </a:solidFill>
                  <a:uLnTx/>
                  <a:uFillTx/>
                  <a:latin typeface="+mn-lt"/>
                  <a:ea typeface="微软雅黑" pitchFamily="34" charset="-122"/>
                  <a:cs typeface="Times New Roman" pitchFamily="18" charset="0"/>
                </a:rPr>
                <a:t>01</a:t>
              </a:r>
              <a:endParaRPr kumimoji="0" lang="zh-CN" altLang="en-US" sz="3600" b="1" i="0" u="none" strike="noStrike" kern="0" cap="none" spc="0" normalizeH="0" baseline="0" noProof="0" dirty="0">
                <a:ln w="18415" cmpd="sng">
                  <a:noFill/>
                  <a:prstDash val="solid"/>
                </a:ln>
                <a:solidFill>
                  <a:schemeClr val="bg2"/>
                </a:solidFill>
                <a:uLnTx/>
                <a:uFillTx/>
                <a:latin typeface="+mn-lt"/>
                <a:ea typeface="微软雅黑" pitchFamily="34" charset="-122"/>
                <a:cs typeface="Times New Roman" pitchFamily="18" charset="0"/>
              </a:endParaRPr>
            </a:p>
          </p:txBody>
        </p:sp>
        <p:sp>
          <p:nvSpPr>
            <p:cNvPr id="29" name="TextBox 28">
              <a:extLst>
                <a:ext uri="{FF2B5EF4-FFF2-40B4-BE49-F238E27FC236}">
                  <a16:creationId xmlns:a16="http://schemas.microsoft.com/office/drawing/2014/main" id="{91A16D92-59D3-9368-E25B-275D3D8B6CB1}"/>
                </a:ext>
              </a:extLst>
            </p:cNvPr>
            <p:cNvSpPr txBox="1"/>
            <p:nvPr/>
          </p:nvSpPr>
          <p:spPr>
            <a:xfrm flipH="1">
              <a:off x="3002446" y="3501646"/>
              <a:ext cx="1064477" cy="77373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5400" b="1" i="0" u="none" strike="noStrike" kern="0" cap="none" spc="0" normalizeH="0" baseline="0" noProof="0" dirty="0">
                  <a:ln w="18415" cmpd="sng">
                    <a:noFill/>
                    <a:prstDash val="solid"/>
                  </a:ln>
                  <a:solidFill>
                    <a:schemeClr val="bg2"/>
                  </a:solidFill>
                  <a:uLnTx/>
                  <a:uFillTx/>
                  <a:latin typeface="+mn-lt"/>
                  <a:ea typeface="微软雅黑" pitchFamily="34" charset="-122"/>
                  <a:cs typeface="Times New Roman" pitchFamily="18" charset="0"/>
                </a:rPr>
                <a:t>03</a:t>
              </a:r>
              <a:endParaRPr kumimoji="0" lang="zh-CN" altLang="en-US" sz="5400" b="1" i="0" u="none" strike="noStrike" kern="0" cap="none" spc="0" normalizeH="0" baseline="0" noProof="0" dirty="0">
                <a:ln w="18415" cmpd="sng">
                  <a:noFill/>
                  <a:prstDash val="solid"/>
                </a:ln>
                <a:solidFill>
                  <a:schemeClr val="bg2"/>
                </a:solidFill>
                <a:uLnTx/>
                <a:uFillTx/>
                <a:latin typeface="+mn-lt"/>
                <a:ea typeface="微软雅黑" pitchFamily="34" charset="-122"/>
                <a:cs typeface="Times New Roman" pitchFamily="18" charset="0"/>
              </a:endParaRPr>
            </a:p>
          </p:txBody>
        </p:sp>
        <p:sp>
          <p:nvSpPr>
            <p:cNvPr id="30" name="TextBox 29">
              <a:extLst>
                <a:ext uri="{FF2B5EF4-FFF2-40B4-BE49-F238E27FC236}">
                  <a16:creationId xmlns:a16="http://schemas.microsoft.com/office/drawing/2014/main" id="{5780563A-07AD-3034-E5E1-929D1FE045BD}"/>
                </a:ext>
              </a:extLst>
            </p:cNvPr>
            <p:cNvSpPr txBox="1"/>
            <p:nvPr/>
          </p:nvSpPr>
          <p:spPr>
            <a:xfrm flipH="1">
              <a:off x="7944618" y="1882939"/>
              <a:ext cx="1064477" cy="77373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5400" b="1" i="0" u="none" strike="noStrike" kern="0" cap="none" spc="0" normalizeH="0" baseline="0" noProof="0" dirty="0">
                  <a:ln w="18415" cmpd="sng">
                    <a:noFill/>
                    <a:prstDash val="solid"/>
                  </a:ln>
                  <a:solidFill>
                    <a:schemeClr val="bg2"/>
                  </a:solidFill>
                  <a:uLnTx/>
                  <a:uFillTx/>
                  <a:latin typeface="+mn-lt"/>
                  <a:ea typeface="微软雅黑" pitchFamily="34" charset="-122"/>
                  <a:cs typeface="Times New Roman" pitchFamily="18" charset="0"/>
                </a:rPr>
                <a:t>02</a:t>
              </a:r>
              <a:endParaRPr kumimoji="0" lang="zh-CN" altLang="en-US" sz="5400" b="1" i="0" u="none" strike="noStrike" kern="0" cap="none" spc="0" normalizeH="0" baseline="0" noProof="0" dirty="0">
                <a:ln w="18415" cmpd="sng">
                  <a:noFill/>
                  <a:prstDash val="solid"/>
                </a:ln>
                <a:solidFill>
                  <a:schemeClr val="bg2"/>
                </a:solidFill>
                <a:uLnTx/>
                <a:uFillTx/>
                <a:latin typeface="+mn-lt"/>
                <a:ea typeface="微软雅黑" pitchFamily="34" charset="-122"/>
                <a:cs typeface="Times New Roman" pitchFamily="18" charset="0"/>
              </a:endParaRPr>
            </a:p>
          </p:txBody>
        </p:sp>
        <p:sp>
          <p:nvSpPr>
            <p:cNvPr id="31" name="TextBox 30">
              <a:extLst>
                <a:ext uri="{FF2B5EF4-FFF2-40B4-BE49-F238E27FC236}">
                  <a16:creationId xmlns:a16="http://schemas.microsoft.com/office/drawing/2014/main" id="{B13BC1E1-DDCE-D444-1D01-B2468E8A93B9}"/>
                </a:ext>
              </a:extLst>
            </p:cNvPr>
            <p:cNvSpPr txBox="1"/>
            <p:nvPr/>
          </p:nvSpPr>
          <p:spPr>
            <a:xfrm flipH="1">
              <a:off x="8122914" y="5547937"/>
              <a:ext cx="1064477" cy="77373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5400" b="1" i="0" u="none" strike="noStrike" kern="0" cap="none" spc="0" normalizeH="0" baseline="0" noProof="0" dirty="0">
                  <a:ln w="18415" cmpd="sng">
                    <a:noFill/>
                    <a:prstDash val="solid"/>
                  </a:ln>
                  <a:solidFill>
                    <a:schemeClr val="bg2"/>
                  </a:solidFill>
                  <a:uLnTx/>
                  <a:uFillTx/>
                  <a:latin typeface="+mn-lt"/>
                  <a:ea typeface="微软雅黑" pitchFamily="34" charset="-122"/>
                  <a:cs typeface="Times New Roman" pitchFamily="18" charset="0"/>
                </a:rPr>
                <a:t>06</a:t>
              </a:r>
              <a:endParaRPr kumimoji="0" lang="zh-CN" altLang="en-US" sz="5400" b="1" i="0" u="none" strike="noStrike" kern="0" cap="none" spc="0" normalizeH="0" baseline="0" noProof="0" dirty="0">
                <a:ln w="18415" cmpd="sng">
                  <a:noFill/>
                  <a:prstDash val="solid"/>
                </a:ln>
                <a:solidFill>
                  <a:schemeClr val="bg2"/>
                </a:solidFill>
                <a:uLnTx/>
                <a:uFillTx/>
                <a:latin typeface="+mn-lt"/>
                <a:ea typeface="微软雅黑" pitchFamily="34" charset="-122"/>
                <a:cs typeface="Times New Roman" pitchFamily="18" charset="0"/>
              </a:endParaRPr>
            </a:p>
          </p:txBody>
        </p:sp>
        <p:sp>
          <p:nvSpPr>
            <p:cNvPr id="32" name="TextBox 31">
              <a:extLst>
                <a:ext uri="{FF2B5EF4-FFF2-40B4-BE49-F238E27FC236}">
                  <a16:creationId xmlns:a16="http://schemas.microsoft.com/office/drawing/2014/main" id="{BCD634C2-9778-B91F-2746-FA20FE088AD4}"/>
                </a:ext>
              </a:extLst>
            </p:cNvPr>
            <p:cNvSpPr txBox="1"/>
            <p:nvPr/>
          </p:nvSpPr>
          <p:spPr>
            <a:xfrm flipH="1">
              <a:off x="6678374" y="4091426"/>
              <a:ext cx="786255" cy="54662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chemeClr val="bg2"/>
                  </a:solidFill>
                  <a:uLnTx/>
                  <a:uFillTx/>
                  <a:latin typeface="+mn-lt"/>
                  <a:ea typeface="微软雅黑" pitchFamily="34" charset="-122"/>
                  <a:cs typeface="Times New Roman" pitchFamily="18" charset="0"/>
                </a:rPr>
                <a:t>04</a:t>
              </a:r>
              <a:endParaRPr kumimoji="0" lang="zh-CN" altLang="en-US" sz="3600" b="1" i="0" u="none" strike="noStrike" kern="0" cap="none" spc="0" normalizeH="0" baseline="0" noProof="0" dirty="0">
                <a:ln w="18415" cmpd="sng">
                  <a:noFill/>
                  <a:prstDash val="solid"/>
                </a:ln>
                <a:solidFill>
                  <a:schemeClr val="bg2"/>
                </a:solidFill>
                <a:uLnTx/>
                <a:uFillTx/>
                <a:latin typeface="+mn-lt"/>
                <a:ea typeface="微软雅黑" pitchFamily="34" charset="-122"/>
                <a:cs typeface="Times New Roman" pitchFamily="18" charset="0"/>
              </a:endParaRPr>
            </a:p>
          </p:txBody>
        </p:sp>
        <p:sp>
          <p:nvSpPr>
            <p:cNvPr id="33" name="TextBox 32">
              <a:extLst>
                <a:ext uri="{FF2B5EF4-FFF2-40B4-BE49-F238E27FC236}">
                  <a16:creationId xmlns:a16="http://schemas.microsoft.com/office/drawing/2014/main" id="{D5E24919-77B4-0A10-FF43-9BB3321F68CE}"/>
                </a:ext>
              </a:extLst>
            </p:cNvPr>
            <p:cNvSpPr txBox="1"/>
            <p:nvPr/>
          </p:nvSpPr>
          <p:spPr>
            <a:xfrm flipH="1">
              <a:off x="4234202" y="5290243"/>
              <a:ext cx="786255" cy="54662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chemeClr val="bg2"/>
                  </a:solidFill>
                  <a:uLnTx/>
                  <a:uFillTx/>
                  <a:latin typeface="+mn-lt"/>
                  <a:ea typeface="微软雅黑" pitchFamily="34" charset="-122"/>
                  <a:cs typeface="Times New Roman" pitchFamily="18" charset="0"/>
                </a:rPr>
                <a:t>05</a:t>
              </a:r>
              <a:endParaRPr kumimoji="0" lang="zh-CN" altLang="en-US" sz="3600" b="1" i="0" u="none" strike="noStrike" kern="0" cap="none" spc="0" normalizeH="0" baseline="0" noProof="0" dirty="0">
                <a:ln w="18415" cmpd="sng">
                  <a:noFill/>
                  <a:prstDash val="solid"/>
                </a:ln>
                <a:solidFill>
                  <a:schemeClr val="bg2"/>
                </a:solidFill>
                <a:uLnTx/>
                <a:uFillTx/>
                <a:latin typeface="+mn-lt"/>
                <a:ea typeface="微软雅黑" pitchFamily="34" charset="-122"/>
                <a:cs typeface="Times New Roman" pitchFamily="18" charset="0"/>
              </a:endParaRPr>
            </a:p>
          </p:txBody>
        </p:sp>
      </p:grpSp>
      <p:sp>
        <p:nvSpPr>
          <p:cNvPr id="37" name="Rectangle 36">
            <a:extLst>
              <a:ext uri="{FF2B5EF4-FFF2-40B4-BE49-F238E27FC236}">
                <a16:creationId xmlns:a16="http://schemas.microsoft.com/office/drawing/2014/main" id="{3C5661ED-E581-620D-DC4C-556C524189DF}"/>
              </a:ext>
            </a:extLst>
          </p:cNvPr>
          <p:cNvSpPr/>
          <p:nvPr/>
        </p:nvSpPr>
        <p:spPr>
          <a:xfrm>
            <a:off x="9308164" y="1621664"/>
            <a:ext cx="2339150" cy="954107"/>
          </a:xfrm>
          <a:prstGeom prst="rect">
            <a:avLst/>
          </a:prstGeom>
        </p:spPr>
        <p:txBody>
          <a:bodyPr wrap="square">
            <a:spAutoFit/>
          </a:bodyPr>
          <a:lstStyle/>
          <a:p>
            <a:r>
              <a:rPr lang="en-GB" sz="1400" b="1" dirty="0"/>
              <a:t>Generated a confusion matrix</a:t>
            </a:r>
            <a:r>
              <a:rPr lang="en-GB" sz="1400" dirty="0"/>
              <a:t> to visually show how well the model distinguishes between income levels.</a:t>
            </a:r>
          </a:p>
        </p:txBody>
      </p:sp>
      <p:sp>
        <p:nvSpPr>
          <p:cNvPr id="35" name="Rectangle 34">
            <a:extLst>
              <a:ext uri="{FF2B5EF4-FFF2-40B4-BE49-F238E27FC236}">
                <a16:creationId xmlns:a16="http://schemas.microsoft.com/office/drawing/2014/main" id="{2300DD59-5C9C-C3CC-B99E-8BBB2C9A6235}"/>
              </a:ext>
            </a:extLst>
          </p:cNvPr>
          <p:cNvSpPr/>
          <p:nvPr/>
        </p:nvSpPr>
        <p:spPr>
          <a:xfrm>
            <a:off x="812924" y="1347314"/>
            <a:ext cx="2653400" cy="954107"/>
          </a:xfrm>
          <a:prstGeom prst="rect">
            <a:avLst/>
          </a:prstGeom>
        </p:spPr>
        <p:txBody>
          <a:bodyPr wrap="square">
            <a:spAutoFit/>
          </a:bodyPr>
          <a:lstStyle/>
          <a:p>
            <a:r>
              <a:rPr lang="en-GB" sz="1400" b="1" dirty="0"/>
              <a:t>Evaluated model accuracy</a:t>
            </a:r>
            <a:r>
              <a:rPr lang="en-GB" sz="1400" dirty="0"/>
              <a:t> using F1-score, Precision, and Recall to understand both correctness and balance of predictions.</a:t>
            </a:r>
          </a:p>
        </p:txBody>
      </p:sp>
      <p:sp>
        <p:nvSpPr>
          <p:cNvPr id="42" name="Rectangle 41">
            <a:extLst>
              <a:ext uri="{FF2B5EF4-FFF2-40B4-BE49-F238E27FC236}">
                <a16:creationId xmlns:a16="http://schemas.microsoft.com/office/drawing/2014/main" id="{A0140BBB-CD63-A4FD-8C20-2A0FDD74489D}"/>
              </a:ext>
            </a:extLst>
          </p:cNvPr>
          <p:cNvSpPr/>
          <p:nvPr/>
        </p:nvSpPr>
        <p:spPr>
          <a:xfrm>
            <a:off x="9509090" y="5095585"/>
            <a:ext cx="2653400" cy="1600438"/>
          </a:xfrm>
          <a:prstGeom prst="rect">
            <a:avLst/>
          </a:prstGeom>
        </p:spPr>
        <p:txBody>
          <a:bodyPr wrap="square">
            <a:spAutoFit/>
          </a:bodyPr>
          <a:lstStyle/>
          <a:p>
            <a:r>
              <a:rPr lang="en-GB" sz="1400" b="1" dirty="0"/>
              <a:t>Automated the entire data science pipeline</a:t>
            </a:r>
            <a:r>
              <a:rPr lang="en-GB" sz="1400" dirty="0"/>
              <a:t>, from data preparation to model training, evaluation, and reporting — ensuring a seamless, reproducible, and production-ready process.</a:t>
            </a:r>
          </a:p>
        </p:txBody>
      </p:sp>
      <p:sp>
        <p:nvSpPr>
          <p:cNvPr id="44" name="Rectangle 43">
            <a:extLst>
              <a:ext uri="{FF2B5EF4-FFF2-40B4-BE49-F238E27FC236}">
                <a16:creationId xmlns:a16="http://schemas.microsoft.com/office/drawing/2014/main" id="{A76D763A-89E6-645E-93F9-4B682D933B71}"/>
              </a:ext>
            </a:extLst>
          </p:cNvPr>
          <p:cNvSpPr/>
          <p:nvPr/>
        </p:nvSpPr>
        <p:spPr>
          <a:xfrm>
            <a:off x="812924" y="5124533"/>
            <a:ext cx="3331990" cy="1384995"/>
          </a:xfrm>
          <a:prstGeom prst="rect">
            <a:avLst/>
          </a:prstGeom>
        </p:spPr>
        <p:txBody>
          <a:bodyPr wrap="square">
            <a:spAutoFit/>
          </a:bodyPr>
          <a:lstStyle/>
          <a:p>
            <a:r>
              <a:rPr lang="en-GB" sz="1400" dirty="0"/>
              <a:t>Includes structured </a:t>
            </a:r>
            <a:r>
              <a:rPr lang="en-GB" sz="1400" b="1" dirty="0"/>
              <a:t>configuration</a:t>
            </a:r>
            <a:r>
              <a:rPr lang="en-GB" sz="1400" dirty="0"/>
              <a:t> </a:t>
            </a:r>
            <a:r>
              <a:rPr lang="en-GB" sz="1400" b="1" dirty="0"/>
              <a:t>files</a:t>
            </a:r>
            <a:r>
              <a:rPr lang="en-GB" sz="1400" dirty="0"/>
              <a:t> (</a:t>
            </a:r>
            <a:r>
              <a:rPr lang="en-GB" sz="1400" dirty="0" err="1"/>
              <a:t>constants.py</a:t>
            </a:r>
            <a:r>
              <a:rPr lang="en-GB" sz="1400" dirty="0"/>
              <a:t>, </a:t>
            </a:r>
            <a:r>
              <a:rPr lang="en-GB" sz="1400" dirty="0" err="1"/>
              <a:t>settings.py</a:t>
            </a:r>
            <a:r>
              <a:rPr lang="en-GB" sz="1400" dirty="0"/>
              <a:t>, </a:t>
            </a:r>
            <a:r>
              <a:rPr lang="en-GB" sz="1400" dirty="0" err="1"/>
              <a:t>README.md</a:t>
            </a:r>
            <a:r>
              <a:rPr lang="en-GB" sz="1400" dirty="0"/>
              <a:t>, </a:t>
            </a:r>
            <a:r>
              <a:rPr lang="en-GB" sz="1400" dirty="0" err="1"/>
              <a:t>requirements.txt</a:t>
            </a:r>
            <a:r>
              <a:rPr lang="en-GB" sz="1400" dirty="0"/>
              <a:t>) to ensure the solution is reproducible, transparent, and ready for handoff to decision-makers or engineering teams.</a:t>
            </a:r>
          </a:p>
        </p:txBody>
      </p:sp>
      <p:sp>
        <p:nvSpPr>
          <p:cNvPr id="43" name="Rectangle 42">
            <a:extLst>
              <a:ext uri="{FF2B5EF4-FFF2-40B4-BE49-F238E27FC236}">
                <a16:creationId xmlns:a16="http://schemas.microsoft.com/office/drawing/2014/main" id="{4155EB8D-DE7C-536B-63F5-0D4763985207}"/>
              </a:ext>
            </a:extLst>
          </p:cNvPr>
          <p:cNvSpPr/>
          <p:nvPr/>
        </p:nvSpPr>
        <p:spPr>
          <a:xfrm>
            <a:off x="552611" y="3286115"/>
            <a:ext cx="2271897" cy="1169551"/>
          </a:xfrm>
          <a:prstGeom prst="rect">
            <a:avLst/>
          </a:prstGeom>
        </p:spPr>
        <p:txBody>
          <a:bodyPr wrap="square">
            <a:spAutoFit/>
          </a:bodyPr>
          <a:lstStyle/>
          <a:p>
            <a:r>
              <a:rPr lang="en-GB" sz="1400" b="1" dirty="0"/>
              <a:t>Saved a final report</a:t>
            </a:r>
            <a:r>
              <a:rPr lang="en-GB" sz="1400" dirty="0"/>
              <a:t> summarizing model performance and classifier type — supports model documentation and audits.</a:t>
            </a:r>
          </a:p>
        </p:txBody>
      </p:sp>
      <p:sp>
        <p:nvSpPr>
          <p:cNvPr id="36" name="Rectangle 35">
            <a:extLst>
              <a:ext uri="{FF2B5EF4-FFF2-40B4-BE49-F238E27FC236}">
                <a16:creationId xmlns:a16="http://schemas.microsoft.com/office/drawing/2014/main" id="{94A43BD6-1DDD-B2A4-C9B1-9E9E69E97D41}"/>
              </a:ext>
            </a:extLst>
          </p:cNvPr>
          <p:cNvSpPr/>
          <p:nvPr/>
        </p:nvSpPr>
        <p:spPr>
          <a:xfrm>
            <a:off x="7628031" y="3754613"/>
            <a:ext cx="2653400" cy="1169551"/>
          </a:xfrm>
          <a:prstGeom prst="rect">
            <a:avLst/>
          </a:prstGeom>
        </p:spPr>
        <p:txBody>
          <a:bodyPr wrap="square">
            <a:spAutoFit/>
          </a:bodyPr>
          <a:lstStyle/>
          <a:p>
            <a:r>
              <a:rPr lang="en-GB" sz="1400" b="1" dirty="0"/>
              <a:t>Exported the trained model</a:t>
            </a:r>
            <a:r>
              <a:rPr lang="en-GB" sz="1400" dirty="0"/>
              <a:t> and key performance visualizations (confusion matrix, feature importance) for future validation or deployment.</a:t>
            </a:r>
          </a:p>
        </p:txBody>
      </p:sp>
      <p:cxnSp>
        <p:nvCxnSpPr>
          <p:cNvPr id="51" name="Straight Connector 50">
            <a:extLst>
              <a:ext uri="{FF2B5EF4-FFF2-40B4-BE49-F238E27FC236}">
                <a16:creationId xmlns:a16="http://schemas.microsoft.com/office/drawing/2014/main" id="{A8A3B132-44DF-F07E-22E5-FCA1ADBB9E84}"/>
              </a:ext>
            </a:extLst>
          </p:cNvPr>
          <p:cNvCxnSpPr/>
          <p:nvPr/>
        </p:nvCxnSpPr>
        <p:spPr>
          <a:xfrm>
            <a:off x="5561428" y="1083778"/>
            <a:ext cx="1069144" cy="0"/>
          </a:xfrm>
          <a:prstGeom prst="line">
            <a:avLst/>
          </a:prstGeom>
          <a:ln w="412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5073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fade">
                                      <p:cBhvr>
                                        <p:cTn id="11" dur="500"/>
                                        <p:tgtEl>
                                          <p:spTgt spid="51"/>
                                        </p:tgtEl>
                                      </p:cBhvr>
                                    </p:animEffect>
                                  </p:childTnLst>
                                </p:cTn>
                              </p:par>
                            </p:childTnLst>
                          </p:cTn>
                        </p:par>
                        <p:par>
                          <p:cTn id="12" fill="hold">
                            <p:stCondLst>
                              <p:cond delay="1000"/>
                            </p:stCondLst>
                            <p:childTnLst>
                              <p:par>
                                <p:cTn id="13" presetID="50" presetClass="entr" presetSubtype="0" decel="100000" fill="hold" nodeType="after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p:cTn id="15" dur="1000" fill="hold"/>
                                        <p:tgtEl>
                                          <p:spTgt spid="34"/>
                                        </p:tgtEl>
                                        <p:attrNameLst>
                                          <p:attrName>ppt_w</p:attrName>
                                        </p:attrNameLst>
                                      </p:cBhvr>
                                      <p:tavLst>
                                        <p:tav tm="0">
                                          <p:val>
                                            <p:strVal val="#ppt_w+.3"/>
                                          </p:val>
                                        </p:tav>
                                        <p:tav tm="100000">
                                          <p:val>
                                            <p:strVal val="#ppt_w"/>
                                          </p:val>
                                        </p:tav>
                                      </p:tavLst>
                                    </p:anim>
                                    <p:anim calcmode="lin" valueType="num">
                                      <p:cBhvr>
                                        <p:cTn id="16" dur="1000" fill="hold"/>
                                        <p:tgtEl>
                                          <p:spTgt spid="34"/>
                                        </p:tgtEl>
                                        <p:attrNameLst>
                                          <p:attrName>ppt_h</p:attrName>
                                        </p:attrNameLst>
                                      </p:cBhvr>
                                      <p:tavLst>
                                        <p:tav tm="0">
                                          <p:val>
                                            <p:strVal val="#ppt_h"/>
                                          </p:val>
                                        </p:tav>
                                        <p:tav tm="100000">
                                          <p:val>
                                            <p:strVal val="#ppt_h"/>
                                          </p:val>
                                        </p:tav>
                                      </p:tavLst>
                                    </p:anim>
                                    <p:animEffect transition="in" filter="fade">
                                      <p:cBhvr>
                                        <p:cTn id="17" dur="1000"/>
                                        <p:tgtEl>
                                          <p:spTgt spid="34"/>
                                        </p:tgtEl>
                                      </p:cBhvr>
                                    </p:animEffect>
                                  </p:childTnLst>
                                </p:cTn>
                              </p:par>
                            </p:childTnLst>
                          </p:cTn>
                        </p:par>
                        <p:par>
                          <p:cTn id="18" fill="hold">
                            <p:stCondLst>
                              <p:cond delay="2000"/>
                            </p:stCondLst>
                            <p:childTnLst>
                              <p:par>
                                <p:cTn id="19" presetID="22" presetClass="entr" presetSubtype="2" fill="hold" grpId="0" nodeType="after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wipe(right)">
                                      <p:cBhvr>
                                        <p:cTn id="21" dur="500"/>
                                        <p:tgtEl>
                                          <p:spTgt spid="44"/>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left)">
                                      <p:cBhvr>
                                        <p:cTn id="2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2" grpId="0"/>
      <p:bldP spid="4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3A4AB-42CA-7B58-BE60-229C104E4A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8ECABF-9D57-D28A-CE5E-B160511E45B8}"/>
              </a:ext>
            </a:extLst>
          </p:cNvPr>
          <p:cNvSpPr>
            <a:spLocks noGrp="1"/>
          </p:cNvSpPr>
          <p:nvPr>
            <p:ph type="title"/>
          </p:nvPr>
        </p:nvSpPr>
        <p:spPr/>
        <p:txBody>
          <a:bodyPr/>
          <a:lstStyle/>
          <a:p>
            <a:r>
              <a:rPr lang="en-GB" dirty="0"/>
              <a:t>Model Result</a:t>
            </a:r>
          </a:p>
        </p:txBody>
      </p:sp>
      <p:sp>
        <p:nvSpPr>
          <p:cNvPr id="3" name="Slide Number Placeholder 2">
            <a:extLst>
              <a:ext uri="{FF2B5EF4-FFF2-40B4-BE49-F238E27FC236}">
                <a16:creationId xmlns:a16="http://schemas.microsoft.com/office/drawing/2014/main" id="{CE384092-D276-3315-1A75-DE5EE01E54CF}"/>
              </a:ext>
            </a:extLst>
          </p:cNvPr>
          <p:cNvSpPr>
            <a:spLocks noGrp="1"/>
          </p:cNvSpPr>
          <p:nvPr>
            <p:ph type="sldNum" sz="quarter" idx="12"/>
          </p:nvPr>
        </p:nvSpPr>
        <p:spPr/>
        <p:txBody>
          <a:bodyPr/>
          <a:lstStyle/>
          <a:p>
            <a:fld id="{70C262CF-5CC9-4929-99CD-9F101191856B}" type="slidenum">
              <a:rPr lang="en-GB" sz="1200" smtClean="0"/>
              <a:pPr/>
              <a:t>8</a:t>
            </a:fld>
            <a:endParaRPr lang="en-GB" sz="1200"/>
          </a:p>
        </p:txBody>
      </p:sp>
      <p:cxnSp>
        <p:nvCxnSpPr>
          <p:cNvPr id="5" name="Straight Connector 4">
            <a:extLst>
              <a:ext uri="{FF2B5EF4-FFF2-40B4-BE49-F238E27FC236}">
                <a16:creationId xmlns:a16="http://schemas.microsoft.com/office/drawing/2014/main" id="{5627DE84-65BD-E981-3613-4550138707A7}"/>
              </a:ext>
            </a:extLst>
          </p:cNvPr>
          <p:cNvCxnSpPr/>
          <p:nvPr/>
        </p:nvCxnSpPr>
        <p:spPr>
          <a:xfrm>
            <a:off x="5561426" y="937481"/>
            <a:ext cx="1069144" cy="0"/>
          </a:xfrm>
          <a:prstGeom prst="line">
            <a:avLst/>
          </a:prstGeom>
          <a:ln w="41275">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5322E15-F032-5017-C094-7EA0C906A5A1}"/>
              </a:ext>
            </a:extLst>
          </p:cNvPr>
          <p:cNvSpPr/>
          <p:nvPr/>
        </p:nvSpPr>
        <p:spPr>
          <a:xfrm>
            <a:off x="723972" y="1443841"/>
            <a:ext cx="5010783" cy="2677656"/>
          </a:xfrm>
          <a:prstGeom prst="rect">
            <a:avLst/>
          </a:prstGeom>
        </p:spPr>
        <p:txBody>
          <a:bodyPr wrap="square">
            <a:spAutoFit/>
          </a:bodyPr>
          <a:lstStyle/>
          <a:p>
            <a:pPr marL="285750" indent="-285750">
              <a:buFont typeface="Wingdings" pitchFamily="2" charset="2"/>
              <a:buChar char="Ø"/>
            </a:pPr>
            <a:r>
              <a:rPr lang="en-GB" sz="1400" b="1" dirty="0"/>
              <a:t>Model Chosen</a:t>
            </a:r>
            <a:r>
              <a:rPr lang="en-GB" sz="1400" dirty="0"/>
              <a:t>: </a:t>
            </a:r>
            <a:r>
              <a:rPr lang="en-GB" sz="1400" dirty="0" err="1"/>
              <a:t>XGBoost</a:t>
            </a:r>
            <a:r>
              <a:rPr lang="en-GB" sz="1400" dirty="0"/>
              <a:t> — a powerful and widely used algorithm for classification tasks.</a:t>
            </a:r>
          </a:p>
          <a:p>
            <a:pPr marL="285750" indent="-285750">
              <a:buFont typeface="Wingdings" pitchFamily="2" charset="2"/>
              <a:buChar char="Ø"/>
            </a:pPr>
            <a:r>
              <a:rPr lang="en-GB" sz="1400" b="1" dirty="0"/>
              <a:t>F1-Score (0.61)</a:t>
            </a:r>
            <a:r>
              <a:rPr lang="en-GB" sz="1400" dirty="0"/>
              <a:t>: Balances both correctness and completeness — meaning the model is effective at identifying high earners without over-predicting them.</a:t>
            </a:r>
          </a:p>
          <a:p>
            <a:pPr marL="285750" indent="-285750">
              <a:buFont typeface="Wingdings" pitchFamily="2" charset="2"/>
              <a:buChar char="Ø"/>
            </a:pPr>
            <a:r>
              <a:rPr lang="en-GB" sz="1400" b="1" dirty="0"/>
              <a:t>Precision (0.68)</a:t>
            </a:r>
            <a:r>
              <a:rPr lang="en-GB" sz="1400" dirty="0"/>
              <a:t>: When the model predicts someone earns more than 50K, it’s correct about 68% of the time.</a:t>
            </a:r>
          </a:p>
          <a:p>
            <a:pPr marL="285750" indent="-285750">
              <a:buFont typeface="Wingdings" pitchFamily="2" charset="2"/>
              <a:buChar char="Ø"/>
            </a:pPr>
            <a:r>
              <a:rPr lang="en-GB" sz="1400" b="1" dirty="0"/>
              <a:t>Recall (0.55)</a:t>
            </a:r>
            <a:r>
              <a:rPr lang="en-GB" sz="1400" dirty="0"/>
              <a:t>: The model successfully identifies 55% of the actual high-income individuals.</a:t>
            </a:r>
          </a:p>
          <a:p>
            <a:pPr marL="285750" indent="-285750">
              <a:buFont typeface="Wingdings" pitchFamily="2" charset="2"/>
              <a:buChar char="Ø"/>
            </a:pPr>
            <a:endParaRPr lang="en-GB" sz="1400" dirty="0"/>
          </a:p>
          <a:p>
            <a:pPr marL="285750" indent="-285750">
              <a:buFont typeface="Wingdings" pitchFamily="2" charset="2"/>
              <a:buChar char="Ø"/>
            </a:pPr>
            <a:endParaRPr lang="en-GB" sz="1400" dirty="0"/>
          </a:p>
          <a:p>
            <a:pPr marL="285750" indent="-285750">
              <a:buFont typeface="Wingdings" pitchFamily="2" charset="2"/>
              <a:buChar char="Ø"/>
            </a:pPr>
            <a:endParaRPr lang="en-GB" sz="14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3A15E800-4B29-4DD8-9632-74D0B0A98C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6368" y="1095480"/>
            <a:ext cx="5293757" cy="3970318"/>
          </a:xfrm>
          <a:prstGeom prst="rect">
            <a:avLst/>
          </a:prstGeom>
        </p:spPr>
      </p:pic>
      <p:pic>
        <p:nvPicPr>
          <p:cNvPr id="12" name="Picture 11">
            <a:extLst>
              <a:ext uri="{FF2B5EF4-FFF2-40B4-BE49-F238E27FC236}">
                <a16:creationId xmlns:a16="http://schemas.microsoft.com/office/drawing/2014/main" id="{9D02D130-5CAA-EA57-58B8-C9C81D1F7C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94" y="3525820"/>
            <a:ext cx="6568406" cy="3284203"/>
          </a:xfrm>
          <a:prstGeom prst="rect">
            <a:avLst/>
          </a:prstGeom>
        </p:spPr>
      </p:pic>
    </p:spTree>
    <p:extLst>
      <p:ext uri="{BB962C8B-B14F-4D97-AF65-F5344CB8AC3E}">
        <p14:creationId xmlns:p14="http://schemas.microsoft.com/office/powerpoint/2010/main" val="3889820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p:tgtEl>
                                          <p:spTgt spid="8"/>
                                        </p:tgtEl>
                                        <p:attrNameLst>
                                          <p:attrName>ppt_x</p:attrName>
                                        </p:attrNameLst>
                                      </p:cBhvr>
                                      <p:tavLst>
                                        <p:tav tm="0">
                                          <p:val>
                                            <p:strVal val="#ppt_x-#ppt_w*1.125000"/>
                                          </p:val>
                                        </p:tav>
                                        <p:tav tm="100000">
                                          <p:val>
                                            <p:strVal val="#ppt_x"/>
                                          </p:val>
                                        </p:tav>
                                      </p:tavLst>
                                    </p:anim>
                                    <p:animEffect transition="in" filter="wipe(right)">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9EC84-1E1C-0F64-CCA1-F6B2C3120A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DE80BE-A793-871F-7E74-3A802FE04B90}"/>
              </a:ext>
            </a:extLst>
          </p:cNvPr>
          <p:cNvSpPr>
            <a:spLocks noGrp="1"/>
          </p:cNvSpPr>
          <p:nvPr>
            <p:ph type="title"/>
          </p:nvPr>
        </p:nvSpPr>
        <p:spPr>
          <a:xfrm>
            <a:off x="1837592" y="67731"/>
            <a:ext cx="8516815" cy="971306"/>
          </a:xfrm>
        </p:spPr>
        <p:txBody>
          <a:bodyPr>
            <a:normAutofit fontScale="90000"/>
          </a:bodyPr>
          <a:lstStyle/>
          <a:p>
            <a:r>
              <a:rPr lang="en-US" dirty="0"/>
              <a:t>Future Considerations for Model Improvement</a:t>
            </a:r>
            <a:endParaRPr lang="en-GB" dirty="0"/>
          </a:p>
        </p:txBody>
      </p:sp>
      <p:sp>
        <p:nvSpPr>
          <p:cNvPr id="3" name="Slide Number Placeholder 2">
            <a:extLst>
              <a:ext uri="{FF2B5EF4-FFF2-40B4-BE49-F238E27FC236}">
                <a16:creationId xmlns:a16="http://schemas.microsoft.com/office/drawing/2014/main" id="{9A935256-75B0-5CC4-8C47-480C620009B9}"/>
              </a:ext>
            </a:extLst>
          </p:cNvPr>
          <p:cNvSpPr>
            <a:spLocks noGrp="1"/>
          </p:cNvSpPr>
          <p:nvPr>
            <p:ph type="sldNum" sz="quarter" idx="12"/>
          </p:nvPr>
        </p:nvSpPr>
        <p:spPr/>
        <p:txBody>
          <a:bodyPr/>
          <a:lstStyle/>
          <a:p>
            <a:fld id="{70C262CF-5CC9-4929-99CD-9F101191856B}" type="slidenum">
              <a:rPr lang="en-GB" smtClean="0"/>
              <a:pPr/>
              <a:t>9</a:t>
            </a:fld>
            <a:endParaRPr lang="en-GB"/>
          </a:p>
        </p:txBody>
      </p:sp>
      <p:grpSp>
        <p:nvGrpSpPr>
          <p:cNvPr id="6" name="Group 5">
            <a:extLst>
              <a:ext uri="{FF2B5EF4-FFF2-40B4-BE49-F238E27FC236}">
                <a16:creationId xmlns:a16="http://schemas.microsoft.com/office/drawing/2014/main" id="{019E2968-04BA-7917-7654-EC7178D5600D}"/>
              </a:ext>
            </a:extLst>
          </p:cNvPr>
          <p:cNvGrpSpPr/>
          <p:nvPr/>
        </p:nvGrpSpPr>
        <p:grpSpPr>
          <a:xfrm>
            <a:off x="1221457" y="1452581"/>
            <a:ext cx="516155" cy="516155"/>
            <a:chOff x="1123642" y="1900296"/>
            <a:chExt cx="687003" cy="687003"/>
          </a:xfrm>
          <a:effectLst>
            <a:outerShdw blurRad="76200" dir="13500000" sy="23000" kx="1200000" algn="br" rotWithShape="0">
              <a:prstClr val="black">
                <a:alpha val="20000"/>
              </a:prstClr>
            </a:outerShdw>
          </a:effectLst>
        </p:grpSpPr>
        <p:sp>
          <p:nvSpPr>
            <p:cNvPr id="7" name="Oval 6">
              <a:extLst>
                <a:ext uri="{FF2B5EF4-FFF2-40B4-BE49-F238E27FC236}">
                  <a16:creationId xmlns:a16="http://schemas.microsoft.com/office/drawing/2014/main" id="{FAAD2041-5767-7D8C-279C-69AFB066DD6B}"/>
                </a:ext>
              </a:extLst>
            </p:cNvPr>
            <p:cNvSpPr/>
            <p:nvPr/>
          </p:nvSpPr>
          <p:spPr>
            <a:xfrm>
              <a:off x="1123642" y="1900296"/>
              <a:ext cx="687003" cy="68700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Freeform 7">
              <a:extLst>
                <a:ext uri="{FF2B5EF4-FFF2-40B4-BE49-F238E27FC236}">
                  <a16:creationId xmlns:a16="http://schemas.microsoft.com/office/drawing/2014/main" id="{812137CB-2B99-7E65-2147-26192580DCD1}"/>
                </a:ext>
              </a:extLst>
            </p:cNvPr>
            <p:cNvSpPr>
              <a:spLocks/>
            </p:cNvSpPr>
            <p:nvPr/>
          </p:nvSpPr>
          <p:spPr bwMode="auto">
            <a:xfrm>
              <a:off x="1328245" y="2099747"/>
              <a:ext cx="277795" cy="288100"/>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 name="TextBox 10">
            <a:extLst>
              <a:ext uri="{FF2B5EF4-FFF2-40B4-BE49-F238E27FC236}">
                <a16:creationId xmlns:a16="http://schemas.microsoft.com/office/drawing/2014/main" id="{4EB66E90-D4FA-C932-7B98-D8A214272C94}"/>
              </a:ext>
            </a:extLst>
          </p:cNvPr>
          <p:cNvSpPr txBox="1"/>
          <p:nvPr/>
        </p:nvSpPr>
        <p:spPr>
          <a:xfrm>
            <a:off x="1814860" y="1125882"/>
            <a:ext cx="3746568" cy="1169551"/>
          </a:xfrm>
          <a:prstGeom prst="rect">
            <a:avLst/>
          </a:prstGeom>
          <a:noFill/>
        </p:spPr>
        <p:txBody>
          <a:bodyPr wrap="square" rtlCol="0">
            <a:spAutoFit/>
          </a:bodyPr>
          <a:lstStyle/>
          <a:p>
            <a:pPr fontAlgn="ctr"/>
            <a:endParaRPr lang="en-GB" sz="1400" dirty="0"/>
          </a:p>
          <a:p>
            <a:r>
              <a:rPr lang="en-GB" sz="1400" b="1" dirty="0"/>
              <a:t>Feature Engineering</a:t>
            </a:r>
            <a:r>
              <a:rPr lang="en-GB" sz="1400" dirty="0"/>
              <a:t>: Create new variables or transformations (e.g., log-transform skewed income fields, group rare categories) to enhance predictive power.</a:t>
            </a:r>
          </a:p>
        </p:txBody>
      </p:sp>
      <p:grpSp>
        <p:nvGrpSpPr>
          <p:cNvPr id="12" name="Group 11">
            <a:extLst>
              <a:ext uri="{FF2B5EF4-FFF2-40B4-BE49-F238E27FC236}">
                <a16:creationId xmlns:a16="http://schemas.microsoft.com/office/drawing/2014/main" id="{ADE5B64A-D841-753B-C28F-3BD6CB034806}"/>
              </a:ext>
            </a:extLst>
          </p:cNvPr>
          <p:cNvGrpSpPr/>
          <p:nvPr/>
        </p:nvGrpSpPr>
        <p:grpSpPr>
          <a:xfrm>
            <a:off x="1221457" y="2561007"/>
            <a:ext cx="516155" cy="516155"/>
            <a:chOff x="1123642" y="1900296"/>
            <a:chExt cx="687003" cy="687003"/>
          </a:xfrm>
          <a:effectLst>
            <a:outerShdw blurRad="76200" dir="13500000" sy="23000" kx="1200000" algn="br" rotWithShape="0">
              <a:prstClr val="black">
                <a:alpha val="20000"/>
              </a:prstClr>
            </a:outerShdw>
          </a:effectLst>
        </p:grpSpPr>
        <p:sp>
          <p:nvSpPr>
            <p:cNvPr id="13" name="Oval 12">
              <a:extLst>
                <a:ext uri="{FF2B5EF4-FFF2-40B4-BE49-F238E27FC236}">
                  <a16:creationId xmlns:a16="http://schemas.microsoft.com/office/drawing/2014/main" id="{6A455931-873C-4383-4211-7B6D2B67EED5}"/>
                </a:ext>
              </a:extLst>
            </p:cNvPr>
            <p:cNvSpPr/>
            <p:nvPr/>
          </p:nvSpPr>
          <p:spPr>
            <a:xfrm>
              <a:off x="1123642" y="1900296"/>
              <a:ext cx="687003" cy="68700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reeform 13">
              <a:extLst>
                <a:ext uri="{FF2B5EF4-FFF2-40B4-BE49-F238E27FC236}">
                  <a16:creationId xmlns:a16="http://schemas.microsoft.com/office/drawing/2014/main" id="{30F92289-E874-3E93-5FD8-D88E5F9BBA77}"/>
                </a:ext>
              </a:extLst>
            </p:cNvPr>
            <p:cNvSpPr>
              <a:spLocks/>
            </p:cNvSpPr>
            <p:nvPr/>
          </p:nvSpPr>
          <p:spPr bwMode="auto">
            <a:xfrm>
              <a:off x="1328245" y="2099747"/>
              <a:ext cx="277795" cy="288100"/>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8" name="Group 17">
            <a:extLst>
              <a:ext uri="{FF2B5EF4-FFF2-40B4-BE49-F238E27FC236}">
                <a16:creationId xmlns:a16="http://schemas.microsoft.com/office/drawing/2014/main" id="{FDFDB60D-47CE-C59B-528C-F11D2339513B}"/>
              </a:ext>
            </a:extLst>
          </p:cNvPr>
          <p:cNvGrpSpPr/>
          <p:nvPr/>
        </p:nvGrpSpPr>
        <p:grpSpPr>
          <a:xfrm>
            <a:off x="1221457" y="3674777"/>
            <a:ext cx="516155" cy="516155"/>
            <a:chOff x="1123642" y="1900296"/>
            <a:chExt cx="687003" cy="687003"/>
          </a:xfrm>
          <a:effectLst>
            <a:outerShdw blurRad="76200" dir="13500000" sy="23000" kx="1200000" algn="br" rotWithShape="0">
              <a:prstClr val="black">
                <a:alpha val="20000"/>
              </a:prstClr>
            </a:outerShdw>
          </a:effectLst>
        </p:grpSpPr>
        <p:sp>
          <p:nvSpPr>
            <p:cNvPr id="19" name="Oval 18">
              <a:extLst>
                <a:ext uri="{FF2B5EF4-FFF2-40B4-BE49-F238E27FC236}">
                  <a16:creationId xmlns:a16="http://schemas.microsoft.com/office/drawing/2014/main" id="{173138F9-C6F1-462C-5D6A-7C924F70CC8E}"/>
                </a:ext>
              </a:extLst>
            </p:cNvPr>
            <p:cNvSpPr/>
            <p:nvPr/>
          </p:nvSpPr>
          <p:spPr>
            <a:xfrm>
              <a:off x="1123642" y="1900296"/>
              <a:ext cx="687003" cy="68700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reeform 19">
              <a:extLst>
                <a:ext uri="{FF2B5EF4-FFF2-40B4-BE49-F238E27FC236}">
                  <a16:creationId xmlns:a16="http://schemas.microsoft.com/office/drawing/2014/main" id="{096A99BF-08CD-48BA-5CB7-D5CD01299550}"/>
                </a:ext>
              </a:extLst>
            </p:cNvPr>
            <p:cNvSpPr>
              <a:spLocks/>
            </p:cNvSpPr>
            <p:nvPr/>
          </p:nvSpPr>
          <p:spPr bwMode="auto">
            <a:xfrm>
              <a:off x="1328245" y="2099747"/>
              <a:ext cx="277795" cy="288100"/>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3" name="TextBox 22">
            <a:extLst>
              <a:ext uri="{FF2B5EF4-FFF2-40B4-BE49-F238E27FC236}">
                <a16:creationId xmlns:a16="http://schemas.microsoft.com/office/drawing/2014/main" id="{56465B1F-09D1-FD72-0317-82BBBE76BC2F}"/>
              </a:ext>
            </a:extLst>
          </p:cNvPr>
          <p:cNvSpPr txBox="1"/>
          <p:nvPr/>
        </p:nvSpPr>
        <p:spPr>
          <a:xfrm>
            <a:off x="1785654" y="2319281"/>
            <a:ext cx="3746568" cy="954107"/>
          </a:xfrm>
          <a:prstGeom prst="rect">
            <a:avLst/>
          </a:prstGeom>
          <a:noFill/>
        </p:spPr>
        <p:txBody>
          <a:bodyPr wrap="square" rtlCol="0">
            <a:spAutoFit/>
          </a:bodyPr>
          <a:lstStyle/>
          <a:p>
            <a:pPr fontAlgn="ctr"/>
            <a:endParaRPr lang="en-GB" sz="1400" dirty="0"/>
          </a:p>
          <a:p>
            <a:r>
              <a:rPr lang="en-GB" sz="1400" b="1" dirty="0"/>
              <a:t>Feature Selection</a:t>
            </a:r>
            <a:r>
              <a:rPr lang="en-GB" sz="1400" dirty="0"/>
              <a:t>: Apply statistical or model-based selection to reduce noise and improve interpretability.</a:t>
            </a:r>
          </a:p>
        </p:txBody>
      </p:sp>
      <p:grpSp>
        <p:nvGrpSpPr>
          <p:cNvPr id="24" name="Group 23">
            <a:extLst>
              <a:ext uri="{FF2B5EF4-FFF2-40B4-BE49-F238E27FC236}">
                <a16:creationId xmlns:a16="http://schemas.microsoft.com/office/drawing/2014/main" id="{56B53D22-AE2A-5A8E-F175-D000FAE46DF1}"/>
              </a:ext>
            </a:extLst>
          </p:cNvPr>
          <p:cNvGrpSpPr/>
          <p:nvPr/>
        </p:nvGrpSpPr>
        <p:grpSpPr>
          <a:xfrm>
            <a:off x="1221455" y="4748040"/>
            <a:ext cx="516155" cy="516155"/>
            <a:chOff x="1123642" y="1900296"/>
            <a:chExt cx="687003" cy="687003"/>
          </a:xfrm>
          <a:effectLst>
            <a:outerShdw blurRad="76200" dir="13500000" sy="23000" kx="1200000" algn="br" rotWithShape="0">
              <a:prstClr val="black">
                <a:alpha val="20000"/>
              </a:prstClr>
            </a:outerShdw>
          </a:effectLst>
        </p:grpSpPr>
        <p:sp>
          <p:nvSpPr>
            <p:cNvPr id="25" name="Oval 24">
              <a:extLst>
                <a:ext uri="{FF2B5EF4-FFF2-40B4-BE49-F238E27FC236}">
                  <a16:creationId xmlns:a16="http://schemas.microsoft.com/office/drawing/2014/main" id="{6FFDF318-5DC9-F362-4A6C-2C5906154EEF}"/>
                </a:ext>
              </a:extLst>
            </p:cNvPr>
            <p:cNvSpPr/>
            <p:nvPr/>
          </p:nvSpPr>
          <p:spPr>
            <a:xfrm>
              <a:off x="1123642" y="1900296"/>
              <a:ext cx="687003" cy="68700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Freeform 25">
              <a:extLst>
                <a:ext uri="{FF2B5EF4-FFF2-40B4-BE49-F238E27FC236}">
                  <a16:creationId xmlns:a16="http://schemas.microsoft.com/office/drawing/2014/main" id="{81DD0BFE-5BD0-3DA3-7F76-3C3DFE231865}"/>
                </a:ext>
              </a:extLst>
            </p:cNvPr>
            <p:cNvSpPr>
              <a:spLocks/>
            </p:cNvSpPr>
            <p:nvPr/>
          </p:nvSpPr>
          <p:spPr bwMode="auto">
            <a:xfrm>
              <a:off x="1328245" y="2099747"/>
              <a:ext cx="277795" cy="288100"/>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9" name="TextBox 28">
            <a:extLst>
              <a:ext uri="{FF2B5EF4-FFF2-40B4-BE49-F238E27FC236}">
                <a16:creationId xmlns:a16="http://schemas.microsoft.com/office/drawing/2014/main" id="{D4BA0ABD-18C5-41D7-48B7-9588238297C1}"/>
              </a:ext>
            </a:extLst>
          </p:cNvPr>
          <p:cNvSpPr txBox="1"/>
          <p:nvPr/>
        </p:nvSpPr>
        <p:spPr>
          <a:xfrm>
            <a:off x="1814860" y="4420836"/>
            <a:ext cx="3746568" cy="954107"/>
          </a:xfrm>
          <a:prstGeom prst="rect">
            <a:avLst/>
          </a:prstGeom>
          <a:noFill/>
        </p:spPr>
        <p:txBody>
          <a:bodyPr wrap="square" rtlCol="0">
            <a:spAutoFit/>
          </a:bodyPr>
          <a:lstStyle/>
          <a:p>
            <a:pPr fontAlgn="ctr"/>
            <a:endParaRPr lang="en-GB" sz="1400" dirty="0"/>
          </a:p>
          <a:p>
            <a:r>
              <a:rPr lang="en-GB" sz="1400" b="1" dirty="0"/>
              <a:t>Model Monitoring</a:t>
            </a:r>
            <a:r>
              <a:rPr lang="en-GB" sz="1400" dirty="0"/>
              <a:t>: Set up processes for performance drift detection and fairness re-evaluation post-deployment.</a:t>
            </a:r>
          </a:p>
        </p:txBody>
      </p:sp>
      <p:cxnSp>
        <p:nvCxnSpPr>
          <p:cNvPr id="43" name="Straight Connector 42">
            <a:extLst>
              <a:ext uri="{FF2B5EF4-FFF2-40B4-BE49-F238E27FC236}">
                <a16:creationId xmlns:a16="http://schemas.microsoft.com/office/drawing/2014/main" id="{C04C1F3B-4523-C0E4-38AD-D2E81705F3D3}"/>
              </a:ext>
            </a:extLst>
          </p:cNvPr>
          <p:cNvCxnSpPr/>
          <p:nvPr/>
        </p:nvCxnSpPr>
        <p:spPr>
          <a:xfrm>
            <a:off x="5561428" y="1128934"/>
            <a:ext cx="1069144" cy="0"/>
          </a:xfrm>
          <a:prstGeom prst="line">
            <a:avLst/>
          </a:prstGeom>
          <a:ln w="41275">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30387FC-4576-DFE4-A490-E0331EC67BFA}"/>
              </a:ext>
            </a:extLst>
          </p:cNvPr>
          <p:cNvSpPr txBox="1"/>
          <p:nvPr/>
        </p:nvSpPr>
        <p:spPr>
          <a:xfrm>
            <a:off x="1785654" y="3364620"/>
            <a:ext cx="3746568" cy="954107"/>
          </a:xfrm>
          <a:prstGeom prst="rect">
            <a:avLst/>
          </a:prstGeom>
          <a:noFill/>
        </p:spPr>
        <p:txBody>
          <a:bodyPr wrap="square" rtlCol="0">
            <a:spAutoFit/>
          </a:bodyPr>
          <a:lstStyle/>
          <a:p>
            <a:pPr fontAlgn="ctr"/>
            <a:endParaRPr lang="en-GB" sz="1400" dirty="0"/>
          </a:p>
          <a:p>
            <a:r>
              <a:rPr lang="en-GB" sz="1400" b="1" dirty="0"/>
              <a:t>Outlier Handling for Logistic Regression</a:t>
            </a:r>
            <a:r>
              <a:rPr lang="en-GB" sz="1400" dirty="0"/>
              <a:t>: Address extreme values in numeric features that could disproportionately affect linear models.</a:t>
            </a:r>
          </a:p>
        </p:txBody>
      </p:sp>
      <p:grpSp>
        <p:nvGrpSpPr>
          <p:cNvPr id="42" name="Group 41">
            <a:extLst>
              <a:ext uri="{FF2B5EF4-FFF2-40B4-BE49-F238E27FC236}">
                <a16:creationId xmlns:a16="http://schemas.microsoft.com/office/drawing/2014/main" id="{604610F8-EB3D-B68B-FD61-2F4300B8DEB3}"/>
              </a:ext>
            </a:extLst>
          </p:cNvPr>
          <p:cNvGrpSpPr/>
          <p:nvPr/>
        </p:nvGrpSpPr>
        <p:grpSpPr>
          <a:xfrm>
            <a:off x="7041893" y="1689650"/>
            <a:ext cx="939352" cy="4264053"/>
            <a:chOff x="5529181" y="1323332"/>
            <a:chExt cx="1082945" cy="5311388"/>
          </a:xfrm>
        </p:grpSpPr>
        <p:sp>
          <p:nvSpPr>
            <p:cNvPr id="44" name="Rectangle 43">
              <a:extLst>
                <a:ext uri="{FF2B5EF4-FFF2-40B4-BE49-F238E27FC236}">
                  <a16:creationId xmlns:a16="http://schemas.microsoft.com/office/drawing/2014/main" id="{0F59FD3D-1A53-0253-CF1A-BE6A89CCFCB1}"/>
                </a:ext>
              </a:extLst>
            </p:cNvPr>
            <p:cNvSpPr/>
            <p:nvPr/>
          </p:nvSpPr>
          <p:spPr>
            <a:xfrm>
              <a:off x="5674859" y="1469010"/>
              <a:ext cx="769258" cy="3872246"/>
            </a:xfrm>
            <a:prstGeom prst="rect">
              <a:avLst/>
            </a:prstGeom>
            <a:noFill/>
            <a:ln w="19050">
              <a:solidFill>
                <a:schemeClr val="accent6"/>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5" name="Group 44">
              <a:extLst>
                <a:ext uri="{FF2B5EF4-FFF2-40B4-BE49-F238E27FC236}">
                  <a16:creationId xmlns:a16="http://schemas.microsoft.com/office/drawing/2014/main" id="{19AF5394-A73F-08B9-80C0-AF1C5ACC46A4}"/>
                </a:ext>
              </a:extLst>
            </p:cNvPr>
            <p:cNvGrpSpPr/>
            <p:nvPr/>
          </p:nvGrpSpPr>
          <p:grpSpPr>
            <a:xfrm>
              <a:off x="5674859" y="5586622"/>
              <a:ext cx="769258" cy="1048098"/>
              <a:chOff x="5674859" y="5586622"/>
              <a:chExt cx="769258" cy="1048098"/>
            </a:xfrm>
          </p:grpSpPr>
          <p:sp>
            <p:nvSpPr>
              <p:cNvPr id="81" name="Isosceles Triangle 73">
                <a:extLst>
                  <a:ext uri="{FF2B5EF4-FFF2-40B4-BE49-F238E27FC236}">
                    <a16:creationId xmlns:a16="http://schemas.microsoft.com/office/drawing/2014/main" id="{095FAE16-B501-6276-C32A-B22CCDD6F3AF}"/>
                  </a:ext>
                </a:extLst>
              </p:cNvPr>
              <p:cNvSpPr/>
              <p:nvPr/>
            </p:nvSpPr>
            <p:spPr>
              <a:xfrm flipV="1">
                <a:off x="5674859" y="5586622"/>
                <a:ext cx="769258" cy="1048098"/>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Isosceles Triangle 7">
                <a:extLst>
                  <a:ext uri="{FF2B5EF4-FFF2-40B4-BE49-F238E27FC236}">
                    <a16:creationId xmlns:a16="http://schemas.microsoft.com/office/drawing/2014/main" id="{A25305F6-EDE8-74F3-01B2-6D0CE45E7FFA}"/>
                  </a:ext>
                </a:extLst>
              </p:cNvPr>
              <p:cNvSpPr/>
              <p:nvPr/>
            </p:nvSpPr>
            <p:spPr>
              <a:xfrm flipV="1">
                <a:off x="5882403" y="6097350"/>
                <a:ext cx="354170" cy="537369"/>
              </a:xfrm>
              <a:custGeom>
                <a:avLst/>
                <a:gdLst>
                  <a:gd name="connsiteX0" fmla="*/ 0 w 354170"/>
                  <a:gd name="connsiteY0" fmla="*/ 479252 h 479252"/>
                  <a:gd name="connsiteX1" fmla="*/ 177085 w 354170"/>
                  <a:gd name="connsiteY1" fmla="*/ 0 h 479252"/>
                  <a:gd name="connsiteX2" fmla="*/ 354170 w 354170"/>
                  <a:gd name="connsiteY2" fmla="*/ 479252 h 479252"/>
                  <a:gd name="connsiteX3" fmla="*/ 0 w 354170"/>
                  <a:gd name="connsiteY3" fmla="*/ 479252 h 479252"/>
                  <a:gd name="connsiteX0" fmla="*/ 0 w 354170"/>
                  <a:gd name="connsiteY0" fmla="*/ 479252 h 537369"/>
                  <a:gd name="connsiteX1" fmla="*/ 177085 w 354170"/>
                  <a:gd name="connsiteY1" fmla="*/ 0 h 537369"/>
                  <a:gd name="connsiteX2" fmla="*/ 354170 w 354170"/>
                  <a:gd name="connsiteY2" fmla="*/ 479252 h 537369"/>
                  <a:gd name="connsiteX3" fmla="*/ 173116 w 354170"/>
                  <a:gd name="connsiteY3" fmla="*/ 537369 h 537369"/>
                  <a:gd name="connsiteX4" fmla="*/ 0 w 354170"/>
                  <a:gd name="connsiteY4" fmla="*/ 479252 h 537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170" h="537369">
                    <a:moveTo>
                      <a:pt x="0" y="479252"/>
                    </a:moveTo>
                    <a:lnTo>
                      <a:pt x="177085" y="0"/>
                    </a:lnTo>
                    <a:lnTo>
                      <a:pt x="354170" y="479252"/>
                    </a:lnTo>
                    <a:cubicBezTo>
                      <a:pt x="289056" y="480368"/>
                      <a:pt x="238230" y="536253"/>
                      <a:pt x="173116" y="537369"/>
                    </a:cubicBezTo>
                    <a:lnTo>
                      <a:pt x="0" y="47925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6" name="Oval 45">
              <a:extLst>
                <a:ext uri="{FF2B5EF4-FFF2-40B4-BE49-F238E27FC236}">
                  <a16:creationId xmlns:a16="http://schemas.microsoft.com/office/drawing/2014/main" id="{BB5F4561-89C0-5976-832F-6BA754ACA451}"/>
                </a:ext>
              </a:extLst>
            </p:cNvPr>
            <p:cNvSpPr/>
            <p:nvPr/>
          </p:nvSpPr>
          <p:spPr>
            <a:xfrm>
              <a:off x="5966215" y="5245359"/>
              <a:ext cx="199000" cy="199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7" name="Straight Connector 46">
              <a:extLst>
                <a:ext uri="{FF2B5EF4-FFF2-40B4-BE49-F238E27FC236}">
                  <a16:creationId xmlns:a16="http://schemas.microsoft.com/office/drawing/2014/main" id="{24496A74-C24B-35B0-276F-6A5BB1681860}"/>
                </a:ext>
              </a:extLst>
            </p:cNvPr>
            <p:cNvCxnSpPr>
              <a:endCxn id="66" idx="7"/>
            </p:cNvCxnSpPr>
            <p:nvPr/>
          </p:nvCxnSpPr>
          <p:spPr>
            <a:xfrm flipH="1">
              <a:off x="5745363" y="1501892"/>
              <a:ext cx="648320" cy="433996"/>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130A2D3-ED3F-9E5D-4825-B5466134031F}"/>
                </a:ext>
              </a:extLst>
            </p:cNvPr>
            <p:cNvCxnSpPr>
              <a:endCxn id="70" idx="7"/>
            </p:cNvCxnSpPr>
            <p:nvPr/>
          </p:nvCxnSpPr>
          <p:spPr>
            <a:xfrm flipH="1">
              <a:off x="6131091" y="1960955"/>
              <a:ext cx="225981" cy="20602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A19F5F6-327E-7803-2017-5C69D05E19DF}"/>
                </a:ext>
              </a:extLst>
            </p:cNvPr>
            <p:cNvCxnSpPr>
              <a:endCxn id="70" idx="5"/>
            </p:cNvCxnSpPr>
            <p:nvPr/>
          </p:nvCxnSpPr>
          <p:spPr>
            <a:xfrm flipH="1" flipV="1">
              <a:off x="6131091" y="2372995"/>
              <a:ext cx="218473" cy="261112"/>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C0128D9-109B-DB92-634A-2AEDB246BBC7}"/>
                </a:ext>
              </a:extLst>
            </p:cNvPr>
            <p:cNvCxnSpPr>
              <a:stCxn id="70" idx="1"/>
            </p:cNvCxnSpPr>
            <p:nvPr/>
          </p:nvCxnSpPr>
          <p:spPr>
            <a:xfrm flipH="1" flipV="1">
              <a:off x="5674860" y="1974065"/>
              <a:ext cx="250211" cy="19291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140FDC6-F5D2-E353-9221-D2EB74F2DF6C}"/>
                </a:ext>
              </a:extLst>
            </p:cNvPr>
            <p:cNvCxnSpPr>
              <a:stCxn id="73" idx="7"/>
            </p:cNvCxnSpPr>
            <p:nvPr/>
          </p:nvCxnSpPr>
          <p:spPr>
            <a:xfrm flipV="1">
              <a:off x="5745363" y="2308332"/>
              <a:ext cx="233620" cy="365764"/>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573A0FF-883D-BAA4-1FC7-0DE8DE1CC502}"/>
                </a:ext>
              </a:extLst>
            </p:cNvPr>
            <p:cNvCxnSpPr>
              <a:stCxn id="72" idx="1"/>
            </p:cNvCxnSpPr>
            <p:nvPr/>
          </p:nvCxnSpPr>
          <p:spPr>
            <a:xfrm flipH="1" flipV="1">
              <a:off x="6007136" y="3077187"/>
              <a:ext cx="350523" cy="114087"/>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E14F1E9-E781-F66F-8E72-B54AE1E1BEAA}"/>
                </a:ext>
              </a:extLst>
            </p:cNvPr>
            <p:cNvCxnSpPr>
              <a:stCxn id="71" idx="7"/>
            </p:cNvCxnSpPr>
            <p:nvPr/>
          </p:nvCxnSpPr>
          <p:spPr>
            <a:xfrm flipV="1">
              <a:off x="5761616" y="3091254"/>
              <a:ext cx="202309" cy="411956"/>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E902B60-9F4E-4FAC-BBBB-A968E2C04001}"/>
                </a:ext>
              </a:extLst>
            </p:cNvPr>
            <p:cNvCxnSpPr/>
            <p:nvPr/>
          </p:nvCxnSpPr>
          <p:spPr>
            <a:xfrm flipH="1" flipV="1">
              <a:off x="5659729" y="2786494"/>
              <a:ext cx="336895" cy="278331"/>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3230C3C-DA82-E4DF-1F1D-9E39A739C01F}"/>
                </a:ext>
              </a:extLst>
            </p:cNvPr>
            <p:cNvCxnSpPr/>
            <p:nvPr/>
          </p:nvCxnSpPr>
          <p:spPr>
            <a:xfrm flipV="1">
              <a:off x="6028081" y="2655938"/>
              <a:ext cx="416280" cy="364943"/>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EE5386E-164C-2864-C8C2-6CC0256E2A4D}"/>
                </a:ext>
              </a:extLst>
            </p:cNvPr>
            <p:cNvCxnSpPr>
              <a:stCxn id="71" idx="6"/>
            </p:cNvCxnSpPr>
            <p:nvPr/>
          </p:nvCxnSpPr>
          <p:spPr>
            <a:xfrm flipV="1">
              <a:off x="5800405" y="3322550"/>
              <a:ext cx="673799" cy="274306"/>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725F718-3748-9DC7-7758-39FF9E24A494}"/>
                </a:ext>
              </a:extLst>
            </p:cNvPr>
            <p:cNvCxnSpPr>
              <a:stCxn id="79" idx="1"/>
            </p:cNvCxnSpPr>
            <p:nvPr/>
          </p:nvCxnSpPr>
          <p:spPr>
            <a:xfrm flipH="1" flipV="1">
              <a:off x="5703418" y="3660075"/>
              <a:ext cx="155908" cy="353941"/>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DEFA5DC-2850-C433-D651-7761A12CA3D4}"/>
                </a:ext>
              </a:extLst>
            </p:cNvPr>
            <p:cNvCxnSpPr>
              <a:stCxn id="79" idx="3"/>
            </p:cNvCxnSpPr>
            <p:nvPr/>
          </p:nvCxnSpPr>
          <p:spPr>
            <a:xfrm flipV="1">
              <a:off x="5859326" y="3828930"/>
              <a:ext cx="555891" cy="372377"/>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3EE1FE9-3086-FD1C-2059-76A951E4289C}"/>
                </a:ext>
              </a:extLst>
            </p:cNvPr>
            <p:cNvCxnSpPr>
              <a:stCxn id="76" idx="1"/>
            </p:cNvCxnSpPr>
            <p:nvPr/>
          </p:nvCxnSpPr>
          <p:spPr>
            <a:xfrm flipH="1" flipV="1">
              <a:off x="6051555" y="4670502"/>
              <a:ext cx="322205" cy="48679"/>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11D2E7D-9652-4EF9-E0A6-5C91744CD190}"/>
                </a:ext>
              </a:extLst>
            </p:cNvPr>
            <p:cNvCxnSpPr/>
            <p:nvPr/>
          </p:nvCxnSpPr>
          <p:spPr>
            <a:xfrm flipH="1">
              <a:off x="5734273" y="4644686"/>
              <a:ext cx="231941" cy="620873"/>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F56D8AC-06B5-3603-4008-DA655B81A8F3}"/>
                </a:ext>
              </a:extLst>
            </p:cNvPr>
            <p:cNvCxnSpPr/>
            <p:nvPr/>
          </p:nvCxnSpPr>
          <p:spPr>
            <a:xfrm flipH="1" flipV="1">
              <a:off x="6036673" y="4731339"/>
              <a:ext cx="378544" cy="548529"/>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CC4664E-56B3-7F44-7972-695C3F57792C}"/>
                </a:ext>
              </a:extLst>
            </p:cNvPr>
            <p:cNvCxnSpPr/>
            <p:nvPr/>
          </p:nvCxnSpPr>
          <p:spPr>
            <a:xfrm flipV="1">
              <a:off x="5997660" y="3903674"/>
              <a:ext cx="358924" cy="736503"/>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0BDC1BAE-B87C-3669-5A86-3E82F9A25400}"/>
                </a:ext>
              </a:extLst>
            </p:cNvPr>
            <p:cNvSpPr/>
            <p:nvPr/>
          </p:nvSpPr>
          <p:spPr>
            <a:xfrm>
              <a:off x="5529181" y="1323332"/>
              <a:ext cx="291356" cy="29135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434435EC-5DB4-7B0B-E551-904185E854B9}"/>
                </a:ext>
              </a:extLst>
            </p:cNvPr>
            <p:cNvSpPr/>
            <p:nvPr/>
          </p:nvSpPr>
          <p:spPr>
            <a:xfrm>
              <a:off x="6284233" y="1326934"/>
              <a:ext cx="291356" cy="2913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71342D92-0F3C-EA43-12C3-A11C4529DFA5}"/>
                </a:ext>
              </a:extLst>
            </p:cNvPr>
            <p:cNvSpPr/>
            <p:nvPr/>
          </p:nvSpPr>
          <p:spPr>
            <a:xfrm>
              <a:off x="6320461" y="1794381"/>
              <a:ext cx="218900" cy="2189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F7DBC537-DD86-E071-A04D-0C8877C3AE64}"/>
                </a:ext>
              </a:extLst>
            </p:cNvPr>
            <p:cNvSpPr/>
            <p:nvPr/>
          </p:nvSpPr>
          <p:spPr>
            <a:xfrm>
              <a:off x="5558520" y="1903831"/>
              <a:ext cx="218900" cy="2189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416C69AE-949C-7469-488C-2177F2BBADD5}"/>
                </a:ext>
              </a:extLst>
            </p:cNvPr>
            <p:cNvSpPr/>
            <p:nvPr/>
          </p:nvSpPr>
          <p:spPr>
            <a:xfrm>
              <a:off x="5959988" y="1363160"/>
              <a:ext cx="199000" cy="199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Oval 67">
              <a:extLst>
                <a:ext uri="{FF2B5EF4-FFF2-40B4-BE49-F238E27FC236}">
                  <a16:creationId xmlns:a16="http://schemas.microsoft.com/office/drawing/2014/main" id="{A6D59054-2553-72A9-8C75-5C60C937F2B4}"/>
                </a:ext>
              </a:extLst>
            </p:cNvPr>
            <p:cNvSpPr/>
            <p:nvPr/>
          </p:nvSpPr>
          <p:spPr>
            <a:xfrm>
              <a:off x="5529181" y="5137946"/>
              <a:ext cx="291356" cy="29135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Oval 68">
              <a:extLst>
                <a:ext uri="{FF2B5EF4-FFF2-40B4-BE49-F238E27FC236}">
                  <a16:creationId xmlns:a16="http://schemas.microsoft.com/office/drawing/2014/main" id="{C1132B40-570E-0600-18A5-757F01B4E91A}"/>
                </a:ext>
              </a:extLst>
            </p:cNvPr>
            <p:cNvSpPr/>
            <p:nvPr/>
          </p:nvSpPr>
          <p:spPr>
            <a:xfrm>
              <a:off x="6270027" y="5137945"/>
              <a:ext cx="291356" cy="29135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Oval 69">
              <a:extLst>
                <a:ext uri="{FF2B5EF4-FFF2-40B4-BE49-F238E27FC236}">
                  <a16:creationId xmlns:a16="http://schemas.microsoft.com/office/drawing/2014/main" id="{2AB29D9D-89F5-955F-8A4E-FA77DF544682}"/>
                </a:ext>
              </a:extLst>
            </p:cNvPr>
            <p:cNvSpPr/>
            <p:nvPr/>
          </p:nvSpPr>
          <p:spPr>
            <a:xfrm>
              <a:off x="5882403" y="2124307"/>
              <a:ext cx="291356" cy="29135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Oval 70">
              <a:extLst>
                <a:ext uri="{FF2B5EF4-FFF2-40B4-BE49-F238E27FC236}">
                  <a16:creationId xmlns:a16="http://schemas.microsoft.com/office/drawing/2014/main" id="{759B88DE-94C6-5501-A35B-081748751C39}"/>
                </a:ext>
              </a:extLst>
            </p:cNvPr>
            <p:cNvSpPr/>
            <p:nvPr/>
          </p:nvSpPr>
          <p:spPr>
            <a:xfrm>
              <a:off x="5535536" y="3464421"/>
              <a:ext cx="264869" cy="2648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Oval 71">
              <a:extLst>
                <a:ext uri="{FF2B5EF4-FFF2-40B4-BE49-F238E27FC236}">
                  <a16:creationId xmlns:a16="http://schemas.microsoft.com/office/drawing/2014/main" id="{5540A649-6A0E-4D92-C45A-EBE63CF44539}"/>
                </a:ext>
              </a:extLst>
            </p:cNvPr>
            <p:cNvSpPr/>
            <p:nvPr/>
          </p:nvSpPr>
          <p:spPr>
            <a:xfrm>
              <a:off x="6325602" y="3159217"/>
              <a:ext cx="218900" cy="2189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Oval 72">
              <a:extLst>
                <a:ext uri="{FF2B5EF4-FFF2-40B4-BE49-F238E27FC236}">
                  <a16:creationId xmlns:a16="http://schemas.microsoft.com/office/drawing/2014/main" id="{A99ADADE-598E-0D0B-0B9A-757DBBB25D11}"/>
                </a:ext>
              </a:extLst>
            </p:cNvPr>
            <p:cNvSpPr/>
            <p:nvPr/>
          </p:nvSpPr>
          <p:spPr>
            <a:xfrm>
              <a:off x="5558520" y="2642039"/>
              <a:ext cx="218900" cy="2189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Oval 73">
              <a:extLst>
                <a:ext uri="{FF2B5EF4-FFF2-40B4-BE49-F238E27FC236}">
                  <a16:creationId xmlns:a16="http://schemas.microsoft.com/office/drawing/2014/main" id="{51B506F2-3137-BAE7-F2A6-EC1122940016}"/>
                </a:ext>
              </a:extLst>
            </p:cNvPr>
            <p:cNvSpPr/>
            <p:nvPr/>
          </p:nvSpPr>
          <p:spPr>
            <a:xfrm>
              <a:off x="6299057" y="3706305"/>
              <a:ext cx="291356" cy="29135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Oval 74">
              <a:extLst>
                <a:ext uri="{FF2B5EF4-FFF2-40B4-BE49-F238E27FC236}">
                  <a16:creationId xmlns:a16="http://schemas.microsoft.com/office/drawing/2014/main" id="{D920044D-59D4-C3CD-2B6E-36C08D86BD8D}"/>
                </a:ext>
              </a:extLst>
            </p:cNvPr>
            <p:cNvSpPr/>
            <p:nvPr/>
          </p:nvSpPr>
          <p:spPr>
            <a:xfrm>
              <a:off x="6320770" y="2480618"/>
              <a:ext cx="291356" cy="29135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Oval 75">
              <a:extLst>
                <a:ext uri="{FF2B5EF4-FFF2-40B4-BE49-F238E27FC236}">
                  <a16:creationId xmlns:a16="http://schemas.microsoft.com/office/drawing/2014/main" id="{E101E887-7CF9-1DB0-007B-5D7543F49DC7}"/>
                </a:ext>
              </a:extLst>
            </p:cNvPr>
            <p:cNvSpPr/>
            <p:nvPr/>
          </p:nvSpPr>
          <p:spPr>
            <a:xfrm>
              <a:off x="6344617" y="4690038"/>
              <a:ext cx="199000" cy="199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Oval 76">
              <a:extLst>
                <a:ext uri="{FF2B5EF4-FFF2-40B4-BE49-F238E27FC236}">
                  <a16:creationId xmlns:a16="http://schemas.microsoft.com/office/drawing/2014/main" id="{B88FE67E-C7CB-1B49-6CC3-B2507BBDD045}"/>
                </a:ext>
              </a:extLst>
            </p:cNvPr>
            <p:cNvSpPr/>
            <p:nvPr/>
          </p:nvSpPr>
          <p:spPr>
            <a:xfrm>
              <a:off x="5589565" y="4269595"/>
              <a:ext cx="199000" cy="199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Oval 77">
              <a:extLst>
                <a:ext uri="{FF2B5EF4-FFF2-40B4-BE49-F238E27FC236}">
                  <a16:creationId xmlns:a16="http://schemas.microsoft.com/office/drawing/2014/main" id="{D4E2DD69-750D-A05A-A2E2-BD67963A53CB}"/>
                </a:ext>
              </a:extLst>
            </p:cNvPr>
            <p:cNvSpPr/>
            <p:nvPr/>
          </p:nvSpPr>
          <p:spPr>
            <a:xfrm>
              <a:off x="5820537" y="4436997"/>
              <a:ext cx="352541" cy="35254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Oval 78">
              <a:extLst>
                <a:ext uri="{FF2B5EF4-FFF2-40B4-BE49-F238E27FC236}">
                  <a16:creationId xmlns:a16="http://schemas.microsoft.com/office/drawing/2014/main" id="{30D057ED-7C29-4150-D2FB-6E89BC89CB58}"/>
                </a:ext>
              </a:extLst>
            </p:cNvPr>
            <p:cNvSpPr/>
            <p:nvPr/>
          </p:nvSpPr>
          <p:spPr>
            <a:xfrm>
              <a:off x="5820537" y="3975227"/>
              <a:ext cx="264869" cy="26486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Oval 79">
              <a:extLst>
                <a:ext uri="{FF2B5EF4-FFF2-40B4-BE49-F238E27FC236}">
                  <a16:creationId xmlns:a16="http://schemas.microsoft.com/office/drawing/2014/main" id="{AF7918D8-0287-BD19-1CDF-C934EB0BF92E}"/>
                </a:ext>
              </a:extLst>
            </p:cNvPr>
            <p:cNvSpPr/>
            <p:nvPr/>
          </p:nvSpPr>
          <p:spPr>
            <a:xfrm>
              <a:off x="5854553" y="2904089"/>
              <a:ext cx="291356" cy="29135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3" name="TextBox 82">
            <a:extLst>
              <a:ext uri="{FF2B5EF4-FFF2-40B4-BE49-F238E27FC236}">
                <a16:creationId xmlns:a16="http://schemas.microsoft.com/office/drawing/2014/main" id="{885B7907-37D7-6F07-F9B1-223A66290E38}"/>
              </a:ext>
            </a:extLst>
          </p:cNvPr>
          <p:cNvSpPr txBox="1"/>
          <p:nvPr/>
        </p:nvSpPr>
        <p:spPr>
          <a:xfrm>
            <a:off x="1785654" y="5694299"/>
            <a:ext cx="3746568" cy="1169551"/>
          </a:xfrm>
          <a:prstGeom prst="rect">
            <a:avLst/>
          </a:prstGeom>
          <a:noFill/>
        </p:spPr>
        <p:txBody>
          <a:bodyPr wrap="square" rtlCol="0">
            <a:spAutoFit/>
          </a:bodyPr>
          <a:lstStyle/>
          <a:p>
            <a:pPr fontAlgn="ctr"/>
            <a:r>
              <a:rPr lang="en-GB" sz="1400" b="1" dirty="0"/>
              <a:t>Add unit tests </a:t>
            </a:r>
            <a:r>
              <a:rPr lang="en-GB" sz="1400" dirty="0"/>
              <a:t>to validate critical parts of the data pipeline and catch errors early in development. </a:t>
            </a:r>
          </a:p>
          <a:p>
            <a:pPr fontAlgn="ctr"/>
            <a:endParaRPr lang="en-GB" sz="1400" dirty="0"/>
          </a:p>
          <a:p>
            <a:pPr fontAlgn="ctr"/>
            <a:endParaRPr lang="en-GB" sz="1400" dirty="0"/>
          </a:p>
        </p:txBody>
      </p:sp>
      <p:grpSp>
        <p:nvGrpSpPr>
          <p:cNvPr id="84" name="Group 83">
            <a:extLst>
              <a:ext uri="{FF2B5EF4-FFF2-40B4-BE49-F238E27FC236}">
                <a16:creationId xmlns:a16="http://schemas.microsoft.com/office/drawing/2014/main" id="{0D5FCDCA-766B-33F8-B930-ED596485FCA7}"/>
              </a:ext>
            </a:extLst>
          </p:cNvPr>
          <p:cNvGrpSpPr/>
          <p:nvPr/>
        </p:nvGrpSpPr>
        <p:grpSpPr>
          <a:xfrm>
            <a:off x="1218201" y="5711278"/>
            <a:ext cx="516155" cy="516155"/>
            <a:chOff x="1123642" y="1900296"/>
            <a:chExt cx="687003" cy="687003"/>
          </a:xfrm>
          <a:effectLst>
            <a:outerShdw blurRad="76200" dir="13500000" sy="23000" kx="1200000" algn="br" rotWithShape="0">
              <a:prstClr val="black">
                <a:alpha val="20000"/>
              </a:prstClr>
            </a:outerShdw>
          </a:effectLst>
        </p:grpSpPr>
        <p:sp>
          <p:nvSpPr>
            <p:cNvPr id="85" name="Oval 84">
              <a:extLst>
                <a:ext uri="{FF2B5EF4-FFF2-40B4-BE49-F238E27FC236}">
                  <a16:creationId xmlns:a16="http://schemas.microsoft.com/office/drawing/2014/main" id="{3B2E6EB9-544C-80FF-96EB-2C372F6EF483}"/>
                </a:ext>
              </a:extLst>
            </p:cNvPr>
            <p:cNvSpPr/>
            <p:nvPr/>
          </p:nvSpPr>
          <p:spPr>
            <a:xfrm>
              <a:off x="1123642" y="1900296"/>
              <a:ext cx="687003" cy="68700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Freeform 85">
              <a:extLst>
                <a:ext uri="{FF2B5EF4-FFF2-40B4-BE49-F238E27FC236}">
                  <a16:creationId xmlns:a16="http://schemas.microsoft.com/office/drawing/2014/main" id="{71CC433D-71D5-5A52-E185-5F6E10119F11}"/>
                </a:ext>
              </a:extLst>
            </p:cNvPr>
            <p:cNvSpPr>
              <a:spLocks/>
            </p:cNvSpPr>
            <p:nvPr/>
          </p:nvSpPr>
          <p:spPr bwMode="auto">
            <a:xfrm>
              <a:off x="1328245" y="2099747"/>
              <a:ext cx="277795" cy="288100"/>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7726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500"/>
                                        <p:tgtEl>
                                          <p:spTgt spid="43"/>
                                        </p:tgtEl>
                                      </p:cBhvr>
                                    </p:animEffect>
                                  </p:childTnLst>
                                </p:cTn>
                              </p:par>
                            </p:childTnLst>
                          </p:cTn>
                        </p:par>
                        <p:par>
                          <p:cTn id="12" fill="hold">
                            <p:stCondLst>
                              <p:cond delay="1000"/>
                            </p:stCondLst>
                            <p:childTnLst>
                              <p:par>
                                <p:cTn id="13" presetID="49" presetClass="entr" presetSubtype="0" decel="10000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 calcmode="lin" valueType="num">
                                      <p:cBhvr>
                                        <p:cTn id="17" dur="500" fill="hold"/>
                                        <p:tgtEl>
                                          <p:spTgt spid="6"/>
                                        </p:tgtEl>
                                        <p:attrNameLst>
                                          <p:attrName>style.rotation</p:attrName>
                                        </p:attrNameLst>
                                      </p:cBhvr>
                                      <p:tavLst>
                                        <p:tav tm="0">
                                          <p:val>
                                            <p:fltVal val="360"/>
                                          </p:val>
                                        </p:tav>
                                        <p:tav tm="100000">
                                          <p:val>
                                            <p:fltVal val="0"/>
                                          </p:val>
                                        </p:tav>
                                      </p:tavLst>
                                    </p:anim>
                                    <p:animEffect transition="in" filter="fade">
                                      <p:cBhvr>
                                        <p:cTn id="18" dur="500"/>
                                        <p:tgtEl>
                                          <p:spTgt spid="6"/>
                                        </p:tgtEl>
                                      </p:cBhvr>
                                    </p:animEffect>
                                  </p:childTnLst>
                                </p:cTn>
                              </p:par>
                            </p:childTnLst>
                          </p:cTn>
                        </p:par>
                        <p:par>
                          <p:cTn id="19" fill="hold">
                            <p:stCondLst>
                              <p:cond delay="1500"/>
                            </p:stCondLst>
                            <p:childTnLst>
                              <p:par>
                                <p:cTn id="20" presetID="49" presetClass="entr" presetSubtype="0" decel="10000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 calcmode="lin" valueType="num">
                                      <p:cBhvr>
                                        <p:cTn id="24" dur="500" fill="hold"/>
                                        <p:tgtEl>
                                          <p:spTgt spid="12"/>
                                        </p:tgtEl>
                                        <p:attrNameLst>
                                          <p:attrName>style.rotation</p:attrName>
                                        </p:attrNameLst>
                                      </p:cBhvr>
                                      <p:tavLst>
                                        <p:tav tm="0">
                                          <p:val>
                                            <p:fltVal val="360"/>
                                          </p:val>
                                        </p:tav>
                                        <p:tav tm="100000">
                                          <p:val>
                                            <p:fltVal val="0"/>
                                          </p:val>
                                        </p:tav>
                                      </p:tavLst>
                                    </p:anim>
                                    <p:animEffect transition="in" filter="fade">
                                      <p:cBhvr>
                                        <p:cTn id="25" dur="500"/>
                                        <p:tgtEl>
                                          <p:spTgt spid="12"/>
                                        </p:tgtEl>
                                      </p:cBhvr>
                                    </p:animEffect>
                                  </p:childTnLst>
                                </p:cTn>
                              </p:par>
                            </p:childTnLst>
                          </p:cTn>
                        </p:par>
                        <p:par>
                          <p:cTn id="26" fill="hold">
                            <p:stCondLst>
                              <p:cond delay="2000"/>
                            </p:stCondLst>
                            <p:childTnLst>
                              <p:par>
                                <p:cTn id="27" presetID="49" presetClass="entr" presetSubtype="0" decel="100000" fill="hold" nodeType="after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ppt_w</p:attrName>
                                        </p:attrNameLst>
                                      </p:cBhvr>
                                      <p:tavLst>
                                        <p:tav tm="0">
                                          <p:val>
                                            <p:fltVal val="0"/>
                                          </p:val>
                                        </p:tav>
                                        <p:tav tm="100000">
                                          <p:val>
                                            <p:strVal val="#ppt_w"/>
                                          </p:val>
                                        </p:tav>
                                      </p:tavLst>
                                    </p:anim>
                                    <p:anim calcmode="lin" valueType="num">
                                      <p:cBhvr>
                                        <p:cTn id="30" dur="500" fill="hold"/>
                                        <p:tgtEl>
                                          <p:spTgt spid="18"/>
                                        </p:tgtEl>
                                        <p:attrNameLst>
                                          <p:attrName>ppt_h</p:attrName>
                                        </p:attrNameLst>
                                      </p:cBhvr>
                                      <p:tavLst>
                                        <p:tav tm="0">
                                          <p:val>
                                            <p:fltVal val="0"/>
                                          </p:val>
                                        </p:tav>
                                        <p:tav tm="100000">
                                          <p:val>
                                            <p:strVal val="#ppt_h"/>
                                          </p:val>
                                        </p:tav>
                                      </p:tavLst>
                                    </p:anim>
                                    <p:anim calcmode="lin" valueType="num">
                                      <p:cBhvr>
                                        <p:cTn id="31" dur="500" fill="hold"/>
                                        <p:tgtEl>
                                          <p:spTgt spid="18"/>
                                        </p:tgtEl>
                                        <p:attrNameLst>
                                          <p:attrName>style.rotation</p:attrName>
                                        </p:attrNameLst>
                                      </p:cBhvr>
                                      <p:tavLst>
                                        <p:tav tm="0">
                                          <p:val>
                                            <p:fltVal val="360"/>
                                          </p:val>
                                        </p:tav>
                                        <p:tav tm="100000">
                                          <p:val>
                                            <p:fltVal val="0"/>
                                          </p:val>
                                        </p:tav>
                                      </p:tavLst>
                                    </p:anim>
                                    <p:animEffect transition="in" filter="fade">
                                      <p:cBhvr>
                                        <p:cTn id="32" dur="500"/>
                                        <p:tgtEl>
                                          <p:spTgt spid="18"/>
                                        </p:tgtEl>
                                      </p:cBhvr>
                                    </p:animEffect>
                                  </p:childTnLst>
                                </p:cTn>
                              </p:par>
                            </p:childTnLst>
                          </p:cTn>
                        </p:par>
                        <p:par>
                          <p:cTn id="33" fill="hold">
                            <p:stCondLst>
                              <p:cond delay="2500"/>
                            </p:stCondLst>
                            <p:childTnLst>
                              <p:par>
                                <p:cTn id="34" presetID="49" presetClass="entr" presetSubtype="0" decel="100000" fill="hold" nodeType="after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p:cTn id="36" dur="500" fill="hold"/>
                                        <p:tgtEl>
                                          <p:spTgt spid="24"/>
                                        </p:tgtEl>
                                        <p:attrNameLst>
                                          <p:attrName>ppt_w</p:attrName>
                                        </p:attrNameLst>
                                      </p:cBhvr>
                                      <p:tavLst>
                                        <p:tav tm="0">
                                          <p:val>
                                            <p:fltVal val="0"/>
                                          </p:val>
                                        </p:tav>
                                        <p:tav tm="100000">
                                          <p:val>
                                            <p:strVal val="#ppt_w"/>
                                          </p:val>
                                        </p:tav>
                                      </p:tavLst>
                                    </p:anim>
                                    <p:anim calcmode="lin" valueType="num">
                                      <p:cBhvr>
                                        <p:cTn id="37" dur="500" fill="hold"/>
                                        <p:tgtEl>
                                          <p:spTgt spid="24"/>
                                        </p:tgtEl>
                                        <p:attrNameLst>
                                          <p:attrName>ppt_h</p:attrName>
                                        </p:attrNameLst>
                                      </p:cBhvr>
                                      <p:tavLst>
                                        <p:tav tm="0">
                                          <p:val>
                                            <p:fltVal val="0"/>
                                          </p:val>
                                        </p:tav>
                                        <p:tav tm="100000">
                                          <p:val>
                                            <p:strVal val="#ppt_h"/>
                                          </p:val>
                                        </p:tav>
                                      </p:tavLst>
                                    </p:anim>
                                    <p:anim calcmode="lin" valueType="num">
                                      <p:cBhvr>
                                        <p:cTn id="38" dur="500" fill="hold"/>
                                        <p:tgtEl>
                                          <p:spTgt spid="24"/>
                                        </p:tgtEl>
                                        <p:attrNameLst>
                                          <p:attrName>style.rotation</p:attrName>
                                        </p:attrNameLst>
                                      </p:cBhvr>
                                      <p:tavLst>
                                        <p:tav tm="0">
                                          <p:val>
                                            <p:fltVal val="360"/>
                                          </p:val>
                                        </p:tav>
                                        <p:tav tm="100000">
                                          <p:val>
                                            <p:fltVal val="0"/>
                                          </p:val>
                                        </p:tav>
                                      </p:tavLst>
                                    </p:anim>
                                    <p:animEffect transition="in" filter="fade">
                                      <p:cBhvr>
                                        <p:cTn id="39" dur="500"/>
                                        <p:tgtEl>
                                          <p:spTgt spid="24"/>
                                        </p:tgtEl>
                                      </p:cBhvr>
                                    </p:animEffect>
                                  </p:childTnLst>
                                </p:cTn>
                              </p:par>
                            </p:childTnLst>
                          </p:cTn>
                        </p:par>
                        <p:par>
                          <p:cTn id="40" fill="hold">
                            <p:stCondLst>
                              <p:cond delay="3000"/>
                            </p:stCondLst>
                            <p:childTnLst>
                              <p:par>
                                <p:cTn id="41" presetID="22" presetClass="entr" presetSubtype="4" fill="hold"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wipe(down)">
                                      <p:cBhvr>
                                        <p:cTn id="43" dur="500"/>
                                        <p:tgtEl>
                                          <p:spTgt spid="42"/>
                                        </p:tgtEl>
                                      </p:cBhvr>
                                    </p:animEffect>
                                  </p:childTnLst>
                                </p:cTn>
                              </p:par>
                            </p:childTnLst>
                          </p:cTn>
                        </p:par>
                        <p:par>
                          <p:cTn id="44" fill="hold">
                            <p:stCondLst>
                              <p:cond delay="3500"/>
                            </p:stCondLst>
                            <p:childTnLst>
                              <p:par>
                                <p:cTn id="45" presetID="49" presetClass="entr" presetSubtype="0" decel="100000" fill="hold" nodeType="afterEffect">
                                  <p:stCondLst>
                                    <p:cond delay="0"/>
                                  </p:stCondLst>
                                  <p:childTnLst>
                                    <p:set>
                                      <p:cBhvr>
                                        <p:cTn id="46" dur="1" fill="hold">
                                          <p:stCondLst>
                                            <p:cond delay="0"/>
                                          </p:stCondLst>
                                        </p:cTn>
                                        <p:tgtEl>
                                          <p:spTgt spid="84"/>
                                        </p:tgtEl>
                                        <p:attrNameLst>
                                          <p:attrName>style.visibility</p:attrName>
                                        </p:attrNameLst>
                                      </p:cBhvr>
                                      <p:to>
                                        <p:strVal val="visible"/>
                                      </p:to>
                                    </p:set>
                                    <p:anim calcmode="lin" valueType="num">
                                      <p:cBhvr>
                                        <p:cTn id="47" dur="500" fill="hold"/>
                                        <p:tgtEl>
                                          <p:spTgt spid="84"/>
                                        </p:tgtEl>
                                        <p:attrNameLst>
                                          <p:attrName>ppt_w</p:attrName>
                                        </p:attrNameLst>
                                      </p:cBhvr>
                                      <p:tavLst>
                                        <p:tav tm="0">
                                          <p:val>
                                            <p:fltVal val="0"/>
                                          </p:val>
                                        </p:tav>
                                        <p:tav tm="100000">
                                          <p:val>
                                            <p:strVal val="#ppt_w"/>
                                          </p:val>
                                        </p:tav>
                                      </p:tavLst>
                                    </p:anim>
                                    <p:anim calcmode="lin" valueType="num">
                                      <p:cBhvr>
                                        <p:cTn id="48" dur="500" fill="hold"/>
                                        <p:tgtEl>
                                          <p:spTgt spid="84"/>
                                        </p:tgtEl>
                                        <p:attrNameLst>
                                          <p:attrName>ppt_h</p:attrName>
                                        </p:attrNameLst>
                                      </p:cBhvr>
                                      <p:tavLst>
                                        <p:tav tm="0">
                                          <p:val>
                                            <p:fltVal val="0"/>
                                          </p:val>
                                        </p:tav>
                                        <p:tav tm="100000">
                                          <p:val>
                                            <p:strVal val="#ppt_h"/>
                                          </p:val>
                                        </p:tav>
                                      </p:tavLst>
                                    </p:anim>
                                    <p:anim calcmode="lin" valueType="num">
                                      <p:cBhvr>
                                        <p:cTn id="49" dur="500" fill="hold"/>
                                        <p:tgtEl>
                                          <p:spTgt spid="84"/>
                                        </p:tgtEl>
                                        <p:attrNameLst>
                                          <p:attrName>style.rotation</p:attrName>
                                        </p:attrNameLst>
                                      </p:cBhvr>
                                      <p:tavLst>
                                        <p:tav tm="0">
                                          <p:val>
                                            <p:fltVal val="360"/>
                                          </p:val>
                                        </p:tav>
                                        <p:tav tm="100000">
                                          <p:val>
                                            <p:fltVal val="0"/>
                                          </p:val>
                                        </p:tav>
                                      </p:tavLst>
                                    </p:anim>
                                    <p:animEffect transition="in" filter="fade">
                                      <p:cBhvr>
                                        <p:cTn id="50"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Custom 50">
      <a:dk1>
        <a:srgbClr val="5C5C5C"/>
      </a:dk1>
      <a:lt1>
        <a:srgbClr val="FFFFFF"/>
      </a:lt1>
      <a:dk2>
        <a:srgbClr val="3F3F3F"/>
      </a:dk2>
      <a:lt2>
        <a:srgbClr val="FCFCFC"/>
      </a:lt2>
      <a:accent1>
        <a:srgbClr val="0A5064"/>
      </a:accent1>
      <a:accent2>
        <a:srgbClr val="0F7895"/>
      </a:accent2>
      <a:accent3>
        <a:srgbClr val="15A1C8"/>
      </a:accent3>
      <a:accent4>
        <a:srgbClr val="62CFEE"/>
      </a:accent4>
      <a:accent5>
        <a:srgbClr val="96DFF4"/>
      </a:accent5>
      <a:accent6>
        <a:srgbClr val="CAEFF9"/>
      </a:accent6>
      <a:hlink>
        <a:srgbClr val="0563C1"/>
      </a:hlink>
      <a:folHlink>
        <a:srgbClr val="954F72"/>
      </a:folHlink>
    </a:clrScheme>
    <a:fontScheme name="Custom 12">
      <a:majorFont>
        <a:latin typeface="Lato"/>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1602</TotalTime>
  <Words>915</Words>
  <Application>Microsoft Macintosh PowerPoint</Application>
  <PresentationFormat>Widescreen</PresentationFormat>
  <Paragraphs>93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Gill Sans</vt:lpstr>
      <vt:lpstr>Lato</vt:lpstr>
      <vt:lpstr>Times New Roman</vt:lpstr>
      <vt:lpstr>Wingdings</vt:lpstr>
      <vt:lpstr>Office Theme</vt:lpstr>
      <vt:lpstr>PowerPoint Presentation</vt:lpstr>
      <vt:lpstr>PowerPoint Presentation</vt:lpstr>
      <vt:lpstr>Target and Data Quality</vt:lpstr>
      <vt:lpstr>Feature Insights &amp; Fairness Considerations</vt:lpstr>
      <vt:lpstr>PowerPoint Presentation</vt:lpstr>
      <vt:lpstr>Modelling Approach</vt:lpstr>
      <vt:lpstr>Model Assessment &amp; Reporting</vt:lpstr>
      <vt:lpstr>Model Result</vt:lpstr>
      <vt:lpstr>Future Considerations for Model Improvement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Mikayil Ahadli</cp:lastModifiedBy>
  <cp:revision>57</cp:revision>
  <dcterms:created xsi:type="dcterms:W3CDTF">2019-09-02T21:28:35Z</dcterms:created>
  <dcterms:modified xsi:type="dcterms:W3CDTF">2025-04-16T23:40:22Z</dcterms:modified>
</cp:coreProperties>
</file>