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9"/>
  </p:notesMasterIdLst>
  <p:sldIdLst>
    <p:sldId id="256" r:id="rId2"/>
    <p:sldId id="264" r:id="rId3"/>
    <p:sldId id="259" r:id="rId4"/>
    <p:sldId id="260" r:id="rId5"/>
    <p:sldId id="261" r:id="rId6"/>
    <p:sldId id="262"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CE9801-1CDD-4A8C-88DB-724726932C0F}" v="1" dt="2022-04-28T16:48:23.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yla Jones" userId="1e5095d855ea63af" providerId="LiveId" clId="{36CE9801-1CDD-4A8C-88DB-724726932C0F}"/>
    <pc:docChg chg="undo custSel delSld modSld">
      <pc:chgData name="Mikayla Jones" userId="1e5095d855ea63af" providerId="LiveId" clId="{36CE9801-1CDD-4A8C-88DB-724726932C0F}" dt="2022-04-28T17:50:30.324" v="3364" actId="20577"/>
      <pc:docMkLst>
        <pc:docMk/>
      </pc:docMkLst>
      <pc:sldChg chg="addSp delSp modSp mod">
        <pc:chgData name="Mikayla Jones" userId="1e5095d855ea63af" providerId="LiveId" clId="{36CE9801-1CDD-4A8C-88DB-724726932C0F}" dt="2022-04-28T16:48:27.213" v="158" actId="1076"/>
        <pc:sldMkLst>
          <pc:docMk/>
          <pc:sldMk cId="0" sldId="256"/>
        </pc:sldMkLst>
        <pc:spChg chg="add mod">
          <ac:chgData name="Mikayla Jones" userId="1e5095d855ea63af" providerId="LiveId" clId="{36CE9801-1CDD-4A8C-88DB-724726932C0F}" dt="2022-04-28T16:48:27.213" v="158" actId="1076"/>
          <ac:spMkLst>
            <pc:docMk/>
            <pc:sldMk cId="0" sldId="256"/>
            <ac:spMk id="7" creationId="{643B1121-D2B4-42F4-93A9-112BF9CF88F3}"/>
          </ac:spMkLst>
        </pc:spChg>
        <pc:spChg chg="mod">
          <ac:chgData name="Mikayla Jones" userId="1e5095d855ea63af" providerId="LiveId" clId="{36CE9801-1CDD-4A8C-88DB-724726932C0F}" dt="2022-04-28T16:47:12.485" v="89" actId="20577"/>
          <ac:spMkLst>
            <pc:docMk/>
            <pc:sldMk cId="0" sldId="256"/>
            <ac:spMk id="12" creationId="{801D4923-BE2C-49B3-6879-402AB27E22BA}"/>
          </ac:spMkLst>
        </pc:spChg>
        <pc:spChg chg="del mod">
          <ac:chgData name="Mikayla Jones" userId="1e5095d855ea63af" providerId="LiveId" clId="{36CE9801-1CDD-4A8C-88DB-724726932C0F}" dt="2022-04-28T16:46:57.001" v="62" actId="478"/>
          <ac:spMkLst>
            <pc:docMk/>
            <pc:sldMk cId="0" sldId="256"/>
            <ac:spMk id="14" creationId="{6E81AA0C-6CA5-FCB6-8DB3-D95CFC7A4B83}"/>
          </ac:spMkLst>
        </pc:spChg>
      </pc:sldChg>
      <pc:sldChg chg="addSp delSp modSp del mod">
        <pc:chgData name="Mikayla Jones" userId="1e5095d855ea63af" providerId="LiveId" clId="{36CE9801-1CDD-4A8C-88DB-724726932C0F}" dt="2022-04-28T16:48:30.769" v="159" actId="47"/>
        <pc:sldMkLst>
          <pc:docMk/>
          <pc:sldMk cId="0" sldId="257"/>
        </pc:sldMkLst>
        <pc:spChg chg="add mod">
          <ac:chgData name="Mikayla Jones" userId="1e5095d855ea63af" providerId="LiveId" clId="{36CE9801-1CDD-4A8C-88DB-724726932C0F}" dt="2022-04-28T16:48:21.693" v="156" actId="27636"/>
          <ac:spMkLst>
            <pc:docMk/>
            <pc:sldMk cId="0" sldId="257"/>
            <ac:spMk id="3" creationId="{D2973563-46C3-40D9-9A8E-49D76681874B}"/>
          </ac:spMkLst>
        </pc:spChg>
        <pc:spChg chg="del mod">
          <ac:chgData name="Mikayla Jones" userId="1e5095d855ea63af" providerId="LiveId" clId="{36CE9801-1CDD-4A8C-88DB-724726932C0F}" dt="2022-04-28T16:48:21.679" v="155" actId="21"/>
          <ac:spMkLst>
            <pc:docMk/>
            <pc:sldMk cId="0" sldId="257"/>
            <ac:spMk id="60" creationId="{00000000-0000-0000-0000-000000000000}"/>
          </ac:spMkLst>
        </pc:spChg>
        <pc:spChg chg="mod">
          <ac:chgData name="Mikayla Jones" userId="1e5095d855ea63af" providerId="LiveId" clId="{36CE9801-1CDD-4A8C-88DB-724726932C0F}" dt="2022-04-28T16:48:18.181" v="154" actId="20577"/>
          <ac:spMkLst>
            <pc:docMk/>
            <pc:sldMk cId="0" sldId="257"/>
            <ac:spMk id="61" creationId="{00000000-0000-0000-0000-000000000000}"/>
          </ac:spMkLst>
        </pc:spChg>
      </pc:sldChg>
      <pc:sldChg chg="modSp mod">
        <pc:chgData name="Mikayla Jones" userId="1e5095d855ea63af" providerId="LiveId" clId="{36CE9801-1CDD-4A8C-88DB-724726932C0F}" dt="2022-04-28T16:58:50.019" v="1881" actId="20577"/>
        <pc:sldMkLst>
          <pc:docMk/>
          <pc:sldMk cId="0" sldId="259"/>
        </pc:sldMkLst>
        <pc:spChg chg="mod">
          <ac:chgData name="Mikayla Jones" userId="1e5095d855ea63af" providerId="LiveId" clId="{36CE9801-1CDD-4A8C-88DB-724726932C0F}" dt="2022-04-28T16:58:50.019" v="1881" actId="20577"/>
          <ac:spMkLst>
            <pc:docMk/>
            <pc:sldMk cId="0" sldId="259"/>
            <ac:spMk id="73" creationId="{00000000-0000-0000-0000-000000000000}"/>
          </ac:spMkLst>
        </pc:spChg>
      </pc:sldChg>
      <pc:sldChg chg="modSp mod">
        <pc:chgData name="Mikayla Jones" userId="1e5095d855ea63af" providerId="LiveId" clId="{36CE9801-1CDD-4A8C-88DB-724726932C0F}" dt="2022-04-28T17:48:50.803" v="3196" actId="20577"/>
        <pc:sldMkLst>
          <pc:docMk/>
          <pc:sldMk cId="0" sldId="260"/>
        </pc:sldMkLst>
        <pc:spChg chg="mod">
          <ac:chgData name="Mikayla Jones" userId="1e5095d855ea63af" providerId="LiveId" clId="{36CE9801-1CDD-4A8C-88DB-724726932C0F}" dt="2022-04-28T17:48:50.803" v="3196" actId="20577"/>
          <ac:spMkLst>
            <pc:docMk/>
            <pc:sldMk cId="0" sldId="260"/>
            <ac:spMk id="79" creationId="{00000000-0000-0000-0000-000000000000}"/>
          </ac:spMkLst>
        </pc:spChg>
      </pc:sldChg>
      <pc:sldChg chg="modSp mod">
        <pc:chgData name="Mikayla Jones" userId="1e5095d855ea63af" providerId="LiveId" clId="{36CE9801-1CDD-4A8C-88DB-724726932C0F}" dt="2022-04-28T17:50:30.324" v="3364" actId="20577"/>
        <pc:sldMkLst>
          <pc:docMk/>
          <pc:sldMk cId="0" sldId="261"/>
        </pc:sldMkLst>
        <pc:spChg chg="mod">
          <ac:chgData name="Mikayla Jones" userId="1e5095d855ea63af" providerId="LiveId" clId="{36CE9801-1CDD-4A8C-88DB-724726932C0F}" dt="2022-04-28T17:50:30.324" v="3364" actId="20577"/>
          <ac:spMkLst>
            <pc:docMk/>
            <pc:sldMk cId="0" sldId="261"/>
            <ac:spMk id="85" creationId="{00000000-0000-0000-0000-000000000000}"/>
          </ac:spMkLst>
        </pc:spChg>
      </pc:sldChg>
      <pc:sldChg chg="modSp mod">
        <pc:chgData name="Mikayla Jones" userId="1e5095d855ea63af" providerId="LiveId" clId="{36CE9801-1CDD-4A8C-88DB-724726932C0F}" dt="2022-04-28T17:39:22.005" v="1985" actId="20577"/>
        <pc:sldMkLst>
          <pc:docMk/>
          <pc:sldMk cId="0" sldId="262"/>
        </pc:sldMkLst>
        <pc:spChg chg="mod">
          <ac:chgData name="Mikayla Jones" userId="1e5095d855ea63af" providerId="LiveId" clId="{36CE9801-1CDD-4A8C-88DB-724726932C0F}" dt="2022-04-28T17:39:22.005" v="1985" actId="20577"/>
          <ac:spMkLst>
            <pc:docMk/>
            <pc:sldMk cId="0" sldId="262"/>
            <ac:spMk id="91" creationId="{00000000-0000-0000-0000-000000000000}"/>
          </ac:spMkLst>
        </pc:spChg>
      </pc:sldChg>
      <pc:sldChg chg="modSp mod">
        <pc:chgData name="Mikayla Jones" userId="1e5095d855ea63af" providerId="LiveId" clId="{36CE9801-1CDD-4A8C-88DB-724726932C0F}" dt="2022-04-28T16:51:56.612" v="793" actId="20577"/>
        <pc:sldMkLst>
          <pc:docMk/>
          <pc:sldMk cId="0" sldId="263"/>
        </pc:sldMkLst>
        <pc:spChg chg="mod">
          <ac:chgData name="Mikayla Jones" userId="1e5095d855ea63af" providerId="LiveId" clId="{36CE9801-1CDD-4A8C-88DB-724726932C0F}" dt="2022-04-28T16:51:56.612" v="793" actId="20577"/>
          <ac:spMkLst>
            <pc:docMk/>
            <pc:sldMk cId="0" sldId="263"/>
            <ac:spMk id="97" creationId="{00000000-0000-0000-0000-000000000000}"/>
          </ac:spMkLst>
        </pc:spChg>
      </pc:sldChg>
      <pc:sldChg chg="modSp mod">
        <pc:chgData name="Mikayla Jones" userId="1e5095d855ea63af" providerId="LiveId" clId="{36CE9801-1CDD-4A8C-88DB-724726932C0F}" dt="2022-04-28T16:54:54.085" v="1210" actId="20577"/>
        <pc:sldMkLst>
          <pc:docMk/>
          <pc:sldMk cId="1075164797" sldId="264"/>
        </pc:sldMkLst>
        <pc:spChg chg="mod">
          <ac:chgData name="Mikayla Jones" userId="1e5095d855ea63af" providerId="LiveId" clId="{36CE9801-1CDD-4A8C-88DB-724726932C0F}" dt="2022-04-28T16:54:54.085" v="1210" actId="20577"/>
          <ac:spMkLst>
            <pc:docMk/>
            <pc:sldMk cId="1075164797" sldId="264"/>
            <ac:spMk id="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6b27ee4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6b27ee4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b27ee4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b27ee4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73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b27ee4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b27ee4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6b27ee49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6b27ee49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6b27ee49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6b27ee4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b27ee49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6b27ee49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b27ee49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b27ee4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14222" spc="-89"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4267" cap="all" spc="356" baseline="0">
                <a:solidFill>
                  <a:schemeClr val="tx2"/>
                </a:solidFill>
                <a:latin typeface="+mj-lt"/>
              </a:defRPr>
            </a:lvl1pPr>
            <a:lvl2pPr marL="812810" indent="0" algn="ctr">
              <a:buNone/>
              <a:defRPr sz="4267"/>
            </a:lvl2pPr>
            <a:lvl3pPr marL="1625620" indent="0" algn="ctr">
              <a:buNone/>
              <a:defRPr sz="4267"/>
            </a:lvl3pPr>
            <a:lvl4pPr marL="2438430" indent="0" algn="ctr">
              <a:buNone/>
              <a:defRPr sz="3556"/>
            </a:lvl4pPr>
            <a:lvl5pPr marL="3251241" indent="0" algn="ctr">
              <a:buNone/>
              <a:defRPr sz="3556"/>
            </a:lvl5pPr>
            <a:lvl6pPr marL="4064051" indent="0" algn="ctr">
              <a:buNone/>
              <a:defRPr sz="3556"/>
            </a:lvl6pPr>
            <a:lvl7pPr marL="4876861" indent="0" algn="ctr">
              <a:buNone/>
              <a:defRPr sz="3556"/>
            </a:lvl7pPr>
            <a:lvl8pPr marL="5689671" indent="0" algn="ctr">
              <a:buNone/>
              <a:defRPr sz="3556"/>
            </a:lvl8pPr>
            <a:lvl9pPr marL="6502481" indent="0" algn="ctr">
              <a:buNone/>
              <a:defRPr sz="3556"/>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3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1364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689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5859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352411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14222"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4267" cap="all" spc="356" baseline="0">
                <a:solidFill>
                  <a:schemeClr val="tx2"/>
                </a:solidFill>
                <a:latin typeface="+mj-lt"/>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8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dirty="0"/>
              <a:t>Click to edit Master title style</a:t>
            </a:r>
          </a:p>
        </p:txBody>
      </p:sp>
      <p:sp>
        <p:nvSpPr>
          <p:cNvPr id="3" name="Content Placeholder 2"/>
          <p:cNvSpPr>
            <a:spLocks noGrp="1"/>
          </p:cNvSpPr>
          <p:nvPr>
            <p:ph sz="half" idx="1"/>
          </p:nvPr>
        </p:nvSpPr>
        <p:spPr>
          <a:xfrm>
            <a:off x="822960" y="1384301"/>
            <a:ext cx="3703320" cy="301751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1726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dirty="0"/>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3556" b="0" cap="all" baseline="0">
                <a:solidFill>
                  <a:schemeClr val="tx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4102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411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4376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64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96DFF08F-DC6B-4601-B491-B0F83F6DD2DA}" type="datetimeFigureOut">
              <a:rPr lang="en-US" dirty="0"/>
              <a:pPr/>
              <a:t>4/28/2022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5276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64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1067"/>
              </a:spcAft>
              <a:buNone/>
              <a:defRPr sz="2667">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5589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1600">
                <a:solidFill>
                  <a:srgbClr val="FFFFFF"/>
                </a:solidFill>
              </a:defRPr>
            </a:lvl1pPr>
          </a:lstStyle>
          <a:p>
            <a:fld id="{96DFF08F-DC6B-4601-B491-B0F83F6DD2DA}" type="datetimeFigureOut">
              <a:rPr lang="en-US" dirty="0"/>
              <a:pPr/>
              <a:t>4/28/2022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1867">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6908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2" name="TextBox 11">
            <a:extLst>
              <a:ext uri="{FF2B5EF4-FFF2-40B4-BE49-F238E27FC236}">
                <a16:creationId xmlns:a16="http://schemas.microsoft.com/office/drawing/2014/main" id="{801D4923-BE2C-49B3-6879-402AB27E22BA}"/>
              </a:ext>
            </a:extLst>
          </p:cNvPr>
          <p:cNvSpPr txBox="1"/>
          <p:nvPr/>
        </p:nvSpPr>
        <p:spPr>
          <a:xfrm>
            <a:off x="958672" y="706070"/>
            <a:ext cx="72266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000" b="1" dirty="0">
                <a:latin typeface="Calibri Light"/>
              </a:rPr>
              <a:t>Data Bootcamp Final Project Presentation</a:t>
            </a:r>
          </a:p>
          <a:p>
            <a:pPr algn="ctr"/>
            <a:r>
              <a:rPr lang="en-GB" sz="3000" b="1" dirty="0">
                <a:latin typeface="Calibri Light"/>
              </a:rPr>
              <a:t>West Midlands Cohort 2022 </a:t>
            </a:r>
          </a:p>
        </p:txBody>
      </p:sp>
      <p:pic>
        <p:nvPicPr>
          <p:cNvPr id="16" name="Picture 2" descr="A picture containing text&#10;&#10;Description automatically generated">
            <a:extLst>
              <a:ext uri="{FF2B5EF4-FFF2-40B4-BE49-F238E27FC236}">
                <a16:creationId xmlns:a16="http://schemas.microsoft.com/office/drawing/2014/main" id="{88EC1400-8C4E-0673-E2F7-B0AF1A8DFA3A}"/>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17" name="Picture 4">
            <a:extLst>
              <a:ext uri="{FF2B5EF4-FFF2-40B4-BE49-F238E27FC236}">
                <a16:creationId xmlns:a16="http://schemas.microsoft.com/office/drawing/2014/main" id="{BE8AC729-5E13-5A81-BB59-84F15D3688E5}"/>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8" name="Picture 3">
            <a:extLst>
              <a:ext uri="{FF2B5EF4-FFF2-40B4-BE49-F238E27FC236}">
                <a16:creationId xmlns:a16="http://schemas.microsoft.com/office/drawing/2014/main" id="{5DBE9AF7-32E1-8282-D029-9C3F61B2A113}"/>
              </a:ext>
            </a:extLst>
          </p:cNvPr>
          <p:cNvPicPr>
            <a:picLocks noChangeAspect="1"/>
          </p:cNvPicPr>
          <p:nvPr/>
        </p:nvPicPr>
        <p:blipFill>
          <a:blip r:embed="rId5"/>
          <a:stretch>
            <a:fillRect/>
          </a:stretch>
        </p:blipFill>
        <p:spPr>
          <a:xfrm>
            <a:off x="8466278" y="4688681"/>
            <a:ext cx="641292" cy="458281"/>
          </a:xfrm>
          <a:prstGeom prst="rect">
            <a:avLst/>
          </a:prstGeom>
        </p:spPr>
      </p:pic>
      <p:sp>
        <p:nvSpPr>
          <p:cNvPr id="7" name="Google Shape;60;p14">
            <a:extLst>
              <a:ext uri="{FF2B5EF4-FFF2-40B4-BE49-F238E27FC236}">
                <a16:creationId xmlns:a16="http://schemas.microsoft.com/office/drawing/2014/main" id="{643B1121-D2B4-42F4-93A9-112BF9CF88F3}"/>
              </a:ext>
            </a:extLst>
          </p:cNvPr>
          <p:cNvSpPr txBox="1">
            <a:spLocks/>
          </p:cNvSpPr>
          <p:nvPr/>
        </p:nvSpPr>
        <p:spPr>
          <a:xfrm>
            <a:off x="889806" y="2625554"/>
            <a:ext cx="7897118"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85000"/>
              </a:lnSpc>
              <a:spcBef>
                <a:spcPct val="0"/>
              </a:spcBef>
              <a:buNone/>
              <a:defRPr sz="14222" kern="1200" spc="-89" baseline="0">
                <a:solidFill>
                  <a:schemeClr val="tx1">
                    <a:lumMod val="85000"/>
                    <a:lumOff val="15000"/>
                  </a:schemeClr>
                </a:solidFill>
                <a:latin typeface="+mj-lt"/>
                <a:ea typeface="+mj-ea"/>
                <a:cs typeface="+mj-cs"/>
              </a:defRPr>
            </a:lvl1pPr>
          </a:lstStyle>
          <a:p>
            <a:pPr>
              <a:spcBef>
                <a:spcPts val="0"/>
              </a:spcBef>
              <a:buClrTx/>
              <a:buFontTx/>
            </a:pPr>
            <a:r>
              <a:rPr lang="en-GB" sz="3200"/>
              <a:t>Mikayla Jones| Final Project Retail Data Analysis</a:t>
            </a:r>
            <a:endParaRPr lang="en-GB"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Me</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buNone/>
            </a:pPr>
            <a:endParaRPr lang="en-GB" dirty="0"/>
          </a:p>
          <a:p>
            <a:pPr marL="0" lvl="0" indent="0" algn="l">
              <a:spcBef>
                <a:spcPts val="0"/>
              </a:spcBef>
              <a:spcAft>
                <a:spcPts val="0"/>
              </a:spcAft>
              <a:buNone/>
            </a:pPr>
            <a:r>
              <a:rPr lang="en-GB" dirty="0"/>
              <a:t>My name is Mikayla Jones I have a interest in gaming, tech and people!</a:t>
            </a:r>
            <a:br>
              <a:rPr lang="en-GB" dirty="0"/>
            </a:br>
            <a:r>
              <a:rPr lang="en-GB" dirty="0"/>
              <a:t>Though I graduated from my undergraduate degree is in Social Policy in 2012 I am continually seeking new opportunities to learn and have taken a keen interest in people development and leadership as well as effective project management which my role since graduating prove.</a:t>
            </a:r>
            <a:endParaRPr dirty="0"/>
          </a:p>
        </p:txBody>
      </p:sp>
      <p:pic>
        <p:nvPicPr>
          <p:cNvPr id="5" name="Picture 2" descr="A picture containing text&#10;&#10;Description automatically generated">
            <a:extLst>
              <a:ext uri="{FF2B5EF4-FFF2-40B4-BE49-F238E27FC236}">
                <a16:creationId xmlns:a16="http://schemas.microsoft.com/office/drawing/2014/main" id="{0EECBFC2-97C6-2718-74DD-79B4E53A6800}"/>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7" name="Picture 4">
            <a:extLst>
              <a:ext uri="{FF2B5EF4-FFF2-40B4-BE49-F238E27FC236}">
                <a16:creationId xmlns:a16="http://schemas.microsoft.com/office/drawing/2014/main" id="{DFFB9CB0-4BC1-574B-98AA-AAA617CE8CD2}"/>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9" name="Picture 3">
            <a:extLst>
              <a:ext uri="{FF2B5EF4-FFF2-40B4-BE49-F238E27FC236}">
                <a16:creationId xmlns:a16="http://schemas.microsoft.com/office/drawing/2014/main" id="{B16EDEF4-EAF2-7196-5869-C64DA082DEE4}"/>
              </a:ext>
            </a:extLst>
          </p:cNvPr>
          <p:cNvPicPr>
            <a:picLocks noChangeAspect="1"/>
          </p:cNvPicPr>
          <p:nvPr/>
        </p:nvPicPr>
        <p:blipFill>
          <a:blip r:embed="rId5"/>
          <a:stretch>
            <a:fillRect/>
          </a:stretch>
        </p:blipFill>
        <p:spPr>
          <a:xfrm>
            <a:off x="8466278" y="4688681"/>
            <a:ext cx="641292" cy="458281"/>
          </a:xfrm>
          <a:prstGeom prst="rect">
            <a:avLst/>
          </a:prstGeom>
        </p:spPr>
      </p:pic>
    </p:spTree>
    <p:extLst>
      <p:ext uri="{BB962C8B-B14F-4D97-AF65-F5344CB8AC3E}">
        <p14:creationId xmlns:p14="http://schemas.microsoft.com/office/powerpoint/2010/main" val="10751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74758"/>
            <a:ext cx="8520600" cy="910770"/>
          </a:xfrm>
          <a:prstGeom prst="rect">
            <a:avLst/>
          </a:prstGeom>
        </p:spPr>
        <p:txBody>
          <a:bodyPr spcFirstLastPara="1" vert="horz" wrap="square" lIns="91425" tIns="91425" rIns="91425" bIns="91425" rtlCol="0" anchor="t" anchorCtr="0">
            <a:noAutofit/>
          </a:bodyPr>
          <a:lstStyle/>
          <a:p>
            <a:r>
              <a:rPr lang="en-GB" sz="2800">
                <a:ea typeface="+mj-lt"/>
                <a:cs typeface="+mj-lt"/>
              </a:rPr>
              <a:t>Why did you choose to learn Data Analytics, and what role would you like to work in following what you've learned? </a:t>
            </a:r>
            <a:endParaRPr lang="en-US"/>
          </a:p>
        </p:txBody>
      </p:sp>
      <p:sp>
        <p:nvSpPr>
          <p:cNvPr id="73" name="Google Shape;73;p16"/>
          <p:cNvSpPr txBox="1">
            <a:spLocks noGrp="1"/>
          </p:cNvSpPr>
          <p:nvPr>
            <p:ph type="body" idx="1"/>
          </p:nvPr>
        </p:nvSpPr>
        <p:spPr>
          <a:xfrm>
            <a:off x="311700" y="1475509"/>
            <a:ext cx="8520600" cy="309336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I have recently registered my business and wanted to learn about Data Analytics to offer this as a service under my business. I understand that companies sometime will need their workforce data translated for them to act in the interest of social justice. This is my ambition to use data to enable change for better inclusivity. The course confirmed that because f my presentation, communication and leadership skills Business Analyst which is likely the better route for me in the data space, I can understand the process and complete the analysis and then communicate it effectively to the clients.</a:t>
            </a:r>
            <a:endParaRPr dirty="0"/>
          </a:p>
        </p:txBody>
      </p:sp>
      <p:pic>
        <p:nvPicPr>
          <p:cNvPr id="7" name="Picture 2" descr="A picture containing text&#10;&#10;Description automatically generated">
            <a:extLst>
              <a:ext uri="{FF2B5EF4-FFF2-40B4-BE49-F238E27FC236}">
                <a16:creationId xmlns:a16="http://schemas.microsoft.com/office/drawing/2014/main" id="{7DAC6FBE-34A0-EF87-91E8-D7DC9439F7E9}"/>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A2F4AE11-A0CF-8B91-A6C7-4DC69C09276A}"/>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6DFFB4AD-F567-E39F-490C-1B37421A1118}"/>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your project </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0" indent="0">
              <a:buNone/>
            </a:pPr>
            <a:endParaRPr lang="en-GB" dirty="0"/>
          </a:p>
          <a:p>
            <a:pPr marL="0" indent="0">
              <a:buNone/>
            </a:pPr>
            <a:r>
              <a:rPr lang="en-GB" dirty="0"/>
              <a:t>Through the analysis of the data I wanted to determine the following:</a:t>
            </a:r>
            <a:br>
              <a:rPr lang="en-GB" dirty="0"/>
            </a:br>
            <a:br>
              <a:rPr lang="en-GB" dirty="0"/>
            </a:br>
            <a:r>
              <a:rPr lang="en-GB" dirty="0"/>
              <a:t>1 – To Join the retail customers and retail transactions data to cross reference sales by customer unique ID.</a:t>
            </a:r>
          </a:p>
          <a:p>
            <a:pPr marL="0" indent="0">
              <a:buNone/>
            </a:pPr>
            <a:endParaRPr lang="en-GB" dirty="0">
              <a:cs typeface="Calibri"/>
            </a:endParaRPr>
          </a:p>
          <a:p>
            <a:pPr marL="0" indent="0">
              <a:buNone/>
            </a:pPr>
            <a:r>
              <a:rPr lang="en-GB" dirty="0">
                <a:cs typeface="Calibri"/>
              </a:rPr>
              <a:t>2 – To identify the amount of transitions by gender.</a:t>
            </a:r>
          </a:p>
          <a:p>
            <a:pPr marL="0" indent="0">
              <a:buNone/>
            </a:pPr>
            <a:endParaRPr lang="en-GB" dirty="0">
              <a:cs typeface="Calibri"/>
            </a:endParaRPr>
          </a:p>
          <a:p>
            <a:pPr marL="0" indent="0">
              <a:buNone/>
            </a:pPr>
            <a:r>
              <a:rPr lang="en-GB" dirty="0">
                <a:cs typeface="Calibri"/>
              </a:rPr>
              <a:t>3 – To identify the number of Personal Appliances sold with a breakdown of the sales amount, total tax and units sold.</a:t>
            </a:r>
          </a:p>
          <a:p>
            <a:pPr marL="0" indent="0">
              <a:buNone/>
            </a:pPr>
            <a:endParaRPr lang="en-GB" dirty="0">
              <a:cs typeface="Calibri"/>
            </a:endParaRPr>
          </a:p>
          <a:p>
            <a:pPr marL="0" indent="0">
              <a:buNone/>
            </a:pPr>
            <a:r>
              <a:rPr lang="en-GB" dirty="0">
                <a:cs typeface="Calibri"/>
              </a:rPr>
              <a:t>4 – To identify the top selling products of clothing for women spent by women.</a:t>
            </a:r>
          </a:p>
          <a:p>
            <a:pPr marL="0" indent="0">
              <a:buNone/>
            </a:pPr>
            <a:endParaRPr lang="en-GB" dirty="0">
              <a:cs typeface="Calibri"/>
            </a:endParaRPr>
          </a:p>
          <a:p>
            <a:pPr marL="0" indent="0">
              <a:buNone/>
            </a:pPr>
            <a:r>
              <a:rPr lang="en-GB" dirty="0">
                <a:cs typeface="Calibri"/>
              </a:rPr>
              <a:t>5 – To identify the type of store that are producing the most returns to determine the positive and negative ratio on returns.</a:t>
            </a:r>
          </a:p>
          <a:p>
            <a:pPr marL="0" indent="0">
              <a:buNone/>
            </a:pPr>
            <a:endParaRPr lang="en-GB" dirty="0">
              <a:cs typeface="Calibri"/>
            </a:endParaRPr>
          </a:p>
          <a:p>
            <a:pPr marL="0" indent="0">
              <a:buNone/>
            </a:pPr>
            <a:r>
              <a:rPr lang="en-GB" dirty="0">
                <a:cs typeface="Calibri"/>
              </a:rPr>
              <a:t>6 – Visualisation of the following: Units sold by product category and subcategory, total tax paid in each store type and the total amount sold between 2011 and 2014</a:t>
            </a:r>
            <a:endParaRPr dirty="0">
              <a:cs typeface="Calibri"/>
            </a:endParaRPr>
          </a:p>
          <a:p>
            <a:pPr marL="0" lvl="0" indent="0" algn="l" rtl="0">
              <a:spcBef>
                <a:spcPts val="1200"/>
              </a:spcBef>
              <a:spcAft>
                <a:spcPts val="1200"/>
              </a:spcAft>
              <a:buNone/>
            </a:pPr>
            <a:endParaRPr dirty="0"/>
          </a:p>
        </p:txBody>
      </p:sp>
      <p:pic>
        <p:nvPicPr>
          <p:cNvPr id="7" name="Picture 2" descr="A picture containing text&#10;&#10;Description automatically generated">
            <a:extLst>
              <a:ext uri="{FF2B5EF4-FFF2-40B4-BE49-F238E27FC236}">
                <a16:creationId xmlns:a16="http://schemas.microsoft.com/office/drawing/2014/main" id="{B18EDFB4-BD3B-2B4E-CE10-C409124C639E}"/>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745F6FF0-7C03-C9EC-B88C-38507C8B4C4E}"/>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E680EF12-A01B-5AF2-D01D-E5326E5A9F22}"/>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r>
              <a:rPr lang="en-GB" sz="3200">
                <a:ea typeface="+mj-lt"/>
                <a:cs typeface="+mj-lt"/>
              </a:rPr>
              <a:t>How did you apply what you have learnt in the Bootcamp? </a:t>
            </a:r>
            <a:endParaRPr lang="en-US"/>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endParaRPr lang="en-GB" dirty="0"/>
          </a:p>
          <a:p>
            <a:pPr marL="0" indent="0">
              <a:spcAft>
                <a:spcPts val="1200"/>
              </a:spcAft>
              <a:buNone/>
            </a:pPr>
            <a:r>
              <a:rPr lang="en-GB" dirty="0"/>
              <a:t>I was able to use all the knowledge from the bootcamp for the project. First cleaning the data through excel. Then used the clean data to create a dashboard of data for key interest areas through Power BI. Then utilising the “INNER JOIN”, “CASE WHERE”, “GROUP BY” and other functions </a:t>
            </a:r>
            <a:r>
              <a:rPr lang="en-GB"/>
              <a:t>analysed the data.</a:t>
            </a:r>
            <a:endParaRPr lang="en-US" dirty="0">
              <a:cs typeface="Calibri"/>
            </a:endParaRPr>
          </a:p>
        </p:txBody>
      </p:sp>
      <p:pic>
        <p:nvPicPr>
          <p:cNvPr id="7" name="Picture 2" descr="A picture containing text&#10;&#10;Description automatically generated">
            <a:extLst>
              <a:ext uri="{FF2B5EF4-FFF2-40B4-BE49-F238E27FC236}">
                <a16:creationId xmlns:a16="http://schemas.microsoft.com/office/drawing/2014/main" id="{97C158F0-556A-F9A5-BAAD-D1210098D694}"/>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E720999F-4B5C-2F63-5863-80D1D834DAEF}"/>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B16CC9CA-8D0F-57C0-77AC-9D4E2351A5F1}"/>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Show us your findings</a:t>
            </a:r>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endParaRPr lang="en-GB" dirty="0"/>
          </a:p>
          <a:p>
            <a:pPr marL="0" indent="0">
              <a:spcAft>
                <a:spcPts val="1200"/>
              </a:spcAft>
              <a:buNone/>
            </a:pPr>
            <a:r>
              <a:rPr lang="en-GB" dirty="0">
                <a:cs typeface="Calibri"/>
              </a:rPr>
              <a:t>PDF Attached with Retail Dashboard</a:t>
            </a:r>
            <a:endParaRPr dirty="0">
              <a:cs typeface="Calibri"/>
            </a:endParaRPr>
          </a:p>
        </p:txBody>
      </p:sp>
      <p:pic>
        <p:nvPicPr>
          <p:cNvPr id="7" name="Picture 2" descr="A picture containing text&#10;&#10;Description automatically generated">
            <a:extLst>
              <a:ext uri="{FF2B5EF4-FFF2-40B4-BE49-F238E27FC236}">
                <a16:creationId xmlns:a16="http://schemas.microsoft.com/office/drawing/2014/main" id="{83FEB9F3-45D0-5A87-396C-5B21527F5B20}"/>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9" name="Picture 4">
            <a:extLst>
              <a:ext uri="{FF2B5EF4-FFF2-40B4-BE49-F238E27FC236}">
                <a16:creationId xmlns:a16="http://schemas.microsoft.com/office/drawing/2014/main" id="{86FCFD1B-BE66-FD74-1DAA-A2113E56DD00}"/>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11" name="Picture 3">
            <a:extLst>
              <a:ext uri="{FF2B5EF4-FFF2-40B4-BE49-F238E27FC236}">
                <a16:creationId xmlns:a16="http://schemas.microsoft.com/office/drawing/2014/main" id="{ADA805DE-F47F-273F-BC23-0C25CB36A36F}"/>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Top 3 Things you have learnt on the bootcamp</a:t>
            </a:r>
            <a:endParaRPr lang="en-US" sz="3600">
              <a:cs typeface="Calibri Light"/>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buNone/>
            </a:pPr>
            <a:endParaRPr lang="en-GB" dirty="0"/>
          </a:p>
          <a:p>
            <a:pPr marL="0" lvl="0" indent="0" algn="l">
              <a:spcBef>
                <a:spcPts val="0"/>
              </a:spcBef>
              <a:spcAft>
                <a:spcPts val="0"/>
              </a:spcAft>
              <a:buNone/>
            </a:pPr>
            <a:r>
              <a:rPr lang="en-GB" dirty="0"/>
              <a:t>Educationally – The impact of positive data visualisation through Power BI. It is no secret how important visualisation is yet this course really drilled down the importance of this when helping folks access big data.</a:t>
            </a:r>
            <a:endParaRPr dirty="0">
              <a:cs typeface="Calibri"/>
            </a:endParaRPr>
          </a:p>
          <a:p>
            <a:pPr marL="0" indent="0">
              <a:spcBef>
                <a:spcPts val="1200"/>
              </a:spcBef>
              <a:buNone/>
            </a:pPr>
            <a:r>
              <a:rPr lang="en-GB" dirty="0"/>
              <a:t>Personally – By putting my mind to something I can achieve, my confidence has grown massively and I am proud to say I can code. </a:t>
            </a:r>
            <a:endParaRPr dirty="0"/>
          </a:p>
          <a:p>
            <a:pPr marL="0" lvl="0" indent="0" algn="l" rtl="0">
              <a:spcBef>
                <a:spcPts val="1200"/>
              </a:spcBef>
              <a:spcAft>
                <a:spcPts val="1200"/>
              </a:spcAft>
              <a:buNone/>
            </a:pPr>
            <a:r>
              <a:rPr lang="en-GB" dirty="0"/>
              <a:t>Career Wise – Data analysis is difficult but rewarding, I think this course helped me identify that Business Analysis is more my speed and I can now better understand the data science and analysis future colleagues.</a:t>
            </a:r>
            <a:endParaRPr dirty="0"/>
          </a:p>
        </p:txBody>
      </p:sp>
      <p:pic>
        <p:nvPicPr>
          <p:cNvPr id="2" name="Picture 2" descr="A picture containing text&#10;&#10;Description automatically generated">
            <a:extLst>
              <a:ext uri="{FF2B5EF4-FFF2-40B4-BE49-F238E27FC236}">
                <a16:creationId xmlns:a16="http://schemas.microsoft.com/office/drawing/2014/main" id="{30C11DF3-6596-4C1A-131B-26F5A9D751AD}"/>
              </a:ext>
            </a:extLst>
          </p:cNvPr>
          <p:cNvPicPr>
            <a:picLocks noChangeAspect="1"/>
          </p:cNvPicPr>
          <p:nvPr/>
        </p:nvPicPr>
        <p:blipFill>
          <a:blip r:embed="rId3"/>
          <a:stretch>
            <a:fillRect/>
          </a:stretch>
        </p:blipFill>
        <p:spPr>
          <a:xfrm>
            <a:off x="7000085" y="4674775"/>
            <a:ext cx="419905" cy="465421"/>
          </a:xfrm>
          <a:prstGeom prst="rect">
            <a:avLst/>
          </a:prstGeom>
        </p:spPr>
      </p:pic>
      <p:pic>
        <p:nvPicPr>
          <p:cNvPr id="3" name="Picture 4">
            <a:extLst>
              <a:ext uri="{FF2B5EF4-FFF2-40B4-BE49-F238E27FC236}">
                <a16:creationId xmlns:a16="http://schemas.microsoft.com/office/drawing/2014/main" id="{48ED86C5-5C1B-6126-7CC2-D213E9C12C8D}"/>
              </a:ext>
            </a:extLst>
          </p:cNvPr>
          <p:cNvPicPr>
            <a:picLocks noChangeAspect="1"/>
          </p:cNvPicPr>
          <p:nvPr/>
        </p:nvPicPr>
        <p:blipFill>
          <a:blip r:embed="rId4"/>
          <a:stretch>
            <a:fillRect/>
          </a:stretch>
        </p:blipFill>
        <p:spPr>
          <a:xfrm>
            <a:off x="7538970" y="4585520"/>
            <a:ext cx="835518" cy="528358"/>
          </a:xfrm>
          <a:prstGeom prst="rect">
            <a:avLst/>
          </a:prstGeom>
        </p:spPr>
      </p:pic>
      <p:pic>
        <p:nvPicPr>
          <p:cNvPr id="5" name="Picture 3">
            <a:extLst>
              <a:ext uri="{FF2B5EF4-FFF2-40B4-BE49-F238E27FC236}">
                <a16:creationId xmlns:a16="http://schemas.microsoft.com/office/drawing/2014/main" id="{940B5BCA-5446-843E-9983-B66FC74FEDC4}"/>
              </a:ext>
            </a:extLst>
          </p:cNvPr>
          <p:cNvPicPr>
            <a:picLocks noChangeAspect="1"/>
          </p:cNvPicPr>
          <p:nvPr/>
        </p:nvPicPr>
        <p:blipFill>
          <a:blip r:embed="rId5"/>
          <a:stretch>
            <a:fillRect/>
          </a:stretch>
        </p:blipFill>
        <p:spPr>
          <a:xfrm>
            <a:off x="8466278" y="4688681"/>
            <a:ext cx="641292" cy="45828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548</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PowerPoint Presentation</vt:lpstr>
      <vt:lpstr>About Me</vt:lpstr>
      <vt:lpstr>Why did you choose to learn Data Analytics, and what role would you like to work in following what you've learned? </vt:lpstr>
      <vt:lpstr>About your project </vt:lpstr>
      <vt:lpstr>How did you apply what you have learnt in the Bootcamp? </vt:lpstr>
      <vt:lpstr>Show us your findings</vt:lpstr>
      <vt:lpstr>Top 3 Things you have learnt on the bootcamp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Bootcamp Final Project Presentation  Template</dc:title>
  <dc:creator>john</dc:creator>
  <cp:lastModifiedBy>Mikayla Jones</cp:lastModifiedBy>
  <cp:revision>4</cp:revision>
  <dcterms:modified xsi:type="dcterms:W3CDTF">2022-04-28T17:50:30Z</dcterms:modified>
</cp:coreProperties>
</file>