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76" r:id="rId6"/>
    <p:sldId id="266" r:id="rId7"/>
    <p:sldId id="267" r:id="rId8"/>
    <p:sldId id="268" r:id="rId9"/>
    <p:sldId id="269" r:id="rId10"/>
    <p:sldId id="270" r:id="rId11"/>
    <p:sldId id="271" r:id="rId12"/>
    <p:sldId id="272" r:id="rId13"/>
    <p:sldId id="273" r:id="rId14"/>
    <p:sldId id="274" r:id="rId15"/>
    <p:sldId id="282" r:id="rId16"/>
    <p:sldId id="275" r:id="rId17"/>
    <p:sldId id="279" r:id="rId18"/>
    <p:sldId id="280" r:id="rId19"/>
    <p:sldId id="281" r:id="rId20"/>
    <p:sldId id="265" r:id="rId21"/>
    <p:sldId id="277" r:id="rId22"/>
    <p:sldId id="278"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55053-EB1A-473E-A9F8-8566F6EDA553}" v="34" dt="2024-04-15T14:30:48.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580"/>
  </p:normalViewPr>
  <p:slideViewPr>
    <p:cSldViewPr snapToGrid="0">
      <p:cViewPr varScale="1">
        <p:scale>
          <a:sx n="93" d="100"/>
          <a:sy n="93" d="100"/>
        </p:scale>
        <p:origin x="21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D26018-EEB4-49CA-955E-3013FC4A5392}"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B2712160-186C-4342-8396-B1E7BF8C69A5}">
      <dgm:prSet/>
      <dgm:spPr/>
      <dgm:t>
        <a:bodyPr/>
        <a:lstStyle/>
        <a:p>
          <a:pPr>
            <a:lnSpc>
              <a:spcPct val="100000"/>
            </a:lnSpc>
            <a:defRPr cap="all"/>
          </a:pPr>
          <a:r>
            <a:rPr lang="en-US" dirty="0">
              <a:latin typeface="Avenir Next Condensed" panose="020B0506020202020204" pitchFamily="34" charset="0"/>
            </a:rPr>
            <a:t>Data Breach</a:t>
          </a:r>
        </a:p>
      </dgm:t>
    </dgm:pt>
    <dgm:pt modelId="{DE43B94D-B6ED-41C5-BB3F-429590CB1181}" type="parTrans" cxnId="{E67E6123-8B2B-4135-8BE9-36C0E3892295}">
      <dgm:prSet/>
      <dgm:spPr/>
      <dgm:t>
        <a:bodyPr/>
        <a:lstStyle/>
        <a:p>
          <a:endParaRPr lang="en-US"/>
        </a:p>
      </dgm:t>
    </dgm:pt>
    <dgm:pt modelId="{613DF03B-18DE-4016-8B86-877320B0B787}" type="sibTrans" cxnId="{E67E6123-8B2B-4135-8BE9-36C0E3892295}">
      <dgm:prSet/>
      <dgm:spPr/>
      <dgm:t>
        <a:bodyPr/>
        <a:lstStyle/>
        <a:p>
          <a:endParaRPr lang="en-US"/>
        </a:p>
      </dgm:t>
    </dgm:pt>
    <dgm:pt modelId="{5350B9D5-EBC7-4D9C-AA5D-D0DD3EA3BAFE}">
      <dgm:prSet/>
      <dgm:spPr/>
      <dgm:t>
        <a:bodyPr/>
        <a:lstStyle/>
        <a:p>
          <a:pPr>
            <a:lnSpc>
              <a:spcPct val="100000"/>
            </a:lnSpc>
            <a:defRPr cap="all"/>
          </a:pPr>
          <a:r>
            <a:rPr lang="en-US" dirty="0">
              <a:latin typeface="Avenir Next Condensed" panose="020B0506020202020204" pitchFamily="34" charset="0"/>
            </a:rPr>
            <a:t>Network Vulnerabilities</a:t>
          </a:r>
        </a:p>
      </dgm:t>
    </dgm:pt>
    <dgm:pt modelId="{B590DDFE-24E6-4ECD-B24D-66C3A54685C3}" type="parTrans" cxnId="{86FB4315-49EA-40A7-B433-426E14D0D345}">
      <dgm:prSet/>
      <dgm:spPr/>
      <dgm:t>
        <a:bodyPr/>
        <a:lstStyle/>
        <a:p>
          <a:endParaRPr lang="en-US"/>
        </a:p>
      </dgm:t>
    </dgm:pt>
    <dgm:pt modelId="{CC9E60BE-D6C1-4B47-B1E8-3AA6749476FE}" type="sibTrans" cxnId="{86FB4315-49EA-40A7-B433-426E14D0D345}">
      <dgm:prSet/>
      <dgm:spPr/>
      <dgm:t>
        <a:bodyPr/>
        <a:lstStyle/>
        <a:p>
          <a:endParaRPr lang="en-US"/>
        </a:p>
      </dgm:t>
    </dgm:pt>
    <dgm:pt modelId="{CD5A4C46-31A2-490C-91D7-C2EEFE891476}">
      <dgm:prSet/>
      <dgm:spPr/>
      <dgm:t>
        <a:bodyPr/>
        <a:lstStyle/>
        <a:p>
          <a:pPr>
            <a:lnSpc>
              <a:spcPct val="100000"/>
            </a:lnSpc>
            <a:defRPr cap="all"/>
          </a:pPr>
          <a:r>
            <a:rPr lang="en-US" dirty="0">
              <a:latin typeface="Avenir Next Condensed" panose="020B0506020202020204" pitchFamily="34" charset="0"/>
            </a:rPr>
            <a:t>Physical Security</a:t>
          </a:r>
        </a:p>
      </dgm:t>
    </dgm:pt>
    <dgm:pt modelId="{B5B7251C-82B0-4947-B909-51AF6A4A46F6}" type="parTrans" cxnId="{EF798E98-DA70-450A-BBD2-BE80E051B7D7}">
      <dgm:prSet/>
      <dgm:spPr/>
      <dgm:t>
        <a:bodyPr/>
        <a:lstStyle/>
        <a:p>
          <a:endParaRPr lang="en-US"/>
        </a:p>
      </dgm:t>
    </dgm:pt>
    <dgm:pt modelId="{D41D31A7-74EA-492F-A4A4-06B80561EF9E}" type="sibTrans" cxnId="{EF798E98-DA70-450A-BBD2-BE80E051B7D7}">
      <dgm:prSet/>
      <dgm:spPr/>
      <dgm:t>
        <a:bodyPr/>
        <a:lstStyle/>
        <a:p>
          <a:endParaRPr lang="en-US"/>
        </a:p>
      </dgm:t>
    </dgm:pt>
    <dgm:pt modelId="{CBFD7EC1-7364-4293-9404-94589185C15C}" type="pres">
      <dgm:prSet presAssocID="{46D26018-EEB4-49CA-955E-3013FC4A5392}" presName="root" presStyleCnt="0">
        <dgm:presLayoutVars>
          <dgm:dir/>
          <dgm:resizeHandles val="exact"/>
        </dgm:presLayoutVars>
      </dgm:prSet>
      <dgm:spPr/>
    </dgm:pt>
    <dgm:pt modelId="{571C63C8-CCFC-41EF-9B48-43D06902B089}" type="pres">
      <dgm:prSet presAssocID="{B2712160-186C-4342-8396-B1E7BF8C69A5}" presName="compNode" presStyleCnt="0"/>
      <dgm:spPr/>
    </dgm:pt>
    <dgm:pt modelId="{72455BC0-0504-4367-95D1-43DE0C0FB690}" type="pres">
      <dgm:prSet presAssocID="{B2712160-186C-4342-8396-B1E7BF8C69A5}" presName="iconBgRect" presStyleLbl="bgShp" presStyleIdx="0" presStyleCnt="3"/>
      <dgm:spPr>
        <a:prstGeom prst="round2DiagRect">
          <a:avLst>
            <a:gd name="adj1" fmla="val 29727"/>
            <a:gd name="adj2" fmla="val 0"/>
          </a:avLst>
        </a:prstGeom>
      </dgm:spPr>
    </dgm:pt>
    <dgm:pt modelId="{ED3E529B-6F6C-4F32-858A-6B866E42E9E2}" type="pres">
      <dgm:prSet presAssocID="{B2712160-186C-4342-8396-B1E7BF8C69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D8DD69D-9495-4F2E-9ECC-C8D24ADCD823}" type="pres">
      <dgm:prSet presAssocID="{B2712160-186C-4342-8396-B1E7BF8C69A5}" presName="spaceRect" presStyleCnt="0"/>
      <dgm:spPr/>
    </dgm:pt>
    <dgm:pt modelId="{2BF9DF20-C7D0-44BC-A988-858938CB838F}" type="pres">
      <dgm:prSet presAssocID="{B2712160-186C-4342-8396-B1E7BF8C69A5}" presName="textRect" presStyleLbl="revTx" presStyleIdx="0" presStyleCnt="3">
        <dgm:presLayoutVars>
          <dgm:chMax val="1"/>
          <dgm:chPref val="1"/>
        </dgm:presLayoutVars>
      </dgm:prSet>
      <dgm:spPr/>
    </dgm:pt>
    <dgm:pt modelId="{44507FAA-CFF9-4467-B37D-7B4B25676AE3}" type="pres">
      <dgm:prSet presAssocID="{613DF03B-18DE-4016-8B86-877320B0B787}" presName="sibTrans" presStyleCnt="0"/>
      <dgm:spPr/>
    </dgm:pt>
    <dgm:pt modelId="{A4B90EF6-4E7F-46AF-ABBB-255D872DD2F2}" type="pres">
      <dgm:prSet presAssocID="{5350B9D5-EBC7-4D9C-AA5D-D0DD3EA3BAFE}" presName="compNode" presStyleCnt="0"/>
      <dgm:spPr/>
    </dgm:pt>
    <dgm:pt modelId="{B4A47B3B-EEB7-408D-992C-41A101BEEE0B}" type="pres">
      <dgm:prSet presAssocID="{5350B9D5-EBC7-4D9C-AA5D-D0DD3EA3BAFE}" presName="iconBgRect" presStyleLbl="bgShp" presStyleIdx="1" presStyleCnt="3"/>
      <dgm:spPr>
        <a:prstGeom prst="round2DiagRect">
          <a:avLst>
            <a:gd name="adj1" fmla="val 29727"/>
            <a:gd name="adj2" fmla="val 0"/>
          </a:avLst>
        </a:prstGeom>
      </dgm:spPr>
    </dgm:pt>
    <dgm:pt modelId="{B0434644-B4DA-4BB1-9B09-03F553894B6F}" type="pres">
      <dgm:prSet presAssocID="{5350B9D5-EBC7-4D9C-AA5D-D0DD3EA3B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33D7728B-DBCF-449D-93AF-4030A772BBBA}" type="pres">
      <dgm:prSet presAssocID="{5350B9D5-EBC7-4D9C-AA5D-D0DD3EA3BAFE}" presName="spaceRect" presStyleCnt="0"/>
      <dgm:spPr/>
    </dgm:pt>
    <dgm:pt modelId="{3E7E6F2D-E0A3-424E-A399-07B64944F830}" type="pres">
      <dgm:prSet presAssocID="{5350B9D5-EBC7-4D9C-AA5D-D0DD3EA3BAFE}" presName="textRect" presStyleLbl="revTx" presStyleIdx="1" presStyleCnt="3">
        <dgm:presLayoutVars>
          <dgm:chMax val="1"/>
          <dgm:chPref val="1"/>
        </dgm:presLayoutVars>
      </dgm:prSet>
      <dgm:spPr/>
    </dgm:pt>
    <dgm:pt modelId="{F395E4EB-7D16-441D-9A39-4CF84939F7B0}" type="pres">
      <dgm:prSet presAssocID="{CC9E60BE-D6C1-4B47-B1E8-3AA6749476FE}" presName="sibTrans" presStyleCnt="0"/>
      <dgm:spPr/>
    </dgm:pt>
    <dgm:pt modelId="{7D5AE48C-E4D8-4AD7-805C-67AFDC840020}" type="pres">
      <dgm:prSet presAssocID="{CD5A4C46-31A2-490C-91D7-C2EEFE891476}" presName="compNode" presStyleCnt="0"/>
      <dgm:spPr/>
    </dgm:pt>
    <dgm:pt modelId="{9FDCA253-463F-4C98-A682-69B27433F5FE}" type="pres">
      <dgm:prSet presAssocID="{CD5A4C46-31A2-490C-91D7-C2EEFE891476}" presName="iconBgRect" presStyleLbl="bgShp" presStyleIdx="2" presStyleCnt="3"/>
      <dgm:spPr>
        <a:prstGeom prst="round2DiagRect">
          <a:avLst>
            <a:gd name="adj1" fmla="val 29727"/>
            <a:gd name="adj2" fmla="val 0"/>
          </a:avLst>
        </a:prstGeom>
      </dgm:spPr>
    </dgm:pt>
    <dgm:pt modelId="{1000591C-D43D-48F3-AC5D-DFCA65960B5B}" type="pres">
      <dgm:prSet presAssocID="{CD5A4C46-31A2-490C-91D7-C2EEFE8914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x"/>
        </a:ext>
      </dgm:extLst>
    </dgm:pt>
    <dgm:pt modelId="{195F1D8E-B036-4F7E-89D9-55DEC17D586E}" type="pres">
      <dgm:prSet presAssocID="{CD5A4C46-31A2-490C-91D7-C2EEFE891476}" presName="spaceRect" presStyleCnt="0"/>
      <dgm:spPr/>
    </dgm:pt>
    <dgm:pt modelId="{9C3506C6-2488-4CF6-92C2-21192C283FE6}" type="pres">
      <dgm:prSet presAssocID="{CD5A4C46-31A2-490C-91D7-C2EEFE891476}" presName="textRect" presStyleLbl="revTx" presStyleIdx="2" presStyleCnt="3">
        <dgm:presLayoutVars>
          <dgm:chMax val="1"/>
          <dgm:chPref val="1"/>
        </dgm:presLayoutVars>
      </dgm:prSet>
      <dgm:spPr/>
    </dgm:pt>
  </dgm:ptLst>
  <dgm:cxnLst>
    <dgm:cxn modelId="{86FB4315-49EA-40A7-B433-426E14D0D345}" srcId="{46D26018-EEB4-49CA-955E-3013FC4A5392}" destId="{5350B9D5-EBC7-4D9C-AA5D-D0DD3EA3BAFE}" srcOrd="1" destOrd="0" parTransId="{B590DDFE-24E6-4ECD-B24D-66C3A54685C3}" sibTransId="{CC9E60BE-D6C1-4B47-B1E8-3AA6749476FE}"/>
    <dgm:cxn modelId="{E67E6123-8B2B-4135-8BE9-36C0E3892295}" srcId="{46D26018-EEB4-49CA-955E-3013FC4A5392}" destId="{B2712160-186C-4342-8396-B1E7BF8C69A5}" srcOrd="0" destOrd="0" parTransId="{DE43B94D-B6ED-41C5-BB3F-429590CB1181}" sibTransId="{613DF03B-18DE-4016-8B86-877320B0B787}"/>
    <dgm:cxn modelId="{69FB6E34-3535-8D4C-9598-3BE5D70D2430}" type="presOf" srcId="{B2712160-186C-4342-8396-B1E7BF8C69A5}" destId="{2BF9DF20-C7D0-44BC-A988-858938CB838F}" srcOrd="0" destOrd="0" presId="urn:microsoft.com/office/officeart/2018/5/layout/IconLeafLabelList"/>
    <dgm:cxn modelId="{72CA8E36-85C4-464C-8C4F-F61C574748A7}" type="presOf" srcId="{46D26018-EEB4-49CA-955E-3013FC4A5392}" destId="{CBFD7EC1-7364-4293-9404-94589185C15C}" srcOrd="0" destOrd="0" presId="urn:microsoft.com/office/officeart/2018/5/layout/IconLeafLabelList"/>
    <dgm:cxn modelId="{ECAFA58F-327C-FF47-899B-096A9B20A11F}" type="presOf" srcId="{CD5A4C46-31A2-490C-91D7-C2EEFE891476}" destId="{9C3506C6-2488-4CF6-92C2-21192C283FE6}" srcOrd="0" destOrd="0" presId="urn:microsoft.com/office/officeart/2018/5/layout/IconLeafLabelList"/>
    <dgm:cxn modelId="{EF798E98-DA70-450A-BBD2-BE80E051B7D7}" srcId="{46D26018-EEB4-49CA-955E-3013FC4A5392}" destId="{CD5A4C46-31A2-490C-91D7-C2EEFE891476}" srcOrd="2" destOrd="0" parTransId="{B5B7251C-82B0-4947-B909-51AF6A4A46F6}" sibTransId="{D41D31A7-74EA-492F-A4A4-06B80561EF9E}"/>
    <dgm:cxn modelId="{C75589BE-096F-0A42-BA21-74AFC65AC57A}" type="presOf" srcId="{5350B9D5-EBC7-4D9C-AA5D-D0DD3EA3BAFE}" destId="{3E7E6F2D-E0A3-424E-A399-07B64944F830}" srcOrd="0" destOrd="0" presId="urn:microsoft.com/office/officeart/2018/5/layout/IconLeafLabelList"/>
    <dgm:cxn modelId="{950F6538-287C-0944-8C7F-5C5DB4C3168D}" type="presParOf" srcId="{CBFD7EC1-7364-4293-9404-94589185C15C}" destId="{571C63C8-CCFC-41EF-9B48-43D06902B089}" srcOrd="0" destOrd="0" presId="urn:microsoft.com/office/officeart/2018/5/layout/IconLeafLabelList"/>
    <dgm:cxn modelId="{DCF96CC9-D6F8-B84D-9555-1924A4967FB7}" type="presParOf" srcId="{571C63C8-CCFC-41EF-9B48-43D06902B089}" destId="{72455BC0-0504-4367-95D1-43DE0C0FB690}" srcOrd="0" destOrd="0" presId="urn:microsoft.com/office/officeart/2018/5/layout/IconLeafLabelList"/>
    <dgm:cxn modelId="{02A6BB05-511B-EB43-B394-9F3AD78159F1}" type="presParOf" srcId="{571C63C8-CCFC-41EF-9B48-43D06902B089}" destId="{ED3E529B-6F6C-4F32-858A-6B866E42E9E2}" srcOrd="1" destOrd="0" presId="urn:microsoft.com/office/officeart/2018/5/layout/IconLeafLabelList"/>
    <dgm:cxn modelId="{44EDD7BF-AA6C-4544-8E1E-CA2D58FBDDE4}" type="presParOf" srcId="{571C63C8-CCFC-41EF-9B48-43D06902B089}" destId="{ED8DD69D-9495-4F2E-9ECC-C8D24ADCD823}" srcOrd="2" destOrd="0" presId="urn:microsoft.com/office/officeart/2018/5/layout/IconLeafLabelList"/>
    <dgm:cxn modelId="{A41E1E2C-98B7-5B45-83EF-461F306DB646}" type="presParOf" srcId="{571C63C8-CCFC-41EF-9B48-43D06902B089}" destId="{2BF9DF20-C7D0-44BC-A988-858938CB838F}" srcOrd="3" destOrd="0" presId="urn:microsoft.com/office/officeart/2018/5/layout/IconLeafLabelList"/>
    <dgm:cxn modelId="{84B125F9-7B03-564E-ACC5-17D4821A4191}" type="presParOf" srcId="{CBFD7EC1-7364-4293-9404-94589185C15C}" destId="{44507FAA-CFF9-4467-B37D-7B4B25676AE3}" srcOrd="1" destOrd="0" presId="urn:microsoft.com/office/officeart/2018/5/layout/IconLeafLabelList"/>
    <dgm:cxn modelId="{6461C33A-A6AE-FB4B-A040-BF5246AD8BA0}" type="presParOf" srcId="{CBFD7EC1-7364-4293-9404-94589185C15C}" destId="{A4B90EF6-4E7F-46AF-ABBB-255D872DD2F2}" srcOrd="2" destOrd="0" presId="urn:microsoft.com/office/officeart/2018/5/layout/IconLeafLabelList"/>
    <dgm:cxn modelId="{40C97134-3075-CE43-9DA4-720B3BF64075}" type="presParOf" srcId="{A4B90EF6-4E7F-46AF-ABBB-255D872DD2F2}" destId="{B4A47B3B-EEB7-408D-992C-41A101BEEE0B}" srcOrd="0" destOrd="0" presId="urn:microsoft.com/office/officeart/2018/5/layout/IconLeafLabelList"/>
    <dgm:cxn modelId="{B3F08282-91E4-814E-8916-9F6993AD1585}" type="presParOf" srcId="{A4B90EF6-4E7F-46AF-ABBB-255D872DD2F2}" destId="{B0434644-B4DA-4BB1-9B09-03F553894B6F}" srcOrd="1" destOrd="0" presId="urn:microsoft.com/office/officeart/2018/5/layout/IconLeafLabelList"/>
    <dgm:cxn modelId="{232D39AE-0E22-DA41-B88E-2FEF6508AEA6}" type="presParOf" srcId="{A4B90EF6-4E7F-46AF-ABBB-255D872DD2F2}" destId="{33D7728B-DBCF-449D-93AF-4030A772BBBA}" srcOrd="2" destOrd="0" presId="urn:microsoft.com/office/officeart/2018/5/layout/IconLeafLabelList"/>
    <dgm:cxn modelId="{28DB2D1C-C895-7B4F-8544-82EE337E5635}" type="presParOf" srcId="{A4B90EF6-4E7F-46AF-ABBB-255D872DD2F2}" destId="{3E7E6F2D-E0A3-424E-A399-07B64944F830}" srcOrd="3" destOrd="0" presId="urn:microsoft.com/office/officeart/2018/5/layout/IconLeafLabelList"/>
    <dgm:cxn modelId="{55D63D9C-7709-3946-AC77-B880713FEE9C}" type="presParOf" srcId="{CBFD7EC1-7364-4293-9404-94589185C15C}" destId="{F395E4EB-7D16-441D-9A39-4CF84939F7B0}" srcOrd="3" destOrd="0" presId="urn:microsoft.com/office/officeart/2018/5/layout/IconLeafLabelList"/>
    <dgm:cxn modelId="{0C80EF29-0B66-434C-A424-D24D74B34BFF}" type="presParOf" srcId="{CBFD7EC1-7364-4293-9404-94589185C15C}" destId="{7D5AE48C-E4D8-4AD7-805C-67AFDC840020}" srcOrd="4" destOrd="0" presId="urn:microsoft.com/office/officeart/2018/5/layout/IconLeafLabelList"/>
    <dgm:cxn modelId="{C09DF604-34F5-794D-B521-B33AECDF141C}" type="presParOf" srcId="{7D5AE48C-E4D8-4AD7-805C-67AFDC840020}" destId="{9FDCA253-463F-4C98-A682-69B27433F5FE}" srcOrd="0" destOrd="0" presId="urn:microsoft.com/office/officeart/2018/5/layout/IconLeafLabelList"/>
    <dgm:cxn modelId="{C933A38C-0AC5-4543-ADF9-A3D4C0B4643D}" type="presParOf" srcId="{7D5AE48C-E4D8-4AD7-805C-67AFDC840020}" destId="{1000591C-D43D-48F3-AC5D-DFCA65960B5B}" srcOrd="1" destOrd="0" presId="urn:microsoft.com/office/officeart/2018/5/layout/IconLeafLabelList"/>
    <dgm:cxn modelId="{0FE75939-A7F9-0C47-B452-CF34C4B60F49}" type="presParOf" srcId="{7D5AE48C-E4D8-4AD7-805C-67AFDC840020}" destId="{195F1D8E-B036-4F7E-89D9-55DEC17D586E}" srcOrd="2" destOrd="0" presId="urn:microsoft.com/office/officeart/2018/5/layout/IconLeafLabelList"/>
    <dgm:cxn modelId="{6DDEE9D4-2C4E-BE4A-B7AB-3380CE80E5DC}" type="presParOf" srcId="{7D5AE48C-E4D8-4AD7-805C-67AFDC840020}" destId="{9C3506C6-2488-4CF6-92C2-21192C283FE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EC82DF-4312-44BA-82F0-560C2036734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C96B851-7D19-4329-B855-A2A647B331A9}">
      <dgm:prSet/>
      <dgm:spPr/>
      <dgm:t>
        <a:bodyPr/>
        <a:lstStyle/>
        <a:p>
          <a:pPr>
            <a:lnSpc>
              <a:spcPct val="100000"/>
            </a:lnSpc>
            <a:defRPr cap="all"/>
          </a:pPr>
          <a:r>
            <a:rPr lang="en-US" dirty="0">
              <a:latin typeface="Avenir Next Condensed" panose="020B0506020202020204" pitchFamily="34" charset="0"/>
            </a:rPr>
            <a:t>Third-Party Risks</a:t>
          </a:r>
        </a:p>
      </dgm:t>
    </dgm:pt>
    <dgm:pt modelId="{0DBE7C70-F6F0-47FE-A625-2B04E6EEB655}" type="parTrans" cxnId="{E839737C-99E1-4997-AD30-A44075F68A5F}">
      <dgm:prSet/>
      <dgm:spPr/>
      <dgm:t>
        <a:bodyPr/>
        <a:lstStyle/>
        <a:p>
          <a:endParaRPr lang="en-US"/>
        </a:p>
      </dgm:t>
    </dgm:pt>
    <dgm:pt modelId="{E55CA341-3719-4518-BD5C-A0075FF0365D}" type="sibTrans" cxnId="{E839737C-99E1-4997-AD30-A44075F68A5F}">
      <dgm:prSet/>
      <dgm:spPr/>
      <dgm:t>
        <a:bodyPr/>
        <a:lstStyle/>
        <a:p>
          <a:endParaRPr lang="en-US"/>
        </a:p>
      </dgm:t>
    </dgm:pt>
    <dgm:pt modelId="{30FC503A-D1E5-4B89-B3AF-9FD3C235C616}">
      <dgm:prSet/>
      <dgm:spPr/>
      <dgm:t>
        <a:bodyPr/>
        <a:lstStyle/>
        <a:p>
          <a:pPr>
            <a:lnSpc>
              <a:spcPct val="100000"/>
            </a:lnSpc>
            <a:defRPr cap="all"/>
          </a:pPr>
          <a:r>
            <a:rPr lang="en-US" dirty="0">
              <a:latin typeface="Avenir Next Condensed" panose="020B0506020202020204" pitchFamily="34" charset="0"/>
            </a:rPr>
            <a:t>Employee Training</a:t>
          </a:r>
        </a:p>
      </dgm:t>
    </dgm:pt>
    <dgm:pt modelId="{4191A2E4-6CA8-493A-8DD5-891E7D76A4D0}" type="parTrans" cxnId="{35B41A72-59F6-4EAD-A549-7685158A8231}">
      <dgm:prSet/>
      <dgm:spPr/>
      <dgm:t>
        <a:bodyPr/>
        <a:lstStyle/>
        <a:p>
          <a:endParaRPr lang="en-US"/>
        </a:p>
      </dgm:t>
    </dgm:pt>
    <dgm:pt modelId="{394394DF-F37B-4117-A463-AAE33C790818}" type="sibTrans" cxnId="{35B41A72-59F6-4EAD-A549-7685158A8231}">
      <dgm:prSet/>
      <dgm:spPr/>
      <dgm:t>
        <a:bodyPr/>
        <a:lstStyle/>
        <a:p>
          <a:endParaRPr lang="en-US"/>
        </a:p>
      </dgm:t>
    </dgm:pt>
    <dgm:pt modelId="{6E7F9CCE-8065-4C93-AC1D-176E9E7D4029}">
      <dgm:prSet/>
      <dgm:spPr/>
      <dgm:t>
        <a:bodyPr/>
        <a:lstStyle/>
        <a:p>
          <a:pPr>
            <a:lnSpc>
              <a:spcPct val="100000"/>
            </a:lnSpc>
            <a:defRPr cap="all"/>
          </a:pPr>
          <a:r>
            <a:rPr lang="en-US" dirty="0">
              <a:latin typeface="Avenir Next Condensed" panose="020B0506020202020204" pitchFamily="34" charset="0"/>
            </a:rPr>
            <a:t>Regulatory Compliance</a:t>
          </a:r>
        </a:p>
      </dgm:t>
    </dgm:pt>
    <dgm:pt modelId="{24083921-9285-4B82-B2CB-08163F87A5A3}" type="parTrans" cxnId="{4F1D6EEE-3411-4392-A7F4-7C1DFB6C7102}">
      <dgm:prSet/>
      <dgm:spPr/>
      <dgm:t>
        <a:bodyPr/>
        <a:lstStyle/>
        <a:p>
          <a:endParaRPr lang="en-US"/>
        </a:p>
      </dgm:t>
    </dgm:pt>
    <dgm:pt modelId="{256D4CCB-F045-4C63-AB19-65F60CDB5077}" type="sibTrans" cxnId="{4F1D6EEE-3411-4392-A7F4-7C1DFB6C7102}">
      <dgm:prSet/>
      <dgm:spPr/>
      <dgm:t>
        <a:bodyPr/>
        <a:lstStyle/>
        <a:p>
          <a:endParaRPr lang="en-US"/>
        </a:p>
      </dgm:t>
    </dgm:pt>
    <dgm:pt modelId="{C3098059-429B-42CB-BB35-92B443E2EC72}" type="pres">
      <dgm:prSet presAssocID="{10EC82DF-4312-44BA-82F0-560C20367343}" presName="root" presStyleCnt="0">
        <dgm:presLayoutVars>
          <dgm:dir/>
          <dgm:resizeHandles val="exact"/>
        </dgm:presLayoutVars>
      </dgm:prSet>
      <dgm:spPr/>
    </dgm:pt>
    <dgm:pt modelId="{5BBB5867-63D9-4258-BD6A-6BC03F9DC5BB}" type="pres">
      <dgm:prSet presAssocID="{4C96B851-7D19-4329-B855-A2A647B331A9}" presName="compNode" presStyleCnt="0"/>
      <dgm:spPr/>
    </dgm:pt>
    <dgm:pt modelId="{2F57D0D8-CB36-492F-9A2B-DC4D6AD217A6}" type="pres">
      <dgm:prSet presAssocID="{4C96B851-7D19-4329-B855-A2A647B331A9}" presName="iconBgRect" presStyleLbl="bgShp" presStyleIdx="0" presStyleCnt="3"/>
      <dgm:spPr/>
    </dgm:pt>
    <dgm:pt modelId="{64991A6E-B02C-4F11-B86F-F124FAC2337D}" type="pres">
      <dgm:prSet presAssocID="{4C96B851-7D19-4329-B855-A2A647B331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02743A1F-47A9-474A-8A4A-EA39834B7DC3}" type="pres">
      <dgm:prSet presAssocID="{4C96B851-7D19-4329-B855-A2A647B331A9}" presName="spaceRect" presStyleCnt="0"/>
      <dgm:spPr/>
    </dgm:pt>
    <dgm:pt modelId="{6BBF137F-0E4D-4600-99E5-95CFF868C897}" type="pres">
      <dgm:prSet presAssocID="{4C96B851-7D19-4329-B855-A2A647B331A9}" presName="textRect" presStyleLbl="revTx" presStyleIdx="0" presStyleCnt="3">
        <dgm:presLayoutVars>
          <dgm:chMax val="1"/>
          <dgm:chPref val="1"/>
        </dgm:presLayoutVars>
      </dgm:prSet>
      <dgm:spPr/>
    </dgm:pt>
    <dgm:pt modelId="{8F75DE3F-B3DA-4886-8ADD-DE32790D41C0}" type="pres">
      <dgm:prSet presAssocID="{E55CA341-3719-4518-BD5C-A0075FF0365D}" presName="sibTrans" presStyleCnt="0"/>
      <dgm:spPr/>
    </dgm:pt>
    <dgm:pt modelId="{375DF7BF-17F3-4C63-B527-CA4D9E2C04F9}" type="pres">
      <dgm:prSet presAssocID="{30FC503A-D1E5-4B89-B3AF-9FD3C235C616}" presName="compNode" presStyleCnt="0"/>
      <dgm:spPr/>
    </dgm:pt>
    <dgm:pt modelId="{AC264C07-66E4-4AC0-8081-10F93286EE1A}" type="pres">
      <dgm:prSet presAssocID="{30FC503A-D1E5-4B89-B3AF-9FD3C235C616}" presName="iconBgRect" presStyleLbl="bgShp" presStyleIdx="1" presStyleCnt="3"/>
      <dgm:spPr/>
    </dgm:pt>
    <dgm:pt modelId="{3264120D-5156-42D4-945F-0CCCD1DC81BD}" type="pres">
      <dgm:prSet presAssocID="{30FC503A-D1E5-4B89-B3AF-9FD3C235C6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5637652D-5D57-4C71-938F-8C439D60EA9C}" type="pres">
      <dgm:prSet presAssocID="{30FC503A-D1E5-4B89-B3AF-9FD3C235C616}" presName="spaceRect" presStyleCnt="0"/>
      <dgm:spPr/>
    </dgm:pt>
    <dgm:pt modelId="{EB91A35A-217C-4D21-90BC-1C7820181C09}" type="pres">
      <dgm:prSet presAssocID="{30FC503A-D1E5-4B89-B3AF-9FD3C235C616}" presName="textRect" presStyleLbl="revTx" presStyleIdx="1" presStyleCnt="3">
        <dgm:presLayoutVars>
          <dgm:chMax val="1"/>
          <dgm:chPref val="1"/>
        </dgm:presLayoutVars>
      </dgm:prSet>
      <dgm:spPr/>
    </dgm:pt>
    <dgm:pt modelId="{C8203AD6-6C80-4154-B707-6729DA42D6C1}" type="pres">
      <dgm:prSet presAssocID="{394394DF-F37B-4117-A463-AAE33C790818}" presName="sibTrans" presStyleCnt="0"/>
      <dgm:spPr/>
    </dgm:pt>
    <dgm:pt modelId="{930DF5B6-7036-4798-867E-3D5D800D3767}" type="pres">
      <dgm:prSet presAssocID="{6E7F9CCE-8065-4C93-AC1D-176E9E7D4029}" presName="compNode" presStyleCnt="0"/>
      <dgm:spPr/>
    </dgm:pt>
    <dgm:pt modelId="{22666A11-56C2-4CE6-8791-985E7D98B54B}" type="pres">
      <dgm:prSet presAssocID="{6E7F9CCE-8065-4C93-AC1D-176E9E7D4029}" presName="iconBgRect" presStyleLbl="bgShp" presStyleIdx="2" presStyleCnt="3"/>
      <dgm:spPr/>
    </dgm:pt>
    <dgm:pt modelId="{1C8DE7D4-D48E-47E1-8BA3-DF4187CF4F6E}" type="pres">
      <dgm:prSet presAssocID="{6E7F9CCE-8065-4C93-AC1D-176E9E7D40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A053BA25-E6CD-4141-83E7-0E415C1A8581}" type="pres">
      <dgm:prSet presAssocID="{6E7F9CCE-8065-4C93-AC1D-176E9E7D4029}" presName="spaceRect" presStyleCnt="0"/>
      <dgm:spPr/>
    </dgm:pt>
    <dgm:pt modelId="{E653B1C5-4956-423E-84DF-AA2DDE670B3A}" type="pres">
      <dgm:prSet presAssocID="{6E7F9CCE-8065-4C93-AC1D-176E9E7D4029}" presName="textRect" presStyleLbl="revTx" presStyleIdx="2" presStyleCnt="3">
        <dgm:presLayoutVars>
          <dgm:chMax val="1"/>
          <dgm:chPref val="1"/>
        </dgm:presLayoutVars>
      </dgm:prSet>
      <dgm:spPr/>
    </dgm:pt>
  </dgm:ptLst>
  <dgm:cxnLst>
    <dgm:cxn modelId="{74FD3708-BC3A-754A-A5C7-FF76C6D31BC9}" type="presOf" srcId="{4C96B851-7D19-4329-B855-A2A647B331A9}" destId="{6BBF137F-0E4D-4600-99E5-95CFF868C897}" srcOrd="0" destOrd="0" presId="urn:microsoft.com/office/officeart/2018/5/layout/IconCircleLabelList"/>
    <dgm:cxn modelId="{32AD5A2A-0F14-6049-8CF0-AE86208D00B0}" type="presOf" srcId="{10EC82DF-4312-44BA-82F0-560C20367343}" destId="{C3098059-429B-42CB-BB35-92B443E2EC72}" srcOrd="0" destOrd="0" presId="urn:microsoft.com/office/officeart/2018/5/layout/IconCircleLabelList"/>
    <dgm:cxn modelId="{35B41A72-59F6-4EAD-A549-7685158A8231}" srcId="{10EC82DF-4312-44BA-82F0-560C20367343}" destId="{30FC503A-D1E5-4B89-B3AF-9FD3C235C616}" srcOrd="1" destOrd="0" parTransId="{4191A2E4-6CA8-493A-8DD5-891E7D76A4D0}" sibTransId="{394394DF-F37B-4117-A463-AAE33C790818}"/>
    <dgm:cxn modelId="{E839737C-99E1-4997-AD30-A44075F68A5F}" srcId="{10EC82DF-4312-44BA-82F0-560C20367343}" destId="{4C96B851-7D19-4329-B855-A2A647B331A9}" srcOrd="0" destOrd="0" parTransId="{0DBE7C70-F6F0-47FE-A625-2B04E6EEB655}" sibTransId="{E55CA341-3719-4518-BD5C-A0075FF0365D}"/>
    <dgm:cxn modelId="{20D7AA7D-015C-A44B-97E5-68C01417023E}" type="presOf" srcId="{30FC503A-D1E5-4B89-B3AF-9FD3C235C616}" destId="{EB91A35A-217C-4D21-90BC-1C7820181C09}" srcOrd="0" destOrd="0" presId="urn:microsoft.com/office/officeart/2018/5/layout/IconCircleLabelList"/>
    <dgm:cxn modelId="{6C5BA0C6-DDA9-6140-8E5E-78AF8E156C6B}" type="presOf" srcId="{6E7F9CCE-8065-4C93-AC1D-176E9E7D4029}" destId="{E653B1C5-4956-423E-84DF-AA2DDE670B3A}" srcOrd="0" destOrd="0" presId="urn:microsoft.com/office/officeart/2018/5/layout/IconCircleLabelList"/>
    <dgm:cxn modelId="{4F1D6EEE-3411-4392-A7F4-7C1DFB6C7102}" srcId="{10EC82DF-4312-44BA-82F0-560C20367343}" destId="{6E7F9CCE-8065-4C93-AC1D-176E9E7D4029}" srcOrd="2" destOrd="0" parTransId="{24083921-9285-4B82-B2CB-08163F87A5A3}" sibTransId="{256D4CCB-F045-4C63-AB19-65F60CDB5077}"/>
    <dgm:cxn modelId="{624AE4BE-4BBE-B54B-8691-CA9C557E6801}" type="presParOf" srcId="{C3098059-429B-42CB-BB35-92B443E2EC72}" destId="{5BBB5867-63D9-4258-BD6A-6BC03F9DC5BB}" srcOrd="0" destOrd="0" presId="urn:microsoft.com/office/officeart/2018/5/layout/IconCircleLabelList"/>
    <dgm:cxn modelId="{09794346-69A2-584A-825F-1F441351C25E}" type="presParOf" srcId="{5BBB5867-63D9-4258-BD6A-6BC03F9DC5BB}" destId="{2F57D0D8-CB36-492F-9A2B-DC4D6AD217A6}" srcOrd="0" destOrd="0" presId="urn:microsoft.com/office/officeart/2018/5/layout/IconCircleLabelList"/>
    <dgm:cxn modelId="{51165ACC-2D41-094D-B21D-015EEF7369C5}" type="presParOf" srcId="{5BBB5867-63D9-4258-BD6A-6BC03F9DC5BB}" destId="{64991A6E-B02C-4F11-B86F-F124FAC2337D}" srcOrd="1" destOrd="0" presId="urn:microsoft.com/office/officeart/2018/5/layout/IconCircleLabelList"/>
    <dgm:cxn modelId="{0FF56205-AE94-834C-97F5-5C9882C20654}" type="presParOf" srcId="{5BBB5867-63D9-4258-BD6A-6BC03F9DC5BB}" destId="{02743A1F-47A9-474A-8A4A-EA39834B7DC3}" srcOrd="2" destOrd="0" presId="urn:microsoft.com/office/officeart/2018/5/layout/IconCircleLabelList"/>
    <dgm:cxn modelId="{58DC02C6-564A-F44B-9BB1-B4E8E0CDEEF9}" type="presParOf" srcId="{5BBB5867-63D9-4258-BD6A-6BC03F9DC5BB}" destId="{6BBF137F-0E4D-4600-99E5-95CFF868C897}" srcOrd="3" destOrd="0" presId="urn:microsoft.com/office/officeart/2018/5/layout/IconCircleLabelList"/>
    <dgm:cxn modelId="{EA9B7B4E-EAEC-7643-AF3F-A92B47155CC2}" type="presParOf" srcId="{C3098059-429B-42CB-BB35-92B443E2EC72}" destId="{8F75DE3F-B3DA-4886-8ADD-DE32790D41C0}" srcOrd="1" destOrd="0" presId="urn:microsoft.com/office/officeart/2018/5/layout/IconCircleLabelList"/>
    <dgm:cxn modelId="{CA59F093-2F28-4B41-B492-5DF7A051BFA6}" type="presParOf" srcId="{C3098059-429B-42CB-BB35-92B443E2EC72}" destId="{375DF7BF-17F3-4C63-B527-CA4D9E2C04F9}" srcOrd="2" destOrd="0" presId="urn:microsoft.com/office/officeart/2018/5/layout/IconCircleLabelList"/>
    <dgm:cxn modelId="{5F475A8B-293E-4F4B-B4E7-EE14D69450D5}" type="presParOf" srcId="{375DF7BF-17F3-4C63-B527-CA4D9E2C04F9}" destId="{AC264C07-66E4-4AC0-8081-10F93286EE1A}" srcOrd="0" destOrd="0" presId="urn:microsoft.com/office/officeart/2018/5/layout/IconCircleLabelList"/>
    <dgm:cxn modelId="{5A9484A0-499A-F84E-A80C-484A77D03868}" type="presParOf" srcId="{375DF7BF-17F3-4C63-B527-CA4D9E2C04F9}" destId="{3264120D-5156-42D4-945F-0CCCD1DC81BD}" srcOrd="1" destOrd="0" presId="urn:microsoft.com/office/officeart/2018/5/layout/IconCircleLabelList"/>
    <dgm:cxn modelId="{4D6BE0C7-529C-9D45-A6B5-9A6BACA6C16E}" type="presParOf" srcId="{375DF7BF-17F3-4C63-B527-CA4D9E2C04F9}" destId="{5637652D-5D57-4C71-938F-8C439D60EA9C}" srcOrd="2" destOrd="0" presId="urn:microsoft.com/office/officeart/2018/5/layout/IconCircleLabelList"/>
    <dgm:cxn modelId="{654A9526-BC41-9E40-AC1B-8BB53E73088D}" type="presParOf" srcId="{375DF7BF-17F3-4C63-B527-CA4D9E2C04F9}" destId="{EB91A35A-217C-4D21-90BC-1C7820181C09}" srcOrd="3" destOrd="0" presId="urn:microsoft.com/office/officeart/2018/5/layout/IconCircleLabelList"/>
    <dgm:cxn modelId="{C879E5E5-C0F8-BA4E-AF92-0289271A1A73}" type="presParOf" srcId="{C3098059-429B-42CB-BB35-92B443E2EC72}" destId="{C8203AD6-6C80-4154-B707-6729DA42D6C1}" srcOrd="3" destOrd="0" presId="urn:microsoft.com/office/officeart/2018/5/layout/IconCircleLabelList"/>
    <dgm:cxn modelId="{8A45C05E-BF88-5B4B-91D2-2DA586A6E779}" type="presParOf" srcId="{C3098059-429B-42CB-BB35-92B443E2EC72}" destId="{930DF5B6-7036-4798-867E-3D5D800D3767}" srcOrd="4" destOrd="0" presId="urn:microsoft.com/office/officeart/2018/5/layout/IconCircleLabelList"/>
    <dgm:cxn modelId="{E7B5E793-38DE-104C-808B-9C2F2BC7C3D8}" type="presParOf" srcId="{930DF5B6-7036-4798-867E-3D5D800D3767}" destId="{22666A11-56C2-4CE6-8791-985E7D98B54B}" srcOrd="0" destOrd="0" presId="urn:microsoft.com/office/officeart/2018/5/layout/IconCircleLabelList"/>
    <dgm:cxn modelId="{B9B98B91-27A9-644C-BA11-4C4E1BF42B27}" type="presParOf" srcId="{930DF5B6-7036-4798-867E-3D5D800D3767}" destId="{1C8DE7D4-D48E-47E1-8BA3-DF4187CF4F6E}" srcOrd="1" destOrd="0" presId="urn:microsoft.com/office/officeart/2018/5/layout/IconCircleLabelList"/>
    <dgm:cxn modelId="{35BE4FB8-872E-A34F-8986-9B4E6B99AE15}" type="presParOf" srcId="{930DF5B6-7036-4798-867E-3D5D800D3767}" destId="{A053BA25-E6CD-4141-83E7-0E415C1A8581}" srcOrd="2" destOrd="0" presId="urn:microsoft.com/office/officeart/2018/5/layout/IconCircleLabelList"/>
    <dgm:cxn modelId="{3EAF0A0E-47E9-DF4B-A8C5-532E907EA879}" type="presParOf" srcId="{930DF5B6-7036-4798-867E-3D5D800D3767}" destId="{E653B1C5-4956-423E-84DF-AA2DDE670B3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D76039-E7AB-4A91-B808-66711AFD46B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C14A09D-B7DD-45F8-A875-92F08D77455C}">
      <dgm:prSet/>
      <dgm:spPr/>
      <dgm:t>
        <a:bodyPr/>
        <a:lstStyle/>
        <a:p>
          <a:pPr>
            <a:lnSpc>
              <a:spcPct val="100000"/>
            </a:lnSpc>
          </a:pPr>
          <a:r>
            <a:rPr lang="en-US" dirty="0">
              <a:latin typeface="Avenir Next Condensed" panose="020B0506020202020204" pitchFamily="34" charset="0"/>
            </a:rPr>
            <a:t>Likelihood: </a:t>
          </a:r>
          <a:r>
            <a:rPr lang="en-US" b="0" i="0" dirty="0">
              <a:latin typeface="Avenir Next Condensed" panose="020B0506020202020204" pitchFamily="34" charset="0"/>
            </a:rPr>
            <a:t>The likelihood of a data breach or network compromise is moderate to high given the prevalence of cyber threats targeting small businesses. Physical security risks are relatively lower but still significant</a:t>
          </a:r>
          <a:endParaRPr lang="en-US" dirty="0">
            <a:latin typeface="Avenir Next Condensed" panose="020B0506020202020204" pitchFamily="34" charset="0"/>
          </a:endParaRPr>
        </a:p>
      </dgm:t>
    </dgm:pt>
    <dgm:pt modelId="{0A154CBB-CF82-468C-8EE0-8A4B578A529C}" type="parTrans" cxnId="{0CFD2C24-348F-4E53-A37F-07ED8EEEB738}">
      <dgm:prSet/>
      <dgm:spPr/>
      <dgm:t>
        <a:bodyPr/>
        <a:lstStyle/>
        <a:p>
          <a:endParaRPr lang="en-US"/>
        </a:p>
      </dgm:t>
    </dgm:pt>
    <dgm:pt modelId="{094A4385-7924-40EE-A6D3-809D0D6812C8}" type="sibTrans" cxnId="{0CFD2C24-348F-4E53-A37F-07ED8EEEB738}">
      <dgm:prSet/>
      <dgm:spPr/>
      <dgm:t>
        <a:bodyPr/>
        <a:lstStyle/>
        <a:p>
          <a:endParaRPr lang="en-US"/>
        </a:p>
      </dgm:t>
    </dgm:pt>
    <dgm:pt modelId="{76DE27A9-3DEB-4F42-910C-D454D8B99D43}">
      <dgm:prSet/>
      <dgm:spPr/>
      <dgm:t>
        <a:bodyPr/>
        <a:lstStyle/>
        <a:p>
          <a:pPr>
            <a:lnSpc>
              <a:spcPct val="100000"/>
            </a:lnSpc>
          </a:pPr>
          <a:r>
            <a:rPr lang="en-US" dirty="0">
              <a:latin typeface="Avenir Next Condensed" panose="020B0506020202020204" pitchFamily="34" charset="0"/>
            </a:rPr>
            <a:t>Impact: </a:t>
          </a:r>
          <a:r>
            <a:rPr lang="en-US" b="0" i="0" dirty="0">
              <a:latin typeface="Avenir Next Condensed" panose="020B0506020202020204" pitchFamily="34" charset="0"/>
            </a:rPr>
            <a:t>The impact of a data breach or network intrusion could be severe, resulting in financial losses, reputational damage, legal consequences, and disruption of business operations. Physical security incidents may lead to equipment downtime and productivity losses</a:t>
          </a:r>
          <a:endParaRPr lang="en-US" dirty="0">
            <a:latin typeface="Avenir Next Condensed" panose="020B0506020202020204" pitchFamily="34" charset="0"/>
          </a:endParaRPr>
        </a:p>
      </dgm:t>
    </dgm:pt>
    <dgm:pt modelId="{FE126E35-419B-43E9-AAFD-09241EF5B252}" type="parTrans" cxnId="{2EB24176-CCAF-4353-AFE9-152492871DCE}">
      <dgm:prSet/>
      <dgm:spPr/>
      <dgm:t>
        <a:bodyPr/>
        <a:lstStyle/>
        <a:p>
          <a:endParaRPr lang="en-US"/>
        </a:p>
      </dgm:t>
    </dgm:pt>
    <dgm:pt modelId="{E8324F7C-4000-4626-94B6-8D6159B08BDB}" type="sibTrans" cxnId="{2EB24176-CCAF-4353-AFE9-152492871DCE}">
      <dgm:prSet/>
      <dgm:spPr/>
      <dgm:t>
        <a:bodyPr/>
        <a:lstStyle/>
        <a:p>
          <a:endParaRPr lang="en-US"/>
        </a:p>
      </dgm:t>
    </dgm:pt>
    <dgm:pt modelId="{84FC4132-5CDC-4A5E-9BCA-3838CAD5B703}">
      <dgm:prSet/>
      <dgm:spPr/>
      <dgm:t>
        <a:bodyPr/>
        <a:lstStyle/>
        <a:p>
          <a:pPr>
            <a:lnSpc>
              <a:spcPct val="100000"/>
            </a:lnSpc>
          </a:pPr>
          <a:r>
            <a:rPr lang="en-US" dirty="0">
              <a:latin typeface="Avenir Next Condensed" panose="020B0506020202020204" pitchFamily="34" charset="0"/>
            </a:rPr>
            <a:t>Risk Rating: B</a:t>
          </a:r>
          <a:r>
            <a:rPr lang="en-US" b="0" i="0" dirty="0">
              <a:latin typeface="Avenir Next Condensed" panose="020B0506020202020204" pitchFamily="34" charset="0"/>
            </a:rPr>
            <a:t>ased on the likelihood and impact, the overall risk rating for data breaches and network vulnerabilities is considered high, while physical security risks are moderate</a:t>
          </a:r>
          <a:endParaRPr lang="en-US" dirty="0">
            <a:latin typeface="Avenir Next Condensed" panose="020B0506020202020204" pitchFamily="34" charset="0"/>
          </a:endParaRPr>
        </a:p>
      </dgm:t>
    </dgm:pt>
    <dgm:pt modelId="{38CF66FB-B66A-4E9E-AA31-D1C64BDD5342}" type="parTrans" cxnId="{D507DFD4-52B3-48EE-A364-F81B5F9C99AE}">
      <dgm:prSet/>
      <dgm:spPr/>
      <dgm:t>
        <a:bodyPr/>
        <a:lstStyle/>
        <a:p>
          <a:endParaRPr lang="en-US"/>
        </a:p>
      </dgm:t>
    </dgm:pt>
    <dgm:pt modelId="{6E793AEB-4183-4735-B96C-9B5B4CCAE542}" type="sibTrans" cxnId="{D507DFD4-52B3-48EE-A364-F81B5F9C99AE}">
      <dgm:prSet/>
      <dgm:spPr/>
      <dgm:t>
        <a:bodyPr/>
        <a:lstStyle/>
        <a:p>
          <a:endParaRPr lang="en-US"/>
        </a:p>
      </dgm:t>
    </dgm:pt>
    <dgm:pt modelId="{DC4786B0-8255-764F-A0E0-45EE6FE5D56A}" type="pres">
      <dgm:prSet presAssocID="{1BD76039-E7AB-4A91-B808-66711AFD46B1}" presName="vert0" presStyleCnt="0">
        <dgm:presLayoutVars>
          <dgm:dir/>
          <dgm:animOne val="branch"/>
          <dgm:animLvl val="lvl"/>
        </dgm:presLayoutVars>
      </dgm:prSet>
      <dgm:spPr/>
    </dgm:pt>
    <dgm:pt modelId="{E14A64A9-CB15-614F-9587-2525AE431FC2}" type="pres">
      <dgm:prSet presAssocID="{3C14A09D-B7DD-45F8-A875-92F08D77455C}" presName="thickLine" presStyleLbl="alignNode1" presStyleIdx="0" presStyleCnt="3"/>
      <dgm:spPr/>
    </dgm:pt>
    <dgm:pt modelId="{2852AF6B-287E-744E-A0E0-78402E579C3B}" type="pres">
      <dgm:prSet presAssocID="{3C14A09D-B7DD-45F8-A875-92F08D77455C}" presName="horz1" presStyleCnt="0"/>
      <dgm:spPr/>
    </dgm:pt>
    <dgm:pt modelId="{AEBC5C4B-16A1-4B43-9201-99DC89405CDA}" type="pres">
      <dgm:prSet presAssocID="{3C14A09D-B7DD-45F8-A875-92F08D77455C}" presName="tx1" presStyleLbl="revTx" presStyleIdx="0" presStyleCnt="3"/>
      <dgm:spPr/>
    </dgm:pt>
    <dgm:pt modelId="{3FE80313-E5A6-5941-BC4C-4B2546A69FA1}" type="pres">
      <dgm:prSet presAssocID="{3C14A09D-B7DD-45F8-A875-92F08D77455C}" presName="vert1" presStyleCnt="0"/>
      <dgm:spPr/>
    </dgm:pt>
    <dgm:pt modelId="{34B471FD-0C0B-0242-8A81-ADBAC64CDE33}" type="pres">
      <dgm:prSet presAssocID="{76DE27A9-3DEB-4F42-910C-D454D8B99D43}" presName="thickLine" presStyleLbl="alignNode1" presStyleIdx="1" presStyleCnt="3"/>
      <dgm:spPr/>
    </dgm:pt>
    <dgm:pt modelId="{CB97BCB6-F141-2B4B-B40B-422630D720CF}" type="pres">
      <dgm:prSet presAssocID="{76DE27A9-3DEB-4F42-910C-D454D8B99D43}" presName="horz1" presStyleCnt="0"/>
      <dgm:spPr/>
    </dgm:pt>
    <dgm:pt modelId="{C4D573DB-8D93-724B-AD68-1F3EF6C4958A}" type="pres">
      <dgm:prSet presAssocID="{76DE27A9-3DEB-4F42-910C-D454D8B99D43}" presName="tx1" presStyleLbl="revTx" presStyleIdx="1" presStyleCnt="3"/>
      <dgm:spPr/>
    </dgm:pt>
    <dgm:pt modelId="{39919EC4-0C9A-6848-939C-33A075DD9AE7}" type="pres">
      <dgm:prSet presAssocID="{76DE27A9-3DEB-4F42-910C-D454D8B99D43}" presName="vert1" presStyleCnt="0"/>
      <dgm:spPr/>
    </dgm:pt>
    <dgm:pt modelId="{BC788353-F073-9B4F-8EA8-72C8E3CB1DC9}" type="pres">
      <dgm:prSet presAssocID="{84FC4132-5CDC-4A5E-9BCA-3838CAD5B703}" presName="thickLine" presStyleLbl="alignNode1" presStyleIdx="2" presStyleCnt="3"/>
      <dgm:spPr/>
    </dgm:pt>
    <dgm:pt modelId="{33C114E4-F07D-7845-8CF9-7932593F812A}" type="pres">
      <dgm:prSet presAssocID="{84FC4132-5CDC-4A5E-9BCA-3838CAD5B703}" presName="horz1" presStyleCnt="0"/>
      <dgm:spPr/>
    </dgm:pt>
    <dgm:pt modelId="{3AF0FA0D-103C-B447-A3C0-DD82D7681647}" type="pres">
      <dgm:prSet presAssocID="{84FC4132-5CDC-4A5E-9BCA-3838CAD5B703}" presName="tx1" presStyleLbl="revTx" presStyleIdx="2" presStyleCnt="3"/>
      <dgm:spPr/>
    </dgm:pt>
    <dgm:pt modelId="{15BC4098-CD91-254B-8A40-DBE95A069FB2}" type="pres">
      <dgm:prSet presAssocID="{84FC4132-5CDC-4A5E-9BCA-3838CAD5B703}" presName="vert1" presStyleCnt="0"/>
      <dgm:spPr/>
    </dgm:pt>
  </dgm:ptLst>
  <dgm:cxnLst>
    <dgm:cxn modelId="{0CFD2C24-348F-4E53-A37F-07ED8EEEB738}" srcId="{1BD76039-E7AB-4A91-B808-66711AFD46B1}" destId="{3C14A09D-B7DD-45F8-A875-92F08D77455C}" srcOrd="0" destOrd="0" parTransId="{0A154CBB-CF82-468C-8EE0-8A4B578A529C}" sibTransId="{094A4385-7924-40EE-A6D3-809D0D6812C8}"/>
    <dgm:cxn modelId="{2F824465-F5E8-984B-952B-6D42CF95C92D}" type="presOf" srcId="{84FC4132-5CDC-4A5E-9BCA-3838CAD5B703}" destId="{3AF0FA0D-103C-B447-A3C0-DD82D7681647}" srcOrd="0" destOrd="0" presId="urn:microsoft.com/office/officeart/2008/layout/LinedList"/>
    <dgm:cxn modelId="{2EB24176-CCAF-4353-AFE9-152492871DCE}" srcId="{1BD76039-E7AB-4A91-B808-66711AFD46B1}" destId="{76DE27A9-3DEB-4F42-910C-D454D8B99D43}" srcOrd="1" destOrd="0" parTransId="{FE126E35-419B-43E9-AAFD-09241EF5B252}" sibTransId="{E8324F7C-4000-4626-94B6-8D6159B08BDB}"/>
    <dgm:cxn modelId="{F59F7578-BED4-D447-B026-B9F2522F3EE7}" type="presOf" srcId="{76DE27A9-3DEB-4F42-910C-D454D8B99D43}" destId="{C4D573DB-8D93-724B-AD68-1F3EF6C4958A}" srcOrd="0" destOrd="0" presId="urn:microsoft.com/office/officeart/2008/layout/LinedList"/>
    <dgm:cxn modelId="{59043AC0-C328-6446-A8F9-55CEAC63CEA2}" type="presOf" srcId="{1BD76039-E7AB-4A91-B808-66711AFD46B1}" destId="{DC4786B0-8255-764F-A0E0-45EE6FE5D56A}" srcOrd="0" destOrd="0" presId="urn:microsoft.com/office/officeart/2008/layout/LinedList"/>
    <dgm:cxn modelId="{62BE99C9-F920-B34F-AEE0-30D0FCF3B8BA}" type="presOf" srcId="{3C14A09D-B7DD-45F8-A875-92F08D77455C}" destId="{AEBC5C4B-16A1-4B43-9201-99DC89405CDA}" srcOrd="0" destOrd="0" presId="urn:microsoft.com/office/officeart/2008/layout/LinedList"/>
    <dgm:cxn modelId="{D507DFD4-52B3-48EE-A364-F81B5F9C99AE}" srcId="{1BD76039-E7AB-4A91-B808-66711AFD46B1}" destId="{84FC4132-5CDC-4A5E-9BCA-3838CAD5B703}" srcOrd="2" destOrd="0" parTransId="{38CF66FB-B66A-4E9E-AA31-D1C64BDD5342}" sibTransId="{6E793AEB-4183-4735-B96C-9B5B4CCAE542}"/>
    <dgm:cxn modelId="{0CB6AA89-DCC3-BB4C-9EB2-C1AB44C68AA5}" type="presParOf" srcId="{DC4786B0-8255-764F-A0E0-45EE6FE5D56A}" destId="{E14A64A9-CB15-614F-9587-2525AE431FC2}" srcOrd="0" destOrd="0" presId="urn:microsoft.com/office/officeart/2008/layout/LinedList"/>
    <dgm:cxn modelId="{88FDDE6D-A811-434F-B43C-CAC0B806D00F}" type="presParOf" srcId="{DC4786B0-8255-764F-A0E0-45EE6FE5D56A}" destId="{2852AF6B-287E-744E-A0E0-78402E579C3B}" srcOrd="1" destOrd="0" presId="urn:microsoft.com/office/officeart/2008/layout/LinedList"/>
    <dgm:cxn modelId="{55A2F761-D103-204C-B25C-93BEBE997082}" type="presParOf" srcId="{2852AF6B-287E-744E-A0E0-78402E579C3B}" destId="{AEBC5C4B-16A1-4B43-9201-99DC89405CDA}" srcOrd="0" destOrd="0" presId="urn:microsoft.com/office/officeart/2008/layout/LinedList"/>
    <dgm:cxn modelId="{5D213AD7-0E56-234D-AA1E-2FEBE3093426}" type="presParOf" srcId="{2852AF6B-287E-744E-A0E0-78402E579C3B}" destId="{3FE80313-E5A6-5941-BC4C-4B2546A69FA1}" srcOrd="1" destOrd="0" presId="urn:microsoft.com/office/officeart/2008/layout/LinedList"/>
    <dgm:cxn modelId="{D3515E86-F48E-A547-B7D0-5D0AB27BABE9}" type="presParOf" srcId="{DC4786B0-8255-764F-A0E0-45EE6FE5D56A}" destId="{34B471FD-0C0B-0242-8A81-ADBAC64CDE33}" srcOrd="2" destOrd="0" presId="urn:microsoft.com/office/officeart/2008/layout/LinedList"/>
    <dgm:cxn modelId="{BE503D11-2F82-2B4F-B122-E2FC71771E1D}" type="presParOf" srcId="{DC4786B0-8255-764F-A0E0-45EE6FE5D56A}" destId="{CB97BCB6-F141-2B4B-B40B-422630D720CF}" srcOrd="3" destOrd="0" presId="urn:microsoft.com/office/officeart/2008/layout/LinedList"/>
    <dgm:cxn modelId="{EEA0515D-BCF5-0E49-93F2-426CBC82B532}" type="presParOf" srcId="{CB97BCB6-F141-2B4B-B40B-422630D720CF}" destId="{C4D573DB-8D93-724B-AD68-1F3EF6C4958A}" srcOrd="0" destOrd="0" presId="urn:microsoft.com/office/officeart/2008/layout/LinedList"/>
    <dgm:cxn modelId="{78ECE851-C5BA-E943-B237-E27CFD80B114}" type="presParOf" srcId="{CB97BCB6-F141-2B4B-B40B-422630D720CF}" destId="{39919EC4-0C9A-6848-939C-33A075DD9AE7}" srcOrd="1" destOrd="0" presId="urn:microsoft.com/office/officeart/2008/layout/LinedList"/>
    <dgm:cxn modelId="{C5AFB88F-AD02-0F40-8E10-EA318220993B}" type="presParOf" srcId="{DC4786B0-8255-764F-A0E0-45EE6FE5D56A}" destId="{BC788353-F073-9B4F-8EA8-72C8E3CB1DC9}" srcOrd="4" destOrd="0" presId="urn:microsoft.com/office/officeart/2008/layout/LinedList"/>
    <dgm:cxn modelId="{C7545C6E-8EC2-9144-8EA9-A63B6539BB4C}" type="presParOf" srcId="{DC4786B0-8255-764F-A0E0-45EE6FE5D56A}" destId="{33C114E4-F07D-7845-8CF9-7932593F812A}" srcOrd="5" destOrd="0" presId="urn:microsoft.com/office/officeart/2008/layout/LinedList"/>
    <dgm:cxn modelId="{6D0189D8-49C9-B947-B3F0-0E8713DDEAE3}" type="presParOf" srcId="{33C114E4-F07D-7845-8CF9-7932593F812A}" destId="{3AF0FA0D-103C-B447-A3C0-DD82D7681647}" srcOrd="0" destOrd="0" presId="urn:microsoft.com/office/officeart/2008/layout/LinedList"/>
    <dgm:cxn modelId="{D6F9C465-FBB9-6C4F-B11F-5FA53FE742CA}" type="presParOf" srcId="{33C114E4-F07D-7845-8CF9-7932593F812A}" destId="{15BC4098-CD91-254B-8A40-DBE95A069FB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A34770-3FD7-4CA1-A79E-2411652FA5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16269B2-A11D-41F8-90D5-9D3C1DDB179B}">
      <dgm:prSet/>
      <dgm:spPr/>
      <dgm:t>
        <a:bodyPr/>
        <a:lstStyle/>
        <a:p>
          <a:pPr>
            <a:lnSpc>
              <a:spcPct val="100000"/>
            </a:lnSpc>
          </a:pPr>
          <a:r>
            <a:rPr lang="en-US" b="0" i="0" dirty="0">
              <a:latin typeface="Avenir Next Condensed" panose="020B0506020202020204" pitchFamily="34" charset="0"/>
            </a:rPr>
            <a:t>Implement Robust Security Measures</a:t>
          </a:r>
          <a:endParaRPr lang="en-US" dirty="0">
            <a:latin typeface="Avenir Next Condensed" panose="020B0506020202020204" pitchFamily="34" charset="0"/>
          </a:endParaRPr>
        </a:p>
      </dgm:t>
    </dgm:pt>
    <dgm:pt modelId="{F33EAFFD-336F-4383-AFDA-7564CE73025F}" type="parTrans" cxnId="{A652B4D8-C68E-4BCF-9E64-B687A2700047}">
      <dgm:prSet/>
      <dgm:spPr/>
      <dgm:t>
        <a:bodyPr/>
        <a:lstStyle/>
        <a:p>
          <a:endParaRPr lang="en-US"/>
        </a:p>
      </dgm:t>
    </dgm:pt>
    <dgm:pt modelId="{DBCBB50C-3A5B-4D9F-83CF-3809F4AF10F3}" type="sibTrans" cxnId="{A652B4D8-C68E-4BCF-9E64-B687A2700047}">
      <dgm:prSet/>
      <dgm:spPr/>
      <dgm:t>
        <a:bodyPr/>
        <a:lstStyle/>
        <a:p>
          <a:endParaRPr lang="en-US"/>
        </a:p>
      </dgm:t>
    </dgm:pt>
    <dgm:pt modelId="{98A9291D-A791-4119-9F41-162C45C32C1F}">
      <dgm:prSet/>
      <dgm:spPr/>
      <dgm:t>
        <a:bodyPr/>
        <a:lstStyle/>
        <a:p>
          <a:pPr>
            <a:lnSpc>
              <a:spcPct val="100000"/>
            </a:lnSpc>
          </a:pPr>
          <a:r>
            <a:rPr lang="en-US" b="0" i="0" dirty="0">
              <a:latin typeface="Avenir Next Condensed" panose="020B0506020202020204" pitchFamily="34" charset="0"/>
            </a:rPr>
            <a:t>Enhance Access Controls</a:t>
          </a:r>
          <a:endParaRPr lang="en-US" dirty="0">
            <a:latin typeface="Avenir Next Condensed" panose="020B0506020202020204" pitchFamily="34" charset="0"/>
          </a:endParaRPr>
        </a:p>
      </dgm:t>
    </dgm:pt>
    <dgm:pt modelId="{417E20CE-5336-4621-BC93-62FE3AEA53A6}" type="parTrans" cxnId="{A29DE73B-CC2D-46E9-814C-54348E2E2C63}">
      <dgm:prSet/>
      <dgm:spPr/>
      <dgm:t>
        <a:bodyPr/>
        <a:lstStyle/>
        <a:p>
          <a:endParaRPr lang="en-US"/>
        </a:p>
      </dgm:t>
    </dgm:pt>
    <dgm:pt modelId="{BEF39B9F-8D75-4329-9281-EF389E69C1AD}" type="sibTrans" cxnId="{A29DE73B-CC2D-46E9-814C-54348E2E2C63}">
      <dgm:prSet/>
      <dgm:spPr/>
      <dgm:t>
        <a:bodyPr/>
        <a:lstStyle/>
        <a:p>
          <a:endParaRPr lang="en-US"/>
        </a:p>
      </dgm:t>
    </dgm:pt>
    <dgm:pt modelId="{89036B7D-D1BC-47CD-9C79-DCC3EE993EA8}">
      <dgm:prSet/>
      <dgm:spPr/>
      <dgm:t>
        <a:bodyPr/>
        <a:lstStyle/>
        <a:p>
          <a:pPr>
            <a:lnSpc>
              <a:spcPct val="100000"/>
            </a:lnSpc>
          </a:pPr>
          <a:r>
            <a:rPr lang="en-US" b="0" i="0" dirty="0">
              <a:latin typeface="Avenir Next Condensed" panose="020B0506020202020204" pitchFamily="34" charset="0"/>
            </a:rPr>
            <a:t>Physical Security Measures</a:t>
          </a:r>
          <a:endParaRPr lang="en-US" dirty="0">
            <a:latin typeface="Avenir Next Condensed" panose="020B0506020202020204" pitchFamily="34" charset="0"/>
          </a:endParaRPr>
        </a:p>
      </dgm:t>
    </dgm:pt>
    <dgm:pt modelId="{66A0D37E-14E0-47DC-9325-83F00ED813A7}" type="parTrans" cxnId="{44DAC30A-5CAA-41AE-A41D-AD5DE2033D8E}">
      <dgm:prSet/>
      <dgm:spPr/>
      <dgm:t>
        <a:bodyPr/>
        <a:lstStyle/>
        <a:p>
          <a:endParaRPr lang="en-US"/>
        </a:p>
      </dgm:t>
    </dgm:pt>
    <dgm:pt modelId="{2F994AE8-3E2B-4B99-8107-2A3B47ED5EEC}" type="sibTrans" cxnId="{44DAC30A-5CAA-41AE-A41D-AD5DE2033D8E}">
      <dgm:prSet/>
      <dgm:spPr/>
      <dgm:t>
        <a:bodyPr/>
        <a:lstStyle/>
        <a:p>
          <a:endParaRPr lang="en-US"/>
        </a:p>
      </dgm:t>
    </dgm:pt>
    <dgm:pt modelId="{6ABC31F8-4C4C-493C-922C-A4B88A1BFA28}" type="pres">
      <dgm:prSet presAssocID="{3DA34770-3FD7-4CA1-A79E-2411652FA5E1}" presName="root" presStyleCnt="0">
        <dgm:presLayoutVars>
          <dgm:dir/>
          <dgm:resizeHandles val="exact"/>
        </dgm:presLayoutVars>
      </dgm:prSet>
      <dgm:spPr/>
    </dgm:pt>
    <dgm:pt modelId="{3D88E22E-EEA4-44E2-BF37-396CCC896789}" type="pres">
      <dgm:prSet presAssocID="{716269B2-A11D-41F8-90D5-9D3C1DDB179B}" presName="compNode" presStyleCnt="0"/>
      <dgm:spPr/>
    </dgm:pt>
    <dgm:pt modelId="{2ED24EF5-D601-4564-90F0-4A518EF6FDB6}" type="pres">
      <dgm:prSet presAssocID="{716269B2-A11D-41F8-90D5-9D3C1DDB17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712D346-2513-4FE2-84FA-0FA2EE60C14D}" type="pres">
      <dgm:prSet presAssocID="{716269B2-A11D-41F8-90D5-9D3C1DDB179B}" presName="spaceRect" presStyleCnt="0"/>
      <dgm:spPr/>
    </dgm:pt>
    <dgm:pt modelId="{94313532-10E8-4E8A-B087-2E00B38AC70D}" type="pres">
      <dgm:prSet presAssocID="{716269B2-A11D-41F8-90D5-9D3C1DDB179B}" presName="textRect" presStyleLbl="revTx" presStyleIdx="0" presStyleCnt="3">
        <dgm:presLayoutVars>
          <dgm:chMax val="1"/>
          <dgm:chPref val="1"/>
        </dgm:presLayoutVars>
      </dgm:prSet>
      <dgm:spPr/>
    </dgm:pt>
    <dgm:pt modelId="{FED3B916-0FCF-4CDC-AC4C-F8B923E994AC}" type="pres">
      <dgm:prSet presAssocID="{DBCBB50C-3A5B-4D9F-83CF-3809F4AF10F3}" presName="sibTrans" presStyleCnt="0"/>
      <dgm:spPr/>
    </dgm:pt>
    <dgm:pt modelId="{BF274022-B545-4DE8-84F0-1DC17DE5CA81}" type="pres">
      <dgm:prSet presAssocID="{98A9291D-A791-4119-9F41-162C45C32C1F}" presName="compNode" presStyleCnt="0"/>
      <dgm:spPr/>
    </dgm:pt>
    <dgm:pt modelId="{C854C90A-3408-4CF7-B9C5-FB2421C8A118}" type="pres">
      <dgm:prSet presAssocID="{98A9291D-A791-4119-9F41-162C45C32C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312B60F1-D97E-4F2B-AD74-3A0D2D50FB70}" type="pres">
      <dgm:prSet presAssocID="{98A9291D-A791-4119-9F41-162C45C32C1F}" presName="spaceRect" presStyleCnt="0"/>
      <dgm:spPr/>
    </dgm:pt>
    <dgm:pt modelId="{E1049E81-D3DA-4A91-92FB-446D23E4AD64}" type="pres">
      <dgm:prSet presAssocID="{98A9291D-A791-4119-9F41-162C45C32C1F}" presName="textRect" presStyleLbl="revTx" presStyleIdx="1" presStyleCnt="3">
        <dgm:presLayoutVars>
          <dgm:chMax val="1"/>
          <dgm:chPref val="1"/>
        </dgm:presLayoutVars>
      </dgm:prSet>
      <dgm:spPr/>
    </dgm:pt>
    <dgm:pt modelId="{86640CA2-3CDA-4232-B16A-F56D1D52B926}" type="pres">
      <dgm:prSet presAssocID="{BEF39B9F-8D75-4329-9281-EF389E69C1AD}" presName="sibTrans" presStyleCnt="0"/>
      <dgm:spPr/>
    </dgm:pt>
    <dgm:pt modelId="{AD02060B-4C3F-45E6-80E0-67947F0AEA86}" type="pres">
      <dgm:prSet presAssocID="{89036B7D-D1BC-47CD-9C79-DCC3EE993EA8}" presName="compNode" presStyleCnt="0"/>
      <dgm:spPr/>
    </dgm:pt>
    <dgm:pt modelId="{C7028E18-378C-45A8-BC18-59B77276C8BC}" type="pres">
      <dgm:prSet presAssocID="{89036B7D-D1BC-47CD-9C79-DCC3EE993E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DCD94713-A18E-45A5-B092-CE8F905EC8CE}" type="pres">
      <dgm:prSet presAssocID="{89036B7D-D1BC-47CD-9C79-DCC3EE993EA8}" presName="spaceRect" presStyleCnt="0"/>
      <dgm:spPr/>
    </dgm:pt>
    <dgm:pt modelId="{3B7BBD48-660A-499C-A425-2407A587CAB4}" type="pres">
      <dgm:prSet presAssocID="{89036B7D-D1BC-47CD-9C79-DCC3EE993EA8}" presName="textRect" presStyleLbl="revTx" presStyleIdx="2" presStyleCnt="3">
        <dgm:presLayoutVars>
          <dgm:chMax val="1"/>
          <dgm:chPref val="1"/>
        </dgm:presLayoutVars>
      </dgm:prSet>
      <dgm:spPr/>
    </dgm:pt>
  </dgm:ptLst>
  <dgm:cxnLst>
    <dgm:cxn modelId="{C9570909-78F1-3348-A220-4BB26BBE1D4B}" type="presOf" srcId="{89036B7D-D1BC-47CD-9C79-DCC3EE993EA8}" destId="{3B7BBD48-660A-499C-A425-2407A587CAB4}" srcOrd="0" destOrd="0" presId="urn:microsoft.com/office/officeart/2018/2/layout/IconLabelList"/>
    <dgm:cxn modelId="{44DAC30A-5CAA-41AE-A41D-AD5DE2033D8E}" srcId="{3DA34770-3FD7-4CA1-A79E-2411652FA5E1}" destId="{89036B7D-D1BC-47CD-9C79-DCC3EE993EA8}" srcOrd="2" destOrd="0" parTransId="{66A0D37E-14E0-47DC-9325-83F00ED813A7}" sibTransId="{2F994AE8-3E2B-4B99-8107-2A3B47ED5EEC}"/>
    <dgm:cxn modelId="{A29DE73B-CC2D-46E9-814C-54348E2E2C63}" srcId="{3DA34770-3FD7-4CA1-A79E-2411652FA5E1}" destId="{98A9291D-A791-4119-9F41-162C45C32C1F}" srcOrd="1" destOrd="0" parTransId="{417E20CE-5336-4621-BC93-62FE3AEA53A6}" sibTransId="{BEF39B9F-8D75-4329-9281-EF389E69C1AD}"/>
    <dgm:cxn modelId="{0C7F816E-DF7B-5140-BDF1-746784BB1DCC}" type="presOf" srcId="{3DA34770-3FD7-4CA1-A79E-2411652FA5E1}" destId="{6ABC31F8-4C4C-493C-922C-A4B88A1BFA28}" srcOrd="0" destOrd="0" presId="urn:microsoft.com/office/officeart/2018/2/layout/IconLabelList"/>
    <dgm:cxn modelId="{0C064DBE-A7FB-FA42-A821-2DEA4E112773}" type="presOf" srcId="{716269B2-A11D-41F8-90D5-9D3C1DDB179B}" destId="{94313532-10E8-4E8A-B087-2E00B38AC70D}" srcOrd="0" destOrd="0" presId="urn:microsoft.com/office/officeart/2018/2/layout/IconLabelList"/>
    <dgm:cxn modelId="{08DF66D8-3798-7847-A97C-198FB1CCD3F1}" type="presOf" srcId="{98A9291D-A791-4119-9F41-162C45C32C1F}" destId="{E1049E81-D3DA-4A91-92FB-446D23E4AD64}" srcOrd="0" destOrd="0" presId="urn:microsoft.com/office/officeart/2018/2/layout/IconLabelList"/>
    <dgm:cxn modelId="{A652B4D8-C68E-4BCF-9E64-B687A2700047}" srcId="{3DA34770-3FD7-4CA1-A79E-2411652FA5E1}" destId="{716269B2-A11D-41F8-90D5-9D3C1DDB179B}" srcOrd="0" destOrd="0" parTransId="{F33EAFFD-336F-4383-AFDA-7564CE73025F}" sibTransId="{DBCBB50C-3A5B-4D9F-83CF-3809F4AF10F3}"/>
    <dgm:cxn modelId="{6C87A74E-505D-EF49-995D-DC9737A1AAA4}" type="presParOf" srcId="{6ABC31F8-4C4C-493C-922C-A4B88A1BFA28}" destId="{3D88E22E-EEA4-44E2-BF37-396CCC896789}" srcOrd="0" destOrd="0" presId="urn:microsoft.com/office/officeart/2018/2/layout/IconLabelList"/>
    <dgm:cxn modelId="{BCC9A4DD-E893-5643-9127-8FCA5FA19FA4}" type="presParOf" srcId="{3D88E22E-EEA4-44E2-BF37-396CCC896789}" destId="{2ED24EF5-D601-4564-90F0-4A518EF6FDB6}" srcOrd="0" destOrd="0" presId="urn:microsoft.com/office/officeart/2018/2/layout/IconLabelList"/>
    <dgm:cxn modelId="{E1DEA366-817F-9B4F-B862-1202B9224293}" type="presParOf" srcId="{3D88E22E-EEA4-44E2-BF37-396CCC896789}" destId="{0712D346-2513-4FE2-84FA-0FA2EE60C14D}" srcOrd="1" destOrd="0" presId="urn:microsoft.com/office/officeart/2018/2/layout/IconLabelList"/>
    <dgm:cxn modelId="{45B2D12D-7520-744F-B09E-7504AB129AF4}" type="presParOf" srcId="{3D88E22E-EEA4-44E2-BF37-396CCC896789}" destId="{94313532-10E8-4E8A-B087-2E00B38AC70D}" srcOrd="2" destOrd="0" presId="urn:microsoft.com/office/officeart/2018/2/layout/IconLabelList"/>
    <dgm:cxn modelId="{525DF5F2-8A81-A945-A3A0-C88D0E02342E}" type="presParOf" srcId="{6ABC31F8-4C4C-493C-922C-A4B88A1BFA28}" destId="{FED3B916-0FCF-4CDC-AC4C-F8B923E994AC}" srcOrd="1" destOrd="0" presId="urn:microsoft.com/office/officeart/2018/2/layout/IconLabelList"/>
    <dgm:cxn modelId="{964C7DC5-FB87-684C-9441-5AF6AE70BF7D}" type="presParOf" srcId="{6ABC31F8-4C4C-493C-922C-A4B88A1BFA28}" destId="{BF274022-B545-4DE8-84F0-1DC17DE5CA81}" srcOrd="2" destOrd="0" presId="urn:microsoft.com/office/officeart/2018/2/layout/IconLabelList"/>
    <dgm:cxn modelId="{E5D38910-7E43-AB44-91E6-97C82AB1912C}" type="presParOf" srcId="{BF274022-B545-4DE8-84F0-1DC17DE5CA81}" destId="{C854C90A-3408-4CF7-B9C5-FB2421C8A118}" srcOrd="0" destOrd="0" presId="urn:microsoft.com/office/officeart/2018/2/layout/IconLabelList"/>
    <dgm:cxn modelId="{95928031-3AA5-C845-ABFD-DA5347F943E6}" type="presParOf" srcId="{BF274022-B545-4DE8-84F0-1DC17DE5CA81}" destId="{312B60F1-D97E-4F2B-AD74-3A0D2D50FB70}" srcOrd="1" destOrd="0" presId="urn:microsoft.com/office/officeart/2018/2/layout/IconLabelList"/>
    <dgm:cxn modelId="{5405F832-1A18-FD4B-A767-FF34B94D4495}" type="presParOf" srcId="{BF274022-B545-4DE8-84F0-1DC17DE5CA81}" destId="{E1049E81-D3DA-4A91-92FB-446D23E4AD64}" srcOrd="2" destOrd="0" presId="urn:microsoft.com/office/officeart/2018/2/layout/IconLabelList"/>
    <dgm:cxn modelId="{1666FA89-6F44-E644-92D6-9886BC120B92}" type="presParOf" srcId="{6ABC31F8-4C4C-493C-922C-A4B88A1BFA28}" destId="{86640CA2-3CDA-4232-B16A-F56D1D52B926}" srcOrd="3" destOrd="0" presId="urn:microsoft.com/office/officeart/2018/2/layout/IconLabelList"/>
    <dgm:cxn modelId="{443145C1-133C-0543-9C84-365D5B9298CE}" type="presParOf" srcId="{6ABC31F8-4C4C-493C-922C-A4B88A1BFA28}" destId="{AD02060B-4C3F-45E6-80E0-67947F0AEA86}" srcOrd="4" destOrd="0" presId="urn:microsoft.com/office/officeart/2018/2/layout/IconLabelList"/>
    <dgm:cxn modelId="{EE8BCC53-596F-AB4D-B41C-DFE58D3C1D3C}" type="presParOf" srcId="{AD02060B-4C3F-45E6-80E0-67947F0AEA86}" destId="{C7028E18-378C-45A8-BC18-59B77276C8BC}" srcOrd="0" destOrd="0" presId="urn:microsoft.com/office/officeart/2018/2/layout/IconLabelList"/>
    <dgm:cxn modelId="{29B15F2A-6B82-5448-BD45-D24452237131}" type="presParOf" srcId="{AD02060B-4C3F-45E6-80E0-67947F0AEA86}" destId="{DCD94713-A18E-45A5-B092-CE8F905EC8CE}" srcOrd="1" destOrd="0" presId="urn:microsoft.com/office/officeart/2018/2/layout/IconLabelList"/>
    <dgm:cxn modelId="{8CB4CE4D-CF84-7E46-AA5F-65701B8D5FA1}" type="presParOf" srcId="{AD02060B-4C3F-45E6-80E0-67947F0AEA86}" destId="{3B7BBD48-660A-499C-A425-2407A587CAB4}"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9802AE-2E82-4372-9140-D34936E1F68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5905520-6C23-443B-80BC-FC21DD17FA0E}">
      <dgm:prSet/>
      <dgm:spPr/>
      <dgm:t>
        <a:bodyPr/>
        <a:lstStyle/>
        <a:p>
          <a:pPr>
            <a:lnSpc>
              <a:spcPct val="100000"/>
            </a:lnSpc>
          </a:pPr>
          <a:r>
            <a:rPr lang="en-US" b="0" i="0" dirty="0">
              <a:latin typeface="Avenir Next Condensed" panose="020B0506020202020204" pitchFamily="34" charset="0"/>
            </a:rPr>
            <a:t>Vendor Risk Management</a:t>
          </a:r>
          <a:endParaRPr lang="en-US" dirty="0">
            <a:latin typeface="Avenir Next Condensed" panose="020B0506020202020204" pitchFamily="34" charset="0"/>
          </a:endParaRPr>
        </a:p>
      </dgm:t>
    </dgm:pt>
    <dgm:pt modelId="{2B7D7BE4-7C7A-4B23-AEAD-D5CA0A05811B}" type="parTrans" cxnId="{15A04F74-0C35-45FC-BCDC-F63BC472AFC6}">
      <dgm:prSet/>
      <dgm:spPr/>
      <dgm:t>
        <a:bodyPr/>
        <a:lstStyle/>
        <a:p>
          <a:endParaRPr lang="en-US"/>
        </a:p>
      </dgm:t>
    </dgm:pt>
    <dgm:pt modelId="{B9036797-7748-4284-90AB-5B0CB3015ED5}" type="sibTrans" cxnId="{15A04F74-0C35-45FC-BCDC-F63BC472AFC6}">
      <dgm:prSet/>
      <dgm:spPr/>
      <dgm:t>
        <a:bodyPr/>
        <a:lstStyle/>
        <a:p>
          <a:endParaRPr lang="en-US"/>
        </a:p>
      </dgm:t>
    </dgm:pt>
    <dgm:pt modelId="{7A1940E4-227D-4D9A-80E3-74934E88B869}">
      <dgm:prSet/>
      <dgm:spPr/>
      <dgm:t>
        <a:bodyPr/>
        <a:lstStyle/>
        <a:p>
          <a:pPr>
            <a:lnSpc>
              <a:spcPct val="100000"/>
            </a:lnSpc>
          </a:pPr>
          <a:r>
            <a:rPr lang="en-US" b="0" i="0" dirty="0">
              <a:latin typeface="Avenir Next Condensed" panose="020B0506020202020204" pitchFamily="34" charset="0"/>
            </a:rPr>
            <a:t>Employee Training</a:t>
          </a:r>
          <a:endParaRPr lang="en-US" dirty="0">
            <a:latin typeface="Avenir Next Condensed" panose="020B0506020202020204" pitchFamily="34" charset="0"/>
          </a:endParaRPr>
        </a:p>
      </dgm:t>
    </dgm:pt>
    <dgm:pt modelId="{A08379EB-3667-4C24-898C-D1C0C01A1CB6}" type="parTrans" cxnId="{EAEE5491-B36D-43E3-A2E4-065CB2C2F646}">
      <dgm:prSet/>
      <dgm:spPr/>
      <dgm:t>
        <a:bodyPr/>
        <a:lstStyle/>
        <a:p>
          <a:endParaRPr lang="en-US"/>
        </a:p>
      </dgm:t>
    </dgm:pt>
    <dgm:pt modelId="{33C039D8-262D-4014-9BD4-AB801A853B4C}" type="sibTrans" cxnId="{EAEE5491-B36D-43E3-A2E4-065CB2C2F646}">
      <dgm:prSet/>
      <dgm:spPr/>
      <dgm:t>
        <a:bodyPr/>
        <a:lstStyle/>
        <a:p>
          <a:endParaRPr lang="en-US"/>
        </a:p>
      </dgm:t>
    </dgm:pt>
    <dgm:pt modelId="{5151D7F5-E603-44E3-9165-DADF29C6379E}">
      <dgm:prSet/>
      <dgm:spPr/>
      <dgm:t>
        <a:bodyPr/>
        <a:lstStyle/>
        <a:p>
          <a:pPr>
            <a:lnSpc>
              <a:spcPct val="100000"/>
            </a:lnSpc>
          </a:pPr>
          <a:r>
            <a:rPr lang="en-US" b="0" i="0" dirty="0">
              <a:latin typeface="Avenir Next Condensed" panose="020B0506020202020204" pitchFamily="34" charset="0"/>
            </a:rPr>
            <a:t>Compliance Management</a:t>
          </a:r>
          <a:endParaRPr lang="en-US" dirty="0">
            <a:latin typeface="Avenir Next Condensed" panose="020B0506020202020204" pitchFamily="34" charset="0"/>
          </a:endParaRPr>
        </a:p>
      </dgm:t>
    </dgm:pt>
    <dgm:pt modelId="{7173C0D8-FF51-45DD-901A-69CEBC0B6407}" type="parTrans" cxnId="{E64E86D9-CA21-41F3-8EC3-C3BC8586EE6E}">
      <dgm:prSet/>
      <dgm:spPr/>
      <dgm:t>
        <a:bodyPr/>
        <a:lstStyle/>
        <a:p>
          <a:endParaRPr lang="en-US"/>
        </a:p>
      </dgm:t>
    </dgm:pt>
    <dgm:pt modelId="{4C7E13C2-0ECA-497F-8C15-1CFAC21DA92D}" type="sibTrans" cxnId="{E64E86D9-CA21-41F3-8EC3-C3BC8586EE6E}">
      <dgm:prSet/>
      <dgm:spPr/>
      <dgm:t>
        <a:bodyPr/>
        <a:lstStyle/>
        <a:p>
          <a:endParaRPr lang="en-US"/>
        </a:p>
      </dgm:t>
    </dgm:pt>
    <dgm:pt modelId="{D4947794-FDA3-48A7-A6E6-FF098CC70ADC}" type="pres">
      <dgm:prSet presAssocID="{E39802AE-2E82-4372-9140-D34936E1F68D}" presName="root" presStyleCnt="0">
        <dgm:presLayoutVars>
          <dgm:dir/>
          <dgm:resizeHandles val="exact"/>
        </dgm:presLayoutVars>
      </dgm:prSet>
      <dgm:spPr/>
    </dgm:pt>
    <dgm:pt modelId="{97FE4885-4673-4B6F-9317-18FFD00C43F4}" type="pres">
      <dgm:prSet presAssocID="{A5905520-6C23-443B-80BC-FC21DD17FA0E}" presName="compNode" presStyleCnt="0"/>
      <dgm:spPr/>
    </dgm:pt>
    <dgm:pt modelId="{D4DF46E9-E1DD-4B7D-8767-103959919EA6}" type="pres">
      <dgm:prSet presAssocID="{A5905520-6C23-443B-80BC-FC21DD17FA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E68C37EF-8CDB-46A0-97D9-245A29EAA647}" type="pres">
      <dgm:prSet presAssocID="{A5905520-6C23-443B-80BC-FC21DD17FA0E}" presName="spaceRect" presStyleCnt="0"/>
      <dgm:spPr/>
    </dgm:pt>
    <dgm:pt modelId="{3C843830-F362-4147-8122-88B8EF422478}" type="pres">
      <dgm:prSet presAssocID="{A5905520-6C23-443B-80BC-FC21DD17FA0E}" presName="textRect" presStyleLbl="revTx" presStyleIdx="0" presStyleCnt="3">
        <dgm:presLayoutVars>
          <dgm:chMax val="1"/>
          <dgm:chPref val="1"/>
        </dgm:presLayoutVars>
      </dgm:prSet>
      <dgm:spPr/>
    </dgm:pt>
    <dgm:pt modelId="{2DD99973-E97C-44F7-99A8-39B2F1567D5E}" type="pres">
      <dgm:prSet presAssocID="{B9036797-7748-4284-90AB-5B0CB3015ED5}" presName="sibTrans" presStyleCnt="0"/>
      <dgm:spPr/>
    </dgm:pt>
    <dgm:pt modelId="{9B70865B-18A3-491F-BD0E-E7FF6F12EDEB}" type="pres">
      <dgm:prSet presAssocID="{7A1940E4-227D-4D9A-80E3-74934E88B869}" presName="compNode" presStyleCnt="0"/>
      <dgm:spPr/>
    </dgm:pt>
    <dgm:pt modelId="{EFB0953F-B085-4CF3-96F3-3331F08632A1}" type="pres">
      <dgm:prSet presAssocID="{7A1940E4-227D-4D9A-80E3-74934E88B8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A57C37AA-5709-48EF-90B0-A688C46EE1D8}" type="pres">
      <dgm:prSet presAssocID="{7A1940E4-227D-4D9A-80E3-74934E88B869}" presName="spaceRect" presStyleCnt="0"/>
      <dgm:spPr/>
    </dgm:pt>
    <dgm:pt modelId="{D04DD797-303C-4CDB-A6F3-123D86B02E80}" type="pres">
      <dgm:prSet presAssocID="{7A1940E4-227D-4D9A-80E3-74934E88B869}" presName="textRect" presStyleLbl="revTx" presStyleIdx="1" presStyleCnt="3">
        <dgm:presLayoutVars>
          <dgm:chMax val="1"/>
          <dgm:chPref val="1"/>
        </dgm:presLayoutVars>
      </dgm:prSet>
      <dgm:spPr/>
    </dgm:pt>
    <dgm:pt modelId="{2B40906D-EEB2-45CB-A53B-45E93E6D8670}" type="pres">
      <dgm:prSet presAssocID="{33C039D8-262D-4014-9BD4-AB801A853B4C}" presName="sibTrans" presStyleCnt="0"/>
      <dgm:spPr/>
    </dgm:pt>
    <dgm:pt modelId="{FD7345F4-A562-47DF-96FF-EA7FFF5B2276}" type="pres">
      <dgm:prSet presAssocID="{5151D7F5-E603-44E3-9165-DADF29C6379E}" presName="compNode" presStyleCnt="0"/>
      <dgm:spPr/>
    </dgm:pt>
    <dgm:pt modelId="{17B40BB9-CF25-44FA-B24C-3A425A0257B3}" type="pres">
      <dgm:prSet presAssocID="{5151D7F5-E603-44E3-9165-DADF29C637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96B79CDD-AE36-4EA3-AC46-F40779E699C4}" type="pres">
      <dgm:prSet presAssocID="{5151D7F5-E603-44E3-9165-DADF29C6379E}" presName="spaceRect" presStyleCnt="0"/>
      <dgm:spPr/>
    </dgm:pt>
    <dgm:pt modelId="{094251EE-3C30-4F04-AD9B-19EEE0E33639}" type="pres">
      <dgm:prSet presAssocID="{5151D7F5-E603-44E3-9165-DADF29C6379E}" presName="textRect" presStyleLbl="revTx" presStyleIdx="2" presStyleCnt="3">
        <dgm:presLayoutVars>
          <dgm:chMax val="1"/>
          <dgm:chPref val="1"/>
        </dgm:presLayoutVars>
      </dgm:prSet>
      <dgm:spPr/>
    </dgm:pt>
  </dgm:ptLst>
  <dgm:cxnLst>
    <dgm:cxn modelId="{DFDC910C-A551-BA4B-8978-A558F36B95A5}" type="presOf" srcId="{5151D7F5-E603-44E3-9165-DADF29C6379E}" destId="{094251EE-3C30-4F04-AD9B-19EEE0E33639}" srcOrd="0" destOrd="0" presId="urn:microsoft.com/office/officeart/2018/2/layout/IconLabelList"/>
    <dgm:cxn modelId="{EE5C2B54-971E-3548-B571-7BC21C0E9927}" type="presOf" srcId="{E39802AE-2E82-4372-9140-D34936E1F68D}" destId="{D4947794-FDA3-48A7-A6E6-FF098CC70ADC}" srcOrd="0" destOrd="0" presId="urn:microsoft.com/office/officeart/2018/2/layout/IconLabelList"/>
    <dgm:cxn modelId="{15A04F74-0C35-45FC-BCDC-F63BC472AFC6}" srcId="{E39802AE-2E82-4372-9140-D34936E1F68D}" destId="{A5905520-6C23-443B-80BC-FC21DD17FA0E}" srcOrd="0" destOrd="0" parTransId="{2B7D7BE4-7C7A-4B23-AEAD-D5CA0A05811B}" sibTransId="{B9036797-7748-4284-90AB-5B0CB3015ED5}"/>
    <dgm:cxn modelId="{EAEE5491-B36D-43E3-A2E4-065CB2C2F646}" srcId="{E39802AE-2E82-4372-9140-D34936E1F68D}" destId="{7A1940E4-227D-4D9A-80E3-74934E88B869}" srcOrd="1" destOrd="0" parTransId="{A08379EB-3667-4C24-898C-D1C0C01A1CB6}" sibTransId="{33C039D8-262D-4014-9BD4-AB801A853B4C}"/>
    <dgm:cxn modelId="{DC09E6CC-809F-A24A-B1E7-53777C9088B8}" type="presOf" srcId="{7A1940E4-227D-4D9A-80E3-74934E88B869}" destId="{D04DD797-303C-4CDB-A6F3-123D86B02E80}" srcOrd="0" destOrd="0" presId="urn:microsoft.com/office/officeart/2018/2/layout/IconLabelList"/>
    <dgm:cxn modelId="{E64E86D9-CA21-41F3-8EC3-C3BC8586EE6E}" srcId="{E39802AE-2E82-4372-9140-D34936E1F68D}" destId="{5151D7F5-E603-44E3-9165-DADF29C6379E}" srcOrd="2" destOrd="0" parTransId="{7173C0D8-FF51-45DD-901A-69CEBC0B6407}" sibTransId="{4C7E13C2-0ECA-497F-8C15-1CFAC21DA92D}"/>
    <dgm:cxn modelId="{7B1B7CDE-1F5B-9B46-BE8C-38AB94FBF023}" type="presOf" srcId="{A5905520-6C23-443B-80BC-FC21DD17FA0E}" destId="{3C843830-F362-4147-8122-88B8EF422478}" srcOrd="0" destOrd="0" presId="urn:microsoft.com/office/officeart/2018/2/layout/IconLabelList"/>
    <dgm:cxn modelId="{4475CC9A-C271-7B40-A2A5-72B7E5A0DE84}" type="presParOf" srcId="{D4947794-FDA3-48A7-A6E6-FF098CC70ADC}" destId="{97FE4885-4673-4B6F-9317-18FFD00C43F4}" srcOrd="0" destOrd="0" presId="urn:microsoft.com/office/officeart/2018/2/layout/IconLabelList"/>
    <dgm:cxn modelId="{0C1FB622-6BEA-4A4B-9750-F13B93758368}" type="presParOf" srcId="{97FE4885-4673-4B6F-9317-18FFD00C43F4}" destId="{D4DF46E9-E1DD-4B7D-8767-103959919EA6}" srcOrd="0" destOrd="0" presId="urn:microsoft.com/office/officeart/2018/2/layout/IconLabelList"/>
    <dgm:cxn modelId="{EBD2DC54-8574-AD46-9830-B33D9A0E7EEC}" type="presParOf" srcId="{97FE4885-4673-4B6F-9317-18FFD00C43F4}" destId="{E68C37EF-8CDB-46A0-97D9-245A29EAA647}" srcOrd="1" destOrd="0" presId="urn:microsoft.com/office/officeart/2018/2/layout/IconLabelList"/>
    <dgm:cxn modelId="{D88E96EE-0CB6-114D-BA70-05B7EFF2649F}" type="presParOf" srcId="{97FE4885-4673-4B6F-9317-18FFD00C43F4}" destId="{3C843830-F362-4147-8122-88B8EF422478}" srcOrd="2" destOrd="0" presId="urn:microsoft.com/office/officeart/2018/2/layout/IconLabelList"/>
    <dgm:cxn modelId="{D0BD1049-12B8-C949-B237-A292C41B9316}" type="presParOf" srcId="{D4947794-FDA3-48A7-A6E6-FF098CC70ADC}" destId="{2DD99973-E97C-44F7-99A8-39B2F1567D5E}" srcOrd="1" destOrd="0" presId="urn:microsoft.com/office/officeart/2018/2/layout/IconLabelList"/>
    <dgm:cxn modelId="{98B2ABF7-40C2-264E-A9B0-B8EE015ACC04}" type="presParOf" srcId="{D4947794-FDA3-48A7-A6E6-FF098CC70ADC}" destId="{9B70865B-18A3-491F-BD0E-E7FF6F12EDEB}" srcOrd="2" destOrd="0" presId="urn:microsoft.com/office/officeart/2018/2/layout/IconLabelList"/>
    <dgm:cxn modelId="{31426854-E9EC-9D47-9C6D-151B260A99DC}" type="presParOf" srcId="{9B70865B-18A3-491F-BD0E-E7FF6F12EDEB}" destId="{EFB0953F-B085-4CF3-96F3-3331F08632A1}" srcOrd="0" destOrd="0" presId="urn:microsoft.com/office/officeart/2018/2/layout/IconLabelList"/>
    <dgm:cxn modelId="{919F4116-BC35-9E4D-A691-AEEAA2A38096}" type="presParOf" srcId="{9B70865B-18A3-491F-BD0E-E7FF6F12EDEB}" destId="{A57C37AA-5709-48EF-90B0-A688C46EE1D8}" srcOrd="1" destOrd="0" presId="urn:microsoft.com/office/officeart/2018/2/layout/IconLabelList"/>
    <dgm:cxn modelId="{10DE4A60-6AE1-5D40-9C70-5353B9750869}" type="presParOf" srcId="{9B70865B-18A3-491F-BD0E-E7FF6F12EDEB}" destId="{D04DD797-303C-4CDB-A6F3-123D86B02E80}" srcOrd="2" destOrd="0" presId="urn:microsoft.com/office/officeart/2018/2/layout/IconLabelList"/>
    <dgm:cxn modelId="{CF014E4D-30E2-7C4E-BA3E-0D22C5A6FE0D}" type="presParOf" srcId="{D4947794-FDA3-48A7-A6E6-FF098CC70ADC}" destId="{2B40906D-EEB2-45CB-A53B-45E93E6D8670}" srcOrd="3" destOrd="0" presId="urn:microsoft.com/office/officeart/2018/2/layout/IconLabelList"/>
    <dgm:cxn modelId="{3044C5BB-6C3D-0342-96E3-C322BAB867D8}" type="presParOf" srcId="{D4947794-FDA3-48A7-A6E6-FF098CC70ADC}" destId="{FD7345F4-A562-47DF-96FF-EA7FFF5B2276}" srcOrd="4" destOrd="0" presId="urn:microsoft.com/office/officeart/2018/2/layout/IconLabelList"/>
    <dgm:cxn modelId="{8DE6BB81-F9FA-B242-B4A2-8060F1B14FCB}" type="presParOf" srcId="{FD7345F4-A562-47DF-96FF-EA7FFF5B2276}" destId="{17B40BB9-CF25-44FA-B24C-3A425A0257B3}" srcOrd="0" destOrd="0" presId="urn:microsoft.com/office/officeart/2018/2/layout/IconLabelList"/>
    <dgm:cxn modelId="{CEC42704-9B03-B948-8A7C-D32AAF4C5BCA}" type="presParOf" srcId="{FD7345F4-A562-47DF-96FF-EA7FFF5B2276}" destId="{96B79CDD-AE36-4EA3-AC46-F40779E699C4}" srcOrd="1" destOrd="0" presId="urn:microsoft.com/office/officeart/2018/2/layout/IconLabelList"/>
    <dgm:cxn modelId="{A4930E8E-5587-3D44-B714-C1EA67F342E1}" type="presParOf" srcId="{FD7345F4-A562-47DF-96FF-EA7FFF5B2276}" destId="{094251EE-3C30-4F04-AD9B-19EEE0E3363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55BC0-0504-4367-95D1-43DE0C0FB690}">
      <dsp:nvSpPr>
        <dsp:cNvPr id="0" name=""/>
        <dsp:cNvSpPr/>
      </dsp:nvSpPr>
      <dsp:spPr>
        <a:xfrm>
          <a:off x="679050"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E529B-6F6C-4F32-858A-6B866E42E9E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F9DF20-C7D0-44BC-A988-858938CB838F}">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Data Breach</a:t>
          </a:r>
        </a:p>
      </dsp:txBody>
      <dsp:txXfrm>
        <a:off x="75768" y="3053169"/>
        <a:ext cx="3093750" cy="720000"/>
      </dsp:txXfrm>
    </dsp:sp>
    <dsp:sp modelId="{B4A47B3B-EEB7-408D-992C-41A101BEEE0B}">
      <dsp:nvSpPr>
        <dsp:cNvPr id="0" name=""/>
        <dsp:cNvSpPr/>
      </dsp:nvSpPr>
      <dsp:spPr>
        <a:xfrm>
          <a:off x="4314206"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34644-B4DA-4BB1-9B09-03F553894B6F}">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E6F2D-E0A3-424E-A399-07B64944F83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Network Vulnerabilities</a:t>
          </a:r>
        </a:p>
      </dsp:txBody>
      <dsp:txXfrm>
        <a:off x="3710925" y="3053169"/>
        <a:ext cx="3093750" cy="720000"/>
      </dsp:txXfrm>
    </dsp:sp>
    <dsp:sp modelId="{9FDCA253-463F-4C98-A682-69B27433F5FE}">
      <dsp:nvSpPr>
        <dsp:cNvPr id="0" name=""/>
        <dsp:cNvSpPr/>
      </dsp:nvSpPr>
      <dsp:spPr>
        <a:xfrm>
          <a:off x="7949362" y="578168"/>
          <a:ext cx="1887187" cy="1887187"/>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0591C-D43D-48F3-AC5D-DFCA65960B5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3506C6-2488-4CF6-92C2-21192C283FE6}">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Physical Security</a:t>
          </a:r>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7D0D8-CB36-492F-9A2B-DC4D6AD217A6}">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991A6E-B02C-4F11-B86F-F124FAC2337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BF137F-0E4D-4600-99E5-95CFF868C897}">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Third-Party Risks</a:t>
          </a:r>
        </a:p>
      </dsp:txBody>
      <dsp:txXfrm>
        <a:off x="75768" y="3053169"/>
        <a:ext cx="3093750" cy="720000"/>
      </dsp:txXfrm>
    </dsp:sp>
    <dsp:sp modelId="{AC264C07-66E4-4AC0-8081-10F93286EE1A}">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4120D-5156-42D4-945F-0CCCD1DC81B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1A35A-217C-4D21-90BC-1C7820181C0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Employee Training</a:t>
          </a:r>
        </a:p>
      </dsp:txBody>
      <dsp:txXfrm>
        <a:off x="3710925" y="3053169"/>
        <a:ext cx="3093750" cy="720000"/>
      </dsp:txXfrm>
    </dsp:sp>
    <dsp:sp modelId="{22666A11-56C2-4CE6-8791-985E7D98B54B}">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DE7D4-D48E-47E1-8BA3-DF4187CF4F6E}">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53B1C5-4956-423E-84DF-AA2DDE670B3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latin typeface="Avenir Next Condensed" panose="020B0506020202020204" pitchFamily="34" charset="0"/>
            </a:rPr>
            <a:t>Regulatory Compliance</a:t>
          </a:r>
        </a:p>
      </dsp:txBody>
      <dsp:txXfrm>
        <a:off x="7346081" y="3053169"/>
        <a:ext cx="3093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A64A9-CB15-614F-9587-2525AE431FC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C5C4B-16A1-4B43-9201-99DC89405CD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Likelihood: </a:t>
          </a:r>
          <a:r>
            <a:rPr lang="en-US" sz="2000" b="0" i="0" kern="1200" dirty="0">
              <a:latin typeface="Avenir Next Condensed" panose="020B0506020202020204" pitchFamily="34" charset="0"/>
            </a:rPr>
            <a:t>The likelihood of a data breach or network compromise is moderate to high given the prevalence of cyber threats targeting small businesses. Physical security risks are relatively lower but still significant</a:t>
          </a:r>
          <a:endParaRPr lang="en-US" sz="2000" kern="1200" dirty="0">
            <a:latin typeface="Avenir Next Condensed" panose="020B0506020202020204" pitchFamily="34" charset="0"/>
          </a:endParaRPr>
        </a:p>
      </dsp:txBody>
      <dsp:txXfrm>
        <a:off x="0" y="2124"/>
        <a:ext cx="10515600" cy="1449029"/>
      </dsp:txXfrm>
    </dsp:sp>
    <dsp:sp modelId="{34B471FD-0C0B-0242-8A81-ADBAC64CDE33}">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573DB-8D93-724B-AD68-1F3EF6C4958A}">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Impact: </a:t>
          </a:r>
          <a:r>
            <a:rPr lang="en-US" sz="2000" b="0" i="0" kern="1200" dirty="0">
              <a:latin typeface="Avenir Next Condensed" panose="020B0506020202020204" pitchFamily="34" charset="0"/>
            </a:rPr>
            <a:t>The impact of a data breach or network intrusion could be severe, resulting in financial losses, reputational damage, legal consequences, and disruption of business operations. Physical security incidents may lead to equipment downtime and productivity losses</a:t>
          </a:r>
          <a:endParaRPr lang="en-US" sz="2000" kern="1200" dirty="0">
            <a:latin typeface="Avenir Next Condensed" panose="020B0506020202020204" pitchFamily="34" charset="0"/>
          </a:endParaRPr>
        </a:p>
      </dsp:txBody>
      <dsp:txXfrm>
        <a:off x="0" y="1451154"/>
        <a:ext cx="10515600" cy="1449029"/>
      </dsp:txXfrm>
    </dsp:sp>
    <dsp:sp modelId="{BC788353-F073-9B4F-8EA8-72C8E3CB1DC9}">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0FA0D-103C-B447-A3C0-DD82D7681647}">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venir Next Condensed" panose="020B0506020202020204" pitchFamily="34" charset="0"/>
            </a:rPr>
            <a:t>Risk Rating: B</a:t>
          </a:r>
          <a:r>
            <a:rPr lang="en-US" sz="2000" b="0" i="0" kern="1200" dirty="0">
              <a:latin typeface="Avenir Next Condensed" panose="020B0506020202020204" pitchFamily="34" charset="0"/>
            </a:rPr>
            <a:t>ased on the likelihood and impact, the overall risk rating for data breaches and network vulnerabilities is considered high, while physical security risks are moderate</a:t>
          </a:r>
          <a:endParaRPr lang="en-US" sz="2000" kern="1200" dirty="0">
            <a:latin typeface="Avenir Next Condensed" panose="020B0506020202020204" pitchFamily="34" charset="0"/>
          </a:endParaRPr>
        </a:p>
      </dsp:txBody>
      <dsp:txXfrm>
        <a:off x="0" y="2900183"/>
        <a:ext cx="105156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D24EF5-D601-4564-90F0-4A518EF6FDB6}">
      <dsp:nvSpPr>
        <dsp:cNvPr id="0" name=""/>
        <dsp:cNvSpPr/>
      </dsp:nvSpPr>
      <dsp:spPr>
        <a:xfrm>
          <a:off x="2032087" y="332133"/>
          <a:ext cx="922564" cy="922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313532-10E8-4E8A-B087-2E00B38AC70D}">
      <dsp:nvSpPr>
        <dsp:cNvPr id="0" name=""/>
        <dsp:cNvSpPr/>
      </dsp:nvSpPr>
      <dsp:spPr>
        <a:xfrm>
          <a:off x="1468298"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Implement Robust Security Measures</a:t>
          </a:r>
          <a:endParaRPr lang="en-US" sz="1900" kern="1200" dirty="0">
            <a:latin typeface="Avenir Next Condensed" panose="020B0506020202020204" pitchFamily="34" charset="0"/>
          </a:endParaRPr>
        </a:p>
      </dsp:txBody>
      <dsp:txXfrm>
        <a:off x="1468298" y="1544713"/>
        <a:ext cx="2050142" cy="720000"/>
      </dsp:txXfrm>
    </dsp:sp>
    <dsp:sp modelId="{C854C90A-3408-4CF7-B9C5-FB2421C8A118}">
      <dsp:nvSpPr>
        <dsp:cNvPr id="0" name=""/>
        <dsp:cNvSpPr/>
      </dsp:nvSpPr>
      <dsp:spPr>
        <a:xfrm>
          <a:off x="4441005" y="332133"/>
          <a:ext cx="922564" cy="922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049E81-D3DA-4A91-92FB-446D23E4AD64}">
      <dsp:nvSpPr>
        <dsp:cNvPr id="0" name=""/>
        <dsp:cNvSpPr/>
      </dsp:nvSpPr>
      <dsp:spPr>
        <a:xfrm>
          <a:off x="3877216"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Enhance Access Controls</a:t>
          </a:r>
          <a:endParaRPr lang="en-US" sz="1900" kern="1200" dirty="0">
            <a:latin typeface="Avenir Next Condensed" panose="020B0506020202020204" pitchFamily="34" charset="0"/>
          </a:endParaRPr>
        </a:p>
      </dsp:txBody>
      <dsp:txXfrm>
        <a:off x="3877216" y="1544713"/>
        <a:ext cx="2050142" cy="720000"/>
      </dsp:txXfrm>
    </dsp:sp>
    <dsp:sp modelId="{C7028E18-378C-45A8-BC18-59B77276C8BC}">
      <dsp:nvSpPr>
        <dsp:cNvPr id="0" name=""/>
        <dsp:cNvSpPr/>
      </dsp:nvSpPr>
      <dsp:spPr>
        <a:xfrm>
          <a:off x="6849923" y="332133"/>
          <a:ext cx="922564" cy="922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BBD48-660A-499C-A425-2407A587CAB4}">
      <dsp:nvSpPr>
        <dsp:cNvPr id="0" name=""/>
        <dsp:cNvSpPr/>
      </dsp:nvSpPr>
      <dsp:spPr>
        <a:xfrm>
          <a:off x="6286134" y="1544713"/>
          <a:ext cx="20501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i="0" kern="1200" dirty="0">
              <a:latin typeface="Avenir Next Condensed" panose="020B0506020202020204" pitchFamily="34" charset="0"/>
            </a:rPr>
            <a:t>Physical Security Measures</a:t>
          </a:r>
          <a:endParaRPr lang="en-US" sz="1900" kern="1200" dirty="0">
            <a:latin typeface="Avenir Next Condensed" panose="020B0506020202020204" pitchFamily="34" charset="0"/>
          </a:endParaRPr>
        </a:p>
      </dsp:txBody>
      <dsp:txXfrm>
        <a:off x="6286134" y="1544713"/>
        <a:ext cx="2050142"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F46E9-E1DD-4B7D-8767-103959919EA6}">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43830-F362-4147-8122-88B8EF422478}">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Vendor Risk Management</a:t>
          </a:r>
          <a:endParaRPr lang="en-US" sz="2300" kern="1200" dirty="0">
            <a:latin typeface="Avenir Next Condensed" panose="020B0506020202020204" pitchFamily="34" charset="0"/>
          </a:endParaRPr>
        </a:p>
      </dsp:txBody>
      <dsp:txXfrm>
        <a:off x="417971" y="2644140"/>
        <a:ext cx="2889450" cy="720000"/>
      </dsp:txXfrm>
    </dsp:sp>
    <dsp:sp modelId="{EFB0953F-B085-4CF3-96F3-3331F08632A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4DD797-303C-4CDB-A6F3-123D86B02E80}">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Employee Training</a:t>
          </a:r>
          <a:endParaRPr lang="en-US" sz="2300" kern="1200" dirty="0">
            <a:latin typeface="Avenir Next Condensed" panose="020B0506020202020204" pitchFamily="34" charset="0"/>
          </a:endParaRPr>
        </a:p>
      </dsp:txBody>
      <dsp:txXfrm>
        <a:off x="3813075" y="2644140"/>
        <a:ext cx="2889450" cy="720000"/>
      </dsp:txXfrm>
    </dsp:sp>
    <dsp:sp modelId="{17B40BB9-CF25-44FA-B24C-3A425A0257B3}">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4251EE-3C30-4F04-AD9B-19EEE0E3363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dirty="0">
              <a:latin typeface="Avenir Next Condensed" panose="020B0506020202020204" pitchFamily="34" charset="0"/>
            </a:rPr>
            <a:t>Compliance Management</a:t>
          </a:r>
          <a:endParaRPr lang="en-US" sz="2300" kern="1200" dirty="0">
            <a:latin typeface="Avenir Next Condensed" panose="020B0506020202020204" pitchFamily="34" charset="0"/>
          </a:endParaRPr>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6F190-2677-F14A-8391-4C02F06C18FF}"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55298-75EC-F947-A65F-850CAD87D497}" type="slidenum">
              <a:rPr lang="en-US" smtClean="0"/>
              <a:t>‹#›</a:t>
            </a:fld>
            <a:endParaRPr lang="en-US"/>
          </a:p>
        </p:txBody>
      </p:sp>
    </p:spTree>
    <p:extLst>
      <p:ext uri="{BB962C8B-B14F-4D97-AF65-F5344CB8AC3E}">
        <p14:creationId xmlns:p14="http://schemas.microsoft.com/office/powerpoint/2010/main" val="99814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Avenir Next Condensed" panose="020B0506020202020204" pitchFamily="34" charset="0"/>
              </a:rPr>
              <a:t>After meeting with Jessica, we found that the main concern is network security. With being a small business, she does not have the budget that other companies have to spend on improving network security </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3</a:t>
            </a:fld>
            <a:endParaRPr lang="en-US"/>
          </a:p>
        </p:txBody>
      </p:sp>
    </p:spTree>
    <p:extLst>
      <p:ext uri="{BB962C8B-B14F-4D97-AF65-F5344CB8AC3E}">
        <p14:creationId xmlns:p14="http://schemas.microsoft.com/office/powerpoint/2010/main" val="1525102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19</a:t>
            </a:fld>
            <a:endParaRPr lang="en-US"/>
          </a:p>
        </p:txBody>
      </p:sp>
    </p:spTree>
    <p:extLst>
      <p:ext uri="{BB962C8B-B14F-4D97-AF65-F5344CB8AC3E}">
        <p14:creationId xmlns:p14="http://schemas.microsoft.com/office/powerpoint/2010/main" val="1355967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Data Breach: the risk of unauthorized access to customer, business, and personal information as well as financial records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Network Vulnerabilities: Weakness in the networks infrastructure expose Wildflower Florist to the risk of malware infections, data theft, or disruption of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Physical Security: </a:t>
            </a:r>
            <a:r>
              <a:rPr lang="en-US" b="0" i="0" dirty="0"/>
              <a:t>The physical security of devices and equipment, including laptops, iPads, and the printer, is crucial. Theft, damage, or unauthorized access to these assets could disrupt business operations and compromise sensitive information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6</a:t>
            </a:fld>
            <a:endParaRPr lang="en-US"/>
          </a:p>
        </p:txBody>
      </p:sp>
    </p:spTree>
    <p:extLst>
      <p:ext uri="{BB962C8B-B14F-4D97-AF65-F5344CB8AC3E}">
        <p14:creationId xmlns:p14="http://schemas.microsoft.com/office/powerpoint/2010/main" val="927262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Third-Party Risks: </a:t>
            </a:r>
            <a:r>
              <a:rPr lang="en-US" b="0" i="0" dirty="0"/>
              <a:t>Dependencies on third-party services, such as </a:t>
            </a:r>
            <a:r>
              <a:rPr lang="en-US" b="0" i="0" dirty="0" err="1"/>
              <a:t>Metronet</a:t>
            </a:r>
            <a:r>
              <a:rPr lang="en-US" b="0" i="0" dirty="0"/>
              <a:t> for internet connectivity or Google Sheets for data storage, introduce risks related to service outages, data breaches, or compliance issues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Employee Training: </a:t>
            </a:r>
            <a:r>
              <a:rPr lang="en-US" b="0" i="0" dirty="0"/>
              <a:t>Insufficient training or awareness among employees regarding cybersecurity best practices increases the risk of human error, social engineering attacks, and inadvertent data breaches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Regulatory Compliance: </a:t>
            </a:r>
            <a:r>
              <a:rPr lang="en-US" b="0" i="0" dirty="0"/>
              <a:t>Failure to comply with relevant regulations, such as data protection laws or payment card industry standards, may lead to legal penalties, financial losses, and damage to company’s reputation</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7</a:t>
            </a:fld>
            <a:endParaRPr lang="en-US"/>
          </a:p>
        </p:txBody>
      </p:sp>
    </p:spTree>
    <p:extLst>
      <p:ext uri="{BB962C8B-B14F-4D97-AF65-F5344CB8AC3E}">
        <p14:creationId xmlns:p14="http://schemas.microsoft.com/office/powerpoint/2010/main" val="225592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0" dirty="0"/>
              <a:t>Implement Robust Security Measures: Deploy firewalls, antivirus software, and intrusion detection systems to protect against cyber threats. Regularly update and patch software to address vulnerabilities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Enhance Access Controls: Implement strong password policies, multi-factor authentication, and least privilege access to limit unauthorized access to systems and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Physical Security Measures: Secure devices and equipment with locks, surveillance cameras, and access control systems. Store sensitive information in locked cabinets or safes</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9</a:t>
            </a:fld>
            <a:endParaRPr lang="en-US"/>
          </a:p>
        </p:txBody>
      </p:sp>
    </p:spTree>
    <p:extLst>
      <p:ext uri="{BB962C8B-B14F-4D97-AF65-F5344CB8AC3E}">
        <p14:creationId xmlns:p14="http://schemas.microsoft.com/office/powerpoint/2010/main" val="135515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Vendor Risk Management: Assess the security practices of third-party vendors and ensure compliance with data protection regulations. Maintain backups of critical data stored with third-party providers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Employee Training: Provide regular cybersecurity awareness training to employees to educate them about common threats, phishing scams, and best practices safeguarding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i="0" dirty="0"/>
              <a:t>Compliance Management: Establish processes and controls to ensure compliance with relevant regulations, including data protections and privacy laws. Conduct regular audits to assess compliance posture</a:t>
            </a:r>
            <a:endParaRPr lang="en-US" dirty="0"/>
          </a:p>
          <a:p>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10</a:t>
            </a:fld>
            <a:endParaRPr lang="en-US"/>
          </a:p>
        </p:txBody>
      </p:sp>
    </p:spTree>
    <p:extLst>
      <p:ext uri="{BB962C8B-B14F-4D97-AF65-F5344CB8AC3E}">
        <p14:creationId xmlns:p14="http://schemas.microsoft.com/office/powerpoint/2010/main" val="3171926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13</a:t>
            </a:fld>
            <a:endParaRPr lang="en-US"/>
          </a:p>
        </p:txBody>
      </p:sp>
    </p:spTree>
    <p:extLst>
      <p:ext uri="{BB962C8B-B14F-4D97-AF65-F5344CB8AC3E}">
        <p14:creationId xmlns:p14="http://schemas.microsoft.com/office/powerpoint/2010/main" val="9401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Assessment Phase we will c</a:t>
            </a:r>
            <a:r>
              <a:rPr lang="en-US" b="0" i="0" dirty="0">
                <a:solidFill>
                  <a:srgbClr val="000000"/>
                </a:solidFill>
                <a:effectLst/>
                <a:latin typeface="WordVisi_MSFontService"/>
              </a:rPr>
              <a:t>onduct a comprehensive assessment of existing IT infrastructure, software, and security measures - I</a:t>
            </a:r>
            <a:r>
              <a:rPr lang="en-US" b="0" i="0" dirty="0">
                <a:solidFill>
                  <a:srgbClr val="000000"/>
                </a:solidFill>
                <a:effectLst/>
                <a:latin typeface="Avenir Next Condensed" panose="020B0506020202020204" pitchFamily="34" charset="0"/>
              </a:rPr>
              <a:t>dentify current vulnerabilities, risks, and areas for improvement - Develop migration goals, objectives, and success criteria</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During the Planning Phase we will d</a:t>
            </a:r>
            <a:r>
              <a:rPr lang="en-US" b="0" i="0" dirty="0">
                <a:solidFill>
                  <a:srgbClr val="000000"/>
                </a:solidFill>
                <a:effectLst/>
                <a:latin typeface="WordVisi_MSFontService"/>
              </a:rPr>
              <a:t>evelop a detailed migration plan outlining tasks, responsibilities, and timelines, Procure necessary hardware, software licenses, and security tools, Define roles and responsibilities for team members involved in the migration process</a:t>
            </a:r>
          </a:p>
          <a:p>
            <a:endParaRPr lang="en-US" b="0" i="0" dirty="0">
              <a:solidFill>
                <a:srgbClr val="000000"/>
              </a:solidFill>
              <a:effectLst/>
              <a:latin typeface="WordVisi_MSFontService"/>
            </a:endParaRPr>
          </a:p>
          <a:p>
            <a:r>
              <a:rPr lang="en-US" b="0" i="0" dirty="0">
                <a:solidFill>
                  <a:srgbClr val="000000"/>
                </a:solidFill>
                <a:effectLst/>
                <a:latin typeface="WordVisi_MSFontService"/>
              </a:rPr>
              <a:t>During the Preparation phase we will backup all critical data and systems to ensure data integrity and continuity, Conduct employee training sessions on new software, security protocols, and best practice, </a:t>
            </a:r>
            <a:r>
              <a:rPr lang="en-US" b="0" i="0" dirty="0" err="1">
                <a:solidFill>
                  <a:srgbClr val="000000"/>
                </a:solidFill>
                <a:effectLst/>
                <a:latin typeface="WordVisi_MSFontService"/>
              </a:rPr>
              <a:t>b</a:t>
            </a:r>
            <a:r>
              <a:rPr lang="en-US" b="0" i="0" dirty="0" err="1">
                <a:solidFill>
                  <a:srgbClr val="000000"/>
                </a:solidFill>
                <a:effectLst/>
                <a:latin typeface="Avenir Next Condensed" panose="020B0506020202020204" pitchFamily="34" charset="0"/>
              </a:rPr>
              <a:t>erform</a:t>
            </a:r>
            <a:r>
              <a:rPr lang="en-US" b="0" i="0" dirty="0">
                <a:solidFill>
                  <a:srgbClr val="000000"/>
                </a:solidFill>
                <a:effectLst/>
                <a:latin typeface="Avenir Next Condensed" panose="020B0506020202020204" pitchFamily="34" charset="0"/>
              </a:rPr>
              <a:t> system tests and simulations to identify and resolve potential issues.</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14</a:t>
            </a:fld>
            <a:endParaRPr lang="en-US"/>
          </a:p>
        </p:txBody>
      </p:sp>
    </p:spTree>
    <p:extLst>
      <p:ext uri="{BB962C8B-B14F-4D97-AF65-F5344CB8AC3E}">
        <p14:creationId xmlns:p14="http://schemas.microsoft.com/office/powerpoint/2010/main" val="3663797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execution phase i</a:t>
            </a:r>
            <a:r>
              <a:rPr lang="en-US" b="0" i="0" dirty="0">
                <a:solidFill>
                  <a:srgbClr val="000000"/>
                </a:solidFill>
                <a:effectLst/>
                <a:latin typeface="WordVisi_MSFontService"/>
              </a:rPr>
              <a:t>nstall and configure new hardware, software, and security measures according to the migration plan, migrate data and applications to the new infrastructure while ensuring minimal disruption to business operations, m</a:t>
            </a:r>
            <a:r>
              <a:rPr lang="en-US" b="0" i="0" dirty="0">
                <a:solidFill>
                  <a:srgbClr val="000000"/>
                </a:solidFill>
                <a:effectLst/>
                <a:latin typeface="Avenir Next Condensed" panose="020B0506020202020204" pitchFamily="34" charset="0"/>
              </a:rPr>
              <a:t>onitor the migration progress and address any issues or concerns in real-time</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Validation phase c</a:t>
            </a:r>
            <a:r>
              <a:rPr lang="en-US" b="0" i="0" dirty="0">
                <a:solidFill>
                  <a:srgbClr val="000000"/>
                </a:solidFill>
                <a:effectLst/>
                <a:latin typeface="WordVisi_MSFontService"/>
              </a:rPr>
              <a:t>onduct thorough testing and validation of the migrated systems to ensure functionality and security, verify data integrity and accessibility across all applications and devices, o</a:t>
            </a:r>
            <a:r>
              <a:rPr lang="en-US" b="0" i="0" dirty="0">
                <a:solidFill>
                  <a:srgbClr val="000000"/>
                </a:solidFill>
                <a:effectLst/>
                <a:latin typeface="Avenir Next Condensed" panose="020B0506020202020204" pitchFamily="34" charset="0"/>
              </a:rPr>
              <a:t>btain feedback from users and stakeholders to identify any remaining issues or areas for improvement</a:t>
            </a:r>
          </a:p>
          <a:p>
            <a:endParaRPr lang="en-US" b="0" i="0" dirty="0">
              <a:solidFill>
                <a:srgbClr val="000000"/>
              </a:solidFill>
              <a:effectLst/>
              <a:latin typeface="Avenir Next Condensed" panose="020B0506020202020204" pitchFamily="34" charset="0"/>
            </a:endParaRPr>
          </a:p>
          <a:p>
            <a:r>
              <a:rPr lang="en-US" b="0" i="0" dirty="0">
                <a:solidFill>
                  <a:srgbClr val="000000"/>
                </a:solidFill>
                <a:effectLst/>
                <a:latin typeface="Avenir Next Condensed" panose="020B0506020202020204" pitchFamily="34" charset="0"/>
              </a:rPr>
              <a:t>Transition Phase: f</a:t>
            </a:r>
            <a:r>
              <a:rPr lang="en-US" b="0" i="0" dirty="0">
                <a:solidFill>
                  <a:srgbClr val="000000"/>
                </a:solidFill>
                <a:effectLst/>
                <a:latin typeface="WordVisi_MSFontService"/>
              </a:rPr>
              <a:t>inalize the migration process and officially transition to the new IT infrastructure, update documentation, user manuals, and standard operating procedures to reflect the changes, c</a:t>
            </a:r>
            <a:r>
              <a:rPr lang="en-US" b="0" i="0" dirty="0">
                <a:solidFill>
                  <a:srgbClr val="000000"/>
                </a:solidFill>
                <a:effectLst/>
                <a:latin typeface="Avenir Next Condensed" panose="020B0506020202020204" pitchFamily="34" charset="0"/>
              </a:rPr>
              <a:t>onduct a post-implementation review to assess the success of the migration and identify lessons learned</a:t>
            </a:r>
            <a:endParaRPr lang="en-US" dirty="0"/>
          </a:p>
        </p:txBody>
      </p:sp>
      <p:sp>
        <p:nvSpPr>
          <p:cNvPr id="4" name="Slide Number Placeholder 3"/>
          <p:cNvSpPr>
            <a:spLocks noGrp="1"/>
          </p:cNvSpPr>
          <p:nvPr>
            <p:ph type="sldNum" sz="quarter" idx="5"/>
          </p:nvPr>
        </p:nvSpPr>
        <p:spPr/>
        <p:txBody>
          <a:bodyPr/>
          <a:lstStyle/>
          <a:p>
            <a:fld id="{6B455298-75EC-F947-A65F-850CAD87D497}" type="slidenum">
              <a:rPr lang="en-US" smtClean="0"/>
              <a:t>15</a:t>
            </a:fld>
            <a:endParaRPr lang="en-US"/>
          </a:p>
        </p:txBody>
      </p:sp>
    </p:spTree>
    <p:extLst>
      <p:ext uri="{BB962C8B-B14F-4D97-AF65-F5344CB8AC3E}">
        <p14:creationId xmlns:p14="http://schemas.microsoft.com/office/powerpoint/2010/main" val="394683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back over our updated diagrams</a:t>
            </a:r>
          </a:p>
        </p:txBody>
      </p:sp>
      <p:sp>
        <p:nvSpPr>
          <p:cNvPr id="4" name="Slide Number Placeholder 3"/>
          <p:cNvSpPr>
            <a:spLocks noGrp="1"/>
          </p:cNvSpPr>
          <p:nvPr>
            <p:ph type="sldNum" sz="quarter" idx="5"/>
          </p:nvPr>
        </p:nvSpPr>
        <p:spPr/>
        <p:txBody>
          <a:bodyPr/>
          <a:lstStyle/>
          <a:p>
            <a:fld id="{6B455298-75EC-F947-A65F-850CAD87D497}" type="slidenum">
              <a:rPr lang="en-US" smtClean="0"/>
              <a:t>17</a:t>
            </a:fld>
            <a:endParaRPr lang="en-US"/>
          </a:p>
        </p:txBody>
      </p:sp>
    </p:spTree>
    <p:extLst>
      <p:ext uri="{BB962C8B-B14F-4D97-AF65-F5344CB8AC3E}">
        <p14:creationId xmlns:p14="http://schemas.microsoft.com/office/powerpoint/2010/main" val="329337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2175-C9FC-7268-72D9-9228496DB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EAE48-6337-CBE8-B5A7-728D514C9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F50E66-5A31-2ED3-EEF4-713AD6DA2144}"/>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B70B43CD-2BFF-3496-EB27-C92F902F4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CC19A-0E56-4591-0587-AB9009EC95E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200853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6A02-4460-68C0-7F36-B427BCFE9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4DC175-6AE0-5F05-251F-698D36A6B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295F5-5C5E-6AA6-70FA-99F1A8FA1057}"/>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663D15D4-846D-6275-5393-568B75BD7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C0037-4461-E364-F87B-3651AEA48B24}"/>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12117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62387-45F4-3F45-49C9-3E7876F37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AB0BF5-9530-C2C2-3E21-829FB4C9F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86C59-ABF8-DF52-09F5-D97425F9CEEC}"/>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907E5564-9AB4-D05D-6E4A-5C6F6FCF4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0995A-85F0-7D1F-9C4A-DD1C0DEF0A4B}"/>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8970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1E21F-670A-1633-92CA-9C39EC72B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3A70C-7234-A2EB-FD35-FF694346F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B0B25-7A43-3F10-7BE0-8FBA0D77F9F5}"/>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7FC85FE6-48F4-4E9B-2A61-B9A652E3E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33B94-91E7-9022-FF83-3B6E52EFAEAA}"/>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46478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C40F-B9F0-2E99-D011-5F17CA3F09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DBFCE-D957-E5E3-420E-B335F796BE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AAF8C3-2DEC-9A7C-1A38-56A8DFA41D0A}"/>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734AD3FA-A26C-31B8-8A5E-62B3F924E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89F85-1588-F7EF-7EA4-F4484B191194}"/>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14530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691B-EB9F-A6C4-3EDF-6F954916D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4C229-43B1-747D-D50E-0F20E668E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203B6-2358-4E9E-1A9B-B503106E8D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59C759-8F05-F2E8-75F9-7382D2AF2669}"/>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6" name="Footer Placeholder 5">
            <a:extLst>
              <a:ext uri="{FF2B5EF4-FFF2-40B4-BE49-F238E27FC236}">
                <a16:creationId xmlns:a16="http://schemas.microsoft.com/office/drawing/2014/main" id="{DF172932-5206-02B7-BB5F-795E336D8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40E39-36B6-6981-B39D-A6082DBC679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55499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88C4-C122-A765-C518-7EEFAB296D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B40AE-646D-6262-F673-D9530465A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768EA-9C6E-2A49-1AE8-B7DD93F62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E3531-1F8B-56B6-322C-67EDB5528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3AE96-5189-F258-9ACB-B50111A70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5F21E-8F2D-6D79-F28E-B5202907C914}"/>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8" name="Footer Placeholder 7">
            <a:extLst>
              <a:ext uri="{FF2B5EF4-FFF2-40B4-BE49-F238E27FC236}">
                <a16:creationId xmlns:a16="http://schemas.microsoft.com/office/drawing/2014/main" id="{DC94A95D-DAF5-326D-8811-1E08639E4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6BC30-E86C-3F83-BA28-7956EDC44073}"/>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10465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7AB1-8152-2F63-ABD9-83744E743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8BDF89-3167-0B83-91F2-7379A45959DC}"/>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4" name="Footer Placeholder 3">
            <a:extLst>
              <a:ext uri="{FF2B5EF4-FFF2-40B4-BE49-F238E27FC236}">
                <a16:creationId xmlns:a16="http://schemas.microsoft.com/office/drawing/2014/main" id="{747D635B-0B0F-69D1-66CB-D85EA0D6A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E9DF5-4161-7971-8D3F-7348D187F1BC}"/>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2738882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CD2A6-8434-FC94-47A7-E4244B14635A}"/>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3" name="Footer Placeholder 2">
            <a:extLst>
              <a:ext uri="{FF2B5EF4-FFF2-40B4-BE49-F238E27FC236}">
                <a16:creationId xmlns:a16="http://schemas.microsoft.com/office/drawing/2014/main" id="{2BDF5EB8-F306-503C-122F-3F1D4ECEC6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2765A8-4CAF-7DB4-D0A3-B4B7C223C485}"/>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45132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9D89-20D6-5809-40D5-72812BA7A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6565D6-AA89-E1D9-B733-7E933759F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9239B-33FD-5CF3-7F6C-452DE312D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B7A50F-E187-0BE1-04B9-44A22D6EEEEA}"/>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6" name="Footer Placeholder 5">
            <a:extLst>
              <a:ext uri="{FF2B5EF4-FFF2-40B4-BE49-F238E27FC236}">
                <a16:creationId xmlns:a16="http://schemas.microsoft.com/office/drawing/2014/main" id="{E01FBC65-4611-A18F-A20E-12F19113F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C1540-3329-83B7-14F4-C9F60F1279BE}"/>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371637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3EAD-347F-1E0B-E0CA-AF7AC4BAC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7816F-9CD1-BAF2-3C20-BD5C3F23F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54C89-5782-346A-7847-D294527E2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FFBA2-6C74-8906-F923-8596272183F3}"/>
              </a:ext>
            </a:extLst>
          </p:cNvPr>
          <p:cNvSpPr>
            <a:spLocks noGrp="1"/>
          </p:cNvSpPr>
          <p:nvPr>
            <p:ph type="dt" sz="half" idx="10"/>
          </p:nvPr>
        </p:nvSpPr>
        <p:spPr/>
        <p:txBody>
          <a:bodyPr/>
          <a:lstStyle/>
          <a:p>
            <a:fld id="{0ACBBAB8-7A06-6C44-91C5-17E432A86DF4}" type="datetimeFigureOut">
              <a:rPr lang="en-US" smtClean="0"/>
              <a:t>4/24/24</a:t>
            </a:fld>
            <a:endParaRPr lang="en-US"/>
          </a:p>
        </p:txBody>
      </p:sp>
      <p:sp>
        <p:nvSpPr>
          <p:cNvPr id="6" name="Footer Placeholder 5">
            <a:extLst>
              <a:ext uri="{FF2B5EF4-FFF2-40B4-BE49-F238E27FC236}">
                <a16:creationId xmlns:a16="http://schemas.microsoft.com/office/drawing/2014/main" id="{91945F70-76C1-4422-E9DC-66FF0102B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6308F-AF55-50AC-4F53-C4E829E46889}"/>
              </a:ext>
            </a:extLst>
          </p:cNvPr>
          <p:cNvSpPr>
            <a:spLocks noGrp="1"/>
          </p:cNvSpPr>
          <p:nvPr>
            <p:ph type="sldNum" sz="quarter" idx="12"/>
          </p:nvPr>
        </p:nvSpPr>
        <p:spPr/>
        <p:txBody>
          <a:bodyPr/>
          <a:lstStyle/>
          <a:p>
            <a:fld id="{EF042CCF-7E98-6B4B-A295-D580808E6486}" type="slidenum">
              <a:rPr lang="en-US" smtClean="0"/>
              <a:t>‹#›</a:t>
            </a:fld>
            <a:endParaRPr lang="en-US"/>
          </a:p>
        </p:txBody>
      </p:sp>
    </p:spTree>
    <p:extLst>
      <p:ext uri="{BB962C8B-B14F-4D97-AF65-F5344CB8AC3E}">
        <p14:creationId xmlns:p14="http://schemas.microsoft.com/office/powerpoint/2010/main" val="42896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49CE8-28D7-9A46-2234-BBEE4CBA1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419B0-5103-28DA-6BBC-B3879D9E1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8260-604F-FFBF-4C21-F5ABB1CDD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BBAB8-7A06-6C44-91C5-17E432A86DF4}" type="datetimeFigureOut">
              <a:rPr lang="en-US" smtClean="0"/>
              <a:t>4/24/24</a:t>
            </a:fld>
            <a:endParaRPr lang="en-US"/>
          </a:p>
        </p:txBody>
      </p:sp>
      <p:sp>
        <p:nvSpPr>
          <p:cNvPr id="5" name="Footer Placeholder 4">
            <a:extLst>
              <a:ext uri="{FF2B5EF4-FFF2-40B4-BE49-F238E27FC236}">
                <a16:creationId xmlns:a16="http://schemas.microsoft.com/office/drawing/2014/main" id="{025E908D-51A3-042F-F721-A5A152BEE0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C2018-ADF6-EECE-8101-9DC558BC6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42CCF-7E98-6B4B-A295-D580808E6486}" type="slidenum">
              <a:rPr lang="en-US" smtClean="0"/>
              <a:t>‹#›</a:t>
            </a:fld>
            <a:endParaRPr lang="en-US"/>
          </a:p>
        </p:txBody>
      </p:sp>
    </p:spTree>
    <p:extLst>
      <p:ext uri="{BB962C8B-B14F-4D97-AF65-F5344CB8AC3E}">
        <p14:creationId xmlns:p14="http://schemas.microsoft.com/office/powerpoint/2010/main" val="258355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s://documents.lucid.app/documents/e5959ebf-0329-44cf-b5f8-50123864d7bd/pages/0_0?a=2274&amp;x=8&amp;y=1036&amp;w=2003&amp;h=1176&amp;store=1&amp;accept=image%2F*&amp;auth=LCA%207bc4c05582b365cb8ca048f6dd1ef27030af78316110c2c73fe9ab20497852fc-ts%3D1711476774" TargetMode="Externa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https://documents.lucid.app/documents/e5959ebf-0329-44cf-b5f8-50123864d7bd/pages/0_0?a=685&amp;x=137&amp;y=-144&amp;w=862&amp;h=958&amp;store=1&amp;accept=image%2F*&amp;auth=LCA%20c29db3a9849e18afcd569d23cbf29bbe0950f7f518499957327988dc5454ecf9-ts%3D171087797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6.sv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07C3F67-2BFF-1446-27F3-745E1430E2C6}"/>
              </a:ext>
            </a:extLst>
          </p:cNvPr>
          <p:cNvSpPr>
            <a:spLocks noGrp="1"/>
          </p:cNvSpPr>
          <p:nvPr>
            <p:ph type="ctrTitle"/>
          </p:nvPr>
        </p:nvSpPr>
        <p:spPr>
          <a:xfrm>
            <a:off x="3215729" y="1764407"/>
            <a:ext cx="5760846" cy="2310312"/>
          </a:xfrm>
        </p:spPr>
        <p:txBody>
          <a:bodyPr>
            <a:normAutofit/>
          </a:bodyPr>
          <a:lstStyle/>
          <a:p>
            <a:r>
              <a:rPr lang="en-US" sz="5200" dirty="0">
                <a:solidFill>
                  <a:schemeClr val="tx2"/>
                </a:solidFill>
                <a:latin typeface="Avenir Next Condensed" panose="020B0506020202020204" pitchFamily="34" charset="0"/>
              </a:rPr>
              <a:t>Wildflower Florist LLC</a:t>
            </a:r>
          </a:p>
        </p:txBody>
      </p:sp>
      <p:sp>
        <p:nvSpPr>
          <p:cNvPr id="3" name="Subtitle 2">
            <a:extLst>
              <a:ext uri="{FF2B5EF4-FFF2-40B4-BE49-F238E27FC236}">
                <a16:creationId xmlns:a16="http://schemas.microsoft.com/office/drawing/2014/main" id="{4B49C65D-04B8-DFCE-0C8F-E846BC82FF3B}"/>
              </a:ext>
            </a:extLst>
          </p:cNvPr>
          <p:cNvSpPr>
            <a:spLocks noGrp="1"/>
          </p:cNvSpPr>
          <p:nvPr>
            <p:ph type="subTitle" idx="1"/>
          </p:nvPr>
        </p:nvSpPr>
        <p:spPr>
          <a:xfrm>
            <a:off x="3215729" y="4165152"/>
            <a:ext cx="5760846" cy="682079"/>
          </a:xfrm>
        </p:spPr>
        <p:txBody>
          <a:bodyPr>
            <a:normAutofit/>
          </a:bodyPr>
          <a:lstStyle/>
          <a:p>
            <a:endParaRPr lang="en-US" sz="1100" dirty="0">
              <a:solidFill>
                <a:schemeClr val="tx2"/>
              </a:solidFill>
            </a:endParaRPr>
          </a:p>
          <a:p>
            <a:r>
              <a:rPr lang="en-US" sz="1100" dirty="0">
                <a:solidFill>
                  <a:schemeClr val="tx2"/>
                </a:solidFill>
                <a:latin typeface="Avenir Next Condensed" panose="020B0506020202020204" pitchFamily="34" charset="0"/>
              </a:rPr>
              <a:t>Mikayla Hawley, Austin Bing-Zaremba, Jordan Moser, Tyler DeChellis, Savanna Pulver</a:t>
            </a:r>
          </a:p>
        </p:txBody>
      </p:sp>
    </p:spTree>
    <p:extLst>
      <p:ext uri="{BB962C8B-B14F-4D97-AF65-F5344CB8AC3E}">
        <p14:creationId xmlns:p14="http://schemas.microsoft.com/office/powerpoint/2010/main" val="263003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ADE8-5E6A-C7C0-CBA2-E06370D0C7FF}"/>
              </a:ext>
            </a:extLst>
          </p:cNvPr>
          <p:cNvSpPr>
            <a:spLocks noGrp="1"/>
          </p:cNvSpPr>
          <p:nvPr>
            <p:ph type="title"/>
          </p:nvPr>
        </p:nvSpPr>
        <p:spPr>
          <a:xfrm>
            <a:off x="838200" y="681037"/>
            <a:ext cx="10515600" cy="1325563"/>
          </a:xfrm>
        </p:spPr>
        <p:txBody>
          <a:bodyPr/>
          <a:lstStyle/>
          <a:p>
            <a:pPr algn="ctr"/>
            <a:r>
              <a:rPr lang="en-US" dirty="0">
                <a:latin typeface="Avenir Next Condensed" panose="020B0506020202020204" pitchFamily="34" charset="0"/>
              </a:rPr>
              <a:t>Risk Strategies Continued</a:t>
            </a:r>
          </a:p>
        </p:txBody>
      </p:sp>
      <p:graphicFrame>
        <p:nvGraphicFramePr>
          <p:cNvPr id="5" name="Content Placeholder 2">
            <a:extLst>
              <a:ext uri="{FF2B5EF4-FFF2-40B4-BE49-F238E27FC236}">
                <a16:creationId xmlns:a16="http://schemas.microsoft.com/office/drawing/2014/main" id="{76947F1F-0B71-292B-20B9-42C7C0DB9D88}"/>
              </a:ext>
            </a:extLst>
          </p:cNvPr>
          <p:cNvGraphicFramePr>
            <a:graphicFrameLocks noGrp="1"/>
          </p:cNvGraphicFramePr>
          <p:nvPr>
            <p:ph idx="1"/>
            <p:extLst>
              <p:ext uri="{D42A27DB-BD31-4B8C-83A1-F6EECF244321}">
                <p14:modId xmlns:p14="http://schemas.microsoft.com/office/powerpoint/2010/main" val="40510062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196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D1FE9EB-0682-65A0-FB3C-BB77D88C54C9}"/>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latin typeface="Avenir Next Condensed" panose="020B0506020202020204" pitchFamily="34" charset="0"/>
              </a:rPr>
              <a:t>Risk Conclusion</a:t>
            </a:r>
          </a:p>
        </p:txBody>
      </p:sp>
      <p:sp>
        <p:nvSpPr>
          <p:cNvPr id="3" name="Content Placeholder 2">
            <a:extLst>
              <a:ext uri="{FF2B5EF4-FFF2-40B4-BE49-F238E27FC236}">
                <a16:creationId xmlns:a16="http://schemas.microsoft.com/office/drawing/2014/main" id="{70F8293C-DB30-B825-A2C2-428B98293FC0}"/>
              </a:ext>
            </a:extLst>
          </p:cNvPr>
          <p:cNvSpPr>
            <a:spLocks noGrp="1"/>
          </p:cNvSpPr>
          <p:nvPr>
            <p:ph idx="1"/>
          </p:nvPr>
        </p:nvSpPr>
        <p:spPr>
          <a:xfrm>
            <a:off x="6172200" y="804672"/>
            <a:ext cx="5221224" cy="5230368"/>
          </a:xfrm>
        </p:spPr>
        <p:txBody>
          <a:bodyPr anchor="ctr">
            <a:normAutofit/>
          </a:bodyPr>
          <a:lstStyle/>
          <a:p>
            <a:r>
              <a:rPr lang="en-US" sz="1800" b="0" i="0">
                <a:solidFill>
                  <a:schemeClr val="tx2"/>
                </a:solidFill>
                <a:effectLst/>
                <a:latin typeface="Avenir Next Condensed" panose="020B0506020202020204" pitchFamily="34" charset="0"/>
              </a:rPr>
              <a:t>By conducting a thorough risk assessment and implementing appropriate mitigation strategies, Wildflower Florist LLC can actively mitigate potential threats and vulnerabilities to its IT infrastructure and operations. Proactive risk management is essential for safeguarding sensitive information, maintaining business continuity, and preserving the trust of customers and stakeholders</a:t>
            </a:r>
            <a:endParaRPr lang="en-US" sz="1800">
              <a:solidFill>
                <a:schemeClr val="tx2"/>
              </a:solidFill>
            </a:endParaRPr>
          </a:p>
        </p:txBody>
      </p:sp>
    </p:spTree>
    <p:extLst>
      <p:ext uri="{BB962C8B-B14F-4D97-AF65-F5344CB8AC3E}">
        <p14:creationId xmlns:p14="http://schemas.microsoft.com/office/powerpoint/2010/main" val="1110870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1842F15-7097-0F86-EA90-B459F8753683}"/>
              </a:ext>
            </a:extLst>
          </p:cNvPr>
          <p:cNvSpPr>
            <a:spLocks noGrp="1"/>
          </p:cNvSpPr>
          <p:nvPr>
            <p:ph type="title"/>
          </p:nvPr>
        </p:nvSpPr>
        <p:spPr>
          <a:xfrm>
            <a:off x="804" y="1544211"/>
            <a:ext cx="4130185" cy="4054282"/>
          </a:xfrm>
        </p:spPr>
        <p:txBody>
          <a:bodyPr>
            <a:normAutofit/>
          </a:bodyPr>
          <a:lstStyle/>
          <a:p>
            <a:pPr algn="ctr"/>
            <a:r>
              <a:rPr lang="en-US" sz="3600" dirty="0">
                <a:solidFill>
                  <a:schemeClr val="tx2"/>
                </a:solidFill>
                <a:latin typeface="Avenir Next Condensed" panose="020B0506020202020204" pitchFamily="34" charset="0"/>
              </a:rPr>
              <a:t>Disaster Recovery &amp; Security Plan</a:t>
            </a: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4">
            <a:extLst>
              <a:ext uri="{FF2B5EF4-FFF2-40B4-BE49-F238E27FC236}">
                <a16:creationId xmlns:a16="http://schemas.microsoft.com/office/drawing/2014/main" id="{E724D10B-8CFA-99FD-A8B1-BE2FAF4903EA}"/>
              </a:ext>
            </a:extLst>
          </p:cNvPr>
          <p:cNvGraphicFramePr>
            <a:graphicFrameLocks noGrp="1"/>
          </p:cNvGraphicFramePr>
          <p:nvPr>
            <p:ph idx="1"/>
            <p:extLst>
              <p:ext uri="{D42A27DB-BD31-4B8C-83A1-F6EECF244321}">
                <p14:modId xmlns:p14="http://schemas.microsoft.com/office/powerpoint/2010/main" val="2465727880"/>
              </p:ext>
            </p:extLst>
          </p:nvPr>
        </p:nvGraphicFramePr>
        <p:xfrm>
          <a:off x="4944274" y="546778"/>
          <a:ext cx="5420887" cy="6599730"/>
        </p:xfrm>
        <a:graphic>
          <a:graphicData uri="http://schemas.openxmlformats.org/drawingml/2006/table">
            <a:tbl>
              <a:tblPr bandRow="1">
                <a:tableStyleId>{5C22544A-7EE6-4342-B048-85BDC9FD1C3A}</a:tableStyleId>
              </a:tblPr>
              <a:tblGrid>
                <a:gridCol w="1085901">
                  <a:extLst>
                    <a:ext uri="{9D8B030D-6E8A-4147-A177-3AD203B41FA5}">
                      <a16:colId xmlns:a16="http://schemas.microsoft.com/office/drawing/2014/main" val="2885293616"/>
                    </a:ext>
                  </a:extLst>
                </a:gridCol>
                <a:gridCol w="1085901">
                  <a:extLst>
                    <a:ext uri="{9D8B030D-6E8A-4147-A177-3AD203B41FA5}">
                      <a16:colId xmlns:a16="http://schemas.microsoft.com/office/drawing/2014/main" val="1879465005"/>
                    </a:ext>
                  </a:extLst>
                </a:gridCol>
                <a:gridCol w="930772">
                  <a:extLst>
                    <a:ext uri="{9D8B030D-6E8A-4147-A177-3AD203B41FA5}">
                      <a16:colId xmlns:a16="http://schemas.microsoft.com/office/drawing/2014/main" val="1050819912"/>
                    </a:ext>
                  </a:extLst>
                </a:gridCol>
                <a:gridCol w="844590">
                  <a:extLst>
                    <a:ext uri="{9D8B030D-6E8A-4147-A177-3AD203B41FA5}">
                      <a16:colId xmlns:a16="http://schemas.microsoft.com/office/drawing/2014/main" val="3645683700"/>
                    </a:ext>
                  </a:extLst>
                </a:gridCol>
                <a:gridCol w="715316">
                  <a:extLst>
                    <a:ext uri="{9D8B030D-6E8A-4147-A177-3AD203B41FA5}">
                      <a16:colId xmlns:a16="http://schemas.microsoft.com/office/drawing/2014/main" val="2561913146"/>
                    </a:ext>
                  </a:extLst>
                </a:gridCol>
                <a:gridCol w="758407">
                  <a:extLst>
                    <a:ext uri="{9D8B030D-6E8A-4147-A177-3AD203B41FA5}">
                      <a16:colId xmlns:a16="http://schemas.microsoft.com/office/drawing/2014/main" val="4203505967"/>
                    </a:ext>
                  </a:extLst>
                </a:gridCol>
              </a:tblGrid>
              <a:tr h="1082850">
                <a:tc>
                  <a:txBody>
                    <a:bodyPr/>
                    <a:lstStyle/>
                    <a:p>
                      <a:pPr algn="l" rtl="0" fontAlgn="base"/>
                      <a:r>
                        <a:rPr lang="en-US" sz="1100" b="1" i="0" u="sng" dirty="0">
                          <a:effectLst/>
                          <a:latin typeface="Avenir Next Condensed"/>
                        </a:rPr>
                        <a:t>Critical System</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Threat</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Response Strategy</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Response Action Steps</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Recovery Strategy</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100" b="1" i="0" u="sng" dirty="0">
                          <a:effectLst/>
                          <a:latin typeface="Avenir Next Condensed"/>
                        </a:rPr>
                        <a:t>Recovery Action Steps</a:t>
                      </a:r>
                      <a:r>
                        <a:rPr lang="en-US" sz="1100" b="0" i="0" dirty="0">
                          <a:effectLst/>
                          <a:latin typeface="Avenir Next Condensed"/>
                        </a:rPr>
                        <a:t> </a:t>
                      </a:r>
                      <a:endParaRPr lang="en-US" b="0" i="0" dirty="0">
                        <a:effectLst/>
                        <a:latin typeface="Avenir Next Condensed"/>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8897040"/>
                  </a:ext>
                </a:extLst>
              </a:tr>
              <a:tr h="2817876">
                <a:tc>
                  <a:txBody>
                    <a:bodyPr/>
                    <a:lstStyle/>
                    <a:p>
                      <a:pPr algn="l" rtl="0" fontAlgn="base"/>
                      <a:r>
                        <a:rPr lang="en-US" sz="1000" b="0" i="0" dirty="0">
                          <a:effectLst/>
                          <a:latin typeface="Avenir Next Condensed" panose="020B0506020202020204"/>
                        </a:rPr>
                        <a:t>Confidential Data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Security threat to information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Make sure important information is highly secured using the previously implemented two factor auth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Make sure important data is always password protected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Immediately disconnect the compromised device or devices from the network. Disable remote access to the network if possible, to prevent further unauthorized access.</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Analyse what has been compromised and asses from there</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7435349"/>
                  </a:ext>
                </a:extLst>
              </a:tr>
              <a:tr h="1858070">
                <a:tc>
                  <a:txBody>
                    <a:bodyPr/>
                    <a:lstStyle/>
                    <a:p>
                      <a:pPr algn="l" rtl="0" fontAlgn="base"/>
                      <a:r>
                        <a:rPr lang="en-US" sz="1000" b="0" i="0" dirty="0">
                          <a:effectLst/>
                          <a:latin typeface="Avenir Next Condensed" panose="020B0506020202020204"/>
                        </a:rPr>
                        <a:t>Outdated Technology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Out of date systems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dirty="0">
                          <a:effectLst/>
                          <a:latin typeface="Avenir Next Condensed" panose="020B0506020202020204"/>
                        </a:rPr>
                        <a:t>Buy up to date technology if the latter can no longer hold the information needed securely.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Purchase new technology</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Identify the specific technology needs based on current requirements and future growth projections.</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000" b="0" i="0" u="none" strike="noStrike" dirty="0">
                          <a:effectLst/>
                          <a:latin typeface="Avenir Next Condensed" panose="020B0506020202020204"/>
                        </a:rPr>
                        <a:t>Figure out what technology needs to be updated and purchase the up-to-date software or version</a:t>
                      </a:r>
                      <a:r>
                        <a:rPr lang="en-US" sz="1000" b="0" i="0" dirty="0">
                          <a:effectLst/>
                          <a:latin typeface="Avenir Next Condensed" panose="020B0506020202020204"/>
                        </a:rPr>
                        <a:t> </a:t>
                      </a:r>
                      <a:endParaRPr lang="en-US" b="0" i="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234647"/>
                  </a:ext>
                </a:extLst>
              </a:tr>
            </a:tbl>
          </a:graphicData>
        </a:graphic>
      </p:graphicFrame>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5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6B38D4D-E238-29A6-3036-FAFEF654762F}"/>
              </a:ext>
            </a:extLst>
          </p:cNvPr>
          <p:cNvSpPr>
            <a:spLocks noGrp="1"/>
          </p:cNvSpPr>
          <p:nvPr>
            <p:ph type="title"/>
          </p:nvPr>
        </p:nvSpPr>
        <p:spPr>
          <a:xfrm>
            <a:off x="804672" y="457200"/>
            <a:ext cx="10579608" cy="1188720"/>
          </a:xfrm>
        </p:spPr>
        <p:txBody>
          <a:bodyPr>
            <a:normAutofit/>
          </a:bodyPr>
          <a:lstStyle/>
          <a:p>
            <a:pPr algn="ctr"/>
            <a:r>
              <a:rPr lang="en-US" sz="4000" dirty="0">
                <a:solidFill>
                  <a:schemeClr val="tx2"/>
                </a:solidFill>
                <a:latin typeface="Avenir Next Condensed" panose="020B0506020202020204" pitchFamily="34" charset="0"/>
              </a:rPr>
              <a:t>Gap Analysis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4BD10288-0DFA-B143-08FC-39EA727A9231}"/>
              </a:ext>
            </a:extLst>
          </p:cNvPr>
          <p:cNvGraphicFramePr>
            <a:graphicFrameLocks noGrp="1"/>
          </p:cNvGraphicFramePr>
          <p:nvPr>
            <p:ph idx="1"/>
            <p:extLst>
              <p:ext uri="{D42A27DB-BD31-4B8C-83A1-F6EECF244321}">
                <p14:modId xmlns:p14="http://schemas.microsoft.com/office/powerpoint/2010/main" val="2050306534"/>
              </p:ext>
            </p:extLst>
          </p:nvPr>
        </p:nvGraphicFramePr>
        <p:xfrm>
          <a:off x="918971" y="2039980"/>
          <a:ext cx="10351010" cy="3522996"/>
        </p:xfrm>
        <a:graphic>
          <a:graphicData uri="http://schemas.openxmlformats.org/drawingml/2006/table">
            <a:tbl>
              <a:tblPr/>
              <a:tblGrid>
                <a:gridCol w="3420522">
                  <a:extLst>
                    <a:ext uri="{9D8B030D-6E8A-4147-A177-3AD203B41FA5}">
                      <a16:colId xmlns:a16="http://schemas.microsoft.com/office/drawing/2014/main" val="1079334329"/>
                    </a:ext>
                  </a:extLst>
                </a:gridCol>
                <a:gridCol w="3386957">
                  <a:extLst>
                    <a:ext uri="{9D8B030D-6E8A-4147-A177-3AD203B41FA5}">
                      <a16:colId xmlns:a16="http://schemas.microsoft.com/office/drawing/2014/main" val="1777805943"/>
                    </a:ext>
                  </a:extLst>
                </a:gridCol>
                <a:gridCol w="3543531">
                  <a:extLst>
                    <a:ext uri="{9D8B030D-6E8A-4147-A177-3AD203B41FA5}">
                      <a16:colId xmlns:a16="http://schemas.microsoft.com/office/drawing/2014/main" val="3083554794"/>
                    </a:ext>
                  </a:extLst>
                </a:gridCol>
              </a:tblGrid>
              <a:tr h="1733068">
                <a:tc>
                  <a:txBody>
                    <a:bodyPr/>
                    <a:lstStyle/>
                    <a:p>
                      <a:pPr algn="l" rtl="0" fontAlgn="base">
                        <a:spcBef>
                          <a:spcPts val="0"/>
                        </a:spcBef>
                        <a:spcAft>
                          <a:spcPts val="0"/>
                        </a:spcAft>
                      </a:pPr>
                      <a:r>
                        <a:rPr lang="en-US" sz="1500" b="1" i="0" u="none" strike="noStrike">
                          <a:effectLst/>
                          <a:latin typeface="Avenir Next Condensed" panose="020B0506020202020204"/>
                        </a:rPr>
                        <a:t>Password and Information Security </a:t>
                      </a:r>
                      <a:endParaRPr lang="en-US" sz="1900" b="0" i="0" u="none" strike="noStrike">
                        <a:effectLst/>
                        <a:latin typeface="Arial" panose="020B0604020202020204" pitchFamily="34" charset="0"/>
                      </a:endParaRPr>
                    </a:p>
                    <a:p>
                      <a:pPr algn="l" rtl="0" fontAlgn="base">
                        <a:spcBef>
                          <a:spcPts val="0"/>
                        </a:spcBef>
                        <a:spcAft>
                          <a:spcPts val="0"/>
                        </a:spcAft>
                      </a:pPr>
                      <a:r>
                        <a:rPr lang="en-US" sz="1500" b="1" i="0" u="none" strike="noStrike">
                          <a:effectLst/>
                          <a:latin typeface="Avenir Next Condensed" panose="020B0506020202020204"/>
                        </a:rPr>
                        <a: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Partially met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All technology owned by the company has been given a unique password as well as each employee assigned a unique and complex username. Two-Factor authentication is still being implemented into Wildflower's technology.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263584335"/>
                  </a:ext>
                </a:extLst>
              </a:tr>
              <a:tr h="682724">
                <a:tc>
                  <a:txBody>
                    <a:bodyPr/>
                    <a:lstStyle/>
                    <a:p>
                      <a:pPr algn="l" rtl="0" fontAlgn="base">
                        <a:spcBef>
                          <a:spcPts val="0"/>
                        </a:spcBef>
                        <a:spcAft>
                          <a:spcPts val="0"/>
                        </a:spcAft>
                      </a:pPr>
                      <a:r>
                        <a:rPr lang="en-US" sz="1500" b="1" i="0" u="none" strike="noStrike" dirty="0">
                          <a:effectLst/>
                          <a:latin typeface="Avenir Next Condensed" panose="020B0506020202020204"/>
                        </a:rPr>
                        <a:t>Secure Wi-Fi Password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MET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Complex Wi-Fi passwords are only given to employees with no access to the public.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500101362"/>
                  </a:ext>
                </a:extLst>
              </a:tr>
              <a:tr h="945310">
                <a:tc>
                  <a:txBody>
                    <a:bodyPr/>
                    <a:lstStyle/>
                    <a:p>
                      <a:pPr algn="l" rtl="0" fontAlgn="base">
                        <a:spcBef>
                          <a:spcPts val="0"/>
                        </a:spcBef>
                        <a:spcAft>
                          <a:spcPts val="0"/>
                        </a:spcAft>
                      </a:pPr>
                      <a:r>
                        <a:rPr lang="en-US" sz="1500" b="1" i="0" u="none" strike="noStrike" dirty="0">
                          <a:effectLst/>
                          <a:latin typeface="Avenir Next Condensed" panose="020B0506020202020204"/>
                        </a:rPr>
                        <a:t>Firewall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a:effectLst/>
                          <a:latin typeface="Avenir Next Condensed" panose="020B0506020202020204"/>
                        </a:rPr>
                        <a:t>NOT MET </a:t>
                      </a:r>
                      <a:endParaRPr lang="en-US" sz="1900" b="0" i="0" u="none" strike="noStrike">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spcBef>
                          <a:spcPts val="0"/>
                        </a:spcBef>
                        <a:spcAft>
                          <a:spcPts val="0"/>
                        </a:spcAft>
                      </a:pPr>
                      <a:r>
                        <a:rPr lang="en-US" sz="1500" b="0" i="0" u="none" strike="noStrike" dirty="0">
                          <a:effectLst/>
                          <a:latin typeface="Avenir Next Condensed" panose="020B0506020202020204"/>
                        </a:rPr>
                        <a:t>Still working on finding a suitable firewall for an added layer of protection for the information and Wi-Fi. </a:t>
                      </a:r>
                      <a:endParaRPr lang="en-US" sz="1900" b="0" i="0" u="none" strike="noStrike" dirty="0">
                        <a:effectLst/>
                        <a:latin typeface="Arial" panose="020B0604020202020204" pitchFamily="34" charset="0"/>
                      </a:endParaRPr>
                    </a:p>
                  </a:txBody>
                  <a:tcPr marL="94864" marR="94864" marT="47432" marB="47432">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966377952"/>
                  </a:ext>
                </a:extLst>
              </a:tr>
            </a:tbl>
          </a:graphicData>
        </a:graphic>
      </p:graphicFrame>
    </p:spTree>
    <p:extLst>
      <p:ext uri="{BB962C8B-B14F-4D97-AF65-F5344CB8AC3E}">
        <p14:creationId xmlns:p14="http://schemas.microsoft.com/office/powerpoint/2010/main" val="268895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BDAA8-367E-7D3A-914A-F59F099B0F96}"/>
              </a:ext>
            </a:extLst>
          </p:cNvPr>
          <p:cNvSpPr>
            <a:spLocks noGrp="1"/>
          </p:cNvSpPr>
          <p:nvPr>
            <p:ph type="title"/>
          </p:nvPr>
        </p:nvSpPr>
        <p:spPr>
          <a:xfrm>
            <a:off x="6094105" y="802955"/>
            <a:ext cx="4977976" cy="1454051"/>
          </a:xfrm>
        </p:spPr>
        <p:txBody>
          <a:bodyPr>
            <a:normAutofit/>
          </a:bodyPr>
          <a:lstStyle/>
          <a:p>
            <a:pPr algn="ctr"/>
            <a:r>
              <a:rPr lang="en-US" sz="3600" dirty="0">
                <a:solidFill>
                  <a:schemeClr val="tx2"/>
                </a:solidFill>
                <a:latin typeface="Avenir Next Condensed" panose="020B0506020202020204" pitchFamily="34" charset="0"/>
              </a:rPr>
              <a:t>Migration Plan</a:t>
            </a:r>
          </a:p>
        </p:txBody>
      </p:sp>
      <p:pic>
        <p:nvPicPr>
          <p:cNvPr id="7" name="Graphic 6" descr="Check List">
            <a:extLst>
              <a:ext uri="{FF2B5EF4-FFF2-40B4-BE49-F238E27FC236}">
                <a16:creationId xmlns:a16="http://schemas.microsoft.com/office/drawing/2014/main" id="{52FBF4F5-514F-6A34-2125-974E5ABC5F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D900D0F-8A8A-F0D1-54A4-650FEDEA2F72}"/>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latin typeface="Avenir Next Condensed" panose="020B0506020202020204" pitchFamily="34" charset="0"/>
              </a:rPr>
              <a:t>Assessment Phase (Week 1-2)</a:t>
            </a:r>
          </a:p>
          <a:p>
            <a:pPr lvl="1"/>
            <a:r>
              <a:rPr lang="en-US" sz="1800" dirty="0">
                <a:solidFill>
                  <a:schemeClr val="tx2"/>
                </a:solidFill>
                <a:latin typeface="Avenir Next Condensed" panose="020B0506020202020204" pitchFamily="34" charset="0"/>
              </a:rPr>
              <a:t>Conduct comprehensive assessments, identify current vulnerabilities and risk</a:t>
            </a:r>
          </a:p>
          <a:p>
            <a:r>
              <a:rPr lang="en-US" sz="1800" dirty="0">
                <a:solidFill>
                  <a:schemeClr val="tx2"/>
                </a:solidFill>
                <a:latin typeface="Avenir Next Condensed" panose="020B0506020202020204" pitchFamily="34" charset="0"/>
              </a:rPr>
              <a:t>Planning Phase (Week 3-4)</a:t>
            </a:r>
          </a:p>
          <a:p>
            <a:pPr lvl="1"/>
            <a:r>
              <a:rPr lang="en-US" sz="1800" dirty="0">
                <a:solidFill>
                  <a:schemeClr val="tx2"/>
                </a:solidFill>
                <a:latin typeface="Avenir Next Condensed" panose="020B0506020202020204" pitchFamily="34" charset="0"/>
              </a:rPr>
              <a:t>Procure necessary hardware, software licenses, and security tools</a:t>
            </a:r>
          </a:p>
          <a:p>
            <a:r>
              <a:rPr lang="en-US" sz="1800" dirty="0">
                <a:solidFill>
                  <a:schemeClr val="tx2"/>
                </a:solidFill>
                <a:latin typeface="Avenir Next Condensed" panose="020B0506020202020204" pitchFamily="34" charset="0"/>
              </a:rPr>
              <a:t>Preparation Phase (Week 5-6)</a:t>
            </a:r>
          </a:p>
          <a:p>
            <a:pPr lvl="1"/>
            <a:r>
              <a:rPr lang="en-US" sz="1800" dirty="0">
                <a:solidFill>
                  <a:schemeClr val="tx2"/>
                </a:solidFill>
                <a:latin typeface="Avenir Next Condensed" panose="020B0506020202020204" pitchFamily="34" charset="0"/>
              </a:rPr>
              <a:t>Backup critical data and systems, conduct employee training and system tests</a:t>
            </a:r>
          </a:p>
          <a:p>
            <a:pPr marL="457200" lvl="1" indent="0">
              <a:buNone/>
            </a:pPr>
            <a:endParaRPr lang="en-US" sz="1800" dirty="0">
              <a:solidFill>
                <a:schemeClr val="tx2"/>
              </a:solidFill>
            </a:endParaRPr>
          </a:p>
          <a:p>
            <a:pPr marL="0" indent="0">
              <a:buNone/>
            </a:pP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03011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A36EF4C-CC65-99B2-611D-863B001BA731}"/>
              </a:ext>
            </a:extLst>
          </p:cNvPr>
          <p:cNvSpPr>
            <a:spLocks noGrp="1"/>
          </p:cNvSpPr>
          <p:nvPr>
            <p:ph type="title"/>
          </p:nvPr>
        </p:nvSpPr>
        <p:spPr>
          <a:xfrm>
            <a:off x="1179226" y="1280679"/>
            <a:ext cx="9833548" cy="1325563"/>
          </a:xfrm>
        </p:spPr>
        <p:txBody>
          <a:bodyPr anchor="b">
            <a:normAutofit/>
          </a:bodyPr>
          <a:lstStyle/>
          <a:p>
            <a:pPr algn="ctr"/>
            <a:r>
              <a:rPr lang="en-US" sz="3600" dirty="0">
                <a:solidFill>
                  <a:schemeClr val="tx2"/>
                </a:solidFill>
                <a:latin typeface="Avenir Next Condensed" panose="020B0506020202020204" pitchFamily="34" charset="0"/>
              </a:rPr>
              <a:t>Migration Plan Continued</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AE0C37E-82A2-E08A-3C85-A93B8CBA5969}"/>
              </a:ext>
            </a:extLst>
          </p:cNvPr>
          <p:cNvSpPr>
            <a:spLocks noGrp="1"/>
          </p:cNvSpPr>
          <p:nvPr>
            <p:ph idx="1"/>
          </p:nvPr>
        </p:nvSpPr>
        <p:spPr>
          <a:xfrm>
            <a:off x="1179226" y="2890979"/>
            <a:ext cx="9833548" cy="2693976"/>
          </a:xfrm>
        </p:spPr>
        <p:txBody>
          <a:bodyPr>
            <a:normAutofit/>
          </a:bodyPr>
          <a:lstStyle/>
          <a:p>
            <a:r>
              <a:rPr lang="en-US" sz="1800" dirty="0">
                <a:solidFill>
                  <a:schemeClr val="tx2"/>
                </a:solidFill>
                <a:latin typeface="Avenir Next Condensed" panose="020B0506020202020204" pitchFamily="34" charset="0"/>
              </a:rPr>
              <a:t>Execution Phase (Week 7-10)</a:t>
            </a:r>
          </a:p>
          <a:p>
            <a:pPr lvl="1"/>
            <a:r>
              <a:rPr lang="en-US" sz="1800" dirty="0">
                <a:solidFill>
                  <a:schemeClr val="tx2"/>
                </a:solidFill>
                <a:latin typeface="Avenir Next Condensed" panose="020B0506020202020204" pitchFamily="34" charset="0"/>
              </a:rPr>
              <a:t>Install and configure new hardware, software, and security measures</a:t>
            </a:r>
          </a:p>
          <a:p>
            <a:r>
              <a:rPr lang="en-US" sz="1800" dirty="0">
                <a:solidFill>
                  <a:schemeClr val="tx2"/>
                </a:solidFill>
                <a:latin typeface="Avenir Next Condensed" panose="020B0506020202020204" pitchFamily="34" charset="0"/>
              </a:rPr>
              <a:t>Validation Phase (Week 11-12)</a:t>
            </a:r>
          </a:p>
          <a:p>
            <a:pPr lvl="1"/>
            <a:r>
              <a:rPr lang="en-US" sz="1800" dirty="0">
                <a:solidFill>
                  <a:schemeClr val="tx2"/>
                </a:solidFill>
                <a:latin typeface="Avenir Next Condensed" panose="020B0506020202020204" pitchFamily="34" charset="0"/>
              </a:rPr>
              <a:t>Conduct thorough testing and validation of the migrated systems</a:t>
            </a:r>
          </a:p>
          <a:p>
            <a:r>
              <a:rPr lang="en-US" sz="1800" dirty="0">
                <a:solidFill>
                  <a:schemeClr val="tx2"/>
                </a:solidFill>
                <a:latin typeface="Avenir Next Condensed" panose="020B0506020202020204" pitchFamily="34" charset="0"/>
              </a:rPr>
              <a:t>Transition Phase (Week 13)</a:t>
            </a:r>
          </a:p>
          <a:p>
            <a:pPr lvl="1"/>
            <a:r>
              <a:rPr lang="en-US" sz="1800" dirty="0">
                <a:solidFill>
                  <a:schemeClr val="tx2"/>
                </a:solidFill>
                <a:latin typeface="Avenir Next Condensed" panose="020B0506020202020204" pitchFamily="34" charset="0"/>
              </a:rPr>
              <a:t>Update documentation, manuals and operating procedures and conduct post implementation review</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0126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D4A2AD-E2FD-4CAD-8DEF-75993D7E4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30E65E5-31AD-4B0E-8D4C-6526CAAE2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B65B678-A993-4BFF-AE12-E1A2FC66BB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0"/>
            <a:ext cx="5646974" cy="6483075"/>
            <a:chOff x="-19221" y="0"/>
            <a:chExt cx="5646974" cy="6483075"/>
          </a:xfrm>
        </p:grpSpPr>
        <p:sp>
          <p:nvSpPr>
            <p:cNvPr id="15" name="Freeform: Shape 14">
              <a:extLst>
                <a:ext uri="{FF2B5EF4-FFF2-40B4-BE49-F238E27FC236}">
                  <a16:creationId xmlns:a16="http://schemas.microsoft.com/office/drawing/2014/main" id="{265A95B7-D327-4B86-92B5-EC4B891D5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1E75360-B005-450D-92A5-52D302149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B0436CEA-83DB-4E89-8B52-8D9168AD5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00AFA37-9373-4E36-8BDE-B16B248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EF6F58D-616C-D82C-2B9C-411CD79979D3}"/>
              </a:ext>
            </a:extLst>
          </p:cNvPr>
          <p:cNvSpPr>
            <a:spLocks noGrp="1"/>
          </p:cNvSpPr>
          <p:nvPr>
            <p:ph type="title"/>
          </p:nvPr>
        </p:nvSpPr>
        <p:spPr>
          <a:xfrm>
            <a:off x="804672" y="3121701"/>
            <a:ext cx="3658053" cy="2160162"/>
          </a:xfrm>
        </p:spPr>
        <p:txBody>
          <a:bodyPr vert="horz" lIns="91440" tIns="45720" rIns="91440" bIns="45720" rtlCol="0" anchor="t">
            <a:normAutofit/>
          </a:bodyPr>
          <a:lstStyle/>
          <a:p>
            <a:r>
              <a:rPr lang="en-US" sz="4000" kern="1200" dirty="0">
                <a:solidFill>
                  <a:schemeClr val="tx2"/>
                </a:solidFill>
                <a:latin typeface="Avenir Next Condensed" panose="020B0506020202020204" pitchFamily="34" charset="0"/>
              </a:rPr>
              <a:t>Budget </a:t>
            </a:r>
          </a:p>
        </p:txBody>
      </p:sp>
      <p:pic>
        <p:nvPicPr>
          <p:cNvPr id="5" name="Picture 4" descr="A screenshot of a computer&#10;&#10;Description automatically generated">
            <a:extLst>
              <a:ext uri="{FF2B5EF4-FFF2-40B4-BE49-F238E27FC236}">
                <a16:creationId xmlns:a16="http://schemas.microsoft.com/office/drawing/2014/main" id="{00641471-D3A3-7FAB-C8CA-D3E392E23A7F}"/>
              </a:ext>
            </a:extLst>
          </p:cNvPr>
          <p:cNvPicPr>
            <a:picLocks noChangeAspect="1"/>
          </p:cNvPicPr>
          <p:nvPr/>
        </p:nvPicPr>
        <p:blipFill>
          <a:blip r:embed="rId2"/>
          <a:stretch>
            <a:fillRect/>
          </a:stretch>
        </p:blipFill>
        <p:spPr>
          <a:xfrm>
            <a:off x="6072854" y="275008"/>
            <a:ext cx="5314474" cy="6307983"/>
          </a:xfrm>
          <a:prstGeom prst="rect">
            <a:avLst/>
          </a:prstGeom>
        </p:spPr>
      </p:pic>
    </p:spTree>
    <p:extLst>
      <p:ext uri="{BB962C8B-B14F-4D97-AF65-F5344CB8AC3E}">
        <p14:creationId xmlns:p14="http://schemas.microsoft.com/office/powerpoint/2010/main" val="9237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B86FA-1299-10D4-426D-431F7E7657D5}"/>
              </a:ext>
            </a:extLst>
          </p:cNvPr>
          <p:cNvSpPr>
            <a:spLocks noGrp="1"/>
          </p:cNvSpPr>
          <p:nvPr>
            <p:ph type="title"/>
          </p:nvPr>
        </p:nvSpPr>
        <p:spPr>
          <a:xfrm>
            <a:off x="8485274" y="1150122"/>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Enterprise Architecture Diagram</a:t>
            </a:r>
          </a:p>
        </p:txBody>
      </p:sp>
      <p:grpSp>
        <p:nvGrpSpPr>
          <p:cNvPr id="27" name="Group 2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28" name="Freeform: Shape 2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1" name="Freeform: Shape 3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close-up of a computer&#10;&#10;Description automatically generated">
            <a:extLst>
              <a:ext uri="{FF2B5EF4-FFF2-40B4-BE49-F238E27FC236}">
                <a16:creationId xmlns:a16="http://schemas.microsoft.com/office/drawing/2014/main" id="{37355CF0-C093-7B1C-1F62-74C8FCB8A5AB}"/>
              </a:ext>
            </a:extLst>
          </p:cNvPr>
          <p:cNvPicPr>
            <a:picLocks noChangeAspect="1"/>
          </p:cNvPicPr>
          <p:nvPr/>
        </p:nvPicPr>
        <p:blipFill>
          <a:blip r:embed="rId3"/>
          <a:stretch>
            <a:fillRect/>
          </a:stretch>
        </p:blipFill>
        <p:spPr>
          <a:xfrm>
            <a:off x="1006889" y="2255730"/>
            <a:ext cx="7372133" cy="3483333"/>
          </a:xfrm>
          <a:prstGeom prst="rect">
            <a:avLst/>
          </a:prstGeom>
        </p:spPr>
      </p:pic>
      <p:grpSp>
        <p:nvGrpSpPr>
          <p:cNvPr id="33" name="Group 3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34" name="Freeform: Shape 3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25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139FF-20C6-09AF-B910-86AA52B81AED}"/>
              </a:ext>
            </a:extLst>
          </p:cNvPr>
          <p:cNvSpPr>
            <a:spLocks noGrp="1"/>
          </p:cNvSpPr>
          <p:nvPr>
            <p:ph type="title"/>
          </p:nvPr>
        </p:nvSpPr>
        <p:spPr>
          <a:xfrm>
            <a:off x="8846738" y="1366316"/>
            <a:ext cx="3060960" cy="2297266"/>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Physical Network Structure</a:t>
            </a:r>
          </a:p>
        </p:txBody>
      </p:sp>
      <p:grpSp>
        <p:nvGrpSpPr>
          <p:cNvPr id="12" name="Group 11">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3" name="Freeform: Shape 12">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1" descr="A blueprint of a store&#10;&#10;Description automatically generated">
            <a:extLst>
              <a:ext uri="{FF2B5EF4-FFF2-40B4-BE49-F238E27FC236}">
                <a16:creationId xmlns:a16="http://schemas.microsoft.com/office/drawing/2014/main" id="{091283FF-392D-659F-61C4-A6D5C26A41C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tretch>
            <a:fillRect/>
          </a:stretch>
        </p:blipFill>
        <p:spPr bwMode="auto">
          <a:xfrm>
            <a:off x="684075" y="2227674"/>
            <a:ext cx="7881408" cy="46303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9" name="Freeform: Shape 18">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1074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71935-D964-90FC-1AE2-41841DC6A1F2}"/>
              </a:ext>
            </a:extLst>
          </p:cNvPr>
          <p:cNvSpPr>
            <a:spLocks noGrp="1"/>
          </p:cNvSpPr>
          <p:nvPr>
            <p:ph type="title"/>
          </p:nvPr>
        </p:nvSpPr>
        <p:spPr>
          <a:xfrm>
            <a:off x="8414817" y="1292533"/>
            <a:ext cx="3404937" cy="2297266"/>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Logical Network Diagram</a:t>
            </a:r>
          </a:p>
        </p:txBody>
      </p:sp>
      <p:grpSp>
        <p:nvGrpSpPr>
          <p:cNvPr id="12" name="Group 11">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3" name="Freeform: Shape 12">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 name="Freeform: Shape 15">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1" descr="A diagram of a computer network&#10;&#10;Description automatically generated">
            <a:extLst>
              <a:ext uri="{FF2B5EF4-FFF2-40B4-BE49-F238E27FC236}">
                <a16:creationId xmlns:a16="http://schemas.microsoft.com/office/drawing/2014/main" id="{65A79E5A-2640-1906-5EE8-C4B517A8C2C3}"/>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2386984" y="0"/>
            <a:ext cx="6027833" cy="669759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grpSp>
        <p:nvGrpSpPr>
          <p:cNvPr id="18" name="Group 17">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19" name="Freeform: Shape 18">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887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F0C45-B9A5-E65B-8108-A4971D7D133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SWOT </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pink and white diagram with text&#10;&#10;Description automatically generated">
            <a:extLst>
              <a:ext uri="{FF2B5EF4-FFF2-40B4-BE49-F238E27FC236}">
                <a16:creationId xmlns:a16="http://schemas.microsoft.com/office/drawing/2014/main" id="{9EC9C3C2-61CF-3886-AA15-921FD5A684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09803"/>
            <a:ext cx="7214616" cy="541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0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FE8D2FE-0E55-D407-2EB4-26D05C222DA0}"/>
              </a:ext>
            </a:extLst>
          </p:cNvPr>
          <p:cNvSpPr>
            <a:spLocks noGrp="1"/>
          </p:cNvSpPr>
          <p:nvPr>
            <p:ph type="title"/>
          </p:nvPr>
        </p:nvSpPr>
        <p:spPr>
          <a:xfrm>
            <a:off x="377689" y="1243013"/>
            <a:ext cx="3855720" cy="4371974"/>
          </a:xfrm>
        </p:spPr>
        <p:txBody>
          <a:bodyPr>
            <a:normAutofit/>
          </a:bodyPr>
          <a:lstStyle/>
          <a:p>
            <a:pPr algn="ctr"/>
            <a:r>
              <a:rPr lang="en-US" sz="3600" dirty="0">
                <a:solidFill>
                  <a:schemeClr val="tx2"/>
                </a:solidFill>
                <a:latin typeface="Avenir Next Condensed" panose="020B0506020202020204" pitchFamily="34" charset="0"/>
              </a:rPr>
              <a:t>Conclusion</a:t>
            </a:r>
          </a:p>
        </p:txBody>
      </p:sp>
      <p:sp>
        <p:nvSpPr>
          <p:cNvPr id="3" name="Content Placeholder 2">
            <a:extLst>
              <a:ext uri="{FF2B5EF4-FFF2-40B4-BE49-F238E27FC236}">
                <a16:creationId xmlns:a16="http://schemas.microsoft.com/office/drawing/2014/main" id="{D31A1A85-E612-81E2-E0F7-21800022F26D}"/>
              </a:ext>
            </a:extLst>
          </p:cNvPr>
          <p:cNvSpPr>
            <a:spLocks noGrp="1"/>
          </p:cNvSpPr>
          <p:nvPr>
            <p:ph idx="1"/>
          </p:nvPr>
        </p:nvSpPr>
        <p:spPr>
          <a:xfrm>
            <a:off x="6172200" y="804672"/>
            <a:ext cx="5221224" cy="5230368"/>
          </a:xfrm>
        </p:spPr>
        <p:txBody>
          <a:bodyPr anchor="ctr">
            <a:normAutofit/>
          </a:bodyPr>
          <a:lstStyle/>
          <a:p>
            <a:r>
              <a:rPr lang="en-US" sz="1800" b="0" i="0">
                <a:solidFill>
                  <a:schemeClr val="tx2"/>
                </a:solidFill>
                <a:effectLst/>
                <a:latin typeface="Avenir Next Condensed" panose="020B0506020202020204" pitchFamily="34" charset="0"/>
              </a:rPr>
              <a:t>  By following this migration plan, Wildflower Florist LLC can successfully upgrade its IT infrastructure, enhance network security, and ensure minimal disruption to business operations. With careful planning, thorough preparation, and effective execution, the migrating process will position the company for improved efficiency, compliance, and resilience in the ever-evolving digital landscape. </a:t>
            </a:r>
            <a:endParaRPr lang="en-US" sz="1800">
              <a:solidFill>
                <a:schemeClr val="tx2"/>
              </a:solidFill>
            </a:endParaRPr>
          </a:p>
        </p:txBody>
      </p:sp>
    </p:spTree>
    <p:extLst>
      <p:ext uri="{BB962C8B-B14F-4D97-AF65-F5344CB8AC3E}">
        <p14:creationId xmlns:p14="http://schemas.microsoft.com/office/powerpoint/2010/main" val="314750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CFA7-4947-4683-9274-5D474FA2AFCA}"/>
              </a:ext>
            </a:extLst>
          </p:cNvPr>
          <p:cNvSpPr>
            <a:spLocks noGrp="1"/>
          </p:cNvSpPr>
          <p:nvPr>
            <p:ph type="title"/>
          </p:nvPr>
        </p:nvSpPr>
        <p:spPr>
          <a:xfrm>
            <a:off x="2187363" y="1671569"/>
            <a:ext cx="5801917" cy="2228760"/>
          </a:xfrm>
        </p:spPr>
        <p:txBody>
          <a:bodyPr anchor="b">
            <a:normAutofit/>
          </a:bodyPr>
          <a:lstStyle/>
          <a:p>
            <a:r>
              <a:rPr lang="en-US" sz="4000" dirty="0">
                <a:latin typeface="Avenir Next Condensed" panose="020B0506020202020204" pitchFamily="34" charset="0"/>
              </a:rPr>
              <a:t>Needs Assessment</a:t>
            </a:r>
          </a:p>
        </p:txBody>
      </p:sp>
      <p:pic>
        <p:nvPicPr>
          <p:cNvPr id="7" name="Graphic 6" descr="Laptop Secure">
            <a:extLst>
              <a:ext uri="{FF2B5EF4-FFF2-40B4-BE49-F238E27FC236}">
                <a16:creationId xmlns:a16="http://schemas.microsoft.com/office/drawing/2014/main" id="{9486413A-DB46-28E4-43AB-8F046565B9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02C00AC0-610E-1B90-016A-EF0FCE6E569C}"/>
              </a:ext>
            </a:extLst>
          </p:cNvPr>
          <p:cNvSpPr>
            <a:spLocks noGrp="1"/>
          </p:cNvSpPr>
          <p:nvPr>
            <p:ph idx="1"/>
          </p:nvPr>
        </p:nvSpPr>
        <p:spPr>
          <a:xfrm>
            <a:off x="2187364" y="4072044"/>
            <a:ext cx="5801917" cy="2057045"/>
          </a:xfrm>
        </p:spPr>
        <p:txBody>
          <a:bodyPr>
            <a:normAutofit/>
          </a:bodyPr>
          <a:lstStyle/>
          <a:p>
            <a:r>
              <a:rPr lang="en-US" sz="2000" dirty="0">
                <a:latin typeface="Avenir Next Condensed" panose="020B0506020202020204" pitchFamily="34" charset="0"/>
              </a:rPr>
              <a:t>The main concern is network security </a:t>
            </a:r>
          </a:p>
          <a:p>
            <a:r>
              <a:rPr lang="en-US" sz="2000" dirty="0">
                <a:latin typeface="Avenir Next Condensed" panose="020B0506020202020204" pitchFamily="34" charset="0"/>
              </a:rPr>
              <a:t>She does not have as large of a budget that larger companies have</a:t>
            </a:r>
          </a:p>
        </p:txBody>
      </p:sp>
      <p:pic>
        <p:nvPicPr>
          <p:cNvPr id="9" name="Graphic 8" descr="Laptop Secure">
            <a:extLst>
              <a:ext uri="{FF2B5EF4-FFF2-40B4-BE49-F238E27FC236}">
                <a16:creationId xmlns:a16="http://schemas.microsoft.com/office/drawing/2014/main" id="{C5515370-22C4-4391-B3A6-7ED71CBCD2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21963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34305-97E4-F926-4F97-5D2CBBFE39C3}"/>
              </a:ext>
            </a:extLst>
          </p:cNvPr>
          <p:cNvSpPr>
            <a:spLocks noGrp="1"/>
          </p:cNvSpPr>
          <p:nvPr>
            <p:ph type="title"/>
          </p:nvPr>
        </p:nvSpPr>
        <p:spPr>
          <a:xfrm>
            <a:off x="8441677" y="1018727"/>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Need #1 Secure Wi-Fi Information</a:t>
            </a:r>
          </a:p>
        </p:txBody>
      </p:sp>
      <p:grpSp>
        <p:nvGrpSpPr>
          <p:cNvPr id="50" name="Group 49">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51" name="Freeform: Shape 3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3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3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4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4" name="Freeform: Shape 4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9FFDBA28-D3FA-6BC1-698A-51CF68AD682F}"/>
              </a:ext>
            </a:extLst>
          </p:cNvPr>
          <p:cNvGraphicFramePr>
            <a:graphicFrameLocks noGrp="1"/>
          </p:cNvGraphicFramePr>
          <p:nvPr>
            <p:extLst>
              <p:ext uri="{D42A27DB-BD31-4B8C-83A1-F6EECF244321}">
                <p14:modId xmlns:p14="http://schemas.microsoft.com/office/powerpoint/2010/main" val="1188498893"/>
              </p:ext>
            </p:extLst>
          </p:nvPr>
        </p:nvGraphicFramePr>
        <p:xfrm>
          <a:off x="1864279" y="917321"/>
          <a:ext cx="6235058" cy="5023358"/>
        </p:xfrm>
        <a:graphic>
          <a:graphicData uri="http://schemas.openxmlformats.org/drawingml/2006/table">
            <a:tbl>
              <a:tblPr/>
              <a:tblGrid>
                <a:gridCol w="2479468">
                  <a:extLst>
                    <a:ext uri="{9D8B030D-6E8A-4147-A177-3AD203B41FA5}">
                      <a16:colId xmlns:a16="http://schemas.microsoft.com/office/drawing/2014/main" val="777167200"/>
                    </a:ext>
                  </a:extLst>
                </a:gridCol>
                <a:gridCol w="3755590">
                  <a:extLst>
                    <a:ext uri="{9D8B030D-6E8A-4147-A177-3AD203B41FA5}">
                      <a16:colId xmlns:a16="http://schemas.microsoft.com/office/drawing/2014/main" val="4138003761"/>
                    </a:ext>
                  </a:extLst>
                </a:gridCol>
              </a:tblGrid>
              <a:tr h="1863666">
                <a:tc>
                  <a:txBody>
                    <a:bodyPr/>
                    <a:lstStyle/>
                    <a:p>
                      <a:pPr algn="l" rtl="0" fontAlgn="base"/>
                      <a:r>
                        <a:rPr lang="en-US" sz="1700" b="0" i="0">
                          <a:effectLst/>
                          <a:latin typeface="Avenir Next Condensed" panose="020B0506020202020204" pitchFamily="34" charset="0"/>
                        </a:rPr>
                        <a:t>Statement of Purpose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a:effectLst/>
                          <a:latin typeface="Avenir Next Condensed" panose="020B0506020202020204" pitchFamily="34" charset="0"/>
                        </a:rPr>
                        <a:t>To ensure sensitive customer information regarding customer orders is secure, Wildflower Florist needs to protect sensitive information such as their WiFi password.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0648109"/>
                  </a:ext>
                </a:extLst>
              </a:tr>
              <a:tr h="1579846">
                <a:tc>
                  <a:txBody>
                    <a:bodyPr/>
                    <a:lstStyle/>
                    <a:p>
                      <a:pPr algn="l" rtl="0" fontAlgn="base"/>
                      <a:r>
                        <a:rPr lang="en-US" sz="1700" b="0" i="0">
                          <a:effectLst/>
                          <a:latin typeface="Avenir Next Condensed" panose="020B0506020202020204" pitchFamily="34" charset="0"/>
                        </a:rPr>
                        <a:t>Situation / Goals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a:effectLst/>
                          <a:latin typeface="Avenir Next Condensed" panose="020B0506020202020204" pitchFamily="34" charset="0"/>
                        </a:rPr>
                        <a:t>Currently Wildflower Florist keeps their WiFi information taped to a wall by the bathroom. This creates a security risk as customers ask to use the bathroom in the back.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4027501"/>
                  </a:ext>
                </a:extLst>
              </a:tr>
              <a:tr h="1579846">
                <a:tc>
                  <a:txBody>
                    <a:bodyPr/>
                    <a:lstStyle/>
                    <a:p>
                      <a:pPr algn="l" rtl="0" fontAlgn="base"/>
                      <a:r>
                        <a:rPr lang="en-US" sz="1700" b="0" i="0">
                          <a:effectLst/>
                          <a:latin typeface="Avenir Next Condensed" panose="020B0506020202020204" pitchFamily="34" charset="0"/>
                        </a:rPr>
                        <a:t>Process </a:t>
                      </a:r>
                      <a:endParaRPr lang="en-US" sz="2100" b="0" i="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700" b="0" i="0" dirty="0">
                          <a:effectLst/>
                          <a:latin typeface="Avenir Next Condensed" panose="020B0506020202020204" pitchFamily="34" charset="0"/>
                        </a:rPr>
                        <a:t>Jessica will take down the </a:t>
                      </a:r>
                      <a:r>
                        <a:rPr lang="en-US" sz="1700" b="0" i="0" dirty="0" err="1">
                          <a:effectLst/>
                          <a:latin typeface="Avenir Next Condensed" panose="020B0506020202020204" pitchFamily="34" charset="0"/>
                        </a:rPr>
                        <a:t>WiFi</a:t>
                      </a:r>
                      <a:r>
                        <a:rPr lang="en-US" sz="1700" b="0" i="0" dirty="0">
                          <a:effectLst/>
                          <a:latin typeface="Avenir Next Condensed" panose="020B0506020202020204" pitchFamily="34" charset="0"/>
                        </a:rPr>
                        <a:t> information on the wall by the bathroom and keep their information in a secure spot only employees will know about. </a:t>
                      </a:r>
                      <a:endParaRPr lang="en-US" sz="2100" b="0" i="0" dirty="0">
                        <a:effectLst/>
                      </a:endParaRPr>
                    </a:p>
                  </a:txBody>
                  <a:tcPr marL="110994" marR="110994" marT="55497" marB="5549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3445545"/>
                  </a:ext>
                </a:extLst>
              </a:tr>
            </a:tbl>
          </a:graphicData>
        </a:graphic>
      </p:graphicFrame>
    </p:spTree>
    <p:extLst>
      <p:ext uri="{BB962C8B-B14F-4D97-AF65-F5344CB8AC3E}">
        <p14:creationId xmlns:p14="http://schemas.microsoft.com/office/powerpoint/2010/main" val="368223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44D6B-9296-8EF0-EA32-B502CEFD9954}"/>
              </a:ext>
            </a:extLst>
          </p:cNvPr>
          <p:cNvSpPr>
            <a:spLocks noGrp="1"/>
          </p:cNvSpPr>
          <p:nvPr>
            <p:ph type="title"/>
          </p:nvPr>
        </p:nvSpPr>
        <p:spPr>
          <a:xfrm>
            <a:off x="8325852" y="1118937"/>
            <a:ext cx="3404937" cy="2683187"/>
          </a:xfrm>
        </p:spPr>
        <p:txBody>
          <a:bodyPr vert="horz" lIns="91440" tIns="45720" rIns="91440" bIns="45720" rtlCol="0" anchor="b">
            <a:normAutofit/>
          </a:bodyPr>
          <a:lstStyle/>
          <a:p>
            <a:pPr algn="ctr"/>
            <a:r>
              <a:rPr lang="en-US" sz="4000" kern="1200" dirty="0">
                <a:solidFill>
                  <a:schemeClr val="tx2"/>
                </a:solidFill>
                <a:latin typeface="Avenir Next Condensed" panose="020B0506020202020204" pitchFamily="34" charset="0"/>
              </a:rPr>
              <a:t>Need #2 Two-Factor Authentication</a:t>
            </a:r>
          </a:p>
        </p:txBody>
      </p:sp>
      <p:grpSp>
        <p:nvGrpSpPr>
          <p:cNvPr id="17" name="Group 1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8" name="Freeform: Shape 17">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4" name="Freeform: Shape 23">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F103458E-5BE4-BC5E-A648-8765205201DB}"/>
              </a:ext>
            </a:extLst>
          </p:cNvPr>
          <p:cNvGraphicFramePr>
            <a:graphicFrameLocks noGrp="1"/>
          </p:cNvGraphicFramePr>
          <p:nvPr>
            <p:extLst>
              <p:ext uri="{D42A27DB-BD31-4B8C-83A1-F6EECF244321}">
                <p14:modId xmlns:p14="http://schemas.microsoft.com/office/powerpoint/2010/main" val="52662432"/>
              </p:ext>
            </p:extLst>
          </p:nvPr>
        </p:nvGraphicFramePr>
        <p:xfrm>
          <a:off x="1767054" y="1317603"/>
          <a:ext cx="6332283" cy="4969042"/>
        </p:xfrm>
        <a:graphic>
          <a:graphicData uri="http://schemas.openxmlformats.org/drawingml/2006/table">
            <a:tbl>
              <a:tblPr/>
              <a:tblGrid>
                <a:gridCol w="3084762">
                  <a:extLst>
                    <a:ext uri="{9D8B030D-6E8A-4147-A177-3AD203B41FA5}">
                      <a16:colId xmlns:a16="http://schemas.microsoft.com/office/drawing/2014/main" val="4012169982"/>
                    </a:ext>
                  </a:extLst>
                </a:gridCol>
                <a:gridCol w="3247521">
                  <a:extLst>
                    <a:ext uri="{9D8B030D-6E8A-4147-A177-3AD203B41FA5}">
                      <a16:colId xmlns:a16="http://schemas.microsoft.com/office/drawing/2014/main" val="3843670194"/>
                    </a:ext>
                  </a:extLst>
                </a:gridCol>
              </a:tblGrid>
              <a:tr h="2311889">
                <a:tc>
                  <a:txBody>
                    <a:bodyPr/>
                    <a:lstStyle/>
                    <a:p>
                      <a:pPr algn="l" rtl="0" fontAlgn="base"/>
                      <a:r>
                        <a:rPr lang="en-US" sz="1300" b="0" i="0">
                          <a:effectLst/>
                          <a:latin typeface="Avenir Next Condensed" panose="020B0506020202020204" pitchFamily="34" charset="0"/>
                        </a:rPr>
                        <a:t>Statement Of Purpose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A two-factor authentication will help secure the iPad at the shop that holds important information in it. Instilling a two-factor system such as Face ID and receiving text messages within a code to log in or receiving in through email will help secure the devices limiting potential hazards like a password being leaked and giving access to the iPad from a 3</a:t>
                      </a:r>
                      <a:r>
                        <a:rPr lang="en-US" sz="1100" b="0" i="0" baseline="30000" dirty="0">
                          <a:effectLst/>
                          <a:latin typeface="Avenir Next Condensed" panose="020B0506020202020204" pitchFamily="34" charset="0"/>
                        </a:rPr>
                        <a:t>rd</a:t>
                      </a:r>
                      <a:r>
                        <a:rPr lang="en-US" sz="1300" b="0" i="0" dirty="0">
                          <a:effectLst/>
                          <a:latin typeface="Avenir Next Condensed" panose="020B0506020202020204" pitchFamily="34" charset="0"/>
                        </a:rPr>
                        <a:t> party device.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4766481"/>
                  </a:ext>
                </a:extLst>
              </a:tr>
              <a:tr h="1000806">
                <a:tc>
                  <a:txBody>
                    <a:bodyPr/>
                    <a:lstStyle/>
                    <a:p>
                      <a:pPr algn="l" rtl="0" fontAlgn="base"/>
                      <a:r>
                        <a:rPr lang="en-US" sz="1300" b="0" i="0">
                          <a:effectLst/>
                          <a:latin typeface="Avenir Next Condensed" panose="020B0506020202020204" pitchFamily="34" charset="0"/>
                        </a:rPr>
                        <a:t>Situation/Goals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The two-factor system being installed will limit the number of potential hackers trying to get into the system due to their being a required code.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2696904"/>
                  </a:ext>
                </a:extLst>
              </a:tr>
              <a:tr h="1656347">
                <a:tc>
                  <a:txBody>
                    <a:bodyPr/>
                    <a:lstStyle/>
                    <a:p>
                      <a:pPr algn="l" rtl="0" fontAlgn="base"/>
                      <a:r>
                        <a:rPr lang="en-US" sz="1300" b="0" i="0">
                          <a:effectLst/>
                          <a:latin typeface="Avenir Next Condensed" panose="020B0506020202020204" pitchFamily="34" charset="0"/>
                        </a:rPr>
                        <a:t>Process </a:t>
                      </a:r>
                      <a:endParaRPr lang="en-US" sz="1700" b="0" i="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sz="1300" b="0" i="0" dirty="0">
                          <a:effectLst/>
                          <a:latin typeface="Avenir Next Condensed" panose="020B0506020202020204" pitchFamily="34" charset="0"/>
                        </a:rPr>
                        <a:t>When an employee is logging into an iPad, after they input the correct password exclusively correlated to their account. They will receive a one-time code to their personal phone number or email that they will then put in the iPad to confirm the login. </a:t>
                      </a:r>
                      <a:endParaRPr lang="en-US" sz="1700" b="0" i="0" dirty="0">
                        <a:effectLst/>
                      </a:endParaRPr>
                    </a:p>
                  </a:txBody>
                  <a:tcPr marL="87375" marR="87375" marT="43687" marB="4368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3769620"/>
                  </a:ext>
                </a:extLst>
              </a:tr>
            </a:tbl>
          </a:graphicData>
        </a:graphic>
      </p:graphicFrame>
    </p:spTree>
    <p:extLst>
      <p:ext uri="{BB962C8B-B14F-4D97-AF65-F5344CB8AC3E}">
        <p14:creationId xmlns:p14="http://schemas.microsoft.com/office/powerpoint/2010/main" val="81583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CBBE-EACC-59F8-AE76-74C42E0E5EC2}"/>
              </a:ext>
            </a:extLst>
          </p:cNvPr>
          <p:cNvSpPr>
            <a:spLocks noGrp="1"/>
          </p:cNvSpPr>
          <p:nvPr>
            <p:ph type="title"/>
          </p:nvPr>
        </p:nvSpPr>
        <p:spPr/>
        <p:txBody>
          <a:bodyPr/>
          <a:lstStyle/>
          <a:p>
            <a:r>
              <a:rPr lang="en-US" dirty="0">
                <a:latin typeface="Avenir Next Condensed" panose="020B0506020202020204" pitchFamily="34" charset="0"/>
              </a:rPr>
              <a:t>Threats</a:t>
            </a:r>
          </a:p>
        </p:txBody>
      </p:sp>
      <p:graphicFrame>
        <p:nvGraphicFramePr>
          <p:cNvPr id="7" name="Content Placeholder 2">
            <a:extLst>
              <a:ext uri="{FF2B5EF4-FFF2-40B4-BE49-F238E27FC236}">
                <a16:creationId xmlns:a16="http://schemas.microsoft.com/office/drawing/2014/main" id="{BE0F9C46-C3D3-96B8-414B-5BE63D8075AA}"/>
              </a:ext>
            </a:extLst>
          </p:cNvPr>
          <p:cNvGraphicFramePr>
            <a:graphicFrameLocks noGrp="1"/>
          </p:cNvGraphicFramePr>
          <p:nvPr>
            <p:ph idx="1"/>
            <p:extLst>
              <p:ext uri="{D42A27DB-BD31-4B8C-83A1-F6EECF244321}">
                <p14:modId xmlns:p14="http://schemas.microsoft.com/office/powerpoint/2010/main" val="13728717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60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9367-FE68-B06C-0EC5-F49C17761B81}"/>
              </a:ext>
            </a:extLst>
          </p:cNvPr>
          <p:cNvSpPr>
            <a:spLocks noGrp="1"/>
          </p:cNvSpPr>
          <p:nvPr>
            <p:ph type="title"/>
          </p:nvPr>
        </p:nvSpPr>
        <p:spPr/>
        <p:txBody>
          <a:bodyPr/>
          <a:lstStyle/>
          <a:p>
            <a:r>
              <a:rPr lang="en-US" dirty="0">
                <a:latin typeface="Avenir Next Condensed" panose="020B0506020202020204" pitchFamily="34" charset="0"/>
              </a:rPr>
              <a:t>Threats Continued</a:t>
            </a:r>
          </a:p>
        </p:txBody>
      </p:sp>
      <p:graphicFrame>
        <p:nvGraphicFramePr>
          <p:cNvPr id="5" name="Content Placeholder 2">
            <a:extLst>
              <a:ext uri="{FF2B5EF4-FFF2-40B4-BE49-F238E27FC236}">
                <a16:creationId xmlns:a16="http://schemas.microsoft.com/office/drawing/2014/main" id="{1931070D-6CB0-FDA8-1AE2-95BE4AE32C4A}"/>
              </a:ext>
            </a:extLst>
          </p:cNvPr>
          <p:cNvGraphicFramePr>
            <a:graphicFrameLocks noGrp="1"/>
          </p:cNvGraphicFramePr>
          <p:nvPr>
            <p:ph idx="1"/>
            <p:extLst>
              <p:ext uri="{D42A27DB-BD31-4B8C-83A1-F6EECF244321}">
                <p14:modId xmlns:p14="http://schemas.microsoft.com/office/powerpoint/2010/main" val="7525027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267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CCEF-3567-D684-72BE-C75516C14D99}"/>
              </a:ext>
            </a:extLst>
          </p:cNvPr>
          <p:cNvSpPr>
            <a:spLocks noGrp="1"/>
          </p:cNvSpPr>
          <p:nvPr>
            <p:ph type="title"/>
          </p:nvPr>
        </p:nvSpPr>
        <p:spPr/>
        <p:txBody>
          <a:bodyPr/>
          <a:lstStyle/>
          <a:p>
            <a:r>
              <a:rPr lang="en-US" dirty="0">
                <a:latin typeface="Avenir Next Condensed" panose="020B0506020202020204" pitchFamily="34" charset="0"/>
              </a:rPr>
              <a:t>Risk Analysis</a:t>
            </a:r>
          </a:p>
        </p:txBody>
      </p:sp>
      <p:graphicFrame>
        <p:nvGraphicFramePr>
          <p:cNvPr id="5" name="Content Placeholder 2">
            <a:extLst>
              <a:ext uri="{FF2B5EF4-FFF2-40B4-BE49-F238E27FC236}">
                <a16:creationId xmlns:a16="http://schemas.microsoft.com/office/drawing/2014/main" id="{9DE75B3D-1E16-6368-EEC5-5408DC936885}"/>
              </a:ext>
            </a:extLst>
          </p:cNvPr>
          <p:cNvGraphicFramePr>
            <a:graphicFrameLocks noGrp="1"/>
          </p:cNvGraphicFramePr>
          <p:nvPr>
            <p:ph idx="1"/>
            <p:extLst>
              <p:ext uri="{D42A27DB-BD31-4B8C-83A1-F6EECF244321}">
                <p14:modId xmlns:p14="http://schemas.microsoft.com/office/powerpoint/2010/main" val="29216596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9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6A98B-C2DC-E869-95F3-404400E0AA13}"/>
              </a:ext>
            </a:extLst>
          </p:cNvPr>
          <p:cNvSpPr>
            <a:spLocks noGrp="1"/>
          </p:cNvSpPr>
          <p:nvPr>
            <p:ph type="title"/>
          </p:nvPr>
        </p:nvSpPr>
        <p:spPr>
          <a:xfrm>
            <a:off x="1195458" y="2212258"/>
            <a:ext cx="9808067" cy="1113503"/>
          </a:xfrm>
        </p:spPr>
        <p:txBody>
          <a:bodyPr anchor="b">
            <a:normAutofit/>
          </a:bodyPr>
          <a:lstStyle/>
          <a:p>
            <a:pPr algn="ctr"/>
            <a:r>
              <a:rPr lang="en-US" sz="4000" dirty="0">
                <a:latin typeface="Avenir Next Condensed" panose="020B0506020202020204" pitchFamily="34" charset="0"/>
              </a:rPr>
              <a:t>Risk Strategies</a:t>
            </a:r>
          </a:p>
        </p:txBody>
      </p:sp>
      <p:pic>
        <p:nvPicPr>
          <p:cNvPr id="7" name="Graphic 6" descr="Lock">
            <a:extLst>
              <a:ext uri="{FF2B5EF4-FFF2-40B4-BE49-F238E27FC236}">
                <a16:creationId xmlns:a16="http://schemas.microsoft.com/office/drawing/2014/main" id="{6A45283C-9B9C-2F0F-C001-AD712ECB75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8389" y="1122553"/>
            <a:ext cx="995221" cy="995221"/>
          </a:xfrm>
          <a:prstGeom prst="rect">
            <a:avLst/>
          </a:prstGeom>
        </p:spPr>
      </p:pic>
      <p:graphicFrame>
        <p:nvGraphicFramePr>
          <p:cNvPr id="12" name="Content Placeholder 2">
            <a:extLst>
              <a:ext uri="{FF2B5EF4-FFF2-40B4-BE49-F238E27FC236}">
                <a16:creationId xmlns:a16="http://schemas.microsoft.com/office/drawing/2014/main" id="{D4B9FEC6-C02E-118E-F5F4-235664FCF321}"/>
              </a:ext>
            </a:extLst>
          </p:cNvPr>
          <p:cNvGraphicFramePr>
            <a:graphicFrameLocks noGrp="1"/>
          </p:cNvGraphicFramePr>
          <p:nvPr>
            <p:ph idx="1"/>
            <p:extLst>
              <p:ext uri="{D42A27DB-BD31-4B8C-83A1-F6EECF244321}">
                <p14:modId xmlns:p14="http://schemas.microsoft.com/office/powerpoint/2010/main" val="1548263840"/>
              </p:ext>
            </p:extLst>
          </p:nvPr>
        </p:nvGraphicFramePr>
        <p:xfrm>
          <a:off x="1195459" y="3532240"/>
          <a:ext cx="9804575" cy="2596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25163127"/>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304479EE006D4D8966E174DD561370" ma:contentTypeVersion="4" ma:contentTypeDescription="Create a new document." ma:contentTypeScope="" ma:versionID="1c6cd34aeeb08956be1f9ec874578da9">
  <xsd:schema xmlns:xsd="http://www.w3.org/2001/XMLSchema" xmlns:xs="http://www.w3.org/2001/XMLSchema" xmlns:p="http://schemas.microsoft.com/office/2006/metadata/properties" xmlns:ns2="3f44e795-298d-4e7f-ae00-82a9744eeb89" targetNamespace="http://schemas.microsoft.com/office/2006/metadata/properties" ma:root="true" ma:fieldsID="22434623b7f2cca1fc11b87dda9e2c98" ns2:_="">
    <xsd:import namespace="3f44e795-298d-4e7f-ae00-82a9744eeb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4e795-298d-4e7f-ae00-82a9744eeb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F0A03F-7230-46A0-9E9C-B30B9952BDC9}">
  <ds:schemaRefs>
    <ds:schemaRef ds:uri="http://schemas.microsoft.com/sharepoint/v3/contenttype/forms"/>
  </ds:schemaRefs>
</ds:datastoreItem>
</file>

<file path=customXml/itemProps2.xml><?xml version="1.0" encoding="utf-8"?>
<ds:datastoreItem xmlns:ds="http://schemas.openxmlformats.org/officeDocument/2006/customXml" ds:itemID="{148CB334-1018-42CC-8E45-22C34C6C962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BEE57D-A31C-4A4B-98D7-71BE8CA0C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44e795-298d-4e7f-ae00-82a9744ee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2521</TotalTime>
  <Words>1557</Words>
  <Application>Microsoft Macintosh PowerPoint</Application>
  <PresentationFormat>Widescreen</PresentationFormat>
  <Paragraphs>127</Paragraphs>
  <Slides>20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Condensed</vt:lpstr>
      <vt:lpstr>Calibri</vt:lpstr>
      <vt:lpstr>Calibri Light</vt:lpstr>
      <vt:lpstr>WordVisi_MSFontService</vt:lpstr>
      <vt:lpstr>Office Theme</vt:lpstr>
      <vt:lpstr>Wildflower Florist LLC</vt:lpstr>
      <vt:lpstr>SWOT </vt:lpstr>
      <vt:lpstr>Needs Assessment</vt:lpstr>
      <vt:lpstr>Need #1 Secure Wi-Fi Information</vt:lpstr>
      <vt:lpstr>Need #2 Two-Factor Authentication</vt:lpstr>
      <vt:lpstr>Threats</vt:lpstr>
      <vt:lpstr>Threats Continued</vt:lpstr>
      <vt:lpstr>Risk Analysis</vt:lpstr>
      <vt:lpstr>Risk Strategies</vt:lpstr>
      <vt:lpstr>Risk Strategies Continued</vt:lpstr>
      <vt:lpstr>Risk Conclusion</vt:lpstr>
      <vt:lpstr>Disaster Recovery &amp; Security Plan</vt:lpstr>
      <vt:lpstr>Gap Analysis</vt:lpstr>
      <vt:lpstr>Migration Plan</vt:lpstr>
      <vt:lpstr>Migration Plan Continued</vt:lpstr>
      <vt:lpstr>Budget </vt:lpstr>
      <vt:lpstr>Enterprise Architecture Diagram</vt:lpstr>
      <vt:lpstr>Physical Network Structure</vt:lpstr>
      <vt:lpstr>Logical Network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Wildflower Florist LLC</dc:title>
  <dc:creator>Mikayla Hawley</dc:creator>
  <cp:lastModifiedBy>Mikayla Hawley</cp:lastModifiedBy>
  <cp:revision>38</cp:revision>
  <dcterms:created xsi:type="dcterms:W3CDTF">2024-03-20T13:00:58Z</dcterms:created>
  <dcterms:modified xsi:type="dcterms:W3CDTF">2024-04-24T14:31:54Z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0x01010083304479EE006D4D8966E174DD561370</vt:lpwstr>
  </property>
</Properties>
</file>