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embeddedFontLst>
    <p:embeddedFont>
      <p:font typeface="Book Antiqua"/>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jMFDmxco/ITEGK8nfmC7a/vx5G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BookAntiqua-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BookAntiqua-italic.fntdata"/><Relationship Id="rId12" Type="http://schemas.openxmlformats.org/officeDocument/2006/relationships/slide" Target="slides/slide8.xml"/><Relationship Id="rId34" Type="http://schemas.openxmlformats.org/officeDocument/2006/relationships/font" Target="fonts/BookAntiqua-bold.fntdata"/><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font" Target="fonts/BookAntiqua-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TW"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zh-TW"/>
              <a:t>我們是負責這次專案的小組</a:t>
            </a:r>
            <a:endParaRPr/>
          </a:p>
        </p:txBody>
      </p:sp>
      <p:sp>
        <p:nvSpPr>
          <p:cNvPr id="87" name="Google Shape;87;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TW"/>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TW"/>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TW"/>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7" name="Google Shape;35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75" name="Google Shape;375;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TW"/>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bbc096bdc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g1bbc096bdc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i="0" lang="zh-TW" sz="1200" u="none" cap="none" strike="noStrike">
                <a:solidFill>
                  <a:schemeClr val="dk1"/>
                </a:solidFill>
                <a:latin typeface="Microsoft JhengHei"/>
                <a:ea typeface="Microsoft JhengHei"/>
                <a:cs typeface="Microsoft JhengHei"/>
                <a:sym typeface="Microsoft JhengHei"/>
              </a:rPr>
              <a:t>列出過去設站效果較為「不彰」的站點</a:t>
            </a:r>
            <a:endParaRPr/>
          </a:p>
        </p:txBody>
      </p:sp>
      <p:sp>
        <p:nvSpPr>
          <p:cNvPr id="397" name="Google Shape;397;g1bbc096bdc7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TW"/>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8" name="Google Shape;41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bfda7e5ff1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g1bfda7e5ff1_0_1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6" name="Google Shape;436;g1bfda7e5ff1_0_10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TW"/>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7" name="Google Shape;45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zh-TW"/>
              <a:t>讓模型去學習、抓取出哪些特徵會對應到 那些透過打電話來做邀約 效果會比較好的民眾</a:t>
            </a:r>
            <a:endParaRPr/>
          </a:p>
        </p:txBody>
      </p:sp>
      <p:sp>
        <p:nvSpPr>
          <p:cNvPr id="475" name="Google Shape;475;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TW"/>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0" name="Google Shape;510;p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i="0" lang="zh-TW" sz="1200" u="none" cap="none" strike="noStrike">
                <a:solidFill>
                  <a:schemeClr val="dk1"/>
                </a:solidFill>
                <a:latin typeface="Microsoft JhengHei"/>
                <a:ea typeface="Microsoft JhengHei"/>
                <a:cs typeface="Microsoft JhengHei"/>
                <a:sym typeface="Microsoft JhengHei"/>
              </a:rPr>
              <a:t>列出過去設站效果較為「不彰」的站點</a:t>
            </a:r>
            <a:endParaRPr/>
          </a:p>
        </p:txBody>
      </p:sp>
      <p:sp>
        <p:nvSpPr>
          <p:cNvPr id="511" name="Google Shape;511;p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TW"/>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7" name="Google Shape;537;p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zh-TW"/>
              <a:t>因為首篩的民眾一定要打電話所以沒辦法做太多的處裡 所以這邊的分析主要針對有分類的部份去做成本上的分析</a:t>
            </a:r>
            <a:endParaRPr/>
          </a:p>
        </p:txBody>
      </p:sp>
      <p:sp>
        <p:nvSpPr>
          <p:cNvPr id="538" name="Google Shape;538;p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TW"/>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bfda7e5ff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1" name="Google Shape;561;g1bfda7e5ff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2" name="Google Shape;562;g1bfda7e5ff1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bfda7e5ff1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3" name="Google Shape;583;g1bfda7e5ff1_0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4" name="Google Shape;584;g1bfda7e5ff1_0_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TW"/>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b5679f712b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2" name="Google Shape;602;g1b5679f712b_0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3" name="Google Shape;603;g1b5679f712b_0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TW"/>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2" name="Google Shape;63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zh-TW"/>
              <a:t>因為首篩的民眾一定要打電話所以沒辦法做太多的處裡 所以這邊的分析主要針對有分類的部份去做成本上的分析</a:t>
            </a:r>
            <a:endParaRPr/>
          </a:p>
        </p:txBody>
      </p:sp>
      <p:sp>
        <p:nvSpPr>
          <p:cNvPr id="633" name="Google Shape;63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TW"/>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1" name="Google Shape;66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2" name="Google Shape;66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TW"/>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b6e7fcc03f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3" name="Google Shape;693;g1b6e7fcc03f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zh-TW"/>
              <a:t>因為首篩的民眾一定要打電話所以沒辦法做太多的處裡 所以這邊的分析主要針對有分類的部份去做成本上的分析</a:t>
            </a:r>
            <a:endParaRPr/>
          </a:p>
        </p:txBody>
      </p:sp>
      <p:sp>
        <p:nvSpPr>
          <p:cNvPr id="694" name="Google Shape;694;g1b6e7fcc03f_0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TW"/>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1b6e7fcc03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2" name="Google Shape;722;g1b6e7fcc03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zh-TW"/>
              <a:t>因為首篩的民眾一定要打電話所以沒辦法做太多的處裡 所以這邊的分析主要針對有分類的部份去做成本上的分析</a:t>
            </a:r>
            <a:endParaRPr/>
          </a:p>
        </p:txBody>
      </p:sp>
      <p:sp>
        <p:nvSpPr>
          <p:cNvPr id="723" name="Google Shape;723;g1b6e7fcc03f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TW"/>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zh-TW" sz="1200" u="none" cap="none" strike="noStrike">
                <a:solidFill>
                  <a:schemeClr val="dk1"/>
                </a:solidFill>
                <a:latin typeface="Calibri"/>
                <a:ea typeface="Calibri"/>
                <a:cs typeface="Calibri"/>
                <a:sym typeface="Calibri"/>
              </a:rPr>
              <a:t>篩檢涵蓋率&gt;60%，則該癌症的死亡率將會下降。</a:t>
            </a:r>
            <a:endParaRPr/>
          </a:p>
          <a:p>
            <a:pPr indent="0" lvl="0" marL="0" rtl="0" algn="l">
              <a:lnSpc>
                <a:spcPct val="100000"/>
              </a:lnSpc>
              <a:spcBef>
                <a:spcPts val="0"/>
              </a:spcBef>
              <a:spcAft>
                <a:spcPts val="0"/>
              </a:spcAft>
              <a:buSzPts val="1400"/>
              <a:buNone/>
            </a:pPr>
            <a:r>
              <a:rPr lang="zh-TW"/>
              <a:t>成功率，過程中順便去減少其他成本</a:t>
            </a:r>
            <a:endParaRPr/>
          </a:p>
        </p:txBody>
      </p:sp>
      <p:sp>
        <p:nvSpPr>
          <p:cNvPr id="135" name="Google Shape;13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zh-TW"/>
              <a:t>我們模型主要去抓取會因為打電話邀約而願意來的民眾有哪些特徵，簡稱為高效益的族群，去學習、訓練</a:t>
            </a:r>
            <a:endParaRPr/>
          </a:p>
          <a:p>
            <a:pPr indent="0" lvl="0" marL="0" rtl="0" algn="l">
              <a:lnSpc>
                <a:spcPct val="100000"/>
              </a:lnSpc>
              <a:spcBef>
                <a:spcPts val="0"/>
              </a:spcBef>
              <a:spcAft>
                <a:spcPts val="0"/>
              </a:spcAft>
              <a:buSzPts val="1400"/>
              <a:buNone/>
            </a:pPr>
            <a:r>
              <a:rPr lang="zh-TW"/>
              <a:t>，然後對未來的新名冊作預測，並根據預測出的機率高低去做排序，轉而輸出成名單</a:t>
            </a:r>
            <a:endParaRPr/>
          </a:p>
        </p:txBody>
      </p:sp>
      <p:sp>
        <p:nvSpPr>
          <p:cNvPr id="171" name="Google Shape;171;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TW"/>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icrosoft JhengHei"/>
              <a:buNone/>
            </a:pPr>
            <a:r>
              <a:rPr b="1" lang="zh-TW" sz="1200">
                <a:latin typeface="Microsoft JhengHei"/>
                <a:ea typeface="Microsoft JhengHei"/>
                <a:cs typeface="Microsoft JhengHei"/>
                <a:sym typeface="Microsoft JhengHei"/>
              </a:rPr>
              <a:t>那這個數字代表甚麼涵義 其實這個數字會跟邀約成功率成正比的 也就是準確率越高 邀約成功率也會越高</a:t>
            </a:r>
            <a:endParaRPr b="1" sz="1200">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chemeClr val="dk1"/>
              </a:buClr>
              <a:buSzPts val="1200"/>
              <a:buFont typeface="Microsoft JhengHei"/>
              <a:buNone/>
            </a:pPr>
            <a:r>
              <a:rPr b="1" lang="zh-TW" sz="1200">
                <a:latin typeface="Microsoft JhengHei"/>
                <a:ea typeface="Microsoft JhengHei"/>
                <a:cs typeface="Microsoft JhengHei"/>
                <a:sym typeface="Microsoft JhengHei"/>
              </a:rPr>
              <a:t>那原因是甚麼是因為我們的模型是根據高低潛力去區分 如果越準確也就意味著我們分出高潛力族群的相關度會越高</a:t>
            </a:r>
            <a:endParaRPr b="1" sz="1200">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chemeClr val="dk1"/>
              </a:buClr>
              <a:buSzPts val="1200"/>
              <a:buFont typeface="Microsoft JhengHei"/>
              <a:buNone/>
            </a:pPr>
            <a:r>
              <a:rPr b="1" lang="zh-TW" sz="1200">
                <a:latin typeface="Microsoft JhengHei"/>
                <a:ea typeface="Microsoft JhengHei"/>
                <a:cs typeface="Microsoft JhengHei"/>
                <a:sym typeface="Microsoft JhengHei"/>
              </a:rPr>
              <a:t>那你們再根據這個名單去做打電話邀約 那民眾會來的意願也會有所提升</a:t>
            </a:r>
            <a:endParaRPr b="1" sz="1200">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chemeClr val="dk1"/>
              </a:buClr>
              <a:buSzPts val="1200"/>
              <a:buFont typeface="Calibri"/>
              <a:buNone/>
            </a:pPr>
            <a:r>
              <a:t/>
            </a:r>
            <a:endParaRPr b="1" sz="1200">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chemeClr val="dk1"/>
              </a:buClr>
              <a:buSzPts val="1200"/>
              <a:buFont typeface="Microsoft JhengHei"/>
              <a:buNone/>
            </a:pPr>
            <a:r>
              <a:rPr b="1" lang="zh-TW" sz="1200">
                <a:latin typeface="Microsoft JhengHei"/>
                <a:ea typeface="Microsoft JhengHei"/>
                <a:cs typeface="Microsoft JhengHei"/>
                <a:sym typeface="Microsoft JhengHei"/>
              </a:rPr>
              <a:t>但我們目前不太知道怎麼去把它數字化所以只能用口述方式保證說一定會有所提升</a:t>
            </a:r>
            <a:endParaRPr b="1" sz="1200">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222" name="Google Shape;22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TW"/>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zh-TW"/>
              <a:t>利用機器學習、AI的方式去幫助我們發現一些不是那麼直觀能觀察到的特徵</a:t>
            </a:r>
            <a:endParaRPr/>
          </a:p>
        </p:txBody>
      </p:sp>
      <p:sp>
        <p:nvSpPr>
          <p:cNvPr id="246" name="Google Shape;246;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TW"/>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72" name="Shape 72"/>
        <p:cNvGrpSpPr/>
        <p:nvPr/>
      </p:nvGrpSpPr>
      <p:grpSpPr>
        <a:xfrm>
          <a:off x="0" y="0"/>
          <a:ext cx="0" cy="0"/>
          <a:chOff x="0" y="0"/>
          <a:chExt cx="0" cy="0"/>
        </a:xfrm>
      </p:grpSpPr>
      <p:sp>
        <p:nvSpPr>
          <p:cNvPr id="73" name="Google Shape;7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78" name="Shape 78"/>
        <p:cNvGrpSpPr/>
        <p:nvPr/>
      </p:nvGrpSpPr>
      <p:grpSpPr>
        <a:xfrm>
          <a:off x="0" y="0"/>
          <a:ext cx="0" cy="0"/>
          <a:chOff x="0" y="0"/>
          <a:chExt cx="0" cy="0"/>
        </a:xfrm>
      </p:grpSpPr>
      <p:sp>
        <p:nvSpPr>
          <p:cNvPr id="79" name="Google Shape;79;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type="obj">
  <p:cSld name="OBJECT">
    <p:spTree>
      <p:nvGrpSpPr>
        <p:cNvPr id="21" name="Shape 21"/>
        <p:cNvGrpSpPr/>
        <p:nvPr/>
      </p:nvGrpSpPr>
      <p:grpSpPr>
        <a:xfrm>
          <a:off x="0" y="0"/>
          <a:ext cx="0" cy="0"/>
          <a:chOff x="0" y="0"/>
          <a:chExt cx="0" cy="0"/>
        </a:xfrm>
      </p:grpSpPr>
      <p:sp>
        <p:nvSpPr>
          <p:cNvPr id="22" name="Google Shape;2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27" name="Shape 27"/>
        <p:cNvGrpSpPr/>
        <p:nvPr/>
      </p:nvGrpSpPr>
      <p:grpSpPr>
        <a:xfrm>
          <a:off x="0" y="0"/>
          <a:ext cx="0" cy="0"/>
          <a:chOff x="0" y="0"/>
          <a:chExt cx="0" cy="0"/>
        </a:xfrm>
      </p:grpSpPr>
      <p:sp>
        <p:nvSpPr>
          <p:cNvPr id="28" name="Google Shape;28;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個內容" type="twoObj">
  <p:cSld name="TWO_OBJECTS">
    <p:spTree>
      <p:nvGrpSpPr>
        <p:cNvPr id="33" name="Shape 33"/>
        <p:cNvGrpSpPr/>
        <p:nvPr/>
      </p:nvGrpSpPr>
      <p:grpSpPr>
        <a:xfrm>
          <a:off x="0" y="0"/>
          <a:ext cx="0" cy="0"/>
          <a:chOff x="0" y="0"/>
          <a:chExt cx="0" cy="0"/>
        </a:xfrm>
      </p:grpSpPr>
      <p:sp>
        <p:nvSpPr>
          <p:cNvPr id="34" name="Google Shape;3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40" name="Shape 40"/>
        <p:cNvGrpSpPr/>
        <p:nvPr/>
      </p:nvGrpSpPr>
      <p:grpSpPr>
        <a:xfrm>
          <a:off x="0" y="0"/>
          <a:ext cx="0" cy="0"/>
          <a:chOff x="0" y="0"/>
          <a:chExt cx="0" cy="0"/>
        </a:xfrm>
      </p:grpSpPr>
      <p:sp>
        <p:nvSpPr>
          <p:cNvPr id="41" name="Google Shape;41;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49" name="Shape 49"/>
        <p:cNvGrpSpPr/>
        <p:nvPr/>
      </p:nvGrpSpPr>
      <p:grpSpPr>
        <a:xfrm>
          <a:off x="0" y="0"/>
          <a:ext cx="0" cy="0"/>
          <a:chOff x="0" y="0"/>
          <a:chExt cx="0" cy="0"/>
        </a:xfrm>
      </p:grpSpPr>
      <p:sp>
        <p:nvSpPr>
          <p:cNvPr id="50" name="Google Shape;5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4" name="Shape 54"/>
        <p:cNvGrpSpPr/>
        <p:nvPr/>
      </p:nvGrpSpPr>
      <p:grpSpPr>
        <a:xfrm>
          <a:off x="0" y="0"/>
          <a:ext cx="0" cy="0"/>
          <a:chOff x="0" y="0"/>
          <a:chExt cx="0" cy="0"/>
        </a:xfrm>
      </p:grpSpPr>
      <p:sp>
        <p:nvSpPr>
          <p:cNvPr id="55" name="Google Shape;5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內容" type="objTx">
  <p:cSld name="OBJECT_WITH_CAPTION_TEXT">
    <p:spTree>
      <p:nvGrpSpPr>
        <p:cNvPr id="58" name="Shape 58"/>
        <p:cNvGrpSpPr/>
        <p:nvPr/>
      </p:nvGrpSpPr>
      <p:grpSpPr>
        <a:xfrm>
          <a:off x="0" y="0"/>
          <a:ext cx="0" cy="0"/>
          <a:chOff x="0" y="0"/>
          <a:chExt cx="0" cy="0"/>
        </a:xfrm>
      </p:grpSpPr>
      <p:sp>
        <p:nvSpPr>
          <p:cNvPr id="59" name="Google Shape;59;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圖片" type="picTx">
  <p:cSld name="PICTURE_WITH_CAPTION_TEXT">
    <p:spTree>
      <p:nvGrpSpPr>
        <p:cNvPr id="65" name="Shape 65"/>
        <p:cNvGrpSpPr/>
        <p:nvPr/>
      </p:nvGrpSpPr>
      <p:grpSpPr>
        <a:xfrm>
          <a:off x="0" y="0"/>
          <a:ext cx="0" cy="0"/>
          <a:chOff x="0" y="0"/>
          <a:chExt cx="0" cy="0"/>
        </a:xfrm>
      </p:grpSpPr>
      <p:sp>
        <p:nvSpPr>
          <p:cNvPr id="66" name="Google Shape;66;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5"/>
          <p:cNvSpPr/>
          <p:nvPr>
            <p:ph idx="2" type="pic"/>
          </p:nvPr>
        </p:nvSpPr>
        <p:spPr>
          <a:xfrm>
            <a:off x="5183188" y="987425"/>
            <a:ext cx="6172200" cy="4873625"/>
          </a:xfrm>
          <a:prstGeom prst="rect">
            <a:avLst/>
          </a:prstGeom>
          <a:noFill/>
          <a:ln>
            <a:noFill/>
          </a:ln>
        </p:spPr>
      </p:sp>
      <p:sp>
        <p:nvSpPr>
          <p:cNvPr id="68" name="Google Shape;68;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0" name="Google Shape;90;p28"/>
          <p:cNvPicPr preferRelativeResize="0"/>
          <p:nvPr/>
        </p:nvPicPr>
        <p:blipFill rotWithShape="1">
          <a:blip r:embed="rId3">
            <a:alphaModFix/>
          </a:blip>
          <a:srcRect b="2224" l="0" r="20425" t="6865"/>
          <a:stretch/>
        </p:blipFill>
        <p:spPr>
          <a:xfrm>
            <a:off x="3523488" y="10"/>
            <a:ext cx="8668512" cy="6857990"/>
          </a:xfrm>
          <a:prstGeom prst="rect">
            <a:avLst/>
          </a:prstGeom>
          <a:noFill/>
          <a:ln>
            <a:noFill/>
          </a:ln>
        </p:spPr>
      </p:pic>
      <p:sp>
        <p:nvSpPr>
          <p:cNvPr id="91" name="Google Shape;91;p28"/>
          <p:cNvSpPr/>
          <p:nvPr/>
        </p:nvSpPr>
        <p:spPr>
          <a:xfrm>
            <a:off x="0" y="0"/>
            <a:ext cx="9756601" cy="6858000"/>
          </a:xfrm>
          <a:prstGeom prst="rect">
            <a:avLst/>
          </a:prstGeom>
          <a:gradFill>
            <a:gsLst>
              <a:gs pos="0">
                <a:srgbClr val="FFFFFF">
                  <a:alpha val="0"/>
                </a:srgbClr>
              </a:gs>
              <a:gs pos="19000">
                <a:srgbClr val="FFFFFF">
                  <a:alpha val="36862"/>
                </a:srgbClr>
              </a:gs>
              <a:gs pos="35000">
                <a:srgbClr val="FFFFFF">
                  <a:alpha val="78039"/>
                </a:srgbClr>
              </a:gs>
              <a:gs pos="5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 name="Google Shape;92;p28"/>
          <p:cNvSpPr txBox="1"/>
          <p:nvPr>
            <p:ph type="ctrTitle"/>
          </p:nvPr>
        </p:nvSpPr>
        <p:spPr>
          <a:xfrm>
            <a:off x="477981" y="296900"/>
            <a:ext cx="4023360" cy="320413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Microsoft JhengHei"/>
              <a:buNone/>
            </a:pPr>
            <a:r>
              <a:rPr b="1" lang="zh-TW" sz="4800">
                <a:latin typeface="Microsoft JhengHei"/>
                <a:ea typeface="Microsoft JhengHei"/>
                <a:cs typeface="Microsoft JhengHei"/>
                <a:sym typeface="Microsoft JhengHei"/>
              </a:rPr>
              <a:t>衛生局</a:t>
            </a:r>
            <a:br>
              <a:rPr b="1" lang="zh-TW" sz="4800">
                <a:latin typeface="Microsoft JhengHei"/>
                <a:ea typeface="Microsoft JhengHei"/>
                <a:cs typeface="Microsoft JhengHei"/>
                <a:sym typeface="Microsoft JhengHei"/>
              </a:rPr>
            </a:br>
            <a:r>
              <a:rPr b="1" lang="zh-TW" sz="4800">
                <a:latin typeface="Microsoft JhengHei"/>
                <a:ea typeface="Microsoft JhengHei"/>
                <a:cs typeface="Microsoft JhengHei"/>
                <a:sym typeface="Microsoft JhengHei"/>
              </a:rPr>
              <a:t>邀約民眾健檢</a:t>
            </a:r>
            <a:br>
              <a:rPr b="1" lang="zh-TW" sz="4800">
                <a:latin typeface="Microsoft JhengHei"/>
                <a:ea typeface="Microsoft JhengHei"/>
                <a:cs typeface="Microsoft JhengHei"/>
                <a:sym typeface="Microsoft JhengHei"/>
              </a:rPr>
            </a:br>
            <a:r>
              <a:rPr b="1" lang="zh-TW" sz="4800">
                <a:latin typeface="Microsoft JhengHei"/>
                <a:ea typeface="Microsoft JhengHei"/>
                <a:cs typeface="Microsoft JhengHei"/>
                <a:sym typeface="Microsoft JhengHei"/>
              </a:rPr>
              <a:t>難易度評估</a:t>
            </a:r>
            <a:endParaRPr sz="4800"/>
          </a:p>
        </p:txBody>
      </p:sp>
      <p:sp>
        <p:nvSpPr>
          <p:cNvPr id="93" name="Google Shape;93;p28"/>
          <p:cNvSpPr txBox="1"/>
          <p:nvPr>
            <p:ph idx="1" type="subTitle"/>
          </p:nvPr>
        </p:nvSpPr>
        <p:spPr>
          <a:xfrm>
            <a:off x="477981" y="3988104"/>
            <a:ext cx="5307000" cy="2696795"/>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000"/>
              <a:buFont typeface="Book Antiqua"/>
              <a:buChar char="-"/>
            </a:pPr>
            <a:r>
              <a:rPr b="1" lang="zh-TW" sz="2000">
                <a:latin typeface="Book Antiqua"/>
                <a:ea typeface="Book Antiqua"/>
                <a:cs typeface="Book Antiqua"/>
                <a:sym typeface="Book Antiqua"/>
              </a:rPr>
              <a:t>2022.12.22</a:t>
            </a:r>
            <a:r>
              <a:rPr b="1" lang="zh-TW" sz="2000">
                <a:latin typeface="Microsoft JhengHei"/>
                <a:ea typeface="Microsoft JhengHei"/>
                <a:cs typeface="Microsoft JhengHei"/>
                <a:sym typeface="Microsoft JhengHei"/>
              </a:rPr>
              <a:t>  成果發表　－</a:t>
            </a:r>
            <a:endParaRPr/>
          </a:p>
          <a:p>
            <a:pPr indent="0" lvl="0" marL="0" rtl="0" algn="l">
              <a:lnSpc>
                <a:spcPct val="90000"/>
              </a:lnSpc>
              <a:spcBef>
                <a:spcPts val="1000"/>
              </a:spcBef>
              <a:spcAft>
                <a:spcPts val="0"/>
              </a:spcAft>
              <a:buClr>
                <a:schemeClr val="dk1"/>
              </a:buClr>
              <a:buSzPts val="2000"/>
              <a:buNone/>
            </a:pPr>
            <a:r>
              <a:rPr b="1" lang="zh-TW" sz="1600">
                <a:latin typeface="Microsoft JhengHei"/>
                <a:ea typeface="Microsoft JhengHei"/>
                <a:cs typeface="Microsoft JhengHei"/>
                <a:sym typeface="Microsoft JhengHei"/>
              </a:rPr>
              <a:t>(學生)</a:t>
            </a:r>
            <a:endParaRPr/>
          </a:p>
          <a:p>
            <a:pPr indent="0" lvl="0" marL="0" rtl="0" algn="l">
              <a:lnSpc>
                <a:spcPct val="90000"/>
              </a:lnSpc>
              <a:spcBef>
                <a:spcPts val="1000"/>
              </a:spcBef>
              <a:spcAft>
                <a:spcPts val="0"/>
              </a:spcAft>
              <a:buClr>
                <a:schemeClr val="dk1"/>
              </a:buClr>
              <a:buSzPts val="2000"/>
              <a:buNone/>
            </a:pPr>
            <a:r>
              <a:rPr b="1" lang="zh-TW" sz="2000">
                <a:latin typeface="Microsoft JhengHei"/>
                <a:ea typeface="Microsoft JhengHei"/>
                <a:cs typeface="Microsoft JhengHei"/>
                <a:sym typeface="Microsoft JhengHei"/>
              </a:rPr>
              <a:t>林佳隆、周學浩、顏鈺蓁、傅約榮、陳孟鴻</a:t>
            </a:r>
            <a:endParaRPr b="1" sz="2000">
              <a:latin typeface="Microsoft JhengHei"/>
              <a:ea typeface="Microsoft JhengHei"/>
              <a:cs typeface="Microsoft JhengHei"/>
              <a:sym typeface="Microsoft JhengHei"/>
            </a:endParaRPr>
          </a:p>
          <a:p>
            <a:pPr indent="0" lvl="0" marL="0" rtl="0" algn="l">
              <a:lnSpc>
                <a:spcPct val="90000"/>
              </a:lnSpc>
              <a:spcBef>
                <a:spcPts val="1000"/>
              </a:spcBef>
              <a:spcAft>
                <a:spcPts val="0"/>
              </a:spcAft>
              <a:buClr>
                <a:schemeClr val="dk1"/>
              </a:buClr>
              <a:buSzPts val="2000"/>
              <a:buNone/>
            </a:pPr>
            <a:r>
              <a:rPr b="1" lang="zh-TW" sz="1600">
                <a:latin typeface="Microsoft JhengHei"/>
                <a:ea typeface="Microsoft JhengHei"/>
                <a:cs typeface="Microsoft JhengHei"/>
                <a:sym typeface="Microsoft JhengHei"/>
              </a:rPr>
              <a:t>(衛生局)</a:t>
            </a:r>
            <a:endParaRPr/>
          </a:p>
          <a:p>
            <a:pPr indent="0" lvl="0" marL="0" rtl="0" algn="l">
              <a:lnSpc>
                <a:spcPct val="90000"/>
              </a:lnSpc>
              <a:spcBef>
                <a:spcPts val="1000"/>
              </a:spcBef>
              <a:spcAft>
                <a:spcPts val="0"/>
              </a:spcAft>
              <a:buClr>
                <a:schemeClr val="dk1"/>
              </a:buClr>
              <a:buSzPts val="2000"/>
              <a:buNone/>
            </a:pPr>
            <a:r>
              <a:rPr b="1" i="0" lang="zh-TW" sz="2000" u="none" strike="noStrike">
                <a:solidFill>
                  <a:srgbClr val="000000"/>
                </a:solidFill>
                <a:latin typeface="Times New Roman"/>
                <a:ea typeface="Times New Roman"/>
                <a:cs typeface="Times New Roman"/>
                <a:sym typeface="Times New Roman"/>
              </a:rPr>
              <a:t>陳淑娟主秘</a:t>
            </a:r>
            <a:r>
              <a:rPr b="1" lang="zh-TW" sz="2000">
                <a:latin typeface="Microsoft JhengHei"/>
                <a:ea typeface="Microsoft JhengHei"/>
                <a:cs typeface="Microsoft JhengHei"/>
                <a:sym typeface="Microsoft JhengHei"/>
              </a:rPr>
              <a:t>、鄧嘉仁、孫珮禎</a:t>
            </a:r>
            <a:endParaRPr b="1" sz="2000">
              <a:latin typeface="Microsoft JhengHei"/>
              <a:ea typeface="Microsoft JhengHei"/>
              <a:cs typeface="Microsoft JhengHei"/>
              <a:sym typeface="Microsoft JhengHei"/>
            </a:endParaRPr>
          </a:p>
          <a:p>
            <a:pPr indent="0" lvl="0" marL="0" rtl="0" algn="l">
              <a:lnSpc>
                <a:spcPct val="90000"/>
              </a:lnSpc>
              <a:spcBef>
                <a:spcPts val="1000"/>
              </a:spcBef>
              <a:spcAft>
                <a:spcPts val="0"/>
              </a:spcAft>
              <a:buClr>
                <a:schemeClr val="dk1"/>
              </a:buClr>
              <a:buSzPts val="2000"/>
              <a:buNone/>
            </a:pPr>
            <a:r>
              <a:rPr b="1" lang="zh-TW" sz="1600">
                <a:latin typeface="Microsoft JhengHei"/>
                <a:ea typeface="Microsoft JhengHei"/>
                <a:cs typeface="Microsoft JhengHei"/>
                <a:sym typeface="Microsoft JhengHei"/>
              </a:rPr>
              <a:t>(指導教授)</a:t>
            </a:r>
            <a:endParaRPr/>
          </a:p>
          <a:p>
            <a:pPr indent="0" lvl="0" marL="0" rtl="0" algn="l">
              <a:lnSpc>
                <a:spcPct val="90000"/>
              </a:lnSpc>
              <a:spcBef>
                <a:spcPts val="1000"/>
              </a:spcBef>
              <a:spcAft>
                <a:spcPts val="0"/>
              </a:spcAft>
              <a:buClr>
                <a:schemeClr val="dk1"/>
              </a:buClr>
              <a:buSzPts val="2000"/>
              <a:buNone/>
            </a:pPr>
            <a:r>
              <a:rPr b="1" lang="zh-TW" sz="2000">
                <a:latin typeface="Microsoft JhengHei"/>
                <a:ea typeface="Microsoft JhengHei"/>
                <a:cs typeface="Microsoft JhengHei"/>
                <a:sym typeface="Microsoft JhengHei"/>
              </a:rPr>
              <a:t>解巽評、李子璋</a:t>
            </a:r>
            <a:endParaRPr b="1" sz="2000">
              <a:latin typeface="Microsoft JhengHei"/>
              <a:ea typeface="Microsoft JhengHei"/>
              <a:cs typeface="Microsoft JhengHei"/>
              <a:sym typeface="Microsoft JhengHei"/>
            </a:endParaRPr>
          </a:p>
          <a:p>
            <a:pPr indent="0" lvl="0" marL="0" rtl="0" algn="l">
              <a:lnSpc>
                <a:spcPct val="90000"/>
              </a:lnSpc>
              <a:spcBef>
                <a:spcPts val="1000"/>
              </a:spcBef>
              <a:spcAft>
                <a:spcPts val="0"/>
              </a:spcAft>
              <a:buClr>
                <a:schemeClr val="dk1"/>
              </a:buClr>
              <a:buSzPts val="2000"/>
              <a:buNone/>
            </a:pPr>
            <a:r>
              <a:t/>
            </a:r>
            <a:endParaRPr sz="2000"/>
          </a:p>
        </p:txBody>
      </p:sp>
      <p:sp>
        <p:nvSpPr>
          <p:cNvPr id="94" name="Google Shape;94;p28"/>
          <p:cNvSpPr/>
          <p:nvPr/>
        </p:nvSpPr>
        <p:spPr>
          <a:xfrm rot="5400000">
            <a:off x="759921"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5" name="Google Shape;95;p28"/>
          <p:cNvSpPr/>
          <p:nvPr/>
        </p:nvSpPr>
        <p:spPr>
          <a:xfrm>
            <a:off x="477981" y="3780711"/>
            <a:ext cx="397764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6" name="Google Shape;9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TW"/>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6"/>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3" name="Google Shape;263;p36"/>
          <p:cNvSpPr/>
          <p:nvPr/>
        </p:nvSpPr>
        <p:spPr>
          <a:xfrm rot="2700000">
            <a:off x="82782" y="-1386168"/>
            <a:ext cx="2424873" cy="3611191"/>
          </a:xfrm>
          <a:custGeom>
            <a:rect b="b" l="l" r="r" t="t"/>
            <a:pathLst>
              <a:path extrusionOk="0" h="3611191" w="2424873">
                <a:moveTo>
                  <a:pt x="0" y="2424874"/>
                </a:moveTo>
                <a:lnTo>
                  <a:pt x="2424873" y="0"/>
                </a:lnTo>
                <a:lnTo>
                  <a:pt x="2424873" y="3611191"/>
                </a:lnTo>
                <a:lnTo>
                  <a:pt x="1186317" y="3611191"/>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4" name="Google Shape;264;p36"/>
          <p:cNvSpPr/>
          <p:nvPr/>
        </p:nvSpPr>
        <p:spPr>
          <a:xfrm rot="2700000">
            <a:off x="1571000" y="-338582"/>
            <a:ext cx="1635955" cy="1635955"/>
          </a:xfrm>
          <a:custGeom>
            <a:rect b="b" l="l" r="r" t="t"/>
            <a:pathLst>
              <a:path extrusionOk="0" h="1635955" w="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5" name="Google Shape;265;p36"/>
          <p:cNvSpPr/>
          <p:nvPr/>
        </p:nvSpPr>
        <p:spPr>
          <a:xfrm rot="2700000">
            <a:off x="9627985" y="-6588"/>
            <a:ext cx="4059393" cy="2548110"/>
          </a:xfrm>
          <a:custGeom>
            <a:rect b="b" l="l" r="r" t="t"/>
            <a:pathLst>
              <a:path extrusionOk="0" h="2548110" w="4059393">
                <a:moveTo>
                  <a:pt x="0" y="1511282"/>
                </a:moveTo>
                <a:lnTo>
                  <a:pt x="1511282" y="0"/>
                </a:lnTo>
                <a:lnTo>
                  <a:pt x="4059393" y="2548110"/>
                </a:lnTo>
                <a:lnTo>
                  <a:pt x="0" y="2548110"/>
                </a:lnTo>
                <a:close/>
              </a:path>
            </a:pathLst>
          </a:cu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6" name="Google Shape;266;p36"/>
          <p:cNvSpPr/>
          <p:nvPr/>
        </p:nvSpPr>
        <p:spPr>
          <a:xfrm rot="2700000">
            <a:off x="10262924" y="1465780"/>
            <a:ext cx="1185708" cy="1185708"/>
          </a:xfrm>
          <a:prstGeom prst="rect">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7" name="Google Shape;267;p36"/>
          <p:cNvSpPr/>
          <p:nvPr/>
        </p:nvSpPr>
        <p:spPr>
          <a:xfrm rot="2700000">
            <a:off x="-29557" y="5198743"/>
            <a:ext cx="2444907" cy="2366116"/>
          </a:xfrm>
          <a:custGeom>
            <a:rect b="b" l="l" r="r" t="t"/>
            <a:pathLst>
              <a:path extrusionOk="0" h="2132734" w="2203753">
                <a:moveTo>
                  <a:pt x="0" y="0"/>
                </a:moveTo>
                <a:lnTo>
                  <a:pt x="2203753" y="0"/>
                </a:lnTo>
                <a:lnTo>
                  <a:pt x="2203753" y="576461"/>
                </a:lnTo>
                <a:lnTo>
                  <a:pt x="647480" y="2132734"/>
                </a:lnTo>
                <a:lnTo>
                  <a:pt x="0" y="1485255"/>
                </a:lnTo>
                <a:close/>
              </a:path>
            </a:pathLst>
          </a:cu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8" name="Google Shape;268;p36"/>
          <p:cNvSpPr/>
          <p:nvPr/>
        </p:nvSpPr>
        <p:spPr>
          <a:xfrm rot="2700000">
            <a:off x="1769787" y="5439893"/>
            <a:ext cx="928467" cy="928467"/>
          </a:xfrm>
          <a:prstGeom prst="rect">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69" name="Google Shape;269;p36"/>
          <p:cNvSpPr/>
          <p:nvPr/>
        </p:nvSpPr>
        <p:spPr>
          <a:xfrm rot="2700000">
            <a:off x="3401311" y="734311"/>
            <a:ext cx="5389379" cy="5389379"/>
          </a:xfrm>
          <a:custGeom>
            <a:rect b="b" l="l" r="r" t="t"/>
            <a:pathLst>
              <a:path extrusionOk="0" h="5389379" w="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0" name="Google Shape;270;p36"/>
          <p:cNvSpPr txBox="1"/>
          <p:nvPr/>
        </p:nvSpPr>
        <p:spPr>
          <a:xfrm>
            <a:off x="3204642" y="2353641"/>
            <a:ext cx="5782716" cy="2150719"/>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80808"/>
              </a:buClr>
              <a:buSzPts val="4400"/>
              <a:buFont typeface="Microsoft JhengHei"/>
              <a:buNone/>
            </a:pPr>
            <a:r>
              <a:rPr b="1" i="0" lang="zh-TW" sz="4400" u="none" cap="none" strike="noStrike">
                <a:solidFill>
                  <a:srgbClr val="080808"/>
                </a:solidFill>
                <a:latin typeface="Microsoft JhengHei"/>
                <a:ea typeface="Microsoft JhengHei"/>
                <a:cs typeface="Microsoft JhengHei"/>
                <a:sym typeface="Microsoft JhengHei"/>
              </a:rPr>
              <a:t>電訪</a:t>
            </a:r>
            <a:endParaRPr b="1" i="0" sz="4400" u="none" cap="none" strike="noStrike">
              <a:solidFill>
                <a:srgbClr val="080808"/>
              </a:solidFill>
              <a:latin typeface="Microsoft JhengHei"/>
              <a:ea typeface="Microsoft JhengHei"/>
              <a:cs typeface="Microsoft JhengHei"/>
              <a:sym typeface="Microsoft JhengHei"/>
            </a:endParaRPr>
          </a:p>
          <a:p>
            <a:pPr indent="0" lvl="0" marL="0" marR="0" rtl="0" algn="ctr">
              <a:lnSpc>
                <a:spcPct val="90000"/>
              </a:lnSpc>
              <a:spcBef>
                <a:spcPts val="0"/>
              </a:spcBef>
              <a:spcAft>
                <a:spcPts val="0"/>
              </a:spcAft>
              <a:buClr>
                <a:srgbClr val="080808"/>
              </a:buClr>
              <a:buSzPts val="4400"/>
              <a:buFont typeface="Microsoft JhengHei"/>
              <a:buNone/>
            </a:pPr>
            <a:r>
              <a:t/>
            </a:r>
            <a:endParaRPr b="1" i="0" sz="4400" u="none" cap="none" strike="noStrike">
              <a:solidFill>
                <a:srgbClr val="080808"/>
              </a:solidFill>
              <a:latin typeface="Microsoft JhengHei"/>
              <a:ea typeface="Microsoft JhengHei"/>
              <a:cs typeface="Microsoft JhengHei"/>
              <a:sym typeface="Microsoft JhengHei"/>
            </a:endParaRPr>
          </a:p>
          <a:p>
            <a:pPr indent="0" lvl="0" marL="0" marR="0" rtl="0" algn="ctr">
              <a:lnSpc>
                <a:spcPct val="90000"/>
              </a:lnSpc>
              <a:spcBef>
                <a:spcPts val="0"/>
              </a:spcBef>
              <a:spcAft>
                <a:spcPts val="0"/>
              </a:spcAft>
              <a:buClr>
                <a:srgbClr val="080808"/>
              </a:buClr>
              <a:buSzPts val="4400"/>
              <a:buFont typeface="Microsoft JhengHei"/>
              <a:buNone/>
            </a:pPr>
            <a:r>
              <a:rPr b="1" i="0" lang="zh-TW" sz="4000" u="none" cap="none" strike="noStrike">
                <a:solidFill>
                  <a:srgbClr val="080808"/>
                </a:solidFill>
                <a:latin typeface="Microsoft JhengHei"/>
                <a:ea typeface="Microsoft JhengHei"/>
                <a:cs typeface="Microsoft JhengHei"/>
                <a:sym typeface="Microsoft JhengHei"/>
              </a:rPr>
              <a:t>04 效益分析</a:t>
            </a:r>
            <a:endParaRPr b="1" i="0" sz="4000" u="none" cap="none" strike="noStrike">
              <a:solidFill>
                <a:srgbClr val="080808"/>
              </a:solidFill>
              <a:latin typeface="Microsoft JhengHei"/>
              <a:ea typeface="Microsoft JhengHei"/>
              <a:cs typeface="Microsoft JhengHei"/>
              <a:sym typeface="Microsoft JhengHei"/>
            </a:endParaRPr>
          </a:p>
        </p:txBody>
      </p:sp>
      <p:sp>
        <p:nvSpPr>
          <p:cNvPr id="271" name="Google Shape;271;p36"/>
          <p:cNvSpPr/>
          <p:nvPr/>
        </p:nvSpPr>
        <p:spPr>
          <a:xfrm rot="2700000">
            <a:off x="2700283" y="33283"/>
            <a:ext cx="6791435" cy="6791435"/>
          </a:xfrm>
          <a:custGeom>
            <a:rect b="b" l="l" r="r" t="t"/>
            <a:pathLst>
              <a:path extrusionOk="0" h="6791435" w="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2" name="Google Shape;272;p36"/>
          <p:cNvSpPr/>
          <p:nvPr/>
        </p:nvSpPr>
        <p:spPr>
          <a:xfrm rot="2700000">
            <a:off x="9629823" y="5457591"/>
            <a:ext cx="2231794" cy="2568811"/>
          </a:xfrm>
          <a:custGeom>
            <a:rect b="b" l="l" r="r" t="t"/>
            <a:pathLst>
              <a:path extrusionOk="0" h="3384061" w="2940086">
                <a:moveTo>
                  <a:pt x="0" y="0"/>
                </a:moveTo>
                <a:lnTo>
                  <a:pt x="2496112" y="0"/>
                </a:lnTo>
                <a:lnTo>
                  <a:pt x="2940086" y="443975"/>
                </a:lnTo>
                <a:lnTo>
                  <a:pt x="0" y="3384061"/>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3" name="Google Shape;273;p36"/>
          <p:cNvSpPr/>
          <p:nvPr/>
        </p:nvSpPr>
        <p:spPr>
          <a:xfrm rot="2700000">
            <a:off x="9720059" y="5243545"/>
            <a:ext cx="959985" cy="959985"/>
          </a:xfrm>
          <a:prstGeom prst="rect">
            <a:avLst/>
          </a:pr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4" name="Google Shape;27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TW"/>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7"/>
          <p:cNvSpPr/>
          <p:nvPr/>
        </p:nvSpPr>
        <p:spPr>
          <a:xfrm rot="2700000">
            <a:off x="11052629" y="2120024"/>
            <a:ext cx="645368" cy="645368"/>
          </a:xfrm>
          <a:prstGeom prst="rect">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1" name="Google Shape;281;p37"/>
          <p:cNvSpPr/>
          <p:nvPr/>
        </p:nvSpPr>
        <p:spPr>
          <a:xfrm rot="-5400000">
            <a:off x="10289068" y="1343027"/>
            <a:ext cx="2532832" cy="1273032"/>
          </a:xfrm>
          <a:prstGeom prst="triangle">
            <a:avLst>
              <a:gd fmla="val 50000" name="adj"/>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2" name="Google Shape;282;p37"/>
          <p:cNvSpPr/>
          <p:nvPr/>
        </p:nvSpPr>
        <p:spPr>
          <a:xfrm rot="5400000">
            <a:off x="-501760" y="5103257"/>
            <a:ext cx="2017580" cy="1014060"/>
          </a:xfrm>
          <a:prstGeom prst="triangle">
            <a:avLst>
              <a:gd fmla="val 50000" name="adj"/>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3" name="Google Shape;283;p37"/>
          <p:cNvSpPr/>
          <p:nvPr/>
        </p:nvSpPr>
        <p:spPr>
          <a:xfrm rot="2700000">
            <a:off x="427916" y="5728708"/>
            <a:ext cx="485578" cy="485578"/>
          </a:xfrm>
          <a:prstGeom prst="rect">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4" name="Google Shape;284;p37"/>
          <p:cNvSpPr txBox="1"/>
          <p:nvPr/>
        </p:nvSpPr>
        <p:spPr>
          <a:xfrm>
            <a:off x="518672" y="509591"/>
            <a:ext cx="10905066" cy="113573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i="0" lang="zh-TW" sz="3600" u="none" cap="none" strike="noStrike">
                <a:solidFill>
                  <a:srgbClr val="000000"/>
                </a:solidFill>
                <a:latin typeface="Microsoft JhengHei"/>
                <a:ea typeface="Microsoft JhengHei"/>
                <a:cs typeface="Microsoft JhengHei"/>
                <a:sym typeface="Microsoft JhengHei"/>
              </a:rPr>
              <a:t>腸篩效益分析</a:t>
            </a:r>
            <a:endParaRPr/>
          </a:p>
        </p:txBody>
      </p:sp>
      <p:cxnSp>
        <p:nvCxnSpPr>
          <p:cNvPr id="285" name="Google Shape;285;p37"/>
          <p:cNvCxnSpPr/>
          <p:nvPr/>
        </p:nvCxnSpPr>
        <p:spPr>
          <a:xfrm>
            <a:off x="649905" y="1541186"/>
            <a:ext cx="846386" cy="0"/>
          </a:xfrm>
          <a:prstGeom prst="straightConnector1">
            <a:avLst/>
          </a:prstGeom>
          <a:noFill/>
          <a:ln cap="flat" cmpd="sng" w="38100">
            <a:solidFill>
              <a:srgbClr val="C55A11"/>
            </a:solidFill>
            <a:prstDash val="solid"/>
            <a:miter lim="800000"/>
            <a:headEnd len="sm" w="sm" type="none"/>
            <a:tailEnd len="sm" w="sm" type="none"/>
          </a:ln>
        </p:spPr>
      </p:cxnSp>
      <p:sp>
        <p:nvSpPr>
          <p:cNvPr id="286" name="Google Shape;286;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TW"/>
              <a:t>‹#›</a:t>
            </a:fld>
            <a:endParaRPr/>
          </a:p>
        </p:txBody>
      </p:sp>
      <p:grpSp>
        <p:nvGrpSpPr>
          <p:cNvPr id="287" name="Google Shape;287;p37"/>
          <p:cNvGrpSpPr/>
          <p:nvPr/>
        </p:nvGrpSpPr>
        <p:grpSpPr>
          <a:xfrm>
            <a:off x="1430125" y="5165457"/>
            <a:ext cx="2758556" cy="523180"/>
            <a:chOff x="539848" y="3369277"/>
            <a:chExt cx="2758556" cy="523180"/>
          </a:xfrm>
        </p:grpSpPr>
        <p:sp>
          <p:nvSpPr>
            <p:cNvPr id="288" name="Google Shape;288;p37"/>
            <p:cNvSpPr txBox="1"/>
            <p:nvPr/>
          </p:nvSpPr>
          <p:spPr>
            <a:xfrm>
              <a:off x="539848" y="3461610"/>
              <a:ext cx="2620024"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zh-TW" sz="1600" u="none" cap="none" strike="noStrike">
                  <a:solidFill>
                    <a:schemeClr val="dk1"/>
                  </a:solidFill>
                  <a:latin typeface="Microsoft JhengHei"/>
                  <a:ea typeface="Microsoft JhengHei"/>
                  <a:cs typeface="Microsoft JhengHei"/>
                  <a:sym typeface="Microsoft JhengHei"/>
                </a:rPr>
                <a:t>每天減少電話數/年：</a:t>
              </a:r>
              <a:endParaRPr b="0" i="0" sz="1100" u="none" cap="none" strike="noStrike">
                <a:solidFill>
                  <a:srgbClr val="000000"/>
                </a:solidFill>
                <a:latin typeface="Arial"/>
                <a:ea typeface="Arial"/>
                <a:cs typeface="Arial"/>
                <a:sym typeface="Arial"/>
              </a:endParaRPr>
            </a:p>
          </p:txBody>
        </p:sp>
        <p:sp>
          <p:nvSpPr>
            <p:cNvPr id="289" name="Google Shape;289;p37"/>
            <p:cNvSpPr txBox="1"/>
            <p:nvPr/>
          </p:nvSpPr>
          <p:spPr>
            <a:xfrm>
              <a:off x="2349897" y="3369277"/>
              <a:ext cx="948507" cy="52318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4400"/>
                <a:buFont typeface="Arial"/>
                <a:buNone/>
              </a:pPr>
              <a:r>
                <a:rPr b="1" i="0" lang="zh-TW" sz="2800" u="none" cap="none" strike="noStrike">
                  <a:solidFill>
                    <a:srgbClr val="C55A11"/>
                  </a:solidFill>
                  <a:latin typeface="Microsoft JhengHei"/>
                  <a:ea typeface="Microsoft JhengHei"/>
                  <a:cs typeface="Microsoft JhengHei"/>
                  <a:sym typeface="Microsoft JhengHei"/>
                </a:rPr>
                <a:t>3 </a:t>
              </a:r>
              <a:r>
                <a:rPr b="1" i="0" lang="zh-TW" sz="1400" u="none" cap="none" strike="noStrike">
                  <a:solidFill>
                    <a:srgbClr val="C55A11"/>
                  </a:solidFill>
                  <a:latin typeface="Microsoft JhengHei"/>
                  <a:ea typeface="Microsoft JhengHei"/>
                  <a:cs typeface="Microsoft JhengHei"/>
                  <a:sym typeface="Microsoft JhengHei"/>
                </a:rPr>
                <a:t>通</a:t>
              </a:r>
              <a:endParaRPr b="0" i="0" sz="1000" u="none" cap="none" strike="noStrike">
                <a:solidFill>
                  <a:srgbClr val="000000"/>
                </a:solidFill>
                <a:latin typeface="Arial"/>
                <a:ea typeface="Arial"/>
                <a:cs typeface="Arial"/>
                <a:sym typeface="Arial"/>
              </a:endParaRPr>
            </a:p>
          </p:txBody>
        </p:sp>
      </p:grpSp>
      <p:grpSp>
        <p:nvGrpSpPr>
          <p:cNvPr id="290" name="Google Shape;290;p37"/>
          <p:cNvGrpSpPr/>
          <p:nvPr/>
        </p:nvGrpSpPr>
        <p:grpSpPr>
          <a:xfrm>
            <a:off x="1276036" y="5602612"/>
            <a:ext cx="2945423" cy="523180"/>
            <a:chOff x="1109959" y="3310988"/>
            <a:chExt cx="2945423" cy="523180"/>
          </a:xfrm>
        </p:grpSpPr>
        <p:sp>
          <p:nvSpPr>
            <p:cNvPr id="291" name="Google Shape;291;p37"/>
            <p:cNvSpPr txBox="1"/>
            <p:nvPr/>
          </p:nvSpPr>
          <p:spPr>
            <a:xfrm>
              <a:off x="1109959" y="3413923"/>
              <a:ext cx="2245053" cy="338514"/>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1" i="0" lang="zh-TW" sz="1600" u="none" cap="none" strike="noStrike">
                  <a:solidFill>
                    <a:schemeClr val="dk1"/>
                  </a:solidFill>
                  <a:latin typeface="Microsoft JhengHei"/>
                  <a:ea typeface="Microsoft JhengHei"/>
                  <a:cs typeface="Microsoft JhengHei"/>
                  <a:sym typeface="Microsoft JhengHei"/>
                </a:rPr>
                <a:t>減少無效電話比率：</a:t>
              </a:r>
              <a:endParaRPr b="0" i="0" sz="1100" u="none" cap="none" strike="noStrike">
                <a:solidFill>
                  <a:srgbClr val="000000"/>
                </a:solidFill>
                <a:latin typeface="Arial"/>
                <a:ea typeface="Arial"/>
                <a:cs typeface="Arial"/>
                <a:sym typeface="Arial"/>
              </a:endParaRPr>
            </a:p>
          </p:txBody>
        </p:sp>
        <p:sp>
          <p:nvSpPr>
            <p:cNvPr id="292" name="Google Shape;292;p37"/>
            <p:cNvSpPr txBox="1"/>
            <p:nvPr/>
          </p:nvSpPr>
          <p:spPr>
            <a:xfrm>
              <a:off x="3041321" y="3310988"/>
              <a:ext cx="1014061" cy="52318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4400"/>
                <a:buFont typeface="Arial"/>
                <a:buNone/>
              </a:pPr>
              <a:r>
                <a:rPr b="1" i="0" lang="zh-TW" sz="2800" u="none" cap="none" strike="noStrike">
                  <a:solidFill>
                    <a:srgbClr val="C55A11"/>
                  </a:solidFill>
                  <a:latin typeface="Microsoft JhengHei"/>
                  <a:ea typeface="Microsoft JhengHei"/>
                  <a:cs typeface="Microsoft JhengHei"/>
                  <a:sym typeface="Microsoft JhengHei"/>
                </a:rPr>
                <a:t>74 </a:t>
              </a:r>
              <a:r>
                <a:rPr b="1" i="0" lang="zh-TW" sz="1400" u="none" cap="none" strike="noStrike">
                  <a:solidFill>
                    <a:srgbClr val="C55A11"/>
                  </a:solidFill>
                  <a:latin typeface="Microsoft JhengHei"/>
                  <a:ea typeface="Microsoft JhengHei"/>
                  <a:cs typeface="Microsoft JhengHei"/>
                  <a:sym typeface="Microsoft JhengHei"/>
                </a:rPr>
                <a:t>%</a:t>
              </a:r>
              <a:endParaRPr b="1" i="0" sz="1400" u="none" cap="none" strike="noStrike">
                <a:solidFill>
                  <a:srgbClr val="C55A11"/>
                </a:solidFill>
                <a:latin typeface="Microsoft JhengHei"/>
                <a:ea typeface="Microsoft JhengHei"/>
                <a:cs typeface="Microsoft JhengHei"/>
                <a:sym typeface="Microsoft JhengHei"/>
              </a:endParaRPr>
            </a:p>
          </p:txBody>
        </p:sp>
      </p:grpSp>
      <p:grpSp>
        <p:nvGrpSpPr>
          <p:cNvPr id="293" name="Google Shape;293;p37"/>
          <p:cNvGrpSpPr/>
          <p:nvPr/>
        </p:nvGrpSpPr>
        <p:grpSpPr>
          <a:xfrm>
            <a:off x="4390859" y="5094781"/>
            <a:ext cx="2938677" cy="1031011"/>
            <a:chOff x="-580446" y="3402765"/>
            <a:chExt cx="4750962" cy="1031011"/>
          </a:xfrm>
        </p:grpSpPr>
        <p:sp>
          <p:nvSpPr>
            <p:cNvPr id="294" name="Google Shape;294;p37"/>
            <p:cNvSpPr txBox="1"/>
            <p:nvPr/>
          </p:nvSpPr>
          <p:spPr>
            <a:xfrm>
              <a:off x="-580446" y="3777081"/>
              <a:ext cx="2245052"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zh-TW" sz="1600" u="none" cap="none" strike="noStrike">
                  <a:solidFill>
                    <a:schemeClr val="dk1"/>
                  </a:solidFill>
                  <a:latin typeface="Microsoft JhengHei"/>
                  <a:ea typeface="Microsoft JhengHei"/>
                  <a:cs typeface="Microsoft JhengHei"/>
                  <a:sym typeface="Microsoft JhengHei"/>
                </a:rPr>
                <a:t>節省時間/年：</a:t>
              </a:r>
              <a:endParaRPr b="0" i="0" sz="1100" u="none" cap="none" strike="noStrike">
                <a:solidFill>
                  <a:srgbClr val="000000"/>
                </a:solidFill>
                <a:latin typeface="Arial"/>
                <a:ea typeface="Arial"/>
                <a:cs typeface="Arial"/>
                <a:sym typeface="Arial"/>
              </a:endParaRPr>
            </a:p>
          </p:txBody>
        </p:sp>
        <p:sp>
          <p:nvSpPr>
            <p:cNvPr id="295" name="Google Shape;295;p37"/>
            <p:cNvSpPr txBox="1"/>
            <p:nvPr/>
          </p:nvSpPr>
          <p:spPr>
            <a:xfrm>
              <a:off x="1558417" y="3402765"/>
              <a:ext cx="2612099" cy="10310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zh-TW" sz="2800" u="none" cap="none" strike="noStrike">
                  <a:solidFill>
                    <a:srgbClr val="C55A11"/>
                  </a:solidFill>
                  <a:latin typeface="Microsoft JhengHei"/>
                  <a:ea typeface="Microsoft JhengHei"/>
                  <a:cs typeface="Microsoft JhengHei"/>
                  <a:sym typeface="Microsoft JhengHei"/>
                </a:rPr>
                <a:t>74 </a:t>
              </a:r>
              <a:r>
                <a:rPr b="1" i="0" lang="zh-TW" sz="1400" u="none" cap="none" strike="noStrike">
                  <a:solidFill>
                    <a:srgbClr val="C55A11"/>
                  </a:solidFill>
                  <a:latin typeface="Microsoft JhengHei"/>
                  <a:ea typeface="Microsoft JhengHei"/>
                  <a:cs typeface="Microsoft JhengHei"/>
                  <a:sym typeface="Microsoft JhengHei"/>
                </a:rPr>
                <a:t>小時</a:t>
              </a:r>
              <a:endParaRPr b="1" i="0" sz="1400" u="none" cap="none" strike="noStrike">
                <a:solidFill>
                  <a:srgbClr val="C55A11"/>
                </a:solidFill>
                <a:latin typeface="Microsoft JhengHei"/>
                <a:ea typeface="Microsoft JhengHei"/>
                <a:cs typeface="Microsoft JhengHei"/>
                <a:sym typeface="Microsoft JhengHei"/>
              </a:endParaRPr>
            </a:p>
            <a:p>
              <a:pPr indent="0" lvl="0" marL="0" marR="0" rtl="0" algn="l">
                <a:lnSpc>
                  <a:spcPct val="100000"/>
                </a:lnSpc>
                <a:spcBef>
                  <a:spcPts val="600"/>
                </a:spcBef>
                <a:spcAft>
                  <a:spcPts val="0"/>
                </a:spcAft>
                <a:buClr>
                  <a:srgbClr val="000000"/>
                </a:buClr>
                <a:buSzPts val="4400"/>
                <a:buFont typeface="Arial"/>
                <a:buNone/>
              </a:pPr>
              <a:r>
                <a:rPr b="1" i="0" lang="zh-TW" sz="2800" u="none" cap="none" strike="noStrike">
                  <a:solidFill>
                    <a:srgbClr val="C55A11"/>
                  </a:solidFill>
                  <a:latin typeface="Microsoft JhengHei"/>
                  <a:ea typeface="Microsoft JhengHei"/>
                  <a:cs typeface="Microsoft JhengHei"/>
                  <a:sym typeface="Microsoft JhengHei"/>
                </a:rPr>
                <a:t>9 </a:t>
              </a:r>
              <a:r>
                <a:rPr b="1" i="0" lang="zh-TW" sz="1400" u="none" cap="none" strike="noStrike">
                  <a:solidFill>
                    <a:srgbClr val="C55A11"/>
                  </a:solidFill>
                  <a:latin typeface="Microsoft JhengHei"/>
                  <a:ea typeface="Microsoft JhengHei"/>
                  <a:cs typeface="Microsoft JhengHei"/>
                  <a:sym typeface="Microsoft JhengHei"/>
                </a:rPr>
                <a:t>工作天</a:t>
              </a:r>
              <a:endParaRPr b="1" i="0" sz="2800" u="none" cap="none" strike="noStrike">
                <a:solidFill>
                  <a:srgbClr val="C55A11"/>
                </a:solidFill>
                <a:latin typeface="Microsoft JhengHei"/>
                <a:ea typeface="Microsoft JhengHei"/>
                <a:cs typeface="Microsoft JhengHei"/>
                <a:sym typeface="Microsoft JhengHei"/>
              </a:endParaRPr>
            </a:p>
          </p:txBody>
        </p:sp>
      </p:grpSp>
      <p:grpSp>
        <p:nvGrpSpPr>
          <p:cNvPr id="296" name="Google Shape;296;p37"/>
          <p:cNvGrpSpPr/>
          <p:nvPr/>
        </p:nvGrpSpPr>
        <p:grpSpPr>
          <a:xfrm>
            <a:off x="7093979" y="5106368"/>
            <a:ext cx="3460939" cy="1031011"/>
            <a:chOff x="35571" y="3305870"/>
            <a:chExt cx="5465114" cy="1031011"/>
          </a:xfrm>
        </p:grpSpPr>
        <p:sp>
          <p:nvSpPr>
            <p:cNvPr id="297" name="Google Shape;297;p37"/>
            <p:cNvSpPr txBox="1"/>
            <p:nvPr/>
          </p:nvSpPr>
          <p:spPr>
            <a:xfrm>
              <a:off x="35571" y="3698238"/>
              <a:ext cx="2245053"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zh-TW" sz="1600" u="none" cap="none" strike="noStrike">
                  <a:solidFill>
                    <a:schemeClr val="dk1"/>
                  </a:solidFill>
                  <a:latin typeface="Microsoft JhengHei"/>
                  <a:ea typeface="Microsoft JhengHei"/>
                  <a:cs typeface="Microsoft JhengHei"/>
                  <a:sym typeface="Microsoft JhengHei"/>
                </a:rPr>
                <a:t>節省金錢/年：</a:t>
              </a:r>
              <a:endParaRPr b="0" i="0" sz="1100" u="none" cap="none" strike="noStrike">
                <a:solidFill>
                  <a:srgbClr val="000000"/>
                </a:solidFill>
                <a:latin typeface="Arial"/>
                <a:ea typeface="Arial"/>
                <a:cs typeface="Arial"/>
                <a:sym typeface="Arial"/>
              </a:endParaRPr>
            </a:p>
          </p:txBody>
        </p:sp>
        <p:sp>
          <p:nvSpPr>
            <p:cNvPr id="298" name="Google Shape;298;p37"/>
            <p:cNvSpPr txBox="1"/>
            <p:nvPr/>
          </p:nvSpPr>
          <p:spPr>
            <a:xfrm>
              <a:off x="2131685" y="3305870"/>
              <a:ext cx="3369000" cy="10310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zh-TW" sz="2800" u="none" cap="none" strike="noStrike">
                  <a:solidFill>
                    <a:srgbClr val="C55A11"/>
                  </a:solidFill>
                  <a:latin typeface="Microsoft JhengHei"/>
                  <a:ea typeface="Microsoft JhengHei"/>
                  <a:cs typeface="Microsoft JhengHei"/>
                  <a:sym typeface="Microsoft JhengHei"/>
                </a:rPr>
                <a:t>3,032 </a:t>
              </a:r>
              <a:r>
                <a:rPr b="1" i="0" lang="zh-TW" sz="1400" u="none" cap="none" strike="noStrike">
                  <a:solidFill>
                    <a:srgbClr val="C55A11"/>
                  </a:solidFill>
                  <a:latin typeface="Microsoft JhengHei"/>
                  <a:ea typeface="Microsoft JhengHei"/>
                  <a:cs typeface="Microsoft JhengHei"/>
                  <a:sym typeface="Microsoft JhengHei"/>
                </a:rPr>
                <a:t>(市話)元</a:t>
              </a:r>
              <a:endParaRPr b="1" i="0" sz="1400" u="none" cap="none" strike="noStrike">
                <a:solidFill>
                  <a:srgbClr val="C55A11"/>
                </a:solidFill>
                <a:latin typeface="Microsoft JhengHei"/>
                <a:ea typeface="Microsoft JhengHei"/>
                <a:cs typeface="Microsoft JhengHei"/>
                <a:sym typeface="Microsoft JhengHei"/>
              </a:endParaRPr>
            </a:p>
            <a:p>
              <a:pPr indent="0" lvl="0" marL="0" marR="0" rtl="0" algn="l">
                <a:lnSpc>
                  <a:spcPct val="100000"/>
                </a:lnSpc>
                <a:spcBef>
                  <a:spcPts val="600"/>
                </a:spcBef>
                <a:spcAft>
                  <a:spcPts val="0"/>
                </a:spcAft>
                <a:buClr>
                  <a:srgbClr val="000000"/>
                </a:buClr>
                <a:buSzPts val="4400"/>
                <a:buFont typeface="Arial"/>
                <a:buNone/>
              </a:pPr>
              <a:r>
                <a:rPr b="1" i="0" lang="zh-TW" sz="2800" u="none" cap="none" strike="noStrike">
                  <a:solidFill>
                    <a:srgbClr val="C55A11"/>
                  </a:solidFill>
                  <a:latin typeface="Microsoft JhengHei"/>
                  <a:ea typeface="Microsoft JhengHei"/>
                  <a:cs typeface="Microsoft JhengHei"/>
                  <a:sym typeface="Microsoft JhengHei"/>
                </a:rPr>
                <a:t>13,287 </a:t>
              </a:r>
              <a:r>
                <a:rPr b="1" i="0" lang="zh-TW" sz="1400" u="none" cap="none" strike="noStrike">
                  <a:solidFill>
                    <a:srgbClr val="C55A11"/>
                  </a:solidFill>
                  <a:latin typeface="Microsoft JhengHei"/>
                  <a:ea typeface="Microsoft JhengHei"/>
                  <a:cs typeface="Microsoft JhengHei"/>
                  <a:sym typeface="Microsoft JhengHei"/>
                </a:rPr>
                <a:t>(手機)元</a:t>
              </a:r>
              <a:endParaRPr b="1" i="0" sz="2800" u="none" cap="none" strike="noStrike">
                <a:solidFill>
                  <a:srgbClr val="C55A11"/>
                </a:solidFill>
                <a:latin typeface="Microsoft JhengHei"/>
                <a:ea typeface="Microsoft JhengHei"/>
                <a:cs typeface="Microsoft JhengHei"/>
                <a:sym typeface="Microsoft JhengHei"/>
              </a:endParaRPr>
            </a:p>
          </p:txBody>
        </p:sp>
      </p:grpSp>
      <p:sp>
        <p:nvSpPr>
          <p:cNvPr id="299" name="Google Shape;299;p37"/>
          <p:cNvSpPr txBox="1"/>
          <p:nvPr/>
        </p:nvSpPr>
        <p:spPr>
          <a:xfrm>
            <a:off x="3993100" y="418807"/>
            <a:ext cx="4678800" cy="9126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Arial"/>
              <a:buNone/>
            </a:pPr>
            <a:r>
              <a:rPr b="1" i="0" lang="zh-TW" sz="2400" u="none" cap="none" strike="noStrike">
                <a:solidFill>
                  <a:schemeClr val="dk1"/>
                </a:solidFill>
                <a:latin typeface="Microsoft JhengHei"/>
                <a:ea typeface="Microsoft JhengHei"/>
                <a:cs typeface="Microsoft JhengHei"/>
                <a:sym typeface="Microsoft JhengHei"/>
              </a:rPr>
              <a:t>總量：19,570通</a:t>
            </a:r>
            <a:endParaRPr b="1" i="0" sz="2400" u="none" cap="none" strike="noStrike">
              <a:solidFill>
                <a:schemeClr val="dk1"/>
              </a:solidFill>
              <a:latin typeface="Microsoft JhengHei"/>
              <a:ea typeface="Microsoft JhengHei"/>
              <a:cs typeface="Microsoft JhengHei"/>
              <a:sym typeface="Microsoft JhengHei"/>
            </a:endParaRPr>
          </a:p>
          <a:p>
            <a:pPr indent="0" lvl="0" marL="0" marR="0" rtl="0" algn="ctr">
              <a:lnSpc>
                <a:spcPct val="90000"/>
              </a:lnSpc>
              <a:spcBef>
                <a:spcPts val="0"/>
              </a:spcBef>
              <a:spcAft>
                <a:spcPts val="0"/>
              </a:spcAft>
              <a:buClr>
                <a:schemeClr val="dk1"/>
              </a:buClr>
              <a:buSzPts val="2400"/>
              <a:buFont typeface="Arial"/>
              <a:buNone/>
            </a:pPr>
            <a:r>
              <a:rPr b="1" i="0" lang="zh-TW" sz="2400" u="none" cap="none" strike="noStrike">
                <a:solidFill>
                  <a:schemeClr val="dk1"/>
                </a:solidFill>
                <a:latin typeface="Microsoft JhengHei"/>
                <a:ea typeface="Microsoft JhengHei"/>
                <a:cs typeface="Microsoft JhengHei"/>
                <a:sym typeface="Microsoft JhengHei"/>
              </a:rPr>
              <a:t>非首篩數量：6,347通</a:t>
            </a:r>
            <a:endParaRPr b="1" i="0" sz="2400" u="none" cap="none" strike="noStrike">
              <a:solidFill>
                <a:schemeClr val="dk1"/>
              </a:solidFill>
              <a:latin typeface="Microsoft JhengHei"/>
              <a:ea typeface="Microsoft JhengHei"/>
              <a:cs typeface="Microsoft JhengHei"/>
              <a:sym typeface="Microsoft JhengHei"/>
            </a:endParaRPr>
          </a:p>
        </p:txBody>
      </p:sp>
      <p:sp>
        <p:nvSpPr>
          <p:cNvPr id="300" name="Google Shape;300;p37"/>
          <p:cNvSpPr/>
          <p:nvPr/>
        </p:nvSpPr>
        <p:spPr>
          <a:xfrm>
            <a:off x="4750191" y="2017164"/>
            <a:ext cx="2296575" cy="2296575"/>
          </a:xfrm>
          <a:prstGeom prst="pie">
            <a:avLst>
              <a:gd fmla="val 16209076" name="adj1"/>
              <a:gd fmla="val 17407924" name="adj2"/>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01" name="Google Shape;301;p37"/>
          <p:cNvSpPr/>
          <p:nvPr/>
        </p:nvSpPr>
        <p:spPr>
          <a:xfrm>
            <a:off x="4848964" y="2109243"/>
            <a:ext cx="2118179" cy="2118179"/>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302" name="Google Shape;302;p37"/>
          <p:cNvGrpSpPr/>
          <p:nvPr/>
        </p:nvGrpSpPr>
        <p:grpSpPr>
          <a:xfrm>
            <a:off x="4131889" y="2433062"/>
            <a:ext cx="2787458" cy="1523454"/>
            <a:chOff x="1270902" y="2518997"/>
            <a:chExt cx="2787458" cy="1523454"/>
          </a:xfrm>
        </p:grpSpPr>
        <p:sp>
          <p:nvSpPr>
            <p:cNvPr id="303" name="Google Shape;303;p37"/>
            <p:cNvSpPr txBox="1"/>
            <p:nvPr/>
          </p:nvSpPr>
          <p:spPr>
            <a:xfrm>
              <a:off x="2048178" y="3642341"/>
              <a:ext cx="155375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zh-TW" sz="2000" u="none" cap="none" strike="noStrike">
                  <a:solidFill>
                    <a:schemeClr val="dk1"/>
                  </a:solidFill>
                  <a:latin typeface="Microsoft JhengHei"/>
                  <a:ea typeface="Microsoft JhengHei"/>
                  <a:cs typeface="Microsoft JhengHei"/>
                  <a:sym typeface="Microsoft JhengHei"/>
                </a:rPr>
                <a:t>(總量)</a:t>
              </a:r>
              <a:endParaRPr b="1" i="0" sz="2000" u="none" cap="none" strike="noStrike">
                <a:solidFill>
                  <a:schemeClr val="dk1"/>
                </a:solidFill>
                <a:latin typeface="Microsoft JhengHei"/>
                <a:ea typeface="Microsoft JhengHei"/>
                <a:cs typeface="Microsoft JhengHei"/>
                <a:sym typeface="Microsoft JhengHei"/>
              </a:endParaRPr>
            </a:p>
          </p:txBody>
        </p:sp>
        <p:sp>
          <p:nvSpPr>
            <p:cNvPr id="304" name="Google Shape;304;p37"/>
            <p:cNvSpPr txBox="1"/>
            <p:nvPr/>
          </p:nvSpPr>
          <p:spPr>
            <a:xfrm>
              <a:off x="1270902" y="2518997"/>
              <a:ext cx="2787458" cy="132339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500"/>
                <a:buFont typeface="Arial"/>
                <a:buNone/>
              </a:pPr>
              <a:r>
                <a:rPr b="1" i="0" lang="zh-TW" sz="8000" u="none" cap="none" strike="noStrike">
                  <a:solidFill>
                    <a:srgbClr val="C55A11"/>
                  </a:solidFill>
                  <a:latin typeface="Microsoft JhengHei"/>
                  <a:ea typeface="Microsoft JhengHei"/>
                  <a:cs typeface="Microsoft JhengHei"/>
                  <a:sym typeface="Microsoft JhengHei"/>
                </a:rPr>
                <a:t>4.8</a:t>
              </a:r>
              <a:r>
                <a:rPr b="1" i="0" lang="zh-TW" sz="3200" u="none" cap="none" strike="noStrike">
                  <a:solidFill>
                    <a:srgbClr val="C55A11"/>
                  </a:solidFill>
                  <a:latin typeface="Microsoft JhengHei"/>
                  <a:ea typeface="Microsoft JhengHei"/>
                  <a:cs typeface="Microsoft JhengHei"/>
                  <a:sym typeface="Microsoft JhengHei"/>
                </a:rPr>
                <a:t>%</a:t>
              </a:r>
              <a:endParaRPr b="1" i="0" sz="7200" u="none" cap="none" strike="noStrike">
                <a:solidFill>
                  <a:srgbClr val="C55A11"/>
                </a:solidFill>
                <a:latin typeface="Microsoft JhengHei"/>
                <a:ea typeface="Microsoft JhengHei"/>
                <a:cs typeface="Microsoft JhengHei"/>
                <a:sym typeface="Microsoft JhengHei"/>
              </a:endParaRPr>
            </a:p>
          </p:txBody>
        </p:sp>
      </p:grpSp>
      <p:sp>
        <p:nvSpPr>
          <p:cNvPr id="305" name="Google Shape;305;p37"/>
          <p:cNvSpPr/>
          <p:nvPr/>
        </p:nvSpPr>
        <p:spPr>
          <a:xfrm>
            <a:off x="7666587" y="2118847"/>
            <a:ext cx="2296575" cy="2296575"/>
          </a:xfrm>
          <a:prstGeom prst="pie">
            <a:avLst>
              <a:gd fmla="val 16209076" name="adj1"/>
              <a:gd fmla="val 19504176" name="adj2"/>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06" name="Google Shape;306;p37"/>
          <p:cNvSpPr/>
          <p:nvPr/>
        </p:nvSpPr>
        <p:spPr>
          <a:xfrm>
            <a:off x="7765360" y="2210926"/>
            <a:ext cx="2118179" cy="2118179"/>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307" name="Google Shape;307;p37"/>
          <p:cNvGrpSpPr/>
          <p:nvPr/>
        </p:nvGrpSpPr>
        <p:grpSpPr>
          <a:xfrm>
            <a:off x="7765359" y="2435729"/>
            <a:ext cx="2035060" cy="1531340"/>
            <a:chOff x="1839292" y="2518997"/>
            <a:chExt cx="2219068" cy="1531340"/>
          </a:xfrm>
        </p:grpSpPr>
        <p:sp>
          <p:nvSpPr>
            <p:cNvPr id="308" name="Google Shape;308;p37"/>
            <p:cNvSpPr txBox="1"/>
            <p:nvPr/>
          </p:nvSpPr>
          <p:spPr>
            <a:xfrm>
              <a:off x="2259223" y="3650227"/>
              <a:ext cx="179913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zh-TW" sz="2000" u="none" cap="none" strike="noStrike">
                  <a:solidFill>
                    <a:schemeClr val="dk1"/>
                  </a:solidFill>
                  <a:latin typeface="Microsoft JhengHei"/>
                  <a:ea typeface="Microsoft JhengHei"/>
                  <a:cs typeface="Microsoft JhengHei"/>
                  <a:sym typeface="Microsoft JhengHei"/>
                </a:rPr>
                <a:t>(非首篩)</a:t>
              </a:r>
              <a:endParaRPr b="1" i="0" sz="2000" u="none" cap="none" strike="noStrike">
                <a:solidFill>
                  <a:schemeClr val="dk1"/>
                </a:solidFill>
                <a:latin typeface="Microsoft JhengHei"/>
                <a:ea typeface="Microsoft JhengHei"/>
                <a:cs typeface="Microsoft JhengHei"/>
                <a:sym typeface="Microsoft JhengHei"/>
              </a:endParaRPr>
            </a:p>
          </p:txBody>
        </p:sp>
        <p:sp>
          <p:nvSpPr>
            <p:cNvPr id="309" name="Google Shape;309;p37"/>
            <p:cNvSpPr txBox="1"/>
            <p:nvPr/>
          </p:nvSpPr>
          <p:spPr>
            <a:xfrm>
              <a:off x="1839292" y="2518997"/>
              <a:ext cx="2219067" cy="132339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500"/>
                <a:buFont typeface="Arial"/>
                <a:buNone/>
              </a:pPr>
              <a:r>
                <a:rPr b="1" i="0" lang="zh-TW" sz="8000" u="none" cap="none" strike="noStrike">
                  <a:solidFill>
                    <a:srgbClr val="C55A11"/>
                  </a:solidFill>
                  <a:latin typeface="Microsoft JhengHei"/>
                  <a:ea typeface="Microsoft JhengHei"/>
                  <a:cs typeface="Microsoft JhengHei"/>
                  <a:sym typeface="Microsoft JhengHei"/>
                </a:rPr>
                <a:t>15</a:t>
              </a:r>
              <a:r>
                <a:rPr b="1" i="0" lang="zh-TW" sz="3200" u="none" cap="none" strike="noStrike">
                  <a:solidFill>
                    <a:srgbClr val="C55A11"/>
                  </a:solidFill>
                  <a:latin typeface="Microsoft JhengHei"/>
                  <a:ea typeface="Microsoft JhengHei"/>
                  <a:cs typeface="Microsoft JhengHei"/>
                  <a:sym typeface="Microsoft JhengHei"/>
                </a:rPr>
                <a:t>%</a:t>
              </a:r>
              <a:endParaRPr b="1" i="0" sz="7200" u="none" cap="none" strike="noStrike">
                <a:solidFill>
                  <a:srgbClr val="C55A11"/>
                </a:solidFill>
                <a:latin typeface="Microsoft JhengHei"/>
                <a:ea typeface="Microsoft JhengHei"/>
                <a:cs typeface="Microsoft JhengHei"/>
                <a:sym typeface="Microsoft JhengHei"/>
              </a:endParaRPr>
            </a:p>
          </p:txBody>
        </p:sp>
      </p:grpSp>
      <p:sp>
        <p:nvSpPr>
          <p:cNvPr id="310" name="Google Shape;310;p37"/>
          <p:cNvSpPr/>
          <p:nvPr/>
        </p:nvSpPr>
        <p:spPr>
          <a:xfrm>
            <a:off x="1637256" y="1971520"/>
            <a:ext cx="2255902" cy="2255902"/>
          </a:xfrm>
          <a:prstGeom prst="pie">
            <a:avLst>
              <a:gd fmla="val 16209076" name="adj1"/>
              <a:gd fmla="val 16203159" name="adj2"/>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11" name="Google Shape;311;p37"/>
          <p:cNvSpPr/>
          <p:nvPr/>
        </p:nvSpPr>
        <p:spPr>
          <a:xfrm>
            <a:off x="1736029" y="2063599"/>
            <a:ext cx="2080665" cy="2080665"/>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312" name="Google Shape;312;p37"/>
          <p:cNvGrpSpPr/>
          <p:nvPr/>
        </p:nvGrpSpPr>
        <p:grpSpPr>
          <a:xfrm>
            <a:off x="523965" y="2495418"/>
            <a:ext cx="3255835" cy="1107955"/>
            <a:chOff x="3179669" y="2988013"/>
            <a:chExt cx="3255835" cy="1107955"/>
          </a:xfrm>
        </p:grpSpPr>
        <p:sp>
          <p:nvSpPr>
            <p:cNvPr id="313" name="Google Shape;313;p37"/>
            <p:cNvSpPr txBox="1"/>
            <p:nvPr/>
          </p:nvSpPr>
          <p:spPr>
            <a:xfrm>
              <a:off x="3179669" y="3304645"/>
              <a:ext cx="1014060" cy="7078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減少</a:t>
              </a:r>
              <a:endParaRPr b="1" i="0" sz="2000" u="none" cap="none" strike="noStrike">
                <a:solidFill>
                  <a:schemeClr val="dk1"/>
                </a:solidFill>
                <a:latin typeface="Microsoft JhengHei"/>
                <a:ea typeface="Microsoft JhengHei"/>
                <a:cs typeface="Microsoft JhengHei"/>
                <a:sym typeface="Microsoft JhengHei"/>
              </a:endParaRPr>
            </a:p>
            <a:p>
              <a:pPr indent="0" lvl="0" marL="0" marR="0" rtl="0" algn="ctr">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電話量</a:t>
              </a:r>
              <a:endParaRPr b="0" i="0" sz="1400" u="none" cap="none" strike="noStrike">
                <a:solidFill>
                  <a:srgbClr val="000000"/>
                </a:solidFill>
                <a:latin typeface="Arial"/>
                <a:ea typeface="Arial"/>
                <a:cs typeface="Arial"/>
                <a:sym typeface="Arial"/>
              </a:endParaRPr>
            </a:p>
          </p:txBody>
        </p:sp>
        <p:sp>
          <p:nvSpPr>
            <p:cNvPr id="314" name="Google Shape;314;p37"/>
            <p:cNvSpPr txBox="1"/>
            <p:nvPr/>
          </p:nvSpPr>
          <p:spPr>
            <a:xfrm>
              <a:off x="3694048" y="2988013"/>
              <a:ext cx="2741456" cy="1107955"/>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4000"/>
                <a:buFont typeface="Arial"/>
                <a:buNone/>
              </a:pPr>
              <a:r>
                <a:rPr b="1" i="0" lang="zh-TW" sz="6600" u="none" cap="none" strike="noStrike">
                  <a:solidFill>
                    <a:srgbClr val="C55A11"/>
                  </a:solidFill>
                  <a:latin typeface="Microsoft JhengHei"/>
                  <a:ea typeface="Microsoft JhengHei"/>
                  <a:cs typeface="Microsoft JhengHei"/>
                  <a:sym typeface="Microsoft JhengHei"/>
                </a:rPr>
                <a:t>948</a:t>
              </a:r>
              <a:r>
                <a:rPr b="1" i="0" lang="zh-TW" sz="2400" u="none" cap="none" strike="noStrike">
                  <a:solidFill>
                    <a:srgbClr val="C55A11"/>
                  </a:solidFill>
                  <a:latin typeface="Microsoft JhengHei"/>
                  <a:ea typeface="Microsoft JhengHei"/>
                  <a:cs typeface="Microsoft JhengHei"/>
                  <a:sym typeface="Microsoft JhengHei"/>
                </a:rPr>
                <a:t>通</a:t>
              </a:r>
              <a:endParaRPr b="1" i="0" sz="2400" u="none" cap="none" strike="noStrike">
                <a:solidFill>
                  <a:srgbClr val="C55A11"/>
                </a:solidFill>
                <a:latin typeface="Microsoft JhengHei"/>
                <a:ea typeface="Microsoft JhengHei"/>
                <a:cs typeface="Microsoft JhengHei"/>
                <a:sym typeface="Microsoft JhengHei"/>
              </a:endParaRPr>
            </a:p>
          </p:txBody>
        </p:sp>
      </p:gr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8"/>
          <p:cNvSpPr/>
          <p:nvPr/>
        </p:nvSpPr>
        <p:spPr>
          <a:xfrm rot="2700000">
            <a:off x="11052629" y="2120024"/>
            <a:ext cx="645368" cy="645368"/>
          </a:xfrm>
          <a:prstGeom prst="rect">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1" name="Google Shape;321;p38"/>
          <p:cNvSpPr/>
          <p:nvPr/>
        </p:nvSpPr>
        <p:spPr>
          <a:xfrm rot="-5400000">
            <a:off x="10289068" y="1343027"/>
            <a:ext cx="2532832" cy="1273032"/>
          </a:xfrm>
          <a:prstGeom prst="triangle">
            <a:avLst>
              <a:gd fmla="val 50000" name="adj"/>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2" name="Google Shape;322;p38"/>
          <p:cNvSpPr/>
          <p:nvPr/>
        </p:nvSpPr>
        <p:spPr>
          <a:xfrm rot="5400000">
            <a:off x="-501760" y="5103257"/>
            <a:ext cx="2017580" cy="1014060"/>
          </a:xfrm>
          <a:prstGeom prst="triangle">
            <a:avLst>
              <a:gd fmla="val 50000" name="adj"/>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3" name="Google Shape;323;p38"/>
          <p:cNvSpPr/>
          <p:nvPr/>
        </p:nvSpPr>
        <p:spPr>
          <a:xfrm rot="2700000">
            <a:off x="427916" y="5728708"/>
            <a:ext cx="485578" cy="485578"/>
          </a:xfrm>
          <a:prstGeom prst="rect">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4" name="Google Shape;324;p38"/>
          <p:cNvSpPr txBox="1"/>
          <p:nvPr/>
        </p:nvSpPr>
        <p:spPr>
          <a:xfrm>
            <a:off x="518672" y="509591"/>
            <a:ext cx="10905066" cy="113573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i="0" lang="zh-TW" sz="3600" u="none" cap="none" strike="noStrike">
                <a:solidFill>
                  <a:srgbClr val="000000"/>
                </a:solidFill>
                <a:latin typeface="Microsoft JhengHei"/>
                <a:ea typeface="Microsoft JhengHei"/>
                <a:cs typeface="Microsoft JhengHei"/>
                <a:sym typeface="Microsoft JhengHei"/>
              </a:rPr>
              <a:t>整體效益估算</a:t>
            </a:r>
            <a:endParaRPr/>
          </a:p>
        </p:txBody>
      </p:sp>
      <p:cxnSp>
        <p:nvCxnSpPr>
          <p:cNvPr id="325" name="Google Shape;325;p38"/>
          <p:cNvCxnSpPr/>
          <p:nvPr/>
        </p:nvCxnSpPr>
        <p:spPr>
          <a:xfrm>
            <a:off x="649905" y="1541186"/>
            <a:ext cx="846386" cy="0"/>
          </a:xfrm>
          <a:prstGeom prst="straightConnector1">
            <a:avLst/>
          </a:prstGeom>
          <a:noFill/>
          <a:ln cap="flat" cmpd="sng" w="38100">
            <a:solidFill>
              <a:srgbClr val="C55A11"/>
            </a:solidFill>
            <a:prstDash val="solid"/>
            <a:miter lim="800000"/>
            <a:headEnd len="sm" w="sm" type="none"/>
            <a:tailEnd len="sm" w="sm" type="none"/>
          </a:ln>
        </p:spPr>
      </p:cxnSp>
      <p:sp>
        <p:nvSpPr>
          <p:cNvPr id="326" name="Google Shape;32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TW"/>
              <a:t>‹#›</a:t>
            </a:fld>
            <a:endParaRPr/>
          </a:p>
        </p:txBody>
      </p:sp>
      <p:grpSp>
        <p:nvGrpSpPr>
          <p:cNvPr id="327" name="Google Shape;327;p38"/>
          <p:cNvGrpSpPr/>
          <p:nvPr/>
        </p:nvGrpSpPr>
        <p:grpSpPr>
          <a:xfrm>
            <a:off x="1449217" y="5127746"/>
            <a:ext cx="2791334" cy="523180"/>
            <a:chOff x="539848" y="3331566"/>
            <a:chExt cx="2791334" cy="523180"/>
          </a:xfrm>
        </p:grpSpPr>
        <p:sp>
          <p:nvSpPr>
            <p:cNvPr id="328" name="Google Shape;328;p38"/>
            <p:cNvSpPr txBox="1"/>
            <p:nvPr/>
          </p:nvSpPr>
          <p:spPr>
            <a:xfrm>
              <a:off x="539848" y="3461610"/>
              <a:ext cx="2620024"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zh-TW" sz="1600" u="none" cap="none" strike="noStrike">
                  <a:solidFill>
                    <a:schemeClr val="dk1"/>
                  </a:solidFill>
                  <a:latin typeface="Microsoft JhengHei"/>
                  <a:ea typeface="Microsoft JhengHei"/>
                  <a:cs typeface="Microsoft JhengHei"/>
                  <a:sym typeface="Microsoft JhengHei"/>
                </a:rPr>
                <a:t>每天減少電話數/年：</a:t>
              </a:r>
              <a:endParaRPr b="0" i="0" sz="1100" u="none" cap="none" strike="noStrike">
                <a:solidFill>
                  <a:srgbClr val="000000"/>
                </a:solidFill>
                <a:latin typeface="Arial"/>
                <a:ea typeface="Arial"/>
                <a:cs typeface="Arial"/>
                <a:sym typeface="Arial"/>
              </a:endParaRPr>
            </a:p>
          </p:txBody>
        </p:sp>
        <p:sp>
          <p:nvSpPr>
            <p:cNvPr id="329" name="Google Shape;329;p38"/>
            <p:cNvSpPr txBox="1"/>
            <p:nvPr/>
          </p:nvSpPr>
          <p:spPr>
            <a:xfrm>
              <a:off x="2382675" y="3331566"/>
              <a:ext cx="948507" cy="52318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4400"/>
                <a:buFont typeface="Arial"/>
                <a:buNone/>
              </a:pPr>
              <a:r>
                <a:rPr b="1" i="0" lang="zh-TW" sz="2800" u="none" cap="none" strike="noStrike">
                  <a:solidFill>
                    <a:srgbClr val="C55A11"/>
                  </a:solidFill>
                  <a:latin typeface="Microsoft JhengHei"/>
                  <a:ea typeface="Microsoft JhengHei"/>
                  <a:cs typeface="Microsoft JhengHei"/>
                  <a:sym typeface="Microsoft JhengHei"/>
                </a:rPr>
                <a:t>20 </a:t>
              </a:r>
              <a:r>
                <a:rPr b="1" i="0" lang="zh-TW" sz="1400" u="none" cap="none" strike="noStrike">
                  <a:solidFill>
                    <a:srgbClr val="C55A11"/>
                  </a:solidFill>
                  <a:latin typeface="Microsoft JhengHei"/>
                  <a:ea typeface="Microsoft JhengHei"/>
                  <a:cs typeface="Microsoft JhengHei"/>
                  <a:sym typeface="Microsoft JhengHei"/>
                </a:rPr>
                <a:t>通</a:t>
              </a:r>
              <a:endParaRPr b="0" i="0" sz="1000" u="none" cap="none" strike="noStrike">
                <a:solidFill>
                  <a:srgbClr val="000000"/>
                </a:solidFill>
                <a:latin typeface="Arial"/>
                <a:ea typeface="Arial"/>
                <a:cs typeface="Arial"/>
                <a:sym typeface="Arial"/>
              </a:endParaRPr>
            </a:p>
          </p:txBody>
        </p:sp>
      </p:grpSp>
      <p:grpSp>
        <p:nvGrpSpPr>
          <p:cNvPr id="330" name="Google Shape;330;p38"/>
          <p:cNvGrpSpPr/>
          <p:nvPr/>
        </p:nvGrpSpPr>
        <p:grpSpPr>
          <a:xfrm>
            <a:off x="1295128" y="5602612"/>
            <a:ext cx="2945423" cy="523180"/>
            <a:chOff x="1109959" y="3310988"/>
            <a:chExt cx="2945423" cy="523180"/>
          </a:xfrm>
        </p:grpSpPr>
        <p:sp>
          <p:nvSpPr>
            <p:cNvPr id="331" name="Google Shape;331;p38"/>
            <p:cNvSpPr txBox="1"/>
            <p:nvPr/>
          </p:nvSpPr>
          <p:spPr>
            <a:xfrm>
              <a:off x="1109959" y="3413923"/>
              <a:ext cx="2245053" cy="338514"/>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1" i="0" lang="zh-TW" sz="1600" u="none" cap="none" strike="noStrike">
                  <a:solidFill>
                    <a:schemeClr val="dk1"/>
                  </a:solidFill>
                  <a:latin typeface="Microsoft JhengHei"/>
                  <a:ea typeface="Microsoft JhengHei"/>
                  <a:cs typeface="Microsoft JhengHei"/>
                  <a:sym typeface="Microsoft JhengHei"/>
                </a:rPr>
                <a:t>減少無效電話比率：</a:t>
              </a:r>
              <a:endParaRPr b="0" i="0" sz="1100" u="none" cap="none" strike="noStrike">
                <a:solidFill>
                  <a:srgbClr val="000000"/>
                </a:solidFill>
                <a:latin typeface="Arial"/>
                <a:ea typeface="Arial"/>
                <a:cs typeface="Arial"/>
                <a:sym typeface="Arial"/>
              </a:endParaRPr>
            </a:p>
          </p:txBody>
        </p:sp>
        <p:sp>
          <p:nvSpPr>
            <p:cNvPr id="332" name="Google Shape;332;p38"/>
            <p:cNvSpPr txBox="1"/>
            <p:nvPr/>
          </p:nvSpPr>
          <p:spPr>
            <a:xfrm>
              <a:off x="3041321" y="3310988"/>
              <a:ext cx="1014061" cy="52318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4400"/>
                <a:buFont typeface="Arial"/>
                <a:buNone/>
              </a:pPr>
              <a:r>
                <a:rPr b="1" i="0" lang="zh-TW" sz="2800" u="none" cap="none" strike="noStrike">
                  <a:solidFill>
                    <a:srgbClr val="C55A11"/>
                  </a:solidFill>
                  <a:latin typeface="Microsoft JhengHei"/>
                  <a:ea typeface="Microsoft JhengHei"/>
                  <a:cs typeface="Microsoft JhengHei"/>
                  <a:sym typeface="Microsoft JhengHei"/>
                </a:rPr>
                <a:t>82 </a:t>
              </a:r>
              <a:r>
                <a:rPr b="1" i="0" lang="zh-TW" sz="1400" u="none" cap="none" strike="noStrike">
                  <a:solidFill>
                    <a:srgbClr val="C55A11"/>
                  </a:solidFill>
                  <a:latin typeface="Microsoft JhengHei"/>
                  <a:ea typeface="Microsoft JhengHei"/>
                  <a:cs typeface="Microsoft JhengHei"/>
                  <a:sym typeface="Microsoft JhengHei"/>
                </a:rPr>
                <a:t>%</a:t>
              </a:r>
              <a:endParaRPr b="1" i="0" sz="1400" u="none" cap="none" strike="noStrike">
                <a:solidFill>
                  <a:srgbClr val="C55A11"/>
                </a:solidFill>
                <a:latin typeface="Microsoft JhengHei"/>
                <a:ea typeface="Microsoft JhengHei"/>
                <a:cs typeface="Microsoft JhengHei"/>
                <a:sym typeface="Microsoft JhengHei"/>
              </a:endParaRPr>
            </a:p>
          </p:txBody>
        </p:sp>
      </p:grpSp>
      <p:grpSp>
        <p:nvGrpSpPr>
          <p:cNvPr id="333" name="Google Shape;333;p38"/>
          <p:cNvGrpSpPr/>
          <p:nvPr/>
        </p:nvGrpSpPr>
        <p:grpSpPr>
          <a:xfrm>
            <a:off x="4359418" y="5094781"/>
            <a:ext cx="2938677" cy="1031011"/>
            <a:chOff x="-580446" y="3402765"/>
            <a:chExt cx="4750962" cy="1031011"/>
          </a:xfrm>
        </p:grpSpPr>
        <p:sp>
          <p:nvSpPr>
            <p:cNvPr id="334" name="Google Shape;334;p38"/>
            <p:cNvSpPr txBox="1"/>
            <p:nvPr/>
          </p:nvSpPr>
          <p:spPr>
            <a:xfrm>
              <a:off x="-580446" y="3777081"/>
              <a:ext cx="2245052"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zh-TW" sz="1600" u="none" cap="none" strike="noStrike">
                  <a:solidFill>
                    <a:schemeClr val="dk1"/>
                  </a:solidFill>
                  <a:latin typeface="Microsoft JhengHei"/>
                  <a:ea typeface="Microsoft JhengHei"/>
                  <a:cs typeface="Microsoft JhengHei"/>
                  <a:sym typeface="Microsoft JhengHei"/>
                </a:rPr>
                <a:t>節省時間/年：</a:t>
              </a:r>
              <a:endParaRPr b="0" i="0" sz="1100" u="none" cap="none" strike="noStrike">
                <a:solidFill>
                  <a:srgbClr val="000000"/>
                </a:solidFill>
                <a:latin typeface="Arial"/>
                <a:ea typeface="Arial"/>
                <a:cs typeface="Arial"/>
                <a:sym typeface="Arial"/>
              </a:endParaRPr>
            </a:p>
          </p:txBody>
        </p:sp>
        <p:sp>
          <p:nvSpPr>
            <p:cNvPr id="335" name="Google Shape;335;p38"/>
            <p:cNvSpPr txBox="1"/>
            <p:nvPr/>
          </p:nvSpPr>
          <p:spPr>
            <a:xfrm>
              <a:off x="1558417" y="3402765"/>
              <a:ext cx="2612099" cy="10310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zh-TW" sz="2800" u="none" cap="none" strike="noStrike">
                  <a:solidFill>
                    <a:srgbClr val="C55A11"/>
                  </a:solidFill>
                  <a:latin typeface="Microsoft JhengHei"/>
                  <a:ea typeface="Microsoft JhengHei"/>
                  <a:cs typeface="Microsoft JhengHei"/>
                  <a:sym typeface="Microsoft JhengHei"/>
                </a:rPr>
                <a:t>528 </a:t>
              </a:r>
              <a:r>
                <a:rPr b="1" i="0" lang="zh-TW" sz="1400" u="none" cap="none" strike="noStrike">
                  <a:solidFill>
                    <a:srgbClr val="C55A11"/>
                  </a:solidFill>
                  <a:latin typeface="Microsoft JhengHei"/>
                  <a:ea typeface="Microsoft JhengHei"/>
                  <a:cs typeface="Microsoft JhengHei"/>
                  <a:sym typeface="Microsoft JhengHei"/>
                </a:rPr>
                <a:t>小時</a:t>
              </a:r>
              <a:endParaRPr b="1" i="0" sz="1400" u="none" cap="none" strike="noStrike">
                <a:solidFill>
                  <a:srgbClr val="C55A11"/>
                </a:solidFill>
                <a:latin typeface="Microsoft JhengHei"/>
                <a:ea typeface="Microsoft JhengHei"/>
                <a:cs typeface="Microsoft JhengHei"/>
                <a:sym typeface="Microsoft JhengHei"/>
              </a:endParaRPr>
            </a:p>
            <a:p>
              <a:pPr indent="0" lvl="0" marL="0" marR="0" rtl="0" algn="l">
                <a:lnSpc>
                  <a:spcPct val="100000"/>
                </a:lnSpc>
                <a:spcBef>
                  <a:spcPts val="600"/>
                </a:spcBef>
                <a:spcAft>
                  <a:spcPts val="0"/>
                </a:spcAft>
                <a:buClr>
                  <a:srgbClr val="000000"/>
                </a:buClr>
                <a:buSzPts val="4400"/>
                <a:buFont typeface="Arial"/>
                <a:buNone/>
              </a:pPr>
              <a:r>
                <a:rPr b="1" i="0" lang="zh-TW" sz="2800" u="none" cap="none" strike="noStrike">
                  <a:solidFill>
                    <a:srgbClr val="C55A11"/>
                  </a:solidFill>
                  <a:latin typeface="Microsoft JhengHei"/>
                  <a:ea typeface="Microsoft JhengHei"/>
                  <a:cs typeface="Microsoft JhengHei"/>
                  <a:sym typeface="Microsoft JhengHei"/>
                </a:rPr>
                <a:t>66 </a:t>
              </a:r>
              <a:r>
                <a:rPr b="1" i="0" lang="zh-TW" sz="1400" u="none" cap="none" strike="noStrike">
                  <a:solidFill>
                    <a:srgbClr val="C55A11"/>
                  </a:solidFill>
                  <a:latin typeface="Microsoft JhengHei"/>
                  <a:ea typeface="Microsoft JhengHei"/>
                  <a:cs typeface="Microsoft JhengHei"/>
                  <a:sym typeface="Microsoft JhengHei"/>
                </a:rPr>
                <a:t>工作天</a:t>
              </a:r>
              <a:endParaRPr b="1" i="0" sz="2800" u="none" cap="none" strike="noStrike">
                <a:solidFill>
                  <a:srgbClr val="C55A11"/>
                </a:solidFill>
                <a:latin typeface="Microsoft JhengHei"/>
                <a:ea typeface="Microsoft JhengHei"/>
                <a:cs typeface="Microsoft JhengHei"/>
                <a:sym typeface="Microsoft JhengHei"/>
              </a:endParaRPr>
            </a:p>
          </p:txBody>
        </p:sp>
      </p:grpSp>
      <p:grpSp>
        <p:nvGrpSpPr>
          <p:cNvPr id="336" name="Google Shape;336;p38"/>
          <p:cNvGrpSpPr/>
          <p:nvPr/>
        </p:nvGrpSpPr>
        <p:grpSpPr>
          <a:xfrm>
            <a:off x="7093979" y="5106368"/>
            <a:ext cx="3460939" cy="1031011"/>
            <a:chOff x="35571" y="3305870"/>
            <a:chExt cx="5465114" cy="1031011"/>
          </a:xfrm>
        </p:grpSpPr>
        <p:sp>
          <p:nvSpPr>
            <p:cNvPr id="337" name="Google Shape;337;p38"/>
            <p:cNvSpPr txBox="1"/>
            <p:nvPr/>
          </p:nvSpPr>
          <p:spPr>
            <a:xfrm>
              <a:off x="35571" y="3698238"/>
              <a:ext cx="2245053"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zh-TW" sz="1600" u="none" cap="none" strike="noStrike">
                  <a:solidFill>
                    <a:schemeClr val="dk1"/>
                  </a:solidFill>
                  <a:latin typeface="Microsoft JhengHei"/>
                  <a:ea typeface="Microsoft JhengHei"/>
                  <a:cs typeface="Microsoft JhengHei"/>
                  <a:sym typeface="Microsoft JhengHei"/>
                </a:rPr>
                <a:t>節省金錢/年：</a:t>
              </a:r>
              <a:endParaRPr b="0" i="0" sz="1100" u="none" cap="none" strike="noStrike">
                <a:solidFill>
                  <a:srgbClr val="000000"/>
                </a:solidFill>
                <a:latin typeface="Arial"/>
                <a:ea typeface="Arial"/>
                <a:cs typeface="Arial"/>
                <a:sym typeface="Arial"/>
              </a:endParaRPr>
            </a:p>
          </p:txBody>
        </p:sp>
        <p:sp>
          <p:nvSpPr>
            <p:cNvPr id="338" name="Google Shape;338;p38"/>
            <p:cNvSpPr txBox="1"/>
            <p:nvPr/>
          </p:nvSpPr>
          <p:spPr>
            <a:xfrm>
              <a:off x="2131685" y="3305870"/>
              <a:ext cx="3369000" cy="10310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zh-TW" sz="2800" u="none" cap="none" strike="noStrike">
                  <a:solidFill>
                    <a:srgbClr val="C55A11"/>
                  </a:solidFill>
                  <a:latin typeface="Microsoft JhengHei"/>
                  <a:ea typeface="Microsoft JhengHei"/>
                  <a:cs typeface="Microsoft JhengHei"/>
                  <a:sym typeface="Microsoft JhengHei"/>
                </a:rPr>
                <a:t>22,325 </a:t>
              </a:r>
              <a:r>
                <a:rPr b="1" i="0" lang="zh-TW" sz="1400" u="none" cap="none" strike="noStrike">
                  <a:solidFill>
                    <a:srgbClr val="C55A11"/>
                  </a:solidFill>
                  <a:latin typeface="Microsoft JhengHei"/>
                  <a:ea typeface="Microsoft JhengHei"/>
                  <a:cs typeface="Microsoft JhengHei"/>
                  <a:sym typeface="Microsoft JhengHei"/>
                </a:rPr>
                <a:t>(市話)元</a:t>
              </a:r>
              <a:endParaRPr b="1" i="0" sz="1400" u="none" cap="none" strike="noStrike">
                <a:solidFill>
                  <a:srgbClr val="C55A11"/>
                </a:solidFill>
                <a:latin typeface="Microsoft JhengHei"/>
                <a:ea typeface="Microsoft JhengHei"/>
                <a:cs typeface="Microsoft JhengHei"/>
                <a:sym typeface="Microsoft JhengHei"/>
              </a:endParaRPr>
            </a:p>
            <a:p>
              <a:pPr indent="0" lvl="0" marL="0" marR="0" rtl="0" algn="l">
                <a:lnSpc>
                  <a:spcPct val="100000"/>
                </a:lnSpc>
                <a:spcBef>
                  <a:spcPts val="600"/>
                </a:spcBef>
                <a:spcAft>
                  <a:spcPts val="0"/>
                </a:spcAft>
                <a:buClr>
                  <a:srgbClr val="000000"/>
                </a:buClr>
                <a:buSzPts val="4400"/>
                <a:buFont typeface="Arial"/>
                <a:buNone/>
              </a:pPr>
              <a:r>
                <a:rPr b="1" i="0" lang="zh-TW" sz="2800" u="none" cap="none" strike="noStrike">
                  <a:solidFill>
                    <a:srgbClr val="C55A11"/>
                  </a:solidFill>
                  <a:latin typeface="Microsoft JhengHei"/>
                  <a:ea typeface="Microsoft JhengHei"/>
                  <a:cs typeface="Microsoft JhengHei"/>
                  <a:sym typeface="Microsoft JhengHei"/>
                </a:rPr>
                <a:t>95,006 </a:t>
              </a:r>
              <a:r>
                <a:rPr b="1" i="0" lang="zh-TW" sz="1400" u="none" cap="none" strike="noStrike">
                  <a:solidFill>
                    <a:srgbClr val="C55A11"/>
                  </a:solidFill>
                  <a:latin typeface="Microsoft JhengHei"/>
                  <a:ea typeface="Microsoft JhengHei"/>
                  <a:cs typeface="Microsoft JhengHei"/>
                  <a:sym typeface="Microsoft JhengHei"/>
                </a:rPr>
                <a:t>(手機)元</a:t>
              </a:r>
              <a:endParaRPr b="1" i="0" sz="2800" u="none" cap="none" strike="noStrike">
                <a:solidFill>
                  <a:srgbClr val="C55A11"/>
                </a:solidFill>
                <a:latin typeface="Microsoft JhengHei"/>
                <a:ea typeface="Microsoft JhengHei"/>
                <a:cs typeface="Microsoft JhengHei"/>
                <a:sym typeface="Microsoft JhengHei"/>
              </a:endParaRPr>
            </a:p>
          </p:txBody>
        </p:sp>
      </p:grpSp>
      <p:sp>
        <p:nvSpPr>
          <p:cNvPr id="339" name="Google Shape;339;p38"/>
          <p:cNvSpPr txBox="1"/>
          <p:nvPr/>
        </p:nvSpPr>
        <p:spPr>
          <a:xfrm>
            <a:off x="3993100" y="418807"/>
            <a:ext cx="4678800" cy="9126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Arial"/>
              <a:buNone/>
            </a:pPr>
            <a:r>
              <a:rPr b="1" i="0" lang="zh-TW" sz="2400" u="none" cap="none" strike="noStrike">
                <a:solidFill>
                  <a:schemeClr val="dk1"/>
                </a:solidFill>
                <a:latin typeface="Microsoft JhengHei"/>
                <a:ea typeface="Microsoft JhengHei"/>
                <a:cs typeface="Microsoft JhengHei"/>
                <a:sym typeface="Microsoft JhengHei"/>
              </a:rPr>
              <a:t>總量：47,770通</a:t>
            </a:r>
            <a:endParaRPr b="1" i="0" sz="2400" u="none" cap="none" strike="noStrike">
              <a:solidFill>
                <a:schemeClr val="dk1"/>
              </a:solidFill>
              <a:latin typeface="Microsoft JhengHei"/>
              <a:ea typeface="Microsoft JhengHei"/>
              <a:cs typeface="Microsoft JhengHei"/>
              <a:sym typeface="Microsoft JhengHei"/>
            </a:endParaRPr>
          </a:p>
          <a:p>
            <a:pPr indent="0" lvl="0" marL="0" marR="0" rtl="0" algn="ctr">
              <a:lnSpc>
                <a:spcPct val="90000"/>
              </a:lnSpc>
              <a:spcBef>
                <a:spcPts val="0"/>
              </a:spcBef>
              <a:spcAft>
                <a:spcPts val="0"/>
              </a:spcAft>
              <a:buClr>
                <a:schemeClr val="dk1"/>
              </a:buClr>
              <a:buSzPts val="2400"/>
              <a:buFont typeface="Arial"/>
              <a:buNone/>
            </a:pPr>
            <a:r>
              <a:rPr b="1" i="0" lang="zh-TW" sz="2400" u="none" cap="none" strike="noStrike">
                <a:solidFill>
                  <a:schemeClr val="dk1"/>
                </a:solidFill>
                <a:latin typeface="Microsoft JhengHei"/>
                <a:ea typeface="Microsoft JhengHei"/>
                <a:cs typeface="Microsoft JhengHei"/>
                <a:sym typeface="Microsoft JhengHei"/>
              </a:rPr>
              <a:t>非首篩數量：15,966通</a:t>
            </a:r>
            <a:endParaRPr b="1" i="0" sz="2400" u="none" cap="none" strike="noStrike">
              <a:solidFill>
                <a:schemeClr val="dk1"/>
              </a:solidFill>
              <a:latin typeface="Microsoft JhengHei"/>
              <a:ea typeface="Microsoft JhengHei"/>
              <a:cs typeface="Microsoft JhengHei"/>
              <a:sym typeface="Microsoft JhengHei"/>
            </a:endParaRPr>
          </a:p>
        </p:txBody>
      </p:sp>
      <p:sp>
        <p:nvSpPr>
          <p:cNvPr id="340" name="Google Shape;340;p38"/>
          <p:cNvSpPr/>
          <p:nvPr/>
        </p:nvSpPr>
        <p:spPr>
          <a:xfrm>
            <a:off x="4812628" y="2070863"/>
            <a:ext cx="2296575" cy="2296575"/>
          </a:xfrm>
          <a:prstGeom prst="pie">
            <a:avLst>
              <a:gd fmla="val 16209076" name="adj1"/>
              <a:gd fmla="val 19372412" name="adj2"/>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41" name="Google Shape;341;p38"/>
          <p:cNvSpPr/>
          <p:nvPr/>
        </p:nvSpPr>
        <p:spPr>
          <a:xfrm>
            <a:off x="4911401" y="2162942"/>
            <a:ext cx="2118179" cy="2118179"/>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342" name="Google Shape;342;p38"/>
          <p:cNvGrpSpPr/>
          <p:nvPr/>
        </p:nvGrpSpPr>
        <p:grpSpPr>
          <a:xfrm>
            <a:off x="4079379" y="2495418"/>
            <a:ext cx="2787458" cy="1514797"/>
            <a:chOff x="971323" y="2527654"/>
            <a:chExt cx="2787458" cy="1514797"/>
          </a:xfrm>
        </p:grpSpPr>
        <p:sp>
          <p:nvSpPr>
            <p:cNvPr id="343" name="Google Shape;343;p38"/>
            <p:cNvSpPr txBox="1"/>
            <p:nvPr/>
          </p:nvSpPr>
          <p:spPr>
            <a:xfrm>
              <a:off x="2048178" y="3642341"/>
              <a:ext cx="155375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zh-TW" sz="2000" u="none" cap="none" strike="noStrike">
                  <a:solidFill>
                    <a:schemeClr val="dk1"/>
                  </a:solidFill>
                  <a:latin typeface="Microsoft JhengHei"/>
                  <a:ea typeface="Microsoft JhengHei"/>
                  <a:cs typeface="Microsoft JhengHei"/>
                  <a:sym typeface="Microsoft JhengHei"/>
                </a:rPr>
                <a:t>(總量)</a:t>
              </a:r>
              <a:endParaRPr b="1" i="0" sz="2000" u="none" cap="none" strike="noStrike">
                <a:solidFill>
                  <a:schemeClr val="dk1"/>
                </a:solidFill>
                <a:latin typeface="Microsoft JhengHei"/>
                <a:ea typeface="Microsoft JhengHei"/>
                <a:cs typeface="Microsoft JhengHei"/>
                <a:sym typeface="Microsoft JhengHei"/>
              </a:endParaRPr>
            </a:p>
          </p:txBody>
        </p:sp>
        <p:sp>
          <p:nvSpPr>
            <p:cNvPr id="344" name="Google Shape;344;p38"/>
            <p:cNvSpPr txBox="1"/>
            <p:nvPr/>
          </p:nvSpPr>
          <p:spPr>
            <a:xfrm>
              <a:off x="971323" y="2527654"/>
              <a:ext cx="2787458" cy="132339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500"/>
                <a:buFont typeface="Arial"/>
                <a:buNone/>
              </a:pPr>
              <a:r>
                <a:rPr b="1" i="0" lang="zh-TW" sz="8000" u="none" cap="none" strike="noStrike">
                  <a:solidFill>
                    <a:srgbClr val="C55A11"/>
                  </a:solidFill>
                  <a:latin typeface="Microsoft JhengHei"/>
                  <a:ea typeface="Microsoft JhengHei"/>
                  <a:cs typeface="Microsoft JhengHei"/>
                  <a:sym typeface="Microsoft JhengHei"/>
                </a:rPr>
                <a:t>15</a:t>
              </a:r>
              <a:r>
                <a:rPr b="1" i="0" lang="zh-TW" sz="3200" u="none" cap="none" strike="noStrike">
                  <a:solidFill>
                    <a:srgbClr val="C55A11"/>
                  </a:solidFill>
                  <a:latin typeface="Microsoft JhengHei"/>
                  <a:ea typeface="Microsoft JhengHei"/>
                  <a:cs typeface="Microsoft JhengHei"/>
                  <a:sym typeface="Microsoft JhengHei"/>
                </a:rPr>
                <a:t>%</a:t>
              </a:r>
              <a:endParaRPr b="1" i="0" sz="7200" u="none" cap="none" strike="noStrike">
                <a:solidFill>
                  <a:srgbClr val="C55A11"/>
                </a:solidFill>
                <a:latin typeface="Microsoft JhengHei"/>
                <a:ea typeface="Microsoft JhengHei"/>
                <a:cs typeface="Microsoft JhengHei"/>
                <a:sym typeface="Microsoft JhengHei"/>
              </a:endParaRPr>
            </a:p>
          </p:txBody>
        </p:sp>
      </p:grpSp>
      <p:sp>
        <p:nvSpPr>
          <p:cNvPr id="345" name="Google Shape;345;p38"/>
          <p:cNvSpPr/>
          <p:nvPr/>
        </p:nvSpPr>
        <p:spPr>
          <a:xfrm>
            <a:off x="7666587" y="2092471"/>
            <a:ext cx="2296575" cy="2296575"/>
          </a:xfrm>
          <a:prstGeom prst="pie">
            <a:avLst>
              <a:gd fmla="val 16209076" name="adj1"/>
              <a:gd fmla="val 4076708" name="adj2"/>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46" name="Google Shape;346;p38"/>
          <p:cNvSpPr/>
          <p:nvPr/>
        </p:nvSpPr>
        <p:spPr>
          <a:xfrm>
            <a:off x="7765360" y="2184550"/>
            <a:ext cx="2118179" cy="2118179"/>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347" name="Google Shape;347;p38"/>
          <p:cNvGrpSpPr/>
          <p:nvPr/>
        </p:nvGrpSpPr>
        <p:grpSpPr>
          <a:xfrm>
            <a:off x="7765359" y="2435729"/>
            <a:ext cx="2035060" cy="1531340"/>
            <a:chOff x="1839292" y="2518997"/>
            <a:chExt cx="2219068" cy="1531340"/>
          </a:xfrm>
        </p:grpSpPr>
        <p:sp>
          <p:nvSpPr>
            <p:cNvPr id="348" name="Google Shape;348;p38"/>
            <p:cNvSpPr txBox="1"/>
            <p:nvPr/>
          </p:nvSpPr>
          <p:spPr>
            <a:xfrm>
              <a:off x="2259223" y="3650227"/>
              <a:ext cx="179913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zh-TW" sz="2000" u="none" cap="none" strike="noStrike">
                  <a:solidFill>
                    <a:schemeClr val="dk1"/>
                  </a:solidFill>
                  <a:latin typeface="Microsoft JhengHei"/>
                  <a:ea typeface="Microsoft JhengHei"/>
                  <a:cs typeface="Microsoft JhengHei"/>
                  <a:sym typeface="Microsoft JhengHei"/>
                </a:rPr>
                <a:t>(非首篩)</a:t>
              </a:r>
              <a:endParaRPr b="1" i="0" sz="2000" u="none" cap="none" strike="noStrike">
                <a:solidFill>
                  <a:schemeClr val="dk1"/>
                </a:solidFill>
                <a:latin typeface="Microsoft JhengHei"/>
                <a:ea typeface="Microsoft JhengHei"/>
                <a:cs typeface="Microsoft JhengHei"/>
                <a:sym typeface="Microsoft JhengHei"/>
              </a:endParaRPr>
            </a:p>
          </p:txBody>
        </p:sp>
        <p:sp>
          <p:nvSpPr>
            <p:cNvPr id="349" name="Google Shape;349;p38"/>
            <p:cNvSpPr txBox="1"/>
            <p:nvPr/>
          </p:nvSpPr>
          <p:spPr>
            <a:xfrm>
              <a:off x="1839292" y="2518997"/>
              <a:ext cx="2219067" cy="132339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500"/>
                <a:buFont typeface="Arial"/>
                <a:buNone/>
              </a:pPr>
              <a:r>
                <a:rPr b="1" i="0" lang="zh-TW" sz="8000" u="none" cap="none" strike="noStrike">
                  <a:solidFill>
                    <a:srgbClr val="C55A11"/>
                  </a:solidFill>
                  <a:latin typeface="Microsoft JhengHei"/>
                  <a:ea typeface="Microsoft JhengHei"/>
                  <a:cs typeface="Microsoft JhengHei"/>
                  <a:sym typeface="Microsoft JhengHei"/>
                </a:rPr>
                <a:t>44</a:t>
              </a:r>
              <a:r>
                <a:rPr b="1" i="0" lang="zh-TW" sz="3200" u="none" cap="none" strike="noStrike">
                  <a:solidFill>
                    <a:srgbClr val="C55A11"/>
                  </a:solidFill>
                  <a:latin typeface="Microsoft JhengHei"/>
                  <a:ea typeface="Microsoft JhengHei"/>
                  <a:cs typeface="Microsoft JhengHei"/>
                  <a:sym typeface="Microsoft JhengHei"/>
                </a:rPr>
                <a:t>%</a:t>
              </a:r>
              <a:endParaRPr b="1" i="0" sz="7200" u="none" cap="none" strike="noStrike">
                <a:solidFill>
                  <a:srgbClr val="C55A11"/>
                </a:solidFill>
                <a:latin typeface="Microsoft JhengHei"/>
                <a:ea typeface="Microsoft JhengHei"/>
                <a:cs typeface="Microsoft JhengHei"/>
                <a:sym typeface="Microsoft JhengHei"/>
              </a:endParaRPr>
            </a:p>
          </p:txBody>
        </p:sp>
      </p:grpSp>
      <p:sp>
        <p:nvSpPr>
          <p:cNvPr id="350" name="Google Shape;350;p38"/>
          <p:cNvSpPr/>
          <p:nvPr/>
        </p:nvSpPr>
        <p:spPr>
          <a:xfrm>
            <a:off x="1543923" y="1944714"/>
            <a:ext cx="2296576" cy="2296576"/>
          </a:xfrm>
          <a:prstGeom prst="pie">
            <a:avLst>
              <a:gd fmla="val 16209076" name="adj1"/>
              <a:gd fmla="val 16203159" name="adj2"/>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51" name="Google Shape;351;p38"/>
          <p:cNvSpPr/>
          <p:nvPr/>
        </p:nvSpPr>
        <p:spPr>
          <a:xfrm>
            <a:off x="1642695" y="2036792"/>
            <a:ext cx="2118180" cy="21181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352" name="Google Shape;352;p38"/>
          <p:cNvGrpSpPr/>
          <p:nvPr/>
        </p:nvGrpSpPr>
        <p:grpSpPr>
          <a:xfrm>
            <a:off x="331701" y="2635783"/>
            <a:ext cx="3468986" cy="923289"/>
            <a:chOff x="2966518" y="2988013"/>
            <a:chExt cx="3468986" cy="923289"/>
          </a:xfrm>
        </p:grpSpPr>
        <p:sp>
          <p:nvSpPr>
            <p:cNvPr id="353" name="Google Shape;353;p38"/>
            <p:cNvSpPr txBox="1"/>
            <p:nvPr/>
          </p:nvSpPr>
          <p:spPr>
            <a:xfrm>
              <a:off x="2966518" y="3132324"/>
              <a:ext cx="1133985" cy="7078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減少</a:t>
              </a:r>
              <a:endParaRPr b="1" i="0" sz="2000" u="none" cap="none" strike="noStrike">
                <a:solidFill>
                  <a:schemeClr val="dk1"/>
                </a:solidFill>
                <a:latin typeface="Microsoft JhengHei"/>
                <a:ea typeface="Microsoft JhengHei"/>
                <a:cs typeface="Microsoft JhengHei"/>
                <a:sym typeface="Microsoft JhengHei"/>
              </a:endParaRPr>
            </a:p>
            <a:p>
              <a:pPr indent="0" lvl="0" marL="0" marR="0" rtl="0" algn="ctr">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電話量</a:t>
              </a:r>
              <a:endParaRPr b="0" i="0" sz="1400" u="none" cap="none" strike="noStrike">
                <a:solidFill>
                  <a:srgbClr val="000000"/>
                </a:solidFill>
                <a:latin typeface="Arial"/>
                <a:ea typeface="Arial"/>
                <a:cs typeface="Arial"/>
                <a:sym typeface="Arial"/>
              </a:endParaRPr>
            </a:p>
          </p:txBody>
        </p:sp>
        <p:sp>
          <p:nvSpPr>
            <p:cNvPr id="354" name="Google Shape;354;p38"/>
            <p:cNvSpPr txBox="1"/>
            <p:nvPr/>
          </p:nvSpPr>
          <p:spPr>
            <a:xfrm>
              <a:off x="3385466" y="2988013"/>
              <a:ext cx="3050038" cy="92328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4000"/>
                <a:buFont typeface="Arial"/>
                <a:buNone/>
              </a:pPr>
              <a:r>
                <a:rPr b="1" i="0" lang="zh-TW" sz="5400" u="none" cap="none" strike="noStrike">
                  <a:solidFill>
                    <a:srgbClr val="C55A11"/>
                  </a:solidFill>
                  <a:latin typeface="Microsoft JhengHei"/>
                  <a:ea typeface="Microsoft JhengHei"/>
                  <a:cs typeface="Microsoft JhengHei"/>
                  <a:sym typeface="Microsoft JhengHei"/>
                </a:rPr>
                <a:t>6,978</a:t>
              </a:r>
              <a:r>
                <a:rPr b="1" i="0" lang="zh-TW" sz="1800" u="none" cap="none" strike="noStrike">
                  <a:solidFill>
                    <a:srgbClr val="C55A11"/>
                  </a:solidFill>
                  <a:latin typeface="Microsoft JhengHei"/>
                  <a:ea typeface="Microsoft JhengHei"/>
                  <a:cs typeface="Microsoft JhengHei"/>
                  <a:sym typeface="Microsoft JhengHei"/>
                </a:rPr>
                <a:t>通</a:t>
              </a:r>
              <a:endParaRPr b="1" i="0" sz="1800" u="none" cap="none" strike="noStrike">
                <a:solidFill>
                  <a:srgbClr val="C55A11"/>
                </a:solidFill>
                <a:latin typeface="Microsoft JhengHei"/>
                <a:ea typeface="Microsoft JhengHei"/>
                <a:cs typeface="Microsoft JhengHei"/>
                <a:sym typeface="Microsoft JhengHei"/>
              </a:endParaRPr>
            </a:p>
          </p:txBody>
        </p:sp>
      </p:gr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5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500"/>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500"/>
                                        <p:tgtEl>
                                          <p:spTgt spid="342"/>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5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9"/>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0" name="Google Shape;360;p39"/>
          <p:cNvSpPr/>
          <p:nvPr/>
        </p:nvSpPr>
        <p:spPr>
          <a:xfrm rot="2700000">
            <a:off x="82782" y="-1386168"/>
            <a:ext cx="2424873" cy="3611191"/>
          </a:xfrm>
          <a:custGeom>
            <a:rect b="b" l="l" r="r" t="t"/>
            <a:pathLst>
              <a:path extrusionOk="0" h="3611191" w="2424873">
                <a:moveTo>
                  <a:pt x="0" y="2424874"/>
                </a:moveTo>
                <a:lnTo>
                  <a:pt x="2424873" y="0"/>
                </a:lnTo>
                <a:lnTo>
                  <a:pt x="2424873" y="3611191"/>
                </a:lnTo>
                <a:lnTo>
                  <a:pt x="1186317" y="3611191"/>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1" name="Google Shape;361;p39"/>
          <p:cNvSpPr/>
          <p:nvPr/>
        </p:nvSpPr>
        <p:spPr>
          <a:xfrm rot="2700000">
            <a:off x="1571000" y="-338582"/>
            <a:ext cx="1635955" cy="1635955"/>
          </a:xfrm>
          <a:custGeom>
            <a:rect b="b" l="l" r="r" t="t"/>
            <a:pathLst>
              <a:path extrusionOk="0" h="1635955" w="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2" name="Google Shape;362;p39"/>
          <p:cNvSpPr/>
          <p:nvPr/>
        </p:nvSpPr>
        <p:spPr>
          <a:xfrm rot="2700000">
            <a:off x="9627985" y="-6588"/>
            <a:ext cx="4059393" cy="2548110"/>
          </a:xfrm>
          <a:custGeom>
            <a:rect b="b" l="l" r="r" t="t"/>
            <a:pathLst>
              <a:path extrusionOk="0" h="2548110" w="4059393">
                <a:moveTo>
                  <a:pt x="0" y="1511282"/>
                </a:moveTo>
                <a:lnTo>
                  <a:pt x="1511282" y="0"/>
                </a:lnTo>
                <a:lnTo>
                  <a:pt x="4059393" y="2548110"/>
                </a:lnTo>
                <a:lnTo>
                  <a:pt x="0" y="2548110"/>
                </a:lnTo>
                <a:close/>
              </a:path>
            </a:pathLst>
          </a:cu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3" name="Google Shape;363;p39"/>
          <p:cNvSpPr/>
          <p:nvPr/>
        </p:nvSpPr>
        <p:spPr>
          <a:xfrm rot="2700000">
            <a:off x="10262924" y="1465780"/>
            <a:ext cx="1185708" cy="1185708"/>
          </a:xfrm>
          <a:prstGeom prst="rect">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4" name="Google Shape;364;p39"/>
          <p:cNvSpPr/>
          <p:nvPr/>
        </p:nvSpPr>
        <p:spPr>
          <a:xfrm rot="2700000">
            <a:off x="-29557" y="5198743"/>
            <a:ext cx="2444907" cy="2366116"/>
          </a:xfrm>
          <a:custGeom>
            <a:rect b="b" l="l" r="r" t="t"/>
            <a:pathLst>
              <a:path extrusionOk="0" h="2132734" w="2203753">
                <a:moveTo>
                  <a:pt x="0" y="0"/>
                </a:moveTo>
                <a:lnTo>
                  <a:pt x="2203753" y="0"/>
                </a:lnTo>
                <a:lnTo>
                  <a:pt x="2203753" y="576461"/>
                </a:lnTo>
                <a:lnTo>
                  <a:pt x="647480" y="2132734"/>
                </a:lnTo>
                <a:lnTo>
                  <a:pt x="0" y="1485255"/>
                </a:lnTo>
                <a:close/>
              </a:path>
            </a:pathLst>
          </a:cu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5" name="Google Shape;365;p39"/>
          <p:cNvSpPr/>
          <p:nvPr/>
        </p:nvSpPr>
        <p:spPr>
          <a:xfrm rot="2700000">
            <a:off x="1769787" y="5439893"/>
            <a:ext cx="928467" cy="928467"/>
          </a:xfrm>
          <a:prstGeom prst="rect">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66" name="Google Shape;366;p39"/>
          <p:cNvSpPr/>
          <p:nvPr/>
        </p:nvSpPr>
        <p:spPr>
          <a:xfrm rot="2700000">
            <a:off x="3401311" y="734311"/>
            <a:ext cx="5389379" cy="5389379"/>
          </a:xfrm>
          <a:custGeom>
            <a:rect b="b" l="l" r="r" t="t"/>
            <a:pathLst>
              <a:path extrusionOk="0" h="5389379" w="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7" name="Google Shape;367;p39"/>
          <p:cNvSpPr txBox="1"/>
          <p:nvPr/>
        </p:nvSpPr>
        <p:spPr>
          <a:xfrm>
            <a:off x="3204642" y="2353641"/>
            <a:ext cx="5782716" cy="2150719"/>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80808"/>
              </a:buClr>
              <a:buSzPts val="4400"/>
              <a:buFont typeface="Microsoft JhengHei"/>
              <a:buNone/>
            </a:pPr>
            <a:r>
              <a:rPr b="1" i="0" lang="zh-TW" sz="4400" u="none" cap="none" strike="noStrike">
                <a:solidFill>
                  <a:srgbClr val="080808"/>
                </a:solidFill>
                <a:latin typeface="Microsoft JhengHei"/>
                <a:ea typeface="Microsoft JhengHei"/>
                <a:cs typeface="Microsoft JhengHei"/>
                <a:sym typeface="Microsoft JhengHei"/>
              </a:rPr>
              <a:t>站點</a:t>
            </a:r>
            <a:endParaRPr b="1" i="0" sz="4400" u="none" cap="none" strike="noStrike">
              <a:solidFill>
                <a:srgbClr val="080808"/>
              </a:solidFill>
              <a:latin typeface="Microsoft JhengHei"/>
              <a:ea typeface="Microsoft JhengHei"/>
              <a:cs typeface="Microsoft JhengHei"/>
              <a:sym typeface="Microsoft JhengHei"/>
            </a:endParaRPr>
          </a:p>
          <a:p>
            <a:pPr indent="0" lvl="0" marL="0" marR="0" rtl="0" algn="ctr">
              <a:lnSpc>
                <a:spcPct val="90000"/>
              </a:lnSpc>
              <a:spcBef>
                <a:spcPts val="0"/>
              </a:spcBef>
              <a:spcAft>
                <a:spcPts val="0"/>
              </a:spcAft>
              <a:buClr>
                <a:srgbClr val="080808"/>
              </a:buClr>
              <a:buSzPts val="4400"/>
              <a:buFont typeface="Microsoft JhengHei"/>
              <a:buNone/>
            </a:pPr>
            <a:r>
              <a:t/>
            </a:r>
            <a:endParaRPr b="1" i="0" sz="4400" u="none" cap="none" strike="noStrike">
              <a:solidFill>
                <a:srgbClr val="080808"/>
              </a:solidFill>
              <a:latin typeface="Microsoft JhengHei"/>
              <a:ea typeface="Microsoft JhengHei"/>
              <a:cs typeface="Microsoft JhengHei"/>
              <a:sym typeface="Microsoft JhengHei"/>
            </a:endParaRPr>
          </a:p>
          <a:p>
            <a:pPr indent="0" lvl="0" marL="0" marR="0" rtl="0" algn="ctr">
              <a:lnSpc>
                <a:spcPct val="90000"/>
              </a:lnSpc>
              <a:spcBef>
                <a:spcPts val="0"/>
              </a:spcBef>
              <a:spcAft>
                <a:spcPts val="0"/>
              </a:spcAft>
              <a:buClr>
                <a:srgbClr val="080808"/>
              </a:buClr>
              <a:buSzPts val="4400"/>
              <a:buFont typeface="Microsoft JhengHei"/>
              <a:buNone/>
            </a:pPr>
            <a:r>
              <a:rPr b="1" i="0" lang="zh-TW" sz="4000" u="none" cap="none" strike="noStrike">
                <a:solidFill>
                  <a:srgbClr val="080808"/>
                </a:solidFill>
                <a:latin typeface="Microsoft JhengHei"/>
                <a:ea typeface="Microsoft JhengHei"/>
                <a:cs typeface="Microsoft JhengHei"/>
                <a:sym typeface="Microsoft JhengHei"/>
              </a:rPr>
              <a:t>01 分析流程</a:t>
            </a:r>
            <a:endParaRPr b="1" i="0" sz="4000" u="none" cap="none" strike="noStrike">
              <a:solidFill>
                <a:srgbClr val="080808"/>
              </a:solidFill>
              <a:latin typeface="Microsoft JhengHei"/>
              <a:ea typeface="Microsoft JhengHei"/>
              <a:cs typeface="Microsoft JhengHei"/>
              <a:sym typeface="Microsoft JhengHei"/>
            </a:endParaRPr>
          </a:p>
        </p:txBody>
      </p:sp>
      <p:sp>
        <p:nvSpPr>
          <p:cNvPr id="368" name="Google Shape;368;p39"/>
          <p:cNvSpPr/>
          <p:nvPr/>
        </p:nvSpPr>
        <p:spPr>
          <a:xfrm rot="2700000">
            <a:off x="2700283" y="33283"/>
            <a:ext cx="6791435" cy="6791435"/>
          </a:xfrm>
          <a:custGeom>
            <a:rect b="b" l="l" r="r" t="t"/>
            <a:pathLst>
              <a:path extrusionOk="0" h="6791435" w="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9" name="Google Shape;369;p39"/>
          <p:cNvSpPr/>
          <p:nvPr/>
        </p:nvSpPr>
        <p:spPr>
          <a:xfrm rot="2700000">
            <a:off x="9629823" y="5457591"/>
            <a:ext cx="2231794" cy="2568811"/>
          </a:xfrm>
          <a:custGeom>
            <a:rect b="b" l="l" r="r" t="t"/>
            <a:pathLst>
              <a:path extrusionOk="0" h="3384061" w="2940086">
                <a:moveTo>
                  <a:pt x="0" y="0"/>
                </a:moveTo>
                <a:lnTo>
                  <a:pt x="2496112" y="0"/>
                </a:lnTo>
                <a:lnTo>
                  <a:pt x="2940086" y="443975"/>
                </a:lnTo>
                <a:lnTo>
                  <a:pt x="0" y="3384061"/>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0" name="Google Shape;370;p39"/>
          <p:cNvSpPr/>
          <p:nvPr/>
        </p:nvSpPr>
        <p:spPr>
          <a:xfrm rot="2700000">
            <a:off x="9720059" y="5243545"/>
            <a:ext cx="959985" cy="959985"/>
          </a:xfrm>
          <a:prstGeom prst="rect">
            <a:avLst/>
          </a:pr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1" name="Google Shape;371;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TW"/>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0"/>
          <p:cNvSpPr/>
          <p:nvPr/>
        </p:nvSpPr>
        <p:spPr>
          <a:xfrm rot="2700000">
            <a:off x="11052629" y="2120024"/>
            <a:ext cx="645368" cy="645368"/>
          </a:xfrm>
          <a:prstGeom prst="rect">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8" name="Google Shape;378;p40"/>
          <p:cNvSpPr/>
          <p:nvPr/>
        </p:nvSpPr>
        <p:spPr>
          <a:xfrm rot="-5400000">
            <a:off x="10289068" y="1343027"/>
            <a:ext cx="2532832" cy="1273032"/>
          </a:xfrm>
          <a:prstGeom prst="triangle">
            <a:avLst>
              <a:gd fmla="val 50000" name="adj"/>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9" name="Google Shape;379;p40"/>
          <p:cNvSpPr/>
          <p:nvPr/>
        </p:nvSpPr>
        <p:spPr>
          <a:xfrm rot="5400000">
            <a:off x="-501760" y="5103257"/>
            <a:ext cx="2017580" cy="1014060"/>
          </a:xfrm>
          <a:prstGeom prst="triangle">
            <a:avLst>
              <a:gd fmla="val 50000" name="adj"/>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0" name="Google Shape;380;p40"/>
          <p:cNvSpPr/>
          <p:nvPr/>
        </p:nvSpPr>
        <p:spPr>
          <a:xfrm rot="2700000">
            <a:off x="427916" y="5728708"/>
            <a:ext cx="485578" cy="485578"/>
          </a:xfrm>
          <a:prstGeom prst="rect">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1" name="Google Shape;381;p40"/>
          <p:cNvSpPr txBox="1"/>
          <p:nvPr/>
        </p:nvSpPr>
        <p:spPr>
          <a:xfrm>
            <a:off x="518672" y="509591"/>
            <a:ext cx="10905066" cy="113573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600"/>
              <a:buFont typeface="Microsoft JhengHei"/>
              <a:buNone/>
            </a:pPr>
            <a:r>
              <a:rPr b="1" i="0" lang="zh-TW" sz="3600" u="none" cap="none" strike="noStrike">
                <a:solidFill>
                  <a:srgbClr val="000000"/>
                </a:solidFill>
                <a:latin typeface="Microsoft JhengHei"/>
                <a:ea typeface="Microsoft JhengHei"/>
                <a:cs typeface="Microsoft JhengHei"/>
                <a:sym typeface="Microsoft JhengHei"/>
              </a:rPr>
              <a:t>站點</a:t>
            </a:r>
            <a:endParaRPr b="1" i="0" sz="3600" u="none" cap="none" strike="noStrike">
              <a:solidFill>
                <a:srgbClr val="000000"/>
              </a:solidFill>
              <a:latin typeface="Microsoft JhengHei"/>
              <a:ea typeface="Microsoft JhengHei"/>
              <a:cs typeface="Microsoft JhengHei"/>
              <a:sym typeface="Microsoft JhengHei"/>
            </a:endParaRPr>
          </a:p>
        </p:txBody>
      </p:sp>
      <p:cxnSp>
        <p:nvCxnSpPr>
          <p:cNvPr id="382" name="Google Shape;382;p40"/>
          <p:cNvCxnSpPr/>
          <p:nvPr/>
        </p:nvCxnSpPr>
        <p:spPr>
          <a:xfrm>
            <a:off x="649905" y="1541186"/>
            <a:ext cx="846386" cy="0"/>
          </a:xfrm>
          <a:prstGeom prst="straightConnector1">
            <a:avLst/>
          </a:prstGeom>
          <a:noFill/>
          <a:ln cap="flat" cmpd="sng" w="38100">
            <a:solidFill>
              <a:srgbClr val="C55A11"/>
            </a:solidFill>
            <a:prstDash val="solid"/>
            <a:miter lim="800000"/>
            <a:headEnd len="sm" w="sm" type="none"/>
            <a:tailEnd len="sm" w="sm" type="none"/>
          </a:ln>
        </p:spPr>
      </p:cxnSp>
      <p:sp>
        <p:nvSpPr>
          <p:cNvPr id="383" name="Google Shape;38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TW"/>
              <a:t>‹#›</a:t>
            </a:fld>
            <a:endParaRPr/>
          </a:p>
        </p:txBody>
      </p:sp>
      <p:sp>
        <p:nvSpPr>
          <p:cNvPr id="384" name="Google Shape;384;p40"/>
          <p:cNvSpPr txBox="1"/>
          <p:nvPr>
            <p:ph idx="1" type="body"/>
          </p:nvPr>
        </p:nvSpPr>
        <p:spPr>
          <a:xfrm>
            <a:off x="838200" y="1764081"/>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zh-TW"/>
              <a:t>            人流                                 醫療資源                         生活機能                  </a:t>
            </a:r>
            <a:endParaRPr/>
          </a:p>
        </p:txBody>
      </p:sp>
      <p:pic>
        <p:nvPicPr>
          <p:cNvPr id="385" name="Google Shape;385;p40"/>
          <p:cNvPicPr preferRelativeResize="0"/>
          <p:nvPr/>
        </p:nvPicPr>
        <p:blipFill rotWithShape="1">
          <a:blip r:embed="rId3">
            <a:alphaModFix/>
          </a:blip>
          <a:srcRect b="0" l="0" r="0" t="0"/>
          <a:stretch/>
        </p:blipFill>
        <p:spPr>
          <a:xfrm>
            <a:off x="8546783" y="2565710"/>
            <a:ext cx="1776295" cy="1717277"/>
          </a:xfrm>
          <a:prstGeom prst="rect">
            <a:avLst/>
          </a:prstGeom>
          <a:noFill/>
          <a:ln>
            <a:noFill/>
          </a:ln>
        </p:spPr>
      </p:pic>
      <p:cxnSp>
        <p:nvCxnSpPr>
          <p:cNvPr id="386" name="Google Shape;386;p40"/>
          <p:cNvCxnSpPr/>
          <p:nvPr/>
        </p:nvCxnSpPr>
        <p:spPr>
          <a:xfrm>
            <a:off x="2258775" y="4524056"/>
            <a:ext cx="0" cy="966000"/>
          </a:xfrm>
          <a:prstGeom prst="straightConnector1">
            <a:avLst/>
          </a:prstGeom>
          <a:noFill/>
          <a:ln cap="flat" cmpd="sng" w="38100">
            <a:solidFill>
              <a:schemeClr val="dk2"/>
            </a:solidFill>
            <a:prstDash val="solid"/>
            <a:round/>
            <a:headEnd len="sm" w="sm" type="none"/>
            <a:tailEnd len="sm" w="sm" type="none"/>
          </a:ln>
        </p:spPr>
      </p:cxnSp>
      <p:cxnSp>
        <p:nvCxnSpPr>
          <p:cNvPr id="387" name="Google Shape;387;p40"/>
          <p:cNvCxnSpPr/>
          <p:nvPr/>
        </p:nvCxnSpPr>
        <p:spPr>
          <a:xfrm>
            <a:off x="6017075" y="4524056"/>
            <a:ext cx="0" cy="966000"/>
          </a:xfrm>
          <a:prstGeom prst="straightConnector1">
            <a:avLst/>
          </a:prstGeom>
          <a:noFill/>
          <a:ln cap="flat" cmpd="sng" w="38100">
            <a:solidFill>
              <a:schemeClr val="dk2"/>
            </a:solidFill>
            <a:prstDash val="solid"/>
            <a:round/>
            <a:headEnd len="sm" w="sm" type="none"/>
            <a:tailEnd len="sm" w="sm" type="none"/>
          </a:ln>
        </p:spPr>
      </p:cxnSp>
      <p:cxnSp>
        <p:nvCxnSpPr>
          <p:cNvPr id="388" name="Google Shape;388;p40"/>
          <p:cNvCxnSpPr/>
          <p:nvPr/>
        </p:nvCxnSpPr>
        <p:spPr>
          <a:xfrm>
            <a:off x="9437913" y="4524056"/>
            <a:ext cx="0" cy="966000"/>
          </a:xfrm>
          <a:prstGeom prst="straightConnector1">
            <a:avLst/>
          </a:prstGeom>
          <a:noFill/>
          <a:ln cap="flat" cmpd="sng" w="38100">
            <a:solidFill>
              <a:schemeClr val="dk2"/>
            </a:solidFill>
            <a:prstDash val="solid"/>
            <a:round/>
            <a:headEnd len="sm" w="sm" type="none"/>
            <a:tailEnd len="sm" w="sm" type="none"/>
          </a:ln>
        </p:spPr>
      </p:cxnSp>
      <p:sp>
        <p:nvSpPr>
          <p:cNvPr id="389" name="Google Shape;389;p40"/>
          <p:cNvSpPr txBox="1"/>
          <p:nvPr/>
        </p:nvSpPr>
        <p:spPr>
          <a:xfrm>
            <a:off x="4339325" y="5628141"/>
            <a:ext cx="3355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0" lang="zh-TW" sz="2400" u="none" cap="none" strike="noStrike">
                <a:solidFill>
                  <a:srgbClr val="000000"/>
                </a:solidFill>
                <a:latin typeface="Calibri"/>
                <a:ea typeface="Calibri"/>
                <a:cs typeface="Calibri"/>
                <a:sym typeface="Calibri"/>
              </a:rPr>
              <a:t>附近的診所</a:t>
            </a:r>
            <a:r>
              <a:rPr b="0" i="0" lang="zh-TW" sz="2400" u="none" cap="none" strike="noStrike">
                <a:solidFill>
                  <a:schemeClr val="dk1"/>
                </a:solidFill>
                <a:latin typeface="DFKai-SB"/>
                <a:ea typeface="DFKai-SB"/>
                <a:cs typeface="DFKai-SB"/>
                <a:sym typeface="DFKai-SB"/>
              </a:rPr>
              <a:t>、</a:t>
            </a:r>
            <a:r>
              <a:rPr b="0" i="0" lang="zh-TW" sz="2400" u="none" cap="none" strike="noStrike">
                <a:solidFill>
                  <a:srgbClr val="000000"/>
                </a:solidFill>
                <a:latin typeface="Calibri"/>
                <a:ea typeface="Calibri"/>
                <a:cs typeface="Calibri"/>
                <a:sym typeface="Calibri"/>
              </a:rPr>
              <a:t>醫院數量</a:t>
            </a:r>
            <a:endParaRPr b="0" i="0" sz="2400" u="none" cap="none" strike="noStrike">
              <a:solidFill>
                <a:srgbClr val="000000"/>
              </a:solidFill>
              <a:latin typeface="Calibri"/>
              <a:ea typeface="Calibri"/>
              <a:cs typeface="Calibri"/>
              <a:sym typeface="Calibri"/>
            </a:endParaRPr>
          </a:p>
        </p:txBody>
      </p:sp>
      <p:sp>
        <p:nvSpPr>
          <p:cNvPr id="390" name="Google Shape;390;p40"/>
          <p:cNvSpPr txBox="1"/>
          <p:nvPr/>
        </p:nvSpPr>
        <p:spPr>
          <a:xfrm>
            <a:off x="7922707" y="5627630"/>
            <a:ext cx="3030411"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0" lang="zh-TW" sz="2400" u="none" cap="none" strike="noStrike">
                <a:solidFill>
                  <a:srgbClr val="000000"/>
                </a:solidFill>
                <a:latin typeface="Calibri"/>
                <a:ea typeface="Calibri"/>
                <a:cs typeface="Calibri"/>
                <a:sym typeface="Calibri"/>
              </a:rPr>
              <a:t>附近的便利商店數量</a:t>
            </a:r>
            <a:endParaRPr b="0" i="0" sz="2400" u="none" cap="none" strike="noStrike">
              <a:solidFill>
                <a:srgbClr val="000000"/>
              </a:solidFill>
              <a:latin typeface="Calibri"/>
              <a:ea typeface="Calibri"/>
              <a:cs typeface="Calibri"/>
              <a:sym typeface="Calibri"/>
            </a:endParaRPr>
          </a:p>
        </p:txBody>
      </p:sp>
      <p:sp>
        <p:nvSpPr>
          <p:cNvPr id="391" name="Google Shape;391;p40"/>
          <p:cNvSpPr txBox="1"/>
          <p:nvPr/>
        </p:nvSpPr>
        <p:spPr>
          <a:xfrm>
            <a:off x="581025" y="5560466"/>
            <a:ext cx="3355500" cy="923299"/>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0" i="0" lang="zh-TW" sz="2400" u="none" cap="none" strike="noStrike">
                <a:solidFill>
                  <a:srgbClr val="000000"/>
                </a:solidFill>
                <a:latin typeface="Microsoft JhengHei"/>
                <a:ea typeface="Microsoft JhengHei"/>
                <a:cs typeface="Microsoft JhengHei"/>
                <a:sym typeface="Microsoft JhengHei"/>
              </a:rPr>
              <a:t>109年到111年總篩檢人數</a:t>
            </a:r>
            <a:endParaRPr/>
          </a:p>
        </p:txBody>
      </p:sp>
      <p:pic>
        <p:nvPicPr>
          <p:cNvPr id="392" name="Google Shape;392;p40"/>
          <p:cNvPicPr preferRelativeResize="0"/>
          <p:nvPr/>
        </p:nvPicPr>
        <p:blipFill rotWithShape="1">
          <a:blip r:embed="rId4">
            <a:alphaModFix/>
          </a:blip>
          <a:srcRect b="0" l="0" r="0" t="0"/>
          <a:stretch/>
        </p:blipFill>
        <p:spPr>
          <a:xfrm>
            <a:off x="1255579" y="2333944"/>
            <a:ext cx="2006392" cy="2006390"/>
          </a:xfrm>
          <a:prstGeom prst="rect">
            <a:avLst/>
          </a:prstGeom>
          <a:noFill/>
          <a:ln>
            <a:noFill/>
          </a:ln>
        </p:spPr>
      </p:pic>
      <p:pic>
        <p:nvPicPr>
          <p:cNvPr descr="北美智權報第240期：【圖形商標專題】商標中含「十字圖」的審查原則：台灣與美國" id="393" name="Google Shape;393;p40"/>
          <p:cNvPicPr preferRelativeResize="0"/>
          <p:nvPr/>
        </p:nvPicPr>
        <p:blipFill rotWithShape="1">
          <a:blip r:embed="rId5">
            <a:alphaModFix/>
          </a:blip>
          <a:srcRect b="0" l="0" r="0" t="0"/>
          <a:stretch/>
        </p:blipFill>
        <p:spPr>
          <a:xfrm>
            <a:off x="4640930" y="2451019"/>
            <a:ext cx="2502352" cy="196613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8" name="Shape 398"/>
        <p:cNvGrpSpPr/>
        <p:nvPr/>
      </p:nvGrpSpPr>
      <p:grpSpPr>
        <a:xfrm>
          <a:off x="0" y="0"/>
          <a:ext cx="0" cy="0"/>
          <a:chOff x="0" y="0"/>
          <a:chExt cx="0" cy="0"/>
        </a:xfrm>
      </p:grpSpPr>
      <p:sp>
        <p:nvSpPr>
          <p:cNvPr id="399" name="Google Shape;399;g1bbc096bdc7_0_0"/>
          <p:cNvSpPr txBox="1"/>
          <p:nvPr/>
        </p:nvSpPr>
        <p:spPr>
          <a:xfrm>
            <a:off x="518672" y="509591"/>
            <a:ext cx="10905000" cy="11358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600"/>
              <a:buFont typeface="Microsoft JhengHei"/>
              <a:buNone/>
            </a:pPr>
            <a:r>
              <a:rPr b="1" i="0" lang="zh-TW" sz="3600" u="none" cap="none" strike="noStrike">
                <a:solidFill>
                  <a:srgbClr val="000000"/>
                </a:solidFill>
                <a:latin typeface="Microsoft JhengHei"/>
                <a:ea typeface="Microsoft JhengHei"/>
                <a:cs typeface="Microsoft JhengHei"/>
                <a:sym typeface="Microsoft JhengHei"/>
              </a:rPr>
              <a:t>流程圖</a:t>
            </a:r>
            <a:endParaRPr b="1" i="0" sz="3600" u="none" cap="none" strike="noStrike">
              <a:solidFill>
                <a:srgbClr val="000000"/>
              </a:solidFill>
              <a:latin typeface="Microsoft JhengHei"/>
              <a:ea typeface="Microsoft JhengHei"/>
              <a:cs typeface="Microsoft JhengHei"/>
              <a:sym typeface="Microsoft JhengHei"/>
            </a:endParaRPr>
          </a:p>
        </p:txBody>
      </p:sp>
      <p:cxnSp>
        <p:nvCxnSpPr>
          <p:cNvPr id="400" name="Google Shape;400;g1bbc096bdc7_0_0"/>
          <p:cNvCxnSpPr/>
          <p:nvPr/>
        </p:nvCxnSpPr>
        <p:spPr>
          <a:xfrm>
            <a:off x="649905" y="1541186"/>
            <a:ext cx="846300" cy="0"/>
          </a:xfrm>
          <a:prstGeom prst="straightConnector1">
            <a:avLst/>
          </a:prstGeom>
          <a:noFill/>
          <a:ln cap="flat" cmpd="sng" w="38100">
            <a:solidFill>
              <a:srgbClr val="C55A11"/>
            </a:solidFill>
            <a:prstDash val="solid"/>
            <a:miter lim="800000"/>
            <a:headEnd len="sm" w="sm" type="none"/>
            <a:tailEnd len="sm" w="sm" type="none"/>
          </a:ln>
        </p:spPr>
      </p:cxnSp>
      <p:sp>
        <p:nvSpPr>
          <p:cNvPr id="401" name="Google Shape;401;g1bbc096bdc7_0_0"/>
          <p:cNvSpPr/>
          <p:nvPr/>
        </p:nvSpPr>
        <p:spPr>
          <a:xfrm>
            <a:off x="274000" y="3002136"/>
            <a:ext cx="1874700" cy="989400"/>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TW" sz="2800" u="none" cap="none" strike="noStrike">
                <a:solidFill>
                  <a:schemeClr val="lt1"/>
                </a:solidFill>
                <a:latin typeface="Microsoft JhengHei"/>
                <a:ea typeface="Microsoft JhengHei"/>
                <a:cs typeface="Microsoft JhengHei"/>
                <a:sym typeface="Microsoft JhengHei"/>
              </a:rPr>
              <a:t>人流</a:t>
            </a:r>
            <a:endParaRPr b="1" i="0" sz="2800" u="none" cap="none" strike="noStrike">
              <a:solidFill>
                <a:schemeClr val="lt1"/>
              </a:solidFill>
              <a:latin typeface="Microsoft JhengHei"/>
              <a:ea typeface="Microsoft JhengHei"/>
              <a:cs typeface="Microsoft JhengHei"/>
              <a:sym typeface="Microsoft JhengHei"/>
            </a:endParaRPr>
          </a:p>
        </p:txBody>
      </p:sp>
      <p:sp>
        <p:nvSpPr>
          <p:cNvPr id="402" name="Google Shape;402;g1bbc096bdc7_0_0"/>
          <p:cNvSpPr/>
          <p:nvPr/>
        </p:nvSpPr>
        <p:spPr>
          <a:xfrm>
            <a:off x="2482599" y="3334085"/>
            <a:ext cx="632700" cy="325500"/>
          </a:xfrm>
          <a:prstGeom prst="rightArrow">
            <a:avLst>
              <a:gd fmla="val 50000" name="adj1"/>
              <a:gd fmla="val 50000" name="adj2"/>
            </a:avLst>
          </a:prstGeom>
          <a:solidFill>
            <a:srgbClr val="FFD9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3" name="Google Shape;403;g1bbc096bdc7_0_0"/>
          <p:cNvSpPr/>
          <p:nvPr/>
        </p:nvSpPr>
        <p:spPr>
          <a:xfrm>
            <a:off x="5657763" y="3334085"/>
            <a:ext cx="632700" cy="325500"/>
          </a:xfrm>
          <a:prstGeom prst="rightArrow">
            <a:avLst>
              <a:gd fmla="val 50000" name="adj1"/>
              <a:gd fmla="val 50000" name="adj2"/>
            </a:avLst>
          </a:prstGeom>
          <a:solidFill>
            <a:srgbClr val="FFD9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4" name="Google Shape;404;g1bbc096bdc7_0_0"/>
          <p:cNvSpPr/>
          <p:nvPr/>
        </p:nvSpPr>
        <p:spPr>
          <a:xfrm>
            <a:off x="9799500" y="2998251"/>
            <a:ext cx="1874700" cy="989400"/>
          </a:xfrm>
          <a:prstGeom prst="rect">
            <a:avLst/>
          </a:prstGeom>
          <a:solidFill>
            <a:srgbClr val="984B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TW" sz="2800" u="none" cap="none" strike="noStrike">
                <a:solidFill>
                  <a:schemeClr val="lt1"/>
                </a:solidFill>
                <a:latin typeface="Microsoft JhengHei"/>
                <a:ea typeface="Microsoft JhengHei"/>
                <a:cs typeface="Microsoft JhengHei"/>
                <a:sym typeface="Microsoft JhengHei"/>
              </a:rPr>
              <a:t>效果不彰</a:t>
            </a:r>
            <a:endParaRPr b="1" i="0" sz="2800" u="none" cap="none" strike="noStrike">
              <a:solidFill>
                <a:schemeClr val="lt1"/>
              </a:solidFill>
              <a:latin typeface="Microsoft JhengHei"/>
              <a:ea typeface="Microsoft JhengHei"/>
              <a:cs typeface="Microsoft JhengHei"/>
              <a:sym typeface="Microsoft JhengHei"/>
            </a:endParaRPr>
          </a:p>
        </p:txBody>
      </p:sp>
      <p:sp>
        <p:nvSpPr>
          <p:cNvPr id="405" name="Google Shape;405;g1bbc096bdc7_0_0"/>
          <p:cNvSpPr/>
          <p:nvPr/>
        </p:nvSpPr>
        <p:spPr>
          <a:xfrm>
            <a:off x="3449175" y="3002136"/>
            <a:ext cx="1874700" cy="989400"/>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TW" sz="2800" u="none" cap="none" strike="noStrike">
                <a:solidFill>
                  <a:schemeClr val="lt1"/>
                </a:solidFill>
                <a:latin typeface="Microsoft JhengHei"/>
                <a:ea typeface="Microsoft JhengHei"/>
                <a:cs typeface="Microsoft JhengHei"/>
                <a:sym typeface="Microsoft JhengHei"/>
              </a:rPr>
              <a:t>生活機能</a:t>
            </a:r>
            <a:endParaRPr b="1" i="0" sz="2800" u="none" cap="none" strike="noStrike">
              <a:solidFill>
                <a:schemeClr val="lt1"/>
              </a:solidFill>
              <a:latin typeface="Microsoft JhengHei"/>
              <a:ea typeface="Microsoft JhengHei"/>
              <a:cs typeface="Microsoft JhengHei"/>
              <a:sym typeface="Microsoft JhengHei"/>
            </a:endParaRPr>
          </a:p>
        </p:txBody>
      </p:sp>
      <p:sp>
        <p:nvSpPr>
          <p:cNvPr id="406" name="Google Shape;406;g1bbc096bdc7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TW"/>
              <a:t>‹#›</a:t>
            </a:fld>
            <a:endParaRPr/>
          </a:p>
        </p:txBody>
      </p:sp>
      <p:sp>
        <p:nvSpPr>
          <p:cNvPr id="407" name="Google Shape;407;g1bbc096bdc7_0_0"/>
          <p:cNvSpPr/>
          <p:nvPr/>
        </p:nvSpPr>
        <p:spPr>
          <a:xfrm>
            <a:off x="6624350" y="3002136"/>
            <a:ext cx="1874700" cy="989400"/>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TW" sz="2800" u="none" cap="none" strike="noStrike">
                <a:solidFill>
                  <a:schemeClr val="lt1"/>
                </a:solidFill>
                <a:latin typeface="Microsoft JhengHei"/>
                <a:ea typeface="Microsoft JhengHei"/>
                <a:cs typeface="Microsoft JhengHei"/>
                <a:sym typeface="Microsoft JhengHei"/>
              </a:rPr>
              <a:t>醫療資源</a:t>
            </a:r>
            <a:endParaRPr b="1" i="0" sz="2800" u="none" cap="none" strike="noStrike">
              <a:solidFill>
                <a:schemeClr val="lt1"/>
              </a:solidFill>
              <a:latin typeface="Microsoft JhengHei"/>
              <a:ea typeface="Microsoft JhengHei"/>
              <a:cs typeface="Microsoft JhengHei"/>
              <a:sym typeface="Microsoft JhengHei"/>
            </a:endParaRPr>
          </a:p>
        </p:txBody>
      </p:sp>
      <p:sp>
        <p:nvSpPr>
          <p:cNvPr id="408" name="Google Shape;408;g1bbc096bdc7_0_0"/>
          <p:cNvSpPr txBox="1"/>
          <p:nvPr/>
        </p:nvSpPr>
        <p:spPr>
          <a:xfrm>
            <a:off x="-131025" y="2461024"/>
            <a:ext cx="274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zh-TW" sz="1600" u="none" cap="none" strike="noStrike">
                <a:solidFill>
                  <a:schemeClr val="dk1"/>
                </a:solidFill>
                <a:latin typeface="Microsoft JhengHei"/>
                <a:ea typeface="Microsoft JhengHei"/>
                <a:cs typeface="Microsoft JhengHei"/>
                <a:sym typeface="Microsoft JhengHei"/>
              </a:rPr>
              <a:t>109-111年篩檢人次&lt;30</a:t>
            </a:r>
            <a:endParaRPr b="1" i="0" sz="1600" u="none" cap="none" strike="noStrike">
              <a:solidFill>
                <a:schemeClr val="dk1"/>
              </a:solidFill>
              <a:latin typeface="Microsoft JhengHei"/>
              <a:ea typeface="Microsoft JhengHei"/>
              <a:cs typeface="Microsoft JhengHei"/>
              <a:sym typeface="Microsoft JhengHei"/>
            </a:endParaRPr>
          </a:p>
        </p:txBody>
      </p:sp>
      <p:sp>
        <p:nvSpPr>
          <p:cNvPr id="409" name="Google Shape;409;g1bbc096bdc7_0_0"/>
          <p:cNvSpPr txBox="1"/>
          <p:nvPr/>
        </p:nvSpPr>
        <p:spPr>
          <a:xfrm>
            <a:off x="2743250" y="2461024"/>
            <a:ext cx="38811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zh-TW" sz="1600" u="none" cap="none" strike="noStrike">
                <a:solidFill>
                  <a:schemeClr val="dk1"/>
                </a:solidFill>
                <a:latin typeface="Microsoft JhengHei"/>
                <a:ea typeface="Microsoft JhengHei"/>
                <a:cs typeface="Microsoft JhengHei"/>
                <a:sym typeface="Microsoft JhengHei"/>
              </a:rPr>
              <a:t>一公里內便利商店數*資料筆數&lt;10</a:t>
            </a:r>
            <a:endParaRPr b="1" i="0" sz="1600" u="none" cap="none" strike="noStrike">
              <a:solidFill>
                <a:schemeClr val="dk1"/>
              </a:solidFill>
              <a:latin typeface="Microsoft JhengHei"/>
              <a:ea typeface="Microsoft JhengHei"/>
              <a:cs typeface="Microsoft JhengHei"/>
              <a:sym typeface="Microsoft JhengHei"/>
            </a:endParaRPr>
          </a:p>
        </p:txBody>
      </p:sp>
      <p:sp>
        <p:nvSpPr>
          <p:cNvPr id="410" name="Google Shape;410;g1bbc096bdc7_0_0"/>
          <p:cNvSpPr txBox="1"/>
          <p:nvPr/>
        </p:nvSpPr>
        <p:spPr>
          <a:xfrm>
            <a:off x="6352021" y="2337874"/>
            <a:ext cx="2994202"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zh-TW" sz="1600" u="none" cap="none" strike="noStrike">
                <a:solidFill>
                  <a:schemeClr val="dk1"/>
                </a:solidFill>
                <a:latin typeface="Microsoft JhengHei"/>
                <a:ea typeface="Microsoft JhengHei"/>
                <a:cs typeface="Microsoft JhengHei"/>
                <a:sym typeface="Microsoft JhengHei"/>
              </a:rPr>
              <a:t>一公里內診所數*資料筆數&lt;30</a:t>
            </a:r>
            <a:endParaRPr b="1" i="0" sz="1600" u="none" cap="none" strike="noStrike">
              <a:solidFill>
                <a:schemeClr val="dk1"/>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chemeClr val="dk1"/>
              </a:buClr>
              <a:buSzPts val="2000"/>
              <a:buFont typeface="Arial"/>
              <a:buNone/>
            </a:pPr>
            <a:r>
              <a:rPr b="1" i="0" lang="zh-TW" sz="1600" u="none" cap="none" strike="noStrike">
                <a:solidFill>
                  <a:schemeClr val="dk1"/>
                </a:solidFill>
                <a:latin typeface="Microsoft JhengHei"/>
                <a:ea typeface="Microsoft JhengHei"/>
                <a:cs typeface="Microsoft JhengHei"/>
                <a:sym typeface="Microsoft JhengHei"/>
              </a:rPr>
              <a:t>一公里內醫院數=0</a:t>
            </a:r>
            <a:endParaRPr b="1" i="0" sz="1600" u="none" cap="none" strike="noStrike">
              <a:solidFill>
                <a:schemeClr val="dk1"/>
              </a:solidFill>
              <a:latin typeface="Microsoft JhengHei"/>
              <a:ea typeface="Microsoft JhengHei"/>
              <a:cs typeface="Microsoft JhengHei"/>
              <a:sym typeface="Microsoft JhengHei"/>
            </a:endParaRPr>
          </a:p>
        </p:txBody>
      </p:sp>
      <p:sp>
        <p:nvSpPr>
          <p:cNvPr id="411" name="Google Shape;411;g1bbc096bdc7_0_0"/>
          <p:cNvSpPr/>
          <p:nvPr/>
        </p:nvSpPr>
        <p:spPr>
          <a:xfrm rot="2700000">
            <a:off x="11052660" y="1407833"/>
            <a:ext cx="645306" cy="645306"/>
          </a:xfrm>
          <a:prstGeom prst="rect">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2" name="Google Shape;412;g1bbc096bdc7_0_0"/>
          <p:cNvSpPr/>
          <p:nvPr/>
        </p:nvSpPr>
        <p:spPr>
          <a:xfrm rot="-5400000">
            <a:off x="10288968" y="630881"/>
            <a:ext cx="2532900" cy="1272900"/>
          </a:xfrm>
          <a:prstGeom prst="triangle">
            <a:avLst>
              <a:gd fmla="val 50000" name="adj"/>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3" name="Google Shape;413;g1bbc096bdc7_0_0"/>
          <p:cNvSpPr/>
          <p:nvPr/>
        </p:nvSpPr>
        <p:spPr>
          <a:xfrm rot="5400000">
            <a:off x="-501690" y="5103247"/>
            <a:ext cx="2017500" cy="1014000"/>
          </a:xfrm>
          <a:prstGeom prst="triangle">
            <a:avLst>
              <a:gd fmla="val 50000" name="adj"/>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4" name="Google Shape;414;g1bbc096bdc7_0_0"/>
          <p:cNvSpPr/>
          <p:nvPr/>
        </p:nvSpPr>
        <p:spPr>
          <a:xfrm rot="2700000">
            <a:off x="427814" y="5728750"/>
            <a:ext cx="485782" cy="485782"/>
          </a:xfrm>
          <a:prstGeom prst="rect">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5" name="Google Shape;415;g1bbc096bdc7_0_0"/>
          <p:cNvSpPr/>
          <p:nvPr/>
        </p:nvSpPr>
        <p:spPr>
          <a:xfrm>
            <a:off x="8832925" y="3356030"/>
            <a:ext cx="632700" cy="325500"/>
          </a:xfrm>
          <a:prstGeom prst="rightArrow">
            <a:avLst>
              <a:gd fmla="val 50000" name="adj1"/>
              <a:gd fmla="val 50000" name="adj2"/>
            </a:avLst>
          </a:prstGeom>
          <a:solidFill>
            <a:srgbClr val="FFD9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1"/>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1" name="Google Shape;421;p41"/>
          <p:cNvSpPr/>
          <p:nvPr/>
        </p:nvSpPr>
        <p:spPr>
          <a:xfrm rot="2700000">
            <a:off x="82782" y="-1386168"/>
            <a:ext cx="2424873" cy="3611191"/>
          </a:xfrm>
          <a:custGeom>
            <a:rect b="b" l="l" r="r" t="t"/>
            <a:pathLst>
              <a:path extrusionOk="0" h="3611191" w="2424873">
                <a:moveTo>
                  <a:pt x="0" y="2424874"/>
                </a:moveTo>
                <a:lnTo>
                  <a:pt x="2424873" y="0"/>
                </a:lnTo>
                <a:lnTo>
                  <a:pt x="2424873" y="3611191"/>
                </a:lnTo>
                <a:lnTo>
                  <a:pt x="1186317" y="3611191"/>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2" name="Google Shape;422;p41"/>
          <p:cNvSpPr/>
          <p:nvPr/>
        </p:nvSpPr>
        <p:spPr>
          <a:xfrm rot="2700000">
            <a:off x="1571000" y="-338582"/>
            <a:ext cx="1635955" cy="1635955"/>
          </a:xfrm>
          <a:custGeom>
            <a:rect b="b" l="l" r="r" t="t"/>
            <a:pathLst>
              <a:path extrusionOk="0" h="1635955" w="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3" name="Google Shape;423;p41"/>
          <p:cNvSpPr/>
          <p:nvPr/>
        </p:nvSpPr>
        <p:spPr>
          <a:xfrm rot="2700000">
            <a:off x="9627985" y="-6588"/>
            <a:ext cx="4059393" cy="2548110"/>
          </a:xfrm>
          <a:custGeom>
            <a:rect b="b" l="l" r="r" t="t"/>
            <a:pathLst>
              <a:path extrusionOk="0" h="2548110" w="4059393">
                <a:moveTo>
                  <a:pt x="0" y="1511282"/>
                </a:moveTo>
                <a:lnTo>
                  <a:pt x="1511282" y="0"/>
                </a:lnTo>
                <a:lnTo>
                  <a:pt x="4059393" y="2548110"/>
                </a:lnTo>
                <a:lnTo>
                  <a:pt x="0" y="2548110"/>
                </a:lnTo>
                <a:close/>
              </a:path>
            </a:pathLst>
          </a:cu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4" name="Google Shape;424;p41"/>
          <p:cNvSpPr/>
          <p:nvPr/>
        </p:nvSpPr>
        <p:spPr>
          <a:xfrm rot="2700000">
            <a:off x="10262924" y="1465780"/>
            <a:ext cx="1185708" cy="1185708"/>
          </a:xfrm>
          <a:prstGeom prst="rect">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5" name="Google Shape;425;p41"/>
          <p:cNvSpPr/>
          <p:nvPr/>
        </p:nvSpPr>
        <p:spPr>
          <a:xfrm rot="2700000">
            <a:off x="-29557" y="5198743"/>
            <a:ext cx="2444907" cy="2366116"/>
          </a:xfrm>
          <a:custGeom>
            <a:rect b="b" l="l" r="r" t="t"/>
            <a:pathLst>
              <a:path extrusionOk="0" h="2132734" w="2203753">
                <a:moveTo>
                  <a:pt x="0" y="0"/>
                </a:moveTo>
                <a:lnTo>
                  <a:pt x="2203753" y="0"/>
                </a:lnTo>
                <a:lnTo>
                  <a:pt x="2203753" y="576461"/>
                </a:lnTo>
                <a:lnTo>
                  <a:pt x="647480" y="2132734"/>
                </a:lnTo>
                <a:lnTo>
                  <a:pt x="0" y="1485255"/>
                </a:lnTo>
                <a:close/>
              </a:path>
            </a:pathLst>
          </a:cu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6" name="Google Shape;426;p41"/>
          <p:cNvSpPr/>
          <p:nvPr/>
        </p:nvSpPr>
        <p:spPr>
          <a:xfrm rot="2700000">
            <a:off x="1769787" y="5439893"/>
            <a:ext cx="928467" cy="928467"/>
          </a:xfrm>
          <a:prstGeom prst="rect">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27" name="Google Shape;427;p41"/>
          <p:cNvSpPr/>
          <p:nvPr/>
        </p:nvSpPr>
        <p:spPr>
          <a:xfrm rot="2700000">
            <a:off x="3401311" y="734311"/>
            <a:ext cx="5389379" cy="5389379"/>
          </a:xfrm>
          <a:custGeom>
            <a:rect b="b" l="l" r="r" t="t"/>
            <a:pathLst>
              <a:path extrusionOk="0" h="5389379" w="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8" name="Google Shape;428;p41"/>
          <p:cNvSpPr txBox="1"/>
          <p:nvPr/>
        </p:nvSpPr>
        <p:spPr>
          <a:xfrm>
            <a:off x="3204642" y="2353641"/>
            <a:ext cx="5782716" cy="2150719"/>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80808"/>
              </a:buClr>
              <a:buSzPts val="4400"/>
              <a:buFont typeface="Microsoft JhengHei"/>
              <a:buNone/>
            </a:pPr>
            <a:r>
              <a:rPr b="1" i="0" lang="zh-TW" sz="4400" u="none" cap="none" strike="noStrike">
                <a:solidFill>
                  <a:srgbClr val="080808"/>
                </a:solidFill>
                <a:latin typeface="Microsoft JhengHei"/>
                <a:ea typeface="Microsoft JhengHei"/>
                <a:cs typeface="Microsoft JhengHei"/>
                <a:sym typeface="Microsoft JhengHei"/>
              </a:rPr>
              <a:t>站點</a:t>
            </a:r>
            <a:endParaRPr b="1" i="0" sz="4400" u="none" cap="none" strike="noStrike">
              <a:solidFill>
                <a:srgbClr val="080808"/>
              </a:solidFill>
              <a:latin typeface="Microsoft JhengHei"/>
              <a:ea typeface="Microsoft JhengHei"/>
              <a:cs typeface="Microsoft JhengHei"/>
              <a:sym typeface="Microsoft JhengHei"/>
            </a:endParaRPr>
          </a:p>
          <a:p>
            <a:pPr indent="0" lvl="0" marL="0" marR="0" rtl="0" algn="ctr">
              <a:lnSpc>
                <a:spcPct val="90000"/>
              </a:lnSpc>
              <a:spcBef>
                <a:spcPts val="0"/>
              </a:spcBef>
              <a:spcAft>
                <a:spcPts val="0"/>
              </a:spcAft>
              <a:buClr>
                <a:srgbClr val="080808"/>
              </a:buClr>
              <a:buSzPts val="4400"/>
              <a:buFont typeface="Microsoft JhengHei"/>
              <a:buNone/>
            </a:pPr>
            <a:r>
              <a:t/>
            </a:r>
            <a:endParaRPr b="1" i="0" sz="4400" u="none" cap="none" strike="noStrike">
              <a:solidFill>
                <a:srgbClr val="080808"/>
              </a:solidFill>
              <a:latin typeface="Microsoft JhengHei"/>
              <a:ea typeface="Microsoft JhengHei"/>
              <a:cs typeface="Microsoft JhengHei"/>
              <a:sym typeface="Microsoft JhengHei"/>
            </a:endParaRPr>
          </a:p>
          <a:p>
            <a:pPr indent="0" lvl="0" marL="0" marR="0" rtl="0" algn="ctr">
              <a:lnSpc>
                <a:spcPct val="90000"/>
              </a:lnSpc>
              <a:spcBef>
                <a:spcPts val="0"/>
              </a:spcBef>
              <a:spcAft>
                <a:spcPts val="0"/>
              </a:spcAft>
              <a:buClr>
                <a:srgbClr val="080808"/>
              </a:buClr>
              <a:buSzPts val="4400"/>
              <a:buFont typeface="Microsoft JhengHei"/>
              <a:buNone/>
            </a:pPr>
            <a:r>
              <a:rPr b="1" i="0" lang="zh-TW" sz="4000" u="none" cap="none" strike="noStrike">
                <a:solidFill>
                  <a:srgbClr val="080808"/>
                </a:solidFill>
                <a:latin typeface="Microsoft JhengHei"/>
                <a:ea typeface="Microsoft JhengHei"/>
                <a:cs typeface="Microsoft JhengHei"/>
                <a:sym typeface="Microsoft JhengHei"/>
              </a:rPr>
              <a:t>02 效益分析</a:t>
            </a:r>
            <a:endParaRPr b="1" i="0" sz="4000" u="none" cap="none" strike="noStrike">
              <a:solidFill>
                <a:srgbClr val="080808"/>
              </a:solidFill>
              <a:latin typeface="Microsoft JhengHei"/>
              <a:ea typeface="Microsoft JhengHei"/>
              <a:cs typeface="Microsoft JhengHei"/>
              <a:sym typeface="Microsoft JhengHei"/>
            </a:endParaRPr>
          </a:p>
        </p:txBody>
      </p:sp>
      <p:sp>
        <p:nvSpPr>
          <p:cNvPr id="429" name="Google Shape;429;p41"/>
          <p:cNvSpPr/>
          <p:nvPr/>
        </p:nvSpPr>
        <p:spPr>
          <a:xfrm rot="2700000">
            <a:off x="2700283" y="33283"/>
            <a:ext cx="6791435" cy="6791435"/>
          </a:xfrm>
          <a:custGeom>
            <a:rect b="b" l="l" r="r" t="t"/>
            <a:pathLst>
              <a:path extrusionOk="0" h="6791435" w="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0" name="Google Shape;430;p41"/>
          <p:cNvSpPr/>
          <p:nvPr/>
        </p:nvSpPr>
        <p:spPr>
          <a:xfrm rot="2700000">
            <a:off x="9629823" y="5457591"/>
            <a:ext cx="2231794" cy="2568811"/>
          </a:xfrm>
          <a:custGeom>
            <a:rect b="b" l="l" r="r" t="t"/>
            <a:pathLst>
              <a:path extrusionOk="0" h="3384061" w="2940086">
                <a:moveTo>
                  <a:pt x="0" y="0"/>
                </a:moveTo>
                <a:lnTo>
                  <a:pt x="2496112" y="0"/>
                </a:lnTo>
                <a:lnTo>
                  <a:pt x="2940086" y="443975"/>
                </a:lnTo>
                <a:lnTo>
                  <a:pt x="0" y="3384061"/>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1" name="Google Shape;431;p41"/>
          <p:cNvSpPr/>
          <p:nvPr/>
        </p:nvSpPr>
        <p:spPr>
          <a:xfrm rot="2700000">
            <a:off x="9720059" y="5243545"/>
            <a:ext cx="959985" cy="959985"/>
          </a:xfrm>
          <a:prstGeom prst="rect">
            <a:avLst/>
          </a:pr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2" name="Google Shape;432;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TW"/>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7" name="Shape 437"/>
        <p:cNvGrpSpPr/>
        <p:nvPr/>
      </p:nvGrpSpPr>
      <p:grpSpPr>
        <a:xfrm>
          <a:off x="0" y="0"/>
          <a:ext cx="0" cy="0"/>
          <a:chOff x="0" y="0"/>
          <a:chExt cx="0" cy="0"/>
        </a:xfrm>
      </p:grpSpPr>
      <p:sp>
        <p:nvSpPr>
          <p:cNvPr id="438" name="Google Shape;438;g1bfda7e5ff1_0_106"/>
          <p:cNvSpPr/>
          <p:nvPr/>
        </p:nvSpPr>
        <p:spPr>
          <a:xfrm rot="2700000">
            <a:off x="11052660" y="2120011"/>
            <a:ext cx="645306" cy="645306"/>
          </a:xfrm>
          <a:prstGeom prst="rect">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9" name="Google Shape;439;g1bfda7e5ff1_0_106"/>
          <p:cNvSpPr/>
          <p:nvPr/>
        </p:nvSpPr>
        <p:spPr>
          <a:xfrm rot="-5400000">
            <a:off x="10288968" y="1343059"/>
            <a:ext cx="2532900" cy="1272900"/>
          </a:xfrm>
          <a:prstGeom prst="triangle">
            <a:avLst>
              <a:gd fmla="val 50000" name="adj"/>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0" name="Google Shape;440;g1bfda7e5ff1_0_106"/>
          <p:cNvSpPr/>
          <p:nvPr/>
        </p:nvSpPr>
        <p:spPr>
          <a:xfrm rot="5400000">
            <a:off x="-501690" y="5103247"/>
            <a:ext cx="2017500" cy="1014000"/>
          </a:xfrm>
          <a:prstGeom prst="triangle">
            <a:avLst>
              <a:gd fmla="val 50000" name="adj"/>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1" name="Google Shape;441;g1bfda7e5ff1_0_106"/>
          <p:cNvSpPr/>
          <p:nvPr/>
        </p:nvSpPr>
        <p:spPr>
          <a:xfrm rot="2700000">
            <a:off x="427814" y="5728750"/>
            <a:ext cx="485782" cy="485782"/>
          </a:xfrm>
          <a:prstGeom prst="rect">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2" name="Google Shape;442;g1bfda7e5ff1_0_106"/>
          <p:cNvSpPr txBox="1"/>
          <p:nvPr/>
        </p:nvSpPr>
        <p:spPr>
          <a:xfrm>
            <a:off x="518672" y="509591"/>
            <a:ext cx="10905000" cy="11358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600"/>
              <a:buFont typeface="Microsoft JhengHei"/>
              <a:buNone/>
            </a:pPr>
            <a:r>
              <a:rPr b="1" i="0" lang="zh-TW" sz="3600" u="none" cap="none" strike="noStrike">
                <a:solidFill>
                  <a:srgbClr val="000000"/>
                </a:solidFill>
                <a:latin typeface="Microsoft JhengHei"/>
                <a:ea typeface="Microsoft JhengHei"/>
                <a:cs typeface="Microsoft JhengHei"/>
                <a:sym typeface="Microsoft JhengHei"/>
              </a:rPr>
              <a:t>改進後效益分析</a:t>
            </a:r>
            <a:endParaRPr b="0" i="0" sz="1400" u="none" cap="none" strike="noStrike">
              <a:solidFill>
                <a:srgbClr val="000000"/>
              </a:solidFill>
              <a:latin typeface="Arial"/>
              <a:ea typeface="Arial"/>
              <a:cs typeface="Arial"/>
              <a:sym typeface="Arial"/>
            </a:endParaRPr>
          </a:p>
        </p:txBody>
      </p:sp>
      <p:cxnSp>
        <p:nvCxnSpPr>
          <p:cNvPr id="443" name="Google Shape;443;g1bfda7e5ff1_0_106"/>
          <p:cNvCxnSpPr/>
          <p:nvPr/>
        </p:nvCxnSpPr>
        <p:spPr>
          <a:xfrm>
            <a:off x="649905" y="1541186"/>
            <a:ext cx="846300" cy="0"/>
          </a:xfrm>
          <a:prstGeom prst="straightConnector1">
            <a:avLst/>
          </a:prstGeom>
          <a:noFill/>
          <a:ln cap="flat" cmpd="sng" w="38100">
            <a:solidFill>
              <a:srgbClr val="C55A11"/>
            </a:solidFill>
            <a:prstDash val="solid"/>
            <a:miter lim="800000"/>
            <a:headEnd len="sm" w="sm" type="none"/>
            <a:tailEnd len="sm" w="sm" type="none"/>
          </a:ln>
        </p:spPr>
      </p:cxnSp>
      <p:sp>
        <p:nvSpPr>
          <p:cNvPr id="444" name="Google Shape;444;g1bfda7e5ff1_0_10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TW"/>
              <a:t>‹#›</a:t>
            </a:fld>
            <a:endParaRPr/>
          </a:p>
        </p:txBody>
      </p:sp>
      <p:sp>
        <p:nvSpPr>
          <p:cNvPr id="445" name="Google Shape;445;g1bfda7e5ff1_0_106"/>
          <p:cNvSpPr txBox="1"/>
          <p:nvPr/>
        </p:nvSpPr>
        <p:spPr>
          <a:xfrm>
            <a:off x="5403842" y="878684"/>
            <a:ext cx="4678800" cy="9126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Arial"/>
              <a:buNone/>
            </a:pPr>
            <a:r>
              <a:rPr b="1" i="0" lang="zh-TW" sz="2400" u="none" cap="none" strike="noStrike">
                <a:solidFill>
                  <a:schemeClr val="dk1"/>
                </a:solidFill>
                <a:latin typeface="Microsoft JhengHei"/>
                <a:ea typeface="Microsoft JhengHei"/>
                <a:cs typeface="Microsoft JhengHei"/>
                <a:sym typeface="Microsoft JhengHei"/>
              </a:rPr>
              <a:t>判斷不佳之站點：128個</a:t>
            </a:r>
            <a:endParaRPr b="1" i="0" sz="2400" u="none" cap="none" strike="noStrike">
              <a:solidFill>
                <a:schemeClr val="dk1"/>
              </a:solidFill>
              <a:latin typeface="Microsoft JhengHei"/>
              <a:ea typeface="Microsoft JhengHei"/>
              <a:cs typeface="Microsoft JhengHei"/>
              <a:sym typeface="Microsoft JhengHei"/>
            </a:endParaRPr>
          </a:p>
          <a:p>
            <a:pPr indent="0" lvl="0" marL="0" marR="0" rtl="0" algn="ctr">
              <a:lnSpc>
                <a:spcPct val="90000"/>
              </a:lnSpc>
              <a:spcBef>
                <a:spcPts val="0"/>
              </a:spcBef>
              <a:spcAft>
                <a:spcPts val="0"/>
              </a:spcAft>
              <a:buClr>
                <a:schemeClr val="dk1"/>
              </a:buClr>
              <a:buSzPts val="2400"/>
              <a:buFont typeface="Arial"/>
              <a:buNone/>
            </a:pPr>
            <a:r>
              <a:t/>
            </a:r>
            <a:endParaRPr b="1" i="0" sz="2400" u="none" cap="none" strike="noStrike">
              <a:solidFill>
                <a:schemeClr val="dk1"/>
              </a:solidFill>
              <a:latin typeface="Microsoft JhengHei"/>
              <a:ea typeface="Microsoft JhengHei"/>
              <a:cs typeface="Microsoft JhengHei"/>
              <a:sym typeface="Microsoft JhengHei"/>
            </a:endParaRPr>
          </a:p>
        </p:txBody>
      </p:sp>
      <p:sp>
        <p:nvSpPr>
          <p:cNvPr id="446" name="Google Shape;446;g1bfda7e5ff1_0_106"/>
          <p:cNvSpPr txBox="1"/>
          <p:nvPr/>
        </p:nvSpPr>
        <p:spPr>
          <a:xfrm>
            <a:off x="2870860" y="2825044"/>
            <a:ext cx="18936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zh-TW" sz="4400" u="none" cap="none" strike="noStrike">
                <a:solidFill>
                  <a:srgbClr val="C55A11"/>
                </a:solidFill>
                <a:latin typeface="Microsoft JhengHei"/>
                <a:ea typeface="Microsoft JhengHei"/>
                <a:cs typeface="Microsoft JhengHei"/>
                <a:sym typeface="Microsoft JhengHei"/>
              </a:rPr>
              <a:t>16 </a:t>
            </a:r>
            <a:r>
              <a:rPr b="1" i="0" lang="zh-TW" sz="2400" u="none" cap="none" strike="noStrike">
                <a:solidFill>
                  <a:srgbClr val="C55A11"/>
                </a:solidFill>
                <a:latin typeface="Microsoft JhengHei"/>
                <a:ea typeface="Microsoft JhengHei"/>
                <a:cs typeface="Microsoft JhengHei"/>
                <a:sym typeface="Microsoft JhengHei"/>
              </a:rPr>
              <a:t>人</a:t>
            </a:r>
            <a:endParaRPr b="0" i="0" sz="1400" u="none" cap="none" strike="noStrike">
              <a:solidFill>
                <a:srgbClr val="000000"/>
              </a:solidFill>
              <a:latin typeface="Arial"/>
              <a:ea typeface="Arial"/>
              <a:cs typeface="Arial"/>
              <a:sym typeface="Arial"/>
            </a:endParaRPr>
          </a:p>
        </p:txBody>
      </p:sp>
      <p:sp>
        <p:nvSpPr>
          <p:cNvPr id="447" name="Google Shape;447;g1bfda7e5ff1_0_106"/>
          <p:cNvSpPr txBox="1"/>
          <p:nvPr/>
        </p:nvSpPr>
        <p:spPr>
          <a:xfrm>
            <a:off x="2813458" y="4073030"/>
            <a:ext cx="28728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zh-TW" sz="4400" u="none" cap="none" strike="noStrike">
                <a:solidFill>
                  <a:srgbClr val="C55A11"/>
                </a:solidFill>
                <a:latin typeface="Microsoft JhengHei"/>
                <a:ea typeface="Microsoft JhengHei"/>
                <a:cs typeface="Microsoft JhengHei"/>
                <a:sym typeface="Microsoft JhengHei"/>
              </a:rPr>
              <a:t>5957 </a:t>
            </a:r>
            <a:r>
              <a:rPr b="1" i="0" lang="zh-TW" sz="2400" u="none" cap="none" strike="noStrike">
                <a:solidFill>
                  <a:srgbClr val="C55A11"/>
                </a:solidFill>
                <a:latin typeface="Microsoft JhengHei"/>
                <a:ea typeface="Microsoft JhengHei"/>
                <a:cs typeface="Microsoft JhengHei"/>
                <a:sym typeface="Microsoft JhengHei"/>
              </a:rPr>
              <a:t>人</a:t>
            </a:r>
            <a:endParaRPr b="1" i="0" sz="2400" u="none" cap="none" strike="noStrike">
              <a:solidFill>
                <a:srgbClr val="C55A11"/>
              </a:solidFill>
              <a:latin typeface="Microsoft JhengHei"/>
              <a:ea typeface="Microsoft JhengHei"/>
              <a:cs typeface="Microsoft JhengHei"/>
              <a:sym typeface="Microsoft JhengHei"/>
            </a:endParaRPr>
          </a:p>
        </p:txBody>
      </p:sp>
      <p:sp>
        <p:nvSpPr>
          <p:cNvPr id="448" name="Google Shape;448;g1bfda7e5ff1_0_106"/>
          <p:cNvSpPr txBox="1"/>
          <p:nvPr/>
        </p:nvSpPr>
        <p:spPr>
          <a:xfrm>
            <a:off x="245450" y="4002125"/>
            <a:ext cx="2568000" cy="7080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100"/>
              <a:buFont typeface="Arial"/>
              <a:buNone/>
            </a:pPr>
            <a:r>
              <a:rPr b="1" i="0" lang="zh-TW" sz="2000" u="none" cap="none" strike="noStrike">
                <a:solidFill>
                  <a:schemeClr val="dk1"/>
                </a:solidFill>
                <a:latin typeface="Microsoft JhengHei"/>
                <a:ea typeface="Microsoft JhengHei"/>
                <a:cs typeface="Microsoft JhengHei"/>
                <a:sym typeface="Microsoft JhengHei"/>
              </a:rPr>
              <a:t>平均每年可增加</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Microsoft JhengHei"/>
              <a:ea typeface="Microsoft JhengHei"/>
              <a:cs typeface="Microsoft JhengHei"/>
              <a:sym typeface="Microsoft JhengHei"/>
            </a:endParaRPr>
          </a:p>
        </p:txBody>
      </p:sp>
      <p:sp>
        <p:nvSpPr>
          <p:cNvPr id="449" name="Google Shape;449;g1bfda7e5ff1_0_106"/>
          <p:cNvSpPr txBox="1"/>
          <p:nvPr/>
        </p:nvSpPr>
        <p:spPr>
          <a:xfrm>
            <a:off x="329652" y="2013630"/>
            <a:ext cx="42954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i="0" lang="zh-TW" sz="2200" u="none" cap="none" strike="noStrike">
                <a:solidFill>
                  <a:srgbClr val="000000"/>
                </a:solidFill>
                <a:latin typeface="Calibri"/>
                <a:ea typeface="Calibri"/>
                <a:cs typeface="Calibri"/>
                <a:sym typeface="Calibri"/>
              </a:rPr>
              <a:t>若將全部不佳站點搬遷...</a:t>
            </a:r>
            <a:endParaRPr b="1" i="0" sz="2200" u="none" cap="none" strike="noStrike">
              <a:solidFill>
                <a:srgbClr val="000000"/>
              </a:solidFill>
              <a:latin typeface="Calibri"/>
              <a:ea typeface="Calibri"/>
              <a:cs typeface="Calibri"/>
              <a:sym typeface="Calibri"/>
            </a:endParaRPr>
          </a:p>
        </p:txBody>
      </p:sp>
      <p:sp>
        <p:nvSpPr>
          <p:cNvPr id="450" name="Google Shape;450;g1bfda7e5ff1_0_106"/>
          <p:cNvSpPr txBox="1"/>
          <p:nvPr/>
        </p:nvSpPr>
        <p:spPr>
          <a:xfrm>
            <a:off x="-186550" y="2873600"/>
            <a:ext cx="3000000" cy="492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平均每天可增加</a:t>
            </a:r>
            <a:endParaRPr b="0" i="0" sz="1400" u="none" cap="none" strike="noStrike">
              <a:solidFill>
                <a:srgbClr val="000000"/>
              </a:solidFill>
              <a:latin typeface="Arial"/>
              <a:ea typeface="Arial"/>
              <a:cs typeface="Arial"/>
              <a:sym typeface="Arial"/>
            </a:endParaRPr>
          </a:p>
        </p:txBody>
      </p:sp>
      <p:sp>
        <p:nvSpPr>
          <p:cNvPr id="451" name="Google Shape;451;g1bfda7e5ff1_0_106"/>
          <p:cNvSpPr txBox="1"/>
          <p:nvPr/>
        </p:nvSpPr>
        <p:spPr>
          <a:xfrm>
            <a:off x="-186550" y="5168051"/>
            <a:ext cx="3000000" cy="492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大概佔每年的</a:t>
            </a:r>
            <a:endParaRPr b="0" i="0" sz="1400" u="none" cap="none" strike="noStrike">
              <a:solidFill>
                <a:srgbClr val="000000"/>
              </a:solidFill>
              <a:latin typeface="Arial"/>
              <a:ea typeface="Arial"/>
              <a:cs typeface="Arial"/>
              <a:sym typeface="Arial"/>
            </a:endParaRPr>
          </a:p>
        </p:txBody>
      </p:sp>
      <p:sp>
        <p:nvSpPr>
          <p:cNvPr id="452" name="Google Shape;452;g1bfda7e5ff1_0_106"/>
          <p:cNvSpPr txBox="1"/>
          <p:nvPr/>
        </p:nvSpPr>
        <p:spPr>
          <a:xfrm>
            <a:off x="2870850" y="5179300"/>
            <a:ext cx="30000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400"/>
              <a:buFont typeface="Arial"/>
              <a:buNone/>
            </a:pPr>
            <a:r>
              <a:rPr b="1" i="0" lang="zh-TW" sz="4400" u="none" cap="none" strike="noStrike">
                <a:solidFill>
                  <a:srgbClr val="C55A11"/>
                </a:solidFill>
                <a:latin typeface="Microsoft JhengHei"/>
                <a:ea typeface="Microsoft JhengHei"/>
                <a:cs typeface="Microsoft JhengHei"/>
                <a:sym typeface="Microsoft JhengHei"/>
              </a:rPr>
              <a:t>6 </a:t>
            </a:r>
            <a:r>
              <a:rPr b="1" i="0" lang="zh-TW" sz="2400" u="none" cap="none" strike="noStrike">
                <a:solidFill>
                  <a:srgbClr val="C55A11"/>
                </a:solidFill>
                <a:latin typeface="Microsoft JhengHei"/>
                <a:ea typeface="Microsoft JhengHei"/>
                <a:cs typeface="Microsoft JhengHei"/>
                <a:sym typeface="Microsoft JhengHei"/>
              </a:rPr>
              <a:t>%</a:t>
            </a:r>
            <a:endParaRPr b="0" i="0" sz="1400" u="none" cap="none" strike="noStrike">
              <a:solidFill>
                <a:srgbClr val="000000"/>
              </a:solidFill>
              <a:latin typeface="Arial"/>
              <a:ea typeface="Arial"/>
              <a:cs typeface="Arial"/>
              <a:sym typeface="Arial"/>
            </a:endParaRPr>
          </a:p>
        </p:txBody>
      </p:sp>
      <p:pic>
        <p:nvPicPr>
          <p:cNvPr id="453" name="Google Shape;453;g1bfda7e5ff1_0_106"/>
          <p:cNvPicPr preferRelativeResize="0"/>
          <p:nvPr/>
        </p:nvPicPr>
        <p:blipFill rotWithShape="1">
          <a:blip r:embed="rId3">
            <a:alphaModFix/>
          </a:blip>
          <a:srcRect b="0" l="0" r="0" t="0"/>
          <a:stretch/>
        </p:blipFill>
        <p:spPr>
          <a:xfrm>
            <a:off x="5318497" y="1326820"/>
            <a:ext cx="4849489" cy="4525181"/>
          </a:xfrm>
          <a:prstGeom prst="rect">
            <a:avLst/>
          </a:prstGeom>
          <a:noFill/>
          <a:ln>
            <a:noFill/>
          </a:ln>
        </p:spPr>
      </p:pic>
      <p:sp>
        <p:nvSpPr>
          <p:cNvPr id="454" name="Google Shape;454;g1bfda7e5ff1_0_106"/>
          <p:cNvSpPr txBox="1"/>
          <p:nvPr/>
        </p:nvSpPr>
        <p:spPr>
          <a:xfrm>
            <a:off x="6064066" y="5935028"/>
            <a:ext cx="3358350" cy="33851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zh-TW" sz="1600" u="none" cap="none" strike="noStrike">
                <a:solidFill>
                  <a:schemeClr val="dk1"/>
                </a:solidFill>
                <a:latin typeface="Microsoft JhengHei"/>
                <a:ea typeface="Microsoft JhengHei"/>
                <a:cs typeface="Microsoft JhengHei"/>
                <a:sym typeface="Microsoft JhengHei"/>
              </a:rPr>
              <a:t>(藍點為好站點;紅點為較差的站點)</a:t>
            </a:r>
            <a:endParaRPr b="1" i="0" sz="1600" u="none" cap="none" strike="noStrike">
              <a:solidFill>
                <a:schemeClr val="dk1"/>
              </a:solidFill>
              <a:latin typeface="Microsoft JhengHei"/>
              <a:ea typeface="Microsoft JhengHei"/>
              <a:cs typeface="Microsoft JhengHei"/>
              <a:sym typeface="Microsoft JhengHe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8" name="Shape 458"/>
        <p:cNvGrpSpPr/>
        <p:nvPr/>
      </p:nvGrpSpPr>
      <p:grpSpPr>
        <a:xfrm>
          <a:off x="0" y="0"/>
          <a:ext cx="0" cy="0"/>
          <a:chOff x="0" y="0"/>
          <a:chExt cx="0" cy="0"/>
        </a:xfrm>
      </p:grpSpPr>
      <p:sp>
        <p:nvSpPr>
          <p:cNvPr id="459" name="Google Shape;459;p15"/>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0" name="Google Shape;460;p15"/>
          <p:cNvSpPr/>
          <p:nvPr/>
        </p:nvSpPr>
        <p:spPr>
          <a:xfrm rot="2700000">
            <a:off x="82782" y="-1386168"/>
            <a:ext cx="2424873" cy="3611191"/>
          </a:xfrm>
          <a:custGeom>
            <a:rect b="b" l="l" r="r" t="t"/>
            <a:pathLst>
              <a:path extrusionOk="0" h="3611191" w="2424873">
                <a:moveTo>
                  <a:pt x="0" y="2424874"/>
                </a:moveTo>
                <a:lnTo>
                  <a:pt x="2424873" y="0"/>
                </a:lnTo>
                <a:lnTo>
                  <a:pt x="2424873" y="3611191"/>
                </a:lnTo>
                <a:lnTo>
                  <a:pt x="1186317" y="3611191"/>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1" name="Google Shape;461;p15"/>
          <p:cNvSpPr/>
          <p:nvPr/>
        </p:nvSpPr>
        <p:spPr>
          <a:xfrm rot="2700000">
            <a:off x="1571000" y="-338582"/>
            <a:ext cx="1635955" cy="1635955"/>
          </a:xfrm>
          <a:custGeom>
            <a:rect b="b" l="l" r="r" t="t"/>
            <a:pathLst>
              <a:path extrusionOk="0" h="1635955" w="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2" name="Google Shape;462;p15"/>
          <p:cNvSpPr/>
          <p:nvPr/>
        </p:nvSpPr>
        <p:spPr>
          <a:xfrm rot="2700000">
            <a:off x="9627985" y="-6588"/>
            <a:ext cx="4059393" cy="2548110"/>
          </a:xfrm>
          <a:custGeom>
            <a:rect b="b" l="l" r="r" t="t"/>
            <a:pathLst>
              <a:path extrusionOk="0" h="2548110" w="4059393">
                <a:moveTo>
                  <a:pt x="0" y="1511282"/>
                </a:moveTo>
                <a:lnTo>
                  <a:pt x="1511282" y="0"/>
                </a:lnTo>
                <a:lnTo>
                  <a:pt x="4059393" y="2548110"/>
                </a:lnTo>
                <a:lnTo>
                  <a:pt x="0" y="2548110"/>
                </a:lnTo>
                <a:close/>
              </a:path>
            </a:pathLst>
          </a:cu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3" name="Google Shape;463;p15"/>
          <p:cNvSpPr/>
          <p:nvPr/>
        </p:nvSpPr>
        <p:spPr>
          <a:xfrm rot="2700000">
            <a:off x="10262924" y="1465780"/>
            <a:ext cx="1185708" cy="1185708"/>
          </a:xfrm>
          <a:prstGeom prst="rect">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4" name="Google Shape;464;p15"/>
          <p:cNvSpPr/>
          <p:nvPr/>
        </p:nvSpPr>
        <p:spPr>
          <a:xfrm rot="2700000">
            <a:off x="-29557" y="5198743"/>
            <a:ext cx="2444907" cy="2366116"/>
          </a:xfrm>
          <a:custGeom>
            <a:rect b="b" l="l" r="r" t="t"/>
            <a:pathLst>
              <a:path extrusionOk="0" h="2132734" w="2203753">
                <a:moveTo>
                  <a:pt x="0" y="0"/>
                </a:moveTo>
                <a:lnTo>
                  <a:pt x="2203753" y="0"/>
                </a:lnTo>
                <a:lnTo>
                  <a:pt x="2203753" y="576461"/>
                </a:lnTo>
                <a:lnTo>
                  <a:pt x="647480" y="2132734"/>
                </a:lnTo>
                <a:lnTo>
                  <a:pt x="0" y="1485255"/>
                </a:lnTo>
                <a:close/>
              </a:path>
            </a:pathLst>
          </a:cu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5" name="Google Shape;465;p15"/>
          <p:cNvSpPr/>
          <p:nvPr/>
        </p:nvSpPr>
        <p:spPr>
          <a:xfrm rot="2700000">
            <a:off x="1769787" y="5439893"/>
            <a:ext cx="928467" cy="928467"/>
          </a:xfrm>
          <a:prstGeom prst="rect">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6" name="Google Shape;466;p15"/>
          <p:cNvSpPr/>
          <p:nvPr/>
        </p:nvSpPr>
        <p:spPr>
          <a:xfrm rot="2700000">
            <a:off x="3401311" y="734311"/>
            <a:ext cx="5389379" cy="5389379"/>
          </a:xfrm>
          <a:custGeom>
            <a:rect b="b" l="l" r="r" t="t"/>
            <a:pathLst>
              <a:path extrusionOk="0" h="5389379" w="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7" name="Google Shape;467;p15"/>
          <p:cNvSpPr txBox="1"/>
          <p:nvPr/>
        </p:nvSpPr>
        <p:spPr>
          <a:xfrm>
            <a:off x="3204642" y="2353641"/>
            <a:ext cx="5782716" cy="2150719"/>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80808"/>
              </a:buClr>
              <a:buSzPts val="4400"/>
              <a:buFont typeface="Microsoft JhengHei"/>
              <a:buNone/>
            </a:pPr>
            <a:r>
              <a:rPr b="1" i="0" lang="zh-TW" sz="5400" u="none" cap="none" strike="noStrike">
                <a:solidFill>
                  <a:srgbClr val="080808"/>
                </a:solidFill>
                <a:latin typeface="Microsoft JhengHei"/>
                <a:ea typeface="Microsoft JhengHei"/>
                <a:cs typeface="Microsoft JhengHei"/>
                <a:sym typeface="Microsoft JhengHei"/>
              </a:rPr>
              <a:t>Q&amp;A</a:t>
            </a:r>
            <a:endParaRPr b="1" i="0" sz="5400" u="none" cap="none" strike="noStrike">
              <a:solidFill>
                <a:srgbClr val="080808"/>
              </a:solidFill>
              <a:latin typeface="Microsoft JhengHei"/>
              <a:ea typeface="Microsoft JhengHei"/>
              <a:cs typeface="Microsoft JhengHei"/>
              <a:sym typeface="Microsoft JhengHei"/>
            </a:endParaRPr>
          </a:p>
        </p:txBody>
      </p:sp>
      <p:sp>
        <p:nvSpPr>
          <p:cNvPr id="468" name="Google Shape;468;p15"/>
          <p:cNvSpPr/>
          <p:nvPr/>
        </p:nvSpPr>
        <p:spPr>
          <a:xfrm rot="2700000">
            <a:off x="2700283" y="33283"/>
            <a:ext cx="6791435" cy="6791435"/>
          </a:xfrm>
          <a:custGeom>
            <a:rect b="b" l="l" r="r" t="t"/>
            <a:pathLst>
              <a:path extrusionOk="0" h="6791435" w="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69" name="Google Shape;469;p15"/>
          <p:cNvSpPr/>
          <p:nvPr/>
        </p:nvSpPr>
        <p:spPr>
          <a:xfrm rot="2700000">
            <a:off x="9629823" y="5457591"/>
            <a:ext cx="2231794" cy="2568811"/>
          </a:xfrm>
          <a:custGeom>
            <a:rect b="b" l="l" r="r" t="t"/>
            <a:pathLst>
              <a:path extrusionOk="0" h="3384061" w="2940086">
                <a:moveTo>
                  <a:pt x="0" y="0"/>
                </a:moveTo>
                <a:lnTo>
                  <a:pt x="2496112" y="0"/>
                </a:lnTo>
                <a:lnTo>
                  <a:pt x="2940086" y="443975"/>
                </a:lnTo>
                <a:lnTo>
                  <a:pt x="0" y="3384061"/>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0" name="Google Shape;470;p15"/>
          <p:cNvSpPr/>
          <p:nvPr/>
        </p:nvSpPr>
        <p:spPr>
          <a:xfrm rot="2700000">
            <a:off x="9720059" y="5243545"/>
            <a:ext cx="959985" cy="959985"/>
          </a:xfrm>
          <a:prstGeom prst="rect">
            <a:avLst/>
          </a:pr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1" name="Google Shape;47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TW"/>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6" name="Shape 476"/>
        <p:cNvGrpSpPr/>
        <p:nvPr/>
      </p:nvGrpSpPr>
      <p:grpSpPr>
        <a:xfrm>
          <a:off x="0" y="0"/>
          <a:ext cx="0" cy="0"/>
          <a:chOff x="0" y="0"/>
          <a:chExt cx="0" cy="0"/>
        </a:xfrm>
      </p:grpSpPr>
      <p:sp>
        <p:nvSpPr>
          <p:cNvPr id="477" name="Google Shape;477;p42"/>
          <p:cNvSpPr/>
          <p:nvPr/>
        </p:nvSpPr>
        <p:spPr>
          <a:xfrm rot="2700000">
            <a:off x="11052629" y="1409805"/>
            <a:ext cx="645368" cy="645368"/>
          </a:xfrm>
          <a:prstGeom prst="rect">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8" name="Google Shape;478;p42"/>
          <p:cNvSpPr/>
          <p:nvPr/>
        </p:nvSpPr>
        <p:spPr>
          <a:xfrm rot="-5400000">
            <a:off x="10289068" y="632808"/>
            <a:ext cx="2532832" cy="1273032"/>
          </a:xfrm>
          <a:prstGeom prst="triangle">
            <a:avLst>
              <a:gd fmla="val 50000" name="adj"/>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9" name="Google Shape;479;p42"/>
          <p:cNvSpPr/>
          <p:nvPr/>
        </p:nvSpPr>
        <p:spPr>
          <a:xfrm rot="5400000">
            <a:off x="-501760" y="5103257"/>
            <a:ext cx="2017580" cy="1014060"/>
          </a:xfrm>
          <a:prstGeom prst="triangle">
            <a:avLst>
              <a:gd fmla="val 50000" name="adj"/>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0" name="Google Shape;480;p42"/>
          <p:cNvSpPr/>
          <p:nvPr/>
        </p:nvSpPr>
        <p:spPr>
          <a:xfrm rot="2700000">
            <a:off x="427916" y="5728708"/>
            <a:ext cx="485578" cy="485578"/>
          </a:xfrm>
          <a:prstGeom prst="rect">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1" name="Google Shape;481;p42"/>
          <p:cNvSpPr txBox="1"/>
          <p:nvPr/>
        </p:nvSpPr>
        <p:spPr>
          <a:xfrm>
            <a:off x="518672" y="509591"/>
            <a:ext cx="10905066" cy="113573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600"/>
              <a:buFont typeface="Microsoft JhengHei"/>
              <a:buNone/>
            </a:pPr>
            <a:r>
              <a:rPr b="1" i="0" lang="zh-TW" sz="3600" u="none" cap="none" strike="noStrike">
                <a:solidFill>
                  <a:srgbClr val="000000"/>
                </a:solidFill>
                <a:latin typeface="Microsoft JhengHei"/>
                <a:ea typeface="Microsoft JhengHei"/>
                <a:cs typeface="Microsoft JhengHei"/>
                <a:sym typeface="Microsoft JhengHei"/>
              </a:rPr>
              <a:t>流程圖</a:t>
            </a:r>
            <a:endParaRPr b="1" i="0" sz="3600" u="none" cap="none" strike="noStrike">
              <a:solidFill>
                <a:srgbClr val="000000"/>
              </a:solidFill>
              <a:latin typeface="Microsoft JhengHei"/>
              <a:ea typeface="Microsoft JhengHei"/>
              <a:cs typeface="Microsoft JhengHei"/>
              <a:sym typeface="Microsoft JhengHei"/>
            </a:endParaRPr>
          </a:p>
        </p:txBody>
      </p:sp>
      <p:cxnSp>
        <p:nvCxnSpPr>
          <p:cNvPr id="482" name="Google Shape;482;p42"/>
          <p:cNvCxnSpPr/>
          <p:nvPr/>
        </p:nvCxnSpPr>
        <p:spPr>
          <a:xfrm>
            <a:off x="649905" y="1541186"/>
            <a:ext cx="846386" cy="0"/>
          </a:xfrm>
          <a:prstGeom prst="straightConnector1">
            <a:avLst/>
          </a:prstGeom>
          <a:noFill/>
          <a:ln cap="flat" cmpd="sng" w="38100">
            <a:solidFill>
              <a:srgbClr val="C55A11"/>
            </a:solidFill>
            <a:prstDash val="solid"/>
            <a:miter lim="800000"/>
            <a:headEnd len="sm" w="sm" type="none"/>
            <a:tailEnd len="sm" w="sm" type="none"/>
          </a:ln>
        </p:spPr>
      </p:cxnSp>
      <p:sp>
        <p:nvSpPr>
          <p:cNvPr id="483" name="Google Shape;483;p42"/>
          <p:cNvSpPr/>
          <p:nvPr/>
        </p:nvSpPr>
        <p:spPr>
          <a:xfrm>
            <a:off x="2147250" y="2835033"/>
            <a:ext cx="438718" cy="325515"/>
          </a:xfrm>
          <a:prstGeom prst="rightArrow">
            <a:avLst>
              <a:gd fmla="val 50000" name="adj1"/>
              <a:gd fmla="val 50000" name="adj2"/>
            </a:avLst>
          </a:prstGeom>
          <a:solidFill>
            <a:srgbClr val="FFD9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4" name="Google Shape;484;p42"/>
          <p:cNvSpPr txBox="1"/>
          <p:nvPr/>
        </p:nvSpPr>
        <p:spPr>
          <a:xfrm>
            <a:off x="8127279" y="3557187"/>
            <a:ext cx="877163" cy="80017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zh-TW" sz="1800" u="none" cap="none" strike="noStrike">
                <a:solidFill>
                  <a:schemeClr val="dk1"/>
                </a:solidFill>
                <a:latin typeface="Microsoft JhengHei"/>
                <a:ea typeface="Microsoft JhengHei"/>
                <a:cs typeface="Microsoft JhengHei"/>
                <a:sym typeface="Microsoft JhengHei"/>
              </a:rPr>
              <a:t>高效益</a:t>
            </a:r>
            <a:endParaRPr b="1" i="0" sz="1800" u="none" cap="none" strike="noStrike">
              <a:solidFill>
                <a:schemeClr val="dk1"/>
              </a:solidFill>
              <a:latin typeface="Microsoft JhengHei"/>
              <a:ea typeface="Microsoft JhengHei"/>
              <a:cs typeface="Microsoft JhengHei"/>
              <a:sym typeface="Microsoft JhengHei"/>
            </a:endParaRPr>
          </a:p>
          <a:p>
            <a:pPr indent="0" lvl="0" marL="0" marR="0" rtl="0" algn="l">
              <a:lnSpc>
                <a:spcPct val="100000"/>
              </a:lnSpc>
              <a:spcBef>
                <a:spcPts val="1200"/>
              </a:spcBef>
              <a:spcAft>
                <a:spcPts val="0"/>
              </a:spcAft>
              <a:buClr>
                <a:srgbClr val="000000"/>
              </a:buClr>
              <a:buSzPts val="1800"/>
              <a:buFont typeface="Arial"/>
              <a:buNone/>
            </a:pPr>
            <a:r>
              <a:rPr b="1" i="0" lang="zh-TW" sz="1800" u="none" cap="none" strike="noStrike">
                <a:solidFill>
                  <a:schemeClr val="dk1"/>
                </a:solidFill>
                <a:latin typeface="Microsoft JhengHei"/>
                <a:ea typeface="Microsoft JhengHei"/>
                <a:cs typeface="Microsoft JhengHei"/>
                <a:sym typeface="Microsoft JhengHei"/>
              </a:rPr>
              <a:t>低效益</a:t>
            </a:r>
            <a:endParaRPr b="0" i="0" sz="1400" u="none" cap="none" strike="noStrike">
              <a:solidFill>
                <a:srgbClr val="000000"/>
              </a:solidFill>
              <a:latin typeface="Arial"/>
              <a:ea typeface="Arial"/>
              <a:cs typeface="Arial"/>
              <a:sym typeface="Arial"/>
            </a:endParaRPr>
          </a:p>
        </p:txBody>
      </p:sp>
      <p:sp>
        <p:nvSpPr>
          <p:cNvPr id="485" name="Google Shape;485;p42"/>
          <p:cNvSpPr/>
          <p:nvPr/>
        </p:nvSpPr>
        <p:spPr>
          <a:xfrm>
            <a:off x="2664761" y="2503062"/>
            <a:ext cx="1874740" cy="989456"/>
          </a:xfrm>
          <a:prstGeom prst="rect">
            <a:avLst/>
          </a:prstGeom>
          <a:solidFill>
            <a:srgbClr val="984B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TW" sz="2800" u="none" cap="none" strike="noStrike">
                <a:solidFill>
                  <a:schemeClr val="lt1"/>
                </a:solidFill>
                <a:latin typeface="Microsoft JhengHei"/>
                <a:ea typeface="Microsoft JhengHei"/>
                <a:cs typeface="Microsoft JhengHei"/>
                <a:sym typeface="Microsoft JhengHei"/>
              </a:rPr>
              <a:t>資料分類</a:t>
            </a:r>
            <a:endParaRPr b="1" i="0" sz="2800" u="none" cap="none" strike="noStrike">
              <a:solidFill>
                <a:schemeClr val="lt1"/>
              </a:solidFill>
              <a:latin typeface="Microsoft JhengHei"/>
              <a:ea typeface="Microsoft JhengHei"/>
              <a:cs typeface="Microsoft JhengHei"/>
              <a:sym typeface="Microsoft JhengHei"/>
            </a:endParaRPr>
          </a:p>
        </p:txBody>
      </p:sp>
      <p:sp>
        <p:nvSpPr>
          <p:cNvPr id="486" name="Google Shape;486;p42"/>
          <p:cNvSpPr/>
          <p:nvPr/>
        </p:nvSpPr>
        <p:spPr>
          <a:xfrm>
            <a:off x="7595477" y="2512422"/>
            <a:ext cx="1874740" cy="989456"/>
          </a:xfrm>
          <a:prstGeom prst="rect">
            <a:avLst/>
          </a:prstGeom>
          <a:solidFill>
            <a:srgbClr val="984B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TW" sz="2800" u="none" cap="none" strike="noStrike">
                <a:solidFill>
                  <a:schemeClr val="lt1"/>
                </a:solidFill>
                <a:latin typeface="Microsoft JhengHei"/>
                <a:ea typeface="Microsoft JhengHei"/>
                <a:cs typeface="Microsoft JhengHei"/>
                <a:sym typeface="Microsoft JhengHei"/>
              </a:rPr>
              <a:t>模型預測</a:t>
            </a:r>
            <a:endParaRPr b="1" i="0" sz="2800" u="none" cap="none" strike="noStrike">
              <a:solidFill>
                <a:schemeClr val="lt1"/>
              </a:solidFill>
              <a:latin typeface="Microsoft JhengHei"/>
              <a:ea typeface="Microsoft JhengHei"/>
              <a:cs typeface="Microsoft JhengHei"/>
              <a:sym typeface="Microsoft JhengHei"/>
            </a:endParaRPr>
          </a:p>
        </p:txBody>
      </p:sp>
      <p:sp>
        <p:nvSpPr>
          <p:cNvPr id="487" name="Google Shape;487;p42"/>
          <p:cNvSpPr/>
          <p:nvPr/>
        </p:nvSpPr>
        <p:spPr>
          <a:xfrm>
            <a:off x="10058501" y="2512240"/>
            <a:ext cx="1874740" cy="989456"/>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TW" sz="2800" u="none" cap="none" strike="noStrike">
                <a:solidFill>
                  <a:schemeClr val="lt1"/>
                </a:solidFill>
                <a:latin typeface="Microsoft JhengHei"/>
                <a:ea typeface="Microsoft JhengHei"/>
                <a:cs typeface="Microsoft JhengHei"/>
                <a:sym typeface="Microsoft JhengHei"/>
              </a:rPr>
              <a:t>輸出名單</a:t>
            </a:r>
            <a:endParaRPr b="1" i="0" sz="2800" u="none" cap="none" strike="noStrike">
              <a:solidFill>
                <a:schemeClr val="lt1"/>
              </a:solidFill>
              <a:latin typeface="Microsoft JhengHei"/>
              <a:ea typeface="Microsoft JhengHei"/>
              <a:cs typeface="Microsoft JhengHei"/>
              <a:sym typeface="Microsoft JhengHei"/>
            </a:endParaRPr>
          </a:p>
        </p:txBody>
      </p:sp>
      <p:sp>
        <p:nvSpPr>
          <p:cNvPr id="488" name="Google Shape;488;p42"/>
          <p:cNvSpPr/>
          <p:nvPr/>
        </p:nvSpPr>
        <p:spPr>
          <a:xfrm rot="-8160845">
            <a:off x="8009992" y="3590678"/>
            <a:ext cx="684722" cy="714764"/>
          </a:xfrm>
          <a:prstGeom prst="arc">
            <a:avLst>
              <a:gd fmla="val 16200000" name="adj1"/>
              <a:gd fmla="val 0" name="adj2"/>
            </a:avLst>
          </a:prstGeom>
          <a:noFill/>
          <a:ln cap="flat" cmpd="sng" w="28575">
            <a:solidFill>
              <a:srgbClr val="984B4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9" name="Google Shape;489;p42"/>
          <p:cNvSpPr txBox="1"/>
          <p:nvPr/>
        </p:nvSpPr>
        <p:spPr>
          <a:xfrm>
            <a:off x="10514297" y="3557187"/>
            <a:ext cx="1107996" cy="8002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zh-TW" sz="1800" u="none" cap="none" strike="noStrike">
                <a:solidFill>
                  <a:schemeClr val="dk1"/>
                </a:solidFill>
                <a:latin typeface="Microsoft JhengHei"/>
                <a:ea typeface="Microsoft JhengHei"/>
                <a:cs typeface="Microsoft JhengHei"/>
                <a:sym typeface="Microsoft JhengHei"/>
              </a:rPr>
              <a:t>電訪名單</a:t>
            </a:r>
            <a:endParaRPr b="1" i="0" sz="1800" u="none" cap="none" strike="noStrike">
              <a:solidFill>
                <a:schemeClr val="dk1"/>
              </a:solidFill>
              <a:latin typeface="Microsoft JhengHei"/>
              <a:ea typeface="Microsoft JhengHei"/>
              <a:cs typeface="Microsoft JhengHei"/>
              <a:sym typeface="Microsoft JhengHei"/>
            </a:endParaRPr>
          </a:p>
          <a:p>
            <a:pPr indent="0" lvl="0" marL="0" marR="0" rtl="0" algn="l">
              <a:lnSpc>
                <a:spcPct val="100000"/>
              </a:lnSpc>
              <a:spcBef>
                <a:spcPts val="1200"/>
              </a:spcBef>
              <a:spcAft>
                <a:spcPts val="0"/>
              </a:spcAft>
              <a:buClr>
                <a:srgbClr val="000000"/>
              </a:buClr>
              <a:buSzPts val="1800"/>
              <a:buFont typeface="Arial"/>
              <a:buNone/>
            </a:pPr>
            <a:r>
              <a:rPr b="1" i="0" lang="zh-TW" sz="1800" u="none" cap="none" strike="noStrike">
                <a:solidFill>
                  <a:schemeClr val="dk1"/>
                </a:solidFill>
                <a:latin typeface="Microsoft JhengHei"/>
                <a:ea typeface="Microsoft JhengHei"/>
                <a:cs typeface="Microsoft JhengHei"/>
                <a:sym typeface="Microsoft JhengHei"/>
              </a:rPr>
              <a:t>簡訊名單</a:t>
            </a:r>
            <a:endParaRPr b="0" i="0" sz="1400" u="none" cap="none" strike="noStrike">
              <a:solidFill>
                <a:srgbClr val="000000"/>
              </a:solidFill>
              <a:latin typeface="Arial"/>
              <a:ea typeface="Arial"/>
              <a:cs typeface="Arial"/>
              <a:sym typeface="Arial"/>
            </a:endParaRPr>
          </a:p>
        </p:txBody>
      </p:sp>
      <p:sp>
        <p:nvSpPr>
          <p:cNvPr id="490" name="Google Shape;490;p42"/>
          <p:cNvSpPr/>
          <p:nvPr/>
        </p:nvSpPr>
        <p:spPr>
          <a:xfrm rot="-8160845">
            <a:off x="10399961" y="3590677"/>
            <a:ext cx="684722" cy="714764"/>
          </a:xfrm>
          <a:prstGeom prst="arc">
            <a:avLst>
              <a:gd fmla="val 16200000" name="adj1"/>
              <a:gd fmla="val 0" name="adj2"/>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491" name="Google Shape;491;p42"/>
          <p:cNvGrpSpPr/>
          <p:nvPr/>
        </p:nvGrpSpPr>
        <p:grpSpPr>
          <a:xfrm>
            <a:off x="2575361" y="3361169"/>
            <a:ext cx="2267646" cy="1519457"/>
            <a:chOff x="2995961" y="3090819"/>
            <a:chExt cx="2267646" cy="1519457"/>
          </a:xfrm>
        </p:grpSpPr>
        <p:grpSp>
          <p:nvGrpSpPr>
            <p:cNvPr id="492" name="Google Shape;492;p42"/>
            <p:cNvGrpSpPr/>
            <p:nvPr/>
          </p:nvGrpSpPr>
          <p:grpSpPr>
            <a:xfrm>
              <a:off x="2995961" y="3090819"/>
              <a:ext cx="2267646" cy="1519457"/>
              <a:chOff x="2988107" y="4246790"/>
              <a:chExt cx="2267646" cy="1519457"/>
            </a:xfrm>
          </p:grpSpPr>
          <p:sp>
            <p:nvSpPr>
              <p:cNvPr id="493" name="Google Shape;493;p42"/>
              <p:cNvSpPr txBox="1"/>
              <p:nvPr/>
            </p:nvSpPr>
            <p:spPr>
              <a:xfrm>
                <a:off x="3402361" y="4442808"/>
                <a:ext cx="1853392"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zh-TW" sz="1600" u="none" cap="none" strike="noStrike">
                    <a:solidFill>
                      <a:schemeClr val="dk1"/>
                    </a:solidFill>
                    <a:latin typeface="Microsoft JhengHei"/>
                    <a:ea typeface="Microsoft JhengHei"/>
                    <a:cs typeface="Microsoft JhengHei"/>
                    <a:sym typeface="Microsoft JhengHei"/>
                  </a:rPr>
                  <a:t>首/非首篩</a:t>
                </a:r>
                <a:endParaRPr b="1" i="0" sz="1600" u="none" cap="none" strike="noStrike">
                  <a:solidFill>
                    <a:schemeClr val="dk1"/>
                  </a:solidFill>
                  <a:latin typeface="Microsoft JhengHei"/>
                  <a:ea typeface="Microsoft JhengHei"/>
                  <a:cs typeface="Microsoft JhengHei"/>
                  <a:sym typeface="Microsoft JhengHei"/>
                </a:endParaRPr>
              </a:p>
              <a:p>
                <a:pPr indent="0" lvl="0" marL="0" marR="0" rtl="0" algn="l">
                  <a:lnSpc>
                    <a:spcPct val="100000"/>
                  </a:lnSpc>
                  <a:spcBef>
                    <a:spcPts val="1200"/>
                  </a:spcBef>
                  <a:spcAft>
                    <a:spcPts val="0"/>
                  </a:spcAft>
                  <a:buClr>
                    <a:srgbClr val="000000"/>
                  </a:buClr>
                  <a:buSzPts val="1600"/>
                  <a:buFont typeface="Arial"/>
                  <a:buNone/>
                </a:pPr>
                <a:r>
                  <a:rPr b="1" i="0" lang="zh-TW" sz="1600" u="none" cap="none" strike="noStrike">
                    <a:solidFill>
                      <a:schemeClr val="dk1"/>
                    </a:solidFill>
                    <a:latin typeface="Microsoft JhengHei"/>
                    <a:ea typeface="Microsoft JhengHei"/>
                    <a:cs typeface="Microsoft JhengHei"/>
                    <a:sym typeface="Microsoft JhengHei"/>
                  </a:rPr>
                  <a:t>固定/不固定</a:t>
                </a:r>
                <a:endParaRPr b="1" i="0" sz="1600" u="none" cap="none" strike="noStrike">
                  <a:solidFill>
                    <a:schemeClr val="dk1"/>
                  </a:solidFill>
                  <a:latin typeface="Microsoft JhengHei"/>
                  <a:ea typeface="Microsoft JhengHei"/>
                  <a:cs typeface="Microsoft JhengHei"/>
                  <a:sym typeface="Microsoft JhengHei"/>
                </a:endParaRPr>
              </a:p>
              <a:p>
                <a:pPr indent="0" lvl="0" marL="0" marR="0" rtl="0" algn="l">
                  <a:lnSpc>
                    <a:spcPct val="100000"/>
                  </a:lnSpc>
                  <a:spcBef>
                    <a:spcPts val="1200"/>
                  </a:spcBef>
                  <a:spcAft>
                    <a:spcPts val="0"/>
                  </a:spcAft>
                  <a:buClr>
                    <a:srgbClr val="000000"/>
                  </a:buClr>
                  <a:buSzPts val="1400"/>
                  <a:buFont typeface="Arial"/>
                  <a:buNone/>
                </a:pPr>
                <a:r>
                  <a:rPr b="1" i="0" lang="zh-TW" sz="1400" u="none" cap="none" strike="noStrike">
                    <a:solidFill>
                      <a:schemeClr val="dk1"/>
                    </a:solidFill>
                    <a:latin typeface="Microsoft JhengHei"/>
                    <a:ea typeface="Microsoft JhengHei"/>
                    <a:cs typeface="Microsoft JhengHei"/>
                    <a:sym typeface="Microsoft JhengHei"/>
                  </a:rPr>
                  <a:t>電話錯誤…/強烈拒絕</a:t>
                </a:r>
                <a:endParaRPr b="1" i="0" sz="1400" u="none" cap="none" strike="noStrike">
                  <a:solidFill>
                    <a:schemeClr val="dk1"/>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400"/>
                  <a:buFont typeface="Arial"/>
                  <a:buNone/>
                </a:pPr>
                <a:r>
                  <a:rPr b="1" i="0" lang="zh-TW" sz="1400" u="none" cap="none" strike="noStrike">
                    <a:solidFill>
                      <a:schemeClr val="dk1"/>
                    </a:solidFill>
                    <a:latin typeface="Microsoft JhengHei"/>
                    <a:ea typeface="Microsoft JhengHei"/>
                    <a:cs typeface="Microsoft JhengHei"/>
                    <a:sym typeface="Microsoft JhengHei"/>
                  </a:rPr>
                  <a:t>/其他回應</a:t>
                </a:r>
                <a:endParaRPr b="0" i="0" sz="1400" u="none" cap="none" strike="noStrike">
                  <a:solidFill>
                    <a:srgbClr val="000000"/>
                  </a:solidFill>
                  <a:latin typeface="Arial"/>
                  <a:ea typeface="Arial"/>
                  <a:cs typeface="Arial"/>
                  <a:sym typeface="Arial"/>
                </a:endParaRPr>
              </a:p>
            </p:txBody>
          </p:sp>
          <p:sp>
            <p:nvSpPr>
              <p:cNvPr id="494" name="Google Shape;494;p42"/>
              <p:cNvSpPr/>
              <p:nvPr/>
            </p:nvSpPr>
            <p:spPr>
              <a:xfrm rot="-8265614">
                <a:off x="3217660" y="4460691"/>
                <a:ext cx="1058054" cy="1091645"/>
              </a:xfrm>
              <a:prstGeom prst="arc">
                <a:avLst>
                  <a:gd fmla="val 16200000" name="adj1"/>
                  <a:gd fmla="val 0" name="adj2"/>
                </a:avLst>
              </a:prstGeom>
              <a:noFill/>
              <a:ln cap="flat" cmpd="sng" w="28575">
                <a:solidFill>
                  <a:srgbClr val="984B4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495" name="Google Shape;495;p42"/>
            <p:cNvCxnSpPr/>
            <p:nvPr/>
          </p:nvCxnSpPr>
          <p:spPr>
            <a:xfrm>
              <a:off x="3779279" y="3567271"/>
              <a:ext cx="681069" cy="0"/>
            </a:xfrm>
            <a:prstGeom prst="straightConnector1">
              <a:avLst/>
            </a:prstGeom>
            <a:noFill/>
            <a:ln cap="flat" cmpd="sng" w="19050">
              <a:solidFill>
                <a:srgbClr val="984B4B"/>
              </a:solidFill>
              <a:prstDash val="solid"/>
              <a:miter lim="800000"/>
              <a:headEnd len="sm" w="sm" type="none"/>
              <a:tailEnd len="sm" w="sm" type="none"/>
            </a:ln>
          </p:spPr>
        </p:cxnSp>
        <p:cxnSp>
          <p:nvCxnSpPr>
            <p:cNvPr id="496" name="Google Shape;496;p42"/>
            <p:cNvCxnSpPr/>
            <p:nvPr/>
          </p:nvCxnSpPr>
          <p:spPr>
            <a:xfrm>
              <a:off x="3996376" y="3965184"/>
              <a:ext cx="681069" cy="0"/>
            </a:xfrm>
            <a:prstGeom prst="straightConnector1">
              <a:avLst/>
            </a:prstGeom>
            <a:noFill/>
            <a:ln cap="flat" cmpd="sng" w="19050">
              <a:solidFill>
                <a:srgbClr val="984B4B"/>
              </a:solidFill>
              <a:prstDash val="solid"/>
              <a:miter lim="800000"/>
              <a:headEnd len="sm" w="sm" type="none"/>
              <a:tailEnd len="sm" w="sm" type="none"/>
            </a:ln>
          </p:spPr>
        </p:cxnSp>
        <p:cxnSp>
          <p:nvCxnSpPr>
            <p:cNvPr id="497" name="Google Shape;497;p42"/>
            <p:cNvCxnSpPr/>
            <p:nvPr/>
          </p:nvCxnSpPr>
          <p:spPr>
            <a:xfrm>
              <a:off x="3563522" y="4549586"/>
              <a:ext cx="792000" cy="0"/>
            </a:xfrm>
            <a:prstGeom prst="straightConnector1">
              <a:avLst/>
            </a:prstGeom>
            <a:noFill/>
            <a:ln cap="flat" cmpd="sng" w="19050">
              <a:solidFill>
                <a:srgbClr val="984B4B"/>
              </a:solidFill>
              <a:prstDash val="solid"/>
              <a:miter lim="800000"/>
              <a:headEnd len="sm" w="sm" type="none"/>
              <a:tailEnd len="sm" w="sm" type="none"/>
            </a:ln>
          </p:spPr>
        </p:cxnSp>
      </p:grpSp>
      <p:sp>
        <p:nvSpPr>
          <p:cNvPr id="498" name="Google Shape;498;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TW"/>
              <a:t>‹#›</a:t>
            </a:fld>
            <a:endParaRPr/>
          </a:p>
        </p:txBody>
      </p:sp>
      <p:sp>
        <p:nvSpPr>
          <p:cNvPr id="499" name="Google Shape;499;p42"/>
          <p:cNvSpPr/>
          <p:nvPr/>
        </p:nvSpPr>
        <p:spPr>
          <a:xfrm>
            <a:off x="5130119" y="2503062"/>
            <a:ext cx="1874740" cy="989456"/>
          </a:xfrm>
          <a:prstGeom prst="rect">
            <a:avLst/>
          </a:prstGeom>
          <a:solidFill>
            <a:srgbClr val="984B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TW" sz="2800" u="none" cap="none" strike="noStrike">
                <a:solidFill>
                  <a:schemeClr val="lt1"/>
                </a:solidFill>
                <a:latin typeface="Microsoft JhengHei"/>
                <a:ea typeface="Microsoft JhengHei"/>
                <a:cs typeface="Microsoft JhengHei"/>
                <a:sym typeface="Microsoft JhengHei"/>
              </a:rPr>
              <a:t>模型訓練</a:t>
            </a:r>
            <a:endParaRPr b="1" i="0" sz="2800" u="none" cap="none" strike="noStrike">
              <a:solidFill>
                <a:schemeClr val="lt1"/>
              </a:solidFill>
              <a:latin typeface="Microsoft JhengHei"/>
              <a:ea typeface="Microsoft JhengHei"/>
              <a:cs typeface="Microsoft JhengHei"/>
              <a:sym typeface="Microsoft JhengHei"/>
            </a:endParaRPr>
          </a:p>
        </p:txBody>
      </p:sp>
      <p:sp>
        <p:nvSpPr>
          <p:cNvPr id="500" name="Google Shape;500;p42"/>
          <p:cNvSpPr txBox="1"/>
          <p:nvPr/>
        </p:nvSpPr>
        <p:spPr>
          <a:xfrm>
            <a:off x="5287468" y="2152011"/>
            <a:ext cx="1560042"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zh-TW" sz="1600" u="none" cap="none" strike="noStrike">
                <a:solidFill>
                  <a:schemeClr val="dk1"/>
                </a:solidFill>
                <a:latin typeface="Microsoft JhengHei"/>
                <a:ea typeface="Microsoft JhengHei"/>
                <a:cs typeface="Microsoft JhengHei"/>
                <a:sym typeface="Microsoft JhengHei"/>
              </a:rPr>
              <a:t>(丟入歷史名冊)</a:t>
            </a:r>
            <a:endParaRPr b="1" i="0" sz="1600" u="none" cap="none" strike="noStrike">
              <a:solidFill>
                <a:schemeClr val="dk1"/>
              </a:solidFill>
              <a:latin typeface="Microsoft JhengHei"/>
              <a:ea typeface="Microsoft JhengHei"/>
              <a:cs typeface="Microsoft JhengHei"/>
              <a:sym typeface="Microsoft JhengHei"/>
            </a:endParaRPr>
          </a:p>
        </p:txBody>
      </p:sp>
      <p:sp>
        <p:nvSpPr>
          <p:cNvPr id="501" name="Google Shape;501;p42"/>
          <p:cNvSpPr txBox="1"/>
          <p:nvPr/>
        </p:nvSpPr>
        <p:spPr>
          <a:xfrm>
            <a:off x="7857825" y="2157909"/>
            <a:ext cx="135485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zh-TW" sz="1600" u="none" cap="none" strike="noStrike">
                <a:solidFill>
                  <a:schemeClr val="dk1"/>
                </a:solidFill>
                <a:latin typeface="Microsoft JhengHei"/>
                <a:ea typeface="Microsoft JhengHei"/>
                <a:cs typeface="Microsoft JhengHei"/>
                <a:sym typeface="Microsoft JhengHei"/>
              </a:rPr>
              <a:t>(丟入新名冊)</a:t>
            </a:r>
            <a:endParaRPr b="1" i="0" sz="1600" u="none" cap="none" strike="noStrike">
              <a:solidFill>
                <a:schemeClr val="dk1"/>
              </a:solidFill>
              <a:latin typeface="Microsoft JhengHei"/>
              <a:ea typeface="Microsoft JhengHei"/>
              <a:cs typeface="Microsoft JhengHei"/>
              <a:sym typeface="Microsoft JhengHei"/>
            </a:endParaRPr>
          </a:p>
        </p:txBody>
      </p:sp>
      <p:sp>
        <p:nvSpPr>
          <p:cNvPr id="502" name="Google Shape;502;p42"/>
          <p:cNvSpPr/>
          <p:nvPr/>
        </p:nvSpPr>
        <p:spPr>
          <a:xfrm>
            <a:off x="199403" y="2512240"/>
            <a:ext cx="1874740" cy="989456"/>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TW" sz="2800" u="none" cap="none" strike="noStrike">
                <a:solidFill>
                  <a:schemeClr val="lt1"/>
                </a:solidFill>
                <a:latin typeface="Microsoft JhengHei"/>
                <a:ea typeface="Microsoft JhengHei"/>
                <a:cs typeface="Microsoft JhengHei"/>
                <a:sym typeface="Microsoft JhengHei"/>
              </a:rPr>
              <a:t>輸入資料</a:t>
            </a:r>
            <a:endParaRPr b="1" i="0" sz="2800" u="none" cap="none" strike="noStrike">
              <a:solidFill>
                <a:schemeClr val="lt1"/>
              </a:solidFill>
              <a:latin typeface="Microsoft JhengHei"/>
              <a:ea typeface="Microsoft JhengHei"/>
              <a:cs typeface="Microsoft JhengHei"/>
              <a:sym typeface="Microsoft JhengHei"/>
            </a:endParaRPr>
          </a:p>
        </p:txBody>
      </p:sp>
      <p:sp>
        <p:nvSpPr>
          <p:cNvPr id="503" name="Google Shape;503;p42"/>
          <p:cNvSpPr/>
          <p:nvPr/>
        </p:nvSpPr>
        <p:spPr>
          <a:xfrm>
            <a:off x="4618294" y="2832471"/>
            <a:ext cx="438718" cy="325515"/>
          </a:xfrm>
          <a:prstGeom prst="rightArrow">
            <a:avLst>
              <a:gd fmla="val 50000" name="adj1"/>
              <a:gd fmla="val 50000" name="adj2"/>
            </a:avLst>
          </a:prstGeom>
          <a:solidFill>
            <a:srgbClr val="FFD9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4" name="Google Shape;504;p42"/>
          <p:cNvSpPr/>
          <p:nvPr/>
        </p:nvSpPr>
        <p:spPr>
          <a:xfrm>
            <a:off x="7081976" y="2835924"/>
            <a:ext cx="438718" cy="325515"/>
          </a:xfrm>
          <a:prstGeom prst="rightArrow">
            <a:avLst>
              <a:gd fmla="val 50000" name="adj1"/>
              <a:gd fmla="val 50000" name="adj2"/>
            </a:avLst>
          </a:prstGeom>
          <a:solidFill>
            <a:srgbClr val="FFD9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5" name="Google Shape;505;p42"/>
          <p:cNvSpPr/>
          <p:nvPr/>
        </p:nvSpPr>
        <p:spPr>
          <a:xfrm>
            <a:off x="9545000" y="2826980"/>
            <a:ext cx="438718" cy="325515"/>
          </a:xfrm>
          <a:prstGeom prst="rightArrow">
            <a:avLst>
              <a:gd fmla="val 50000" name="adj1"/>
              <a:gd fmla="val 50000" name="adj2"/>
            </a:avLst>
          </a:prstGeom>
          <a:solidFill>
            <a:srgbClr val="FFD9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6" name="Google Shape;506;p42"/>
          <p:cNvSpPr txBox="1"/>
          <p:nvPr/>
        </p:nvSpPr>
        <p:spPr>
          <a:xfrm>
            <a:off x="569707" y="3542149"/>
            <a:ext cx="1853168" cy="13849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zh-TW" sz="1600" u="none" cap="none" strike="noStrike">
                <a:solidFill>
                  <a:schemeClr val="dk1"/>
                </a:solidFill>
                <a:latin typeface="Microsoft JhengHei"/>
                <a:ea typeface="Microsoft JhengHei"/>
                <a:cs typeface="Microsoft JhengHei"/>
                <a:sym typeface="Microsoft JhengHei"/>
              </a:rPr>
              <a:t>篩檢資料</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800"/>
              <a:buFont typeface="Arial"/>
              <a:buNone/>
            </a:pPr>
            <a:r>
              <a:rPr b="1" i="0" lang="zh-TW" sz="1600" u="none" cap="none" strike="noStrike">
                <a:solidFill>
                  <a:schemeClr val="dk1"/>
                </a:solidFill>
                <a:latin typeface="Microsoft JhengHei"/>
                <a:ea typeface="Microsoft JhengHei"/>
                <a:cs typeface="Microsoft JhengHei"/>
                <a:sym typeface="Microsoft JhengHei"/>
              </a:rPr>
              <a:t>經濟、教育程度</a:t>
            </a:r>
            <a:endParaRPr b="1" i="0" sz="1600" u="none" cap="none" strike="noStrike">
              <a:solidFill>
                <a:schemeClr val="dk1"/>
              </a:solidFill>
              <a:latin typeface="Microsoft JhengHei"/>
              <a:ea typeface="Microsoft JhengHei"/>
              <a:cs typeface="Microsoft JhengHei"/>
              <a:sym typeface="Microsoft JhengHei"/>
            </a:endParaRPr>
          </a:p>
          <a:p>
            <a:pPr indent="0" lvl="0" marL="0" marR="0" rtl="0" algn="l">
              <a:lnSpc>
                <a:spcPct val="100000"/>
              </a:lnSpc>
              <a:spcBef>
                <a:spcPts val="600"/>
              </a:spcBef>
              <a:spcAft>
                <a:spcPts val="0"/>
              </a:spcAft>
              <a:buClr>
                <a:srgbClr val="000000"/>
              </a:buClr>
              <a:buSzPts val="1800"/>
              <a:buFont typeface="Arial"/>
              <a:buNone/>
            </a:pPr>
            <a:r>
              <a:rPr b="1" i="0" lang="zh-TW" sz="1600" u="none" cap="none" strike="noStrike">
                <a:solidFill>
                  <a:schemeClr val="dk1"/>
                </a:solidFill>
                <a:latin typeface="Microsoft JhengHei"/>
                <a:ea typeface="Microsoft JhengHei"/>
                <a:cs typeface="Microsoft JhengHei"/>
                <a:sym typeface="Microsoft JhengHei"/>
              </a:rPr>
              <a:t>歷史電訪名冊</a:t>
            </a:r>
            <a:endParaRPr b="1" i="0" sz="1600" u="none" cap="none" strike="noStrike">
              <a:solidFill>
                <a:schemeClr val="dk1"/>
              </a:solidFill>
              <a:latin typeface="Microsoft JhengHei"/>
              <a:ea typeface="Microsoft JhengHei"/>
              <a:cs typeface="Microsoft JhengHei"/>
              <a:sym typeface="Microsoft JhengHei"/>
            </a:endParaRPr>
          </a:p>
          <a:p>
            <a:pPr indent="0" lvl="0" marL="0" marR="0" rtl="0" algn="l">
              <a:lnSpc>
                <a:spcPct val="100000"/>
              </a:lnSpc>
              <a:spcBef>
                <a:spcPts val="600"/>
              </a:spcBef>
              <a:spcAft>
                <a:spcPts val="600"/>
              </a:spcAft>
              <a:buClr>
                <a:srgbClr val="000000"/>
              </a:buClr>
              <a:buSzPts val="1800"/>
              <a:buFont typeface="Arial"/>
              <a:buNone/>
            </a:pPr>
            <a:r>
              <a:rPr b="1" i="0" lang="zh-TW" sz="1600" u="none" cap="none" strike="noStrike">
                <a:solidFill>
                  <a:schemeClr val="dk1"/>
                </a:solidFill>
                <a:latin typeface="Microsoft JhengHei"/>
                <a:ea typeface="Microsoft JhengHei"/>
                <a:cs typeface="Microsoft JhengHei"/>
                <a:sym typeface="Microsoft JhengHei"/>
              </a:rPr>
              <a:t>新名冊</a:t>
            </a:r>
            <a:endParaRPr b="1" i="0" sz="1600" u="none" cap="none" strike="noStrike">
              <a:solidFill>
                <a:schemeClr val="dk1"/>
              </a:solidFill>
              <a:latin typeface="Microsoft JhengHei"/>
              <a:ea typeface="Microsoft JhengHei"/>
              <a:cs typeface="Microsoft JhengHei"/>
              <a:sym typeface="Microsoft JhengHei"/>
            </a:endParaRPr>
          </a:p>
        </p:txBody>
      </p:sp>
      <p:sp>
        <p:nvSpPr>
          <p:cNvPr id="507" name="Google Shape;507;p42"/>
          <p:cNvSpPr/>
          <p:nvPr/>
        </p:nvSpPr>
        <p:spPr>
          <a:xfrm rot="-8160845">
            <a:off x="347635" y="3515753"/>
            <a:ext cx="1319333" cy="1377219"/>
          </a:xfrm>
          <a:prstGeom prst="arc">
            <a:avLst>
              <a:gd fmla="val 16200000" name="adj1"/>
              <a:gd fmla="val 0" name="adj2"/>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9"/>
          <p:cNvSpPr/>
          <p:nvPr/>
        </p:nvSpPr>
        <p:spPr>
          <a:xfrm rot="2700000">
            <a:off x="11052629" y="2120024"/>
            <a:ext cx="645368" cy="645368"/>
          </a:xfrm>
          <a:prstGeom prst="rect">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 name="Google Shape;102;p29"/>
          <p:cNvSpPr/>
          <p:nvPr/>
        </p:nvSpPr>
        <p:spPr>
          <a:xfrm rot="-5400000">
            <a:off x="10289068" y="1343027"/>
            <a:ext cx="2532832" cy="1273032"/>
          </a:xfrm>
          <a:prstGeom prst="triangle">
            <a:avLst>
              <a:gd fmla="val 50000" name="adj"/>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3" name="Google Shape;103;p29"/>
          <p:cNvSpPr/>
          <p:nvPr/>
        </p:nvSpPr>
        <p:spPr>
          <a:xfrm rot="5400000">
            <a:off x="-501760" y="5103257"/>
            <a:ext cx="2017580" cy="1014060"/>
          </a:xfrm>
          <a:prstGeom prst="triangle">
            <a:avLst>
              <a:gd fmla="val 50000" name="adj"/>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29"/>
          <p:cNvSpPr/>
          <p:nvPr/>
        </p:nvSpPr>
        <p:spPr>
          <a:xfrm rot="2700000">
            <a:off x="427916" y="5728708"/>
            <a:ext cx="485578" cy="485578"/>
          </a:xfrm>
          <a:prstGeom prst="rect">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5" name="Google Shape;105;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TW"/>
              <a:t>‹#›</a:t>
            </a:fld>
            <a:endParaRPr/>
          </a:p>
        </p:txBody>
      </p:sp>
      <p:sp>
        <p:nvSpPr>
          <p:cNvPr id="106" name="Google Shape;106;p29"/>
          <p:cNvSpPr txBox="1"/>
          <p:nvPr/>
        </p:nvSpPr>
        <p:spPr>
          <a:xfrm>
            <a:off x="518672" y="376421"/>
            <a:ext cx="10905066" cy="113573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i="0" lang="zh-TW" sz="3600" u="none" cap="none" strike="noStrike">
                <a:solidFill>
                  <a:schemeClr val="dk1"/>
                </a:solidFill>
                <a:latin typeface="Microsoft JhengHei"/>
                <a:ea typeface="Microsoft JhengHei"/>
                <a:cs typeface="Microsoft JhengHei"/>
                <a:sym typeface="Microsoft JhengHei"/>
              </a:rPr>
              <a:t>目錄 CONTENTS</a:t>
            </a:r>
            <a:endParaRPr/>
          </a:p>
        </p:txBody>
      </p:sp>
      <p:cxnSp>
        <p:nvCxnSpPr>
          <p:cNvPr id="107" name="Google Shape;107;p29"/>
          <p:cNvCxnSpPr/>
          <p:nvPr/>
        </p:nvCxnSpPr>
        <p:spPr>
          <a:xfrm>
            <a:off x="649905" y="1408016"/>
            <a:ext cx="846386" cy="0"/>
          </a:xfrm>
          <a:prstGeom prst="straightConnector1">
            <a:avLst/>
          </a:prstGeom>
          <a:noFill/>
          <a:ln cap="flat" cmpd="sng" w="38100">
            <a:solidFill>
              <a:srgbClr val="C55A11"/>
            </a:solidFill>
            <a:prstDash val="solid"/>
            <a:miter lim="800000"/>
            <a:headEnd len="sm" w="sm" type="none"/>
            <a:tailEnd len="sm" w="sm" type="none"/>
          </a:ln>
        </p:spPr>
      </p:cxnSp>
      <p:sp>
        <p:nvSpPr>
          <p:cNvPr id="108" name="Google Shape;108;p29"/>
          <p:cNvSpPr txBox="1"/>
          <p:nvPr/>
        </p:nvSpPr>
        <p:spPr>
          <a:xfrm>
            <a:off x="621449" y="3244753"/>
            <a:ext cx="1857004" cy="954067"/>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zh-TW" sz="2800" u="none" cap="none" strike="noStrike">
                <a:solidFill>
                  <a:srgbClr val="1F3864"/>
                </a:solidFill>
                <a:latin typeface="Microsoft JhengHei"/>
                <a:ea typeface="Microsoft JhengHei"/>
                <a:cs typeface="Microsoft JhengHei"/>
                <a:sym typeface="Microsoft JhengHei"/>
              </a:rPr>
              <a:t>電話邀約分類</a:t>
            </a:r>
            <a:endParaRPr b="0" i="0" sz="2400" u="none" cap="none" strike="noStrike">
              <a:solidFill>
                <a:srgbClr val="1F3864"/>
              </a:solidFill>
              <a:latin typeface="Arial"/>
              <a:ea typeface="Arial"/>
              <a:cs typeface="Arial"/>
              <a:sym typeface="Arial"/>
            </a:endParaRPr>
          </a:p>
        </p:txBody>
      </p:sp>
      <p:cxnSp>
        <p:nvCxnSpPr>
          <p:cNvPr id="109" name="Google Shape;109;p29"/>
          <p:cNvCxnSpPr/>
          <p:nvPr/>
        </p:nvCxnSpPr>
        <p:spPr>
          <a:xfrm>
            <a:off x="2849053" y="2067249"/>
            <a:ext cx="0" cy="3199610"/>
          </a:xfrm>
          <a:prstGeom prst="straightConnector1">
            <a:avLst/>
          </a:prstGeom>
          <a:noFill/>
          <a:ln cap="flat" cmpd="sng" w="38100">
            <a:solidFill>
              <a:srgbClr val="C55A11"/>
            </a:solidFill>
            <a:prstDash val="solid"/>
            <a:miter lim="800000"/>
            <a:headEnd len="sm" w="sm" type="none"/>
            <a:tailEnd len="sm" w="sm" type="none"/>
          </a:ln>
        </p:spPr>
      </p:cxnSp>
      <p:sp>
        <p:nvSpPr>
          <p:cNvPr id="110" name="Google Shape;110;p29"/>
          <p:cNvSpPr txBox="1"/>
          <p:nvPr/>
        </p:nvSpPr>
        <p:spPr>
          <a:xfrm>
            <a:off x="2954780" y="2342301"/>
            <a:ext cx="2818212" cy="26776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zh-TW" sz="2400" u="none" cap="none" strike="noStrike">
                <a:solidFill>
                  <a:schemeClr val="dk1"/>
                </a:solidFill>
                <a:latin typeface="Microsoft JhengHei"/>
                <a:ea typeface="Microsoft JhengHei"/>
                <a:cs typeface="Microsoft JhengHei"/>
                <a:sym typeface="Microsoft JhengHei"/>
              </a:rPr>
              <a:t>- 01 專案目標</a:t>
            </a:r>
            <a:endParaRPr b="1" i="0" sz="2400" u="none" cap="none" strike="noStrike">
              <a:solidFill>
                <a:schemeClr val="dk1"/>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600"/>
              <a:buFont typeface="Arial"/>
              <a:buNone/>
            </a:pPr>
            <a:r>
              <a:t/>
            </a:r>
            <a:endParaRPr b="1" i="0" sz="2400" u="none" cap="none" strike="noStrike">
              <a:solidFill>
                <a:schemeClr val="dk1"/>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600"/>
              <a:buFont typeface="Arial"/>
              <a:buNone/>
            </a:pPr>
            <a:r>
              <a:rPr b="1" i="0" lang="zh-TW" sz="2400" u="none" cap="none" strike="noStrike">
                <a:solidFill>
                  <a:schemeClr val="dk1"/>
                </a:solidFill>
                <a:latin typeface="Microsoft JhengHei"/>
                <a:ea typeface="Microsoft JhengHei"/>
                <a:cs typeface="Microsoft JhengHei"/>
                <a:sym typeface="Microsoft JhengHei"/>
              </a:rPr>
              <a:t>- 02 分類流程</a:t>
            </a:r>
            <a:endParaRPr b="1" i="0" sz="2400" u="none" cap="none" strike="noStrike">
              <a:solidFill>
                <a:schemeClr val="dk1"/>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600"/>
              <a:buFont typeface="Arial"/>
              <a:buNone/>
            </a:pPr>
            <a:r>
              <a:t/>
            </a:r>
            <a:endParaRPr b="1" i="0" sz="2400" u="none" cap="none" strike="noStrike">
              <a:solidFill>
                <a:schemeClr val="dk1"/>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600"/>
              <a:buFont typeface="Arial"/>
              <a:buNone/>
            </a:pPr>
            <a:r>
              <a:rPr b="1" i="0" lang="zh-TW" sz="2400" u="none" cap="none" strike="noStrike">
                <a:solidFill>
                  <a:schemeClr val="dk1"/>
                </a:solidFill>
                <a:latin typeface="Microsoft JhengHei"/>
                <a:ea typeface="Microsoft JhengHei"/>
                <a:cs typeface="Microsoft JhengHei"/>
                <a:sym typeface="Microsoft JhengHei"/>
              </a:rPr>
              <a:t>- 03 模型分類成效</a:t>
            </a:r>
            <a:endParaRPr b="1" i="0" sz="2400" u="none" cap="none" strike="noStrike">
              <a:solidFill>
                <a:schemeClr val="dk1"/>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600"/>
              <a:buFont typeface="Arial"/>
              <a:buNone/>
            </a:pPr>
            <a:r>
              <a:t/>
            </a:r>
            <a:endParaRPr b="1" i="0" sz="2400" u="none" cap="none" strike="noStrike">
              <a:solidFill>
                <a:schemeClr val="dk1"/>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600"/>
              <a:buFont typeface="Arial"/>
              <a:buNone/>
            </a:pPr>
            <a:r>
              <a:rPr b="1" i="0" lang="zh-TW" sz="2400" u="none" cap="none" strike="noStrike">
                <a:solidFill>
                  <a:schemeClr val="dk1"/>
                </a:solidFill>
                <a:latin typeface="Microsoft JhengHei"/>
                <a:ea typeface="Microsoft JhengHei"/>
                <a:cs typeface="Microsoft JhengHei"/>
                <a:sym typeface="Microsoft JhengHei"/>
              </a:rPr>
              <a:t>- 04 效益分析</a:t>
            </a:r>
            <a:endParaRPr b="0" i="0" sz="2000" u="none" cap="none" strike="noStrike">
              <a:solidFill>
                <a:srgbClr val="000000"/>
              </a:solidFill>
              <a:latin typeface="Arial"/>
              <a:ea typeface="Arial"/>
              <a:cs typeface="Arial"/>
              <a:sym typeface="Arial"/>
            </a:endParaRPr>
          </a:p>
        </p:txBody>
      </p:sp>
      <p:sp>
        <p:nvSpPr>
          <p:cNvPr id="111" name="Google Shape;111;p29"/>
          <p:cNvSpPr txBox="1"/>
          <p:nvPr/>
        </p:nvSpPr>
        <p:spPr>
          <a:xfrm>
            <a:off x="8341640" y="3111141"/>
            <a:ext cx="2818212" cy="1200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zh-TW" sz="2400" u="none" cap="none" strike="noStrike">
                <a:solidFill>
                  <a:schemeClr val="dk1"/>
                </a:solidFill>
                <a:latin typeface="Microsoft JhengHei"/>
                <a:ea typeface="Microsoft JhengHei"/>
                <a:cs typeface="Microsoft JhengHei"/>
                <a:sym typeface="Microsoft JhengHei"/>
              </a:rPr>
              <a:t>- 01 分析流程</a:t>
            </a:r>
            <a:endParaRPr b="1" i="0" sz="2400" u="none" cap="none" strike="noStrike">
              <a:solidFill>
                <a:schemeClr val="dk1"/>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600"/>
              <a:buFont typeface="Arial"/>
              <a:buNone/>
            </a:pPr>
            <a:r>
              <a:t/>
            </a:r>
            <a:endParaRPr b="1" i="0" sz="2400" u="none" cap="none" strike="noStrike">
              <a:solidFill>
                <a:schemeClr val="dk1"/>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600"/>
              <a:buFont typeface="Arial"/>
              <a:buNone/>
            </a:pPr>
            <a:r>
              <a:rPr b="1" i="0" lang="zh-TW" sz="2400" u="none" cap="none" strike="noStrike">
                <a:solidFill>
                  <a:schemeClr val="dk1"/>
                </a:solidFill>
                <a:latin typeface="Microsoft JhengHei"/>
                <a:ea typeface="Microsoft JhengHei"/>
                <a:cs typeface="Microsoft JhengHei"/>
                <a:sym typeface="Microsoft JhengHei"/>
              </a:rPr>
              <a:t>- 02 效益分析</a:t>
            </a:r>
            <a:endParaRPr b="1" i="0" sz="2400" u="none" cap="none" strike="noStrike">
              <a:solidFill>
                <a:schemeClr val="dk1"/>
              </a:solidFill>
              <a:latin typeface="Microsoft JhengHei"/>
              <a:ea typeface="Microsoft JhengHei"/>
              <a:cs typeface="Microsoft JhengHei"/>
              <a:sym typeface="Microsoft JhengHei"/>
            </a:endParaRPr>
          </a:p>
        </p:txBody>
      </p:sp>
      <p:cxnSp>
        <p:nvCxnSpPr>
          <p:cNvPr id="112" name="Google Shape;112;p29"/>
          <p:cNvCxnSpPr/>
          <p:nvPr/>
        </p:nvCxnSpPr>
        <p:spPr>
          <a:xfrm>
            <a:off x="8271021" y="2944368"/>
            <a:ext cx="0" cy="1503138"/>
          </a:xfrm>
          <a:prstGeom prst="straightConnector1">
            <a:avLst/>
          </a:prstGeom>
          <a:noFill/>
          <a:ln cap="flat" cmpd="sng" w="38100">
            <a:solidFill>
              <a:srgbClr val="C55A11"/>
            </a:solidFill>
            <a:prstDash val="solid"/>
            <a:miter lim="800000"/>
            <a:headEnd len="sm" w="sm" type="none"/>
            <a:tailEnd len="sm" w="sm" type="none"/>
          </a:ln>
        </p:spPr>
      </p:cxnSp>
      <p:cxnSp>
        <p:nvCxnSpPr>
          <p:cNvPr id="113" name="Google Shape;113;p29"/>
          <p:cNvCxnSpPr/>
          <p:nvPr/>
        </p:nvCxnSpPr>
        <p:spPr>
          <a:xfrm>
            <a:off x="2549477" y="3711285"/>
            <a:ext cx="299576" cy="0"/>
          </a:xfrm>
          <a:prstGeom prst="straightConnector1">
            <a:avLst/>
          </a:prstGeom>
          <a:noFill/>
          <a:ln cap="flat" cmpd="sng" w="38100">
            <a:solidFill>
              <a:srgbClr val="C55A11"/>
            </a:solidFill>
            <a:prstDash val="solid"/>
            <a:miter lim="800000"/>
            <a:headEnd len="sm" w="sm" type="none"/>
            <a:tailEnd len="sm" w="sm" type="none"/>
          </a:ln>
        </p:spPr>
      </p:cxnSp>
      <p:cxnSp>
        <p:nvCxnSpPr>
          <p:cNvPr id="114" name="Google Shape;114;p29"/>
          <p:cNvCxnSpPr/>
          <p:nvPr/>
        </p:nvCxnSpPr>
        <p:spPr>
          <a:xfrm>
            <a:off x="7971445" y="3730664"/>
            <a:ext cx="299576" cy="0"/>
          </a:xfrm>
          <a:prstGeom prst="straightConnector1">
            <a:avLst/>
          </a:prstGeom>
          <a:noFill/>
          <a:ln cap="flat" cmpd="sng" w="38100">
            <a:solidFill>
              <a:srgbClr val="C55A11"/>
            </a:solidFill>
            <a:prstDash val="solid"/>
            <a:miter lim="800000"/>
            <a:headEnd len="sm" w="sm" type="none"/>
            <a:tailEnd len="sm" w="sm" type="none"/>
          </a:ln>
        </p:spPr>
      </p:cxnSp>
      <p:sp>
        <p:nvSpPr>
          <p:cNvPr id="115" name="Google Shape;115;p29"/>
          <p:cNvSpPr txBox="1"/>
          <p:nvPr/>
        </p:nvSpPr>
        <p:spPr>
          <a:xfrm>
            <a:off x="6043822" y="3253630"/>
            <a:ext cx="1857004" cy="954067"/>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zh-TW" sz="2800" u="none" cap="none" strike="noStrike">
                <a:solidFill>
                  <a:srgbClr val="1F3864"/>
                </a:solidFill>
                <a:latin typeface="Microsoft JhengHei"/>
                <a:ea typeface="Microsoft JhengHei"/>
                <a:cs typeface="Microsoft JhengHei"/>
                <a:sym typeface="Microsoft JhengHei"/>
              </a:rPr>
              <a:t>篩檢站點分析</a:t>
            </a:r>
            <a:endParaRPr b="1" i="0" sz="2800" u="none" cap="none" strike="noStrike">
              <a:solidFill>
                <a:srgbClr val="1F3864"/>
              </a:solidFill>
              <a:latin typeface="Microsoft JhengHei"/>
              <a:ea typeface="Microsoft JhengHei"/>
              <a:cs typeface="Microsoft JhengHei"/>
              <a:sym typeface="Microsoft JhengHe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2" name="Shape 512"/>
        <p:cNvGrpSpPr/>
        <p:nvPr/>
      </p:nvGrpSpPr>
      <p:grpSpPr>
        <a:xfrm>
          <a:off x="0" y="0"/>
          <a:ext cx="0" cy="0"/>
          <a:chOff x="0" y="0"/>
          <a:chExt cx="0" cy="0"/>
        </a:xfrm>
      </p:grpSpPr>
      <p:sp>
        <p:nvSpPr>
          <p:cNvPr id="513" name="Google Shape;513;p43"/>
          <p:cNvSpPr txBox="1"/>
          <p:nvPr/>
        </p:nvSpPr>
        <p:spPr>
          <a:xfrm>
            <a:off x="518672" y="509591"/>
            <a:ext cx="10905000" cy="11358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600"/>
              <a:buFont typeface="Microsoft JhengHei"/>
              <a:buNone/>
            </a:pPr>
            <a:r>
              <a:rPr b="1" i="0" lang="zh-TW" sz="3600" u="none" cap="none" strike="noStrike">
                <a:solidFill>
                  <a:srgbClr val="000000"/>
                </a:solidFill>
                <a:latin typeface="Microsoft JhengHei"/>
                <a:ea typeface="Microsoft JhengHei"/>
                <a:cs typeface="Microsoft JhengHei"/>
                <a:sym typeface="Microsoft JhengHei"/>
              </a:rPr>
              <a:t>流程圖</a:t>
            </a:r>
            <a:endParaRPr b="1" i="0" sz="3600" u="none" cap="none" strike="noStrike">
              <a:solidFill>
                <a:srgbClr val="000000"/>
              </a:solidFill>
              <a:latin typeface="Microsoft JhengHei"/>
              <a:ea typeface="Microsoft JhengHei"/>
              <a:cs typeface="Microsoft JhengHei"/>
              <a:sym typeface="Microsoft JhengHei"/>
            </a:endParaRPr>
          </a:p>
        </p:txBody>
      </p:sp>
      <p:cxnSp>
        <p:nvCxnSpPr>
          <p:cNvPr id="514" name="Google Shape;514;p43"/>
          <p:cNvCxnSpPr/>
          <p:nvPr/>
        </p:nvCxnSpPr>
        <p:spPr>
          <a:xfrm>
            <a:off x="649905" y="1541186"/>
            <a:ext cx="846300" cy="0"/>
          </a:xfrm>
          <a:prstGeom prst="straightConnector1">
            <a:avLst/>
          </a:prstGeom>
          <a:noFill/>
          <a:ln cap="flat" cmpd="sng" w="38100">
            <a:solidFill>
              <a:srgbClr val="C55A11"/>
            </a:solidFill>
            <a:prstDash val="solid"/>
            <a:miter lim="800000"/>
            <a:headEnd len="sm" w="sm" type="none"/>
            <a:tailEnd len="sm" w="sm" type="none"/>
          </a:ln>
        </p:spPr>
      </p:cxnSp>
      <p:sp>
        <p:nvSpPr>
          <p:cNvPr id="515" name="Google Shape;515;p43"/>
          <p:cNvSpPr/>
          <p:nvPr/>
        </p:nvSpPr>
        <p:spPr>
          <a:xfrm>
            <a:off x="274000" y="3002136"/>
            <a:ext cx="1874700" cy="989400"/>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TW" sz="2800" u="none" cap="none" strike="noStrike">
                <a:solidFill>
                  <a:schemeClr val="lt1"/>
                </a:solidFill>
                <a:latin typeface="Microsoft JhengHei"/>
                <a:ea typeface="Microsoft JhengHei"/>
                <a:cs typeface="Microsoft JhengHei"/>
                <a:sym typeface="Microsoft JhengHei"/>
              </a:rPr>
              <a:t>人流</a:t>
            </a:r>
            <a:endParaRPr b="1" i="0" sz="2800" u="none" cap="none" strike="noStrike">
              <a:solidFill>
                <a:schemeClr val="lt1"/>
              </a:solidFill>
              <a:latin typeface="Microsoft JhengHei"/>
              <a:ea typeface="Microsoft JhengHei"/>
              <a:cs typeface="Microsoft JhengHei"/>
              <a:sym typeface="Microsoft JhengHei"/>
            </a:endParaRPr>
          </a:p>
        </p:txBody>
      </p:sp>
      <p:sp>
        <p:nvSpPr>
          <p:cNvPr id="516" name="Google Shape;516;p43"/>
          <p:cNvSpPr/>
          <p:nvPr/>
        </p:nvSpPr>
        <p:spPr>
          <a:xfrm>
            <a:off x="2482599" y="3334085"/>
            <a:ext cx="632700" cy="325500"/>
          </a:xfrm>
          <a:prstGeom prst="rightArrow">
            <a:avLst>
              <a:gd fmla="val 50000" name="adj1"/>
              <a:gd fmla="val 50000" name="adj2"/>
            </a:avLst>
          </a:prstGeom>
          <a:solidFill>
            <a:srgbClr val="FFD9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7" name="Google Shape;517;p43"/>
          <p:cNvSpPr/>
          <p:nvPr/>
        </p:nvSpPr>
        <p:spPr>
          <a:xfrm>
            <a:off x="5657763" y="3334085"/>
            <a:ext cx="632700" cy="325500"/>
          </a:xfrm>
          <a:prstGeom prst="rightArrow">
            <a:avLst>
              <a:gd fmla="val 50000" name="adj1"/>
              <a:gd fmla="val 50000" name="adj2"/>
            </a:avLst>
          </a:prstGeom>
          <a:solidFill>
            <a:srgbClr val="FFD9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8" name="Google Shape;518;p43"/>
          <p:cNvSpPr/>
          <p:nvPr/>
        </p:nvSpPr>
        <p:spPr>
          <a:xfrm>
            <a:off x="9596600" y="2292461"/>
            <a:ext cx="1874700" cy="989400"/>
          </a:xfrm>
          <a:prstGeom prst="rect">
            <a:avLst/>
          </a:prstGeom>
          <a:solidFill>
            <a:srgbClr val="984B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TW" sz="2800" u="none" cap="none" strike="noStrike">
                <a:solidFill>
                  <a:schemeClr val="lt1"/>
                </a:solidFill>
                <a:latin typeface="Microsoft JhengHei"/>
                <a:ea typeface="Microsoft JhengHei"/>
                <a:cs typeface="Microsoft JhengHei"/>
                <a:sym typeface="Microsoft JhengHei"/>
              </a:rPr>
              <a:t>效果不彰</a:t>
            </a:r>
            <a:endParaRPr b="1" i="0" sz="2800" u="none" cap="none" strike="noStrike">
              <a:solidFill>
                <a:schemeClr val="lt1"/>
              </a:solidFill>
              <a:latin typeface="Microsoft JhengHei"/>
              <a:ea typeface="Microsoft JhengHei"/>
              <a:cs typeface="Microsoft JhengHei"/>
              <a:sym typeface="Microsoft JhengHei"/>
            </a:endParaRPr>
          </a:p>
        </p:txBody>
      </p:sp>
      <p:sp>
        <p:nvSpPr>
          <p:cNvPr id="519" name="Google Shape;519;p43"/>
          <p:cNvSpPr/>
          <p:nvPr/>
        </p:nvSpPr>
        <p:spPr>
          <a:xfrm>
            <a:off x="3449175" y="3002136"/>
            <a:ext cx="1874700" cy="989400"/>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TW" sz="2800" u="none" cap="none" strike="noStrike">
                <a:solidFill>
                  <a:schemeClr val="lt1"/>
                </a:solidFill>
                <a:latin typeface="Microsoft JhengHei"/>
                <a:ea typeface="Microsoft JhengHei"/>
                <a:cs typeface="Microsoft JhengHei"/>
                <a:sym typeface="Microsoft JhengHei"/>
              </a:rPr>
              <a:t>生活機能</a:t>
            </a:r>
            <a:endParaRPr b="1" i="0" sz="2800" u="none" cap="none" strike="noStrike">
              <a:solidFill>
                <a:schemeClr val="lt1"/>
              </a:solidFill>
              <a:latin typeface="Microsoft JhengHei"/>
              <a:ea typeface="Microsoft JhengHei"/>
              <a:cs typeface="Microsoft JhengHei"/>
              <a:sym typeface="Microsoft JhengHei"/>
            </a:endParaRPr>
          </a:p>
        </p:txBody>
      </p:sp>
      <p:sp>
        <p:nvSpPr>
          <p:cNvPr id="520" name="Google Shape;520;p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TW"/>
              <a:t>‹#›</a:t>
            </a:fld>
            <a:endParaRPr/>
          </a:p>
        </p:txBody>
      </p:sp>
      <p:sp>
        <p:nvSpPr>
          <p:cNvPr id="521" name="Google Shape;521;p43"/>
          <p:cNvSpPr/>
          <p:nvPr/>
        </p:nvSpPr>
        <p:spPr>
          <a:xfrm>
            <a:off x="6624350" y="3002136"/>
            <a:ext cx="1874700" cy="989400"/>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TW" sz="2800" u="none" cap="none" strike="noStrike">
                <a:solidFill>
                  <a:schemeClr val="lt1"/>
                </a:solidFill>
                <a:latin typeface="Microsoft JhengHei"/>
                <a:ea typeface="Microsoft JhengHei"/>
                <a:cs typeface="Microsoft JhengHei"/>
                <a:sym typeface="Microsoft JhengHei"/>
              </a:rPr>
              <a:t>醫療資源</a:t>
            </a:r>
            <a:endParaRPr b="1" i="0" sz="2800" u="none" cap="none" strike="noStrike">
              <a:solidFill>
                <a:schemeClr val="lt1"/>
              </a:solidFill>
              <a:latin typeface="Microsoft JhengHei"/>
              <a:ea typeface="Microsoft JhengHei"/>
              <a:cs typeface="Microsoft JhengHei"/>
              <a:sym typeface="Microsoft JhengHei"/>
            </a:endParaRPr>
          </a:p>
        </p:txBody>
      </p:sp>
      <p:sp>
        <p:nvSpPr>
          <p:cNvPr id="522" name="Google Shape;522;p43"/>
          <p:cNvSpPr/>
          <p:nvPr/>
        </p:nvSpPr>
        <p:spPr>
          <a:xfrm rot="-1178791">
            <a:off x="8731509" y="3087957"/>
            <a:ext cx="632629" cy="325284"/>
          </a:xfrm>
          <a:prstGeom prst="rightArrow">
            <a:avLst>
              <a:gd fmla="val 50000" name="adj1"/>
              <a:gd fmla="val 50000" name="adj2"/>
            </a:avLst>
          </a:prstGeom>
          <a:solidFill>
            <a:srgbClr val="FFD9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3" name="Google Shape;523;p43"/>
          <p:cNvSpPr/>
          <p:nvPr/>
        </p:nvSpPr>
        <p:spPr>
          <a:xfrm rot="1136008">
            <a:off x="8733570" y="3490863"/>
            <a:ext cx="632416" cy="325411"/>
          </a:xfrm>
          <a:prstGeom prst="rightArrow">
            <a:avLst>
              <a:gd fmla="val 50000" name="adj1"/>
              <a:gd fmla="val 50000" name="adj2"/>
            </a:avLst>
          </a:prstGeom>
          <a:solidFill>
            <a:srgbClr val="FFD9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4" name="Google Shape;524;p43"/>
          <p:cNvSpPr/>
          <p:nvPr/>
        </p:nvSpPr>
        <p:spPr>
          <a:xfrm>
            <a:off x="9600503" y="3659589"/>
            <a:ext cx="1874700" cy="989400"/>
          </a:xfrm>
          <a:prstGeom prst="rect">
            <a:avLst/>
          </a:prstGeom>
          <a:solidFill>
            <a:srgbClr val="984B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TW" sz="2800" u="none" cap="none" strike="noStrike">
                <a:solidFill>
                  <a:schemeClr val="lt1"/>
                </a:solidFill>
                <a:latin typeface="Microsoft JhengHei"/>
                <a:ea typeface="Microsoft JhengHei"/>
                <a:cs typeface="Microsoft JhengHei"/>
                <a:sym typeface="Microsoft JhengHei"/>
              </a:rPr>
              <a:t>效益良好</a:t>
            </a:r>
            <a:endParaRPr b="1" i="0" sz="2800" u="none" cap="none" strike="noStrike">
              <a:solidFill>
                <a:schemeClr val="lt1"/>
              </a:solidFill>
              <a:latin typeface="Microsoft JhengHei"/>
              <a:ea typeface="Microsoft JhengHei"/>
              <a:cs typeface="Microsoft JhengHei"/>
              <a:sym typeface="Microsoft JhengHei"/>
            </a:endParaRPr>
          </a:p>
        </p:txBody>
      </p:sp>
      <p:sp>
        <p:nvSpPr>
          <p:cNvPr id="525" name="Google Shape;525;p43"/>
          <p:cNvSpPr txBox="1"/>
          <p:nvPr/>
        </p:nvSpPr>
        <p:spPr>
          <a:xfrm>
            <a:off x="7" y="2617811"/>
            <a:ext cx="274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zh-TW" sz="1600" u="none" cap="none" strike="noStrike">
                <a:solidFill>
                  <a:schemeClr val="dk1"/>
                </a:solidFill>
                <a:latin typeface="Microsoft JhengHei"/>
                <a:ea typeface="Microsoft JhengHei"/>
                <a:cs typeface="Microsoft JhengHei"/>
                <a:sym typeface="Microsoft JhengHei"/>
              </a:rPr>
              <a:t>109-111年篩檢人次&lt;30</a:t>
            </a:r>
            <a:endParaRPr b="1" i="0" sz="1600" u="none" cap="none" strike="noStrike">
              <a:solidFill>
                <a:schemeClr val="dk1"/>
              </a:solidFill>
              <a:latin typeface="Microsoft JhengHei"/>
              <a:ea typeface="Microsoft JhengHei"/>
              <a:cs typeface="Microsoft JhengHei"/>
              <a:sym typeface="Microsoft JhengHei"/>
            </a:endParaRPr>
          </a:p>
        </p:txBody>
      </p:sp>
      <p:sp>
        <p:nvSpPr>
          <p:cNvPr id="526" name="Google Shape;526;p43"/>
          <p:cNvSpPr txBox="1"/>
          <p:nvPr/>
        </p:nvSpPr>
        <p:spPr>
          <a:xfrm>
            <a:off x="7" y="4104786"/>
            <a:ext cx="274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zh-TW" sz="1600" u="none" cap="none" strike="noStrike">
                <a:solidFill>
                  <a:schemeClr val="dk1"/>
                </a:solidFill>
                <a:latin typeface="Microsoft JhengHei"/>
                <a:ea typeface="Microsoft JhengHei"/>
                <a:cs typeface="Microsoft JhengHei"/>
                <a:sym typeface="Microsoft JhengHei"/>
              </a:rPr>
              <a:t>109-111年篩檢人次&gt;1000</a:t>
            </a:r>
            <a:endParaRPr b="1" i="0" sz="1600" u="none" cap="none" strike="noStrike">
              <a:solidFill>
                <a:schemeClr val="dk1"/>
              </a:solidFill>
              <a:latin typeface="Microsoft JhengHei"/>
              <a:ea typeface="Microsoft JhengHei"/>
              <a:cs typeface="Microsoft JhengHei"/>
              <a:sym typeface="Microsoft JhengHei"/>
            </a:endParaRPr>
          </a:p>
        </p:txBody>
      </p:sp>
      <p:sp>
        <p:nvSpPr>
          <p:cNvPr id="527" name="Google Shape;527;p43"/>
          <p:cNvSpPr txBox="1"/>
          <p:nvPr/>
        </p:nvSpPr>
        <p:spPr>
          <a:xfrm>
            <a:off x="2743200" y="2617811"/>
            <a:ext cx="38811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zh-TW" sz="1600" u="none" cap="none" strike="noStrike">
                <a:solidFill>
                  <a:schemeClr val="dk1"/>
                </a:solidFill>
                <a:latin typeface="Microsoft JhengHei"/>
                <a:ea typeface="Microsoft JhengHei"/>
                <a:cs typeface="Microsoft JhengHei"/>
                <a:sym typeface="Microsoft JhengHei"/>
              </a:rPr>
              <a:t>一公里內便利商店數*資料筆數&lt;10</a:t>
            </a:r>
            <a:endParaRPr b="1" i="0" sz="1600" u="none" cap="none" strike="noStrike">
              <a:solidFill>
                <a:schemeClr val="dk1"/>
              </a:solidFill>
              <a:latin typeface="Microsoft JhengHei"/>
              <a:ea typeface="Microsoft JhengHei"/>
              <a:cs typeface="Microsoft JhengHei"/>
              <a:sym typeface="Microsoft JhengHei"/>
            </a:endParaRPr>
          </a:p>
        </p:txBody>
      </p:sp>
      <p:sp>
        <p:nvSpPr>
          <p:cNvPr id="528" name="Google Shape;528;p43"/>
          <p:cNvSpPr txBox="1"/>
          <p:nvPr/>
        </p:nvSpPr>
        <p:spPr>
          <a:xfrm>
            <a:off x="2743200" y="4037161"/>
            <a:ext cx="38811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zh-TW" sz="1600" u="none" cap="none" strike="noStrike">
                <a:solidFill>
                  <a:schemeClr val="dk1"/>
                </a:solidFill>
                <a:latin typeface="Microsoft JhengHei"/>
                <a:ea typeface="Microsoft JhengHei"/>
                <a:cs typeface="Microsoft JhengHei"/>
                <a:sym typeface="Microsoft JhengHei"/>
              </a:rPr>
              <a:t>一公里內便利商店數*資料筆數&gt;1000</a:t>
            </a:r>
            <a:endParaRPr b="1" i="0" sz="1600" u="none" cap="none" strike="noStrike">
              <a:solidFill>
                <a:schemeClr val="dk1"/>
              </a:solidFill>
              <a:latin typeface="Microsoft JhengHei"/>
              <a:ea typeface="Microsoft JhengHei"/>
              <a:cs typeface="Microsoft JhengHei"/>
              <a:sym typeface="Microsoft JhengHei"/>
            </a:endParaRPr>
          </a:p>
        </p:txBody>
      </p:sp>
      <p:sp>
        <p:nvSpPr>
          <p:cNvPr id="529" name="Google Shape;529;p43"/>
          <p:cNvSpPr txBox="1"/>
          <p:nvPr/>
        </p:nvSpPr>
        <p:spPr>
          <a:xfrm>
            <a:off x="6290475" y="2461024"/>
            <a:ext cx="38811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zh-TW" sz="1600" u="none" cap="none" strike="noStrike">
                <a:solidFill>
                  <a:schemeClr val="dk1"/>
                </a:solidFill>
                <a:latin typeface="Microsoft JhengHei"/>
                <a:ea typeface="Microsoft JhengHei"/>
                <a:cs typeface="Microsoft JhengHei"/>
                <a:sym typeface="Microsoft JhengHei"/>
              </a:rPr>
              <a:t>一公里內診所數*資料筆數&lt;30</a:t>
            </a:r>
            <a:endParaRPr b="1" i="0" sz="1600" u="none" cap="none" strike="noStrike">
              <a:solidFill>
                <a:schemeClr val="dk1"/>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chemeClr val="dk1"/>
              </a:buClr>
              <a:buSzPts val="2000"/>
              <a:buFont typeface="Arial"/>
              <a:buNone/>
            </a:pPr>
            <a:r>
              <a:rPr b="1" i="0" lang="zh-TW" sz="1600" u="none" cap="none" strike="noStrike">
                <a:solidFill>
                  <a:schemeClr val="dk1"/>
                </a:solidFill>
                <a:latin typeface="Microsoft JhengHei"/>
                <a:ea typeface="Microsoft JhengHei"/>
                <a:cs typeface="Microsoft JhengHei"/>
                <a:sym typeface="Microsoft JhengHei"/>
              </a:rPr>
              <a:t>一公里內醫院數=0</a:t>
            </a:r>
            <a:endParaRPr b="1" i="0" sz="1600" u="none" cap="none" strike="noStrike">
              <a:solidFill>
                <a:schemeClr val="dk1"/>
              </a:solidFill>
              <a:latin typeface="Microsoft JhengHei"/>
              <a:ea typeface="Microsoft JhengHei"/>
              <a:cs typeface="Microsoft JhengHei"/>
              <a:sym typeface="Microsoft JhengHei"/>
            </a:endParaRPr>
          </a:p>
        </p:txBody>
      </p:sp>
      <p:sp>
        <p:nvSpPr>
          <p:cNvPr id="530" name="Google Shape;530;p43"/>
          <p:cNvSpPr txBox="1"/>
          <p:nvPr/>
        </p:nvSpPr>
        <p:spPr>
          <a:xfrm>
            <a:off x="6290475" y="4011299"/>
            <a:ext cx="38811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zh-TW" sz="1600" u="none" cap="none" strike="noStrike">
                <a:solidFill>
                  <a:schemeClr val="dk1"/>
                </a:solidFill>
                <a:latin typeface="Microsoft JhengHei"/>
                <a:ea typeface="Microsoft JhengHei"/>
                <a:cs typeface="Microsoft JhengHei"/>
                <a:sym typeface="Microsoft JhengHei"/>
              </a:rPr>
              <a:t>一公里內診所數*資料筆數&gt;1000</a:t>
            </a:r>
            <a:endParaRPr b="1" i="0" sz="1600" u="none" cap="none" strike="noStrike">
              <a:solidFill>
                <a:schemeClr val="dk1"/>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chemeClr val="dk1"/>
              </a:buClr>
              <a:buSzPts val="2000"/>
              <a:buFont typeface="Arial"/>
              <a:buNone/>
            </a:pPr>
            <a:r>
              <a:t/>
            </a:r>
            <a:endParaRPr b="1" i="0" sz="1600" u="none" cap="none" strike="noStrike">
              <a:solidFill>
                <a:schemeClr val="dk1"/>
              </a:solidFill>
              <a:latin typeface="Microsoft JhengHei"/>
              <a:ea typeface="Microsoft JhengHei"/>
              <a:cs typeface="Microsoft JhengHei"/>
              <a:sym typeface="Microsoft JhengHei"/>
            </a:endParaRPr>
          </a:p>
        </p:txBody>
      </p:sp>
      <p:sp>
        <p:nvSpPr>
          <p:cNvPr id="531" name="Google Shape;531;p43"/>
          <p:cNvSpPr/>
          <p:nvPr/>
        </p:nvSpPr>
        <p:spPr>
          <a:xfrm rot="2700000">
            <a:off x="11052660" y="1407833"/>
            <a:ext cx="645306" cy="645306"/>
          </a:xfrm>
          <a:prstGeom prst="rect">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32" name="Google Shape;532;p43"/>
          <p:cNvSpPr/>
          <p:nvPr/>
        </p:nvSpPr>
        <p:spPr>
          <a:xfrm rot="-5400000">
            <a:off x="10288968" y="630881"/>
            <a:ext cx="2532900" cy="1272900"/>
          </a:xfrm>
          <a:prstGeom prst="triangle">
            <a:avLst>
              <a:gd fmla="val 50000" name="adj"/>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33" name="Google Shape;533;p43"/>
          <p:cNvSpPr/>
          <p:nvPr/>
        </p:nvSpPr>
        <p:spPr>
          <a:xfrm rot="5400000">
            <a:off x="-501690" y="5103247"/>
            <a:ext cx="2017500" cy="1014000"/>
          </a:xfrm>
          <a:prstGeom prst="triangle">
            <a:avLst>
              <a:gd fmla="val 50000" name="adj"/>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34" name="Google Shape;534;p43"/>
          <p:cNvSpPr/>
          <p:nvPr/>
        </p:nvSpPr>
        <p:spPr>
          <a:xfrm rot="2700000">
            <a:off x="427814" y="5728750"/>
            <a:ext cx="485782" cy="485782"/>
          </a:xfrm>
          <a:prstGeom prst="rect">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9" name="Shape 539"/>
        <p:cNvGrpSpPr/>
        <p:nvPr/>
      </p:nvGrpSpPr>
      <p:grpSpPr>
        <a:xfrm>
          <a:off x="0" y="0"/>
          <a:ext cx="0" cy="0"/>
          <a:chOff x="0" y="0"/>
          <a:chExt cx="0" cy="0"/>
        </a:xfrm>
      </p:grpSpPr>
      <p:sp>
        <p:nvSpPr>
          <p:cNvPr id="540" name="Google Shape;540;p4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41" name="Google Shape;541;p44"/>
          <p:cNvSpPr/>
          <p:nvPr/>
        </p:nvSpPr>
        <p:spPr>
          <a:xfrm rot="2700000">
            <a:off x="11052660" y="2120011"/>
            <a:ext cx="645306" cy="645306"/>
          </a:xfrm>
          <a:prstGeom prst="rect">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42" name="Google Shape;542;p44"/>
          <p:cNvSpPr/>
          <p:nvPr/>
        </p:nvSpPr>
        <p:spPr>
          <a:xfrm rot="-5400000">
            <a:off x="10288968" y="1343059"/>
            <a:ext cx="2532900" cy="1272900"/>
          </a:xfrm>
          <a:prstGeom prst="triangle">
            <a:avLst>
              <a:gd fmla="val 50000" name="adj"/>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43" name="Google Shape;543;p44"/>
          <p:cNvSpPr/>
          <p:nvPr/>
        </p:nvSpPr>
        <p:spPr>
          <a:xfrm rot="5400000">
            <a:off x="-501690" y="5103247"/>
            <a:ext cx="2017500" cy="1014000"/>
          </a:xfrm>
          <a:prstGeom prst="triangle">
            <a:avLst>
              <a:gd fmla="val 50000" name="adj"/>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44" name="Google Shape;544;p44"/>
          <p:cNvSpPr/>
          <p:nvPr/>
        </p:nvSpPr>
        <p:spPr>
          <a:xfrm rot="2700000">
            <a:off x="427814" y="5728750"/>
            <a:ext cx="485782" cy="485782"/>
          </a:xfrm>
          <a:prstGeom prst="rect">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45" name="Google Shape;545;p44"/>
          <p:cNvSpPr txBox="1"/>
          <p:nvPr/>
        </p:nvSpPr>
        <p:spPr>
          <a:xfrm>
            <a:off x="518672" y="509591"/>
            <a:ext cx="10905000" cy="11358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600"/>
              <a:buFont typeface="Microsoft JhengHei"/>
              <a:buNone/>
            </a:pPr>
            <a:r>
              <a:rPr b="1" i="0" lang="zh-TW" sz="3600" u="none" cap="none" strike="noStrike">
                <a:solidFill>
                  <a:srgbClr val="000000"/>
                </a:solidFill>
                <a:latin typeface="Microsoft JhengHei"/>
                <a:ea typeface="Microsoft JhengHei"/>
                <a:cs typeface="Microsoft JhengHei"/>
                <a:sym typeface="Microsoft JhengHei"/>
              </a:rPr>
              <a:t>改進後效益分析</a:t>
            </a:r>
            <a:endParaRPr b="0" i="0" sz="1400" u="none" cap="none" strike="noStrike">
              <a:solidFill>
                <a:srgbClr val="000000"/>
              </a:solidFill>
              <a:latin typeface="Arial"/>
              <a:ea typeface="Arial"/>
              <a:cs typeface="Arial"/>
              <a:sym typeface="Arial"/>
            </a:endParaRPr>
          </a:p>
        </p:txBody>
      </p:sp>
      <p:cxnSp>
        <p:nvCxnSpPr>
          <p:cNvPr id="546" name="Google Shape;546;p44"/>
          <p:cNvCxnSpPr/>
          <p:nvPr/>
        </p:nvCxnSpPr>
        <p:spPr>
          <a:xfrm>
            <a:off x="649905" y="1541186"/>
            <a:ext cx="846300" cy="0"/>
          </a:xfrm>
          <a:prstGeom prst="straightConnector1">
            <a:avLst/>
          </a:prstGeom>
          <a:noFill/>
          <a:ln cap="flat" cmpd="sng" w="38100">
            <a:solidFill>
              <a:srgbClr val="C55A11"/>
            </a:solidFill>
            <a:prstDash val="solid"/>
            <a:miter lim="800000"/>
            <a:headEnd len="sm" w="sm" type="none"/>
            <a:tailEnd len="sm" w="sm" type="none"/>
          </a:ln>
        </p:spPr>
      </p:cxnSp>
      <p:sp>
        <p:nvSpPr>
          <p:cNvPr id="547" name="Google Shape;547;p4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TW"/>
              <a:t>‹#›</a:t>
            </a:fld>
            <a:endParaRPr/>
          </a:p>
        </p:txBody>
      </p:sp>
      <p:sp>
        <p:nvSpPr>
          <p:cNvPr id="548" name="Google Shape;548;p44"/>
          <p:cNvSpPr txBox="1"/>
          <p:nvPr/>
        </p:nvSpPr>
        <p:spPr>
          <a:xfrm>
            <a:off x="4142825" y="882507"/>
            <a:ext cx="4678800" cy="9126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Arial"/>
              <a:buNone/>
            </a:pPr>
            <a:r>
              <a:rPr b="1" i="0" lang="zh-TW" sz="2400" u="none" cap="none" strike="noStrike">
                <a:solidFill>
                  <a:schemeClr val="dk1"/>
                </a:solidFill>
                <a:latin typeface="Microsoft JhengHei"/>
                <a:ea typeface="Microsoft JhengHei"/>
                <a:cs typeface="Microsoft JhengHei"/>
                <a:sym typeface="Microsoft JhengHei"/>
              </a:rPr>
              <a:t>判斷不佳之站點：128個</a:t>
            </a:r>
            <a:endParaRPr b="1" i="0" sz="2400" u="none" cap="none" strike="noStrike">
              <a:solidFill>
                <a:schemeClr val="dk1"/>
              </a:solidFill>
              <a:latin typeface="Microsoft JhengHei"/>
              <a:ea typeface="Microsoft JhengHei"/>
              <a:cs typeface="Microsoft JhengHei"/>
              <a:sym typeface="Microsoft JhengHei"/>
            </a:endParaRPr>
          </a:p>
          <a:p>
            <a:pPr indent="0" lvl="0" marL="0" marR="0" rtl="0" algn="ctr">
              <a:lnSpc>
                <a:spcPct val="90000"/>
              </a:lnSpc>
              <a:spcBef>
                <a:spcPts val="0"/>
              </a:spcBef>
              <a:spcAft>
                <a:spcPts val="0"/>
              </a:spcAft>
              <a:buClr>
                <a:schemeClr val="dk1"/>
              </a:buClr>
              <a:buSzPts val="2400"/>
              <a:buFont typeface="Arial"/>
              <a:buNone/>
            </a:pPr>
            <a:r>
              <a:t/>
            </a:r>
            <a:endParaRPr b="1" i="0" sz="2400" u="none" cap="none" strike="noStrike">
              <a:solidFill>
                <a:schemeClr val="dk1"/>
              </a:solidFill>
              <a:latin typeface="Microsoft JhengHei"/>
              <a:ea typeface="Microsoft JhengHei"/>
              <a:cs typeface="Microsoft JhengHei"/>
              <a:sym typeface="Microsoft JhengHei"/>
            </a:endParaRPr>
          </a:p>
        </p:txBody>
      </p:sp>
      <p:sp>
        <p:nvSpPr>
          <p:cNvPr id="549" name="Google Shape;549;p44"/>
          <p:cNvSpPr txBox="1"/>
          <p:nvPr/>
        </p:nvSpPr>
        <p:spPr>
          <a:xfrm>
            <a:off x="2870860" y="2825044"/>
            <a:ext cx="18936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zh-TW" sz="4400" u="none" cap="none" strike="noStrike">
                <a:solidFill>
                  <a:srgbClr val="C55A11"/>
                </a:solidFill>
                <a:latin typeface="Microsoft JhengHei"/>
                <a:ea typeface="Microsoft JhengHei"/>
                <a:cs typeface="Microsoft JhengHei"/>
                <a:sym typeface="Microsoft JhengHei"/>
              </a:rPr>
              <a:t>16 </a:t>
            </a:r>
            <a:r>
              <a:rPr b="1" i="0" lang="zh-TW" sz="2400" u="none" cap="none" strike="noStrike">
                <a:solidFill>
                  <a:srgbClr val="C55A11"/>
                </a:solidFill>
                <a:latin typeface="Microsoft JhengHei"/>
                <a:ea typeface="Microsoft JhengHei"/>
                <a:cs typeface="Microsoft JhengHei"/>
                <a:sym typeface="Microsoft JhengHei"/>
              </a:rPr>
              <a:t>人</a:t>
            </a:r>
            <a:endParaRPr b="0" i="0" sz="1400" u="none" cap="none" strike="noStrike">
              <a:solidFill>
                <a:srgbClr val="000000"/>
              </a:solidFill>
              <a:latin typeface="Arial"/>
              <a:ea typeface="Arial"/>
              <a:cs typeface="Arial"/>
              <a:sym typeface="Arial"/>
            </a:endParaRPr>
          </a:p>
        </p:txBody>
      </p:sp>
      <p:sp>
        <p:nvSpPr>
          <p:cNvPr id="550" name="Google Shape;550;p44"/>
          <p:cNvSpPr txBox="1"/>
          <p:nvPr/>
        </p:nvSpPr>
        <p:spPr>
          <a:xfrm>
            <a:off x="2813458" y="4073030"/>
            <a:ext cx="28728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zh-TW" sz="4400" u="none" cap="none" strike="noStrike">
                <a:solidFill>
                  <a:srgbClr val="C55A11"/>
                </a:solidFill>
                <a:latin typeface="Microsoft JhengHei"/>
                <a:ea typeface="Microsoft JhengHei"/>
                <a:cs typeface="Microsoft JhengHei"/>
                <a:sym typeface="Microsoft JhengHei"/>
              </a:rPr>
              <a:t>5957 </a:t>
            </a:r>
            <a:r>
              <a:rPr b="1" i="0" lang="zh-TW" sz="2400" u="none" cap="none" strike="noStrike">
                <a:solidFill>
                  <a:srgbClr val="C55A11"/>
                </a:solidFill>
                <a:latin typeface="Microsoft JhengHei"/>
                <a:ea typeface="Microsoft JhengHei"/>
                <a:cs typeface="Microsoft JhengHei"/>
                <a:sym typeface="Microsoft JhengHei"/>
              </a:rPr>
              <a:t>人</a:t>
            </a:r>
            <a:endParaRPr b="1" i="0" sz="2400" u="none" cap="none" strike="noStrike">
              <a:solidFill>
                <a:srgbClr val="C55A11"/>
              </a:solidFill>
              <a:latin typeface="Microsoft JhengHei"/>
              <a:ea typeface="Microsoft JhengHei"/>
              <a:cs typeface="Microsoft JhengHei"/>
              <a:sym typeface="Microsoft JhengHei"/>
            </a:endParaRPr>
          </a:p>
        </p:txBody>
      </p:sp>
      <p:sp>
        <p:nvSpPr>
          <p:cNvPr id="551" name="Google Shape;551;p44"/>
          <p:cNvSpPr txBox="1"/>
          <p:nvPr/>
        </p:nvSpPr>
        <p:spPr>
          <a:xfrm>
            <a:off x="245450" y="4002125"/>
            <a:ext cx="2568000" cy="7080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100"/>
              <a:buFont typeface="Arial"/>
              <a:buNone/>
            </a:pPr>
            <a:r>
              <a:rPr b="1" i="0" lang="zh-TW" sz="2000" u="none" cap="none" strike="noStrike">
                <a:solidFill>
                  <a:schemeClr val="dk1"/>
                </a:solidFill>
                <a:latin typeface="Microsoft JhengHei"/>
                <a:ea typeface="Microsoft JhengHei"/>
                <a:cs typeface="Microsoft JhengHei"/>
                <a:sym typeface="Microsoft JhengHei"/>
              </a:rPr>
              <a:t>最多每年平均可增加</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Microsoft JhengHei"/>
              <a:ea typeface="Microsoft JhengHei"/>
              <a:cs typeface="Microsoft JhengHei"/>
              <a:sym typeface="Microsoft JhengHei"/>
            </a:endParaRPr>
          </a:p>
        </p:txBody>
      </p:sp>
      <p:sp>
        <p:nvSpPr>
          <p:cNvPr id="552" name="Google Shape;552;p44"/>
          <p:cNvSpPr txBox="1"/>
          <p:nvPr/>
        </p:nvSpPr>
        <p:spPr>
          <a:xfrm>
            <a:off x="911675" y="1714500"/>
            <a:ext cx="42954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i="0" lang="zh-TW" sz="2200" u="none" cap="none" strike="noStrike">
                <a:solidFill>
                  <a:srgbClr val="000000"/>
                </a:solidFill>
                <a:latin typeface="Calibri"/>
                <a:ea typeface="Calibri"/>
                <a:cs typeface="Calibri"/>
                <a:sym typeface="Calibri"/>
              </a:rPr>
              <a:t>若判斷全部之站點皆可去除...</a:t>
            </a:r>
            <a:endParaRPr b="1" i="0" sz="2200" u="none" cap="none" strike="noStrike">
              <a:solidFill>
                <a:srgbClr val="000000"/>
              </a:solidFill>
              <a:latin typeface="Calibri"/>
              <a:ea typeface="Calibri"/>
              <a:cs typeface="Calibri"/>
              <a:sym typeface="Calibri"/>
            </a:endParaRPr>
          </a:p>
        </p:txBody>
      </p:sp>
      <p:sp>
        <p:nvSpPr>
          <p:cNvPr id="553" name="Google Shape;553;p44"/>
          <p:cNvSpPr txBox="1"/>
          <p:nvPr/>
        </p:nvSpPr>
        <p:spPr>
          <a:xfrm>
            <a:off x="-186550" y="2873600"/>
            <a:ext cx="3000000" cy="492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最多每天平均可增加</a:t>
            </a:r>
            <a:endParaRPr b="0" i="0" sz="1400" u="none" cap="none" strike="noStrike">
              <a:solidFill>
                <a:srgbClr val="000000"/>
              </a:solidFill>
              <a:latin typeface="Arial"/>
              <a:ea typeface="Arial"/>
              <a:cs typeface="Arial"/>
              <a:sym typeface="Arial"/>
            </a:endParaRPr>
          </a:p>
        </p:txBody>
      </p:sp>
      <p:pic>
        <p:nvPicPr>
          <p:cNvPr id="554" name="Google Shape;554;p44"/>
          <p:cNvPicPr preferRelativeResize="0"/>
          <p:nvPr/>
        </p:nvPicPr>
        <p:blipFill rotWithShape="1">
          <a:blip r:embed="rId3">
            <a:alphaModFix/>
          </a:blip>
          <a:srcRect b="0" l="0" r="0" t="0"/>
          <a:stretch/>
        </p:blipFill>
        <p:spPr>
          <a:xfrm>
            <a:off x="9743175" y="713050"/>
            <a:ext cx="1760775" cy="5484374"/>
          </a:xfrm>
          <a:prstGeom prst="rect">
            <a:avLst/>
          </a:prstGeom>
          <a:noFill/>
          <a:ln>
            <a:noFill/>
          </a:ln>
        </p:spPr>
      </p:pic>
      <p:sp>
        <p:nvSpPr>
          <p:cNvPr id="555" name="Google Shape;555;p44"/>
          <p:cNvSpPr txBox="1"/>
          <p:nvPr/>
        </p:nvSpPr>
        <p:spPr>
          <a:xfrm>
            <a:off x="-345300" y="5135550"/>
            <a:ext cx="3000000" cy="492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大概佔每年的</a:t>
            </a:r>
            <a:endParaRPr b="0" i="0" sz="1400" u="none" cap="none" strike="noStrike">
              <a:solidFill>
                <a:srgbClr val="000000"/>
              </a:solidFill>
              <a:latin typeface="Arial"/>
              <a:ea typeface="Arial"/>
              <a:cs typeface="Arial"/>
              <a:sym typeface="Arial"/>
            </a:endParaRPr>
          </a:p>
        </p:txBody>
      </p:sp>
      <p:sp>
        <p:nvSpPr>
          <p:cNvPr id="556" name="Google Shape;556;p44"/>
          <p:cNvSpPr txBox="1"/>
          <p:nvPr/>
        </p:nvSpPr>
        <p:spPr>
          <a:xfrm>
            <a:off x="2870850" y="5179300"/>
            <a:ext cx="30000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400"/>
              <a:buFont typeface="Arial"/>
              <a:buNone/>
            </a:pPr>
            <a:r>
              <a:rPr b="1" i="0" lang="zh-TW" sz="4400" u="none" cap="none" strike="noStrike">
                <a:solidFill>
                  <a:srgbClr val="C55A11"/>
                </a:solidFill>
                <a:latin typeface="Microsoft JhengHei"/>
                <a:ea typeface="Microsoft JhengHei"/>
                <a:cs typeface="Microsoft JhengHei"/>
                <a:sym typeface="Microsoft JhengHei"/>
              </a:rPr>
              <a:t>6 </a:t>
            </a:r>
            <a:r>
              <a:rPr b="1" i="0" lang="zh-TW" sz="2400" u="none" cap="none" strike="noStrike">
                <a:solidFill>
                  <a:srgbClr val="C55A11"/>
                </a:solidFill>
                <a:latin typeface="Microsoft JhengHei"/>
                <a:ea typeface="Microsoft JhengHei"/>
                <a:cs typeface="Microsoft JhengHei"/>
                <a:sym typeface="Microsoft JhengHei"/>
              </a:rPr>
              <a:t>%</a:t>
            </a:r>
            <a:endParaRPr b="0" i="0" sz="1400" u="none" cap="none" strike="noStrike">
              <a:solidFill>
                <a:srgbClr val="000000"/>
              </a:solidFill>
              <a:latin typeface="Arial"/>
              <a:ea typeface="Arial"/>
              <a:cs typeface="Arial"/>
              <a:sym typeface="Arial"/>
            </a:endParaRPr>
          </a:p>
        </p:txBody>
      </p:sp>
      <p:pic>
        <p:nvPicPr>
          <p:cNvPr id="557" name="Google Shape;557;p44"/>
          <p:cNvPicPr preferRelativeResize="0"/>
          <p:nvPr/>
        </p:nvPicPr>
        <p:blipFill rotWithShape="1">
          <a:blip r:embed="rId4">
            <a:alphaModFix/>
          </a:blip>
          <a:srcRect b="0" l="0" r="0" t="0"/>
          <a:stretch/>
        </p:blipFill>
        <p:spPr>
          <a:xfrm>
            <a:off x="5428388" y="1519137"/>
            <a:ext cx="4093475" cy="3819725"/>
          </a:xfrm>
          <a:prstGeom prst="rect">
            <a:avLst/>
          </a:prstGeom>
          <a:noFill/>
          <a:ln>
            <a:noFill/>
          </a:ln>
        </p:spPr>
      </p:pic>
      <p:sp>
        <p:nvSpPr>
          <p:cNvPr id="558" name="Google Shape;558;p44"/>
          <p:cNvSpPr txBox="1"/>
          <p:nvPr/>
        </p:nvSpPr>
        <p:spPr>
          <a:xfrm>
            <a:off x="6087000" y="541015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藍點為好站點;</a:t>
            </a:r>
            <a:r>
              <a:rPr b="0" i="0" lang="zh-TW" sz="1400" u="none" cap="none" strike="noStrike">
                <a:solidFill>
                  <a:schemeClr val="dk1"/>
                </a:solidFill>
                <a:latin typeface="Calibri"/>
                <a:ea typeface="Calibri"/>
                <a:cs typeface="Calibri"/>
                <a:sym typeface="Calibri"/>
              </a:rPr>
              <a:t>紅點為較差的站點</a:t>
            </a:r>
            <a:endParaRPr b="0" i="0" sz="1400" u="none" cap="none" strike="noStrike">
              <a:solidFill>
                <a:srgbClr val="000000"/>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3" name="Shape 563"/>
        <p:cNvGrpSpPr/>
        <p:nvPr/>
      </p:nvGrpSpPr>
      <p:grpSpPr>
        <a:xfrm>
          <a:off x="0" y="0"/>
          <a:ext cx="0" cy="0"/>
          <a:chOff x="0" y="0"/>
          <a:chExt cx="0" cy="0"/>
        </a:xfrm>
      </p:grpSpPr>
      <p:sp>
        <p:nvSpPr>
          <p:cNvPr id="564" name="Google Shape;564;g1bfda7e5ff1_0_0"/>
          <p:cNvSpPr txBox="1"/>
          <p:nvPr>
            <p:ph type="title"/>
          </p:nvPr>
        </p:nvSpPr>
        <p:spPr>
          <a:xfrm>
            <a:off x="838200" y="2698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Microsoft JhengHei"/>
              <a:buNone/>
            </a:pPr>
            <a:r>
              <a:rPr b="1" lang="zh-TW" sz="3600">
                <a:latin typeface="Microsoft JhengHei"/>
                <a:ea typeface="Microsoft JhengHei"/>
                <a:cs typeface="Microsoft JhengHei"/>
                <a:sym typeface="Microsoft JhengHei"/>
              </a:rPr>
              <a:t>流程圖-找出效果較為「不彰」的站點</a:t>
            </a:r>
            <a:endParaRPr sz="3600"/>
          </a:p>
        </p:txBody>
      </p:sp>
      <p:sp>
        <p:nvSpPr>
          <p:cNvPr id="565" name="Google Shape;565;g1bfda7e5ff1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zh-TW"/>
              <a:t>‹#›</a:t>
            </a:fld>
            <a:endParaRPr/>
          </a:p>
        </p:txBody>
      </p:sp>
      <p:pic>
        <p:nvPicPr>
          <p:cNvPr descr="通訊錄 外框" id="566" name="Google Shape;566;g1bfda7e5ff1_0_0"/>
          <p:cNvPicPr preferRelativeResize="0"/>
          <p:nvPr/>
        </p:nvPicPr>
        <p:blipFill rotWithShape="1">
          <a:blip r:embed="rId3">
            <a:alphaModFix/>
          </a:blip>
          <a:srcRect b="0" l="0" r="0" t="0"/>
          <a:stretch/>
        </p:blipFill>
        <p:spPr>
          <a:xfrm>
            <a:off x="1102903" y="1500322"/>
            <a:ext cx="914400" cy="914400"/>
          </a:xfrm>
          <a:prstGeom prst="rect">
            <a:avLst/>
          </a:prstGeom>
          <a:noFill/>
          <a:ln>
            <a:noFill/>
          </a:ln>
        </p:spPr>
      </p:pic>
      <p:pic>
        <p:nvPicPr>
          <p:cNvPr descr="通訊錄 外框" id="567" name="Google Shape;567;g1bfda7e5ff1_0_0"/>
          <p:cNvPicPr preferRelativeResize="0"/>
          <p:nvPr/>
        </p:nvPicPr>
        <p:blipFill rotWithShape="1">
          <a:blip r:embed="rId3">
            <a:alphaModFix/>
          </a:blip>
          <a:srcRect b="0" l="0" r="0" t="0"/>
          <a:stretch/>
        </p:blipFill>
        <p:spPr>
          <a:xfrm>
            <a:off x="1102903" y="2782122"/>
            <a:ext cx="914400" cy="914400"/>
          </a:xfrm>
          <a:prstGeom prst="rect">
            <a:avLst/>
          </a:prstGeom>
          <a:noFill/>
          <a:ln>
            <a:noFill/>
          </a:ln>
        </p:spPr>
      </p:pic>
      <p:pic>
        <p:nvPicPr>
          <p:cNvPr descr="通訊錄 外框" id="568" name="Google Shape;568;g1bfda7e5ff1_0_0"/>
          <p:cNvPicPr preferRelativeResize="0"/>
          <p:nvPr/>
        </p:nvPicPr>
        <p:blipFill rotWithShape="1">
          <a:blip r:embed="rId3">
            <a:alphaModFix/>
          </a:blip>
          <a:srcRect b="0" l="0" r="0" t="0"/>
          <a:stretch/>
        </p:blipFill>
        <p:spPr>
          <a:xfrm>
            <a:off x="1102903" y="4063922"/>
            <a:ext cx="914400" cy="914400"/>
          </a:xfrm>
          <a:prstGeom prst="rect">
            <a:avLst/>
          </a:prstGeom>
          <a:noFill/>
          <a:ln>
            <a:noFill/>
          </a:ln>
        </p:spPr>
      </p:pic>
      <p:pic>
        <p:nvPicPr>
          <p:cNvPr descr="通訊錄 外框" id="569" name="Google Shape;569;g1bfda7e5ff1_0_0"/>
          <p:cNvPicPr preferRelativeResize="0"/>
          <p:nvPr/>
        </p:nvPicPr>
        <p:blipFill rotWithShape="1">
          <a:blip r:embed="rId3">
            <a:alphaModFix/>
          </a:blip>
          <a:srcRect b="0" l="0" r="0" t="0"/>
          <a:stretch/>
        </p:blipFill>
        <p:spPr>
          <a:xfrm>
            <a:off x="1102903" y="5345722"/>
            <a:ext cx="914400" cy="914400"/>
          </a:xfrm>
          <a:prstGeom prst="rect">
            <a:avLst/>
          </a:prstGeom>
          <a:noFill/>
          <a:ln>
            <a:noFill/>
          </a:ln>
        </p:spPr>
      </p:pic>
      <p:sp>
        <p:nvSpPr>
          <p:cNvPr id="570" name="Google Shape;570;g1bfda7e5ff1_0_0"/>
          <p:cNvSpPr txBox="1"/>
          <p:nvPr/>
        </p:nvSpPr>
        <p:spPr>
          <a:xfrm>
            <a:off x="1959425" y="1614325"/>
            <a:ext cx="3000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rgbClr val="2F5496"/>
                </a:solidFill>
                <a:latin typeface="Microsoft JhengHei"/>
                <a:ea typeface="Microsoft JhengHei"/>
                <a:cs typeface="Microsoft JhengHei"/>
                <a:sym typeface="Microsoft JhengHei"/>
              </a:rPr>
              <a:t>- 109年到111年總篩檢人數小於30</a:t>
            </a:r>
            <a:endParaRPr b="1" i="0" sz="2000" u="none" cap="none" strike="noStrike">
              <a:solidFill>
                <a:srgbClr val="2F5496"/>
              </a:solidFill>
              <a:latin typeface="Microsoft JhengHei"/>
              <a:ea typeface="Microsoft JhengHei"/>
              <a:cs typeface="Microsoft JhengHei"/>
              <a:sym typeface="Microsoft JhengHei"/>
            </a:endParaRPr>
          </a:p>
        </p:txBody>
      </p:sp>
      <p:sp>
        <p:nvSpPr>
          <p:cNvPr id="571" name="Google Shape;571;g1bfda7e5ff1_0_0"/>
          <p:cNvSpPr txBox="1"/>
          <p:nvPr/>
        </p:nvSpPr>
        <p:spPr>
          <a:xfrm>
            <a:off x="2017300" y="3039225"/>
            <a:ext cx="7837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72" name="Google Shape;572;g1bfda7e5ff1_0_0"/>
          <p:cNvSpPr txBox="1"/>
          <p:nvPr/>
        </p:nvSpPr>
        <p:spPr>
          <a:xfrm>
            <a:off x="2017295" y="2825807"/>
            <a:ext cx="22674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rgbClr val="2F5496"/>
                </a:solidFill>
                <a:latin typeface="Microsoft JhengHei"/>
                <a:ea typeface="Microsoft JhengHei"/>
                <a:cs typeface="Microsoft JhengHei"/>
                <a:sym typeface="Microsoft JhengHei"/>
              </a:rPr>
              <a:t>- 一公里內便利商店數*資料筆數小於10</a:t>
            </a:r>
            <a:endParaRPr b="1" i="0" sz="2000" u="none" cap="none" strike="noStrike">
              <a:solidFill>
                <a:srgbClr val="2F5496"/>
              </a:solidFill>
              <a:latin typeface="Microsoft JhengHei"/>
              <a:ea typeface="Microsoft JhengHei"/>
              <a:cs typeface="Microsoft JhengHei"/>
              <a:sym typeface="Microsoft JhengHei"/>
            </a:endParaRPr>
          </a:p>
        </p:txBody>
      </p:sp>
      <p:sp>
        <p:nvSpPr>
          <p:cNvPr id="573" name="Google Shape;573;g1bfda7e5ff1_0_0"/>
          <p:cNvSpPr txBox="1"/>
          <p:nvPr/>
        </p:nvSpPr>
        <p:spPr>
          <a:xfrm>
            <a:off x="2017295" y="4167133"/>
            <a:ext cx="22674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rgbClr val="2F5496"/>
                </a:solidFill>
                <a:latin typeface="Microsoft JhengHei"/>
                <a:ea typeface="Microsoft JhengHei"/>
                <a:cs typeface="Microsoft JhengHei"/>
                <a:sym typeface="Microsoft JhengHei"/>
              </a:rPr>
              <a:t>- 一公里內診所數*資料筆數小於30</a:t>
            </a:r>
            <a:endParaRPr b="1" i="0" sz="2000" u="none" cap="none" strike="noStrike">
              <a:solidFill>
                <a:srgbClr val="2F5496"/>
              </a:solidFill>
              <a:latin typeface="Microsoft JhengHei"/>
              <a:ea typeface="Microsoft JhengHei"/>
              <a:cs typeface="Microsoft JhengHei"/>
              <a:sym typeface="Microsoft JhengHei"/>
            </a:endParaRPr>
          </a:p>
        </p:txBody>
      </p:sp>
      <p:sp>
        <p:nvSpPr>
          <p:cNvPr id="574" name="Google Shape;574;g1bfda7e5ff1_0_0"/>
          <p:cNvSpPr txBox="1"/>
          <p:nvPr/>
        </p:nvSpPr>
        <p:spPr>
          <a:xfrm>
            <a:off x="2017295" y="5466170"/>
            <a:ext cx="22674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rgbClr val="2F5496"/>
                </a:solidFill>
                <a:latin typeface="Microsoft JhengHei"/>
                <a:ea typeface="Microsoft JhengHei"/>
                <a:cs typeface="Microsoft JhengHei"/>
                <a:sym typeface="Microsoft JhengHei"/>
              </a:rPr>
              <a:t>- 一公里內醫院數為0</a:t>
            </a:r>
            <a:endParaRPr b="1" i="0" sz="2000" u="none" cap="none" strike="noStrike">
              <a:solidFill>
                <a:srgbClr val="2F5496"/>
              </a:solidFill>
              <a:latin typeface="Microsoft JhengHei"/>
              <a:ea typeface="Microsoft JhengHei"/>
              <a:cs typeface="Microsoft JhengHei"/>
              <a:sym typeface="Microsoft JhengHei"/>
            </a:endParaRPr>
          </a:p>
        </p:txBody>
      </p:sp>
      <p:cxnSp>
        <p:nvCxnSpPr>
          <p:cNvPr id="575" name="Google Shape;575;g1bfda7e5ff1_0_0"/>
          <p:cNvCxnSpPr>
            <a:stCxn id="570" idx="3"/>
          </p:cNvCxnSpPr>
          <p:nvPr/>
        </p:nvCxnSpPr>
        <p:spPr>
          <a:xfrm>
            <a:off x="4959425" y="2014525"/>
            <a:ext cx="2524500" cy="1686600"/>
          </a:xfrm>
          <a:prstGeom prst="straightConnector1">
            <a:avLst/>
          </a:prstGeom>
          <a:noFill/>
          <a:ln cap="flat" cmpd="sng" w="38100">
            <a:solidFill>
              <a:schemeClr val="dk2"/>
            </a:solidFill>
            <a:prstDash val="solid"/>
            <a:round/>
            <a:headEnd len="sm" w="sm" type="none"/>
            <a:tailEnd len="sm" w="sm" type="none"/>
          </a:ln>
        </p:spPr>
      </p:cxnSp>
      <p:cxnSp>
        <p:nvCxnSpPr>
          <p:cNvPr id="576" name="Google Shape;576;g1bfda7e5ff1_0_0"/>
          <p:cNvCxnSpPr/>
          <p:nvPr/>
        </p:nvCxnSpPr>
        <p:spPr>
          <a:xfrm>
            <a:off x="4980225" y="3197675"/>
            <a:ext cx="2503800" cy="530700"/>
          </a:xfrm>
          <a:prstGeom prst="straightConnector1">
            <a:avLst/>
          </a:prstGeom>
          <a:noFill/>
          <a:ln cap="flat" cmpd="sng" w="38100">
            <a:solidFill>
              <a:schemeClr val="dk2"/>
            </a:solidFill>
            <a:prstDash val="solid"/>
            <a:round/>
            <a:headEnd len="sm" w="sm" type="none"/>
            <a:tailEnd len="sm" w="sm" type="none"/>
          </a:ln>
        </p:spPr>
      </p:cxnSp>
      <p:cxnSp>
        <p:nvCxnSpPr>
          <p:cNvPr id="577" name="Google Shape;577;g1bfda7e5ff1_0_0"/>
          <p:cNvCxnSpPr/>
          <p:nvPr/>
        </p:nvCxnSpPr>
        <p:spPr>
          <a:xfrm flipH="1" rot="10800000">
            <a:off x="4966600" y="3755675"/>
            <a:ext cx="2476500" cy="775500"/>
          </a:xfrm>
          <a:prstGeom prst="straightConnector1">
            <a:avLst/>
          </a:prstGeom>
          <a:noFill/>
          <a:ln cap="flat" cmpd="sng" w="38100">
            <a:solidFill>
              <a:schemeClr val="dk2"/>
            </a:solidFill>
            <a:prstDash val="solid"/>
            <a:round/>
            <a:headEnd len="sm" w="sm" type="none"/>
            <a:tailEnd len="sm" w="sm" type="none"/>
          </a:ln>
        </p:spPr>
      </p:cxnSp>
      <p:cxnSp>
        <p:nvCxnSpPr>
          <p:cNvPr id="578" name="Google Shape;578;g1bfda7e5ff1_0_0"/>
          <p:cNvCxnSpPr/>
          <p:nvPr/>
        </p:nvCxnSpPr>
        <p:spPr>
          <a:xfrm flipH="1" rot="10800000">
            <a:off x="5007425" y="3755500"/>
            <a:ext cx="2463000" cy="1973100"/>
          </a:xfrm>
          <a:prstGeom prst="straightConnector1">
            <a:avLst/>
          </a:prstGeom>
          <a:noFill/>
          <a:ln cap="flat" cmpd="sng" w="38100">
            <a:solidFill>
              <a:schemeClr val="dk2"/>
            </a:solidFill>
            <a:prstDash val="solid"/>
            <a:round/>
            <a:headEnd len="sm" w="sm" type="none"/>
            <a:tailEnd len="sm" w="sm" type="none"/>
          </a:ln>
        </p:spPr>
      </p:cxnSp>
      <p:pic>
        <p:nvPicPr>
          <p:cNvPr descr="通訊錄 外框" id="579" name="Google Shape;579;g1bfda7e5ff1_0_0"/>
          <p:cNvPicPr preferRelativeResize="0"/>
          <p:nvPr/>
        </p:nvPicPr>
        <p:blipFill rotWithShape="1">
          <a:blip r:embed="rId3">
            <a:alphaModFix/>
          </a:blip>
          <a:srcRect b="0" l="0" r="0" t="0"/>
          <a:stretch/>
        </p:blipFill>
        <p:spPr>
          <a:xfrm>
            <a:off x="7754078" y="3252722"/>
            <a:ext cx="914400" cy="914400"/>
          </a:xfrm>
          <a:prstGeom prst="rect">
            <a:avLst/>
          </a:prstGeom>
          <a:noFill/>
          <a:ln>
            <a:noFill/>
          </a:ln>
        </p:spPr>
      </p:pic>
      <p:sp>
        <p:nvSpPr>
          <p:cNvPr id="580" name="Google Shape;580;g1bfda7e5ff1_0_0"/>
          <p:cNvSpPr txBox="1"/>
          <p:nvPr/>
        </p:nvSpPr>
        <p:spPr>
          <a:xfrm>
            <a:off x="8668475" y="3463625"/>
            <a:ext cx="34554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rgbClr val="2F5496"/>
                </a:solidFill>
                <a:latin typeface="Microsoft JhengHei"/>
                <a:ea typeface="Microsoft JhengHei"/>
                <a:cs typeface="Microsoft JhengHei"/>
                <a:sym typeface="Microsoft JhengHei"/>
              </a:rPr>
              <a:t>- 應改進之地址排序表.csv</a:t>
            </a:r>
            <a:endParaRPr b="1" i="0" sz="2000" u="none" cap="none" strike="noStrike">
              <a:solidFill>
                <a:srgbClr val="2F549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rgbClr val="2F549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2F5496"/>
              </a:solidFill>
              <a:latin typeface="Microsoft JhengHei"/>
              <a:ea typeface="Microsoft JhengHei"/>
              <a:cs typeface="Microsoft JhengHei"/>
              <a:sym typeface="Microsoft JhengHe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5" name="Shape 585"/>
        <p:cNvGrpSpPr/>
        <p:nvPr/>
      </p:nvGrpSpPr>
      <p:grpSpPr>
        <a:xfrm>
          <a:off x="0" y="0"/>
          <a:ext cx="0" cy="0"/>
          <a:chOff x="0" y="0"/>
          <a:chExt cx="0" cy="0"/>
        </a:xfrm>
      </p:grpSpPr>
      <p:sp>
        <p:nvSpPr>
          <p:cNvPr id="586" name="Google Shape;586;g1bfda7e5ff1_0_81"/>
          <p:cNvSpPr txBox="1"/>
          <p:nvPr>
            <p:ph type="title"/>
          </p:nvPr>
        </p:nvSpPr>
        <p:spPr>
          <a:xfrm>
            <a:off x="838200" y="2698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zh-TW" sz="3600">
                <a:latin typeface="Microsoft JhengHei"/>
                <a:ea typeface="Microsoft JhengHei"/>
                <a:cs typeface="Microsoft JhengHei"/>
                <a:sym typeface="Microsoft JhengHei"/>
              </a:rPr>
              <a:t>流程圖-找出效果「良好」的站點</a:t>
            </a:r>
            <a:endParaRPr sz="3600"/>
          </a:p>
        </p:txBody>
      </p:sp>
      <p:sp>
        <p:nvSpPr>
          <p:cNvPr id="587" name="Google Shape;587;g1bfda7e5ff1_0_8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TW"/>
              <a:t>‹#›</a:t>
            </a:fld>
            <a:endParaRPr/>
          </a:p>
        </p:txBody>
      </p:sp>
      <p:pic>
        <p:nvPicPr>
          <p:cNvPr descr="通訊錄 外框" id="588" name="Google Shape;588;g1bfda7e5ff1_0_81"/>
          <p:cNvPicPr preferRelativeResize="0"/>
          <p:nvPr/>
        </p:nvPicPr>
        <p:blipFill rotWithShape="1">
          <a:blip r:embed="rId3">
            <a:alphaModFix/>
          </a:blip>
          <a:srcRect b="0" l="0" r="0" t="0"/>
          <a:stretch/>
        </p:blipFill>
        <p:spPr>
          <a:xfrm>
            <a:off x="1102903" y="1500322"/>
            <a:ext cx="914400" cy="914400"/>
          </a:xfrm>
          <a:prstGeom prst="rect">
            <a:avLst/>
          </a:prstGeom>
          <a:noFill/>
          <a:ln>
            <a:noFill/>
          </a:ln>
        </p:spPr>
      </p:pic>
      <p:pic>
        <p:nvPicPr>
          <p:cNvPr descr="通訊錄 外框" id="589" name="Google Shape;589;g1bfda7e5ff1_0_81"/>
          <p:cNvPicPr preferRelativeResize="0"/>
          <p:nvPr/>
        </p:nvPicPr>
        <p:blipFill rotWithShape="1">
          <a:blip r:embed="rId3">
            <a:alphaModFix/>
          </a:blip>
          <a:srcRect b="0" l="0" r="0" t="0"/>
          <a:stretch/>
        </p:blipFill>
        <p:spPr>
          <a:xfrm>
            <a:off x="1102903" y="2782122"/>
            <a:ext cx="914400" cy="914400"/>
          </a:xfrm>
          <a:prstGeom prst="rect">
            <a:avLst/>
          </a:prstGeom>
          <a:noFill/>
          <a:ln>
            <a:noFill/>
          </a:ln>
        </p:spPr>
      </p:pic>
      <p:pic>
        <p:nvPicPr>
          <p:cNvPr descr="通訊錄 外框" id="590" name="Google Shape;590;g1bfda7e5ff1_0_81"/>
          <p:cNvPicPr preferRelativeResize="0"/>
          <p:nvPr/>
        </p:nvPicPr>
        <p:blipFill rotWithShape="1">
          <a:blip r:embed="rId3">
            <a:alphaModFix/>
          </a:blip>
          <a:srcRect b="0" l="0" r="0" t="0"/>
          <a:stretch/>
        </p:blipFill>
        <p:spPr>
          <a:xfrm>
            <a:off x="1102903" y="4063922"/>
            <a:ext cx="914400" cy="914400"/>
          </a:xfrm>
          <a:prstGeom prst="rect">
            <a:avLst/>
          </a:prstGeom>
          <a:noFill/>
          <a:ln>
            <a:noFill/>
          </a:ln>
        </p:spPr>
      </p:pic>
      <p:sp>
        <p:nvSpPr>
          <p:cNvPr id="591" name="Google Shape;591;g1bfda7e5ff1_0_81"/>
          <p:cNvSpPr txBox="1"/>
          <p:nvPr/>
        </p:nvSpPr>
        <p:spPr>
          <a:xfrm>
            <a:off x="1959425" y="1614325"/>
            <a:ext cx="3000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rgbClr val="2F5496"/>
                </a:solidFill>
                <a:latin typeface="Microsoft JhengHei"/>
                <a:ea typeface="Microsoft JhengHei"/>
                <a:cs typeface="Microsoft JhengHei"/>
                <a:sym typeface="Microsoft JhengHei"/>
              </a:rPr>
              <a:t>- 109年到111年總篩檢人數大於1000</a:t>
            </a:r>
            <a:endParaRPr b="1" i="0" sz="2000" u="none" cap="none" strike="noStrike">
              <a:solidFill>
                <a:srgbClr val="2F5496"/>
              </a:solidFill>
              <a:latin typeface="Microsoft JhengHei"/>
              <a:ea typeface="Microsoft JhengHei"/>
              <a:cs typeface="Microsoft JhengHei"/>
              <a:sym typeface="Microsoft JhengHei"/>
            </a:endParaRPr>
          </a:p>
        </p:txBody>
      </p:sp>
      <p:sp>
        <p:nvSpPr>
          <p:cNvPr id="592" name="Google Shape;592;g1bfda7e5ff1_0_81"/>
          <p:cNvSpPr txBox="1"/>
          <p:nvPr/>
        </p:nvSpPr>
        <p:spPr>
          <a:xfrm>
            <a:off x="2017300" y="3039225"/>
            <a:ext cx="7837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93" name="Google Shape;593;g1bfda7e5ff1_0_81"/>
          <p:cNvSpPr txBox="1"/>
          <p:nvPr/>
        </p:nvSpPr>
        <p:spPr>
          <a:xfrm>
            <a:off x="2017295" y="2825807"/>
            <a:ext cx="22674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rgbClr val="2F5496"/>
                </a:solidFill>
                <a:latin typeface="Microsoft JhengHei"/>
                <a:ea typeface="Microsoft JhengHei"/>
                <a:cs typeface="Microsoft JhengHei"/>
                <a:sym typeface="Microsoft JhengHei"/>
              </a:rPr>
              <a:t>- 一公里內便利商店數*資料筆數大於1000</a:t>
            </a:r>
            <a:endParaRPr b="1" i="0" sz="2000" u="none" cap="none" strike="noStrike">
              <a:solidFill>
                <a:srgbClr val="2F5496"/>
              </a:solidFill>
              <a:latin typeface="Microsoft JhengHei"/>
              <a:ea typeface="Microsoft JhengHei"/>
              <a:cs typeface="Microsoft JhengHei"/>
              <a:sym typeface="Microsoft JhengHei"/>
            </a:endParaRPr>
          </a:p>
        </p:txBody>
      </p:sp>
      <p:sp>
        <p:nvSpPr>
          <p:cNvPr id="594" name="Google Shape;594;g1bfda7e5ff1_0_81"/>
          <p:cNvSpPr txBox="1"/>
          <p:nvPr/>
        </p:nvSpPr>
        <p:spPr>
          <a:xfrm>
            <a:off x="2017295" y="4167133"/>
            <a:ext cx="22674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rgbClr val="2F5496"/>
                </a:solidFill>
                <a:latin typeface="Microsoft JhengHei"/>
                <a:ea typeface="Microsoft JhengHei"/>
                <a:cs typeface="Microsoft JhengHei"/>
                <a:sym typeface="Microsoft JhengHei"/>
              </a:rPr>
              <a:t>- 一公里內診所數*資料筆數大於1000</a:t>
            </a:r>
            <a:endParaRPr b="1" i="0" sz="2000" u="none" cap="none" strike="noStrike">
              <a:solidFill>
                <a:srgbClr val="2F5496"/>
              </a:solidFill>
              <a:latin typeface="Microsoft JhengHei"/>
              <a:ea typeface="Microsoft JhengHei"/>
              <a:cs typeface="Microsoft JhengHei"/>
              <a:sym typeface="Microsoft JhengHei"/>
            </a:endParaRPr>
          </a:p>
        </p:txBody>
      </p:sp>
      <p:pic>
        <p:nvPicPr>
          <p:cNvPr descr="通訊錄 外框" id="595" name="Google Shape;595;g1bfda7e5ff1_0_81"/>
          <p:cNvPicPr preferRelativeResize="0"/>
          <p:nvPr/>
        </p:nvPicPr>
        <p:blipFill rotWithShape="1">
          <a:blip r:embed="rId3">
            <a:alphaModFix/>
          </a:blip>
          <a:srcRect b="0" l="0" r="0" t="0"/>
          <a:stretch/>
        </p:blipFill>
        <p:spPr>
          <a:xfrm>
            <a:off x="7754078" y="2782122"/>
            <a:ext cx="914400" cy="914400"/>
          </a:xfrm>
          <a:prstGeom prst="rect">
            <a:avLst/>
          </a:prstGeom>
          <a:noFill/>
          <a:ln>
            <a:noFill/>
          </a:ln>
        </p:spPr>
      </p:pic>
      <p:sp>
        <p:nvSpPr>
          <p:cNvPr id="596" name="Google Shape;596;g1bfda7e5ff1_0_81"/>
          <p:cNvSpPr txBox="1"/>
          <p:nvPr/>
        </p:nvSpPr>
        <p:spPr>
          <a:xfrm>
            <a:off x="8610600" y="2874900"/>
            <a:ext cx="34554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rgbClr val="2F5496"/>
                </a:solidFill>
                <a:latin typeface="Microsoft JhengHei"/>
                <a:ea typeface="Microsoft JhengHei"/>
                <a:cs typeface="Microsoft JhengHei"/>
                <a:sym typeface="Microsoft JhengHei"/>
              </a:rPr>
              <a:t>- 良好篩檢站地址.csv</a:t>
            </a:r>
            <a:endParaRPr b="1" i="0" sz="2000" u="none" cap="none" strike="noStrike">
              <a:solidFill>
                <a:srgbClr val="2F549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2F549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2F5496"/>
              </a:solidFill>
              <a:latin typeface="Microsoft JhengHei"/>
              <a:ea typeface="Microsoft JhengHei"/>
              <a:cs typeface="Microsoft JhengHei"/>
              <a:sym typeface="Microsoft JhengHei"/>
            </a:endParaRPr>
          </a:p>
        </p:txBody>
      </p:sp>
      <p:cxnSp>
        <p:nvCxnSpPr>
          <p:cNvPr id="597" name="Google Shape;597;g1bfda7e5ff1_0_81"/>
          <p:cNvCxnSpPr>
            <a:stCxn id="591" idx="3"/>
            <a:endCxn id="595" idx="1"/>
          </p:cNvCxnSpPr>
          <p:nvPr/>
        </p:nvCxnSpPr>
        <p:spPr>
          <a:xfrm>
            <a:off x="4959425" y="2014525"/>
            <a:ext cx="2794800" cy="1224900"/>
          </a:xfrm>
          <a:prstGeom prst="straightConnector1">
            <a:avLst/>
          </a:prstGeom>
          <a:noFill/>
          <a:ln cap="flat" cmpd="sng" w="38100">
            <a:solidFill>
              <a:schemeClr val="dk2"/>
            </a:solidFill>
            <a:prstDash val="solid"/>
            <a:round/>
            <a:headEnd len="sm" w="sm" type="none"/>
            <a:tailEnd len="sm" w="sm" type="none"/>
          </a:ln>
        </p:spPr>
      </p:cxnSp>
      <p:cxnSp>
        <p:nvCxnSpPr>
          <p:cNvPr id="598" name="Google Shape;598;g1bfda7e5ff1_0_81"/>
          <p:cNvCxnSpPr>
            <a:endCxn id="595" idx="1"/>
          </p:cNvCxnSpPr>
          <p:nvPr/>
        </p:nvCxnSpPr>
        <p:spPr>
          <a:xfrm>
            <a:off x="4939478" y="3238422"/>
            <a:ext cx="2814600" cy="900"/>
          </a:xfrm>
          <a:prstGeom prst="straightConnector1">
            <a:avLst/>
          </a:prstGeom>
          <a:noFill/>
          <a:ln cap="flat" cmpd="sng" w="38100">
            <a:solidFill>
              <a:schemeClr val="dk2"/>
            </a:solidFill>
            <a:prstDash val="solid"/>
            <a:round/>
            <a:headEnd len="sm" w="sm" type="none"/>
            <a:tailEnd len="sm" w="sm" type="none"/>
          </a:ln>
        </p:spPr>
      </p:cxnSp>
      <p:cxnSp>
        <p:nvCxnSpPr>
          <p:cNvPr id="599" name="Google Shape;599;g1bfda7e5ff1_0_81"/>
          <p:cNvCxnSpPr>
            <a:endCxn id="595" idx="1"/>
          </p:cNvCxnSpPr>
          <p:nvPr/>
        </p:nvCxnSpPr>
        <p:spPr>
          <a:xfrm flipH="1" rot="10800000">
            <a:off x="5021078" y="3239322"/>
            <a:ext cx="2733000" cy="1305600"/>
          </a:xfrm>
          <a:prstGeom prst="straightConnector1">
            <a:avLst/>
          </a:prstGeom>
          <a:noFill/>
          <a:ln cap="flat" cmpd="sng" w="38100">
            <a:solidFill>
              <a:schemeClr val="dk2"/>
            </a:solidFill>
            <a:prstDash val="solid"/>
            <a:round/>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604" name="Shape 604"/>
        <p:cNvGrpSpPr/>
        <p:nvPr/>
      </p:nvGrpSpPr>
      <p:grpSpPr>
        <a:xfrm>
          <a:off x="0" y="0"/>
          <a:ext cx="0" cy="0"/>
          <a:chOff x="0" y="0"/>
          <a:chExt cx="0" cy="0"/>
        </a:xfrm>
      </p:grpSpPr>
      <p:sp>
        <p:nvSpPr>
          <p:cNvPr id="605" name="Google Shape;605;g1b5679f712b_0_4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06" name="Google Shape;606;g1b5679f712b_0_46"/>
          <p:cNvSpPr/>
          <p:nvPr/>
        </p:nvSpPr>
        <p:spPr>
          <a:xfrm rot="2700000">
            <a:off x="11052660" y="2120011"/>
            <a:ext cx="645306" cy="645306"/>
          </a:xfrm>
          <a:prstGeom prst="rect">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07" name="Google Shape;607;g1b5679f712b_0_46"/>
          <p:cNvSpPr/>
          <p:nvPr/>
        </p:nvSpPr>
        <p:spPr>
          <a:xfrm rot="-5400000">
            <a:off x="10288968" y="1343059"/>
            <a:ext cx="2532900" cy="1272900"/>
          </a:xfrm>
          <a:prstGeom prst="triangle">
            <a:avLst>
              <a:gd fmla="val 50000" name="adj"/>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08" name="Google Shape;608;g1b5679f712b_0_46"/>
          <p:cNvSpPr/>
          <p:nvPr/>
        </p:nvSpPr>
        <p:spPr>
          <a:xfrm rot="5400000">
            <a:off x="-501690" y="5103247"/>
            <a:ext cx="2017500" cy="1014000"/>
          </a:xfrm>
          <a:prstGeom prst="triangle">
            <a:avLst>
              <a:gd fmla="val 50000" name="adj"/>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09" name="Google Shape;609;g1b5679f712b_0_46"/>
          <p:cNvSpPr/>
          <p:nvPr/>
        </p:nvSpPr>
        <p:spPr>
          <a:xfrm rot="2700000">
            <a:off x="427814" y="5728750"/>
            <a:ext cx="485782" cy="485782"/>
          </a:xfrm>
          <a:prstGeom prst="rect">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通訊錄 外框" id="610" name="Google Shape;610;g1b5679f712b_0_46"/>
          <p:cNvPicPr preferRelativeResize="0"/>
          <p:nvPr/>
        </p:nvPicPr>
        <p:blipFill rotWithShape="1">
          <a:blip r:embed="rId3">
            <a:alphaModFix/>
          </a:blip>
          <a:srcRect b="0" l="0" r="0" t="0"/>
          <a:stretch/>
        </p:blipFill>
        <p:spPr>
          <a:xfrm>
            <a:off x="4682927" y="4023701"/>
            <a:ext cx="914400" cy="914400"/>
          </a:xfrm>
          <a:prstGeom prst="rect">
            <a:avLst/>
          </a:prstGeom>
          <a:noFill/>
          <a:ln>
            <a:noFill/>
          </a:ln>
        </p:spPr>
      </p:pic>
      <p:pic>
        <p:nvPicPr>
          <p:cNvPr descr="通訊錄 外框" id="611" name="Google Shape;611;g1b5679f712b_0_46"/>
          <p:cNvPicPr preferRelativeResize="0"/>
          <p:nvPr/>
        </p:nvPicPr>
        <p:blipFill rotWithShape="1">
          <a:blip r:embed="rId3">
            <a:alphaModFix/>
          </a:blip>
          <a:srcRect b="0" l="0" r="0" t="0"/>
          <a:stretch/>
        </p:blipFill>
        <p:spPr>
          <a:xfrm>
            <a:off x="4682927" y="1133630"/>
            <a:ext cx="914400" cy="914400"/>
          </a:xfrm>
          <a:prstGeom prst="rect">
            <a:avLst/>
          </a:prstGeom>
          <a:noFill/>
          <a:ln>
            <a:noFill/>
          </a:ln>
        </p:spPr>
      </p:pic>
      <p:pic>
        <p:nvPicPr>
          <p:cNvPr descr="通訊錄 外框" id="612" name="Google Shape;612;g1b5679f712b_0_46"/>
          <p:cNvPicPr preferRelativeResize="0"/>
          <p:nvPr/>
        </p:nvPicPr>
        <p:blipFill rotWithShape="1">
          <a:blip r:embed="rId3">
            <a:alphaModFix/>
          </a:blip>
          <a:srcRect b="0" l="0" r="0" t="0"/>
          <a:stretch/>
        </p:blipFill>
        <p:spPr>
          <a:xfrm>
            <a:off x="4682927" y="2095032"/>
            <a:ext cx="914400" cy="914400"/>
          </a:xfrm>
          <a:prstGeom prst="rect">
            <a:avLst/>
          </a:prstGeom>
          <a:noFill/>
          <a:ln>
            <a:noFill/>
          </a:ln>
        </p:spPr>
      </p:pic>
      <p:pic>
        <p:nvPicPr>
          <p:cNvPr descr="通訊錄 外框" id="613" name="Google Shape;613;g1b5679f712b_0_46"/>
          <p:cNvPicPr preferRelativeResize="0"/>
          <p:nvPr/>
        </p:nvPicPr>
        <p:blipFill rotWithShape="1">
          <a:blip r:embed="rId3">
            <a:alphaModFix/>
          </a:blip>
          <a:srcRect b="0" l="0" r="0" t="0"/>
          <a:stretch/>
        </p:blipFill>
        <p:spPr>
          <a:xfrm>
            <a:off x="4682927" y="3056539"/>
            <a:ext cx="914400" cy="914400"/>
          </a:xfrm>
          <a:prstGeom prst="rect">
            <a:avLst/>
          </a:prstGeom>
          <a:noFill/>
          <a:ln>
            <a:noFill/>
          </a:ln>
        </p:spPr>
      </p:pic>
      <p:sp>
        <p:nvSpPr>
          <p:cNvPr id="614" name="Google Shape;614;g1b5679f712b_0_46"/>
          <p:cNvSpPr txBox="1"/>
          <p:nvPr/>
        </p:nvSpPr>
        <p:spPr>
          <a:xfrm>
            <a:off x="5597327" y="1388012"/>
            <a:ext cx="2047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rgbClr val="2F5496"/>
                </a:solidFill>
                <a:latin typeface="Microsoft JhengHei"/>
                <a:ea typeface="Microsoft JhengHei"/>
                <a:cs typeface="Microsoft JhengHei"/>
                <a:sym typeface="Microsoft JhengHei"/>
              </a:rPr>
              <a:t>- 首篩_電訪名單</a:t>
            </a:r>
            <a:endParaRPr b="1" i="0" sz="2000" u="none" cap="none" strike="noStrike">
              <a:solidFill>
                <a:srgbClr val="2F5496"/>
              </a:solidFill>
              <a:latin typeface="Microsoft JhengHei"/>
              <a:ea typeface="Microsoft JhengHei"/>
              <a:cs typeface="Microsoft JhengHei"/>
              <a:sym typeface="Microsoft JhengHei"/>
            </a:endParaRPr>
          </a:p>
        </p:txBody>
      </p:sp>
      <p:sp>
        <p:nvSpPr>
          <p:cNvPr id="615" name="Google Shape;615;g1b5679f712b_0_46"/>
          <p:cNvSpPr txBox="1"/>
          <p:nvPr/>
        </p:nvSpPr>
        <p:spPr>
          <a:xfrm>
            <a:off x="5594656" y="2349125"/>
            <a:ext cx="22674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rgbClr val="2F5496"/>
                </a:solidFill>
                <a:latin typeface="Microsoft JhengHei"/>
                <a:ea typeface="Microsoft JhengHei"/>
                <a:cs typeface="Microsoft JhengHei"/>
                <a:sym typeface="Microsoft JhengHei"/>
              </a:rPr>
              <a:t>- 高潛力_電訪名單</a:t>
            </a:r>
            <a:endParaRPr b="1" i="0" sz="2000" u="none" cap="none" strike="noStrike">
              <a:solidFill>
                <a:srgbClr val="2F5496"/>
              </a:solidFill>
              <a:latin typeface="Microsoft JhengHei"/>
              <a:ea typeface="Microsoft JhengHei"/>
              <a:cs typeface="Microsoft JhengHei"/>
              <a:sym typeface="Microsoft JhengHei"/>
            </a:endParaRPr>
          </a:p>
        </p:txBody>
      </p:sp>
      <p:sp>
        <p:nvSpPr>
          <p:cNvPr id="616" name="Google Shape;616;g1b5679f712b_0_46"/>
          <p:cNvSpPr txBox="1"/>
          <p:nvPr/>
        </p:nvSpPr>
        <p:spPr>
          <a:xfrm>
            <a:off x="5594656" y="3310238"/>
            <a:ext cx="22674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rgbClr val="2F5496"/>
                </a:solidFill>
                <a:latin typeface="Microsoft JhengHei"/>
                <a:ea typeface="Microsoft JhengHei"/>
                <a:cs typeface="Microsoft JhengHei"/>
                <a:sym typeface="Microsoft JhengHei"/>
              </a:rPr>
              <a:t>- 低潛力_電訪名單</a:t>
            </a:r>
            <a:endParaRPr b="1" i="0" sz="2000" u="none" cap="none" strike="noStrike">
              <a:solidFill>
                <a:srgbClr val="2F5496"/>
              </a:solidFill>
              <a:latin typeface="Microsoft JhengHei"/>
              <a:ea typeface="Microsoft JhengHei"/>
              <a:cs typeface="Microsoft JhengHei"/>
              <a:sym typeface="Microsoft JhengHei"/>
            </a:endParaRPr>
          </a:p>
        </p:txBody>
      </p:sp>
      <p:sp>
        <p:nvSpPr>
          <p:cNvPr id="617" name="Google Shape;617;g1b5679f712b_0_4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TW"/>
              <a:t>‹#›</a:t>
            </a:fld>
            <a:endParaRPr/>
          </a:p>
        </p:txBody>
      </p:sp>
      <p:pic>
        <p:nvPicPr>
          <p:cNvPr descr="通訊錄 外框" id="618" name="Google Shape;618;g1b5679f712b_0_46"/>
          <p:cNvPicPr preferRelativeResize="0"/>
          <p:nvPr/>
        </p:nvPicPr>
        <p:blipFill rotWithShape="1">
          <a:blip r:embed="rId3">
            <a:alphaModFix/>
          </a:blip>
          <a:srcRect b="0" l="0" r="0" t="0"/>
          <a:stretch/>
        </p:blipFill>
        <p:spPr>
          <a:xfrm>
            <a:off x="4680256" y="4990863"/>
            <a:ext cx="914400" cy="914400"/>
          </a:xfrm>
          <a:prstGeom prst="rect">
            <a:avLst/>
          </a:prstGeom>
          <a:noFill/>
          <a:ln>
            <a:noFill/>
          </a:ln>
        </p:spPr>
      </p:pic>
      <p:sp>
        <p:nvSpPr>
          <p:cNvPr id="619" name="Google Shape;619;g1b5679f712b_0_46"/>
          <p:cNvSpPr txBox="1"/>
          <p:nvPr/>
        </p:nvSpPr>
        <p:spPr>
          <a:xfrm>
            <a:off x="5594577" y="5262945"/>
            <a:ext cx="3487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rgbClr val="2F5496"/>
                </a:solidFill>
                <a:latin typeface="Microsoft JhengHei"/>
                <a:ea typeface="Microsoft JhengHei"/>
                <a:cs typeface="Microsoft JhengHei"/>
                <a:sym typeface="Microsoft JhengHei"/>
              </a:rPr>
              <a:t>- 電話錯誤、空號、死亡名單</a:t>
            </a:r>
            <a:endParaRPr b="0" i="0" sz="1600" u="none" cap="none" strike="noStrike">
              <a:solidFill>
                <a:srgbClr val="000000"/>
              </a:solidFill>
              <a:latin typeface="Arial"/>
              <a:ea typeface="Arial"/>
              <a:cs typeface="Arial"/>
              <a:sym typeface="Arial"/>
            </a:endParaRPr>
          </a:p>
        </p:txBody>
      </p:sp>
      <p:sp>
        <p:nvSpPr>
          <p:cNvPr id="620" name="Google Shape;620;g1b5679f712b_0_46"/>
          <p:cNvSpPr txBox="1"/>
          <p:nvPr/>
        </p:nvSpPr>
        <p:spPr>
          <a:xfrm>
            <a:off x="5597293" y="4274890"/>
            <a:ext cx="15774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rgbClr val="2F5496"/>
                </a:solidFill>
                <a:latin typeface="Microsoft JhengHei"/>
                <a:ea typeface="Microsoft JhengHei"/>
                <a:cs typeface="Microsoft JhengHei"/>
                <a:sym typeface="Microsoft JhengHei"/>
              </a:rPr>
              <a:t>- 簡訊名單</a:t>
            </a:r>
            <a:endParaRPr b="0" i="0" sz="1600" u="none" cap="none" strike="noStrike">
              <a:solidFill>
                <a:srgbClr val="000000"/>
              </a:solidFill>
              <a:latin typeface="Arial"/>
              <a:ea typeface="Arial"/>
              <a:cs typeface="Arial"/>
              <a:sym typeface="Arial"/>
            </a:endParaRPr>
          </a:p>
        </p:txBody>
      </p:sp>
      <p:sp>
        <p:nvSpPr>
          <p:cNvPr id="621" name="Google Shape;621;g1b5679f712b_0_46"/>
          <p:cNvSpPr txBox="1"/>
          <p:nvPr/>
        </p:nvSpPr>
        <p:spPr>
          <a:xfrm>
            <a:off x="518672" y="509591"/>
            <a:ext cx="3077382" cy="113573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600"/>
              <a:buFont typeface="Microsoft JhengHei"/>
              <a:buNone/>
            </a:pPr>
            <a:r>
              <a:rPr b="1" i="0" lang="zh-TW" sz="3600" u="none" cap="none" strike="noStrike">
                <a:solidFill>
                  <a:srgbClr val="000000"/>
                </a:solidFill>
                <a:latin typeface="Microsoft JhengHei"/>
                <a:ea typeface="Microsoft JhengHei"/>
                <a:cs typeface="Microsoft JhengHei"/>
                <a:sym typeface="Microsoft JhengHei"/>
              </a:rPr>
              <a:t>結果輸出</a:t>
            </a:r>
            <a:endParaRPr b="1" i="0" sz="3600" u="none" cap="none" strike="noStrike">
              <a:solidFill>
                <a:srgbClr val="000000"/>
              </a:solidFill>
              <a:latin typeface="Microsoft JhengHei"/>
              <a:ea typeface="Microsoft JhengHei"/>
              <a:cs typeface="Microsoft JhengHei"/>
              <a:sym typeface="Microsoft JhengHei"/>
            </a:endParaRPr>
          </a:p>
        </p:txBody>
      </p:sp>
      <p:cxnSp>
        <p:nvCxnSpPr>
          <p:cNvPr id="622" name="Google Shape;622;g1b5679f712b_0_46"/>
          <p:cNvCxnSpPr/>
          <p:nvPr/>
        </p:nvCxnSpPr>
        <p:spPr>
          <a:xfrm>
            <a:off x="649905" y="1541186"/>
            <a:ext cx="846386" cy="0"/>
          </a:xfrm>
          <a:prstGeom prst="straightConnector1">
            <a:avLst/>
          </a:prstGeom>
          <a:noFill/>
          <a:ln cap="flat" cmpd="sng" w="38100">
            <a:solidFill>
              <a:srgbClr val="C55A11"/>
            </a:solidFill>
            <a:prstDash val="solid"/>
            <a:miter lim="800000"/>
            <a:headEnd len="sm" w="sm" type="none"/>
            <a:tailEnd len="sm" w="sm" type="none"/>
          </a:ln>
        </p:spPr>
      </p:cxnSp>
      <p:sp>
        <p:nvSpPr>
          <p:cNvPr id="623" name="Google Shape;623;g1b5679f712b_0_46"/>
          <p:cNvSpPr txBox="1"/>
          <p:nvPr>
            <p:ph idx="1" type="body"/>
          </p:nvPr>
        </p:nvSpPr>
        <p:spPr>
          <a:xfrm>
            <a:off x="838200" y="1825625"/>
            <a:ext cx="2010508" cy="63571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zh-TW" sz="2400">
                <a:latin typeface="Microsoft JhengHei"/>
                <a:ea typeface="Microsoft JhengHei"/>
                <a:cs typeface="Microsoft JhengHei"/>
                <a:sym typeface="Microsoft JhengHei"/>
              </a:rPr>
              <a:t>輸出5個名單</a:t>
            </a:r>
            <a:endParaRPr/>
          </a:p>
        </p:txBody>
      </p:sp>
      <p:sp>
        <p:nvSpPr>
          <p:cNvPr id="624" name="Google Shape;624;g1b5679f712b_0_46"/>
          <p:cNvSpPr/>
          <p:nvPr/>
        </p:nvSpPr>
        <p:spPr>
          <a:xfrm>
            <a:off x="4308734" y="1467771"/>
            <a:ext cx="323262" cy="2162908"/>
          </a:xfrm>
          <a:prstGeom prst="leftBrace">
            <a:avLst>
              <a:gd fmla="val 8333" name="adj1"/>
              <a:gd fmla="val 50407" name="adj2"/>
            </a:avLst>
          </a:prstGeom>
          <a:noFill/>
          <a:ln cap="flat" cmpd="sng" w="28575">
            <a:solidFill>
              <a:srgbClr val="3E6EC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625" name="Google Shape;625;g1b5679f712b_0_46"/>
          <p:cNvSpPr txBox="1"/>
          <p:nvPr/>
        </p:nvSpPr>
        <p:spPr>
          <a:xfrm>
            <a:off x="3527850" y="2383010"/>
            <a:ext cx="794802" cy="375603"/>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ctr">
              <a:lnSpc>
                <a:spcPct val="90000"/>
              </a:lnSpc>
              <a:spcBef>
                <a:spcPts val="0"/>
              </a:spcBef>
              <a:spcAft>
                <a:spcPts val="0"/>
              </a:spcAft>
              <a:buClr>
                <a:schemeClr val="dk1"/>
              </a:buClr>
              <a:buSzPct val="108108"/>
              <a:buFont typeface="Arial"/>
              <a:buNone/>
            </a:pPr>
            <a:r>
              <a:rPr b="1" i="0" lang="zh-TW" sz="2400" u="none" cap="none" strike="noStrike">
                <a:solidFill>
                  <a:srgbClr val="2F5496"/>
                </a:solidFill>
                <a:latin typeface="Microsoft JhengHei"/>
                <a:ea typeface="Microsoft JhengHei"/>
                <a:cs typeface="Microsoft JhengHei"/>
                <a:sym typeface="Microsoft JhengHei"/>
              </a:rPr>
              <a:t>電訪</a:t>
            </a:r>
            <a:endParaRPr b="1" i="0" sz="2800" u="none" cap="none" strike="noStrike">
              <a:solidFill>
                <a:srgbClr val="2F5496"/>
              </a:solidFill>
              <a:latin typeface="Calibri"/>
              <a:ea typeface="Calibri"/>
              <a:cs typeface="Calibri"/>
              <a:sym typeface="Calibri"/>
            </a:endParaRPr>
          </a:p>
        </p:txBody>
      </p:sp>
      <p:sp>
        <p:nvSpPr>
          <p:cNvPr id="626" name="Google Shape;626;g1b5679f712b_0_46"/>
          <p:cNvSpPr txBox="1"/>
          <p:nvPr/>
        </p:nvSpPr>
        <p:spPr>
          <a:xfrm>
            <a:off x="3523779" y="4287188"/>
            <a:ext cx="794802" cy="375603"/>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ctr">
              <a:lnSpc>
                <a:spcPct val="90000"/>
              </a:lnSpc>
              <a:spcBef>
                <a:spcPts val="0"/>
              </a:spcBef>
              <a:spcAft>
                <a:spcPts val="0"/>
              </a:spcAft>
              <a:buClr>
                <a:schemeClr val="dk1"/>
              </a:buClr>
              <a:buSzPct val="108108"/>
              <a:buFont typeface="Arial"/>
              <a:buNone/>
            </a:pPr>
            <a:r>
              <a:rPr b="1" i="0" lang="zh-TW" sz="2400" u="none" cap="none" strike="noStrike">
                <a:solidFill>
                  <a:srgbClr val="2F5496"/>
                </a:solidFill>
                <a:latin typeface="Calibri"/>
                <a:ea typeface="Calibri"/>
                <a:cs typeface="Calibri"/>
                <a:sym typeface="Calibri"/>
              </a:rPr>
              <a:t>簡訊</a:t>
            </a:r>
            <a:endParaRPr b="1" i="0" sz="2400" u="none" cap="none" strike="noStrike">
              <a:solidFill>
                <a:srgbClr val="2F5496"/>
              </a:solidFill>
              <a:latin typeface="Calibri"/>
              <a:ea typeface="Calibri"/>
              <a:cs typeface="Calibri"/>
              <a:sym typeface="Calibri"/>
            </a:endParaRPr>
          </a:p>
        </p:txBody>
      </p:sp>
      <p:sp>
        <p:nvSpPr>
          <p:cNvPr id="627" name="Google Shape;627;g1b5679f712b_0_46"/>
          <p:cNvSpPr txBox="1"/>
          <p:nvPr/>
        </p:nvSpPr>
        <p:spPr>
          <a:xfrm>
            <a:off x="3517930" y="5260975"/>
            <a:ext cx="794802" cy="375603"/>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ctr">
              <a:lnSpc>
                <a:spcPct val="90000"/>
              </a:lnSpc>
              <a:spcBef>
                <a:spcPts val="0"/>
              </a:spcBef>
              <a:spcAft>
                <a:spcPts val="0"/>
              </a:spcAft>
              <a:buClr>
                <a:schemeClr val="dk1"/>
              </a:buClr>
              <a:buSzPct val="108108"/>
              <a:buFont typeface="Arial"/>
              <a:buNone/>
            </a:pPr>
            <a:r>
              <a:rPr b="1" i="0" lang="zh-TW" sz="2400" u="none" cap="none" strike="noStrike">
                <a:solidFill>
                  <a:srgbClr val="2F5496"/>
                </a:solidFill>
                <a:latin typeface="Calibri"/>
                <a:ea typeface="Calibri"/>
                <a:cs typeface="Calibri"/>
                <a:sym typeface="Calibri"/>
              </a:rPr>
              <a:t>修改</a:t>
            </a:r>
            <a:endParaRPr b="1" i="0" sz="2400" u="none" cap="none" strike="noStrike">
              <a:solidFill>
                <a:srgbClr val="2F5496"/>
              </a:solidFill>
              <a:latin typeface="Calibri"/>
              <a:ea typeface="Calibri"/>
              <a:cs typeface="Calibri"/>
              <a:sym typeface="Calibri"/>
            </a:endParaRPr>
          </a:p>
        </p:txBody>
      </p:sp>
      <p:cxnSp>
        <p:nvCxnSpPr>
          <p:cNvPr id="628" name="Google Shape;628;g1b5679f712b_0_46"/>
          <p:cNvCxnSpPr>
            <a:stCxn id="626" idx="3"/>
          </p:cNvCxnSpPr>
          <p:nvPr/>
        </p:nvCxnSpPr>
        <p:spPr>
          <a:xfrm>
            <a:off x="4318581" y="4474990"/>
            <a:ext cx="361800" cy="0"/>
          </a:xfrm>
          <a:prstGeom prst="straightConnector1">
            <a:avLst/>
          </a:prstGeom>
          <a:noFill/>
          <a:ln cap="flat" cmpd="sng" w="28575">
            <a:solidFill>
              <a:srgbClr val="0070C0"/>
            </a:solidFill>
            <a:prstDash val="solid"/>
            <a:round/>
            <a:headEnd len="sm" w="sm" type="none"/>
            <a:tailEnd len="sm" w="sm" type="none"/>
          </a:ln>
        </p:spPr>
      </p:cxnSp>
      <p:cxnSp>
        <p:nvCxnSpPr>
          <p:cNvPr id="629" name="Google Shape;629;g1b5679f712b_0_46"/>
          <p:cNvCxnSpPr>
            <a:stCxn id="627" idx="3"/>
            <a:endCxn id="618" idx="1"/>
          </p:cNvCxnSpPr>
          <p:nvPr/>
        </p:nvCxnSpPr>
        <p:spPr>
          <a:xfrm flipH="1" rot="10800000">
            <a:off x="4312732" y="5448177"/>
            <a:ext cx="367500" cy="600"/>
          </a:xfrm>
          <a:prstGeom prst="straightConnector1">
            <a:avLst/>
          </a:prstGeom>
          <a:noFill/>
          <a:ln cap="flat" cmpd="sng" w="28575">
            <a:solidFill>
              <a:srgbClr val="0070C0"/>
            </a:solidFill>
            <a:prstDash val="solid"/>
            <a:round/>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634" name="Shape 634"/>
        <p:cNvGrpSpPr/>
        <p:nvPr/>
      </p:nvGrpSpPr>
      <p:grpSpPr>
        <a:xfrm>
          <a:off x="0" y="0"/>
          <a:ext cx="0" cy="0"/>
          <a:chOff x="0" y="0"/>
          <a:chExt cx="0" cy="0"/>
        </a:xfrm>
      </p:grpSpPr>
      <p:sp>
        <p:nvSpPr>
          <p:cNvPr id="635" name="Google Shape;635;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36" name="Google Shape;636;p11"/>
          <p:cNvSpPr/>
          <p:nvPr/>
        </p:nvSpPr>
        <p:spPr>
          <a:xfrm rot="2700000">
            <a:off x="11052629" y="2120024"/>
            <a:ext cx="645368" cy="645368"/>
          </a:xfrm>
          <a:prstGeom prst="rect">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37" name="Google Shape;637;p11"/>
          <p:cNvSpPr/>
          <p:nvPr/>
        </p:nvSpPr>
        <p:spPr>
          <a:xfrm rot="-5400000">
            <a:off x="10289068" y="1343027"/>
            <a:ext cx="2532832" cy="1273032"/>
          </a:xfrm>
          <a:prstGeom prst="triangle">
            <a:avLst>
              <a:gd fmla="val 50000" name="adj"/>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38" name="Google Shape;638;p11"/>
          <p:cNvSpPr/>
          <p:nvPr/>
        </p:nvSpPr>
        <p:spPr>
          <a:xfrm rot="5400000">
            <a:off x="-501760" y="5103257"/>
            <a:ext cx="2017580" cy="1014060"/>
          </a:xfrm>
          <a:prstGeom prst="triangle">
            <a:avLst>
              <a:gd fmla="val 50000" name="adj"/>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39" name="Google Shape;639;p11"/>
          <p:cNvSpPr/>
          <p:nvPr/>
        </p:nvSpPr>
        <p:spPr>
          <a:xfrm rot="2700000">
            <a:off x="427916" y="5728708"/>
            <a:ext cx="485578" cy="485578"/>
          </a:xfrm>
          <a:prstGeom prst="rect">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40" name="Google Shape;640;p11"/>
          <p:cNvSpPr txBox="1"/>
          <p:nvPr/>
        </p:nvSpPr>
        <p:spPr>
          <a:xfrm>
            <a:off x="518672" y="509591"/>
            <a:ext cx="10905066" cy="113573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600"/>
              <a:buFont typeface="Microsoft JhengHei"/>
              <a:buNone/>
            </a:pPr>
            <a:r>
              <a:rPr b="1" i="0" lang="zh-TW" sz="3600" u="none" cap="none" strike="noStrike">
                <a:solidFill>
                  <a:srgbClr val="000000"/>
                </a:solidFill>
                <a:latin typeface="Microsoft JhengHei"/>
                <a:ea typeface="Microsoft JhengHei"/>
                <a:cs typeface="Microsoft JhengHei"/>
                <a:sym typeface="Microsoft JhengHei"/>
              </a:rPr>
              <a:t>腸篩效益分析</a:t>
            </a:r>
            <a:endParaRPr b="0" i="0" sz="1400" u="none" cap="none" strike="noStrike">
              <a:solidFill>
                <a:srgbClr val="000000"/>
              </a:solidFill>
              <a:latin typeface="Arial"/>
              <a:ea typeface="Arial"/>
              <a:cs typeface="Arial"/>
              <a:sym typeface="Arial"/>
            </a:endParaRPr>
          </a:p>
        </p:txBody>
      </p:sp>
      <p:cxnSp>
        <p:nvCxnSpPr>
          <p:cNvPr id="641" name="Google Shape;641;p11"/>
          <p:cNvCxnSpPr/>
          <p:nvPr/>
        </p:nvCxnSpPr>
        <p:spPr>
          <a:xfrm>
            <a:off x="649905" y="1541186"/>
            <a:ext cx="846386" cy="0"/>
          </a:xfrm>
          <a:prstGeom prst="straightConnector1">
            <a:avLst/>
          </a:prstGeom>
          <a:noFill/>
          <a:ln cap="flat" cmpd="sng" w="38100">
            <a:solidFill>
              <a:srgbClr val="C55A11"/>
            </a:solidFill>
            <a:prstDash val="solid"/>
            <a:miter lim="800000"/>
            <a:headEnd len="sm" w="sm" type="none"/>
            <a:tailEnd len="sm" w="sm" type="none"/>
          </a:ln>
        </p:spPr>
      </p:cxnSp>
      <p:sp>
        <p:nvSpPr>
          <p:cNvPr id="642" name="Google Shape;64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TW"/>
              <a:t>‹#›</a:t>
            </a:fld>
            <a:endParaRPr/>
          </a:p>
        </p:txBody>
      </p:sp>
      <p:sp>
        <p:nvSpPr>
          <p:cNvPr id="643" name="Google Shape;643;p11"/>
          <p:cNvSpPr txBox="1"/>
          <p:nvPr/>
        </p:nvSpPr>
        <p:spPr>
          <a:xfrm>
            <a:off x="3993100" y="418807"/>
            <a:ext cx="4678800" cy="9126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Arial"/>
              <a:buNone/>
            </a:pPr>
            <a:r>
              <a:rPr b="1" i="0" lang="zh-TW" sz="2400" u="none" cap="none" strike="noStrike">
                <a:solidFill>
                  <a:schemeClr val="dk1"/>
                </a:solidFill>
                <a:latin typeface="Microsoft JhengHei"/>
                <a:ea typeface="Microsoft JhengHei"/>
                <a:cs typeface="Microsoft JhengHei"/>
                <a:sym typeface="Microsoft JhengHei"/>
              </a:rPr>
              <a:t>總量：19,570通</a:t>
            </a:r>
            <a:endParaRPr b="1" i="0" sz="2400" u="none" cap="none" strike="noStrike">
              <a:solidFill>
                <a:schemeClr val="dk1"/>
              </a:solidFill>
              <a:latin typeface="Microsoft JhengHei"/>
              <a:ea typeface="Microsoft JhengHei"/>
              <a:cs typeface="Microsoft JhengHei"/>
              <a:sym typeface="Microsoft JhengHei"/>
            </a:endParaRPr>
          </a:p>
          <a:p>
            <a:pPr indent="0" lvl="0" marL="0" marR="0" rtl="0" algn="ctr">
              <a:lnSpc>
                <a:spcPct val="90000"/>
              </a:lnSpc>
              <a:spcBef>
                <a:spcPts val="0"/>
              </a:spcBef>
              <a:spcAft>
                <a:spcPts val="0"/>
              </a:spcAft>
              <a:buClr>
                <a:schemeClr val="dk1"/>
              </a:buClr>
              <a:buSzPts val="2400"/>
              <a:buFont typeface="Arial"/>
              <a:buNone/>
            </a:pPr>
            <a:r>
              <a:rPr b="1" i="0" lang="zh-TW" sz="2400" u="none" cap="none" strike="noStrike">
                <a:solidFill>
                  <a:schemeClr val="dk1"/>
                </a:solidFill>
                <a:latin typeface="Microsoft JhengHei"/>
                <a:ea typeface="Microsoft JhengHei"/>
                <a:cs typeface="Microsoft JhengHei"/>
                <a:sym typeface="Microsoft JhengHei"/>
              </a:rPr>
              <a:t>針對非首篩分析(數量：6347通)</a:t>
            </a:r>
            <a:endParaRPr b="1" i="0" sz="2400" u="none" cap="none" strike="noStrike">
              <a:solidFill>
                <a:schemeClr val="dk1"/>
              </a:solidFill>
              <a:latin typeface="Microsoft JhengHei"/>
              <a:ea typeface="Microsoft JhengHei"/>
              <a:cs typeface="Microsoft JhengHei"/>
              <a:sym typeface="Microsoft JhengHei"/>
            </a:endParaRPr>
          </a:p>
        </p:txBody>
      </p:sp>
      <p:grpSp>
        <p:nvGrpSpPr>
          <p:cNvPr id="644" name="Google Shape;644;p11"/>
          <p:cNvGrpSpPr/>
          <p:nvPr/>
        </p:nvGrpSpPr>
        <p:grpSpPr>
          <a:xfrm>
            <a:off x="544796" y="2085397"/>
            <a:ext cx="5085046" cy="1107996"/>
            <a:chOff x="1326425" y="3307722"/>
            <a:chExt cx="5085046" cy="1107996"/>
          </a:xfrm>
        </p:grpSpPr>
        <p:sp>
          <p:nvSpPr>
            <p:cNvPr id="645" name="Google Shape;645;p11"/>
            <p:cNvSpPr txBox="1"/>
            <p:nvPr/>
          </p:nvSpPr>
          <p:spPr>
            <a:xfrm>
              <a:off x="4104921" y="4015608"/>
              <a:ext cx="2245053" cy="4001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減少的電話量</a:t>
              </a:r>
              <a:endParaRPr b="0" i="0" sz="1400" u="none" cap="none" strike="noStrike">
                <a:solidFill>
                  <a:srgbClr val="000000"/>
                </a:solidFill>
                <a:latin typeface="Arial"/>
                <a:ea typeface="Arial"/>
                <a:cs typeface="Arial"/>
                <a:sym typeface="Arial"/>
              </a:endParaRPr>
            </a:p>
          </p:txBody>
        </p:sp>
        <p:sp>
          <p:nvSpPr>
            <p:cNvPr id="646" name="Google Shape;646;p11"/>
            <p:cNvSpPr txBox="1"/>
            <p:nvPr/>
          </p:nvSpPr>
          <p:spPr>
            <a:xfrm>
              <a:off x="1326425" y="3307722"/>
              <a:ext cx="5085046"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zh-TW" sz="4000" u="none" cap="none" strike="noStrike">
                  <a:solidFill>
                    <a:srgbClr val="C55A11"/>
                  </a:solidFill>
                  <a:latin typeface="Microsoft JhengHei"/>
                  <a:ea typeface="Microsoft JhengHei"/>
                  <a:cs typeface="Microsoft JhengHei"/>
                  <a:sym typeface="Microsoft JhengHei"/>
                </a:rPr>
                <a:t>617(10</a:t>
              </a:r>
              <a:r>
                <a:rPr b="1" i="0" lang="zh-TW" sz="2000" u="none" cap="none" strike="noStrike">
                  <a:solidFill>
                    <a:srgbClr val="C55A11"/>
                  </a:solidFill>
                  <a:latin typeface="Microsoft JhengHei"/>
                  <a:ea typeface="Microsoft JhengHei"/>
                  <a:cs typeface="Microsoft JhengHei"/>
                  <a:sym typeface="Microsoft JhengHei"/>
                </a:rPr>
                <a:t>%</a:t>
              </a:r>
              <a:r>
                <a:rPr b="1" i="0" lang="zh-TW" sz="4000" u="none" cap="none" strike="noStrike">
                  <a:solidFill>
                    <a:srgbClr val="C55A11"/>
                  </a:solidFill>
                  <a:latin typeface="Microsoft JhengHei"/>
                  <a:ea typeface="Microsoft JhengHei"/>
                  <a:cs typeface="Microsoft JhengHei"/>
                  <a:sym typeface="Microsoft JhengHei"/>
                </a:rPr>
                <a:t>)-1,278(20</a:t>
              </a:r>
              <a:r>
                <a:rPr b="1" i="0" lang="zh-TW" sz="2000" u="none" cap="none" strike="noStrike">
                  <a:solidFill>
                    <a:srgbClr val="C55A11"/>
                  </a:solidFill>
                  <a:latin typeface="Microsoft JhengHei"/>
                  <a:ea typeface="Microsoft JhengHei"/>
                  <a:cs typeface="Microsoft JhengHei"/>
                  <a:sym typeface="Microsoft JhengHei"/>
                </a:rPr>
                <a:t>%</a:t>
              </a:r>
              <a:r>
                <a:rPr b="1" i="0" lang="zh-TW" sz="4000" u="none" cap="none" strike="noStrike">
                  <a:solidFill>
                    <a:srgbClr val="C55A11"/>
                  </a:solidFill>
                  <a:latin typeface="Microsoft JhengHei"/>
                  <a:ea typeface="Microsoft JhengHei"/>
                  <a:cs typeface="Microsoft JhengHei"/>
                  <a:sym typeface="Microsoft JhengHei"/>
                </a:rPr>
                <a:t>)</a:t>
              </a:r>
              <a:endParaRPr b="1" i="0" sz="4000" u="none" cap="none" strike="noStrike">
                <a:solidFill>
                  <a:srgbClr val="C55A11"/>
                </a:solidFill>
                <a:latin typeface="Microsoft JhengHei"/>
                <a:ea typeface="Microsoft JhengHei"/>
                <a:cs typeface="Microsoft JhengHei"/>
                <a:sym typeface="Microsoft JhengHei"/>
              </a:endParaRPr>
            </a:p>
          </p:txBody>
        </p:sp>
      </p:grpSp>
      <p:grpSp>
        <p:nvGrpSpPr>
          <p:cNvPr id="647" name="Google Shape;647;p11"/>
          <p:cNvGrpSpPr/>
          <p:nvPr/>
        </p:nvGrpSpPr>
        <p:grpSpPr>
          <a:xfrm>
            <a:off x="3243715" y="3350644"/>
            <a:ext cx="2620024" cy="1072140"/>
            <a:chOff x="951455" y="3307722"/>
            <a:chExt cx="2620024" cy="1072140"/>
          </a:xfrm>
        </p:grpSpPr>
        <p:sp>
          <p:nvSpPr>
            <p:cNvPr id="648" name="Google Shape;648;p11"/>
            <p:cNvSpPr txBox="1"/>
            <p:nvPr/>
          </p:nvSpPr>
          <p:spPr>
            <a:xfrm>
              <a:off x="951455" y="3979752"/>
              <a:ext cx="262002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每天減少電話數/年</a:t>
              </a:r>
              <a:endParaRPr b="0" i="0" sz="1400" u="none" cap="none" strike="noStrike">
                <a:solidFill>
                  <a:srgbClr val="000000"/>
                </a:solidFill>
                <a:latin typeface="Arial"/>
                <a:ea typeface="Arial"/>
                <a:cs typeface="Arial"/>
                <a:sym typeface="Arial"/>
              </a:endParaRPr>
            </a:p>
          </p:txBody>
        </p:sp>
        <p:sp>
          <p:nvSpPr>
            <p:cNvPr id="649" name="Google Shape;649;p11"/>
            <p:cNvSpPr txBox="1"/>
            <p:nvPr/>
          </p:nvSpPr>
          <p:spPr>
            <a:xfrm>
              <a:off x="1326425" y="3307722"/>
              <a:ext cx="1893467"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zh-TW" sz="4400" u="none" cap="none" strike="noStrike">
                  <a:solidFill>
                    <a:srgbClr val="C55A11"/>
                  </a:solidFill>
                  <a:latin typeface="Microsoft JhengHei"/>
                  <a:ea typeface="Microsoft JhengHei"/>
                  <a:cs typeface="Microsoft JhengHei"/>
                  <a:sym typeface="Microsoft JhengHei"/>
                </a:rPr>
                <a:t>2 – 4 </a:t>
              </a:r>
              <a:r>
                <a:rPr b="1" i="0" lang="zh-TW" sz="2400" u="none" cap="none" strike="noStrike">
                  <a:solidFill>
                    <a:srgbClr val="C55A11"/>
                  </a:solidFill>
                  <a:latin typeface="Microsoft JhengHei"/>
                  <a:ea typeface="Microsoft JhengHei"/>
                  <a:cs typeface="Microsoft JhengHei"/>
                  <a:sym typeface="Microsoft JhengHei"/>
                </a:rPr>
                <a:t>通</a:t>
              </a:r>
              <a:endParaRPr b="0" i="0" sz="1400" u="none" cap="none" strike="noStrike">
                <a:solidFill>
                  <a:srgbClr val="000000"/>
                </a:solidFill>
                <a:latin typeface="Arial"/>
                <a:ea typeface="Arial"/>
                <a:cs typeface="Arial"/>
                <a:sym typeface="Arial"/>
              </a:endParaRPr>
            </a:p>
          </p:txBody>
        </p:sp>
      </p:grpSp>
      <p:grpSp>
        <p:nvGrpSpPr>
          <p:cNvPr id="650" name="Google Shape;650;p11"/>
          <p:cNvGrpSpPr/>
          <p:nvPr/>
        </p:nvGrpSpPr>
        <p:grpSpPr>
          <a:xfrm>
            <a:off x="2761883" y="4750380"/>
            <a:ext cx="2872902" cy="1175247"/>
            <a:chOff x="1326425" y="3307722"/>
            <a:chExt cx="2872902" cy="1175247"/>
          </a:xfrm>
        </p:grpSpPr>
        <p:sp>
          <p:nvSpPr>
            <p:cNvPr id="651" name="Google Shape;651;p11"/>
            <p:cNvSpPr txBox="1"/>
            <p:nvPr/>
          </p:nvSpPr>
          <p:spPr>
            <a:xfrm>
              <a:off x="1954274" y="4082859"/>
              <a:ext cx="2245053" cy="4001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減少無效電話比率</a:t>
              </a:r>
              <a:endParaRPr b="0" i="0" sz="1400" u="none" cap="none" strike="noStrike">
                <a:solidFill>
                  <a:srgbClr val="000000"/>
                </a:solidFill>
                <a:latin typeface="Arial"/>
                <a:ea typeface="Arial"/>
                <a:cs typeface="Arial"/>
                <a:sym typeface="Arial"/>
              </a:endParaRPr>
            </a:p>
          </p:txBody>
        </p:sp>
        <p:sp>
          <p:nvSpPr>
            <p:cNvPr id="652" name="Google Shape;652;p11"/>
            <p:cNvSpPr txBox="1"/>
            <p:nvPr/>
          </p:nvSpPr>
          <p:spPr>
            <a:xfrm>
              <a:off x="1326425" y="3307722"/>
              <a:ext cx="2872902"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zh-TW" sz="4400" u="none" cap="none" strike="noStrike">
                  <a:solidFill>
                    <a:srgbClr val="C55A11"/>
                  </a:solidFill>
                  <a:latin typeface="Microsoft JhengHei"/>
                  <a:ea typeface="Microsoft JhengHei"/>
                  <a:cs typeface="Microsoft JhengHei"/>
                  <a:sym typeface="Microsoft JhengHei"/>
                </a:rPr>
                <a:t>48 – 100 </a:t>
              </a:r>
              <a:r>
                <a:rPr b="1" i="0" lang="zh-TW" sz="2400" u="none" cap="none" strike="noStrike">
                  <a:solidFill>
                    <a:srgbClr val="C55A11"/>
                  </a:solidFill>
                  <a:latin typeface="Microsoft JhengHei"/>
                  <a:ea typeface="Microsoft JhengHei"/>
                  <a:cs typeface="Microsoft JhengHei"/>
                  <a:sym typeface="Microsoft JhengHei"/>
                </a:rPr>
                <a:t>%</a:t>
              </a:r>
              <a:endParaRPr b="1" i="0" sz="2400" u="none" cap="none" strike="noStrike">
                <a:solidFill>
                  <a:srgbClr val="C55A11"/>
                </a:solidFill>
                <a:latin typeface="Microsoft JhengHei"/>
                <a:ea typeface="Microsoft JhengHei"/>
                <a:cs typeface="Microsoft JhengHei"/>
                <a:sym typeface="Microsoft JhengHei"/>
              </a:endParaRPr>
            </a:p>
          </p:txBody>
        </p:sp>
      </p:grpSp>
      <p:grpSp>
        <p:nvGrpSpPr>
          <p:cNvPr id="653" name="Google Shape;653;p11"/>
          <p:cNvGrpSpPr/>
          <p:nvPr/>
        </p:nvGrpSpPr>
        <p:grpSpPr>
          <a:xfrm>
            <a:off x="6096690" y="1592955"/>
            <a:ext cx="3932700" cy="1926441"/>
            <a:chOff x="1326425" y="3307722"/>
            <a:chExt cx="3932700" cy="1926441"/>
          </a:xfrm>
        </p:grpSpPr>
        <p:sp>
          <p:nvSpPr>
            <p:cNvPr id="654" name="Google Shape;654;p11"/>
            <p:cNvSpPr txBox="1"/>
            <p:nvPr/>
          </p:nvSpPr>
          <p:spPr>
            <a:xfrm>
              <a:off x="1366989" y="4834053"/>
              <a:ext cx="224505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節省時間/年</a:t>
              </a:r>
              <a:endParaRPr b="0" i="0" sz="1400" u="none" cap="none" strike="noStrike">
                <a:solidFill>
                  <a:srgbClr val="000000"/>
                </a:solidFill>
                <a:latin typeface="Arial"/>
                <a:ea typeface="Arial"/>
                <a:cs typeface="Arial"/>
                <a:sym typeface="Arial"/>
              </a:endParaRPr>
            </a:p>
          </p:txBody>
        </p:sp>
        <p:sp>
          <p:nvSpPr>
            <p:cNvPr id="655" name="Google Shape;655;p11"/>
            <p:cNvSpPr txBox="1"/>
            <p:nvPr/>
          </p:nvSpPr>
          <p:spPr>
            <a:xfrm>
              <a:off x="1326425" y="3307722"/>
              <a:ext cx="3932700" cy="152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zh-TW" sz="4400" u="none" cap="none" strike="noStrike">
                  <a:solidFill>
                    <a:srgbClr val="C55A11"/>
                  </a:solidFill>
                  <a:latin typeface="Microsoft JhengHei"/>
                  <a:ea typeface="Microsoft JhengHei"/>
                  <a:cs typeface="Microsoft JhengHei"/>
                  <a:sym typeface="Microsoft JhengHei"/>
                </a:rPr>
                <a:t>41 – 107 </a:t>
              </a:r>
              <a:r>
                <a:rPr b="1" i="0" lang="zh-TW" sz="2400" u="none" cap="none" strike="noStrike">
                  <a:solidFill>
                    <a:srgbClr val="C55A11"/>
                  </a:solidFill>
                  <a:latin typeface="Microsoft JhengHei"/>
                  <a:ea typeface="Microsoft JhengHei"/>
                  <a:cs typeface="Microsoft JhengHei"/>
                  <a:sym typeface="Microsoft JhengHei"/>
                </a:rPr>
                <a:t>小時</a:t>
              </a:r>
              <a:endParaRPr b="1" i="0" sz="2400" u="none" cap="none" strike="noStrike">
                <a:solidFill>
                  <a:srgbClr val="C55A11"/>
                </a:solidFill>
                <a:latin typeface="Microsoft JhengHei"/>
                <a:ea typeface="Microsoft JhengHei"/>
                <a:cs typeface="Microsoft JhengHei"/>
                <a:sym typeface="Microsoft JhengHei"/>
              </a:endParaRPr>
            </a:p>
            <a:p>
              <a:pPr indent="0" lvl="0" marL="0" marR="0" rtl="0" algn="l">
                <a:lnSpc>
                  <a:spcPct val="100000"/>
                </a:lnSpc>
                <a:spcBef>
                  <a:spcPts val="600"/>
                </a:spcBef>
                <a:spcAft>
                  <a:spcPts val="0"/>
                </a:spcAft>
                <a:buClr>
                  <a:srgbClr val="000000"/>
                </a:buClr>
                <a:buSzPts val="4400"/>
                <a:buFont typeface="Arial"/>
                <a:buNone/>
              </a:pPr>
              <a:r>
                <a:rPr b="1" i="0" lang="zh-TW" sz="4400" u="none" cap="none" strike="noStrike">
                  <a:solidFill>
                    <a:srgbClr val="C55A11"/>
                  </a:solidFill>
                  <a:latin typeface="Microsoft JhengHei"/>
                  <a:ea typeface="Microsoft JhengHei"/>
                  <a:cs typeface="Microsoft JhengHei"/>
                  <a:sym typeface="Microsoft JhengHei"/>
                </a:rPr>
                <a:t>5.1 – 13.3 </a:t>
              </a:r>
              <a:r>
                <a:rPr b="1" i="0" lang="zh-TW" sz="2400" u="none" cap="none" strike="noStrike">
                  <a:solidFill>
                    <a:srgbClr val="C55A11"/>
                  </a:solidFill>
                  <a:latin typeface="Microsoft JhengHei"/>
                  <a:ea typeface="Microsoft JhengHei"/>
                  <a:cs typeface="Microsoft JhengHei"/>
                  <a:sym typeface="Microsoft JhengHei"/>
                </a:rPr>
                <a:t>工作天</a:t>
              </a:r>
              <a:endParaRPr b="1" i="0" sz="4400" u="none" cap="none" strike="noStrike">
                <a:solidFill>
                  <a:srgbClr val="C55A11"/>
                </a:solidFill>
                <a:latin typeface="Microsoft JhengHei"/>
                <a:ea typeface="Microsoft JhengHei"/>
                <a:cs typeface="Microsoft JhengHei"/>
                <a:sym typeface="Microsoft JhengHei"/>
              </a:endParaRPr>
            </a:p>
          </p:txBody>
        </p:sp>
      </p:grpSp>
      <p:grpSp>
        <p:nvGrpSpPr>
          <p:cNvPr id="656" name="Google Shape;656;p11"/>
          <p:cNvGrpSpPr/>
          <p:nvPr/>
        </p:nvGrpSpPr>
        <p:grpSpPr>
          <a:xfrm>
            <a:off x="6092691" y="4004587"/>
            <a:ext cx="5331000" cy="1921040"/>
            <a:chOff x="1326425" y="3307722"/>
            <a:chExt cx="5331000" cy="1921040"/>
          </a:xfrm>
        </p:grpSpPr>
        <p:sp>
          <p:nvSpPr>
            <p:cNvPr id="657" name="Google Shape;657;p11"/>
            <p:cNvSpPr txBox="1"/>
            <p:nvPr/>
          </p:nvSpPr>
          <p:spPr>
            <a:xfrm>
              <a:off x="1326425" y="4828652"/>
              <a:ext cx="224505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節省金錢/年</a:t>
              </a:r>
              <a:endParaRPr b="0" i="0" sz="1400" u="none" cap="none" strike="noStrike">
                <a:solidFill>
                  <a:srgbClr val="000000"/>
                </a:solidFill>
                <a:latin typeface="Arial"/>
                <a:ea typeface="Arial"/>
                <a:cs typeface="Arial"/>
                <a:sym typeface="Arial"/>
              </a:endParaRPr>
            </a:p>
          </p:txBody>
        </p:sp>
        <p:sp>
          <p:nvSpPr>
            <p:cNvPr id="658" name="Google Shape;658;p11"/>
            <p:cNvSpPr txBox="1"/>
            <p:nvPr/>
          </p:nvSpPr>
          <p:spPr>
            <a:xfrm>
              <a:off x="1326425" y="3307722"/>
              <a:ext cx="5331000" cy="152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zh-TW" sz="4400" u="none" cap="none" strike="noStrike">
                  <a:solidFill>
                    <a:srgbClr val="C55A11"/>
                  </a:solidFill>
                  <a:latin typeface="Microsoft JhengHei"/>
                  <a:ea typeface="Microsoft JhengHei"/>
                  <a:cs typeface="Microsoft JhengHei"/>
                  <a:sym typeface="Microsoft JhengHei"/>
                </a:rPr>
                <a:t>1,974 – 4,090 </a:t>
              </a:r>
              <a:r>
                <a:rPr b="1" i="0" lang="zh-TW" sz="2400" u="none" cap="none" strike="noStrike">
                  <a:solidFill>
                    <a:srgbClr val="C55A11"/>
                  </a:solidFill>
                  <a:latin typeface="Microsoft JhengHei"/>
                  <a:ea typeface="Microsoft JhengHei"/>
                  <a:cs typeface="Microsoft JhengHei"/>
                  <a:sym typeface="Microsoft JhengHei"/>
                </a:rPr>
                <a:t>(市話)元</a:t>
              </a:r>
              <a:endParaRPr b="1" i="0" sz="2400" u="none" cap="none" strike="noStrike">
                <a:solidFill>
                  <a:srgbClr val="C55A11"/>
                </a:solidFill>
                <a:latin typeface="Microsoft JhengHei"/>
                <a:ea typeface="Microsoft JhengHei"/>
                <a:cs typeface="Microsoft JhengHei"/>
                <a:sym typeface="Microsoft JhengHei"/>
              </a:endParaRPr>
            </a:p>
            <a:p>
              <a:pPr indent="0" lvl="0" marL="0" marR="0" rtl="0" algn="l">
                <a:lnSpc>
                  <a:spcPct val="100000"/>
                </a:lnSpc>
                <a:spcBef>
                  <a:spcPts val="600"/>
                </a:spcBef>
                <a:spcAft>
                  <a:spcPts val="0"/>
                </a:spcAft>
                <a:buClr>
                  <a:srgbClr val="000000"/>
                </a:buClr>
                <a:buSzPts val="4400"/>
                <a:buFont typeface="Arial"/>
                <a:buNone/>
              </a:pPr>
              <a:r>
                <a:rPr b="1" i="0" lang="zh-TW" sz="4400" u="none" cap="none" strike="noStrike">
                  <a:solidFill>
                    <a:srgbClr val="C55A11"/>
                  </a:solidFill>
                  <a:latin typeface="Microsoft JhengHei"/>
                  <a:ea typeface="Microsoft JhengHei"/>
                  <a:cs typeface="Microsoft JhengHei"/>
                  <a:sym typeface="Microsoft JhengHei"/>
                </a:rPr>
                <a:t>7,404 – 19,170 </a:t>
              </a:r>
              <a:r>
                <a:rPr b="1" i="0" lang="zh-TW" sz="2400" u="none" cap="none" strike="noStrike">
                  <a:solidFill>
                    <a:srgbClr val="C55A11"/>
                  </a:solidFill>
                  <a:latin typeface="Microsoft JhengHei"/>
                  <a:ea typeface="Microsoft JhengHei"/>
                  <a:cs typeface="Microsoft JhengHei"/>
                  <a:sym typeface="Microsoft JhengHei"/>
                </a:rPr>
                <a:t>(手機)元</a:t>
              </a:r>
              <a:endParaRPr b="1" i="0" sz="4400" u="none" cap="none" strike="noStrike">
                <a:solidFill>
                  <a:srgbClr val="C55A11"/>
                </a:solidFill>
                <a:latin typeface="Microsoft JhengHei"/>
                <a:ea typeface="Microsoft JhengHei"/>
                <a:cs typeface="Microsoft JhengHei"/>
                <a:sym typeface="Microsoft JhengHe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663" name="Shape 663"/>
        <p:cNvGrpSpPr/>
        <p:nvPr/>
      </p:nvGrpSpPr>
      <p:grpSpPr>
        <a:xfrm>
          <a:off x="0" y="0"/>
          <a:ext cx="0" cy="0"/>
          <a:chOff x="0" y="0"/>
          <a:chExt cx="0" cy="0"/>
        </a:xfrm>
      </p:grpSpPr>
      <p:sp>
        <p:nvSpPr>
          <p:cNvPr id="664" name="Google Shape;664;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65" name="Google Shape;665;p12"/>
          <p:cNvSpPr/>
          <p:nvPr/>
        </p:nvSpPr>
        <p:spPr>
          <a:xfrm rot="2700000">
            <a:off x="11052629" y="2120024"/>
            <a:ext cx="645368" cy="645368"/>
          </a:xfrm>
          <a:prstGeom prst="rect">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66" name="Google Shape;666;p12"/>
          <p:cNvSpPr/>
          <p:nvPr/>
        </p:nvSpPr>
        <p:spPr>
          <a:xfrm rot="-5400000">
            <a:off x="10289068" y="1343027"/>
            <a:ext cx="2532832" cy="1273032"/>
          </a:xfrm>
          <a:prstGeom prst="triangle">
            <a:avLst>
              <a:gd fmla="val 50000" name="adj"/>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67" name="Google Shape;667;p12"/>
          <p:cNvSpPr/>
          <p:nvPr/>
        </p:nvSpPr>
        <p:spPr>
          <a:xfrm rot="5400000">
            <a:off x="-501760" y="5103257"/>
            <a:ext cx="2017580" cy="1014060"/>
          </a:xfrm>
          <a:prstGeom prst="triangle">
            <a:avLst>
              <a:gd fmla="val 50000" name="adj"/>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68" name="Google Shape;668;p12"/>
          <p:cNvSpPr/>
          <p:nvPr/>
        </p:nvSpPr>
        <p:spPr>
          <a:xfrm rot="2700000">
            <a:off x="427916" y="5728708"/>
            <a:ext cx="485578" cy="485578"/>
          </a:xfrm>
          <a:prstGeom prst="rect">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69" name="Google Shape;669;p12"/>
          <p:cNvSpPr txBox="1"/>
          <p:nvPr/>
        </p:nvSpPr>
        <p:spPr>
          <a:xfrm>
            <a:off x="518672" y="509591"/>
            <a:ext cx="10905066" cy="113573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600"/>
              <a:buFont typeface="Microsoft JhengHei"/>
              <a:buNone/>
            </a:pPr>
            <a:r>
              <a:rPr b="1" i="0" lang="zh-TW" sz="3600" u="none" cap="none" strike="noStrike">
                <a:solidFill>
                  <a:srgbClr val="000000"/>
                </a:solidFill>
                <a:latin typeface="Microsoft JhengHei"/>
                <a:ea typeface="Microsoft JhengHei"/>
                <a:cs typeface="Microsoft JhengHei"/>
                <a:sym typeface="Microsoft JhengHei"/>
              </a:rPr>
              <a:t>專案延伸</a:t>
            </a:r>
            <a:endParaRPr b="1" i="0" sz="3600" u="none" cap="none" strike="noStrike">
              <a:solidFill>
                <a:srgbClr val="000000"/>
              </a:solidFill>
              <a:latin typeface="Microsoft JhengHei"/>
              <a:ea typeface="Microsoft JhengHei"/>
              <a:cs typeface="Microsoft JhengHei"/>
              <a:sym typeface="Microsoft JhengHei"/>
            </a:endParaRPr>
          </a:p>
        </p:txBody>
      </p:sp>
      <p:cxnSp>
        <p:nvCxnSpPr>
          <p:cNvPr id="670" name="Google Shape;670;p12"/>
          <p:cNvCxnSpPr/>
          <p:nvPr/>
        </p:nvCxnSpPr>
        <p:spPr>
          <a:xfrm>
            <a:off x="649905" y="1541186"/>
            <a:ext cx="846386" cy="0"/>
          </a:xfrm>
          <a:prstGeom prst="straightConnector1">
            <a:avLst/>
          </a:prstGeom>
          <a:noFill/>
          <a:ln cap="flat" cmpd="sng" w="38100">
            <a:solidFill>
              <a:srgbClr val="C55A11"/>
            </a:solidFill>
            <a:prstDash val="solid"/>
            <a:miter lim="800000"/>
            <a:headEnd len="sm" w="sm" type="none"/>
            <a:tailEnd len="sm" w="sm" type="none"/>
          </a:ln>
        </p:spPr>
      </p:cxnSp>
      <p:sp>
        <p:nvSpPr>
          <p:cNvPr id="671" name="Google Shape;67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TW"/>
              <a:t>‹#›</a:t>
            </a:fld>
            <a:endParaRPr/>
          </a:p>
        </p:txBody>
      </p:sp>
      <p:sp>
        <p:nvSpPr>
          <p:cNvPr id="672" name="Google Shape;672;p12"/>
          <p:cNvSpPr txBox="1"/>
          <p:nvPr/>
        </p:nvSpPr>
        <p:spPr>
          <a:xfrm>
            <a:off x="4575747" y="782556"/>
            <a:ext cx="3263766" cy="58980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rPr b="1" i="0" lang="zh-TW" sz="2400" u="none" cap="none" strike="noStrike">
                <a:solidFill>
                  <a:schemeClr val="dk1"/>
                </a:solidFill>
                <a:latin typeface="Microsoft JhengHei"/>
                <a:ea typeface="Microsoft JhengHei"/>
                <a:cs typeface="Microsoft JhengHei"/>
                <a:sym typeface="Microsoft JhengHei"/>
              </a:rPr>
              <a:t>延伸到其他癌症篩檢</a:t>
            </a:r>
            <a:endParaRPr b="0" i="0" sz="1400" u="none" cap="none" strike="noStrike">
              <a:solidFill>
                <a:srgbClr val="000000"/>
              </a:solidFill>
              <a:latin typeface="Arial"/>
              <a:ea typeface="Arial"/>
              <a:cs typeface="Arial"/>
              <a:sym typeface="Arial"/>
            </a:endParaRPr>
          </a:p>
        </p:txBody>
      </p:sp>
      <p:grpSp>
        <p:nvGrpSpPr>
          <p:cNvPr id="673" name="Google Shape;673;p12"/>
          <p:cNvGrpSpPr/>
          <p:nvPr/>
        </p:nvGrpSpPr>
        <p:grpSpPr>
          <a:xfrm>
            <a:off x="518672" y="2117974"/>
            <a:ext cx="2741456" cy="1107996"/>
            <a:chOff x="3670015" y="3307722"/>
            <a:chExt cx="2741456" cy="1107996"/>
          </a:xfrm>
        </p:grpSpPr>
        <p:sp>
          <p:nvSpPr>
            <p:cNvPr id="674" name="Google Shape;674;p12"/>
            <p:cNvSpPr txBox="1"/>
            <p:nvPr/>
          </p:nvSpPr>
          <p:spPr>
            <a:xfrm>
              <a:off x="4104921" y="4015608"/>
              <a:ext cx="2245053" cy="4001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減少的電話量</a:t>
              </a:r>
              <a:endParaRPr b="0" i="0" sz="1400" u="none" cap="none" strike="noStrike">
                <a:solidFill>
                  <a:srgbClr val="000000"/>
                </a:solidFill>
                <a:latin typeface="Arial"/>
                <a:ea typeface="Arial"/>
                <a:cs typeface="Arial"/>
                <a:sym typeface="Arial"/>
              </a:endParaRPr>
            </a:p>
          </p:txBody>
        </p:sp>
        <p:sp>
          <p:nvSpPr>
            <p:cNvPr id="675" name="Google Shape;675;p12"/>
            <p:cNvSpPr txBox="1"/>
            <p:nvPr/>
          </p:nvSpPr>
          <p:spPr>
            <a:xfrm>
              <a:off x="3670015" y="3307722"/>
              <a:ext cx="2741456" cy="70788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4000"/>
                <a:buFont typeface="Arial"/>
                <a:buNone/>
              </a:pPr>
              <a:r>
                <a:rPr b="1" i="0" lang="zh-TW" sz="4000" u="none" cap="none" strike="noStrike">
                  <a:solidFill>
                    <a:srgbClr val="C55A11"/>
                  </a:solidFill>
                  <a:latin typeface="Microsoft JhengHei"/>
                  <a:ea typeface="Microsoft JhengHei"/>
                  <a:cs typeface="Microsoft JhengHei"/>
                  <a:sym typeface="Microsoft JhengHei"/>
                </a:rPr>
                <a:t>948(15</a:t>
              </a:r>
              <a:r>
                <a:rPr b="1" i="0" lang="zh-TW" sz="2000" u="none" cap="none" strike="noStrike">
                  <a:solidFill>
                    <a:srgbClr val="C55A11"/>
                  </a:solidFill>
                  <a:latin typeface="Microsoft JhengHei"/>
                  <a:ea typeface="Microsoft JhengHei"/>
                  <a:cs typeface="Microsoft JhengHei"/>
                  <a:sym typeface="Microsoft JhengHei"/>
                </a:rPr>
                <a:t>%</a:t>
              </a:r>
              <a:r>
                <a:rPr b="1" i="0" lang="zh-TW" sz="4000" u="none" cap="none" strike="noStrike">
                  <a:solidFill>
                    <a:srgbClr val="C55A11"/>
                  </a:solidFill>
                  <a:latin typeface="Microsoft JhengHei"/>
                  <a:ea typeface="Microsoft JhengHei"/>
                  <a:cs typeface="Microsoft JhengHei"/>
                  <a:sym typeface="Microsoft JhengHei"/>
                </a:rPr>
                <a:t>)</a:t>
              </a:r>
              <a:endParaRPr b="1" i="0" sz="4000" u="none" cap="none" strike="noStrike">
                <a:solidFill>
                  <a:srgbClr val="C55A11"/>
                </a:solidFill>
                <a:latin typeface="Microsoft JhengHei"/>
                <a:ea typeface="Microsoft JhengHei"/>
                <a:cs typeface="Microsoft JhengHei"/>
                <a:sym typeface="Microsoft JhengHei"/>
              </a:endParaRPr>
            </a:p>
          </p:txBody>
        </p:sp>
      </p:grpSp>
      <p:grpSp>
        <p:nvGrpSpPr>
          <p:cNvPr id="676" name="Google Shape;676;p12"/>
          <p:cNvGrpSpPr/>
          <p:nvPr/>
        </p:nvGrpSpPr>
        <p:grpSpPr>
          <a:xfrm>
            <a:off x="874001" y="3383221"/>
            <a:ext cx="2620024" cy="1072140"/>
            <a:chOff x="951455" y="3307722"/>
            <a:chExt cx="2620024" cy="1072140"/>
          </a:xfrm>
        </p:grpSpPr>
        <p:sp>
          <p:nvSpPr>
            <p:cNvPr id="677" name="Google Shape;677;p12"/>
            <p:cNvSpPr txBox="1"/>
            <p:nvPr/>
          </p:nvSpPr>
          <p:spPr>
            <a:xfrm>
              <a:off x="951455" y="3979752"/>
              <a:ext cx="262002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每天減少電話數/年</a:t>
              </a:r>
              <a:endParaRPr b="0" i="0" sz="1400" u="none" cap="none" strike="noStrike">
                <a:solidFill>
                  <a:srgbClr val="000000"/>
                </a:solidFill>
                <a:latin typeface="Arial"/>
                <a:ea typeface="Arial"/>
                <a:cs typeface="Arial"/>
                <a:sym typeface="Arial"/>
              </a:endParaRPr>
            </a:p>
          </p:txBody>
        </p:sp>
        <p:sp>
          <p:nvSpPr>
            <p:cNvPr id="678" name="Google Shape;678;p12"/>
            <p:cNvSpPr txBox="1"/>
            <p:nvPr/>
          </p:nvSpPr>
          <p:spPr>
            <a:xfrm>
              <a:off x="2249755" y="3307722"/>
              <a:ext cx="970138" cy="76944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4400"/>
                <a:buFont typeface="Arial"/>
                <a:buNone/>
              </a:pPr>
              <a:r>
                <a:rPr b="1" i="0" lang="zh-TW" sz="4400" u="none" cap="none" strike="noStrike">
                  <a:solidFill>
                    <a:srgbClr val="C55A11"/>
                  </a:solidFill>
                  <a:latin typeface="Microsoft JhengHei"/>
                  <a:ea typeface="Microsoft JhengHei"/>
                  <a:cs typeface="Microsoft JhengHei"/>
                  <a:sym typeface="Microsoft JhengHei"/>
                </a:rPr>
                <a:t>3 </a:t>
              </a:r>
              <a:r>
                <a:rPr b="1" i="0" lang="zh-TW" sz="2400" u="none" cap="none" strike="noStrike">
                  <a:solidFill>
                    <a:srgbClr val="C55A11"/>
                  </a:solidFill>
                  <a:latin typeface="Microsoft JhengHei"/>
                  <a:ea typeface="Microsoft JhengHei"/>
                  <a:cs typeface="Microsoft JhengHei"/>
                  <a:sym typeface="Microsoft JhengHei"/>
                </a:rPr>
                <a:t>通</a:t>
              </a:r>
              <a:endParaRPr b="0" i="0" sz="1400" u="none" cap="none" strike="noStrike">
                <a:solidFill>
                  <a:srgbClr val="000000"/>
                </a:solidFill>
                <a:latin typeface="Arial"/>
                <a:ea typeface="Arial"/>
                <a:cs typeface="Arial"/>
                <a:sym typeface="Arial"/>
              </a:endParaRPr>
            </a:p>
          </p:txBody>
        </p:sp>
      </p:grpSp>
      <p:grpSp>
        <p:nvGrpSpPr>
          <p:cNvPr id="679" name="Google Shape;679;p12"/>
          <p:cNvGrpSpPr/>
          <p:nvPr/>
        </p:nvGrpSpPr>
        <p:grpSpPr>
          <a:xfrm>
            <a:off x="1020018" y="4782957"/>
            <a:ext cx="2245054" cy="1175247"/>
            <a:chOff x="1954274" y="3307722"/>
            <a:chExt cx="2245054" cy="1175247"/>
          </a:xfrm>
        </p:grpSpPr>
        <p:sp>
          <p:nvSpPr>
            <p:cNvPr id="680" name="Google Shape;680;p12"/>
            <p:cNvSpPr txBox="1"/>
            <p:nvPr/>
          </p:nvSpPr>
          <p:spPr>
            <a:xfrm>
              <a:off x="1954274" y="4082859"/>
              <a:ext cx="2245053" cy="4001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減少無效電話比率</a:t>
              </a:r>
              <a:endParaRPr b="0" i="0" sz="1400" u="none" cap="none" strike="noStrike">
                <a:solidFill>
                  <a:srgbClr val="000000"/>
                </a:solidFill>
                <a:latin typeface="Arial"/>
                <a:ea typeface="Arial"/>
                <a:cs typeface="Arial"/>
                <a:sym typeface="Arial"/>
              </a:endParaRPr>
            </a:p>
          </p:txBody>
        </p:sp>
        <p:sp>
          <p:nvSpPr>
            <p:cNvPr id="681" name="Google Shape;681;p12"/>
            <p:cNvSpPr txBox="1"/>
            <p:nvPr/>
          </p:nvSpPr>
          <p:spPr>
            <a:xfrm>
              <a:off x="2442116" y="3307722"/>
              <a:ext cx="1757212" cy="76944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4400"/>
                <a:buFont typeface="Arial"/>
                <a:buNone/>
              </a:pPr>
              <a:r>
                <a:rPr b="1" i="0" lang="zh-TW" sz="4400" u="none" cap="none" strike="noStrike">
                  <a:solidFill>
                    <a:srgbClr val="C55A11"/>
                  </a:solidFill>
                  <a:latin typeface="Microsoft JhengHei"/>
                  <a:ea typeface="Microsoft JhengHei"/>
                  <a:cs typeface="Microsoft JhengHei"/>
                  <a:sym typeface="Microsoft JhengHei"/>
                </a:rPr>
                <a:t>74 </a:t>
              </a:r>
              <a:r>
                <a:rPr b="1" i="0" lang="zh-TW" sz="2400" u="none" cap="none" strike="noStrike">
                  <a:solidFill>
                    <a:srgbClr val="C55A11"/>
                  </a:solidFill>
                  <a:latin typeface="Microsoft JhengHei"/>
                  <a:ea typeface="Microsoft JhengHei"/>
                  <a:cs typeface="Microsoft JhengHei"/>
                  <a:sym typeface="Microsoft JhengHei"/>
                </a:rPr>
                <a:t>%</a:t>
              </a:r>
              <a:endParaRPr b="1" i="0" sz="2400" u="none" cap="none" strike="noStrike">
                <a:solidFill>
                  <a:srgbClr val="C55A11"/>
                </a:solidFill>
                <a:latin typeface="Microsoft JhengHei"/>
                <a:ea typeface="Microsoft JhengHei"/>
                <a:cs typeface="Microsoft JhengHei"/>
                <a:sym typeface="Microsoft JhengHei"/>
              </a:endParaRPr>
            </a:p>
          </p:txBody>
        </p:sp>
      </p:grpSp>
      <p:grpSp>
        <p:nvGrpSpPr>
          <p:cNvPr id="682" name="Google Shape;682;p12"/>
          <p:cNvGrpSpPr/>
          <p:nvPr/>
        </p:nvGrpSpPr>
        <p:grpSpPr>
          <a:xfrm>
            <a:off x="3726976" y="1625532"/>
            <a:ext cx="2055919" cy="1926441"/>
            <a:chOff x="1326425" y="3307722"/>
            <a:chExt cx="2612100" cy="1926441"/>
          </a:xfrm>
        </p:grpSpPr>
        <p:sp>
          <p:nvSpPr>
            <p:cNvPr id="683" name="Google Shape;683;p12"/>
            <p:cNvSpPr txBox="1"/>
            <p:nvPr/>
          </p:nvSpPr>
          <p:spPr>
            <a:xfrm>
              <a:off x="1366989" y="4834053"/>
              <a:ext cx="224505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節省時間/年</a:t>
              </a:r>
              <a:endParaRPr b="0" i="0" sz="1400" u="none" cap="none" strike="noStrike">
                <a:solidFill>
                  <a:srgbClr val="000000"/>
                </a:solidFill>
                <a:latin typeface="Arial"/>
                <a:ea typeface="Arial"/>
                <a:cs typeface="Arial"/>
                <a:sym typeface="Arial"/>
              </a:endParaRPr>
            </a:p>
          </p:txBody>
        </p:sp>
        <p:sp>
          <p:nvSpPr>
            <p:cNvPr id="684" name="Google Shape;684;p12"/>
            <p:cNvSpPr txBox="1"/>
            <p:nvPr/>
          </p:nvSpPr>
          <p:spPr>
            <a:xfrm>
              <a:off x="1326425" y="3307722"/>
              <a:ext cx="2612100" cy="152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zh-TW" sz="4400" u="none" cap="none" strike="noStrike">
                  <a:solidFill>
                    <a:srgbClr val="C55A11"/>
                  </a:solidFill>
                  <a:latin typeface="Microsoft JhengHei"/>
                  <a:ea typeface="Microsoft JhengHei"/>
                  <a:cs typeface="Microsoft JhengHei"/>
                  <a:sym typeface="Microsoft JhengHei"/>
                </a:rPr>
                <a:t>74 </a:t>
              </a:r>
              <a:r>
                <a:rPr b="1" i="0" lang="zh-TW" sz="2400" u="none" cap="none" strike="noStrike">
                  <a:solidFill>
                    <a:srgbClr val="C55A11"/>
                  </a:solidFill>
                  <a:latin typeface="Microsoft JhengHei"/>
                  <a:ea typeface="Microsoft JhengHei"/>
                  <a:cs typeface="Microsoft JhengHei"/>
                  <a:sym typeface="Microsoft JhengHei"/>
                </a:rPr>
                <a:t>小時</a:t>
              </a:r>
              <a:endParaRPr b="1" i="0" sz="2400" u="none" cap="none" strike="noStrike">
                <a:solidFill>
                  <a:srgbClr val="C55A11"/>
                </a:solidFill>
                <a:latin typeface="Microsoft JhengHei"/>
                <a:ea typeface="Microsoft JhengHei"/>
                <a:cs typeface="Microsoft JhengHei"/>
                <a:sym typeface="Microsoft JhengHei"/>
              </a:endParaRPr>
            </a:p>
            <a:p>
              <a:pPr indent="0" lvl="0" marL="0" marR="0" rtl="0" algn="l">
                <a:lnSpc>
                  <a:spcPct val="100000"/>
                </a:lnSpc>
                <a:spcBef>
                  <a:spcPts val="600"/>
                </a:spcBef>
                <a:spcAft>
                  <a:spcPts val="0"/>
                </a:spcAft>
                <a:buClr>
                  <a:srgbClr val="000000"/>
                </a:buClr>
                <a:buSzPts val="4400"/>
                <a:buFont typeface="Arial"/>
                <a:buNone/>
              </a:pPr>
              <a:r>
                <a:rPr b="1" i="0" lang="zh-TW" sz="4400" u="none" cap="none" strike="noStrike">
                  <a:solidFill>
                    <a:srgbClr val="C55A11"/>
                  </a:solidFill>
                  <a:latin typeface="Microsoft JhengHei"/>
                  <a:ea typeface="Microsoft JhengHei"/>
                  <a:cs typeface="Microsoft JhengHei"/>
                  <a:sym typeface="Microsoft JhengHei"/>
                </a:rPr>
                <a:t>9 </a:t>
              </a:r>
              <a:r>
                <a:rPr b="1" i="0" lang="zh-TW" sz="2400" u="none" cap="none" strike="noStrike">
                  <a:solidFill>
                    <a:srgbClr val="C55A11"/>
                  </a:solidFill>
                  <a:latin typeface="Microsoft JhengHei"/>
                  <a:ea typeface="Microsoft JhengHei"/>
                  <a:cs typeface="Microsoft JhengHei"/>
                  <a:sym typeface="Microsoft JhengHei"/>
                </a:rPr>
                <a:t>工作天</a:t>
              </a:r>
              <a:endParaRPr b="1" i="0" sz="4400" u="none" cap="none" strike="noStrike">
                <a:solidFill>
                  <a:srgbClr val="C55A11"/>
                </a:solidFill>
                <a:latin typeface="Microsoft JhengHei"/>
                <a:ea typeface="Microsoft JhengHei"/>
                <a:cs typeface="Microsoft JhengHei"/>
                <a:sym typeface="Microsoft JhengHei"/>
              </a:endParaRPr>
            </a:p>
          </p:txBody>
        </p:sp>
      </p:grpSp>
      <p:grpSp>
        <p:nvGrpSpPr>
          <p:cNvPr id="685" name="Google Shape;685;p12"/>
          <p:cNvGrpSpPr/>
          <p:nvPr/>
        </p:nvGrpSpPr>
        <p:grpSpPr>
          <a:xfrm>
            <a:off x="3722977" y="4037164"/>
            <a:ext cx="3369000" cy="1921040"/>
            <a:chOff x="1326425" y="3307722"/>
            <a:chExt cx="3369000" cy="1921040"/>
          </a:xfrm>
        </p:grpSpPr>
        <p:sp>
          <p:nvSpPr>
            <p:cNvPr id="686" name="Google Shape;686;p12"/>
            <p:cNvSpPr txBox="1"/>
            <p:nvPr/>
          </p:nvSpPr>
          <p:spPr>
            <a:xfrm>
              <a:off x="1326425" y="4828652"/>
              <a:ext cx="224505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節省金錢/年</a:t>
              </a:r>
              <a:endParaRPr b="0" i="0" sz="1400" u="none" cap="none" strike="noStrike">
                <a:solidFill>
                  <a:srgbClr val="000000"/>
                </a:solidFill>
                <a:latin typeface="Arial"/>
                <a:ea typeface="Arial"/>
                <a:cs typeface="Arial"/>
                <a:sym typeface="Arial"/>
              </a:endParaRPr>
            </a:p>
          </p:txBody>
        </p:sp>
        <p:sp>
          <p:nvSpPr>
            <p:cNvPr id="687" name="Google Shape;687;p12"/>
            <p:cNvSpPr txBox="1"/>
            <p:nvPr/>
          </p:nvSpPr>
          <p:spPr>
            <a:xfrm>
              <a:off x="1326425" y="3307722"/>
              <a:ext cx="3369000" cy="152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zh-TW" sz="4400" u="none" cap="none" strike="noStrike">
                  <a:solidFill>
                    <a:srgbClr val="C55A11"/>
                  </a:solidFill>
                  <a:latin typeface="Microsoft JhengHei"/>
                  <a:ea typeface="Microsoft JhengHei"/>
                  <a:cs typeface="Microsoft JhengHei"/>
                  <a:sym typeface="Microsoft JhengHei"/>
                </a:rPr>
                <a:t>3,032 </a:t>
              </a:r>
              <a:r>
                <a:rPr b="1" i="0" lang="zh-TW" sz="2400" u="none" cap="none" strike="noStrike">
                  <a:solidFill>
                    <a:srgbClr val="C55A11"/>
                  </a:solidFill>
                  <a:latin typeface="Microsoft JhengHei"/>
                  <a:ea typeface="Microsoft JhengHei"/>
                  <a:cs typeface="Microsoft JhengHei"/>
                  <a:sym typeface="Microsoft JhengHei"/>
                </a:rPr>
                <a:t>(市話)元</a:t>
              </a:r>
              <a:endParaRPr b="1" i="0" sz="2400" u="none" cap="none" strike="noStrike">
                <a:solidFill>
                  <a:srgbClr val="C55A11"/>
                </a:solidFill>
                <a:latin typeface="Microsoft JhengHei"/>
                <a:ea typeface="Microsoft JhengHei"/>
                <a:cs typeface="Microsoft JhengHei"/>
                <a:sym typeface="Microsoft JhengHei"/>
              </a:endParaRPr>
            </a:p>
            <a:p>
              <a:pPr indent="0" lvl="0" marL="0" marR="0" rtl="0" algn="l">
                <a:lnSpc>
                  <a:spcPct val="100000"/>
                </a:lnSpc>
                <a:spcBef>
                  <a:spcPts val="600"/>
                </a:spcBef>
                <a:spcAft>
                  <a:spcPts val="0"/>
                </a:spcAft>
                <a:buClr>
                  <a:srgbClr val="000000"/>
                </a:buClr>
                <a:buSzPts val="4400"/>
                <a:buFont typeface="Arial"/>
                <a:buNone/>
              </a:pPr>
              <a:r>
                <a:rPr b="1" i="0" lang="zh-TW" sz="4400" u="none" cap="none" strike="noStrike">
                  <a:solidFill>
                    <a:srgbClr val="C55A11"/>
                  </a:solidFill>
                  <a:latin typeface="Microsoft JhengHei"/>
                  <a:ea typeface="Microsoft JhengHei"/>
                  <a:cs typeface="Microsoft JhengHei"/>
                  <a:sym typeface="Microsoft JhengHei"/>
                </a:rPr>
                <a:t>13,287 </a:t>
              </a:r>
              <a:r>
                <a:rPr b="1" i="0" lang="zh-TW" sz="2400" u="none" cap="none" strike="noStrike">
                  <a:solidFill>
                    <a:srgbClr val="C55A11"/>
                  </a:solidFill>
                  <a:latin typeface="Microsoft JhengHei"/>
                  <a:ea typeface="Microsoft JhengHei"/>
                  <a:cs typeface="Microsoft JhengHei"/>
                  <a:sym typeface="Microsoft JhengHei"/>
                </a:rPr>
                <a:t>(手機)元</a:t>
              </a:r>
              <a:endParaRPr b="1" i="0" sz="4400" u="none" cap="none" strike="noStrike">
                <a:solidFill>
                  <a:srgbClr val="C55A11"/>
                </a:solidFill>
                <a:latin typeface="Microsoft JhengHei"/>
                <a:ea typeface="Microsoft JhengHei"/>
                <a:cs typeface="Microsoft JhengHei"/>
                <a:sym typeface="Microsoft JhengHei"/>
              </a:endParaRPr>
            </a:p>
          </p:txBody>
        </p:sp>
      </p:grpSp>
      <p:grpSp>
        <p:nvGrpSpPr>
          <p:cNvPr id="688" name="Google Shape;688;p12"/>
          <p:cNvGrpSpPr/>
          <p:nvPr/>
        </p:nvGrpSpPr>
        <p:grpSpPr>
          <a:xfrm>
            <a:off x="7759903" y="2496991"/>
            <a:ext cx="2798723" cy="1958370"/>
            <a:chOff x="1270902" y="2518997"/>
            <a:chExt cx="2798723" cy="1958370"/>
          </a:xfrm>
        </p:grpSpPr>
        <p:sp>
          <p:nvSpPr>
            <p:cNvPr id="689" name="Google Shape;689;p12"/>
            <p:cNvSpPr txBox="1"/>
            <p:nvPr/>
          </p:nvSpPr>
          <p:spPr>
            <a:xfrm>
              <a:off x="1326425" y="4077257"/>
              <a:ext cx="27432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延伸後可能提升的倍率</a:t>
              </a:r>
              <a:endParaRPr b="0" i="0" sz="1400" u="none" cap="none" strike="noStrike">
                <a:solidFill>
                  <a:srgbClr val="000000"/>
                </a:solidFill>
                <a:latin typeface="Arial"/>
                <a:ea typeface="Arial"/>
                <a:cs typeface="Arial"/>
                <a:sym typeface="Arial"/>
              </a:endParaRPr>
            </a:p>
          </p:txBody>
        </p:sp>
        <p:sp>
          <p:nvSpPr>
            <p:cNvPr id="690" name="Google Shape;690;p12"/>
            <p:cNvSpPr txBox="1"/>
            <p:nvPr/>
          </p:nvSpPr>
          <p:spPr>
            <a:xfrm>
              <a:off x="1270902" y="2518997"/>
              <a:ext cx="2699778"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600"/>
                <a:buFont typeface="Arial"/>
                <a:buNone/>
              </a:pPr>
              <a:r>
                <a:rPr b="1" i="0" lang="zh-TW" sz="9600" u="none" cap="none" strike="noStrike">
                  <a:solidFill>
                    <a:srgbClr val="F27900"/>
                  </a:solidFill>
                  <a:latin typeface="Microsoft JhengHei"/>
                  <a:ea typeface="Microsoft JhengHei"/>
                  <a:cs typeface="Microsoft JhengHei"/>
                  <a:sym typeface="Microsoft JhengHei"/>
                </a:rPr>
                <a:t>2-3</a:t>
              </a:r>
              <a:r>
                <a:rPr b="1" i="0" lang="zh-TW" sz="3600" u="none" cap="none" strike="noStrike">
                  <a:solidFill>
                    <a:srgbClr val="F27900"/>
                  </a:solidFill>
                  <a:latin typeface="Microsoft JhengHei"/>
                  <a:ea typeface="Microsoft JhengHei"/>
                  <a:cs typeface="Microsoft JhengHei"/>
                  <a:sym typeface="Microsoft JhengHei"/>
                </a:rPr>
                <a:t>倍</a:t>
              </a:r>
              <a:endParaRPr b="1" i="0" sz="8000" u="none" cap="none" strike="noStrike">
                <a:solidFill>
                  <a:srgbClr val="F27900"/>
                </a:solidFill>
                <a:latin typeface="Microsoft JhengHei"/>
                <a:ea typeface="Microsoft JhengHei"/>
                <a:cs typeface="Microsoft JhengHei"/>
                <a:sym typeface="Microsoft JhengHe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695" name="Shape 695"/>
        <p:cNvGrpSpPr/>
        <p:nvPr/>
      </p:nvGrpSpPr>
      <p:grpSpPr>
        <a:xfrm>
          <a:off x="0" y="0"/>
          <a:ext cx="0" cy="0"/>
          <a:chOff x="0" y="0"/>
          <a:chExt cx="0" cy="0"/>
        </a:xfrm>
      </p:grpSpPr>
      <p:sp>
        <p:nvSpPr>
          <p:cNvPr id="696" name="Google Shape;696;g1b6e7fcc03f_0_2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97" name="Google Shape;697;g1b6e7fcc03f_0_28"/>
          <p:cNvSpPr/>
          <p:nvPr/>
        </p:nvSpPr>
        <p:spPr>
          <a:xfrm rot="2700000">
            <a:off x="11052660" y="2120011"/>
            <a:ext cx="645306" cy="645306"/>
          </a:xfrm>
          <a:prstGeom prst="rect">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98" name="Google Shape;698;g1b6e7fcc03f_0_28"/>
          <p:cNvSpPr/>
          <p:nvPr/>
        </p:nvSpPr>
        <p:spPr>
          <a:xfrm rot="-5400000">
            <a:off x="10288968" y="1343059"/>
            <a:ext cx="2532900" cy="1272900"/>
          </a:xfrm>
          <a:prstGeom prst="triangle">
            <a:avLst>
              <a:gd fmla="val 50000" name="adj"/>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99" name="Google Shape;699;g1b6e7fcc03f_0_28"/>
          <p:cNvSpPr/>
          <p:nvPr/>
        </p:nvSpPr>
        <p:spPr>
          <a:xfrm rot="5400000">
            <a:off x="-501690" y="5103247"/>
            <a:ext cx="2017500" cy="1014000"/>
          </a:xfrm>
          <a:prstGeom prst="triangle">
            <a:avLst>
              <a:gd fmla="val 50000" name="adj"/>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00" name="Google Shape;700;g1b6e7fcc03f_0_28"/>
          <p:cNvSpPr/>
          <p:nvPr/>
        </p:nvSpPr>
        <p:spPr>
          <a:xfrm rot="2700000">
            <a:off x="427814" y="5728750"/>
            <a:ext cx="485782" cy="485782"/>
          </a:xfrm>
          <a:prstGeom prst="rect">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01" name="Google Shape;701;g1b6e7fcc03f_0_28"/>
          <p:cNvSpPr txBox="1"/>
          <p:nvPr/>
        </p:nvSpPr>
        <p:spPr>
          <a:xfrm>
            <a:off x="518672" y="509591"/>
            <a:ext cx="10905000" cy="11358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600"/>
              <a:buFont typeface="Microsoft JhengHei"/>
              <a:buNone/>
            </a:pPr>
            <a:r>
              <a:rPr b="1" i="0" lang="zh-TW" sz="3600" u="none" cap="none" strike="noStrike">
                <a:solidFill>
                  <a:srgbClr val="000000"/>
                </a:solidFill>
                <a:latin typeface="Microsoft JhengHei"/>
                <a:ea typeface="Microsoft JhengHei"/>
                <a:cs typeface="Microsoft JhengHei"/>
                <a:sym typeface="Microsoft JhengHei"/>
              </a:rPr>
              <a:t>整體效益估算</a:t>
            </a:r>
            <a:endParaRPr b="0" i="0" sz="1400" u="none" cap="none" strike="noStrike">
              <a:solidFill>
                <a:srgbClr val="000000"/>
              </a:solidFill>
              <a:latin typeface="Arial"/>
              <a:ea typeface="Arial"/>
              <a:cs typeface="Arial"/>
              <a:sym typeface="Arial"/>
            </a:endParaRPr>
          </a:p>
        </p:txBody>
      </p:sp>
      <p:cxnSp>
        <p:nvCxnSpPr>
          <p:cNvPr id="702" name="Google Shape;702;g1b6e7fcc03f_0_28"/>
          <p:cNvCxnSpPr/>
          <p:nvPr/>
        </p:nvCxnSpPr>
        <p:spPr>
          <a:xfrm>
            <a:off x="649905" y="1541186"/>
            <a:ext cx="846300" cy="0"/>
          </a:xfrm>
          <a:prstGeom prst="straightConnector1">
            <a:avLst/>
          </a:prstGeom>
          <a:noFill/>
          <a:ln cap="flat" cmpd="sng" w="38100">
            <a:solidFill>
              <a:srgbClr val="C55A11"/>
            </a:solidFill>
            <a:prstDash val="solid"/>
            <a:miter lim="800000"/>
            <a:headEnd len="sm" w="sm" type="none"/>
            <a:tailEnd len="sm" w="sm" type="none"/>
          </a:ln>
        </p:spPr>
      </p:cxnSp>
      <p:sp>
        <p:nvSpPr>
          <p:cNvPr id="703" name="Google Shape;703;g1b6e7fcc03f_0_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TW"/>
              <a:t>‹#›</a:t>
            </a:fld>
            <a:endParaRPr/>
          </a:p>
        </p:txBody>
      </p:sp>
      <p:sp>
        <p:nvSpPr>
          <p:cNvPr id="704" name="Google Shape;704;g1b6e7fcc03f_0_28"/>
          <p:cNvSpPr txBox="1"/>
          <p:nvPr/>
        </p:nvSpPr>
        <p:spPr>
          <a:xfrm>
            <a:off x="3993100" y="592050"/>
            <a:ext cx="4678800" cy="8586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Arial"/>
              <a:buNone/>
            </a:pPr>
            <a:r>
              <a:rPr b="1" i="0" lang="zh-TW" sz="2400" u="none" cap="none" strike="noStrike">
                <a:solidFill>
                  <a:schemeClr val="dk1"/>
                </a:solidFill>
                <a:latin typeface="Microsoft JhengHei"/>
                <a:ea typeface="Microsoft JhengHei"/>
                <a:cs typeface="Microsoft JhengHei"/>
                <a:sym typeface="Microsoft JhengHei"/>
              </a:rPr>
              <a:t>(總量：47,770通)</a:t>
            </a:r>
            <a:endParaRPr b="1" i="0" sz="2400" u="none" cap="none" strike="noStrike">
              <a:solidFill>
                <a:schemeClr val="dk1"/>
              </a:solidFill>
              <a:latin typeface="Microsoft JhengHei"/>
              <a:ea typeface="Microsoft JhengHei"/>
              <a:cs typeface="Microsoft JhengHei"/>
              <a:sym typeface="Microsoft JhengHei"/>
            </a:endParaRPr>
          </a:p>
          <a:p>
            <a:pPr indent="0" lvl="0" marL="0" marR="0" rtl="0" algn="ctr">
              <a:lnSpc>
                <a:spcPct val="90000"/>
              </a:lnSpc>
              <a:spcBef>
                <a:spcPts val="0"/>
              </a:spcBef>
              <a:spcAft>
                <a:spcPts val="0"/>
              </a:spcAft>
              <a:buClr>
                <a:schemeClr val="dk1"/>
              </a:buClr>
              <a:buSzPts val="2400"/>
              <a:buFont typeface="Arial"/>
              <a:buNone/>
            </a:pPr>
            <a:r>
              <a:rPr b="1" i="0" lang="zh-TW" sz="2400" u="none" cap="none" strike="noStrike">
                <a:solidFill>
                  <a:schemeClr val="dk1"/>
                </a:solidFill>
                <a:latin typeface="Microsoft JhengHei"/>
                <a:ea typeface="Microsoft JhengHei"/>
                <a:cs typeface="Microsoft JhengHei"/>
                <a:sym typeface="Microsoft JhengHei"/>
              </a:rPr>
              <a:t>(非首篩總量：15,966通)</a:t>
            </a:r>
            <a:endParaRPr b="1" i="0" sz="2400" u="none" cap="none" strike="noStrike">
              <a:solidFill>
                <a:schemeClr val="dk1"/>
              </a:solidFill>
              <a:latin typeface="Microsoft JhengHei"/>
              <a:ea typeface="Microsoft JhengHei"/>
              <a:cs typeface="Microsoft JhengHei"/>
              <a:sym typeface="Microsoft JhengHei"/>
            </a:endParaRPr>
          </a:p>
        </p:txBody>
      </p:sp>
      <p:grpSp>
        <p:nvGrpSpPr>
          <p:cNvPr id="705" name="Google Shape;705;g1b6e7fcc03f_0_28"/>
          <p:cNvGrpSpPr/>
          <p:nvPr/>
        </p:nvGrpSpPr>
        <p:grpSpPr>
          <a:xfrm>
            <a:off x="138150" y="2085400"/>
            <a:ext cx="5491800" cy="1108083"/>
            <a:chOff x="919779" y="3307725"/>
            <a:chExt cx="5491800" cy="1108083"/>
          </a:xfrm>
        </p:grpSpPr>
        <p:sp>
          <p:nvSpPr>
            <p:cNvPr id="706" name="Google Shape;706;g1b6e7fcc03f_0_28"/>
            <p:cNvSpPr txBox="1"/>
            <p:nvPr/>
          </p:nvSpPr>
          <p:spPr>
            <a:xfrm>
              <a:off x="4104921" y="4015608"/>
              <a:ext cx="2245200" cy="400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減少的電話量</a:t>
              </a:r>
              <a:endParaRPr b="0" i="0" sz="1400" u="none" cap="none" strike="noStrike">
                <a:solidFill>
                  <a:srgbClr val="000000"/>
                </a:solidFill>
                <a:latin typeface="Arial"/>
                <a:ea typeface="Arial"/>
                <a:cs typeface="Arial"/>
                <a:sym typeface="Arial"/>
              </a:endParaRPr>
            </a:p>
          </p:txBody>
        </p:sp>
        <p:sp>
          <p:nvSpPr>
            <p:cNvPr id="707" name="Google Shape;707;g1b6e7fcc03f_0_28"/>
            <p:cNvSpPr txBox="1"/>
            <p:nvPr/>
          </p:nvSpPr>
          <p:spPr>
            <a:xfrm>
              <a:off x="919779" y="3307725"/>
              <a:ext cx="5491800" cy="7080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4000"/>
                <a:buFont typeface="Arial"/>
                <a:buNone/>
              </a:pPr>
              <a:r>
                <a:rPr b="1" i="0" lang="zh-TW" sz="4000" u="none" cap="none" strike="noStrike">
                  <a:solidFill>
                    <a:srgbClr val="C55A11"/>
                  </a:solidFill>
                  <a:latin typeface="Microsoft JhengHei"/>
                  <a:ea typeface="Microsoft JhengHei"/>
                  <a:cs typeface="Microsoft JhengHei"/>
                  <a:sym typeface="Microsoft JhengHei"/>
                </a:rPr>
                <a:t>6,428(40</a:t>
              </a:r>
              <a:r>
                <a:rPr b="1" i="0" lang="zh-TW" sz="2000" u="none" cap="none" strike="noStrike">
                  <a:solidFill>
                    <a:srgbClr val="C55A11"/>
                  </a:solidFill>
                  <a:latin typeface="Microsoft JhengHei"/>
                  <a:ea typeface="Microsoft JhengHei"/>
                  <a:cs typeface="Microsoft JhengHei"/>
                  <a:sym typeface="Microsoft JhengHei"/>
                </a:rPr>
                <a:t>%</a:t>
              </a:r>
              <a:r>
                <a:rPr b="1" i="0" lang="zh-TW" sz="4000" u="none" cap="none" strike="noStrike">
                  <a:solidFill>
                    <a:srgbClr val="C55A11"/>
                  </a:solidFill>
                  <a:latin typeface="Microsoft JhengHei"/>
                  <a:ea typeface="Microsoft JhengHei"/>
                  <a:cs typeface="Microsoft JhengHei"/>
                  <a:sym typeface="Microsoft JhengHei"/>
                </a:rPr>
                <a:t>)-7,527(47</a:t>
              </a:r>
              <a:r>
                <a:rPr b="1" i="0" lang="zh-TW" sz="2000" u="none" cap="none" strike="noStrike">
                  <a:solidFill>
                    <a:srgbClr val="C55A11"/>
                  </a:solidFill>
                  <a:latin typeface="Microsoft JhengHei"/>
                  <a:ea typeface="Microsoft JhengHei"/>
                  <a:cs typeface="Microsoft JhengHei"/>
                  <a:sym typeface="Microsoft JhengHei"/>
                </a:rPr>
                <a:t>%</a:t>
              </a:r>
              <a:r>
                <a:rPr b="1" i="0" lang="zh-TW" sz="4000" u="none" cap="none" strike="noStrike">
                  <a:solidFill>
                    <a:srgbClr val="C55A11"/>
                  </a:solidFill>
                  <a:latin typeface="Microsoft JhengHei"/>
                  <a:ea typeface="Microsoft JhengHei"/>
                  <a:cs typeface="Microsoft JhengHei"/>
                  <a:sym typeface="Microsoft JhengHei"/>
                </a:rPr>
                <a:t>)</a:t>
              </a:r>
              <a:endParaRPr b="1" i="0" sz="4000" u="none" cap="none" strike="noStrike">
                <a:solidFill>
                  <a:srgbClr val="C55A11"/>
                </a:solidFill>
                <a:latin typeface="Microsoft JhengHei"/>
                <a:ea typeface="Microsoft JhengHei"/>
                <a:cs typeface="Microsoft JhengHei"/>
                <a:sym typeface="Microsoft JhengHei"/>
              </a:endParaRPr>
            </a:p>
          </p:txBody>
        </p:sp>
      </p:grpSp>
      <p:grpSp>
        <p:nvGrpSpPr>
          <p:cNvPr id="708" name="Google Shape;708;g1b6e7fcc03f_0_28"/>
          <p:cNvGrpSpPr/>
          <p:nvPr/>
        </p:nvGrpSpPr>
        <p:grpSpPr>
          <a:xfrm>
            <a:off x="2769124" y="3350650"/>
            <a:ext cx="3094491" cy="1072224"/>
            <a:chOff x="476864" y="3307728"/>
            <a:chExt cx="3094491" cy="1072224"/>
          </a:xfrm>
        </p:grpSpPr>
        <p:sp>
          <p:nvSpPr>
            <p:cNvPr id="709" name="Google Shape;709;g1b6e7fcc03f_0_28"/>
            <p:cNvSpPr txBox="1"/>
            <p:nvPr/>
          </p:nvSpPr>
          <p:spPr>
            <a:xfrm>
              <a:off x="951455" y="3979752"/>
              <a:ext cx="2619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每天減少電話數/年</a:t>
              </a:r>
              <a:endParaRPr b="0" i="0" sz="1400" u="none" cap="none" strike="noStrike">
                <a:solidFill>
                  <a:srgbClr val="000000"/>
                </a:solidFill>
                <a:latin typeface="Arial"/>
                <a:ea typeface="Arial"/>
                <a:cs typeface="Arial"/>
                <a:sym typeface="Arial"/>
              </a:endParaRPr>
            </a:p>
          </p:txBody>
        </p:sp>
        <p:sp>
          <p:nvSpPr>
            <p:cNvPr id="710" name="Google Shape;710;g1b6e7fcc03f_0_28"/>
            <p:cNvSpPr txBox="1"/>
            <p:nvPr/>
          </p:nvSpPr>
          <p:spPr>
            <a:xfrm>
              <a:off x="476864" y="3307728"/>
              <a:ext cx="2743200" cy="7695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4400"/>
                <a:buFont typeface="Arial"/>
                <a:buNone/>
              </a:pPr>
              <a:r>
                <a:rPr b="1" i="0" lang="zh-TW" sz="4400" u="none" cap="none" strike="noStrike">
                  <a:solidFill>
                    <a:srgbClr val="C55A11"/>
                  </a:solidFill>
                  <a:latin typeface="Microsoft JhengHei"/>
                  <a:ea typeface="Microsoft JhengHei"/>
                  <a:cs typeface="Microsoft JhengHei"/>
                  <a:sym typeface="Microsoft JhengHei"/>
                </a:rPr>
                <a:t>18 – 21 </a:t>
              </a:r>
              <a:r>
                <a:rPr b="1" i="0" lang="zh-TW" sz="2400" u="none" cap="none" strike="noStrike">
                  <a:solidFill>
                    <a:srgbClr val="C55A11"/>
                  </a:solidFill>
                  <a:latin typeface="Microsoft JhengHei"/>
                  <a:ea typeface="Microsoft JhengHei"/>
                  <a:cs typeface="Microsoft JhengHei"/>
                  <a:sym typeface="Microsoft JhengHei"/>
                </a:rPr>
                <a:t>通</a:t>
              </a:r>
              <a:endParaRPr b="0" i="0" sz="1400" u="none" cap="none" strike="noStrike">
                <a:solidFill>
                  <a:srgbClr val="000000"/>
                </a:solidFill>
                <a:latin typeface="Arial"/>
                <a:ea typeface="Arial"/>
                <a:cs typeface="Arial"/>
                <a:sym typeface="Arial"/>
              </a:endParaRPr>
            </a:p>
          </p:txBody>
        </p:sp>
      </p:grpSp>
      <p:grpSp>
        <p:nvGrpSpPr>
          <p:cNvPr id="711" name="Google Shape;711;g1b6e7fcc03f_0_28"/>
          <p:cNvGrpSpPr/>
          <p:nvPr/>
        </p:nvGrpSpPr>
        <p:grpSpPr>
          <a:xfrm>
            <a:off x="2761883" y="4750380"/>
            <a:ext cx="2873049" cy="1175337"/>
            <a:chOff x="1326425" y="3307722"/>
            <a:chExt cx="2873049" cy="1175337"/>
          </a:xfrm>
        </p:grpSpPr>
        <p:sp>
          <p:nvSpPr>
            <p:cNvPr id="712" name="Google Shape;712;g1b6e7fcc03f_0_28"/>
            <p:cNvSpPr txBox="1"/>
            <p:nvPr/>
          </p:nvSpPr>
          <p:spPr>
            <a:xfrm>
              <a:off x="1954274" y="4082859"/>
              <a:ext cx="2245200" cy="400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減少無效電話比率</a:t>
              </a:r>
              <a:endParaRPr b="0" i="0" sz="1400" u="none" cap="none" strike="noStrike">
                <a:solidFill>
                  <a:srgbClr val="000000"/>
                </a:solidFill>
                <a:latin typeface="Arial"/>
                <a:ea typeface="Arial"/>
                <a:cs typeface="Arial"/>
                <a:sym typeface="Arial"/>
              </a:endParaRPr>
            </a:p>
          </p:txBody>
        </p:sp>
        <p:sp>
          <p:nvSpPr>
            <p:cNvPr id="713" name="Google Shape;713;g1b6e7fcc03f_0_28"/>
            <p:cNvSpPr txBox="1"/>
            <p:nvPr/>
          </p:nvSpPr>
          <p:spPr>
            <a:xfrm>
              <a:off x="1326425" y="3307722"/>
              <a:ext cx="28728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zh-TW" sz="4400" u="none" cap="none" strike="noStrike">
                  <a:solidFill>
                    <a:srgbClr val="C55A11"/>
                  </a:solidFill>
                  <a:latin typeface="Microsoft JhengHei"/>
                  <a:ea typeface="Microsoft JhengHei"/>
                  <a:cs typeface="Microsoft JhengHei"/>
                  <a:sym typeface="Microsoft JhengHei"/>
                </a:rPr>
                <a:t>63 – 100 </a:t>
              </a:r>
              <a:r>
                <a:rPr b="1" i="0" lang="zh-TW" sz="2400" u="none" cap="none" strike="noStrike">
                  <a:solidFill>
                    <a:srgbClr val="C55A11"/>
                  </a:solidFill>
                  <a:latin typeface="Microsoft JhengHei"/>
                  <a:ea typeface="Microsoft JhengHei"/>
                  <a:cs typeface="Microsoft JhengHei"/>
                  <a:sym typeface="Microsoft JhengHei"/>
                </a:rPr>
                <a:t>%</a:t>
              </a:r>
              <a:endParaRPr b="1" i="0" sz="2400" u="none" cap="none" strike="noStrike">
                <a:solidFill>
                  <a:srgbClr val="C55A11"/>
                </a:solidFill>
                <a:latin typeface="Microsoft JhengHei"/>
                <a:ea typeface="Microsoft JhengHei"/>
                <a:cs typeface="Microsoft JhengHei"/>
                <a:sym typeface="Microsoft JhengHei"/>
              </a:endParaRPr>
            </a:p>
          </p:txBody>
        </p:sp>
      </p:grpSp>
      <p:grpSp>
        <p:nvGrpSpPr>
          <p:cNvPr id="714" name="Google Shape;714;g1b6e7fcc03f_0_28"/>
          <p:cNvGrpSpPr/>
          <p:nvPr/>
        </p:nvGrpSpPr>
        <p:grpSpPr>
          <a:xfrm>
            <a:off x="6096690" y="1592955"/>
            <a:ext cx="3932700" cy="1926531"/>
            <a:chOff x="1326425" y="3307722"/>
            <a:chExt cx="3932700" cy="1926531"/>
          </a:xfrm>
        </p:grpSpPr>
        <p:sp>
          <p:nvSpPr>
            <p:cNvPr id="715" name="Google Shape;715;g1b6e7fcc03f_0_28"/>
            <p:cNvSpPr txBox="1"/>
            <p:nvPr/>
          </p:nvSpPr>
          <p:spPr>
            <a:xfrm>
              <a:off x="1366989" y="4834053"/>
              <a:ext cx="2245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節省時間/年</a:t>
              </a:r>
              <a:endParaRPr b="0" i="0" sz="1400" u="none" cap="none" strike="noStrike">
                <a:solidFill>
                  <a:srgbClr val="000000"/>
                </a:solidFill>
                <a:latin typeface="Arial"/>
                <a:ea typeface="Arial"/>
                <a:cs typeface="Arial"/>
                <a:sym typeface="Arial"/>
              </a:endParaRPr>
            </a:p>
          </p:txBody>
        </p:sp>
        <p:sp>
          <p:nvSpPr>
            <p:cNvPr id="716" name="Google Shape;716;g1b6e7fcc03f_0_28"/>
            <p:cNvSpPr txBox="1"/>
            <p:nvPr/>
          </p:nvSpPr>
          <p:spPr>
            <a:xfrm>
              <a:off x="1326425" y="3307722"/>
              <a:ext cx="3932700" cy="152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zh-TW" sz="4400" u="none" cap="none" strike="noStrike">
                  <a:solidFill>
                    <a:srgbClr val="C55A11"/>
                  </a:solidFill>
                  <a:latin typeface="Microsoft JhengHei"/>
                  <a:ea typeface="Microsoft JhengHei"/>
                  <a:cs typeface="Microsoft JhengHei"/>
                  <a:sym typeface="Microsoft JhengHei"/>
                </a:rPr>
                <a:t>429 – 627 </a:t>
              </a:r>
              <a:r>
                <a:rPr b="1" i="0" lang="zh-TW" sz="2400" u="none" cap="none" strike="noStrike">
                  <a:solidFill>
                    <a:srgbClr val="C55A11"/>
                  </a:solidFill>
                  <a:latin typeface="Microsoft JhengHei"/>
                  <a:ea typeface="Microsoft JhengHei"/>
                  <a:cs typeface="Microsoft JhengHei"/>
                  <a:sym typeface="Microsoft JhengHei"/>
                </a:rPr>
                <a:t>小時</a:t>
              </a:r>
              <a:endParaRPr b="1" i="0" sz="2400" u="none" cap="none" strike="noStrike">
                <a:solidFill>
                  <a:srgbClr val="C55A11"/>
                </a:solidFill>
                <a:latin typeface="Microsoft JhengHei"/>
                <a:ea typeface="Microsoft JhengHei"/>
                <a:cs typeface="Microsoft JhengHei"/>
                <a:sym typeface="Microsoft JhengHei"/>
              </a:endParaRPr>
            </a:p>
            <a:p>
              <a:pPr indent="0" lvl="0" marL="0" marR="0" rtl="0" algn="l">
                <a:lnSpc>
                  <a:spcPct val="100000"/>
                </a:lnSpc>
                <a:spcBef>
                  <a:spcPts val="600"/>
                </a:spcBef>
                <a:spcAft>
                  <a:spcPts val="0"/>
                </a:spcAft>
                <a:buClr>
                  <a:srgbClr val="000000"/>
                </a:buClr>
                <a:buSzPts val="4400"/>
                <a:buFont typeface="Arial"/>
                <a:buNone/>
              </a:pPr>
              <a:r>
                <a:rPr b="1" i="0" lang="zh-TW" sz="4400" u="none" cap="none" strike="noStrike">
                  <a:solidFill>
                    <a:srgbClr val="C55A11"/>
                  </a:solidFill>
                  <a:latin typeface="Microsoft JhengHei"/>
                  <a:ea typeface="Microsoft JhengHei"/>
                  <a:cs typeface="Microsoft JhengHei"/>
                  <a:sym typeface="Microsoft JhengHei"/>
                </a:rPr>
                <a:t>54 – 78 </a:t>
              </a:r>
              <a:r>
                <a:rPr b="1" i="0" lang="zh-TW" sz="2400" u="none" cap="none" strike="noStrike">
                  <a:solidFill>
                    <a:srgbClr val="C55A11"/>
                  </a:solidFill>
                  <a:latin typeface="Microsoft JhengHei"/>
                  <a:ea typeface="Microsoft JhengHei"/>
                  <a:cs typeface="Microsoft JhengHei"/>
                  <a:sym typeface="Microsoft JhengHei"/>
                </a:rPr>
                <a:t>工作天</a:t>
              </a:r>
              <a:endParaRPr b="1" i="0" sz="4400" u="none" cap="none" strike="noStrike">
                <a:solidFill>
                  <a:srgbClr val="C55A11"/>
                </a:solidFill>
                <a:latin typeface="Microsoft JhengHei"/>
                <a:ea typeface="Microsoft JhengHei"/>
                <a:cs typeface="Microsoft JhengHei"/>
                <a:sym typeface="Microsoft JhengHei"/>
              </a:endParaRPr>
            </a:p>
          </p:txBody>
        </p:sp>
      </p:grpSp>
      <p:grpSp>
        <p:nvGrpSpPr>
          <p:cNvPr id="717" name="Google Shape;717;g1b6e7fcc03f_0_28"/>
          <p:cNvGrpSpPr/>
          <p:nvPr/>
        </p:nvGrpSpPr>
        <p:grpSpPr>
          <a:xfrm>
            <a:off x="6092691" y="4004575"/>
            <a:ext cx="6202509" cy="1921142"/>
            <a:chOff x="1326425" y="3307710"/>
            <a:chExt cx="6202509" cy="1921142"/>
          </a:xfrm>
        </p:grpSpPr>
        <p:sp>
          <p:nvSpPr>
            <p:cNvPr id="718" name="Google Shape;718;g1b6e7fcc03f_0_28"/>
            <p:cNvSpPr txBox="1"/>
            <p:nvPr/>
          </p:nvSpPr>
          <p:spPr>
            <a:xfrm>
              <a:off x="1326425" y="4828652"/>
              <a:ext cx="2245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節省金錢/年</a:t>
              </a:r>
              <a:endParaRPr b="0" i="0" sz="1400" u="none" cap="none" strike="noStrike">
                <a:solidFill>
                  <a:srgbClr val="000000"/>
                </a:solidFill>
                <a:latin typeface="Arial"/>
                <a:ea typeface="Arial"/>
                <a:cs typeface="Arial"/>
                <a:sym typeface="Arial"/>
              </a:endParaRPr>
            </a:p>
          </p:txBody>
        </p:sp>
        <p:sp>
          <p:nvSpPr>
            <p:cNvPr id="719" name="Google Shape;719;g1b6e7fcc03f_0_28"/>
            <p:cNvSpPr txBox="1"/>
            <p:nvPr/>
          </p:nvSpPr>
          <p:spPr>
            <a:xfrm>
              <a:off x="1326434" y="3307710"/>
              <a:ext cx="6202500" cy="152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zh-TW" sz="4400" u="none" cap="none" strike="noStrike">
                  <a:solidFill>
                    <a:srgbClr val="C55A11"/>
                  </a:solidFill>
                  <a:latin typeface="Microsoft JhengHei"/>
                  <a:ea typeface="Microsoft JhengHei"/>
                  <a:cs typeface="Microsoft JhengHei"/>
                  <a:sym typeface="Microsoft JhengHei"/>
                </a:rPr>
                <a:t>20,570 – 24,080 </a:t>
              </a:r>
              <a:r>
                <a:rPr b="1" i="0" lang="zh-TW" sz="2400" u="none" cap="none" strike="noStrike">
                  <a:solidFill>
                    <a:srgbClr val="C55A11"/>
                  </a:solidFill>
                  <a:latin typeface="Microsoft JhengHei"/>
                  <a:ea typeface="Microsoft JhengHei"/>
                  <a:cs typeface="Microsoft JhengHei"/>
                  <a:sym typeface="Microsoft JhengHei"/>
                </a:rPr>
                <a:t>(市話)元</a:t>
              </a:r>
              <a:endParaRPr b="1" i="0" sz="2400" u="none" cap="none" strike="noStrike">
                <a:solidFill>
                  <a:srgbClr val="C55A11"/>
                </a:solidFill>
                <a:latin typeface="Microsoft JhengHei"/>
                <a:ea typeface="Microsoft JhengHei"/>
                <a:cs typeface="Microsoft JhengHei"/>
                <a:sym typeface="Microsoft JhengHei"/>
              </a:endParaRPr>
            </a:p>
            <a:p>
              <a:pPr indent="0" lvl="0" marL="0" marR="0" rtl="0" algn="l">
                <a:lnSpc>
                  <a:spcPct val="100000"/>
                </a:lnSpc>
                <a:spcBef>
                  <a:spcPts val="600"/>
                </a:spcBef>
                <a:spcAft>
                  <a:spcPts val="0"/>
                </a:spcAft>
                <a:buClr>
                  <a:srgbClr val="000000"/>
                </a:buClr>
                <a:buSzPts val="4400"/>
                <a:buFont typeface="Arial"/>
                <a:buNone/>
              </a:pPr>
              <a:r>
                <a:rPr b="1" i="0" lang="zh-TW" sz="4400" u="none" cap="none" strike="noStrike">
                  <a:solidFill>
                    <a:srgbClr val="C55A11"/>
                  </a:solidFill>
                  <a:latin typeface="Microsoft JhengHei"/>
                  <a:ea typeface="Microsoft JhengHei"/>
                  <a:cs typeface="Microsoft JhengHei"/>
                  <a:sym typeface="Microsoft JhengHei"/>
                </a:rPr>
                <a:t>77,136 – 112,875 </a:t>
              </a:r>
              <a:r>
                <a:rPr b="1" i="0" lang="zh-TW" sz="2400" u="none" cap="none" strike="noStrike">
                  <a:solidFill>
                    <a:srgbClr val="C55A11"/>
                  </a:solidFill>
                  <a:latin typeface="Microsoft JhengHei"/>
                  <a:ea typeface="Microsoft JhengHei"/>
                  <a:cs typeface="Microsoft JhengHei"/>
                  <a:sym typeface="Microsoft JhengHei"/>
                </a:rPr>
                <a:t>(手機)元</a:t>
              </a:r>
              <a:endParaRPr b="1" i="0" sz="4400" u="none" cap="none" strike="noStrike">
                <a:solidFill>
                  <a:srgbClr val="C55A11"/>
                </a:solidFill>
                <a:latin typeface="Microsoft JhengHei"/>
                <a:ea typeface="Microsoft JhengHei"/>
                <a:cs typeface="Microsoft JhengHei"/>
                <a:sym typeface="Microsoft JhengHe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724" name="Shape 724"/>
        <p:cNvGrpSpPr/>
        <p:nvPr/>
      </p:nvGrpSpPr>
      <p:grpSpPr>
        <a:xfrm>
          <a:off x="0" y="0"/>
          <a:ext cx="0" cy="0"/>
          <a:chOff x="0" y="0"/>
          <a:chExt cx="0" cy="0"/>
        </a:xfrm>
      </p:grpSpPr>
      <p:sp>
        <p:nvSpPr>
          <p:cNvPr id="725" name="Google Shape;725;g1b6e7fcc03f_0_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26" name="Google Shape;726;g1b6e7fcc03f_0_0"/>
          <p:cNvSpPr/>
          <p:nvPr/>
        </p:nvSpPr>
        <p:spPr>
          <a:xfrm rot="2700000">
            <a:off x="11052660" y="2120011"/>
            <a:ext cx="645306" cy="645306"/>
          </a:xfrm>
          <a:prstGeom prst="rect">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27" name="Google Shape;727;g1b6e7fcc03f_0_0"/>
          <p:cNvSpPr/>
          <p:nvPr/>
        </p:nvSpPr>
        <p:spPr>
          <a:xfrm rot="-5400000">
            <a:off x="10288968" y="1343059"/>
            <a:ext cx="2532900" cy="1272900"/>
          </a:xfrm>
          <a:prstGeom prst="triangle">
            <a:avLst>
              <a:gd fmla="val 50000" name="adj"/>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28" name="Google Shape;728;g1b6e7fcc03f_0_0"/>
          <p:cNvSpPr/>
          <p:nvPr/>
        </p:nvSpPr>
        <p:spPr>
          <a:xfrm rot="5400000">
            <a:off x="-501690" y="5103247"/>
            <a:ext cx="2017500" cy="1014000"/>
          </a:xfrm>
          <a:prstGeom prst="triangle">
            <a:avLst>
              <a:gd fmla="val 50000" name="adj"/>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29" name="Google Shape;729;g1b6e7fcc03f_0_0"/>
          <p:cNvSpPr/>
          <p:nvPr/>
        </p:nvSpPr>
        <p:spPr>
          <a:xfrm rot="2700000">
            <a:off x="427814" y="5728750"/>
            <a:ext cx="485782" cy="485782"/>
          </a:xfrm>
          <a:prstGeom prst="rect">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30" name="Google Shape;730;g1b6e7fcc03f_0_0"/>
          <p:cNvSpPr txBox="1"/>
          <p:nvPr/>
        </p:nvSpPr>
        <p:spPr>
          <a:xfrm>
            <a:off x="518672" y="509591"/>
            <a:ext cx="10905000" cy="11358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600"/>
              <a:buFont typeface="Microsoft JhengHei"/>
              <a:buNone/>
            </a:pPr>
            <a:r>
              <a:rPr b="1" i="0" lang="zh-TW" sz="3600" u="none" cap="none" strike="noStrike">
                <a:solidFill>
                  <a:srgbClr val="000000"/>
                </a:solidFill>
                <a:latin typeface="Microsoft JhengHei"/>
                <a:ea typeface="Microsoft JhengHei"/>
                <a:cs typeface="Microsoft JhengHei"/>
                <a:sym typeface="Microsoft JhengHei"/>
              </a:rPr>
              <a:t>(平均)整體效益估算</a:t>
            </a:r>
            <a:endParaRPr b="0" i="0" sz="1400" u="none" cap="none" strike="noStrike">
              <a:solidFill>
                <a:srgbClr val="000000"/>
              </a:solidFill>
              <a:latin typeface="Arial"/>
              <a:ea typeface="Arial"/>
              <a:cs typeface="Arial"/>
              <a:sym typeface="Arial"/>
            </a:endParaRPr>
          </a:p>
        </p:txBody>
      </p:sp>
      <p:cxnSp>
        <p:nvCxnSpPr>
          <p:cNvPr id="731" name="Google Shape;731;g1b6e7fcc03f_0_0"/>
          <p:cNvCxnSpPr/>
          <p:nvPr/>
        </p:nvCxnSpPr>
        <p:spPr>
          <a:xfrm>
            <a:off x="649905" y="1541186"/>
            <a:ext cx="846300" cy="0"/>
          </a:xfrm>
          <a:prstGeom prst="straightConnector1">
            <a:avLst/>
          </a:prstGeom>
          <a:noFill/>
          <a:ln cap="flat" cmpd="sng" w="38100">
            <a:solidFill>
              <a:srgbClr val="C55A11"/>
            </a:solidFill>
            <a:prstDash val="solid"/>
            <a:miter lim="800000"/>
            <a:headEnd len="sm" w="sm" type="none"/>
            <a:tailEnd len="sm" w="sm" type="none"/>
          </a:ln>
        </p:spPr>
      </p:cxnSp>
      <p:sp>
        <p:nvSpPr>
          <p:cNvPr id="732" name="Google Shape;732;g1b6e7fcc03f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TW"/>
              <a:t>‹#›</a:t>
            </a:fld>
            <a:endParaRPr/>
          </a:p>
        </p:txBody>
      </p:sp>
      <p:sp>
        <p:nvSpPr>
          <p:cNvPr id="733" name="Google Shape;733;g1b6e7fcc03f_0_0"/>
          <p:cNvSpPr txBox="1"/>
          <p:nvPr/>
        </p:nvSpPr>
        <p:spPr>
          <a:xfrm>
            <a:off x="3993100" y="592050"/>
            <a:ext cx="4678800" cy="8586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Arial"/>
              <a:buNone/>
            </a:pPr>
            <a:r>
              <a:rPr b="1" i="0" lang="zh-TW" sz="2400" u="none" cap="none" strike="noStrike">
                <a:solidFill>
                  <a:schemeClr val="dk1"/>
                </a:solidFill>
                <a:latin typeface="Microsoft JhengHei"/>
                <a:ea typeface="Microsoft JhengHei"/>
                <a:cs typeface="Microsoft JhengHei"/>
                <a:sym typeface="Microsoft JhengHei"/>
              </a:rPr>
              <a:t>(總量：47,770通)</a:t>
            </a:r>
            <a:endParaRPr b="1" i="0" sz="2400" u="none" cap="none" strike="noStrike">
              <a:solidFill>
                <a:schemeClr val="dk1"/>
              </a:solidFill>
              <a:latin typeface="Microsoft JhengHei"/>
              <a:ea typeface="Microsoft JhengHei"/>
              <a:cs typeface="Microsoft JhengHei"/>
              <a:sym typeface="Microsoft JhengHei"/>
            </a:endParaRPr>
          </a:p>
          <a:p>
            <a:pPr indent="0" lvl="0" marL="0" marR="0" rtl="0" algn="ctr">
              <a:lnSpc>
                <a:spcPct val="90000"/>
              </a:lnSpc>
              <a:spcBef>
                <a:spcPts val="0"/>
              </a:spcBef>
              <a:spcAft>
                <a:spcPts val="0"/>
              </a:spcAft>
              <a:buClr>
                <a:schemeClr val="dk1"/>
              </a:buClr>
              <a:buSzPts val="2400"/>
              <a:buFont typeface="Arial"/>
              <a:buNone/>
            </a:pPr>
            <a:r>
              <a:rPr b="1" i="0" lang="zh-TW" sz="2400" u="none" cap="none" strike="noStrike">
                <a:solidFill>
                  <a:schemeClr val="dk1"/>
                </a:solidFill>
                <a:latin typeface="Microsoft JhengHei"/>
                <a:ea typeface="Microsoft JhengHei"/>
                <a:cs typeface="Microsoft JhengHei"/>
                <a:sym typeface="Microsoft JhengHei"/>
              </a:rPr>
              <a:t>(非首篩總量：15,966通)</a:t>
            </a:r>
            <a:endParaRPr b="1" i="0" sz="2400" u="none" cap="none" strike="noStrike">
              <a:solidFill>
                <a:schemeClr val="dk1"/>
              </a:solidFill>
              <a:latin typeface="Microsoft JhengHei"/>
              <a:ea typeface="Microsoft JhengHei"/>
              <a:cs typeface="Microsoft JhengHei"/>
              <a:sym typeface="Microsoft JhengHei"/>
            </a:endParaRPr>
          </a:p>
        </p:txBody>
      </p:sp>
      <p:grpSp>
        <p:nvGrpSpPr>
          <p:cNvPr id="734" name="Google Shape;734;g1b6e7fcc03f_0_0"/>
          <p:cNvGrpSpPr/>
          <p:nvPr/>
        </p:nvGrpSpPr>
        <p:grpSpPr>
          <a:xfrm>
            <a:off x="138150" y="2085400"/>
            <a:ext cx="5491800" cy="1108083"/>
            <a:chOff x="919779" y="3307725"/>
            <a:chExt cx="5491800" cy="1108083"/>
          </a:xfrm>
        </p:grpSpPr>
        <p:sp>
          <p:nvSpPr>
            <p:cNvPr id="735" name="Google Shape;735;g1b6e7fcc03f_0_0"/>
            <p:cNvSpPr txBox="1"/>
            <p:nvPr/>
          </p:nvSpPr>
          <p:spPr>
            <a:xfrm>
              <a:off x="4104921" y="4015608"/>
              <a:ext cx="2245200" cy="400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減少的電話量</a:t>
              </a:r>
              <a:endParaRPr b="0" i="0" sz="1400" u="none" cap="none" strike="noStrike">
                <a:solidFill>
                  <a:srgbClr val="000000"/>
                </a:solidFill>
                <a:latin typeface="Arial"/>
                <a:ea typeface="Arial"/>
                <a:cs typeface="Arial"/>
                <a:sym typeface="Arial"/>
              </a:endParaRPr>
            </a:p>
          </p:txBody>
        </p:sp>
        <p:sp>
          <p:nvSpPr>
            <p:cNvPr id="736" name="Google Shape;736;g1b6e7fcc03f_0_0"/>
            <p:cNvSpPr txBox="1"/>
            <p:nvPr/>
          </p:nvSpPr>
          <p:spPr>
            <a:xfrm>
              <a:off x="919779" y="3307725"/>
              <a:ext cx="5491800" cy="7080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4000"/>
                <a:buFont typeface="Arial"/>
                <a:buNone/>
              </a:pPr>
              <a:r>
                <a:rPr b="1" i="0" lang="zh-TW" sz="4000" u="none" cap="none" strike="noStrike">
                  <a:solidFill>
                    <a:srgbClr val="C55A11"/>
                  </a:solidFill>
                  <a:latin typeface="Microsoft JhengHei"/>
                  <a:ea typeface="Microsoft JhengHei"/>
                  <a:cs typeface="Microsoft JhengHei"/>
                  <a:sym typeface="Microsoft JhengHei"/>
                </a:rPr>
                <a:t>6978(44%)</a:t>
              </a:r>
              <a:endParaRPr b="1" i="0" sz="4000" u="none" cap="none" strike="noStrike">
                <a:solidFill>
                  <a:srgbClr val="C55A11"/>
                </a:solidFill>
                <a:latin typeface="Microsoft JhengHei"/>
                <a:ea typeface="Microsoft JhengHei"/>
                <a:cs typeface="Microsoft JhengHei"/>
                <a:sym typeface="Microsoft JhengHei"/>
              </a:endParaRPr>
            </a:p>
          </p:txBody>
        </p:sp>
      </p:grpSp>
      <p:grpSp>
        <p:nvGrpSpPr>
          <p:cNvPr id="737" name="Google Shape;737;g1b6e7fcc03f_0_0"/>
          <p:cNvGrpSpPr/>
          <p:nvPr/>
        </p:nvGrpSpPr>
        <p:grpSpPr>
          <a:xfrm>
            <a:off x="2769124" y="3350650"/>
            <a:ext cx="3094491" cy="1072224"/>
            <a:chOff x="476864" y="3307728"/>
            <a:chExt cx="3094491" cy="1072224"/>
          </a:xfrm>
        </p:grpSpPr>
        <p:sp>
          <p:nvSpPr>
            <p:cNvPr id="738" name="Google Shape;738;g1b6e7fcc03f_0_0"/>
            <p:cNvSpPr txBox="1"/>
            <p:nvPr/>
          </p:nvSpPr>
          <p:spPr>
            <a:xfrm>
              <a:off x="951455" y="3979752"/>
              <a:ext cx="2619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每天減少電話數/年</a:t>
              </a:r>
              <a:endParaRPr b="0" i="0" sz="1400" u="none" cap="none" strike="noStrike">
                <a:solidFill>
                  <a:srgbClr val="000000"/>
                </a:solidFill>
                <a:latin typeface="Arial"/>
                <a:ea typeface="Arial"/>
                <a:cs typeface="Arial"/>
                <a:sym typeface="Arial"/>
              </a:endParaRPr>
            </a:p>
          </p:txBody>
        </p:sp>
        <p:sp>
          <p:nvSpPr>
            <p:cNvPr id="739" name="Google Shape;739;g1b6e7fcc03f_0_0"/>
            <p:cNvSpPr txBox="1"/>
            <p:nvPr/>
          </p:nvSpPr>
          <p:spPr>
            <a:xfrm>
              <a:off x="476864" y="3307728"/>
              <a:ext cx="2743200" cy="7695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4400"/>
                <a:buFont typeface="Arial"/>
                <a:buNone/>
              </a:pPr>
              <a:r>
                <a:rPr b="1" i="0" lang="zh-TW" sz="4400" u="none" cap="none" strike="noStrike">
                  <a:solidFill>
                    <a:srgbClr val="C55A11"/>
                  </a:solidFill>
                  <a:latin typeface="Microsoft JhengHei"/>
                  <a:ea typeface="Microsoft JhengHei"/>
                  <a:cs typeface="Microsoft JhengHei"/>
                  <a:sym typeface="Microsoft JhengHei"/>
                </a:rPr>
                <a:t>20 </a:t>
              </a:r>
              <a:r>
                <a:rPr b="1" i="0" lang="zh-TW" sz="2400" u="none" cap="none" strike="noStrike">
                  <a:solidFill>
                    <a:srgbClr val="C55A11"/>
                  </a:solidFill>
                  <a:latin typeface="Microsoft JhengHei"/>
                  <a:ea typeface="Microsoft JhengHei"/>
                  <a:cs typeface="Microsoft JhengHei"/>
                  <a:sym typeface="Microsoft JhengHei"/>
                </a:rPr>
                <a:t>通</a:t>
              </a:r>
              <a:endParaRPr b="0" i="0" sz="1400" u="none" cap="none" strike="noStrike">
                <a:solidFill>
                  <a:srgbClr val="000000"/>
                </a:solidFill>
                <a:latin typeface="Arial"/>
                <a:ea typeface="Arial"/>
                <a:cs typeface="Arial"/>
                <a:sym typeface="Arial"/>
              </a:endParaRPr>
            </a:p>
          </p:txBody>
        </p:sp>
      </p:grpSp>
      <p:grpSp>
        <p:nvGrpSpPr>
          <p:cNvPr id="740" name="Google Shape;740;g1b6e7fcc03f_0_0"/>
          <p:cNvGrpSpPr/>
          <p:nvPr/>
        </p:nvGrpSpPr>
        <p:grpSpPr>
          <a:xfrm>
            <a:off x="2761883" y="4750380"/>
            <a:ext cx="2873049" cy="1175337"/>
            <a:chOff x="1326425" y="3307722"/>
            <a:chExt cx="2873049" cy="1175337"/>
          </a:xfrm>
        </p:grpSpPr>
        <p:sp>
          <p:nvSpPr>
            <p:cNvPr id="741" name="Google Shape;741;g1b6e7fcc03f_0_0"/>
            <p:cNvSpPr txBox="1"/>
            <p:nvPr/>
          </p:nvSpPr>
          <p:spPr>
            <a:xfrm>
              <a:off x="1954274" y="4082859"/>
              <a:ext cx="2245200" cy="400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減少無效電話比率</a:t>
              </a:r>
              <a:endParaRPr b="0" i="0" sz="1400" u="none" cap="none" strike="noStrike">
                <a:solidFill>
                  <a:srgbClr val="000000"/>
                </a:solidFill>
                <a:latin typeface="Arial"/>
                <a:ea typeface="Arial"/>
                <a:cs typeface="Arial"/>
                <a:sym typeface="Arial"/>
              </a:endParaRPr>
            </a:p>
          </p:txBody>
        </p:sp>
        <p:sp>
          <p:nvSpPr>
            <p:cNvPr id="742" name="Google Shape;742;g1b6e7fcc03f_0_0"/>
            <p:cNvSpPr txBox="1"/>
            <p:nvPr/>
          </p:nvSpPr>
          <p:spPr>
            <a:xfrm>
              <a:off x="1326425" y="3307722"/>
              <a:ext cx="2872800" cy="7695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4400"/>
                <a:buFont typeface="Arial"/>
                <a:buNone/>
              </a:pPr>
              <a:r>
                <a:rPr b="1" i="0" lang="zh-TW" sz="4400" u="none" cap="none" strike="noStrike">
                  <a:solidFill>
                    <a:srgbClr val="C55A11"/>
                  </a:solidFill>
                  <a:latin typeface="Microsoft JhengHei"/>
                  <a:ea typeface="Microsoft JhengHei"/>
                  <a:cs typeface="Microsoft JhengHei"/>
                  <a:sym typeface="Microsoft JhengHei"/>
                </a:rPr>
                <a:t>82 </a:t>
              </a:r>
              <a:r>
                <a:rPr b="1" i="0" lang="zh-TW" sz="2400" u="none" cap="none" strike="noStrike">
                  <a:solidFill>
                    <a:srgbClr val="C55A11"/>
                  </a:solidFill>
                  <a:latin typeface="Microsoft JhengHei"/>
                  <a:ea typeface="Microsoft JhengHei"/>
                  <a:cs typeface="Microsoft JhengHei"/>
                  <a:sym typeface="Microsoft JhengHei"/>
                </a:rPr>
                <a:t>%</a:t>
              </a:r>
              <a:endParaRPr b="1" i="0" sz="2400" u="none" cap="none" strike="noStrike">
                <a:solidFill>
                  <a:srgbClr val="C55A11"/>
                </a:solidFill>
                <a:latin typeface="Microsoft JhengHei"/>
                <a:ea typeface="Microsoft JhengHei"/>
                <a:cs typeface="Microsoft JhengHei"/>
                <a:sym typeface="Microsoft JhengHei"/>
              </a:endParaRPr>
            </a:p>
          </p:txBody>
        </p:sp>
      </p:grpSp>
      <p:grpSp>
        <p:nvGrpSpPr>
          <p:cNvPr id="743" name="Google Shape;743;g1b6e7fcc03f_0_0"/>
          <p:cNvGrpSpPr/>
          <p:nvPr/>
        </p:nvGrpSpPr>
        <p:grpSpPr>
          <a:xfrm>
            <a:off x="6096690" y="1592955"/>
            <a:ext cx="3932700" cy="1926531"/>
            <a:chOff x="1326425" y="3307722"/>
            <a:chExt cx="3932700" cy="1926531"/>
          </a:xfrm>
        </p:grpSpPr>
        <p:sp>
          <p:nvSpPr>
            <p:cNvPr id="744" name="Google Shape;744;g1b6e7fcc03f_0_0"/>
            <p:cNvSpPr txBox="1"/>
            <p:nvPr/>
          </p:nvSpPr>
          <p:spPr>
            <a:xfrm>
              <a:off x="1366989" y="4834053"/>
              <a:ext cx="2245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節省時間/年</a:t>
              </a:r>
              <a:endParaRPr b="0" i="0" sz="1400" u="none" cap="none" strike="noStrike">
                <a:solidFill>
                  <a:srgbClr val="000000"/>
                </a:solidFill>
                <a:latin typeface="Arial"/>
                <a:ea typeface="Arial"/>
                <a:cs typeface="Arial"/>
                <a:sym typeface="Arial"/>
              </a:endParaRPr>
            </a:p>
          </p:txBody>
        </p:sp>
        <p:sp>
          <p:nvSpPr>
            <p:cNvPr id="745" name="Google Shape;745;g1b6e7fcc03f_0_0"/>
            <p:cNvSpPr txBox="1"/>
            <p:nvPr/>
          </p:nvSpPr>
          <p:spPr>
            <a:xfrm>
              <a:off x="1326425" y="3307722"/>
              <a:ext cx="3932700" cy="152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zh-TW" sz="4400" u="none" cap="none" strike="noStrike">
                  <a:solidFill>
                    <a:srgbClr val="C55A11"/>
                  </a:solidFill>
                  <a:latin typeface="Microsoft JhengHei"/>
                  <a:ea typeface="Microsoft JhengHei"/>
                  <a:cs typeface="Microsoft JhengHei"/>
                  <a:sym typeface="Microsoft JhengHei"/>
                </a:rPr>
                <a:t>528 </a:t>
              </a:r>
              <a:r>
                <a:rPr b="1" i="0" lang="zh-TW" sz="2400" u="none" cap="none" strike="noStrike">
                  <a:solidFill>
                    <a:srgbClr val="C55A11"/>
                  </a:solidFill>
                  <a:latin typeface="Microsoft JhengHei"/>
                  <a:ea typeface="Microsoft JhengHei"/>
                  <a:cs typeface="Microsoft JhengHei"/>
                  <a:sym typeface="Microsoft JhengHei"/>
                </a:rPr>
                <a:t>小時</a:t>
              </a:r>
              <a:endParaRPr b="1" i="0" sz="2400" u="none" cap="none" strike="noStrike">
                <a:solidFill>
                  <a:srgbClr val="C55A11"/>
                </a:solidFill>
                <a:latin typeface="Microsoft JhengHei"/>
                <a:ea typeface="Microsoft JhengHei"/>
                <a:cs typeface="Microsoft JhengHei"/>
                <a:sym typeface="Microsoft JhengHei"/>
              </a:endParaRPr>
            </a:p>
            <a:p>
              <a:pPr indent="0" lvl="0" marL="0" marR="0" rtl="0" algn="l">
                <a:lnSpc>
                  <a:spcPct val="100000"/>
                </a:lnSpc>
                <a:spcBef>
                  <a:spcPts val="600"/>
                </a:spcBef>
                <a:spcAft>
                  <a:spcPts val="0"/>
                </a:spcAft>
                <a:buClr>
                  <a:srgbClr val="000000"/>
                </a:buClr>
                <a:buSzPts val="4400"/>
                <a:buFont typeface="Arial"/>
                <a:buNone/>
              </a:pPr>
              <a:r>
                <a:rPr b="1" i="0" lang="zh-TW" sz="4400" u="none" cap="none" strike="noStrike">
                  <a:solidFill>
                    <a:srgbClr val="C55A11"/>
                  </a:solidFill>
                  <a:latin typeface="Microsoft JhengHei"/>
                  <a:ea typeface="Microsoft JhengHei"/>
                  <a:cs typeface="Microsoft JhengHei"/>
                  <a:sym typeface="Microsoft JhengHei"/>
                </a:rPr>
                <a:t>66 </a:t>
              </a:r>
              <a:r>
                <a:rPr b="1" i="0" lang="zh-TW" sz="2400" u="none" cap="none" strike="noStrike">
                  <a:solidFill>
                    <a:srgbClr val="C55A11"/>
                  </a:solidFill>
                  <a:latin typeface="Microsoft JhengHei"/>
                  <a:ea typeface="Microsoft JhengHei"/>
                  <a:cs typeface="Microsoft JhengHei"/>
                  <a:sym typeface="Microsoft JhengHei"/>
                </a:rPr>
                <a:t>工作天</a:t>
              </a:r>
              <a:endParaRPr b="1" i="0" sz="4400" u="none" cap="none" strike="noStrike">
                <a:solidFill>
                  <a:srgbClr val="C55A11"/>
                </a:solidFill>
                <a:latin typeface="Microsoft JhengHei"/>
                <a:ea typeface="Microsoft JhengHei"/>
                <a:cs typeface="Microsoft JhengHei"/>
                <a:sym typeface="Microsoft JhengHei"/>
              </a:endParaRPr>
            </a:p>
          </p:txBody>
        </p:sp>
      </p:grpSp>
      <p:grpSp>
        <p:nvGrpSpPr>
          <p:cNvPr id="746" name="Google Shape;746;g1b6e7fcc03f_0_0"/>
          <p:cNvGrpSpPr/>
          <p:nvPr/>
        </p:nvGrpSpPr>
        <p:grpSpPr>
          <a:xfrm>
            <a:off x="6092691" y="4004575"/>
            <a:ext cx="6202509" cy="1921142"/>
            <a:chOff x="1326425" y="3307710"/>
            <a:chExt cx="6202509" cy="1921142"/>
          </a:xfrm>
        </p:grpSpPr>
        <p:sp>
          <p:nvSpPr>
            <p:cNvPr id="747" name="Google Shape;747;g1b6e7fcc03f_0_0"/>
            <p:cNvSpPr txBox="1"/>
            <p:nvPr/>
          </p:nvSpPr>
          <p:spPr>
            <a:xfrm>
              <a:off x="1326425" y="4828652"/>
              <a:ext cx="2245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節省金錢/年</a:t>
              </a:r>
              <a:endParaRPr b="0" i="0" sz="1400" u="none" cap="none" strike="noStrike">
                <a:solidFill>
                  <a:srgbClr val="000000"/>
                </a:solidFill>
                <a:latin typeface="Arial"/>
                <a:ea typeface="Arial"/>
                <a:cs typeface="Arial"/>
                <a:sym typeface="Arial"/>
              </a:endParaRPr>
            </a:p>
          </p:txBody>
        </p:sp>
        <p:sp>
          <p:nvSpPr>
            <p:cNvPr id="748" name="Google Shape;748;g1b6e7fcc03f_0_0"/>
            <p:cNvSpPr txBox="1"/>
            <p:nvPr/>
          </p:nvSpPr>
          <p:spPr>
            <a:xfrm>
              <a:off x="1326434" y="3307710"/>
              <a:ext cx="6202500" cy="152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zh-TW" sz="4400" u="none" cap="none" strike="noStrike">
                  <a:solidFill>
                    <a:srgbClr val="C55A11"/>
                  </a:solidFill>
                  <a:latin typeface="Microsoft JhengHei"/>
                  <a:ea typeface="Microsoft JhengHei"/>
                  <a:cs typeface="Microsoft JhengHei"/>
                  <a:sym typeface="Microsoft JhengHei"/>
                </a:rPr>
                <a:t>22,325 </a:t>
              </a:r>
              <a:r>
                <a:rPr b="1" i="0" lang="zh-TW" sz="2400" u="none" cap="none" strike="noStrike">
                  <a:solidFill>
                    <a:srgbClr val="C55A11"/>
                  </a:solidFill>
                  <a:latin typeface="Microsoft JhengHei"/>
                  <a:ea typeface="Microsoft JhengHei"/>
                  <a:cs typeface="Microsoft JhengHei"/>
                  <a:sym typeface="Microsoft JhengHei"/>
                </a:rPr>
                <a:t>(市話)元</a:t>
              </a:r>
              <a:endParaRPr b="1" i="0" sz="2400" u="none" cap="none" strike="noStrike">
                <a:solidFill>
                  <a:srgbClr val="C55A11"/>
                </a:solidFill>
                <a:latin typeface="Microsoft JhengHei"/>
                <a:ea typeface="Microsoft JhengHei"/>
                <a:cs typeface="Microsoft JhengHei"/>
                <a:sym typeface="Microsoft JhengHei"/>
              </a:endParaRPr>
            </a:p>
            <a:p>
              <a:pPr indent="0" lvl="0" marL="0" marR="0" rtl="0" algn="l">
                <a:lnSpc>
                  <a:spcPct val="100000"/>
                </a:lnSpc>
                <a:spcBef>
                  <a:spcPts val="600"/>
                </a:spcBef>
                <a:spcAft>
                  <a:spcPts val="0"/>
                </a:spcAft>
                <a:buClr>
                  <a:srgbClr val="000000"/>
                </a:buClr>
                <a:buSzPts val="4400"/>
                <a:buFont typeface="Arial"/>
                <a:buNone/>
              </a:pPr>
              <a:r>
                <a:rPr b="1" i="0" lang="zh-TW" sz="4400" u="none" cap="none" strike="noStrike">
                  <a:solidFill>
                    <a:srgbClr val="C55A11"/>
                  </a:solidFill>
                  <a:latin typeface="Microsoft JhengHei"/>
                  <a:ea typeface="Microsoft JhengHei"/>
                  <a:cs typeface="Microsoft JhengHei"/>
                  <a:sym typeface="Microsoft JhengHei"/>
                </a:rPr>
                <a:t>95,006</a:t>
              </a:r>
              <a:r>
                <a:rPr b="1" i="0" lang="zh-TW" sz="2400" u="none" cap="none" strike="noStrike">
                  <a:solidFill>
                    <a:srgbClr val="C55A11"/>
                  </a:solidFill>
                  <a:latin typeface="Microsoft JhengHei"/>
                  <a:ea typeface="Microsoft JhengHei"/>
                  <a:cs typeface="Microsoft JhengHei"/>
                  <a:sym typeface="Microsoft JhengHei"/>
                </a:rPr>
                <a:t>(手機)元</a:t>
              </a:r>
              <a:endParaRPr b="1" i="0" sz="4400" u="none" cap="none" strike="noStrike">
                <a:solidFill>
                  <a:srgbClr val="C55A11"/>
                </a:solidFill>
                <a:latin typeface="Microsoft JhengHei"/>
                <a:ea typeface="Microsoft JhengHei"/>
                <a:cs typeface="Microsoft JhengHei"/>
                <a:sym typeface="Microsoft JhengHe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0"/>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1" name="Google Shape;121;p30"/>
          <p:cNvSpPr/>
          <p:nvPr/>
        </p:nvSpPr>
        <p:spPr>
          <a:xfrm rot="2700000">
            <a:off x="82782" y="-1386168"/>
            <a:ext cx="2424873" cy="3611191"/>
          </a:xfrm>
          <a:custGeom>
            <a:rect b="b" l="l" r="r" t="t"/>
            <a:pathLst>
              <a:path extrusionOk="0" h="3611191" w="2424873">
                <a:moveTo>
                  <a:pt x="0" y="2424874"/>
                </a:moveTo>
                <a:lnTo>
                  <a:pt x="2424873" y="0"/>
                </a:lnTo>
                <a:lnTo>
                  <a:pt x="2424873" y="3611191"/>
                </a:lnTo>
                <a:lnTo>
                  <a:pt x="1186317" y="3611191"/>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2" name="Google Shape;122;p30"/>
          <p:cNvSpPr/>
          <p:nvPr/>
        </p:nvSpPr>
        <p:spPr>
          <a:xfrm rot="2700000">
            <a:off x="1571000" y="-338582"/>
            <a:ext cx="1635955" cy="1635955"/>
          </a:xfrm>
          <a:custGeom>
            <a:rect b="b" l="l" r="r" t="t"/>
            <a:pathLst>
              <a:path extrusionOk="0" h="1635955" w="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3" name="Google Shape;123;p30"/>
          <p:cNvSpPr/>
          <p:nvPr/>
        </p:nvSpPr>
        <p:spPr>
          <a:xfrm rot="2700000">
            <a:off x="9627985" y="-6588"/>
            <a:ext cx="4059393" cy="2548110"/>
          </a:xfrm>
          <a:custGeom>
            <a:rect b="b" l="l" r="r" t="t"/>
            <a:pathLst>
              <a:path extrusionOk="0" h="2548110" w="4059393">
                <a:moveTo>
                  <a:pt x="0" y="1511282"/>
                </a:moveTo>
                <a:lnTo>
                  <a:pt x="1511282" y="0"/>
                </a:lnTo>
                <a:lnTo>
                  <a:pt x="4059393" y="2548110"/>
                </a:lnTo>
                <a:lnTo>
                  <a:pt x="0" y="2548110"/>
                </a:lnTo>
                <a:close/>
              </a:path>
            </a:pathLst>
          </a:cu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4" name="Google Shape;124;p30"/>
          <p:cNvSpPr/>
          <p:nvPr/>
        </p:nvSpPr>
        <p:spPr>
          <a:xfrm rot="2700000">
            <a:off x="10262924" y="1465780"/>
            <a:ext cx="1185708" cy="1185708"/>
          </a:xfrm>
          <a:prstGeom prst="rect">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5" name="Google Shape;125;p30"/>
          <p:cNvSpPr/>
          <p:nvPr/>
        </p:nvSpPr>
        <p:spPr>
          <a:xfrm rot="2700000">
            <a:off x="-29557" y="5198743"/>
            <a:ext cx="2444907" cy="2366116"/>
          </a:xfrm>
          <a:custGeom>
            <a:rect b="b" l="l" r="r" t="t"/>
            <a:pathLst>
              <a:path extrusionOk="0" h="2132734" w="2203753">
                <a:moveTo>
                  <a:pt x="0" y="0"/>
                </a:moveTo>
                <a:lnTo>
                  <a:pt x="2203753" y="0"/>
                </a:lnTo>
                <a:lnTo>
                  <a:pt x="2203753" y="576461"/>
                </a:lnTo>
                <a:lnTo>
                  <a:pt x="647480" y="2132734"/>
                </a:lnTo>
                <a:lnTo>
                  <a:pt x="0" y="1485255"/>
                </a:lnTo>
                <a:close/>
              </a:path>
            </a:pathLst>
          </a:cu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6" name="Google Shape;126;p30"/>
          <p:cNvSpPr/>
          <p:nvPr/>
        </p:nvSpPr>
        <p:spPr>
          <a:xfrm rot="2700000">
            <a:off x="1769787" y="5439893"/>
            <a:ext cx="928467" cy="928467"/>
          </a:xfrm>
          <a:prstGeom prst="rect">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7" name="Google Shape;127;p30"/>
          <p:cNvSpPr/>
          <p:nvPr/>
        </p:nvSpPr>
        <p:spPr>
          <a:xfrm rot="2700000">
            <a:off x="3401311" y="734311"/>
            <a:ext cx="5389379" cy="5389379"/>
          </a:xfrm>
          <a:custGeom>
            <a:rect b="b" l="l" r="r" t="t"/>
            <a:pathLst>
              <a:path extrusionOk="0" h="5389379" w="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8" name="Google Shape;128;p30"/>
          <p:cNvSpPr txBox="1"/>
          <p:nvPr/>
        </p:nvSpPr>
        <p:spPr>
          <a:xfrm>
            <a:off x="3204642" y="2353641"/>
            <a:ext cx="5782716" cy="2150719"/>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80808"/>
              </a:buClr>
              <a:buSzPts val="4400"/>
              <a:buFont typeface="Microsoft JhengHei"/>
              <a:buNone/>
            </a:pPr>
            <a:r>
              <a:rPr b="1" i="0" lang="zh-TW" sz="4400" u="none" cap="none" strike="noStrike">
                <a:solidFill>
                  <a:srgbClr val="080808"/>
                </a:solidFill>
                <a:latin typeface="Microsoft JhengHei"/>
                <a:ea typeface="Microsoft JhengHei"/>
                <a:cs typeface="Microsoft JhengHei"/>
                <a:sym typeface="Microsoft JhengHei"/>
              </a:rPr>
              <a:t>電訪</a:t>
            </a:r>
            <a:endParaRPr b="1" i="0" sz="4400" u="none" cap="none" strike="noStrike">
              <a:solidFill>
                <a:srgbClr val="080808"/>
              </a:solidFill>
              <a:latin typeface="Microsoft JhengHei"/>
              <a:ea typeface="Microsoft JhengHei"/>
              <a:cs typeface="Microsoft JhengHei"/>
              <a:sym typeface="Microsoft JhengHei"/>
            </a:endParaRPr>
          </a:p>
          <a:p>
            <a:pPr indent="0" lvl="0" marL="0" marR="0" rtl="0" algn="ctr">
              <a:lnSpc>
                <a:spcPct val="90000"/>
              </a:lnSpc>
              <a:spcBef>
                <a:spcPts val="0"/>
              </a:spcBef>
              <a:spcAft>
                <a:spcPts val="0"/>
              </a:spcAft>
              <a:buClr>
                <a:srgbClr val="080808"/>
              </a:buClr>
              <a:buSzPts val="4400"/>
              <a:buFont typeface="Microsoft JhengHei"/>
              <a:buNone/>
            </a:pPr>
            <a:r>
              <a:t/>
            </a:r>
            <a:endParaRPr b="1" i="0" sz="4400" u="none" cap="none" strike="noStrike">
              <a:solidFill>
                <a:srgbClr val="080808"/>
              </a:solidFill>
              <a:latin typeface="Microsoft JhengHei"/>
              <a:ea typeface="Microsoft JhengHei"/>
              <a:cs typeface="Microsoft JhengHei"/>
              <a:sym typeface="Microsoft JhengHei"/>
            </a:endParaRPr>
          </a:p>
          <a:p>
            <a:pPr indent="0" lvl="0" marL="0" marR="0" rtl="0" algn="ctr">
              <a:lnSpc>
                <a:spcPct val="90000"/>
              </a:lnSpc>
              <a:spcBef>
                <a:spcPts val="0"/>
              </a:spcBef>
              <a:spcAft>
                <a:spcPts val="0"/>
              </a:spcAft>
              <a:buClr>
                <a:srgbClr val="080808"/>
              </a:buClr>
              <a:buSzPts val="4400"/>
              <a:buFont typeface="Microsoft JhengHei"/>
              <a:buNone/>
            </a:pPr>
            <a:r>
              <a:rPr b="1" i="0" lang="zh-TW" sz="4000" u="none" cap="none" strike="noStrike">
                <a:solidFill>
                  <a:srgbClr val="080808"/>
                </a:solidFill>
                <a:latin typeface="Microsoft JhengHei"/>
                <a:ea typeface="Microsoft JhengHei"/>
                <a:cs typeface="Microsoft JhengHei"/>
                <a:sym typeface="Microsoft JhengHei"/>
              </a:rPr>
              <a:t>01 專案目標</a:t>
            </a:r>
            <a:endParaRPr b="1" i="0" sz="4000" u="none" cap="none" strike="noStrike">
              <a:solidFill>
                <a:srgbClr val="080808"/>
              </a:solidFill>
              <a:latin typeface="Microsoft JhengHei"/>
              <a:ea typeface="Microsoft JhengHei"/>
              <a:cs typeface="Microsoft JhengHei"/>
              <a:sym typeface="Microsoft JhengHei"/>
            </a:endParaRPr>
          </a:p>
        </p:txBody>
      </p:sp>
      <p:sp>
        <p:nvSpPr>
          <p:cNvPr id="129" name="Google Shape;129;p30"/>
          <p:cNvSpPr/>
          <p:nvPr/>
        </p:nvSpPr>
        <p:spPr>
          <a:xfrm rot="2700000">
            <a:off x="2700283" y="33283"/>
            <a:ext cx="6791435" cy="6791435"/>
          </a:xfrm>
          <a:custGeom>
            <a:rect b="b" l="l" r="r" t="t"/>
            <a:pathLst>
              <a:path extrusionOk="0" h="6791435" w="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0" name="Google Shape;130;p30"/>
          <p:cNvSpPr/>
          <p:nvPr/>
        </p:nvSpPr>
        <p:spPr>
          <a:xfrm rot="2700000">
            <a:off x="9629823" y="5457591"/>
            <a:ext cx="2231794" cy="2568811"/>
          </a:xfrm>
          <a:custGeom>
            <a:rect b="b" l="l" r="r" t="t"/>
            <a:pathLst>
              <a:path extrusionOk="0" h="3384061" w="2940086">
                <a:moveTo>
                  <a:pt x="0" y="0"/>
                </a:moveTo>
                <a:lnTo>
                  <a:pt x="2496112" y="0"/>
                </a:lnTo>
                <a:lnTo>
                  <a:pt x="2940086" y="443975"/>
                </a:lnTo>
                <a:lnTo>
                  <a:pt x="0" y="3384061"/>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1" name="Google Shape;131;p30"/>
          <p:cNvSpPr/>
          <p:nvPr/>
        </p:nvSpPr>
        <p:spPr>
          <a:xfrm rot="2700000">
            <a:off x="9720059" y="5243545"/>
            <a:ext cx="959985" cy="959985"/>
          </a:xfrm>
          <a:prstGeom prst="rect">
            <a:avLst/>
          </a:pr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2" name="Google Shape;13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TW"/>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1"/>
          <p:cNvSpPr/>
          <p:nvPr/>
        </p:nvSpPr>
        <p:spPr>
          <a:xfrm rot="2700000">
            <a:off x="11052629" y="2120024"/>
            <a:ext cx="645368" cy="645368"/>
          </a:xfrm>
          <a:prstGeom prst="rect">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8" name="Google Shape;138;p31"/>
          <p:cNvSpPr/>
          <p:nvPr/>
        </p:nvSpPr>
        <p:spPr>
          <a:xfrm rot="-5400000">
            <a:off x="10289068" y="1343027"/>
            <a:ext cx="2532832" cy="1273032"/>
          </a:xfrm>
          <a:prstGeom prst="triangle">
            <a:avLst>
              <a:gd fmla="val 50000" name="adj"/>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9" name="Google Shape;139;p31"/>
          <p:cNvSpPr/>
          <p:nvPr/>
        </p:nvSpPr>
        <p:spPr>
          <a:xfrm rot="5400000">
            <a:off x="-501760" y="5103257"/>
            <a:ext cx="2017580" cy="1014060"/>
          </a:xfrm>
          <a:prstGeom prst="triangle">
            <a:avLst>
              <a:gd fmla="val 50000" name="adj"/>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0" name="Google Shape;140;p31"/>
          <p:cNvSpPr/>
          <p:nvPr/>
        </p:nvSpPr>
        <p:spPr>
          <a:xfrm rot="2700000">
            <a:off x="427916" y="5728708"/>
            <a:ext cx="485578" cy="485578"/>
          </a:xfrm>
          <a:prstGeom prst="rect">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1" name="Google Shape;141;p31"/>
          <p:cNvSpPr txBox="1"/>
          <p:nvPr/>
        </p:nvSpPr>
        <p:spPr>
          <a:xfrm>
            <a:off x="518672" y="509591"/>
            <a:ext cx="10905066" cy="113573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Microsoft JhengHei"/>
              <a:buNone/>
            </a:pPr>
            <a:r>
              <a:rPr b="1" i="0" lang="zh-TW" sz="3600" u="none" cap="none" strike="noStrike">
                <a:solidFill>
                  <a:schemeClr val="dk1"/>
                </a:solidFill>
                <a:latin typeface="Microsoft JhengHei"/>
                <a:ea typeface="Microsoft JhengHei"/>
                <a:cs typeface="Microsoft JhengHei"/>
                <a:sym typeface="Microsoft JhengHei"/>
              </a:rPr>
              <a:t>專案目標</a:t>
            </a:r>
            <a:endParaRPr b="0" i="0" sz="1400" u="none" cap="none" strike="noStrike">
              <a:solidFill>
                <a:srgbClr val="000000"/>
              </a:solidFill>
              <a:latin typeface="Arial"/>
              <a:ea typeface="Arial"/>
              <a:cs typeface="Arial"/>
              <a:sym typeface="Arial"/>
            </a:endParaRPr>
          </a:p>
        </p:txBody>
      </p:sp>
      <p:cxnSp>
        <p:nvCxnSpPr>
          <p:cNvPr id="142" name="Google Shape;142;p31"/>
          <p:cNvCxnSpPr/>
          <p:nvPr/>
        </p:nvCxnSpPr>
        <p:spPr>
          <a:xfrm>
            <a:off x="649905" y="1541186"/>
            <a:ext cx="846386" cy="0"/>
          </a:xfrm>
          <a:prstGeom prst="straightConnector1">
            <a:avLst/>
          </a:prstGeom>
          <a:noFill/>
          <a:ln cap="flat" cmpd="sng" w="38100">
            <a:solidFill>
              <a:srgbClr val="C55A11"/>
            </a:solidFill>
            <a:prstDash val="solid"/>
            <a:miter lim="800000"/>
            <a:headEnd len="sm" w="sm" type="none"/>
            <a:tailEnd len="sm" w="sm" type="none"/>
          </a:ln>
        </p:spPr>
      </p:cxnSp>
      <p:sp>
        <p:nvSpPr>
          <p:cNvPr id="143" name="Google Shape;14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TW"/>
              <a:t>‹#›</a:t>
            </a:fld>
            <a:endParaRPr/>
          </a:p>
        </p:txBody>
      </p:sp>
      <p:sp>
        <p:nvSpPr>
          <p:cNvPr id="144" name="Google Shape;144;p31"/>
          <p:cNvSpPr/>
          <p:nvPr/>
        </p:nvSpPr>
        <p:spPr>
          <a:xfrm>
            <a:off x="2454554" y="4365565"/>
            <a:ext cx="1600631" cy="1600631"/>
          </a:xfrm>
          <a:prstGeom prst="ellipse">
            <a:avLst/>
          </a:prstGeom>
          <a:noFill/>
          <a:ln cap="flat" cmpd="sng" w="28575">
            <a:solidFill>
              <a:srgbClr val="C55A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TW" sz="3200" u="none" cap="none" strike="noStrike">
                <a:solidFill>
                  <a:srgbClr val="C55A11"/>
                </a:solidFill>
                <a:latin typeface="Microsoft JhengHei"/>
                <a:ea typeface="Microsoft JhengHei"/>
                <a:cs typeface="Microsoft JhengHei"/>
                <a:sym typeface="Microsoft JhengHei"/>
              </a:rPr>
              <a:t>時間成本</a:t>
            </a:r>
            <a:endParaRPr b="0" i="0" sz="1600" u="none" cap="none" strike="noStrike">
              <a:solidFill>
                <a:srgbClr val="C55A11"/>
              </a:solidFill>
              <a:latin typeface="Arial"/>
              <a:ea typeface="Arial"/>
              <a:cs typeface="Arial"/>
              <a:sym typeface="Arial"/>
            </a:endParaRPr>
          </a:p>
        </p:txBody>
      </p:sp>
      <p:sp>
        <p:nvSpPr>
          <p:cNvPr id="145" name="Google Shape;145;p31"/>
          <p:cNvSpPr/>
          <p:nvPr/>
        </p:nvSpPr>
        <p:spPr>
          <a:xfrm>
            <a:off x="4654899" y="1176132"/>
            <a:ext cx="2632610" cy="2632610"/>
          </a:xfrm>
          <a:prstGeom prst="ellipse">
            <a:avLst/>
          </a:prstGeom>
          <a:solidFill>
            <a:srgbClr val="FFD966"/>
          </a:solidFill>
          <a:ln cap="flat" cmpd="sng" w="28575">
            <a:solidFill>
              <a:srgbClr val="C55A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TW" sz="3600" u="none" cap="none" strike="noStrike">
                <a:solidFill>
                  <a:srgbClr val="C55A11"/>
                </a:solidFill>
                <a:latin typeface="Microsoft JhengHei"/>
                <a:ea typeface="Microsoft JhengHei"/>
                <a:cs typeface="Microsoft JhengHei"/>
                <a:sym typeface="Microsoft JhengHei"/>
              </a:rPr>
              <a:t>邀約成功率</a:t>
            </a:r>
            <a:endParaRPr b="0" i="0" sz="1800" u="none" cap="none" strike="noStrike">
              <a:solidFill>
                <a:srgbClr val="C55A11"/>
              </a:solidFill>
              <a:latin typeface="Arial"/>
              <a:ea typeface="Arial"/>
              <a:cs typeface="Arial"/>
              <a:sym typeface="Arial"/>
            </a:endParaRPr>
          </a:p>
        </p:txBody>
      </p:sp>
      <p:sp>
        <p:nvSpPr>
          <p:cNvPr id="146" name="Google Shape;146;p31"/>
          <p:cNvSpPr/>
          <p:nvPr/>
        </p:nvSpPr>
        <p:spPr>
          <a:xfrm>
            <a:off x="5170889" y="4365563"/>
            <a:ext cx="1600631" cy="1600631"/>
          </a:xfrm>
          <a:prstGeom prst="ellipse">
            <a:avLst/>
          </a:prstGeom>
          <a:noFill/>
          <a:ln cap="flat" cmpd="sng" w="28575">
            <a:solidFill>
              <a:srgbClr val="C55A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TW" sz="3200" u="none" cap="none" strike="noStrike">
                <a:solidFill>
                  <a:srgbClr val="C55A11"/>
                </a:solidFill>
                <a:latin typeface="Microsoft JhengHei"/>
                <a:ea typeface="Microsoft JhengHei"/>
                <a:cs typeface="Microsoft JhengHei"/>
                <a:sym typeface="Microsoft JhengHei"/>
              </a:rPr>
              <a:t>人力成本</a:t>
            </a:r>
            <a:endParaRPr b="0" i="0" sz="1600" u="none" cap="none" strike="noStrike">
              <a:solidFill>
                <a:srgbClr val="C55A11"/>
              </a:solidFill>
              <a:latin typeface="Arial"/>
              <a:ea typeface="Arial"/>
              <a:cs typeface="Arial"/>
              <a:sym typeface="Arial"/>
            </a:endParaRPr>
          </a:p>
        </p:txBody>
      </p:sp>
      <p:sp>
        <p:nvSpPr>
          <p:cNvPr id="147" name="Google Shape;147;p31"/>
          <p:cNvSpPr/>
          <p:nvPr/>
        </p:nvSpPr>
        <p:spPr>
          <a:xfrm>
            <a:off x="7887224" y="4365564"/>
            <a:ext cx="1600631" cy="1600631"/>
          </a:xfrm>
          <a:prstGeom prst="ellipse">
            <a:avLst/>
          </a:prstGeom>
          <a:noFill/>
          <a:ln cap="flat" cmpd="sng" w="28575">
            <a:solidFill>
              <a:srgbClr val="C55A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TW" sz="3200" u="none" cap="none" strike="noStrike">
                <a:solidFill>
                  <a:srgbClr val="C55A11"/>
                </a:solidFill>
                <a:latin typeface="Microsoft JhengHei"/>
                <a:ea typeface="Microsoft JhengHei"/>
                <a:cs typeface="Microsoft JhengHei"/>
                <a:sym typeface="Microsoft JhengHei"/>
              </a:rPr>
              <a:t>金錢成本</a:t>
            </a:r>
            <a:endParaRPr b="0" i="0" sz="1600" u="none" cap="none" strike="noStrike">
              <a:solidFill>
                <a:srgbClr val="C55A11"/>
              </a:solidFill>
              <a:latin typeface="Arial"/>
              <a:ea typeface="Arial"/>
              <a:cs typeface="Arial"/>
              <a:sym typeface="Arial"/>
            </a:endParaRPr>
          </a:p>
        </p:txBody>
      </p:sp>
      <p:cxnSp>
        <p:nvCxnSpPr>
          <p:cNvPr id="148" name="Google Shape;148;p31"/>
          <p:cNvCxnSpPr>
            <a:stCxn id="145" idx="4"/>
            <a:endCxn id="146" idx="0"/>
          </p:cNvCxnSpPr>
          <p:nvPr/>
        </p:nvCxnSpPr>
        <p:spPr>
          <a:xfrm>
            <a:off x="5971204" y="3808742"/>
            <a:ext cx="0" cy="556800"/>
          </a:xfrm>
          <a:prstGeom prst="straightConnector1">
            <a:avLst/>
          </a:prstGeom>
          <a:noFill/>
          <a:ln cap="flat" cmpd="sng" w="19050">
            <a:solidFill>
              <a:srgbClr val="C55A11"/>
            </a:solidFill>
            <a:prstDash val="solid"/>
            <a:miter lim="800000"/>
            <a:headEnd len="sm" w="sm" type="none"/>
            <a:tailEnd len="sm" w="sm" type="none"/>
          </a:ln>
        </p:spPr>
      </p:cxnSp>
      <p:cxnSp>
        <p:nvCxnSpPr>
          <p:cNvPr id="149" name="Google Shape;149;p31"/>
          <p:cNvCxnSpPr>
            <a:stCxn id="145" idx="4"/>
            <a:endCxn id="147" idx="0"/>
          </p:cNvCxnSpPr>
          <p:nvPr/>
        </p:nvCxnSpPr>
        <p:spPr>
          <a:xfrm>
            <a:off x="5971204" y="3808742"/>
            <a:ext cx="2716200" cy="556800"/>
          </a:xfrm>
          <a:prstGeom prst="straightConnector1">
            <a:avLst/>
          </a:prstGeom>
          <a:noFill/>
          <a:ln cap="flat" cmpd="sng" w="19050">
            <a:solidFill>
              <a:srgbClr val="C55A11"/>
            </a:solidFill>
            <a:prstDash val="solid"/>
            <a:miter lim="800000"/>
            <a:headEnd len="sm" w="sm" type="none"/>
            <a:tailEnd len="sm" w="sm" type="none"/>
          </a:ln>
        </p:spPr>
      </p:cxnSp>
      <p:cxnSp>
        <p:nvCxnSpPr>
          <p:cNvPr id="150" name="Google Shape;150;p31"/>
          <p:cNvCxnSpPr>
            <a:stCxn id="145" idx="4"/>
            <a:endCxn id="144" idx="0"/>
          </p:cNvCxnSpPr>
          <p:nvPr/>
        </p:nvCxnSpPr>
        <p:spPr>
          <a:xfrm flipH="1">
            <a:off x="3255004" y="3808742"/>
            <a:ext cx="2716200" cy="556800"/>
          </a:xfrm>
          <a:prstGeom prst="straightConnector1">
            <a:avLst/>
          </a:prstGeom>
          <a:noFill/>
          <a:ln cap="flat" cmpd="sng" w="19050">
            <a:solidFill>
              <a:srgbClr val="C55A1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2"/>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6" name="Google Shape;156;p32"/>
          <p:cNvSpPr/>
          <p:nvPr/>
        </p:nvSpPr>
        <p:spPr>
          <a:xfrm rot="2700000">
            <a:off x="82782" y="-1386168"/>
            <a:ext cx="2424873" cy="3611191"/>
          </a:xfrm>
          <a:custGeom>
            <a:rect b="b" l="l" r="r" t="t"/>
            <a:pathLst>
              <a:path extrusionOk="0" h="3611191" w="2424873">
                <a:moveTo>
                  <a:pt x="0" y="2424874"/>
                </a:moveTo>
                <a:lnTo>
                  <a:pt x="2424873" y="0"/>
                </a:lnTo>
                <a:lnTo>
                  <a:pt x="2424873" y="3611191"/>
                </a:lnTo>
                <a:lnTo>
                  <a:pt x="1186317" y="3611191"/>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7" name="Google Shape;157;p32"/>
          <p:cNvSpPr/>
          <p:nvPr/>
        </p:nvSpPr>
        <p:spPr>
          <a:xfrm rot="2700000">
            <a:off x="1571000" y="-338582"/>
            <a:ext cx="1635955" cy="1635955"/>
          </a:xfrm>
          <a:custGeom>
            <a:rect b="b" l="l" r="r" t="t"/>
            <a:pathLst>
              <a:path extrusionOk="0" h="1635955" w="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8" name="Google Shape;158;p32"/>
          <p:cNvSpPr/>
          <p:nvPr/>
        </p:nvSpPr>
        <p:spPr>
          <a:xfrm rot="2700000">
            <a:off x="9627985" y="-6588"/>
            <a:ext cx="4059393" cy="2548110"/>
          </a:xfrm>
          <a:custGeom>
            <a:rect b="b" l="l" r="r" t="t"/>
            <a:pathLst>
              <a:path extrusionOk="0" h="2548110" w="4059393">
                <a:moveTo>
                  <a:pt x="0" y="1511282"/>
                </a:moveTo>
                <a:lnTo>
                  <a:pt x="1511282" y="0"/>
                </a:lnTo>
                <a:lnTo>
                  <a:pt x="4059393" y="2548110"/>
                </a:lnTo>
                <a:lnTo>
                  <a:pt x="0" y="2548110"/>
                </a:lnTo>
                <a:close/>
              </a:path>
            </a:pathLst>
          </a:cu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9" name="Google Shape;159;p32"/>
          <p:cNvSpPr/>
          <p:nvPr/>
        </p:nvSpPr>
        <p:spPr>
          <a:xfrm rot="2700000">
            <a:off x="10262924" y="1465780"/>
            <a:ext cx="1185708" cy="1185708"/>
          </a:xfrm>
          <a:prstGeom prst="rect">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0" name="Google Shape;160;p32"/>
          <p:cNvSpPr/>
          <p:nvPr/>
        </p:nvSpPr>
        <p:spPr>
          <a:xfrm rot="2700000">
            <a:off x="-29557" y="5198743"/>
            <a:ext cx="2444907" cy="2366116"/>
          </a:xfrm>
          <a:custGeom>
            <a:rect b="b" l="l" r="r" t="t"/>
            <a:pathLst>
              <a:path extrusionOk="0" h="2132734" w="2203753">
                <a:moveTo>
                  <a:pt x="0" y="0"/>
                </a:moveTo>
                <a:lnTo>
                  <a:pt x="2203753" y="0"/>
                </a:lnTo>
                <a:lnTo>
                  <a:pt x="2203753" y="576461"/>
                </a:lnTo>
                <a:lnTo>
                  <a:pt x="647480" y="2132734"/>
                </a:lnTo>
                <a:lnTo>
                  <a:pt x="0" y="1485255"/>
                </a:lnTo>
                <a:close/>
              </a:path>
            </a:pathLst>
          </a:cu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1" name="Google Shape;161;p32"/>
          <p:cNvSpPr/>
          <p:nvPr/>
        </p:nvSpPr>
        <p:spPr>
          <a:xfrm rot="2700000">
            <a:off x="1769787" y="5439893"/>
            <a:ext cx="928467" cy="928467"/>
          </a:xfrm>
          <a:prstGeom prst="rect">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2" name="Google Shape;162;p32"/>
          <p:cNvSpPr/>
          <p:nvPr/>
        </p:nvSpPr>
        <p:spPr>
          <a:xfrm rot="2700000">
            <a:off x="3401311" y="734311"/>
            <a:ext cx="5389379" cy="5389379"/>
          </a:xfrm>
          <a:custGeom>
            <a:rect b="b" l="l" r="r" t="t"/>
            <a:pathLst>
              <a:path extrusionOk="0" h="5389379" w="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3" name="Google Shape;163;p32"/>
          <p:cNvSpPr txBox="1"/>
          <p:nvPr/>
        </p:nvSpPr>
        <p:spPr>
          <a:xfrm>
            <a:off x="3204642" y="2353641"/>
            <a:ext cx="5782716" cy="2150719"/>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80808"/>
              </a:buClr>
              <a:buSzPts val="4400"/>
              <a:buFont typeface="Microsoft JhengHei"/>
              <a:buNone/>
            </a:pPr>
            <a:r>
              <a:rPr b="1" i="0" lang="zh-TW" sz="4400" u="none" cap="none" strike="noStrike">
                <a:solidFill>
                  <a:srgbClr val="080808"/>
                </a:solidFill>
                <a:latin typeface="Microsoft JhengHei"/>
                <a:ea typeface="Microsoft JhengHei"/>
                <a:cs typeface="Microsoft JhengHei"/>
                <a:sym typeface="Microsoft JhengHei"/>
              </a:rPr>
              <a:t>電訪</a:t>
            </a:r>
            <a:endParaRPr b="1" i="0" sz="4400" u="none" cap="none" strike="noStrike">
              <a:solidFill>
                <a:srgbClr val="080808"/>
              </a:solidFill>
              <a:latin typeface="Microsoft JhengHei"/>
              <a:ea typeface="Microsoft JhengHei"/>
              <a:cs typeface="Microsoft JhengHei"/>
              <a:sym typeface="Microsoft JhengHei"/>
            </a:endParaRPr>
          </a:p>
          <a:p>
            <a:pPr indent="0" lvl="0" marL="0" marR="0" rtl="0" algn="ctr">
              <a:lnSpc>
                <a:spcPct val="90000"/>
              </a:lnSpc>
              <a:spcBef>
                <a:spcPts val="0"/>
              </a:spcBef>
              <a:spcAft>
                <a:spcPts val="0"/>
              </a:spcAft>
              <a:buClr>
                <a:srgbClr val="080808"/>
              </a:buClr>
              <a:buSzPts val="4400"/>
              <a:buFont typeface="Microsoft JhengHei"/>
              <a:buNone/>
            </a:pPr>
            <a:r>
              <a:t/>
            </a:r>
            <a:endParaRPr b="1" i="0" sz="4400" u="none" cap="none" strike="noStrike">
              <a:solidFill>
                <a:srgbClr val="080808"/>
              </a:solidFill>
              <a:latin typeface="Microsoft JhengHei"/>
              <a:ea typeface="Microsoft JhengHei"/>
              <a:cs typeface="Microsoft JhengHei"/>
              <a:sym typeface="Microsoft JhengHei"/>
            </a:endParaRPr>
          </a:p>
          <a:p>
            <a:pPr indent="0" lvl="0" marL="0" marR="0" rtl="0" algn="ctr">
              <a:lnSpc>
                <a:spcPct val="90000"/>
              </a:lnSpc>
              <a:spcBef>
                <a:spcPts val="0"/>
              </a:spcBef>
              <a:spcAft>
                <a:spcPts val="0"/>
              </a:spcAft>
              <a:buClr>
                <a:srgbClr val="080808"/>
              </a:buClr>
              <a:buSzPts val="4400"/>
              <a:buFont typeface="Microsoft JhengHei"/>
              <a:buNone/>
            </a:pPr>
            <a:r>
              <a:rPr b="1" i="0" lang="zh-TW" sz="4000" u="none" cap="none" strike="noStrike">
                <a:solidFill>
                  <a:srgbClr val="080808"/>
                </a:solidFill>
                <a:latin typeface="Microsoft JhengHei"/>
                <a:ea typeface="Microsoft JhengHei"/>
                <a:cs typeface="Microsoft JhengHei"/>
                <a:sym typeface="Microsoft JhengHei"/>
              </a:rPr>
              <a:t>02 分類流程</a:t>
            </a:r>
            <a:endParaRPr b="1" i="0" sz="4000" u="none" cap="none" strike="noStrike">
              <a:solidFill>
                <a:srgbClr val="080808"/>
              </a:solidFill>
              <a:latin typeface="Microsoft JhengHei"/>
              <a:ea typeface="Microsoft JhengHei"/>
              <a:cs typeface="Microsoft JhengHei"/>
              <a:sym typeface="Microsoft JhengHei"/>
            </a:endParaRPr>
          </a:p>
        </p:txBody>
      </p:sp>
      <p:sp>
        <p:nvSpPr>
          <p:cNvPr id="164" name="Google Shape;164;p32"/>
          <p:cNvSpPr/>
          <p:nvPr/>
        </p:nvSpPr>
        <p:spPr>
          <a:xfrm rot="2700000">
            <a:off x="2700283" y="33283"/>
            <a:ext cx="6791435" cy="6791435"/>
          </a:xfrm>
          <a:custGeom>
            <a:rect b="b" l="l" r="r" t="t"/>
            <a:pathLst>
              <a:path extrusionOk="0" h="6791435" w="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5" name="Google Shape;165;p32"/>
          <p:cNvSpPr/>
          <p:nvPr/>
        </p:nvSpPr>
        <p:spPr>
          <a:xfrm rot="2700000">
            <a:off x="9629823" y="5457591"/>
            <a:ext cx="2231794" cy="2568811"/>
          </a:xfrm>
          <a:custGeom>
            <a:rect b="b" l="l" r="r" t="t"/>
            <a:pathLst>
              <a:path extrusionOk="0" h="3384061" w="2940086">
                <a:moveTo>
                  <a:pt x="0" y="0"/>
                </a:moveTo>
                <a:lnTo>
                  <a:pt x="2496112" y="0"/>
                </a:lnTo>
                <a:lnTo>
                  <a:pt x="2940086" y="443975"/>
                </a:lnTo>
                <a:lnTo>
                  <a:pt x="0" y="3384061"/>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6" name="Google Shape;166;p32"/>
          <p:cNvSpPr/>
          <p:nvPr/>
        </p:nvSpPr>
        <p:spPr>
          <a:xfrm rot="2700000">
            <a:off x="9720059" y="5243545"/>
            <a:ext cx="959985" cy="959985"/>
          </a:xfrm>
          <a:prstGeom prst="rect">
            <a:avLst/>
          </a:pr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7" name="Google Shape;16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TW"/>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p:nvPr/>
        </p:nvSpPr>
        <p:spPr>
          <a:xfrm rot="2700000">
            <a:off x="11052629" y="1409805"/>
            <a:ext cx="645368" cy="645368"/>
          </a:xfrm>
          <a:prstGeom prst="rect">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4" name="Google Shape;174;p33"/>
          <p:cNvSpPr/>
          <p:nvPr/>
        </p:nvSpPr>
        <p:spPr>
          <a:xfrm rot="-5400000">
            <a:off x="10289068" y="632808"/>
            <a:ext cx="2532832" cy="1273032"/>
          </a:xfrm>
          <a:prstGeom prst="triangle">
            <a:avLst>
              <a:gd fmla="val 50000" name="adj"/>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5" name="Google Shape;175;p33"/>
          <p:cNvSpPr/>
          <p:nvPr/>
        </p:nvSpPr>
        <p:spPr>
          <a:xfrm rot="5400000">
            <a:off x="-501760" y="5103257"/>
            <a:ext cx="2017580" cy="1014060"/>
          </a:xfrm>
          <a:prstGeom prst="triangle">
            <a:avLst>
              <a:gd fmla="val 50000" name="adj"/>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6" name="Google Shape;176;p33"/>
          <p:cNvSpPr/>
          <p:nvPr/>
        </p:nvSpPr>
        <p:spPr>
          <a:xfrm rot="2700000">
            <a:off x="427916" y="5728708"/>
            <a:ext cx="485578" cy="485578"/>
          </a:xfrm>
          <a:prstGeom prst="rect">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7" name="Google Shape;177;p33"/>
          <p:cNvSpPr txBox="1"/>
          <p:nvPr/>
        </p:nvSpPr>
        <p:spPr>
          <a:xfrm>
            <a:off x="518672" y="509591"/>
            <a:ext cx="10905066" cy="113573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600"/>
              <a:buFont typeface="Microsoft JhengHei"/>
              <a:buNone/>
            </a:pPr>
            <a:r>
              <a:rPr b="1" i="0" lang="zh-TW" sz="3600" u="none" cap="none" strike="noStrike">
                <a:solidFill>
                  <a:srgbClr val="000000"/>
                </a:solidFill>
                <a:latin typeface="Microsoft JhengHei"/>
                <a:ea typeface="Microsoft JhengHei"/>
                <a:cs typeface="Microsoft JhengHei"/>
                <a:sym typeface="Microsoft JhengHei"/>
              </a:rPr>
              <a:t>流程圖</a:t>
            </a:r>
            <a:endParaRPr b="1" i="0" sz="3600" u="none" cap="none" strike="noStrike">
              <a:solidFill>
                <a:srgbClr val="000000"/>
              </a:solidFill>
              <a:latin typeface="Microsoft JhengHei"/>
              <a:ea typeface="Microsoft JhengHei"/>
              <a:cs typeface="Microsoft JhengHei"/>
              <a:sym typeface="Microsoft JhengHei"/>
            </a:endParaRPr>
          </a:p>
        </p:txBody>
      </p:sp>
      <p:cxnSp>
        <p:nvCxnSpPr>
          <p:cNvPr id="178" name="Google Shape;178;p33"/>
          <p:cNvCxnSpPr/>
          <p:nvPr/>
        </p:nvCxnSpPr>
        <p:spPr>
          <a:xfrm>
            <a:off x="649905" y="1541186"/>
            <a:ext cx="846386" cy="0"/>
          </a:xfrm>
          <a:prstGeom prst="straightConnector1">
            <a:avLst/>
          </a:prstGeom>
          <a:noFill/>
          <a:ln cap="flat" cmpd="sng" w="38100">
            <a:solidFill>
              <a:srgbClr val="C55A11"/>
            </a:solidFill>
            <a:prstDash val="solid"/>
            <a:miter lim="800000"/>
            <a:headEnd len="sm" w="sm" type="none"/>
            <a:tailEnd len="sm" w="sm" type="none"/>
          </a:ln>
        </p:spPr>
      </p:cxnSp>
      <p:sp>
        <p:nvSpPr>
          <p:cNvPr id="179" name="Google Shape;179;p33"/>
          <p:cNvSpPr/>
          <p:nvPr/>
        </p:nvSpPr>
        <p:spPr>
          <a:xfrm>
            <a:off x="2147250" y="2835033"/>
            <a:ext cx="438718" cy="325515"/>
          </a:xfrm>
          <a:prstGeom prst="rightArrow">
            <a:avLst>
              <a:gd fmla="val 50000" name="adj1"/>
              <a:gd fmla="val 50000" name="adj2"/>
            </a:avLst>
          </a:prstGeom>
          <a:solidFill>
            <a:srgbClr val="FFD9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0" name="Google Shape;180;p33"/>
          <p:cNvSpPr/>
          <p:nvPr/>
        </p:nvSpPr>
        <p:spPr>
          <a:xfrm>
            <a:off x="2664761" y="2503062"/>
            <a:ext cx="1874740" cy="989456"/>
          </a:xfrm>
          <a:prstGeom prst="rect">
            <a:avLst/>
          </a:prstGeom>
          <a:solidFill>
            <a:srgbClr val="984B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TW" sz="2800" u="none" cap="none" strike="noStrike">
                <a:solidFill>
                  <a:schemeClr val="lt1"/>
                </a:solidFill>
                <a:latin typeface="Microsoft JhengHei"/>
                <a:ea typeface="Microsoft JhengHei"/>
                <a:cs typeface="Microsoft JhengHei"/>
                <a:sym typeface="Microsoft JhengHei"/>
              </a:rPr>
              <a:t>資料分類</a:t>
            </a:r>
            <a:endParaRPr b="1" i="0" sz="2800" u="none" cap="none" strike="noStrike">
              <a:solidFill>
                <a:schemeClr val="lt1"/>
              </a:solidFill>
              <a:latin typeface="Microsoft JhengHei"/>
              <a:ea typeface="Microsoft JhengHei"/>
              <a:cs typeface="Microsoft JhengHei"/>
              <a:sym typeface="Microsoft JhengHei"/>
            </a:endParaRPr>
          </a:p>
        </p:txBody>
      </p:sp>
      <p:sp>
        <p:nvSpPr>
          <p:cNvPr id="181" name="Google Shape;181;p33"/>
          <p:cNvSpPr/>
          <p:nvPr/>
        </p:nvSpPr>
        <p:spPr>
          <a:xfrm>
            <a:off x="7595477" y="2512422"/>
            <a:ext cx="1874740" cy="989456"/>
          </a:xfrm>
          <a:prstGeom prst="rect">
            <a:avLst/>
          </a:prstGeom>
          <a:solidFill>
            <a:srgbClr val="984B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TW" sz="2800" u="none" cap="none" strike="noStrike">
                <a:solidFill>
                  <a:schemeClr val="lt1"/>
                </a:solidFill>
                <a:latin typeface="Microsoft JhengHei"/>
                <a:ea typeface="Microsoft JhengHei"/>
                <a:cs typeface="Microsoft JhengHei"/>
                <a:sym typeface="Microsoft JhengHei"/>
              </a:rPr>
              <a:t>模型預測</a:t>
            </a:r>
            <a:endParaRPr b="1" i="0" sz="2800" u="none" cap="none" strike="noStrike">
              <a:solidFill>
                <a:schemeClr val="lt1"/>
              </a:solidFill>
              <a:latin typeface="Microsoft JhengHei"/>
              <a:ea typeface="Microsoft JhengHei"/>
              <a:cs typeface="Microsoft JhengHei"/>
              <a:sym typeface="Microsoft JhengHei"/>
            </a:endParaRPr>
          </a:p>
        </p:txBody>
      </p:sp>
      <p:sp>
        <p:nvSpPr>
          <p:cNvPr id="182" name="Google Shape;182;p33"/>
          <p:cNvSpPr/>
          <p:nvPr/>
        </p:nvSpPr>
        <p:spPr>
          <a:xfrm>
            <a:off x="10058501" y="2512240"/>
            <a:ext cx="1874740" cy="989456"/>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TW" sz="2800" u="none" cap="none" strike="noStrike">
                <a:solidFill>
                  <a:schemeClr val="lt1"/>
                </a:solidFill>
                <a:latin typeface="Microsoft JhengHei"/>
                <a:ea typeface="Microsoft JhengHei"/>
                <a:cs typeface="Microsoft JhengHei"/>
                <a:sym typeface="Microsoft JhengHei"/>
              </a:rPr>
              <a:t>輸出名單</a:t>
            </a:r>
            <a:endParaRPr b="1" i="0" sz="2800" u="none" cap="none" strike="noStrike">
              <a:solidFill>
                <a:schemeClr val="lt1"/>
              </a:solidFill>
              <a:latin typeface="Microsoft JhengHei"/>
              <a:ea typeface="Microsoft JhengHei"/>
              <a:cs typeface="Microsoft JhengHei"/>
              <a:sym typeface="Microsoft JhengHei"/>
            </a:endParaRPr>
          </a:p>
        </p:txBody>
      </p:sp>
      <p:sp>
        <p:nvSpPr>
          <p:cNvPr id="183" name="Google Shape;183;p33"/>
          <p:cNvSpPr txBox="1"/>
          <p:nvPr/>
        </p:nvSpPr>
        <p:spPr>
          <a:xfrm>
            <a:off x="10514297" y="3557187"/>
            <a:ext cx="1107996" cy="8002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zh-TW" sz="1800" u="none" cap="none" strike="noStrike">
                <a:solidFill>
                  <a:schemeClr val="dk1"/>
                </a:solidFill>
                <a:latin typeface="Microsoft JhengHei"/>
                <a:ea typeface="Microsoft JhengHei"/>
                <a:cs typeface="Microsoft JhengHei"/>
                <a:sym typeface="Microsoft JhengHei"/>
              </a:rPr>
              <a:t>電訪名單</a:t>
            </a:r>
            <a:endParaRPr b="1" i="0" sz="1800" u="none" cap="none" strike="noStrike">
              <a:solidFill>
                <a:schemeClr val="dk1"/>
              </a:solidFill>
              <a:latin typeface="Microsoft JhengHei"/>
              <a:ea typeface="Microsoft JhengHei"/>
              <a:cs typeface="Microsoft JhengHei"/>
              <a:sym typeface="Microsoft JhengHei"/>
            </a:endParaRPr>
          </a:p>
          <a:p>
            <a:pPr indent="0" lvl="0" marL="0" marR="0" rtl="0" algn="l">
              <a:lnSpc>
                <a:spcPct val="100000"/>
              </a:lnSpc>
              <a:spcBef>
                <a:spcPts val="1200"/>
              </a:spcBef>
              <a:spcAft>
                <a:spcPts val="0"/>
              </a:spcAft>
              <a:buClr>
                <a:srgbClr val="000000"/>
              </a:buClr>
              <a:buSzPts val="1800"/>
              <a:buFont typeface="Arial"/>
              <a:buNone/>
            </a:pPr>
            <a:r>
              <a:rPr b="1" i="0" lang="zh-TW" sz="1800" u="none" cap="none" strike="noStrike">
                <a:solidFill>
                  <a:schemeClr val="dk1"/>
                </a:solidFill>
                <a:latin typeface="Microsoft JhengHei"/>
                <a:ea typeface="Microsoft JhengHei"/>
                <a:cs typeface="Microsoft JhengHei"/>
                <a:sym typeface="Microsoft JhengHei"/>
              </a:rPr>
              <a:t>簡訊名單</a:t>
            </a:r>
            <a:endParaRPr b="0" i="0" sz="1400" u="none" cap="none" strike="noStrike">
              <a:solidFill>
                <a:srgbClr val="000000"/>
              </a:solidFill>
              <a:latin typeface="Arial"/>
              <a:ea typeface="Arial"/>
              <a:cs typeface="Arial"/>
              <a:sym typeface="Arial"/>
            </a:endParaRPr>
          </a:p>
        </p:txBody>
      </p:sp>
      <p:sp>
        <p:nvSpPr>
          <p:cNvPr id="184" name="Google Shape;184;p33"/>
          <p:cNvSpPr/>
          <p:nvPr/>
        </p:nvSpPr>
        <p:spPr>
          <a:xfrm rot="-8160845">
            <a:off x="10399961" y="3590677"/>
            <a:ext cx="684722" cy="714764"/>
          </a:xfrm>
          <a:prstGeom prst="arc">
            <a:avLst>
              <a:gd fmla="val 16200000" name="adj1"/>
              <a:gd fmla="val 0" name="adj2"/>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85" name="Google Shape;185;p33"/>
          <p:cNvGrpSpPr/>
          <p:nvPr/>
        </p:nvGrpSpPr>
        <p:grpSpPr>
          <a:xfrm>
            <a:off x="2575361" y="3361169"/>
            <a:ext cx="2267646" cy="1519457"/>
            <a:chOff x="2995961" y="3090819"/>
            <a:chExt cx="2267646" cy="1519457"/>
          </a:xfrm>
        </p:grpSpPr>
        <p:grpSp>
          <p:nvGrpSpPr>
            <p:cNvPr id="186" name="Google Shape;186;p33"/>
            <p:cNvGrpSpPr/>
            <p:nvPr/>
          </p:nvGrpSpPr>
          <p:grpSpPr>
            <a:xfrm>
              <a:off x="2995961" y="3090819"/>
              <a:ext cx="2267646" cy="1519457"/>
              <a:chOff x="2988107" y="4246790"/>
              <a:chExt cx="2267646" cy="1519457"/>
            </a:xfrm>
          </p:grpSpPr>
          <p:sp>
            <p:nvSpPr>
              <p:cNvPr id="187" name="Google Shape;187;p33"/>
              <p:cNvSpPr txBox="1"/>
              <p:nvPr/>
            </p:nvSpPr>
            <p:spPr>
              <a:xfrm>
                <a:off x="3402361" y="4442808"/>
                <a:ext cx="1853392"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zh-TW" sz="1600" u="none" cap="none" strike="noStrike">
                    <a:solidFill>
                      <a:schemeClr val="dk1"/>
                    </a:solidFill>
                    <a:latin typeface="Microsoft JhengHei"/>
                    <a:ea typeface="Microsoft JhengHei"/>
                    <a:cs typeface="Microsoft JhengHei"/>
                    <a:sym typeface="Microsoft JhengHei"/>
                  </a:rPr>
                  <a:t>首/非首篩</a:t>
                </a:r>
                <a:endParaRPr b="1" i="0" sz="1600" u="none" cap="none" strike="noStrike">
                  <a:solidFill>
                    <a:schemeClr val="dk1"/>
                  </a:solidFill>
                  <a:latin typeface="Microsoft JhengHei"/>
                  <a:ea typeface="Microsoft JhengHei"/>
                  <a:cs typeface="Microsoft JhengHei"/>
                  <a:sym typeface="Microsoft JhengHei"/>
                </a:endParaRPr>
              </a:p>
              <a:p>
                <a:pPr indent="0" lvl="0" marL="0" marR="0" rtl="0" algn="l">
                  <a:lnSpc>
                    <a:spcPct val="100000"/>
                  </a:lnSpc>
                  <a:spcBef>
                    <a:spcPts val="1200"/>
                  </a:spcBef>
                  <a:spcAft>
                    <a:spcPts val="0"/>
                  </a:spcAft>
                  <a:buClr>
                    <a:srgbClr val="000000"/>
                  </a:buClr>
                  <a:buSzPts val="1600"/>
                  <a:buFont typeface="Arial"/>
                  <a:buNone/>
                </a:pPr>
                <a:r>
                  <a:rPr b="1" i="0" lang="zh-TW" sz="1600" u="none" cap="none" strike="noStrike">
                    <a:solidFill>
                      <a:schemeClr val="dk1"/>
                    </a:solidFill>
                    <a:latin typeface="Microsoft JhengHei"/>
                    <a:ea typeface="Microsoft JhengHei"/>
                    <a:cs typeface="Microsoft JhengHei"/>
                    <a:sym typeface="Microsoft JhengHei"/>
                  </a:rPr>
                  <a:t>固定/不固定</a:t>
                </a:r>
                <a:endParaRPr b="1" i="0" sz="1600" u="none" cap="none" strike="noStrike">
                  <a:solidFill>
                    <a:schemeClr val="dk1"/>
                  </a:solidFill>
                  <a:latin typeface="Microsoft JhengHei"/>
                  <a:ea typeface="Microsoft JhengHei"/>
                  <a:cs typeface="Microsoft JhengHei"/>
                  <a:sym typeface="Microsoft JhengHei"/>
                </a:endParaRPr>
              </a:p>
              <a:p>
                <a:pPr indent="0" lvl="0" marL="0" marR="0" rtl="0" algn="l">
                  <a:lnSpc>
                    <a:spcPct val="100000"/>
                  </a:lnSpc>
                  <a:spcBef>
                    <a:spcPts val="1200"/>
                  </a:spcBef>
                  <a:spcAft>
                    <a:spcPts val="0"/>
                  </a:spcAft>
                  <a:buClr>
                    <a:srgbClr val="000000"/>
                  </a:buClr>
                  <a:buSzPts val="1400"/>
                  <a:buFont typeface="Arial"/>
                  <a:buNone/>
                </a:pPr>
                <a:r>
                  <a:rPr b="1" i="0" lang="zh-TW" sz="1400" u="none" cap="none" strike="noStrike">
                    <a:solidFill>
                      <a:schemeClr val="dk1"/>
                    </a:solidFill>
                    <a:latin typeface="Microsoft JhengHei"/>
                    <a:ea typeface="Microsoft JhengHei"/>
                    <a:cs typeface="Microsoft JhengHei"/>
                    <a:sym typeface="Microsoft JhengHei"/>
                  </a:rPr>
                  <a:t>電話錯誤…/強烈拒絕</a:t>
                </a:r>
                <a:endParaRPr b="1" i="0" sz="1400" u="none" cap="none" strike="noStrike">
                  <a:solidFill>
                    <a:schemeClr val="dk1"/>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400"/>
                  <a:buFont typeface="Arial"/>
                  <a:buNone/>
                </a:pPr>
                <a:r>
                  <a:rPr b="1" i="0" lang="zh-TW" sz="1400" u="none" cap="none" strike="noStrike">
                    <a:solidFill>
                      <a:schemeClr val="dk1"/>
                    </a:solidFill>
                    <a:latin typeface="Microsoft JhengHei"/>
                    <a:ea typeface="Microsoft JhengHei"/>
                    <a:cs typeface="Microsoft JhengHei"/>
                    <a:sym typeface="Microsoft JhengHei"/>
                  </a:rPr>
                  <a:t>/其他回應</a:t>
                </a:r>
                <a:endParaRPr b="0" i="0" sz="1400" u="none" cap="none" strike="noStrike">
                  <a:solidFill>
                    <a:srgbClr val="000000"/>
                  </a:solidFill>
                  <a:latin typeface="Arial"/>
                  <a:ea typeface="Arial"/>
                  <a:cs typeface="Arial"/>
                  <a:sym typeface="Arial"/>
                </a:endParaRPr>
              </a:p>
            </p:txBody>
          </p:sp>
          <p:sp>
            <p:nvSpPr>
              <p:cNvPr id="188" name="Google Shape;188;p33"/>
              <p:cNvSpPr/>
              <p:nvPr/>
            </p:nvSpPr>
            <p:spPr>
              <a:xfrm rot="-8265614">
                <a:off x="3217660" y="4460691"/>
                <a:ext cx="1058054" cy="1091645"/>
              </a:xfrm>
              <a:prstGeom prst="arc">
                <a:avLst>
                  <a:gd fmla="val 16200000" name="adj1"/>
                  <a:gd fmla="val 0" name="adj2"/>
                </a:avLst>
              </a:prstGeom>
              <a:noFill/>
              <a:ln cap="flat" cmpd="sng" w="28575">
                <a:solidFill>
                  <a:srgbClr val="984B4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189" name="Google Shape;189;p33"/>
            <p:cNvCxnSpPr/>
            <p:nvPr/>
          </p:nvCxnSpPr>
          <p:spPr>
            <a:xfrm>
              <a:off x="3779279" y="3567271"/>
              <a:ext cx="681069" cy="0"/>
            </a:xfrm>
            <a:prstGeom prst="straightConnector1">
              <a:avLst/>
            </a:prstGeom>
            <a:noFill/>
            <a:ln cap="flat" cmpd="sng" w="19050">
              <a:solidFill>
                <a:srgbClr val="984B4B"/>
              </a:solidFill>
              <a:prstDash val="solid"/>
              <a:miter lim="800000"/>
              <a:headEnd len="sm" w="sm" type="none"/>
              <a:tailEnd len="sm" w="sm" type="none"/>
            </a:ln>
          </p:spPr>
        </p:cxnSp>
        <p:cxnSp>
          <p:nvCxnSpPr>
            <p:cNvPr id="190" name="Google Shape;190;p33"/>
            <p:cNvCxnSpPr/>
            <p:nvPr/>
          </p:nvCxnSpPr>
          <p:spPr>
            <a:xfrm>
              <a:off x="3996376" y="3965184"/>
              <a:ext cx="681069" cy="0"/>
            </a:xfrm>
            <a:prstGeom prst="straightConnector1">
              <a:avLst/>
            </a:prstGeom>
            <a:noFill/>
            <a:ln cap="flat" cmpd="sng" w="19050">
              <a:solidFill>
                <a:srgbClr val="984B4B"/>
              </a:solidFill>
              <a:prstDash val="solid"/>
              <a:miter lim="800000"/>
              <a:headEnd len="sm" w="sm" type="none"/>
              <a:tailEnd len="sm" w="sm" type="none"/>
            </a:ln>
          </p:spPr>
        </p:cxnSp>
        <p:cxnSp>
          <p:nvCxnSpPr>
            <p:cNvPr id="191" name="Google Shape;191;p33"/>
            <p:cNvCxnSpPr/>
            <p:nvPr/>
          </p:nvCxnSpPr>
          <p:spPr>
            <a:xfrm>
              <a:off x="3563522" y="4549586"/>
              <a:ext cx="792000" cy="0"/>
            </a:xfrm>
            <a:prstGeom prst="straightConnector1">
              <a:avLst/>
            </a:prstGeom>
            <a:noFill/>
            <a:ln cap="flat" cmpd="sng" w="19050">
              <a:solidFill>
                <a:srgbClr val="984B4B"/>
              </a:solidFill>
              <a:prstDash val="solid"/>
              <a:miter lim="800000"/>
              <a:headEnd len="sm" w="sm" type="none"/>
              <a:tailEnd len="sm" w="sm" type="none"/>
            </a:ln>
          </p:spPr>
        </p:cxnSp>
      </p:grpSp>
      <p:sp>
        <p:nvSpPr>
          <p:cNvPr id="192" name="Google Shape;192;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TW"/>
              <a:t>‹#›</a:t>
            </a:fld>
            <a:endParaRPr/>
          </a:p>
        </p:txBody>
      </p:sp>
      <p:sp>
        <p:nvSpPr>
          <p:cNvPr id="193" name="Google Shape;193;p33"/>
          <p:cNvSpPr/>
          <p:nvPr/>
        </p:nvSpPr>
        <p:spPr>
          <a:xfrm>
            <a:off x="5130119" y="2503062"/>
            <a:ext cx="1874740" cy="989456"/>
          </a:xfrm>
          <a:prstGeom prst="rect">
            <a:avLst/>
          </a:prstGeom>
          <a:solidFill>
            <a:srgbClr val="984B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TW" sz="2800" u="none" cap="none" strike="noStrike">
                <a:solidFill>
                  <a:schemeClr val="lt1"/>
                </a:solidFill>
                <a:latin typeface="Microsoft JhengHei"/>
                <a:ea typeface="Microsoft JhengHei"/>
                <a:cs typeface="Microsoft JhengHei"/>
                <a:sym typeface="Microsoft JhengHei"/>
              </a:rPr>
              <a:t>模型訓練</a:t>
            </a:r>
            <a:endParaRPr b="1" i="0" sz="2800" u="none" cap="none" strike="noStrike">
              <a:solidFill>
                <a:schemeClr val="lt1"/>
              </a:solidFill>
              <a:latin typeface="Microsoft JhengHei"/>
              <a:ea typeface="Microsoft JhengHei"/>
              <a:cs typeface="Microsoft JhengHei"/>
              <a:sym typeface="Microsoft JhengHei"/>
            </a:endParaRPr>
          </a:p>
        </p:txBody>
      </p:sp>
      <p:sp>
        <p:nvSpPr>
          <p:cNvPr id="194" name="Google Shape;194;p33"/>
          <p:cNvSpPr txBox="1"/>
          <p:nvPr/>
        </p:nvSpPr>
        <p:spPr>
          <a:xfrm>
            <a:off x="5287468" y="2152011"/>
            <a:ext cx="1560042"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zh-TW" sz="1600" u="none" cap="none" strike="noStrike">
                <a:solidFill>
                  <a:schemeClr val="dk1"/>
                </a:solidFill>
                <a:latin typeface="Microsoft JhengHei"/>
                <a:ea typeface="Microsoft JhengHei"/>
                <a:cs typeface="Microsoft JhengHei"/>
                <a:sym typeface="Microsoft JhengHei"/>
              </a:rPr>
              <a:t>(丟入歷史名冊)</a:t>
            </a:r>
            <a:endParaRPr b="1" i="0" sz="1600" u="none" cap="none" strike="noStrike">
              <a:solidFill>
                <a:schemeClr val="dk1"/>
              </a:solidFill>
              <a:latin typeface="Microsoft JhengHei"/>
              <a:ea typeface="Microsoft JhengHei"/>
              <a:cs typeface="Microsoft JhengHei"/>
              <a:sym typeface="Microsoft JhengHei"/>
            </a:endParaRPr>
          </a:p>
        </p:txBody>
      </p:sp>
      <p:sp>
        <p:nvSpPr>
          <p:cNvPr id="195" name="Google Shape;195;p33"/>
          <p:cNvSpPr txBox="1"/>
          <p:nvPr/>
        </p:nvSpPr>
        <p:spPr>
          <a:xfrm>
            <a:off x="7857825" y="2157909"/>
            <a:ext cx="135485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zh-TW" sz="1600" u="none" cap="none" strike="noStrike">
                <a:solidFill>
                  <a:schemeClr val="dk1"/>
                </a:solidFill>
                <a:latin typeface="Microsoft JhengHei"/>
                <a:ea typeface="Microsoft JhengHei"/>
                <a:cs typeface="Microsoft JhengHei"/>
                <a:sym typeface="Microsoft JhengHei"/>
              </a:rPr>
              <a:t>(丟入新名冊)</a:t>
            </a:r>
            <a:endParaRPr b="1" i="0" sz="1600" u="none" cap="none" strike="noStrike">
              <a:solidFill>
                <a:schemeClr val="dk1"/>
              </a:solidFill>
              <a:latin typeface="Microsoft JhengHei"/>
              <a:ea typeface="Microsoft JhengHei"/>
              <a:cs typeface="Microsoft JhengHei"/>
              <a:sym typeface="Microsoft JhengHei"/>
            </a:endParaRPr>
          </a:p>
        </p:txBody>
      </p:sp>
      <p:sp>
        <p:nvSpPr>
          <p:cNvPr id="196" name="Google Shape;196;p33"/>
          <p:cNvSpPr/>
          <p:nvPr/>
        </p:nvSpPr>
        <p:spPr>
          <a:xfrm>
            <a:off x="199403" y="2512240"/>
            <a:ext cx="1874740" cy="989456"/>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TW" sz="2800" u="none" cap="none" strike="noStrike">
                <a:solidFill>
                  <a:schemeClr val="lt1"/>
                </a:solidFill>
                <a:latin typeface="Microsoft JhengHei"/>
                <a:ea typeface="Microsoft JhengHei"/>
                <a:cs typeface="Microsoft JhengHei"/>
                <a:sym typeface="Microsoft JhengHei"/>
              </a:rPr>
              <a:t>輸入資料</a:t>
            </a:r>
            <a:endParaRPr b="1" i="0" sz="2800" u="none" cap="none" strike="noStrike">
              <a:solidFill>
                <a:schemeClr val="lt1"/>
              </a:solidFill>
              <a:latin typeface="Microsoft JhengHei"/>
              <a:ea typeface="Microsoft JhengHei"/>
              <a:cs typeface="Microsoft JhengHei"/>
              <a:sym typeface="Microsoft JhengHei"/>
            </a:endParaRPr>
          </a:p>
        </p:txBody>
      </p:sp>
      <p:sp>
        <p:nvSpPr>
          <p:cNvPr id="197" name="Google Shape;197;p33"/>
          <p:cNvSpPr/>
          <p:nvPr/>
        </p:nvSpPr>
        <p:spPr>
          <a:xfrm>
            <a:off x="4618294" y="2832471"/>
            <a:ext cx="438718" cy="325515"/>
          </a:xfrm>
          <a:prstGeom prst="rightArrow">
            <a:avLst>
              <a:gd fmla="val 50000" name="adj1"/>
              <a:gd fmla="val 50000" name="adj2"/>
            </a:avLst>
          </a:prstGeom>
          <a:solidFill>
            <a:srgbClr val="FFD9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8" name="Google Shape;198;p33"/>
          <p:cNvSpPr/>
          <p:nvPr/>
        </p:nvSpPr>
        <p:spPr>
          <a:xfrm>
            <a:off x="7081976" y="2835924"/>
            <a:ext cx="438718" cy="325515"/>
          </a:xfrm>
          <a:prstGeom prst="rightArrow">
            <a:avLst>
              <a:gd fmla="val 50000" name="adj1"/>
              <a:gd fmla="val 50000" name="adj2"/>
            </a:avLst>
          </a:prstGeom>
          <a:solidFill>
            <a:srgbClr val="FFD9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9" name="Google Shape;199;p33"/>
          <p:cNvSpPr/>
          <p:nvPr/>
        </p:nvSpPr>
        <p:spPr>
          <a:xfrm>
            <a:off x="9545000" y="2826980"/>
            <a:ext cx="438718" cy="325515"/>
          </a:xfrm>
          <a:prstGeom prst="rightArrow">
            <a:avLst>
              <a:gd fmla="val 50000" name="adj1"/>
              <a:gd fmla="val 50000" name="adj2"/>
            </a:avLst>
          </a:prstGeom>
          <a:solidFill>
            <a:srgbClr val="FFD9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0" name="Google Shape;200;p33"/>
          <p:cNvSpPr txBox="1"/>
          <p:nvPr/>
        </p:nvSpPr>
        <p:spPr>
          <a:xfrm>
            <a:off x="569707" y="3542149"/>
            <a:ext cx="1853168" cy="13849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zh-TW" sz="1600" u="none" cap="none" strike="noStrike">
                <a:solidFill>
                  <a:schemeClr val="dk1"/>
                </a:solidFill>
                <a:latin typeface="Microsoft JhengHei"/>
                <a:ea typeface="Microsoft JhengHei"/>
                <a:cs typeface="Microsoft JhengHei"/>
                <a:sym typeface="Microsoft JhengHei"/>
              </a:rPr>
              <a:t>篩檢資料</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800"/>
              <a:buFont typeface="Arial"/>
              <a:buNone/>
            </a:pPr>
            <a:r>
              <a:rPr b="1" i="0" lang="zh-TW" sz="1600" u="none" cap="none" strike="noStrike">
                <a:solidFill>
                  <a:schemeClr val="dk1"/>
                </a:solidFill>
                <a:latin typeface="Microsoft JhengHei"/>
                <a:ea typeface="Microsoft JhengHei"/>
                <a:cs typeface="Microsoft JhengHei"/>
                <a:sym typeface="Microsoft JhengHei"/>
              </a:rPr>
              <a:t>經濟、教育程度</a:t>
            </a:r>
            <a:endParaRPr b="1" i="0" sz="1600" u="none" cap="none" strike="noStrike">
              <a:solidFill>
                <a:schemeClr val="dk1"/>
              </a:solidFill>
              <a:latin typeface="Microsoft JhengHei"/>
              <a:ea typeface="Microsoft JhengHei"/>
              <a:cs typeface="Microsoft JhengHei"/>
              <a:sym typeface="Microsoft JhengHei"/>
            </a:endParaRPr>
          </a:p>
          <a:p>
            <a:pPr indent="0" lvl="0" marL="0" marR="0" rtl="0" algn="l">
              <a:lnSpc>
                <a:spcPct val="100000"/>
              </a:lnSpc>
              <a:spcBef>
                <a:spcPts val="600"/>
              </a:spcBef>
              <a:spcAft>
                <a:spcPts val="0"/>
              </a:spcAft>
              <a:buClr>
                <a:srgbClr val="000000"/>
              </a:buClr>
              <a:buSzPts val="1800"/>
              <a:buFont typeface="Arial"/>
              <a:buNone/>
            </a:pPr>
            <a:r>
              <a:rPr b="1" i="0" lang="zh-TW" sz="1600" u="none" cap="none" strike="noStrike">
                <a:solidFill>
                  <a:schemeClr val="dk1"/>
                </a:solidFill>
                <a:latin typeface="Microsoft JhengHei"/>
                <a:ea typeface="Microsoft JhengHei"/>
                <a:cs typeface="Microsoft JhengHei"/>
                <a:sym typeface="Microsoft JhengHei"/>
              </a:rPr>
              <a:t>歷史電訪名冊</a:t>
            </a:r>
            <a:endParaRPr b="1" i="0" sz="1600" u="none" cap="none" strike="noStrike">
              <a:solidFill>
                <a:schemeClr val="dk1"/>
              </a:solidFill>
              <a:latin typeface="Microsoft JhengHei"/>
              <a:ea typeface="Microsoft JhengHei"/>
              <a:cs typeface="Microsoft JhengHei"/>
              <a:sym typeface="Microsoft JhengHei"/>
            </a:endParaRPr>
          </a:p>
          <a:p>
            <a:pPr indent="0" lvl="0" marL="0" marR="0" rtl="0" algn="l">
              <a:lnSpc>
                <a:spcPct val="100000"/>
              </a:lnSpc>
              <a:spcBef>
                <a:spcPts val="600"/>
              </a:spcBef>
              <a:spcAft>
                <a:spcPts val="600"/>
              </a:spcAft>
              <a:buClr>
                <a:srgbClr val="000000"/>
              </a:buClr>
              <a:buSzPts val="1800"/>
              <a:buFont typeface="Arial"/>
              <a:buNone/>
            </a:pPr>
            <a:r>
              <a:rPr b="1" i="0" lang="zh-TW" sz="1600" u="none" cap="none" strike="noStrike">
                <a:solidFill>
                  <a:schemeClr val="dk1"/>
                </a:solidFill>
                <a:latin typeface="Microsoft JhengHei"/>
                <a:ea typeface="Microsoft JhengHei"/>
                <a:cs typeface="Microsoft JhengHei"/>
                <a:sym typeface="Microsoft JhengHei"/>
              </a:rPr>
              <a:t>新名冊</a:t>
            </a:r>
            <a:endParaRPr b="1" i="0" sz="1600" u="none" cap="none" strike="noStrike">
              <a:solidFill>
                <a:schemeClr val="dk1"/>
              </a:solidFill>
              <a:latin typeface="Microsoft JhengHei"/>
              <a:ea typeface="Microsoft JhengHei"/>
              <a:cs typeface="Microsoft JhengHei"/>
              <a:sym typeface="Microsoft JhengHei"/>
            </a:endParaRPr>
          </a:p>
        </p:txBody>
      </p:sp>
      <p:sp>
        <p:nvSpPr>
          <p:cNvPr id="201" name="Google Shape;201;p33"/>
          <p:cNvSpPr/>
          <p:nvPr/>
        </p:nvSpPr>
        <p:spPr>
          <a:xfrm rot="-8160845">
            <a:off x="347635" y="3515753"/>
            <a:ext cx="1319333" cy="1377219"/>
          </a:xfrm>
          <a:prstGeom prst="arc">
            <a:avLst>
              <a:gd fmla="val 16200000" name="adj1"/>
              <a:gd fmla="val 0" name="adj2"/>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7" name="Google Shape;207;p34"/>
          <p:cNvSpPr/>
          <p:nvPr/>
        </p:nvSpPr>
        <p:spPr>
          <a:xfrm rot="2700000">
            <a:off x="82782" y="-1386168"/>
            <a:ext cx="2424873" cy="3611191"/>
          </a:xfrm>
          <a:custGeom>
            <a:rect b="b" l="l" r="r" t="t"/>
            <a:pathLst>
              <a:path extrusionOk="0" h="3611191" w="2424873">
                <a:moveTo>
                  <a:pt x="0" y="2424874"/>
                </a:moveTo>
                <a:lnTo>
                  <a:pt x="2424873" y="0"/>
                </a:lnTo>
                <a:lnTo>
                  <a:pt x="2424873" y="3611191"/>
                </a:lnTo>
                <a:lnTo>
                  <a:pt x="1186317" y="3611191"/>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8" name="Google Shape;208;p34"/>
          <p:cNvSpPr/>
          <p:nvPr/>
        </p:nvSpPr>
        <p:spPr>
          <a:xfrm rot="2700000">
            <a:off x="1571000" y="-338582"/>
            <a:ext cx="1635955" cy="1635955"/>
          </a:xfrm>
          <a:custGeom>
            <a:rect b="b" l="l" r="r" t="t"/>
            <a:pathLst>
              <a:path extrusionOk="0" h="1635955" w="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9" name="Google Shape;209;p34"/>
          <p:cNvSpPr/>
          <p:nvPr/>
        </p:nvSpPr>
        <p:spPr>
          <a:xfrm rot="2700000">
            <a:off x="9627985" y="-6588"/>
            <a:ext cx="4059393" cy="2548110"/>
          </a:xfrm>
          <a:custGeom>
            <a:rect b="b" l="l" r="r" t="t"/>
            <a:pathLst>
              <a:path extrusionOk="0" h="2548110" w="4059393">
                <a:moveTo>
                  <a:pt x="0" y="1511282"/>
                </a:moveTo>
                <a:lnTo>
                  <a:pt x="1511282" y="0"/>
                </a:lnTo>
                <a:lnTo>
                  <a:pt x="4059393" y="2548110"/>
                </a:lnTo>
                <a:lnTo>
                  <a:pt x="0" y="2548110"/>
                </a:lnTo>
                <a:close/>
              </a:path>
            </a:pathLst>
          </a:cu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0" name="Google Shape;210;p34"/>
          <p:cNvSpPr/>
          <p:nvPr/>
        </p:nvSpPr>
        <p:spPr>
          <a:xfrm rot="2700000">
            <a:off x="10262924" y="1465780"/>
            <a:ext cx="1185708" cy="1185708"/>
          </a:xfrm>
          <a:prstGeom prst="rect">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1" name="Google Shape;211;p34"/>
          <p:cNvSpPr/>
          <p:nvPr/>
        </p:nvSpPr>
        <p:spPr>
          <a:xfrm rot="2700000">
            <a:off x="-29557" y="5198743"/>
            <a:ext cx="2444907" cy="2366116"/>
          </a:xfrm>
          <a:custGeom>
            <a:rect b="b" l="l" r="r" t="t"/>
            <a:pathLst>
              <a:path extrusionOk="0" h="2132734" w="2203753">
                <a:moveTo>
                  <a:pt x="0" y="0"/>
                </a:moveTo>
                <a:lnTo>
                  <a:pt x="2203753" y="0"/>
                </a:lnTo>
                <a:lnTo>
                  <a:pt x="2203753" y="576461"/>
                </a:lnTo>
                <a:lnTo>
                  <a:pt x="647480" y="2132734"/>
                </a:lnTo>
                <a:lnTo>
                  <a:pt x="0" y="1485255"/>
                </a:lnTo>
                <a:close/>
              </a:path>
            </a:pathLst>
          </a:cu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2" name="Google Shape;212;p34"/>
          <p:cNvSpPr/>
          <p:nvPr/>
        </p:nvSpPr>
        <p:spPr>
          <a:xfrm rot="2700000">
            <a:off x="1769787" y="5439893"/>
            <a:ext cx="928467" cy="928467"/>
          </a:xfrm>
          <a:prstGeom prst="rect">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3" name="Google Shape;213;p34"/>
          <p:cNvSpPr/>
          <p:nvPr/>
        </p:nvSpPr>
        <p:spPr>
          <a:xfrm rot="2700000">
            <a:off x="3401311" y="734311"/>
            <a:ext cx="5389379" cy="5389379"/>
          </a:xfrm>
          <a:custGeom>
            <a:rect b="b" l="l" r="r" t="t"/>
            <a:pathLst>
              <a:path extrusionOk="0" h="5389379" w="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4" name="Google Shape;214;p34"/>
          <p:cNvSpPr txBox="1"/>
          <p:nvPr/>
        </p:nvSpPr>
        <p:spPr>
          <a:xfrm>
            <a:off x="3204642" y="2353641"/>
            <a:ext cx="5782716" cy="2150719"/>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80808"/>
              </a:buClr>
              <a:buSzPts val="4400"/>
              <a:buFont typeface="Microsoft JhengHei"/>
              <a:buNone/>
            </a:pPr>
            <a:r>
              <a:rPr b="1" i="0" lang="zh-TW" sz="4400" u="none" cap="none" strike="noStrike">
                <a:solidFill>
                  <a:srgbClr val="080808"/>
                </a:solidFill>
                <a:latin typeface="Microsoft JhengHei"/>
                <a:ea typeface="Microsoft JhengHei"/>
                <a:cs typeface="Microsoft JhengHei"/>
                <a:sym typeface="Microsoft JhengHei"/>
              </a:rPr>
              <a:t>電訪</a:t>
            </a:r>
            <a:endParaRPr b="1" i="0" sz="4400" u="none" cap="none" strike="noStrike">
              <a:solidFill>
                <a:srgbClr val="080808"/>
              </a:solidFill>
              <a:latin typeface="Microsoft JhengHei"/>
              <a:ea typeface="Microsoft JhengHei"/>
              <a:cs typeface="Microsoft JhengHei"/>
              <a:sym typeface="Microsoft JhengHei"/>
            </a:endParaRPr>
          </a:p>
          <a:p>
            <a:pPr indent="0" lvl="0" marL="0" marR="0" rtl="0" algn="ctr">
              <a:lnSpc>
                <a:spcPct val="90000"/>
              </a:lnSpc>
              <a:spcBef>
                <a:spcPts val="0"/>
              </a:spcBef>
              <a:spcAft>
                <a:spcPts val="0"/>
              </a:spcAft>
              <a:buClr>
                <a:srgbClr val="080808"/>
              </a:buClr>
              <a:buSzPts val="4400"/>
              <a:buFont typeface="Microsoft JhengHei"/>
              <a:buNone/>
            </a:pPr>
            <a:r>
              <a:t/>
            </a:r>
            <a:endParaRPr b="1" i="0" sz="4400" u="none" cap="none" strike="noStrike">
              <a:solidFill>
                <a:srgbClr val="080808"/>
              </a:solidFill>
              <a:latin typeface="Microsoft JhengHei"/>
              <a:ea typeface="Microsoft JhengHei"/>
              <a:cs typeface="Microsoft JhengHei"/>
              <a:sym typeface="Microsoft JhengHei"/>
            </a:endParaRPr>
          </a:p>
          <a:p>
            <a:pPr indent="0" lvl="0" marL="0" marR="0" rtl="0" algn="ctr">
              <a:lnSpc>
                <a:spcPct val="90000"/>
              </a:lnSpc>
              <a:spcBef>
                <a:spcPts val="0"/>
              </a:spcBef>
              <a:spcAft>
                <a:spcPts val="0"/>
              </a:spcAft>
              <a:buClr>
                <a:srgbClr val="080808"/>
              </a:buClr>
              <a:buSzPts val="4400"/>
              <a:buFont typeface="Microsoft JhengHei"/>
              <a:buNone/>
            </a:pPr>
            <a:r>
              <a:rPr b="1" i="0" lang="zh-TW" sz="4000" u="none" cap="none" strike="noStrike">
                <a:solidFill>
                  <a:srgbClr val="080808"/>
                </a:solidFill>
                <a:latin typeface="Microsoft JhengHei"/>
                <a:ea typeface="Microsoft JhengHei"/>
                <a:cs typeface="Microsoft JhengHei"/>
                <a:sym typeface="Microsoft JhengHei"/>
              </a:rPr>
              <a:t>03 模型分類成效</a:t>
            </a:r>
            <a:endParaRPr b="1" i="0" sz="4000" u="none" cap="none" strike="noStrike">
              <a:solidFill>
                <a:srgbClr val="080808"/>
              </a:solidFill>
              <a:latin typeface="Microsoft JhengHei"/>
              <a:ea typeface="Microsoft JhengHei"/>
              <a:cs typeface="Microsoft JhengHei"/>
              <a:sym typeface="Microsoft JhengHei"/>
            </a:endParaRPr>
          </a:p>
        </p:txBody>
      </p:sp>
      <p:sp>
        <p:nvSpPr>
          <p:cNvPr id="215" name="Google Shape;215;p34"/>
          <p:cNvSpPr/>
          <p:nvPr/>
        </p:nvSpPr>
        <p:spPr>
          <a:xfrm rot="2700000">
            <a:off x="2700283" y="33283"/>
            <a:ext cx="6791435" cy="6791435"/>
          </a:xfrm>
          <a:custGeom>
            <a:rect b="b" l="l" r="r" t="t"/>
            <a:pathLst>
              <a:path extrusionOk="0" h="6791435" w="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6" name="Google Shape;216;p34"/>
          <p:cNvSpPr/>
          <p:nvPr/>
        </p:nvSpPr>
        <p:spPr>
          <a:xfrm rot="2700000">
            <a:off x="9629823" y="5457591"/>
            <a:ext cx="2231794" cy="2568811"/>
          </a:xfrm>
          <a:custGeom>
            <a:rect b="b" l="l" r="r" t="t"/>
            <a:pathLst>
              <a:path extrusionOk="0" h="3384061" w="2940086">
                <a:moveTo>
                  <a:pt x="0" y="0"/>
                </a:moveTo>
                <a:lnTo>
                  <a:pt x="2496112" y="0"/>
                </a:lnTo>
                <a:lnTo>
                  <a:pt x="2940086" y="443975"/>
                </a:lnTo>
                <a:lnTo>
                  <a:pt x="0" y="3384061"/>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7" name="Google Shape;217;p34"/>
          <p:cNvSpPr/>
          <p:nvPr/>
        </p:nvSpPr>
        <p:spPr>
          <a:xfrm rot="2700000">
            <a:off x="9720059" y="5243545"/>
            <a:ext cx="959985" cy="959985"/>
          </a:xfrm>
          <a:prstGeom prst="rect">
            <a:avLst/>
          </a:pr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8" name="Google Shape;21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TW"/>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3" name="Shape 223"/>
        <p:cNvGrpSpPr/>
        <p:nvPr/>
      </p:nvGrpSpPr>
      <p:grpSpPr>
        <a:xfrm>
          <a:off x="0" y="0"/>
          <a:ext cx="0" cy="0"/>
          <a:chOff x="0" y="0"/>
          <a:chExt cx="0" cy="0"/>
        </a:xfrm>
      </p:grpSpPr>
      <p:sp>
        <p:nvSpPr>
          <p:cNvPr id="224" name="Google Shape;224;p9"/>
          <p:cNvSpPr/>
          <p:nvPr/>
        </p:nvSpPr>
        <p:spPr>
          <a:xfrm rot="2700000">
            <a:off x="11052629" y="2120024"/>
            <a:ext cx="645368" cy="645368"/>
          </a:xfrm>
          <a:prstGeom prst="rect">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5" name="Google Shape;225;p9"/>
          <p:cNvSpPr/>
          <p:nvPr/>
        </p:nvSpPr>
        <p:spPr>
          <a:xfrm rot="-5400000">
            <a:off x="10289068" y="1343027"/>
            <a:ext cx="2532832" cy="1273032"/>
          </a:xfrm>
          <a:prstGeom prst="triangle">
            <a:avLst>
              <a:gd fmla="val 50000" name="adj"/>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6" name="Google Shape;226;p9"/>
          <p:cNvSpPr/>
          <p:nvPr/>
        </p:nvSpPr>
        <p:spPr>
          <a:xfrm rot="5400000">
            <a:off x="-501760" y="5103257"/>
            <a:ext cx="2017580" cy="1014060"/>
          </a:xfrm>
          <a:prstGeom prst="triangle">
            <a:avLst>
              <a:gd fmla="val 50000" name="adj"/>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7" name="Google Shape;227;p9"/>
          <p:cNvSpPr/>
          <p:nvPr/>
        </p:nvSpPr>
        <p:spPr>
          <a:xfrm rot="2700000">
            <a:off x="427916" y="5728708"/>
            <a:ext cx="485578" cy="485578"/>
          </a:xfrm>
          <a:prstGeom prst="rect">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228" name="Google Shape;228;p9"/>
          <p:cNvCxnSpPr/>
          <p:nvPr/>
        </p:nvCxnSpPr>
        <p:spPr>
          <a:xfrm>
            <a:off x="649905" y="1541186"/>
            <a:ext cx="846386" cy="0"/>
          </a:xfrm>
          <a:prstGeom prst="straightConnector1">
            <a:avLst/>
          </a:prstGeom>
          <a:noFill/>
          <a:ln cap="flat" cmpd="sng" w="38100">
            <a:solidFill>
              <a:srgbClr val="C55A11"/>
            </a:solidFill>
            <a:prstDash val="solid"/>
            <a:miter lim="800000"/>
            <a:headEnd len="sm" w="sm" type="none"/>
            <a:tailEnd len="sm" w="sm" type="none"/>
          </a:ln>
        </p:spPr>
      </p:cxnSp>
      <p:sp>
        <p:nvSpPr>
          <p:cNvPr id="229" name="Google Shape;22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TW"/>
              <a:t>‹#›</a:t>
            </a:fld>
            <a:endParaRPr/>
          </a:p>
        </p:txBody>
      </p:sp>
      <p:grpSp>
        <p:nvGrpSpPr>
          <p:cNvPr id="230" name="Google Shape;230;p9"/>
          <p:cNvGrpSpPr/>
          <p:nvPr/>
        </p:nvGrpSpPr>
        <p:grpSpPr>
          <a:xfrm>
            <a:off x="1007311" y="2987143"/>
            <a:ext cx="2404800" cy="1958370"/>
            <a:chOff x="1270902" y="2518997"/>
            <a:chExt cx="2404800" cy="1958370"/>
          </a:xfrm>
        </p:grpSpPr>
        <p:sp>
          <p:nvSpPr>
            <p:cNvPr id="231" name="Google Shape;231;p9"/>
            <p:cNvSpPr txBox="1"/>
            <p:nvPr/>
          </p:nvSpPr>
          <p:spPr>
            <a:xfrm>
              <a:off x="1326425" y="4077257"/>
              <a:ext cx="224505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目前模型準確率</a:t>
              </a:r>
              <a:endParaRPr b="0" i="0" sz="1400" u="none" cap="none" strike="noStrike">
                <a:solidFill>
                  <a:srgbClr val="000000"/>
                </a:solidFill>
                <a:latin typeface="Arial"/>
                <a:ea typeface="Arial"/>
                <a:cs typeface="Arial"/>
                <a:sym typeface="Arial"/>
              </a:endParaRPr>
            </a:p>
          </p:txBody>
        </p:sp>
        <p:sp>
          <p:nvSpPr>
            <p:cNvPr id="232" name="Google Shape;232;p9"/>
            <p:cNvSpPr txBox="1"/>
            <p:nvPr/>
          </p:nvSpPr>
          <p:spPr>
            <a:xfrm>
              <a:off x="1270902" y="2518997"/>
              <a:ext cx="2404800" cy="1862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500"/>
                <a:buFont typeface="Arial"/>
                <a:buNone/>
              </a:pPr>
              <a:r>
                <a:rPr b="1" i="0" lang="zh-TW" sz="11500" u="none" cap="none" strike="noStrike">
                  <a:solidFill>
                    <a:srgbClr val="C55A11"/>
                  </a:solidFill>
                  <a:latin typeface="Microsoft JhengHei"/>
                  <a:ea typeface="Microsoft JhengHei"/>
                  <a:cs typeface="Microsoft JhengHei"/>
                  <a:sym typeface="Microsoft JhengHei"/>
                </a:rPr>
                <a:t>66</a:t>
              </a:r>
              <a:r>
                <a:rPr b="1" i="0" lang="zh-TW" sz="4000" u="none" cap="none" strike="noStrike">
                  <a:solidFill>
                    <a:srgbClr val="C55A11"/>
                  </a:solidFill>
                  <a:latin typeface="Microsoft JhengHei"/>
                  <a:ea typeface="Microsoft JhengHei"/>
                  <a:cs typeface="Microsoft JhengHei"/>
                  <a:sym typeface="Microsoft JhengHei"/>
                </a:rPr>
                <a:t>%</a:t>
              </a:r>
              <a:endParaRPr b="1" i="0" sz="8800" u="none" cap="none" strike="noStrike">
                <a:solidFill>
                  <a:srgbClr val="C55A11"/>
                </a:solidFill>
                <a:latin typeface="Microsoft JhengHei"/>
                <a:ea typeface="Microsoft JhengHei"/>
                <a:cs typeface="Microsoft JhengHei"/>
                <a:sym typeface="Microsoft JhengHei"/>
              </a:endParaRPr>
            </a:p>
          </p:txBody>
        </p:sp>
      </p:grpSp>
      <p:grpSp>
        <p:nvGrpSpPr>
          <p:cNvPr id="233" name="Google Shape;233;p9"/>
          <p:cNvGrpSpPr/>
          <p:nvPr/>
        </p:nvGrpSpPr>
        <p:grpSpPr>
          <a:xfrm>
            <a:off x="3975460" y="2905931"/>
            <a:ext cx="2887090" cy="2035854"/>
            <a:chOff x="4769135" y="1566366"/>
            <a:chExt cx="2887090" cy="2035854"/>
          </a:xfrm>
        </p:grpSpPr>
        <p:sp>
          <p:nvSpPr>
            <p:cNvPr id="234" name="Google Shape;234;p9"/>
            <p:cNvSpPr txBox="1"/>
            <p:nvPr/>
          </p:nvSpPr>
          <p:spPr>
            <a:xfrm>
              <a:off x="4769135" y="1770722"/>
              <a:ext cx="2441694" cy="144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1" i="0" lang="zh-TW" sz="8800" u="none" cap="none" strike="noStrike">
                  <a:solidFill>
                    <a:srgbClr val="C55A11"/>
                  </a:solidFill>
                  <a:latin typeface="Microsoft JhengHei"/>
                  <a:ea typeface="Microsoft JhengHei"/>
                  <a:cs typeface="Microsoft JhengHei"/>
                  <a:sym typeface="Microsoft JhengHei"/>
                </a:rPr>
                <a:t>越高</a:t>
              </a:r>
              <a:endParaRPr b="0" i="0" sz="1400" u="none" cap="none" strike="noStrike">
                <a:solidFill>
                  <a:srgbClr val="000000"/>
                </a:solidFill>
                <a:latin typeface="Arial"/>
                <a:ea typeface="Arial"/>
                <a:cs typeface="Arial"/>
                <a:sym typeface="Arial"/>
              </a:endParaRPr>
            </a:p>
          </p:txBody>
        </p:sp>
        <p:sp>
          <p:nvSpPr>
            <p:cNvPr id="235" name="Google Shape;235;p9"/>
            <p:cNvSpPr/>
            <p:nvPr/>
          </p:nvSpPr>
          <p:spPr>
            <a:xfrm rot="-5400000">
              <a:off x="6698035" y="2054726"/>
              <a:ext cx="1446550" cy="469830"/>
            </a:xfrm>
            <a:prstGeom prst="rightArrow">
              <a:avLst>
                <a:gd fmla="val 50000" name="adj1"/>
                <a:gd fmla="val 99787" name="adj2"/>
              </a:avLst>
            </a:prstGeom>
            <a:solidFill>
              <a:srgbClr val="D269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C55A11"/>
                </a:solidFill>
                <a:latin typeface="Calibri"/>
                <a:ea typeface="Calibri"/>
                <a:cs typeface="Calibri"/>
                <a:sym typeface="Calibri"/>
              </a:endParaRPr>
            </a:p>
          </p:txBody>
        </p:sp>
        <p:sp>
          <p:nvSpPr>
            <p:cNvPr id="236" name="Google Shape;236;p9"/>
            <p:cNvSpPr txBox="1"/>
            <p:nvPr/>
          </p:nvSpPr>
          <p:spPr>
            <a:xfrm>
              <a:off x="4843360" y="3202151"/>
              <a:ext cx="2245053"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高效益族群相關度</a:t>
              </a:r>
              <a:endParaRPr b="0" i="0" sz="1400" u="none" cap="none" strike="noStrike">
                <a:solidFill>
                  <a:srgbClr val="000000"/>
                </a:solidFill>
                <a:latin typeface="Arial"/>
                <a:ea typeface="Arial"/>
                <a:cs typeface="Arial"/>
                <a:sym typeface="Arial"/>
              </a:endParaRPr>
            </a:p>
          </p:txBody>
        </p:sp>
      </p:grpSp>
      <p:grpSp>
        <p:nvGrpSpPr>
          <p:cNvPr id="237" name="Google Shape;237;p9"/>
          <p:cNvGrpSpPr/>
          <p:nvPr/>
        </p:nvGrpSpPr>
        <p:grpSpPr>
          <a:xfrm>
            <a:off x="7634614" y="2905931"/>
            <a:ext cx="2887090" cy="2035895"/>
            <a:chOff x="4769135" y="1566366"/>
            <a:chExt cx="2887090" cy="2035895"/>
          </a:xfrm>
        </p:grpSpPr>
        <p:sp>
          <p:nvSpPr>
            <p:cNvPr id="238" name="Google Shape;238;p9"/>
            <p:cNvSpPr txBox="1"/>
            <p:nvPr/>
          </p:nvSpPr>
          <p:spPr>
            <a:xfrm>
              <a:off x="4769135" y="1770722"/>
              <a:ext cx="2441694" cy="144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1" i="0" lang="zh-TW" sz="8800" u="none" cap="none" strike="noStrike">
                  <a:solidFill>
                    <a:srgbClr val="C55A11"/>
                  </a:solidFill>
                  <a:latin typeface="Microsoft JhengHei"/>
                  <a:ea typeface="Microsoft JhengHei"/>
                  <a:cs typeface="Microsoft JhengHei"/>
                  <a:sym typeface="Microsoft JhengHei"/>
                </a:rPr>
                <a:t>提升</a:t>
              </a:r>
              <a:endParaRPr b="0" i="0" sz="1400" u="none" cap="none" strike="noStrike">
                <a:solidFill>
                  <a:srgbClr val="000000"/>
                </a:solidFill>
                <a:latin typeface="Arial"/>
                <a:ea typeface="Arial"/>
                <a:cs typeface="Arial"/>
                <a:sym typeface="Arial"/>
              </a:endParaRPr>
            </a:p>
          </p:txBody>
        </p:sp>
        <p:sp>
          <p:nvSpPr>
            <p:cNvPr id="239" name="Google Shape;239;p9"/>
            <p:cNvSpPr/>
            <p:nvPr/>
          </p:nvSpPr>
          <p:spPr>
            <a:xfrm rot="-5400000">
              <a:off x="6698035" y="2054726"/>
              <a:ext cx="1446550" cy="469830"/>
            </a:xfrm>
            <a:prstGeom prst="rightArrow">
              <a:avLst>
                <a:gd fmla="val 50000" name="adj1"/>
                <a:gd fmla="val 99787" name="adj2"/>
              </a:avLst>
            </a:prstGeom>
            <a:solidFill>
              <a:srgbClr val="D269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C55A11"/>
                </a:solidFill>
                <a:latin typeface="Calibri"/>
                <a:ea typeface="Calibri"/>
                <a:cs typeface="Calibri"/>
                <a:sym typeface="Calibri"/>
              </a:endParaRPr>
            </a:p>
          </p:txBody>
        </p:sp>
        <p:sp>
          <p:nvSpPr>
            <p:cNvPr id="240" name="Google Shape;240;p9"/>
            <p:cNvSpPr txBox="1"/>
            <p:nvPr/>
          </p:nvSpPr>
          <p:spPr>
            <a:xfrm>
              <a:off x="4843360" y="3202151"/>
              <a:ext cx="224505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邀約成功率</a:t>
              </a:r>
              <a:endParaRPr b="0" i="0" sz="1400" u="none" cap="none" strike="noStrike">
                <a:solidFill>
                  <a:srgbClr val="000000"/>
                </a:solidFill>
                <a:latin typeface="Arial"/>
                <a:ea typeface="Arial"/>
                <a:cs typeface="Arial"/>
                <a:sym typeface="Arial"/>
              </a:endParaRPr>
            </a:p>
          </p:txBody>
        </p:sp>
      </p:grpSp>
      <p:sp>
        <p:nvSpPr>
          <p:cNvPr id="241" name="Google Shape;241;p9"/>
          <p:cNvSpPr txBox="1"/>
          <p:nvPr>
            <p:ph idx="1" type="body"/>
          </p:nvPr>
        </p:nvSpPr>
        <p:spPr>
          <a:xfrm>
            <a:off x="838200" y="1860793"/>
            <a:ext cx="6228425" cy="64078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zh-TW"/>
              <a:t>- </a:t>
            </a:r>
            <a:r>
              <a:rPr lang="zh-TW">
                <a:latin typeface="Microsoft JhengHei"/>
                <a:ea typeface="Microsoft JhengHei"/>
                <a:cs typeface="Microsoft JhengHei"/>
                <a:sym typeface="Microsoft JhengHei"/>
              </a:rPr>
              <a:t>模型</a:t>
            </a:r>
            <a:r>
              <a:rPr lang="zh-TW"/>
              <a:t>：Gradient Boosting Classifier (GBC)</a:t>
            </a:r>
            <a:endParaRPr/>
          </a:p>
        </p:txBody>
      </p:sp>
      <p:sp>
        <p:nvSpPr>
          <p:cNvPr id="242" name="Google Shape;242;p9"/>
          <p:cNvSpPr txBox="1"/>
          <p:nvPr/>
        </p:nvSpPr>
        <p:spPr>
          <a:xfrm>
            <a:off x="518672" y="509591"/>
            <a:ext cx="10905066" cy="113573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600"/>
              <a:buFont typeface="Microsoft JhengHei"/>
              <a:buNone/>
            </a:pPr>
            <a:r>
              <a:rPr b="1" i="0" lang="zh-TW" sz="3600" u="none" cap="none" strike="noStrike">
                <a:solidFill>
                  <a:srgbClr val="000000"/>
                </a:solidFill>
                <a:latin typeface="Microsoft JhengHei"/>
                <a:ea typeface="Microsoft JhengHei"/>
                <a:cs typeface="Microsoft JhengHei"/>
                <a:sym typeface="Microsoft JhengHei"/>
              </a:rPr>
              <a:t>模型分類成效</a:t>
            </a:r>
            <a:endParaRPr b="1" i="0" sz="3600" u="none" cap="none" strike="noStrike">
              <a:solidFill>
                <a:srgbClr val="000000"/>
              </a:solidFill>
              <a:latin typeface="Microsoft JhengHei"/>
              <a:ea typeface="Microsoft JhengHei"/>
              <a:cs typeface="Microsoft JhengHei"/>
              <a:sym typeface="Microsoft JhengHe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p:nvPr/>
        </p:nvSpPr>
        <p:spPr>
          <a:xfrm rot="2700000">
            <a:off x="11052629" y="2120024"/>
            <a:ext cx="645368" cy="645368"/>
          </a:xfrm>
          <a:prstGeom prst="rect">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9" name="Google Shape;249;p35"/>
          <p:cNvSpPr/>
          <p:nvPr/>
        </p:nvSpPr>
        <p:spPr>
          <a:xfrm rot="-5400000">
            <a:off x="10289068" y="1343027"/>
            <a:ext cx="2532832" cy="1273032"/>
          </a:xfrm>
          <a:prstGeom prst="triangle">
            <a:avLst>
              <a:gd fmla="val 50000" name="adj"/>
            </a:avLst>
          </a:prstGeom>
          <a:solidFill>
            <a:schemeClr val="accent4">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0" name="Google Shape;250;p35"/>
          <p:cNvSpPr/>
          <p:nvPr/>
        </p:nvSpPr>
        <p:spPr>
          <a:xfrm rot="5400000">
            <a:off x="-501760" y="5103257"/>
            <a:ext cx="2017580" cy="1014060"/>
          </a:xfrm>
          <a:prstGeom prst="triangle">
            <a:avLst>
              <a:gd fmla="val 50000" name="adj"/>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1" name="Google Shape;251;p35"/>
          <p:cNvSpPr/>
          <p:nvPr/>
        </p:nvSpPr>
        <p:spPr>
          <a:xfrm rot="2700000">
            <a:off x="427916" y="5728708"/>
            <a:ext cx="485578" cy="485578"/>
          </a:xfrm>
          <a:prstGeom prst="rect">
            <a:avLst/>
          </a:prstGeom>
          <a:solidFill>
            <a:schemeClr val="accen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2" name="Google Shape;252;p35"/>
          <p:cNvSpPr txBox="1"/>
          <p:nvPr/>
        </p:nvSpPr>
        <p:spPr>
          <a:xfrm>
            <a:off x="518672" y="509591"/>
            <a:ext cx="10905066" cy="113573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600"/>
              <a:buFont typeface="Microsoft JhengHei"/>
              <a:buNone/>
            </a:pPr>
            <a:r>
              <a:rPr b="1" i="0" lang="zh-TW" sz="3600" u="none" cap="none" strike="noStrike">
                <a:solidFill>
                  <a:srgbClr val="000000"/>
                </a:solidFill>
                <a:latin typeface="Microsoft JhengHei"/>
                <a:ea typeface="Microsoft JhengHei"/>
                <a:cs typeface="Microsoft JhengHei"/>
                <a:sym typeface="Microsoft JhengHei"/>
              </a:rPr>
              <a:t>特徵</a:t>
            </a:r>
            <a:endParaRPr b="1" i="0" sz="3600" u="none" cap="none" strike="noStrike">
              <a:solidFill>
                <a:srgbClr val="000000"/>
              </a:solidFill>
              <a:latin typeface="Microsoft JhengHei"/>
              <a:ea typeface="Microsoft JhengHei"/>
              <a:cs typeface="Microsoft JhengHei"/>
              <a:sym typeface="Microsoft JhengHei"/>
            </a:endParaRPr>
          </a:p>
        </p:txBody>
      </p:sp>
      <p:cxnSp>
        <p:nvCxnSpPr>
          <p:cNvPr id="253" name="Google Shape;253;p35"/>
          <p:cNvCxnSpPr/>
          <p:nvPr/>
        </p:nvCxnSpPr>
        <p:spPr>
          <a:xfrm>
            <a:off x="649905" y="1541186"/>
            <a:ext cx="846386" cy="0"/>
          </a:xfrm>
          <a:prstGeom prst="straightConnector1">
            <a:avLst/>
          </a:prstGeom>
          <a:noFill/>
          <a:ln cap="flat" cmpd="sng" w="38100">
            <a:solidFill>
              <a:srgbClr val="C55A11"/>
            </a:solidFill>
            <a:prstDash val="solid"/>
            <a:miter lim="800000"/>
            <a:headEnd len="sm" w="sm" type="none"/>
            <a:tailEnd len="sm" w="sm" type="none"/>
          </a:ln>
        </p:spPr>
      </p:cxnSp>
      <p:sp>
        <p:nvSpPr>
          <p:cNvPr id="254" name="Google Shape;25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TW"/>
              <a:t>‹#›</a:t>
            </a:fld>
            <a:endParaRPr/>
          </a:p>
        </p:txBody>
      </p:sp>
      <p:pic>
        <p:nvPicPr>
          <p:cNvPr id="255" name="Google Shape;255;p35"/>
          <p:cNvPicPr preferRelativeResize="0"/>
          <p:nvPr/>
        </p:nvPicPr>
        <p:blipFill rotWithShape="1">
          <a:blip r:embed="rId3">
            <a:alphaModFix/>
          </a:blip>
          <a:srcRect b="0" l="0" r="0" t="0"/>
          <a:stretch/>
        </p:blipFill>
        <p:spPr>
          <a:xfrm>
            <a:off x="5551676" y="1005843"/>
            <a:ext cx="5390046" cy="4846314"/>
          </a:xfrm>
          <a:prstGeom prst="rect">
            <a:avLst/>
          </a:prstGeom>
          <a:noFill/>
          <a:ln>
            <a:noFill/>
          </a:ln>
        </p:spPr>
      </p:pic>
      <p:sp>
        <p:nvSpPr>
          <p:cNvPr id="256" name="Google Shape;256;p35"/>
          <p:cNvSpPr txBox="1"/>
          <p:nvPr>
            <p:ph idx="1" type="body"/>
          </p:nvPr>
        </p:nvSpPr>
        <p:spPr>
          <a:xfrm>
            <a:off x="649905" y="1927072"/>
            <a:ext cx="4558243" cy="971981"/>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2400"/>
              <a:buChar char="•"/>
            </a:pPr>
            <a:r>
              <a:rPr lang="zh-TW" sz="2400">
                <a:latin typeface="Microsoft JhengHei"/>
                <a:ea typeface="Microsoft JhengHei"/>
                <a:cs typeface="Microsoft JhengHei"/>
                <a:sym typeface="Microsoft JhengHei"/>
              </a:rPr>
              <a:t>(人) 認為重要特徵</a:t>
            </a:r>
            <a:endParaRPr sz="2400">
              <a:latin typeface="Microsoft JhengHei"/>
              <a:ea typeface="Microsoft JhengHei"/>
              <a:cs typeface="Microsoft JhengHei"/>
              <a:sym typeface="Microsoft JhengHei"/>
            </a:endParaRPr>
          </a:p>
          <a:p>
            <a:pPr indent="0" lvl="0" marL="0" rtl="0" algn="l">
              <a:lnSpc>
                <a:spcPct val="90000"/>
              </a:lnSpc>
              <a:spcBef>
                <a:spcPts val="600"/>
              </a:spcBef>
              <a:spcAft>
                <a:spcPts val="600"/>
              </a:spcAft>
              <a:buSzPts val="2400"/>
              <a:buNone/>
            </a:pPr>
            <a:r>
              <a:rPr lang="zh-TW" sz="2400">
                <a:latin typeface="Microsoft JhengHei"/>
                <a:ea typeface="Microsoft JhengHei"/>
                <a:cs typeface="Microsoft JhengHei"/>
                <a:sym typeface="Microsoft JhengHei"/>
              </a:rPr>
              <a:t>   🡪 </a:t>
            </a:r>
            <a:r>
              <a:rPr b="1" lang="zh-TW" sz="2400">
                <a:solidFill>
                  <a:srgbClr val="C55A11"/>
                </a:solidFill>
                <a:latin typeface="Microsoft JhengHei"/>
                <a:ea typeface="Microsoft JhengHei"/>
                <a:cs typeface="Microsoft JhengHei"/>
                <a:sym typeface="Microsoft JhengHei"/>
              </a:rPr>
              <a:t>教育程度、經濟狀況、年齡</a:t>
            </a:r>
            <a:endParaRPr b="1" sz="2400">
              <a:solidFill>
                <a:srgbClr val="C55A11"/>
              </a:solidFill>
              <a:latin typeface="Microsoft JhengHei"/>
              <a:ea typeface="Microsoft JhengHei"/>
              <a:cs typeface="Microsoft JhengHei"/>
              <a:sym typeface="Microsoft JhengHei"/>
            </a:endParaRPr>
          </a:p>
        </p:txBody>
      </p:sp>
      <p:sp>
        <p:nvSpPr>
          <p:cNvPr id="257" name="Google Shape;257;p35"/>
          <p:cNvSpPr txBox="1"/>
          <p:nvPr/>
        </p:nvSpPr>
        <p:spPr>
          <a:xfrm>
            <a:off x="649904" y="3429000"/>
            <a:ext cx="4901772" cy="1172497"/>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dk1"/>
              </a:buClr>
              <a:buSzPts val="2400"/>
              <a:buFont typeface="Arial"/>
              <a:buChar char="•"/>
            </a:pPr>
            <a:r>
              <a:rPr b="0" i="0" lang="zh-TW" sz="2400" u="none" cap="none" strike="noStrike">
                <a:solidFill>
                  <a:schemeClr val="dk1"/>
                </a:solidFill>
                <a:latin typeface="Microsoft JhengHei"/>
                <a:ea typeface="Microsoft JhengHei"/>
                <a:cs typeface="Microsoft JhengHei"/>
                <a:sym typeface="Microsoft JhengHei"/>
              </a:rPr>
              <a:t>(模型) 認為重要特徵</a:t>
            </a:r>
            <a:endParaRPr/>
          </a:p>
          <a:p>
            <a:pPr indent="0" lvl="0" marL="0" marR="0" rtl="0" algn="l">
              <a:lnSpc>
                <a:spcPct val="90000"/>
              </a:lnSpc>
              <a:spcBef>
                <a:spcPts val="600"/>
              </a:spcBef>
              <a:spcAft>
                <a:spcPts val="600"/>
              </a:spcAft>
              <a:buClr>
                <a:schemeClr val="dk1"/>
              </a:buClr>
              <a:buSzPts val="2400"/>
              <a:buFont typeface="Arial"/>
              <a:buNone/>
            </a:pPr>
            <a:r>
              <a:rPr b="0" i="0" lang="zh-TW" sz="2400" u="none" cap="none" strike="noStrike">
                <a:solidFill>
                  <a:schemeClr val="dk1"/>
                </a:solidFill>
                <a:latin typeface="Microsoft JhengHei"/>
                <a:ea typeface="Microsoft JhengHei"/>
                <a:cs typeface="Microsoft JhengHei"/>
                <a:sym typeface="Microsoft JhengHei"/>
              </a:rPr>
              <a:t>   🡪 </a:t>
            </a:r>
            <a:r>
              <a:rPr b="1" i="0" lang="zh-TW" sz="2400" u="none" cap="none" strike="noStrike">
                <a:solidFill>
                  <a:srgbClr val="C55A11"/>
                </a:solidFill>
                <a:latin typeface="Microsoft JhengHei"/>
                <a:ea typeface="Microsoft JhengHei"/>
                <a:cs typeface="Microsoft JhengHei"/>
                <a:sym typeface="Microsoft JhengHei"/>
              </a:rPr>
              <a:t>近期是否有症狀、男性、年齡</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2022-12-02T13:58:37Z</dcterms:created>
  <dc:creator>林佳隆</dc:creator>
</cp:coreProperties>
</file>