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7" r:id="rId4"/>
    <p:sldId id="296" r:id="rId5"/>
    <p:sldId id="294" r:id="rId6"/>
    <p:sldId id="277" r:id="rId7"/>
    <p:sldId id="278" r:id="rId8"/>
    <p:sldId id="279" r:id="rId9"/>
    <p:sldId id="276" r:id="rId10"/>
    <p:sldId id="270" r:id="rId11"/>
    <p:sldId id="295" r:id="rId12"/>
    <p:sldId id="257" r:id="rId13"/>
    <p:sldId id="260" r:id="rId14"/>
    <p:sldId id="261" r:id="rId15"/>
    <p:sldId id="262" r:id="rId16"/>
    <p:sldId id="263" r:id="rId17"/>
    <p:sldId id="264" r:id="rId18"/>
    <p:sldId id="265" r:id="rId19"/>
    <p:sldId id="266" r:id="rId20"/>
    <p:sldId id="267" r:id="rId21"/>
    <p:sldId id="268" r:id="rId22"/>
    <p:sldId id="269" r:id="rId23"/>
    <p:sldId id="271" r:id="rId24"/>
    <p:sldId id="272" r:id="rId25"/>
    <p:sldId id="274" r:id="rId26"/>
    <p:sldId id="275" r:id="rId27"/>
    <p:sldId id="280" r:id="rId28"/>
    <p:sldId id="281" r:id="rId29"/>
    <p:sldId id="282" r:id="rId30"/>
    <p:sldId id="284" r:id="rId31"/>
    <p:sldId id="283" r:id="rId32"/>
    <p:sldId id="285" r:id="rId33"/>
    <p:sldId id="286" r:id="rId34"/>
    <p:sldId id="287" r:id="rId35"/>
    <p:sldId id="288" r:id="rId36"/>
    <p:sldId id="293" r:id="rId37"/>
    <p:sldId id="289" r:id="rId38"/>
    <p:sldId id="290" r:id="rId39"/>
    <p:sldId id="291" r:id="rId40"/>
    <p:sldId id="292" r:id="rId41"/>
    <p:sldId id="298" r:id="rId42"/>
    <p:sldId id="299" r:id="rId43"/>
    <p:sldId id="300" r:id="rId44"/>
    <p:sldId id="301" r:id="rId45"/>
    <p:sldId id="302" r:id="rId46"/>
    <p:sldId id="303" r:id="rId47"/>
    <p:sldId id="304" r:id="rId48"/>
    <p:sldId id="305" r:id="rId49"/>
    <p:sldId id="306" r:id="rId50"/>
    <p:sldId id="309" r:id="rId51"/>
    <p:sldId id="310" r:id="rId52"/>
    <p:sldId id="311" r:id="rId53"/>
    <p:sldId id="307" r:id="rId54"/>
    <p:sldId id="308"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80" d="100"/>
          <a:sy n="80"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eensock.com/tweenma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eensock.com/ease-visualizer"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ourse/TweenMax_Cours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reensock.com/docs/Plugins/ScrollToPlug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zhangxinxu.com/study/201304/mousewheel-dommousescroll-same-differen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8304" y="3223552"/>
            <a:ext cx="9063700" cy="646331"/>
          </a:xfrm>
          <a:prstGeom prst="rect">
            <a:avLst/>
          </a:prstGeom>
        </p:spPr>
        <p:txBody>
          <a:bodyPr wrap="none">
            <a:spAutoFit/>
          </a:bodyPr>
          <a:lstStyle/>
          <a:p>
            <a:r>
              <a:rPr lang="zh-TW" altLang="en-US" sz="3600" dirty="0">
                <a:solidFill>
                  <a:schemeClr val="bg1"/>
                </a:solidFill>
                <a:latin typeface="Adobe 繁黑體 Std B" panose="020B0700000000000000" pitchFamily="34" charset="-120"/>
                <a:ea typeface="Adobe 繁黑體 Std B" panose="020B0700000000000000" pitchFamily="34" charset="-120"/>
              </a:rPr>
              <a:t>JavaScript ＆ </a:t>
            </a:r>
            <a:r>
              <a:rPr lang="zh-TW" altLang="en-US" sz="3600" dirty="0">
                <a:solidFill>
                  <a:srgbClr val="89CE01"/>
                </a:solidFill>
                <a:latin typeface="Adobe 繁黑體 Std B" panose="020B0700000000000000" pitchFamily="34" charset="-120"/>
                <a:ea typeface="Adobe 繁黑體 Std B" panose="020B0700000000000000" pitchFamily="34" charset="-120"/>
              </a:rPr>
              <a:t>TweenMax 動態特效速成實戰</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6" y="5725392"/>
            <a:ext cx="2357841" cy="841230"/>
          </a:xfrm>
          <a:prstGeom prst="rect">
            <a:avLst/>
          </a:prstGeom>
        </p:spPr>
      </p:pic>
    </p:spTree>
    <p:extLst>
      <p:ext uri="{BB962C8B-B14F-4D97-AF65-F5344CB8AC3E}">
        <p14:creationId xmlns:p14="http://schemas.microsoft.com/office/powerpoint/2010/main" val="214912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0529" y="3416177"/>
            <a:ext cx="2558714"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來看看</a:t>
            </a:r>
            <a:r>
              <a:rPr lang="en-US" altLang="zh-TW" sz="2400" b="1" dirty="0">
                <a:solidFill>
                  <a:srgbClr val="89CE01"/>
                </a:solidFill>
                <a:latin typeface="Adobe 黑体 Std R" panose="020B0400000000000000" pitchFamily="34" charset="-128"/>
                <a:ea typeface="Adobe 黑体 Std R" panose="020B0400000000000000" pitchFamily="34" charset="-128"/>
              </a:rPr>
              <a:t>GSAP</a:t>
            </a:r>
            <a:r>
              <a:rPr lang="zh-TW" altLang="en-US" sz="2400" b="1" dirty="0">
                <a:solidFill>
                  <a:srgbClr val="89CE01"/>
                </a:solidFill>
                <a:latin typeface="Adobe 黑体 Std R" panose="020B0400000000000000" pitchFamily="34" charset="-128"/>
                <a:ea typeface="Adobe 黑体 Std R" panose="020B0400000000000000" pitchFamily="34" charset="-128"/>
              </a:rPr>
              <a:t>官網</a:t>
            </a:r>
          </a:p>
        </p:txBody>
      </p:sp>
      <p:sp>
        <p:nvSpPr>
          <p:cNvPr id="2" name="矩形 1"/>
          <p:cNvSpPr/>
          <p:nvPr/>
        </p:nvSpPr>
        <p:spPr>
          <a:xfrm>
            <a:off x="4328634" y="3877842"/>
            <a:ext cx="3390287" cy="369332"/>
          </a:xfrm>
          <a:prstGeom prst="rect">
            <a:avLst/>
          </a:prstGeom>
        </p:spPr>
        <p:txBody>
          <a:bodyPr wrap="none">
            <a:spAutoFit/>
          </a:bodyPr>
          <a:lstStyle/>
          <a:p>
            <a:r>
              <a:rPr lang="zh-TW" altLang="en-US" dirty="0">
                <a:hlinkClick r:id="rId2"/>
              </a:rPr>
              <a:t>https://greensock.com/tweenmax</a:t>
            </a:r>
            <a:endParaRPr lang="zh-TW" altLang="en-US" dirty="0"/>
          </a:p>
        </p:txBody>
      </p:sp>
    </p:spTree>
    <p:extLst>
      <p:ext uri="{BB962C8B-B14F-4D97-AF65-F5344CB8AC3E}">
        <p14:creationId xmlns:p14="http://schemas.microsoft.com/office/powerpoint/2010/main" val="417095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17835" y="3456637"/>
            <a:ext cx="3611886"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先來講講基礎的部分吧</a:t>
            </a:r>
            <a:r>
              <a:rPr lang="en-US" altLang="zh-TW" sz="2400" b="1" dirty="0">
                <a:solidFill>
                  <a:srgbClr val="89CE01"/>
                </a:solidFill>
                <a:latin typeface="Adobe 黑体 Std R" panose="020B0400000000000000" pitchFamily="34" charset="-128"/>
                <a:ea typeface="Adobe 黑体 Std R" panose="020B0400000000000000" pitchFamily="34" charset="-128"/>
              </a:rPr>
              <a:t>!!!</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6214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84060" y="587252"/>
            <a:ext cx="4573688"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01 </a:t>
            </a:r>
            <a:r>
              <a:rPr lang="en-US" altLang="zh-TW" sz="2400" b="1"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b="1" dirty="0">
                <a:solidFill>
                  <a:srgbClr val="89CE01"/>
                </a:solidFill>
                <a:latin typeface="Adobe 黑体 Std R" panose="020B0400000000000000" pitchFamily="34" charset="-128"/>
                <a:ea typeface="Adobe 黑体 Std R" panose="020B0400000000000000" pitchFamily="34" charset="-128"/>
              </a:rPr>
              <a:t> </a:t>
            </a:r>
            <a:r>
              <a:rPr lang="zh-TW" altLang="en-US" sz="2400" b="1" dirty="0">
                <a:solidFill>
                  <a:srgbClr val="89CE01"/>
                </a:solidFill>
                <a:latin typeface="Adobe 黑体 Std R" panose="020B0400000000000000" pitchFamily="34" charset="-128"/>
                <a:ea typeface="Adobe 黑体 Std R" panose="020B0400000000000000" pitchFamily="34" charset="-128"/>
              </a:rPr>
              <a:t>使用與架構</a:t>
            </a:r>
          </a:p>
        </p:txBody>
      </p:sp>
      <p:sp>
        <p:nvSpPr>
          <p:cNvPr id="14" name="矩形 13"/>
          <p:cNvSpPr/>
          <p:nvPr/>
        </p:nvSpPr>
        <p:spPr>
          <a:xfrm>
            <a:off x="2495761" y="3308987"/>
            <a:ext cx="7282763" cy="523220"/>
          </a:xfrm>
          <a:prstGeom prst="rect">
            <a:avLst/>
          </a:prstGeom>
        </p:spPr>
        <p:txBody>
          <a:bodyPr wrap="none">
            <a:spAutoFit/>
          </a:bodyPr>
          <a:lstStyle/>
          <a:p>
            <a:r>
              <a:rPr lang="en-US" altLang="zh-TW" sz="2800" dirty="0">
                <a:solidFill>
                  <a:srgbClr val="F8F8F2"/>
                </a:solidFill>
                <a:latin typeface="Consolas" panose="020B0609020204030204" pitchFamily="49" charset="0"/>
              </a:rPr>
              <a:t>TweenMax.</a:t>
            </a:r>
            <a:r>
              <a:rPr lang="en-US" altLang="zh-TW" sz="2800" dirty="0">
                <a:solidFill>
                  <a:srgbClr val="A6E22E"/>
                </a:solidFill>
                <a:latin typeface="Consolas" panose="020B0609020204030204" pitchFamily="49" charset="0"/>
              </a:rPr>
              <a:t>to</a:t>
            </a:r>
            <a:r>
              <a:rPr lang="en-US" altLang="zh-TW" sz="2800" dirty="0">
                <a:solidFill>
                  <a:srgbClr val="F8F8F2"/>
                </a:solidFill>
                <a:latin typeface="Consolas" panose="020B0609020204030204" pitchFamily="49" charset="0"/>
              </a:rPr>
              <a:t>(</a:t>
            </a:r>
            <a:r>
              <a:rPr lang="en-US" altLang="zh-TW" sz="2800" dirty="0">
                <a:solidFill>
                  <a:srgbClr val="FFEE99"/>
                </a:solidFill>
                <a:latin typeface="Consolas" panose="020B0609020204030204" pitchFamily="49" charset="0"/>
              </a:rPr>
              <a:t>"#box"</a:t>
            </a:r>
            <a:r>
              <a:rPr lang="en-US" altLang="zh-TW" sz="2800" dirty="0">
                <a:solidFill>
                  <a:srgbClr val="F8F8F2"/>
                </a:solidFill>
                <a:latin typeface="Consolas" panose="020B0609020204030204" pitchFamily="49" charset="0"/>
              </a:rPr>
              <a:t>, </a:t>
            </a:r>
            <a:r>
              <a:rPr lang="en-US" altLang="zh-TW" sz="2800" dirty="0">
                <a:solidFill>
                  <a:srgbClr val="FF80F4"/>
                </a:solidFill>
                <a:latin typeface="Consolas" panose="020B0609020204030204" pitchFamily="49" charset="0"/>
              </a:rPr>
              <a:t>1</a:t>
            </a:r>
            <a:r>
              <a:rPr lang="en-US" altLang="zh-TW" sz="2800" dirty="0">
                <a:solidFill>
                  <a:srgbClr val="F8F8F2"/>
                </a:solidFill>
                <a:latin typeface="Consolas" panose="020B0609020204030204" pitchFamily="49" charset="0"/>
              </a:rPr>
              <a:t>, {x:</a:t>
            </a:r>
            <a:r>
              <a:rPr lang="en-US" altLang="zh-TW" sz="2800" dirty="0">
                <a:solidFill>
                  <a:srgbClr val="FFEE99"/>
                </a:solidFill>
                <a:latin typeface="Consolas" panose="020B0609020204030204" pitchFamily="49" charset="0"/>
              </a:rPr>
              <a:t>"700px"</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15" name="矩形 14"/>
          <p:cNvSpPr/>
          <p:nvPr/>
        </p:nvSpPr>
        <p:spPr>
          <a:xfrm>
            <a:off x="3890767" y="2378237"/>
            <a:ext cx="837089"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id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5541502" y="4689897"/>
            <a:ext cx="2521844"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多少秒數執行完成</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7" name="矩形 16"/>
          <p:cNvSpPr/>
          <p:nvPr/>
        </p:nvSpPr>
        <p:spPr>
          <a:xfrm>
            <a:off x="7889249" y="1809620"/>
            <a:ext cx="1098378"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屬性</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19" name="直線單箭頭接點 18"/>
          <p:cNvCxnSpPr/>
          <p:nvPr/>
        </p:nvCxnSpPr>
        <p:spPr>
          <a:xfrm>
            <a:off x="4727856" y="2741434"/>
            <a:ext cx="786253" cy="5675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單箭頭接點 20"/>
          <p:cNvCxnSpPr/>
          <p:nvPr/>
        </p:nvCxnSpPr>
        <p:spPr>
          <a:xfrm flipH="1">
            <a:off x="8063346" y="2310786"/>
            <a:ext cx="245783" cy="8735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單箭頭接點 22"/>
          <p:cNvCxnSpPr/>
          <p:nvPr/>
        </p:nvCxnSpPr>
        <p:spPr>
          <a:xfrm flipH="1" flipV="1">
            <a:off x="6576291" y="3899658"/>
            <a:ext cx="110040" cy="582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110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向右箭號 5"/>
          <p:cNvSpPr/>
          <p:nvPr/>
        </p:nvSpPr>
        <p:spPr>
          <a:xfrm rot="5400000">
            <a:off x="1924418" y="2192955"/>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sp>
        <p:nvSpPr>
          <p:cNvPr id="7" name="矩形 6"/>
          <p:cNvSpPr/>
          <p:nvPr/>
        </p:nvSpPr>
        <p:spPr>
          <a:xfrm>
            <a:off x="4105563" y="865287"/>
            <a:ext cx="544376" cy="830997"/>
          </a:xfrm>
          <a:prstGeom prst="rect">
            <a:avLst/>
          </a:prstGeom>
        </p:spPr>
        <p:txBody>
          <a:bodyPr wrap="square">
            <a:spAutoFit/>
          </a:bodyPr>
          <a:lstStyle/>
          <a:p>
            <a:r>
              <a:rPr lang="en-US" altLang="zh-TW" sz="4800" b="1" dirty="0">
                <a:solidFill>
                  <a:srgbClr val="89CE01"/>
                </a:solidFill>
                <a:latin typeface="Adobe 黑体 Std R" panose="020B0400000000000000" pitchFamily="34" charset="-128"/>
                <a:ea typeface="Adobe 黑体 Std R" panose="020B0400000000000000" pitchFamily="34" charset="-128"/>
              </a:rPr>
              <a:t>x</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8" name="矩形 7"/>
          <p:cNvSpPr/>
          <p:nvPr/>
        </p:nvSpPr>
        <p:spPr>
          <a:xfrm>
            <a:off x="1855784" y="2130395"/>
            <a:ext cx="544376" cy="830997"/>
          </a:xfrm>
          <a:prstGeom prst="rect">
            <a:avLst/>
          </a:prstGeom>
        </p:spPr>
        <p:txBody>
          <a:bodyPr wrap="square">
            <a:spAutoFit/>
          </a:bodyPr>
          <a:lstStyle/>
          <a:p>
            <a:r>
              <a:rPr lang="en-US" altLang="zh-TW" sz="4800" b="1" dirty="0">
                <a:solidFill>
                  <a:srgbClr val="89CE01"/>
                </a:solidFill>
                <a:latin typeface="Adobe 黑体 Std R" panose="020B0400000000000000" pitchFamily="34" charset="-128"/>
                <a:ea typeface="Adobe 黑体 Std R" panose="020B0400000000000000" pitchFamily="34" charset="-128"/>
              </a:rPr>
              <a:t>y</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9" name="向右箭號 8"/>
          <p:cNvSpPr/>
          <p:nvPr/>
        </p:nvSpPr>
        <p:spPr>
          <a:xfrm>
            <a:off x="2789381" y="1243841"/>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37" y="1696284"/>
            <a:ext cx="6723463" cy="3949915"/>
          </a:xfrm>
          <a:prstGeom prst="rect">
            <a:avLst/>
          </a:prstGeom>
        </p:spPr>
      </p:pic>
    </p:spTree>
    <p:extLst>
      <p:ext uri="{BB962C8B-B14F-4D97-AF65-F5344CB8AC3E}">
        <p14:creationId xmlns:p14="http://schemas.microsoft.com/office/powerpoint/2010/main" val="21643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4060" y="587252"/>
            <a:ext cx="3639138"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Scale </a:t>
            </a:r>
            <a:r>
              <a:rPr lang="zh-TW" altLang="en-US" sz="2400" dirty="0">
                <a:solidFill>
                  <a:srgbClr val="89CE01"/>
                </a:solidFill>
                <a:latin typeface="Adobe 黑体 Std R" panose="020B0400000000000000" pitchFamily="34" charset="-128"/>
                <a:ea typeface="Adobe 黑体 Std R" panose="020B0400000000000000" pitchFamily="34" charset="-128"/>
              </a:rPr>
              <a:t>比例的縮放</a:t>
            </a:r>
          </a:p>
        </p:txBody>
      </p:sp>
      <p:sp>
        <p:nvSpPr>
          <p:cNvPr id="7" name="矩形 6"/>
          <p:cNvSpPr/>
          <p:nvPr/>
        </p:nvSpPr>
        <p:spPr>
          <a:xfrm>
            <a:off x="3897746" y="2542693"/>
            <a:ext cx="6096000" cy="2308324"/>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dialogBox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scaleX:</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scaleY:</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transformOrigin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 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8745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群組 27"/>
          <p:cNvGrpSpPr/>
          <p:nvPr/>
        </p:nvGrpSpPr>
        <p:grpSpPr>
          <a:xfrm>
            <a:off x="3307384" y="1925732"/>
            <a:ext cx="5697333" cy="3271190"/>
            <a:chOff x="3250234" y="1973357"/>
            <a:chExt cx="5697333" cy="327119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56" y="2367263"/>
              <a:ext cx="3288888" cy="2367998"/>
            </a:xfrm>
            <a:prstGeom prst="rect">
              <a:avLst/>
            </a:prstGeom>
          </p:spPr>
        </p:pic>
        <p:cxnSp>
          <p:nvCxnSpPr>
            <p:cNvPr id="6" name="直線接點 5"/>
            <p:cNvCxnSpPr/>
            <p:nvPr/>
          </p:nvCxnSpPr>
          <p:spPr>
            <a:xfrm>
              <a:off x="4286455" y="2367262"/>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接點 6"/>
            <p:cNvCxnSpPr/>
            <p:nvPr/>
          </p:nvCxnSpPr>
          <p:spPr>
            <a:xfrm>
              <a:off x="4286455" y="4736389"/>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直線接點 10"/>
            <p:cNvCxnSpPr/>
            <p:nvPr/>
          </p:nvCxnSpPr>
          <p:spPr>
            <a:xfrm>
              <a:off x="4286455" y="2367262"/>
              <a:ext cx="0" cy="2369127"/>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線接點 11"/>
            <p:cNvCxnSpPr/>
            <p:nvPr/>
          </p:nvCxnSpPr>
          <p:spPr>
            <a:xfrm>
              <a:off x="7598063" y="2367262"/>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13" name="矩形 12"/>
            <p:cNvSpPr/>
            <p:nvPr/>
          </p:nvSpPr>
          <p:spPr>
            <a:xfrm>
              <a:off x="3670250" y="1997929"/>
              <a:ext cx="910827"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4" name="矩形 13"/>
            <p:cNvSpPr/>
            <p:nvPr/>
          </p:nvSpPr>
          <p:spPr>
            <a:xfrm>
              <a:off x="7415595" y="4856151"/>
              <a:ext cx="1455848"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5" name="矩形 14"/>
            <p:cNvSpPr/>
            <p:nvPr/>
          </p:nvSpPr>
          <p:spPr>
            <a:xfrm>
              <a:off x="3533994" y="4856151"/>
              <a:ext cx="1183337"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7004577" y="1978866"/>
              <a:ext cx="1125629"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20" name="直線接點 19"/>
            <p:cNvCxnSpPr/>
            <p:nvPr/>
          </p:nvCxnSpPr>
          <p:spPr>
            <a:xfrm>
              <a:off x="4278502" y="3611706"/>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直線接點 20"/>
            <p:cNvCxnSpPr/>
            <p:nvPr/>
          </p:nvCxnSpPr>
          <p:spPr>
            <a:xfrm>
              <a:off x="5996337" y="2367248"/>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22" name="矩形 21"/>
            <p:cNvSpPr/>
            <p:nvPr/>
          </p:nvSpPr>
          <p:spPr>
            <a:xfrm>
              <a:off x="5501650" y="1973357"/>
              <a:ext cx="989373"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4" name="矩形 23"/>
            <p:cNvSpPr/>
            <p:nvPr/>
          </p:nvSpPr>
          <p:spPr>
            <a:xfrm>
              <a:off x="5436212" y="4875215"/>
              <a:ext cx="1261884"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5" name="矩形 24"/>
            <p:cNvSpPr/>
            <p:nvPr/>
          </p:nvSpPr>
          <p:spPr>
            <a:xfrm>
              <a:off x="3250234" y="3427040"/>
              <a:ext cx="1047082"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6" name="矩形 25"/>
            <p:cNvSpPr/>
            <p:nvPr/>
          </p:nvSpPr>
          <p:spPr>
            <a:xfrm>
              <a:off x="7627975" y="3427040"/>
              <a:ext cx="1319592"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7" name="矩形 26"/>
            <p:cNvSpPr/>
            <p:nvPr/>
          </p:nvSpPr>
          <p:spPr>
            <a:xfrm>
              <a:off x="5433521" y="3611706"/>
              <a:ext cx="1125629"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grpSp>
    </p:spTree>
    <p:extLst>
      <p:ext uri="{BB962C8B-B14F-4D97-AF65-F5344CB8AC3E}">
        <p14:creationId xmlns:p14="http://schemas.microsoft.com/office/powerpoint/2010/main" val="37654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184" y="733425"/>
            <a:ext cx="5430666" cy="4772996"/>
          </a:xfrm>
          <a:prstGeom prst="rect">
            <a:avLst/>
          </a:prstGeom>
        </p:spPr>
      </p:pic>
      <p:sp>
        <p:nvSpPr>
          <p:cNvPr id="7" name="矩形 6"/>
          <p:cNvSpPr/>
          <p:nvPr/>
        </p:nvSpPr>
        <p:spPr>
          <a:xfrm>
            <a:off x="4027659" y="5676900"/>
            <a:ext cx="3769815" cy="369332"/>
          </a:xfrm>
          <a:prstGeom prst="rect">
            <a:avLst/>
          </a:prstGeom>
        </p:spPr>
        <p:txBody>
          <a:bodyPr wrap="none">
            <a:spAutoFit/>
          </a:bodyPr>
          <a:lstStyle/>
          <a:p>
            <a:r>
              <a:rPr lang="zh-TW" altLang="en-US" dirty="0">
                <a:solidFill>
                  <a:srgbClr val="89CE01"/>
                </a:solidFill>
                <a:hlinkClick r:id="rId3"/>
              </a:rPr>
              <a:t>https://greensock.com/ease-visualizer</a:t>
            </a:r>
            <a:endParaRPr lang="zh-TW" altLang="en-US" dirty="0">
              <a:solidFill>
                <a:srgbClr val="89CE01"/>
              </a:solidFill>
            </a:endParaRPr>
          </a:p>
        </p:txBody>
      </p:sp>
    </p:spTree>
    <p:extLst>
      <p:ext uri="{BB962C8B-B14F-4D97-AF65-F5344CB8AC3E}">
        <p14:creationId xmlns:p14="http://schemas.microsoft.com/office/powerpoint/2010/main" val="354451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188693"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03 CSS </a:t>
            </a:r>
            <a:r>
              <a:rPr lang="zh-TW" altLang="en-US" sz="2400" b="1" dirty="0">
                <a:solidFill>
                  <a:srgbClr val="89CE01"/>
                </a:solidFill>
                <a:latin typeface="Adobe 黑体 Std R" panose="020B0400000000000000" pitchFamily="34" charset="-128"/>
                <a:ea typeface="Adobe 黑体 Std R" panose="020B0400000000000000" pitchFamily="34" charset="-128"/>
              </a:rPr>
              <a:t>屬性控制</a:t>
            </a:r>
          </a:p>
        </p:txBody>
      </p:sp>
      <p:sp>
        <p:nvSpPr>
          <p:cNvPr id="5" name="矩形 4"/>
          <p:cNvSpPr/>
          <p:nvPr/>
        </p:nvSpPr>
        <p:spPr>
          <a:xfrm>
            <a:off x="4324350" y="2761387"/>
            <a:ext cx="6096000" cy="1754326"/>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3937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227165"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04 </a:t>
            </a:r>
            <a:r>
              <a:rPr lang="zh-TW" altLang="en-US" sz="2400" b="1" dirty="0">
                <a:solidFill>
                  <a:srgbClr val="89CE01"/>
                </a:solidFill>
                <a:latin typeface="Adobe 黑体 Std R" panose="020B0400000000000000" pitchFamily="34" charset="-128"/>
                <a:ea typeface="Adobe 黑体 Std R" panose="020B0400000000000000" pitchFamily="34" charset="-128"/>
              </a:rPr>
              <a:t>動畫結束之後</a:t>
            </a:r>
          </a:p>
        </p:txBody>
      </p:sp>
      <p:sp>
        <p:nvSpPr>
          <p:cNvPr id="5" name="矩形 4"/>
          <p:cNvSpPr/>
          <p:nvPr/>
        </p:nvSpPr>
        <p:spPr>
          <a:xfrm>
            <a:off x="3629025" y="2260164"/>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動畫播完了</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6041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1963999"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05 </a:t>
            </a:r>
            <a:r>
              <a:rPr lang="zh-TW" altLang="en-US" sz="2400" b="1" dirty="0">
                <a:solidFill>
                  <a:srgbClr val="89CE01"/>
                </a:solidFill>
                <a:latin typeface="Adobe 黑体 Std R" panose="020B0400000000000000" pitchFamily="34" charset="-128"/>
                <a:ea typeface="Adobe 黑体 Std R" panose="020B0400000000000000" pitchFamily="34" charset="-128"/>
              </a:rPr>
              <a:t>旋轉</a:t>
            </a:r>
          </a:p>
        </p:txBody>
      </p:sp>
      <p:sp>
        <p:nvSpPr>
          <p:cNvPr id="5" name="矩形 4"/>
          <p:cNvSpPr/>
          <p:nvPr/>
        </p:nvSpPr>
        <p:spPr>
          <a:xfrm>
            <a:off x="2905235" y="1901815"/>
            <a:ext cx="7400816" cy="3693319"/>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height: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rotation: </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y: </a:t>
            </a:r>
            <a:r>
              <a:rPr lang="en-US" altLang="zh-TW" dirty="0" err="1">
                <a:solidFill>
                  <a:srgbClr val="F8F8F2"/>
                </a:solidFill>
                <a:latin typeface="Consolas" panose="020B0609020204030204" pitchFamily="49" charset="0"/>
              </a:rPr>
              <a:t>window.innerHeight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424</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BackAminFn</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BackAminFn</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".message"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1.5</a:t>
            </a:r>
            <a:r>
              <a:rPr lang="en-US" altLang="zh-TW" dirty="0">
                <a:solidFill>
                  <a:srgbClr val="F8F8F2"/>
                </a:solidFill>
                <a:latin typeface="Consolas" panose="020B0609020204030204" pitchFamily="49" charset="0"/>
              </a:rPr>
              <a:t>, { opacity: </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91990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99155" y="2942063"/>
            <a:ext cx="2441694" cy="769441"/>
          </a:xfrm>
          <a:prstGeom prst="rect">
            <a:avLst/>
          </a:prstGeom>
        </p:spPr>
        <p:txBody>
          <a:bodyPr wrap="none">
            <a:spAutoFit/>
          </a:bodyPr>
          <a:lstStyle/>
          <a:p>
            <a:r>
              <a:rPr lang="zh-TW" altLang="en-US" sz="4400" dirty="0">
                <a:solidFill>
                  <a:srgbClr val="89CE01"/>
                </a:solidFill>
                <a:latin typeface="Adobe 繁黑體 Std B" panose="020B0700000000000000" pitchFamily="34" charset="-120"/>
                <a:ea typeface="Adobe 繁黑體 Std B" panose="020B0700000000000000" pitchFamily="34" charset="-120"/>
              </a:rPr>
              <a:t>範例下載</a:t>
            </a:r>
          </a:p>
        </p:txBody>
      </p:sp>
      <p:sp>
        <p:nvSpPr>
          <p:cNvPr id="6" name="矩形 5"/>
          <p:cNvSpPr/>
          <p:nvPr/>
        </p:nvSpPr>
        <p:spPr>
          <a:xfrm>
            <a:off x="2772870" y="3777474"/>
            <a:ext cx="6298303" cy="369332"/>
          </a:xfrm>
          <a:prstGeom prst="rect">
            <a:avLst/>
          </a:prstGeom>
        </p:spPr>
        <p:txBody>
          <a:bodyPr wrap="square">
            <a:spAutoFit/>
          </a:bodyPr>
          <a:lstStyle/>
          <a:p>
            <a:r>
              <a:rPr lang="en-US" altLang="zh-TW" dirty="0">
                <a:hlinkClick r:id="rId2"/>
              </a:rPr>
              <a:t>https://github.com/Mike-Course/TweenMax_Course_Example</a:t>
            </a:r>
            <a:endParaRPr lang="zh-TW" altLang="en-US" dirty="0">
              <a:solidFill>
                <a:schemeClr val="bg1"/>
              </a:solidFill>
            </a:endParaRPr>
          </a:p>
        </p:txBody>
      </p:sp>
    </p:spTree>
    <p:extLst>
      <p:ext uri="{BB962C8B-B14F-4D97-AF65-F5344CB8AC3E}">
        <p14:creationId xmlns:p14="http://schemas.microsoft.com/office/powerpoint/2010/main" val="192003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4128053"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06 </a:t>
            </a:r>
            <a:r>
              <a:rPr lang="en-US" altLang="zh-TW" sz="2400"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生命週期</a:t>
            </a:r>
          </a:p>
        </p:txBody>
      </p:sp>
      <p:sp>
        <p:nvSpPr>
          <p:cNvPr id="5" name="矩形 4"/>
          <p:cNvSpPr/>
          <p:nvPr/>
        </p:nvSpPr>
        <p:spPr>
          <a:xfrm>
            <a:off x="3248025" y="1748641"/>
            <a:ext cx="6096000" cy="3970318"/>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x:</a:t>
            </a:r>
            <a:r>
              <a:rPr lang="en-US" altLang="zh-TW" dirty="0">
                <a:solidFill>
                  <a:srgbClr val="FFEE99"/>
                </a:solidFill>
                <a:latin typeface="Consolas" panose="020B0609020204030204" pitchFamily="49" charset="0"/>
              </a:rPr>
              <a:t>"700px"</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onStart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動畫開始</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動畫進行中</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動畫結束</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8714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2276475"/>
            <a:ext cx="10506075" cy="2133600"/>
          </a:xfrm>
          <a:prstGeom prst="rect">
            <a:avLst/>
          </a:prstGeom>
        </p:spPr>
      </p:pic>
      <p:sp>
        <p:nvSpPr>
          <p:cNvPr id="5" name="矩形 4"/>
          <p:cNvSpPr/>
          <p:nvPr/>
        </p:nvSpPr>
        <p:spPr>
          <a:xfrm>
            <a:off x="3503460" y="4768727"/>
            <a:ext cx="4698722" cy="338554"/>
          </a:xfrm>
          <a:prstGeom prst="rect">
            <a:avLst/>
          </a:prstGeom>
        </p:spPr>
        <p:txBody>
          <a:bodyPr wrap="none">
            <a:spAutoFit/>
          </a:bodyPr>
          <a:lstStyle/>
          <a:p>
            <a:r>
              <a:rPr lang="zh-TW" altLang="en-US" sz="1600" dirty="0">
                <a:solidFill>
                  <a:srgbClr val="D2D2D2"/>
                </a:solidFill>
                <a:latin typeface="Adobe 黑体 Std R" panose="020B0400000000000000" pitchFamily="34" charset="-128"/>
                <a:ea typeface="Adobe 黑体 Std R" panose="020B0400000000000000" pitchFamily="34" charset="-128"/>
              </a:rPr>
              <a:t>動畫開始跟動畫結束只會有一次所以只會執行一次</a:t>
            </a:r>
          </a:p>
        </p:txBody>
      </p:sp>
    </p:spTree>
    <p:extLst>
      <p:ext uri="{BB962C8B-B14F-4D97-AF65-F5344CB8AC3E}">
        <p14:creationId xmlns:p14="http://schemas.microsoft.com/office/powerpoint/2010/main" val="2896911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2291012"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07 Repeat</a:t>
            </a:r>
          </a:p>
        </p:txBody>
      </p:sp>
      <p:sp>
        <p:nvSpPr>
          <p:cNvPr id="5" name="矩形 4"/>
          <p:cNvSpPr/>
          <p:nvPr/>
        </p:nvSpPr>
        <p:spPr>
          <a:xfrm>
            <a:off x="1543815" y="3572560"/>
            <a:ext cx="9476609" cy="369332"/>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60</a:t>
            </a:r>
            <a:r>
              <a:rPr lang="en-US" altLang="zh-TW" dirty="0">
                <a:solidFill>
                  <a:srgbClr val="F8F8F2"/>
                </a:solidFill>
                <a:latin typeface="Consolas" panose="020B0609020204030204" pitchFamily="49" charset="0"/>
              </a:rPr>
              <a:t>, {rotation:</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 repeat: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ease:Linear.easeInOut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0603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9735" y="3311402"/>
            <a:ext cx="3658374"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在來說些比較進階的應用</a:t>
            </a:r>
          </a:p>
        </p:txBody>
      </p:sp>
    </p:spTree>
    <p:extLst>
      <p:ext uri="{BB962C8B-B14F-4D97-AF65-F5344CB8AC3E}">
        <p14:creationId xmlns:p14="http://schemas.microsoft.com/office/powerpoint/2010/main" val="988607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2024" y="3372535"/>
            <a:ext cx="10544175" cy="369332"/>
          </a:xfrm>
          <a:prstGeom prst="rect">
            <a:avLst/>
          </a:prstGeom>
        </p:spPr>
        <p:txBody>
          <a:bodyPr wrap="square">
            <a:spAutoFit/>
          </a:bodyPr>
          <a:lstStyle/>
          <a:p>
            <a:r>
              <a:rPr lang="en-US" altLang="zh-TW" dirty="0" err="1">
                <a:solidFill>
                  <a:srgbClr val="F8F8F2"/>
                </a:solidFill>
                <a:latin typeface="Consolas" panose="020B0609020204030204" pitchFamily="49" charset="0"/>
              </a:rPr>
              <a:t>TweenMax.</a:t>
            </a:r>
            <a:r>
              <a:rPr lang="en-US" altLang="zh-TW" dirty="0" err="1">
                <a:solidFill>
                  <a:srgbClr val="A6E22E"/>
                </a:solidFill>
                <a:latin typeface="Consolas" panose="020B0609020204030204" pitchFamily="49" charset="0"/>
              </a:rPr>
              <a:t>staggerTo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".pic"</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{transform: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translateY</a:t>
            </a:r>
            <a:r>
              <a:rPr lang="en-US" altLang="zh-TW" dirty="0">
                <a:solidFill>
                  <a:srgbClr val="FFEE99"/>
                </a:solidFill>
                <a:latin typeface="Consolas" panose="020B0609020204030204" pitchFamily="49" charset="0"/>
              </a:rPr>
              <a:t>(0px)"</a:t>
            </a:r>
            <a:r>
              <a:rPr lang="en-US" altLang="zh-TW" dirty="0">
                <a:solidFill>
                  <a:srgbClr val="F8F8F2"/>
                </a:solidFill>
                <a:latin typeface="Consolas" panose="020B0609020204030204" pitchFamily="49" charset="0"/>
              </a:rPr>
              <a:t>, opacity:</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0.2</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684060" y="587252"/>
            <a:ext cx="4017446"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01 </a:t>
            </a:r>
            <a:r>
              <a:rPr lang="en-US" altLang="zh-TW" sz="2400" dirty="0" err="1">
                <a:solidFill>
                  <a:srgbClr val="89CE01"/>
                </a:solidFill>
                <a:latin typeface="Adobe 黑体 Std R" panose="020B0400000000000000" pitchFamily="34" charset="-128"/>
                <a:ea typeface="Adobe 黑体 Std R" panose="020B0400000000000000" pitchFamily="34" charset="-128"/>
              </a:rPr>
              <a:t>staggerTo</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依序處理</a:t>
            </a:r>
          </a:p>
        </p:txBody>
      </p:sp>
      <p:sp>
        <p:nvSpPr>
          <p:cNvPr id="6" name="矩形 5"/>
          <p:cNvSpPr/>
          <p:nvPr/>
        </p:nvSpPr>
        <p:spPr>
          <a:xfrm>
            <a:off x="7696828" y="4963983"/>
            <a:ext cx="2856872"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所有物件慢</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0.2</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秒執行</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7" name="直線單箭頭接點 6"/>
          <p:cNvCxnSpPr/>
          <p:nvPr/>
        </p:nvCxnSpPr>
        <p:spPr>
          <a:xfrm flipV="1">
            <a:off x="9182100" y="3829050"/>
            <a:ext cx="1371600" cy="9810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078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782" y="3149084"/>
            <a:ext cx="3733714"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TweenMax.</a:t>
            </a:r>
            <a:r>
              <a:rPr lang="en-US" altLang="zh-TW" sz="2800" dirty="0" err="1">
                <a:solidFill>
                  <a:srgbClr val="A6E22E"/>
                </a:solidFill>
                <a:latin typeface="Consolas" panose="020B0609020204030204" pitchFamily="49" charset="0"/>
              </a:rPr>
              <a:t>staggerTo</a:t>
            </a:r>
            <a:endParaRPr lang="zh-TW" altLang="en-US" sz="2800" dirty="0"/>
          </a:p>
        </p:txBody>
      </p:sp>
      <p:sp>
        <p:nvSpPr>
          <p:cNvPr id="6" name="矩形 5"/>
          <p:cNvSpPr/>
          <p:nvPr/>
        </p:nvSpPr>
        <p:spPr>
          <a:xfrm>
            <a:off x="1758782" y="3797469"/>
            <a:ext cx="9204493" cy="307777"/>
          </a:xfrm>
          <a:prstGeom prst="rect">
            <a:avLst/>
          </a:prstGeom>
        </p:spPr>
        <p:txBody>
          <a:bodyPr wrap="square">
            <a:spAutoFit/>
          </a:bodyPr>
          <a:lstStyle/>
          <a:p>
            <a:r>
              <a:rPr lang="en-US" altLang="zh-TW" sz="1400" b="1" dirty="0" err="1">
                <a:solidFill>
                  <a:srgbClr val="D2D2D2"/>
                </a:solidFill>
                <a:latin typeface="微軟正黑體 Light" panose="020B0304030504040204" pitchFamily="34" charset="-120"/>
                <a:ea typeface="微軟正黑體 Light" panose="020B0304030504040204" pitchFamily="34" charset="-120"/>
              </a:rPr>
              <a:t>staggerTo</a:t>
            </a:r>
            <a:r>
              <a:rPr lang="en-US" altLang="zh-TW" sz="1400" b="1" dirty="0">
                <a:solidFill>
                  <a:srgbClr val="D2D2D2"/>
                </a:solidFill>
                <a:latin typeface="微軟正黑體 Light" panose="020B0304030504040204" pitchFamily="34" charset="-120"/>
                <a:ea typeface="微軟正黑體 Light" panose="020B0304030504040204" pitchFamily="34" charset="-120"/>
              </a:rPr>
              <a:t>( ) </a:t>
            </a:r>
            <a:r>
              <a:rPr lang="zh-TW" altLang="en-US" sz="1400" b="1" dirty="0">
                <a:solidFill>
                  <a:srgbClr val="D2D2D2"/>
                </a:solidFill>
                <a:latin typeface="微軟正黑體 Light" panose="020B0304030504040204" pitchFamily="34" charset="-120"/>
                <a:ea typeface="微軟正黑體 Light" panose="020B0304030504040204" pitchFamily="34" charset="-120"/>
              </a:rPr>
              <a:t>會抓取所有的目標，並為每個目標創建一個 </a:t>
            </a:r>
            <a:r>
              <a:rPr lang="en-US" altLang="zh-TW" sz="1400" b="1" dirty="0">
                <a:solidFill>
                  <a:srgbClr val="D2D2D2"/>
                </a:solidFill>
                <a:latin typeface="微軟正黑體 Light" panose="020B0304030504040204" pitchFamily="34" charset="-120"/>
                <a:ea typeface="微軟正黑體 Light" panose="020B0304030504040204" pitchFamily="34" charset="-120"/>
              </a:rPr>
              <a:t>to( ) </a:t>
            </a:r>
            <a:r>
              <a:rPr lang="zh-TW" altLang="en-US" sz="1400" b="1" dirty="0">
                <a:solidFill>
                  <a:srgbClr val="D2D2D2"/>
                </a:solidFill>
                <a:latin typeface="微軟正黑體 Light" panose="020B0304030504040204" pitchFamily="34" charset="-120"/>
                <a:ea typeface="微軟正黑體 Light" panose="020B0304030504040204" pitchFamily="34" charset="-120"/>
              </a:rPr>
              <a:t>補間，然後回傳一個包含所有動畫補間的內容。</a:t>
            </a:r>
            <a:endParaRPr lang="zh-TW" altLang="en-US" sz="1400" b="1" dirty="0">
              <a:solidFill>
                <a:srgbClr val="D2D2D2"/>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30311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4060" y="587252"/>
            <a:ext cx="2539478"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a:t>
            </a:r>
            <a:r>
              <a:rPr lang="zh-TW" altLang="en-US" sz="2400" dirty="0">
                <a:solidFill>
                  <a:srgbClr val="89CE01"/>
                </a:solidFill>
                <a:latin typeface="Adobe 黑体 Std R" panose="020B0400000000000000" pitchFamily="34" charset="-128"/>
                <a:ea typeface="Adobe 黑体 Std R" panose="020B0400000000000000" pitchFamily="34" charset="-128"/>
              </a:rPr>
              <a:t>捲軸動畫</a:t>
            </a:r>
          </a:p>
        </p:txBody>
      </p:sp>
      <p:sp>
        <p:nvSpPr>
          <p:cNvPr id="2" name="矩形 1"/>
          <p:cNvSpPr/>
          <p:nvPr/>
        </p:nvSpPr>
        <p:spPr>
          <a:xfrm>
            <a:off x="923926" y="3493264"/>
            <a:ext cx="10610850" cy="738664"/>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jquery</a:t>
            </a:r>
            <a:r>
              <a:rPr lang="en-US" altLang="zh-TW" sz="1400" dirty="0">
                <a:solidFill>
                  <a:srgbClr val="FFEE99"/>
                </a:solidFill>
                <a:latin typeface="Consolas" panose="020B0609020204030204" pitchFamily="49" charset="0"/>
              </a:rPr>
              <a:t>/2.2.4/jquery.min.js"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/1.20.4/plugins/ScrollToPlugin.min.js"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923926" y="3123932"/>
            <a:ext cx="659155" cy="369332"/>
          </a:xfrm>
          <a:prstGeom prst="rect">
            <a:avLst/>
          </a:prstGeom>
        </p:spPr>
        <p:txBody>
          <a:bodyPr wrap="none">
            <a:spAutoFit/>
          </a:bodyPr>
          <a:lstStyle/>
          <a:p>
            <a:r>
              <a:rPr lang="zh-TW" altLang="en-US" b="1" dirty="0">
                <a:solidFill>
                  <a:srgbClr val="D2D2D2"/>
                </a:solidFill>
                <a:latin typeface="Adobe 黑体 Std R" panose="020B0400000000000000" pitchFamily="34" charset="-128"/>
                <a:ea typeface="Adobe 黑体 Std R" panose="020B0400000000000000" pitchFamily="34" charset="-128"/>
              </a:rPr>
              <a:t>載入</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16365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8920" y="2488880"/>
            <a:ext cx="3427541" cy="369332"/>
          </a:xfrm>
          <a:prstGeom prst="rect">
            <a:avLst/>
          </a:prstGeom>
        </p:spPr>
        <p:txBody>
          <a:bodyPr wrap="none">
            <a:spAutoFit/>
          </a:bodyPr>
          <a:lstStyle/>
          <a:p>
            <a:r>
              <a:rPr lang="en-US" altLang="zh-TW" b="1" dirty="0" err="1">
                <a:solidFill>
                  <a:srgbClr val="89CE01"/>
                </a:solidFill>
                <a:latin typeface="Adobe 黑体 Std R" panose="020B0400000000000000" pitchFamily="34" charset="-128"/>
                <a:ea typeface="Adobe 黑体 Std R" panose="020B0400000000000000" pitchFamily="34" charset="-128"/>
              </a:rPr>
              <a:t>Jquery</a:t>
            </a:r>
            <a:r>
              <a:rPr lang="en-US" altLang="zh-TW" b="1" dirty="0">
                <a:solidFill>
                  <a:srgbClr val="89CE01"/>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 :  </a:t>
            </a:r>
            <a:r>
              <a:rPr lang="zh-TW" altLang="en-US" b="1" dirty="0">
                <a:solidFill>
                  <a:srgbClr val="D2D2D2"/>
                </a:solidFill>
                <a:latin typeface="Adobe 黑体 Std R" panose="020B0400000000000000" pitchFamily="34" charset="-128"/>
                <a:ea typeface="Adobe 黑体 Std R" panose="020B0400000000000000" pitchFamily="34" charset="-128"/>
              </a:rPr>
              <a:t>處理</a:t>
            </a:r>
            <a:r>
              <a:rPr lang="en-US" altLang="zh-TW" b="1" dirty="0">
                <a:solidFill>
                  <a:srgbClr val="D2D2D2"/>
                </a:solidFill>
                <a:latin typeface="Adobe 黑体 Std R" panose="020B0400000000000000" pitchFamily="34" charset="-128"/>
                <a:ea typeface="Adobe 黑体 Std R" panose="020B0400000000000000" pitchFamily="34" charset="-128"/>
              </a:rPr>
              <a:t>DOM</a:t>
            </a:r>
            <a:r>
              <a:rPr lang="zh-TW" altLang="en-US" b="1" dirty="0">
                <a:solidFill>
                  <a:srgbClr val="D2D2D2"/>
                </a:solidFill>
                <a:latin typeface="Adobe 黑体 Std R" panose="020B0400000000000000" pitchFamily="34" charset="-128"/>
                <a:ea typeface="Adobe 黑体 Std R" panose="020B0400000000000000" pitchFamily="34" charset="-128"/>
              </a:rPr>
              <a:t>上面的選取</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
        <p:nvSpPr>
          <p:cNvPr id="5" name="矩形 4"/>
          <p:cNvSpPr/>
          <p:nvPr/>
        </p:nvSpPr>
        <p:spPr>
          <a:xfrm>
            <a:off x="1638920" y="3353379"/>
            <a:ext cx="3284874" cy="369332"/>
          </a:xfrm>
          <a:prstGeom prst="rect">
            <a:avLst/>
          </a:prstGeom>
        </p:spPr>
        <p:txBody>
          <a:bodyPr wrap="none">
            <a:spAutoFit/>
          </a:bodyPr>
          <a:lstStyle/>
          <a:p>
            <a:r>
              <a:rPr lang="en-US" altLang="zh-TW" b="1" dirty="0" err="1">
                <a:solidFill>
                  <a:srgbClr val="89CE01"/>
                </a:solidFill>
                <a:latin typeface="Adobe 黑体 Std R" panose="020B0400000000000000" pitchFamily="34" charset="-128"/>
                <a:ea typeface="Adobe 黑体 Std R" panose="020B0400000000000000" pitchFamily="34" charset="-128"/>
              </a:rPr>
              <a:t>TweenMax</a:t>
            </a:r>
            <a:r>
              <a:rPr lang="zh-TW" altLang="en-US" b="1" dirty="0">
                <a:solidFill>
                  <a:srgbClr val="89CE01"/>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 :</a:t>
            </a:r>
            <a:r>
              <a:rPr lang="zh-TW" altLang="en-US" b="1" dirty="0">
                <a:solidFill>
                  <a:srgbClr val="D2D2D2"/>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 </a:t>
            </a:r>
            <a:r>
              <a:rPr lang="zh-TW" altLang="en-US" b="1" dirty="0">
                <a:solidFill>
                  <a:srgbClr val="D2D2D2"/>
                </a:solidFill>
                <a:latin typeface="Adobe 黑体 Std R" panose="020B0400000000000000" pitchFamily="34" charset="-128"/>
                <a:ea typeface="Adobe 黑体 Std R" panose="020B0400000000000000" pitchFamily="34" charset="-128"/>
              </a:rPr>
              <a:t>動態處理 </a:t>
            </a:r>
            <a:r>
              <a:rPr lang="en-US" altLang="zh-TW" dirty="0">
                <a:solidFill>
                  <a:schemeClr val="tx1">
                    <a:lumMod val="75000"/>
                    <a:lumOff val="25000"/>
                  </a:schemeClr>
                </a:solidFill>
                <a:latin typeface="Adobe 繁黑體 Std B" panose="020B0700000000000000" pitchFamily="34" charset="-120"/>
                <a:ea typeface="Adobe 繁黑體 Std B" panose="020B0700000000000000" pitchFamily="34" charset="-120"/>
              </a:rPr>
              <a:t>(</a:t>
            </a:r>
            <a:r>
              <a:rPr lang="zh-TW" altLang="en-US" dirty="0">
                <a:solidFill>
                  <a:schemeClr val="tx1">
                    <a:lumMod val="75000"/>
                    <a:lumOff val="25000"/>
                  </a:schemeClr>
                </a:solidFill>
                <a:latin typeface="Adobe 繁黑體 Std B" panose="020B0700000000000000" pitchFamily="34" charset="-120"/>
                <a:ea typeface="Adobe 繁黑體 Std B" panose="020B0700000000000000" pitchFamily="34" charset="-120"/>
              </a:rPr>
              <a:t> 廢話</a:t>
            </a:r>
          </a:p>
        </p:txBody>
      </p:sp>
      <p:sp>
        <p:nvSpPr>
          <p:cNvPr id="6" name="矩形 5"/>
          <p:cNvSpPr/>
          <p:nvPr/>
        </p:nvSpPr>
        <p:spPr>
          <a:xfrm>
            <a:off x="1638920" y="4217878"/>
            <a:ext cx="6157455" cy="369332"/>
          </a:xfrm>
          <a:prstGeom prst="rect">
            <a:avLst/>
          </a:prstGeom>
        </p:spPr>
        <p:txBody>
          <a:bodyPr wrap="none">
            <a:spAutoFit/>
          </a:bodyPr>
          <a:lstStyle/>
          <a:p>
            <a:r>
              <a:rPr lang="en-US" altLang="zh-TW" b="1" dirty="0" err="1">
                <a:solidFill>
                  <a:srgbClr val="89CE01"/>
                </a:solidFill>
                <a:latin typeface="Adobe 黑体 Std R" panose="020B0400000000000000" pitchFamily="34" charset="-128"/>
                <a:ea typeface="Adobe 黑体 Std R" panose="020B0400000000000000" pitchFamily="34" charset="-128"/>
              </a:rPr>
              <a:t>ScrollToPlugin</a:t>
            </a:r>
            <a:r>
              <a:rPr lang="zh-TW" altLang="en-US" dirty="0">
                <a:solidFill>
                  <a:srgbClr val="89CE01"/>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a:t>
            </a:r>
            <a:r>
              <a:rPr lang="zh-TW" altLang="en-US" b="1" dirty="0">
                <a:solidFill>
                  <a:srgbClr val="D2D2D2"/>
                </a:solidFill>
                <a:latin typeface="Adobe 黑体 Std R" panose="020B0400000000000000" pitchFamily="34" charset="-128"/>
                <a:ea typeface="Adobe 黑体 Std R" panose="020B0400000000000000" pitchFamily="34" charset="-128"/>
              </a:rPr>
              <a:t>  </a:t>
            </a:r>
            <a:r>
              <a:rPr lang="en-US" altLang="zh-TW" b="1" dirty="0" err="1">
                <a:solidFill>
                  <a:srgbClr val="D2D2D2"/>
                </a:solidFill>
                <a:latin typeface="Adobe 黑体 Std R" panose="020B0400000000000000" pitchFamily="34" charset="-128"/>
                <a:ea typeface="Adobe 黑体 Std R" panose="020B0400000000000000" pitchFamily="34" charset="-128"/>
              </a:rPr>
              <a:t>TweenMax</a:t>
            </a:r>
            <a:r>
              <a:rPr lang="en-US" altLang="zh-TW" b="1" dirty="0">
                <a:solidFill>
                  <a:srgbClr val="D2D2D2"/>
                </a:solidFill>
                <a:latin typeface="Adobe 黑体 Std R" panose="020B0400000000000000" pitchFamily="34" charset="-128"/>
                <a:ea typeface="Adobe 黑体 Std R" panose="020B0400000000000000" pitchFamily="34" charset="-128"/>
              </a:rPr>
              <a:t> </a:t>
            </a:r>
            <a:r>
              <a:rPr lang="zh-TW" altLang="en-US" b="1" dirty="0">
                <a:solidFill>
                  <a:srgbClr val="D2D2D2"/>
                </a:solidFill>
                <a:latin typeface="Adobe 黑体 Std R" panose="020B0400000000000000" pitchFamily="34" charset="-128"/>
                <a:ea typeface="Adobe 黑体 Std R" panose="020B0400000000000000" pitchFamily="34" charset="-128"/>
              </a:rPr>
              <a:t>處理捲軸動態需要額外載入</a:t>
            </a:r>
            <a:endParaRPr lang="en-US" altLang="zh-TW" b="1" dirty="0">
              <a:solidFill>
                <a:srgbClr val="D2D2D2"/>
              </a:solidFill>
              <a:latin typeface="Adobe 黑体 Std R" panose="020B0400000000000000" pitchFamily="34" charset="-128"/>
              <a:ea typeface="Adobe 黑体 Std R" panose="020B0400000000000000" pitchFamily="34" charset="-128"/>
            </a:endParaRPr>
          </a:p>
        </p:txBody>
      </p:sp>
      <p:sp>
        <p:nvSpPr>
          <p:cNvPr id="7" name="矩形 6"/>
          <p:cNvSpPr/>
          <p:nvPr/>
        </p:nvSpPr>
        <p:spPr>
          <a:xfrm>
            <a:off x="1638920" y="4587210"/>
            <a:ext cx="6096000" cy="307777"/>
          </a:xfrm>
          <a:prstGeom prst="rect">
            <a:avLst/>
          </a:prstGeom>
        </p:spPr>
        <p:txBody>
          <a:bodyPr>
            <a:spAutoFit/>
          </a:bodyPr>
          <a:lstStyle/>
          <a:p>
            <a:r>
              <a:rPr lang="en-US" altLang="zh-TW" sz="1400" dirty="0">
                <a:solidFill>
                  <a:srgbClr val="8C8C8C"/>
                </a:solidFill>
                <a:latin typeface="Consolas" panose="020B0609020204030204" pitchFamily="49" charset="0"/>
                <a:hlinkClick r:id="rId2"/>
              </a:rPr>
              <a:t>https://greensock.com/docs/Plugins/ScrollToPlugin</a:t>
            </a:r>
            <a:endParaRPr lang="en-US" altLang="zh-TW" sz="14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84482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225" y="2135083"/>
            <a:ext cx="9737415" cy="2677656"/>
          </a:xfrm>
          <a:prstGeom prst="rect">
            <a:avLst/>
          </a:prstGeom>
        </p:spPr>
        <p:txBody>
          <a:bodyPr wrap="square">
            <a:spAutoFit/>
          </a:bodyPr>
          <a:lstStyle/>
          <a:p>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a:t>
            </a:r>
          </a:p>
          <a:p>
            <a:pPr lvl="1"/>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speed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170</a:t>
            </a:r>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on</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mousewheel</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DOMMouseScroll</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a:t>
            </a:r>
            <a:r>
              <a:rPr lang="en-US" altLang="zh-TW" sz="1400" i="1" dirty="0">
                <a:solidFill>
                  <a:srgbClr val="FD971F"/>
                </a:solidFill>
                <a:latin typeface="Consolas" panose="020B0609020204030204" pitchFamily="49" charset="0"/>
              </a:rPr>
              <a:t>e</a:t>
            </a:r>
            <a:r>
              <a:rPr lang="en-US" altLang="zh-TW" sz="1400" dirty="0">
                <a:solidFill>
                  <a:srgbClr val="F8F8F2"/>
                </a:solidFill>
                <a:latin typeface="Consolas" panose="020B0609020204030204" pitchFamily="49" charset="0"/>
              </a:rPr>
              <a:t>){</a:t>
            </a:r>
          </a:p>
          <a:p>
            <a:pPr lvl="2"/>
            <a:r>
              <a:rPr lang="en-US" altLang="zh-TW" sz="1400" dirty="0" err="1">
                <a:solidFill>
                  <a:srgbClr val="F8F8F2"/>
                </a:solidFill>
                <a:latin typeface="Consolas" panose="020B0609020204030204" pitchFamily="49" charset="0"/>
              </a:rPr>
              <a:t>e.</a:t>
            </a:r>
            <a:r>
              <a:rPr lang="en-US" altLang="zh-TW" sz="1400" dirty="0" err="1">
                <a:solidFill>
                  <a:srgbClr val="66D9EF"/>
                </a:solidFill>
                <a:latin typeface="Consolas" panose="020B0609020204030204" pitchFamily="49" charset="0"/>
              </a:rPr>
              <a:t>preventDefault</a:t>
            </a:r>
            <a:r>
              <a:rPr lang="en-US" altLang="zh-TW" sz="1400" dirty="0">
                <a:solidFill>
                  <a:srgbClr val="F8F8F2"/>
                </a:solidFill>
                <a:latin typeface="Consolas" panose="020B0609020204030204" pitchFamily="49" charset="0"/>
              </a:rPr>
              <a:t>();</a:t>
            </a:r>
          </a:p>
          <a:p>
            <a:pPr lvl="2"/>
            <a:endParaRPr lang="en-US" altLang="zh-TW" sz="1400" dirty="0">
              <a:solidFill>
                <a:srgbClr val="F8F8F2"/>
              </a:solidFill>
              <a:latin typeface="Consolas" panose="020B0609020204030204" pitchFamily="49" charset="0"/>
            </a:endParaRPr>
          </a:p>
          <a:p>
            <a:pPr lvl="2"/>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delta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e.originalEvent.wheelDelta</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120</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e.originalEvent.detail</a:t>
            </a:r>
            <a:r>
              <a:rPr lang="en-US" altLang="zh-TW" sz="1400" dirty="0">
                <a:solidFill>
                  <a:srgbClr val="F92672"/>
                </a:solidFill>
                <a:latin typeface="Consolas" panose="020B0609020204030204" pitchFamily="49" charset="0"/>
              </a:rPr>
              <a:t>/</a:t>
            </a:r>
            <a:r>
              <a:rPr lang="en-US" altLang="zh-TW" sz="1400" dirty="0">
                <a:solidFill>
                  <a:srgbClr val="FF80F4"/>
                </a:solidFill>
                <a:latin typeface="Consolas" panose="020B0609020204030204" pitchFamily="49" charset="0"/>
              </a:rPr>
              <a:t>3</a:t>
            </a:r>
            <a:r>
              <a:rPr lang="en-US" altLang="zh-TW" sz="1400" dirty="0">
                <a:solidFill>
                  <a:srgbClr val="F8F8F2"/>
                </a:solidFill>
                <a:latin typeface="Consolas" panose="020B0609020204030204" pitchFamily="49" charset="0"/>
              </a:rPr>
              <a:t>;</a:t>
            </a:r>
          </a:p>
          <a:p>
            <a:pPr lvl="2"/>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scrollTop</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err="1">
                <a:solidFill>
                  <a:srgbClr val="A6E22E"/>
                </a:solidFill>
                <a:latin typeface="Consolas" panose="020B0609020204030204" pitchFamily="49" charset="0"/>
              </a:rPr>
              <a:t>scrollTop</a:t>
            </a:r>
            <a:r>
              <a:rPr lang="en-US" altLang="zh-TW" sz="1400" dirty="0">
                <a:solidFill>
                  <a:srgbClr val="F8F8F2"/>
                </a:solidFill>
                <a:latin typeface="Consolas" panose="020B0609020204030204" pitchFamily="49" charset="0"/>
              </a:rPr>
              <a:t>();</a:t>
            </a:r>
          </a:p>
          <a:p>
            <a:pPr lvl="2"/>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finalScroll</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scrollTop</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66D9EF"/>
                </a:solidFill>
                <a:latin typeface="Consolas" panose="020B0609020204030204" pitchFamily="49" charset="0"/>
              </a:rPr>
              <a:t>parseInt</a:t>
            </a:r>
            <a:r>
              <a:rPr lang="en-US" altLang="zh-TW" sz="1400" dirty="0">
                <a:solidFill>
                  <a:srgbClr val="F8F8F2"/>
                </a:solidFill>
                <a:latin typeface="Consolas" panose="020B0609020204030204" pitchFamily="49" charset="0"/>
              </a:rPr>
              <a:t>(delta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speed);</a:t>
            </a:r>
          </a:p>
          <a:p>
            <a:pPr lvl="2"/>
            <a:br>
              <a:rPr lang="en-US" altLang="zh-TW" sz="1400" dirty="0">
                <a:solidFill>
                  <a:srgbClr val="F8F8F2"/>
                </a:solidFill>
                <a:latin typeface="Consolas" panose="020B0609020204030204" pitchFamily="49" charset="0"/>
              </a:rPr>
            </a:br>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 </a:t>
            </a:r>
            <a:r>
              <a:rPr lang="en-US" altLang="zh-TW" sz="1400" dirty="0">
                <a:solidFill>
                  <a:srgbClr val="FF80F4"/>
                </a:solidFill>
                <a:latin typeface="Consolas" panose="020B0609020204030204" pitchFamily="49" charset="0"/>
              </a:rPr>
              <a:t>1.2</a:t>
            </a:r>
            <a:r>
              <a:rPr lang="en-US" altLang="zh-TW" sz="1400" dirty="0">
                <a:solidFill>
                  <a:srgbClr val="F8F8F2"/>
                </a:solidFill>
                <a:latin typeface="Consolas" panose="020B0609020204030204" pitchFamily="49" charset="0"/>
              </a:rPr>
              <a:t>, { </a:t>
            </a:r>
            <a:r>
              <a:rPr lang="en-US" altLang="zh-TW" sz="1400" dirty="0" err="1">
                <a:solidFill>
                  <a:srgbClr val="F8F8F2"/>
                </a:solidFill>
                <a:latin typeface="Consolas" panose="020B0609020204030204" pitchFamily="49" charset="0"/>
              </a:rPr>
              <a:t>scrollTo</a:t>
            </a:r>
            <a:r>
              <a:rPr lang="en-US" altLang="zh-TW" sz="1400" dirty="0">
                <a:solidFill>
                  <a:srgbClr val="F8F8F2"/>
                </a:solidFill>
                <a:latin typeface="Consolas" panose="020B0609020204030204" pitchFamily="49" charset="0"/>
              </a:rPr>
              <a:t> : { y: </a:t>
            </a:r>
            <a:r>
              <a:rPr lang="en-US" altLang="zh-TW" sz="1400" dirty="0" err="1">
                <a:solidFill>
                  <a:srgbClr val="F8F8F2"/>
                </a:solidFill>
                <a:latin typeface="Consolas" panose="020B0609020204030204" pitchFamily="49" charset="0"/>
              </a:rPr>
              <a:t>finalScroll</a:t>
            </a:r>
            <a:r>
              <a:rPr lang="zh-TW" altLang="en-US" sz="1400" dirty="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a:t>
            </a:r>
            <a:r>
              <a:rPr lang="zh-TW" altLang="en-US" sz="1400" dirty="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ease: Power1.easeOut});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3536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5689" y="2970236"/>
            <a:ext cx="5598007" cy="523220"/>
          </a:xfrm>
          <a:prstGeom prst="rect">
            <a:avLst/>
          </a:prstGeom>
        </p:spPr>
        <p:txBody>
          <a:bodyPr wrap="none">
            <a:spAutoFit/>
          </a:bodyPr>
          <a:lstStyle/>
          <a:p>
            <a:r>
              <a:rPr lang="en-US" altLang="zh-TW" sz="2800" dirty="0" err="1">
                <a:solidFill>
                  <a:srgbClr val="FFEE99"/>
                </a:solidFill>
                <a:latin typeface="Adobe 繁黑體 Std B" panose="020B0700000000000000" pitchFamily="34" charset="-120"/>
                <a:ea typeface="Adobe 繁黑體 Std B" panose="020B0700000000000000" pitchFamily="34" charset="-120"/>
              </a:rPr>
              <a:t>Mousewheel</a:t>
            </a:r>
            <a:r>
              <a:rPr lang="zh-TW" altLang="en-US" sz="2800" dirty="0">
                <a:solidFill>
                  <a:srgbClr val="FFEE99"/>
                </a:solidFill>
                <a:latin typeface="Adobe 繁黑體 Std B" panose="020B0700000000000000" pitchFamily="34" charset="-120"/>
                <a:ea typeface="Adobe 繁黑體 Std B" panose="020B0700000000000000" pitchFamily="34" charset="-120"/>
              </a:rPr>
              <a:t> 與 </a:t>
            </a:r>
            <a:r>
              <a:rPr lang="en-US" altLang="zh-TW" sz="2800" dirty="0" err="1">
                <a:solidFill>
                  <a:srgbClr val="FFEE99"/>
                </a:solidFill>
                <a:latin typeface="Adobe 繁黑體 Std B" panose="020B0700000000000000" pitchFamily="34" charset="-120"/>
                <a:ea typeface="Adobe 繁黑體 Std B" panose="020B0700000000000000" pitchFamily="34" charset="-120"/>
              </a:rPr>
              <a:t>DOMMouseScroll</a:t>
            </a:r>
            <a:endParaRPr lang="en-US" altLang="zh-TW" sz="2800" b="0" dirty="0">
              <a:solidFill>
                <a:srgbClr val="F8F8F2"/>
              </a:solidFill>
              <a:effectLst/>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235689" y="3614698"/>
            <a:ext cx="7992643" cy="706604"/>
          </a:xfrm>
          <a:prstGeom prst="rect">
            <a:avLst/>
          </a:prstGeom>
        </p:spPr>
        <p:txBody>
          <a:bodyPr wrap="square">
            <a:spAutoFit/>
          </a:bodyPr>
          <a:lstStyle/>
          <a:p>
            <a:pPr>
              <a:lnSpc>
                <a:spcPct val="150000"/>
              </a:lnSpc>
            </a:pPr>
            <a:r>
              <a:rPr lang="zh-TW" altLang="en-US" sz="1400" dirty="0">
                <a:solidFill>
                  <a:srgbClr val="8C8C8C"/>
                </a:solidFill>
                <a:latin typeface="Adobe 繁黑體 Std B" panose="020B0700000000000000" pitchFamily="34" charset="-120"/>
                <a:ea typeface="Adobe 繁黑體 Std B" panose="020B0700000000000000" pitchFamily="34" charset="-120"/>
              </a:rPr>
              <a:t>監聽不同的</a:t>
            </a:r>
            <a:r>
              <a:rPr lang="en-US" altLang="zh-TW" sz="1400" dirty="0">
                <a:solidFill>
                  <a:srgbClr val="8C8C8C"/>
                </a:solidFill>
                <a:latin typeface="Adobe 繁黑體 Std B" panose="020B0700000000000000" pitchFamily="34" charset="-120"/>
                <a:ea typeface="Adobe 繁黑體 Std B" panose="020B0700000000000000" pitchFamily="34" charset="-120"/>
              </a:rPr>
              <a:t>mouse</a:t>
            </a:r>
            <a:r>
              <a:rPr lang="zh-TW" altLang="en-US" sz="1400" dirty="0">
                <a:solidFill>
                  <a:srgbClr val="8C8C8C"/>
                </a:solidFill>
                <a:latin typeface="Adobe 繁黑體 Std B" panose="020B0700000000000000" pitchFamily="34" charset="-120"/>
                <a:ea typeface="Adobe 繁黑體 Std B" panose="020B0700000000000000" pitchFamily="34" charset="-120"/>
              </a:rPr>
              <a:t>事件是因為每個瀏覽器的支援度不同</a:t>
            </a:r>
            <a:endParaRPr lang="zh-TW" altLang="en-US" sz="1400" dirty="0">
              <a:solidFill>
                <a:srgbClr val="F8F8F2"/>
              </a:solidFill>
              <a:latin typeface="Adobe 繁黑體 Std B" panose="020B0700000000000000" pitchFamily="34" charset="-120"/>
              <a:ea typeface="Adobe 繁黑體 Std B" panose="020B0700000000000000" pitchFamily="34" charset="-120"/>
            </a:endParaRPr>
          </a:p>
          <a:p>
            <a:pPr>
              <a:lnSpc>
                <a:spcPct val="150000"/>
              </a:lnSpc>
            </a:pPr>
            <a:r>
              <a:rPr lang="en-US" altLang="zh-TW" sz="1400" dirty="0">
                <a:solidFill>
                  <a:srgbClr val="8C8C8C"/>
                </a:solidFill>
                <a:latin typeface="Adobe 繁黑體 Std B" panose="020B0700000000000000" pitchFamily="34" charset="-120"/>
                <a:ea typeface="Adobe 繁黑體 Std B" panose="020B0700000000000000" pitchFamily="34" charset="-120"/>
                <a:hlinkClick r:id="rId2"/>
              </a:rPr>
              <a:t>http://www.zhangxinxu.com/study/201304/mousewheel-dommousescroll-same-different.html</a:t>
            </a:r>
            <a:endParaRPr lang="en-US" altLang="zh-TW"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3625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913206" y="2692966"/>
            <a:ext cx="5819476" cy="3280637"/>
          </a:xfrm>
        </p:spPr>
        <p:txBody>
          <a:bodyPr>
            <a:normAutofit/>
          </a:bodyPr>
          <a:lstStyle/>
          <a:p>
            <a:pPr marL="0" indent="0">
              <a:lnSpc>
                <a:spcPct val="200000"/>
              </a:lnSpc>
              <a:buNone/>
            </a:pP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是</a:t>
            </a:r>
            <a:r>
              <a:rPr lang="en-US" altLang="zh-TW" sz="1200" dirty="0">
                <a:solidFill>
                  <a:schemeClr val="bg1"/>
                </a:solidFill>
                <a:latin typeface="微軟正黑體 Light" panose="020B0304030504040204" pitchFamily="34" charset="-120"/>
                <a:ea typeface="微軟正黑體 Light" panose="020B0304030504040204" pitchFamily="34" charset="-120"/>
              </a:rPr>
              <a:t>GSAP(</a:t>
            </a:r>
            <a:r>
              <a:rPr lang="en-US" altLang="zh-TW" sz="1200" dirty="0" err="1">
                <a:solidFill>
                  <a:schemeClr val="bg1"/>
                </a:solidFill>
                <a:latin typeface="微軟正黑體 Light" panose="020B0304030504040204" pitchFamily="34" charset="-120"/>
                <a:ea typeface="微軟正黑體 Light" panose="020B0304030504040204" pitchFamily="34" charset="-120"/>
              </a:rPr>
              <a:t>GreenSock</a:t>
            </a:r>
            <a:r>
              <a:rPr lang="en-US" altLang="zh-TW" sz="1200" dirty="0">
                <a:solidFill>
                  <a:schemeClr val="bg1"/>
                </a:solidFill>
                <a:latin typeface="微軟正黑體 Light" panose="020B0304030504040204" pitchFamily="34" charset="-120"/>
                <a:ea typeface="微軟正黑體 Light" panose="020B0304030504040204" pitchFamily="34" charset="-120"/>
              </a:rPr>
              <a:t> Animation Platform)</a:t>
            </a:r>
            <a:r>
              <a:rPr lang="zh-TW" altLang="en-US" sz="1200" dirty="0">
                <a:solidFill>
                  <a:schemeClr val="bg1"/>
                </a:solidFill>
                <a:latin typeface="微軟正黑體 Light" panose="020B0304030504040204" pitchFamily="34" charset="-120"/>
                <a:ea typeface="微軟正黑體 Light" panose="020B0304030504040204" pitchFamily="34" charset="-120"/>
              </a:rPr>
              <a:t>創作的動畫工具，它簡單的語法實現了許多其他工具做起來很複雜或是很難達成的效果，除了方便好用外，在行動裝置上面的效能更是優異，不仰賴</a:t>
            </a:r>
            <a:r>
              <a:rPr lang="en-US" altLang="zh-TW" sz="1200" dirty="0">
                <a:solidFill>
                  <a:schemeClr val="bg1"/>
                </a:solidFill>
                <a:latin typeface="微軟正黑體 Light" panose="020B0304030504040204" pitchFamily="34" charset="-120"/>
                <a:ea typeface="微軟正黑體 Light" panose="020B0304030504040204" pitchFamily="34" charset="-120"/>
              </a:rPr>
              <a:t>jQuery</a:t>
            </a:r>
            <a:r>
              <a:rPr lang="zh-TW" altLang="en-US" sz="1200" dirty="0">
                <a:solidFill>
                  <a:schemeClr val="bg1"/>
                </a:solidFill>
                <a:latin typeface="微軟正黑體 Light" panose="020B0304030504040204" pitchFamily="34" charset="-120"/>
                <a:ea typeface="微軟正黑體 Light" panose="020B0304030504040204" pitchFamily="34" charset="-120"/>
              </a:rPr>
              <a:t>，而靈活控制，可以重疊動畫，可以精確控制時間，靈活的使用最少的程式碼實現動態特效，最棒的是任何元素都可以實現動畫，除了</a:t>
            </a:r>
            <a:r>
              <a:rPr lang="en-US" altLang="zh-TW" sz="1200" dirty="0">
                <a:solidFill>
                  <a:schemeClr val="bg1"/>
                </a:solidFill>
                <a:latin typeface="微軟正黑體 Light" panose="020B0304030504040204" pitchFamily="34" charset="-120"/>
                <a:ea typeface="微軟正黑體 Light" panose="020B0304030504040204" pitchFamily="34" charset="-120"/>
              </a:rPr>
              <a:t>DOM</a:t>
            </a:r>
            <a:r>
              <a:rPr lang="zh-TW" altLang="en-US" sz="1200" dirty="0">
                <a:solidFill>
                  <a:schemeClr val="bg1"/>
                </a:solidFill>
                <a:latin typeface="微軟正黑體 Light" panose="020B0304030504040204" pitchFamily="34" charset="-120"/>
                <a:ea typeface="微軟正黑體 Light" panose="020B0304030504040204" pitchFamily="34" charset="-120"/>
              </a:rPr>
              <a:t>動畫以外，舉例</a:t>
            </a:r>
            <a:r>
              <a:rPr lang="en-US" altLang="zh-TW" sz="1200" dirty="0">
                <a:solidFill>
                  <a:schemeClr val="bg1"/>
                </a:solidFill>
                <a:latin typeface="微軟正黑體 Light" panose="020B0304030504040204" pitchFamily="34" charset="-120"/>
                <a:ea typeface="微軟正黑體 Light" panose="020B0304030504040204" pitchFamily="34" charset="-120"/>
              </a:rPr>
              <a:t>Canvas </a:t>
            </a:r>
            <a:r>
              <a:rPr lang="zh-TW" altLang="en-US" sz="1200" dirty="0">
                <a:solidFill>
                  <a:schemeClr val="bg1"/>
                </a:solidFill>
                <a:latin typeface="微軟正黑體 Light" panose="020B0304030504040204" pitchFamily="34" charset="-120"/>
                <a:ea typeface="微軟正黑體 Light" panose="020B0304030504040204" pitchFamily="34" charset="-120"/>
              </a:rPr>
              <a:t>元素、文字都可以去做動態控制，可以說是相當的全面</a:t>
            </a:r>
            <a:r>
              <a:rPr lang="en-US" altLang="zh-TW" sz="1200" dirty="0">
                <a:solidFill>
                  <a:schemeClr val="bg1"/>
                </a:solidFill>
                <a:latin typeface="微軟正黑體 Light" panose="020B0304030504040204" pitchFamily="34" charset="-120"/>
                <a:ea typeface="微軟正黑體 Light" panose="020B0304030504040204" pitchFamily="34" charset="-120"/>
              </a:rPr>
              <a:t>! GSAP</a:t>
            </a:r>
            <a:r>
              <a:rPr lang="zh-TW" altLang="en-US" sz="1200" dirty="0">
                <a:solidFill>
                  <a:schemeClr val="bg1"/>
                </a:solidFill>
                <a:latin typeface="微軟正黑體 Light" panose="020B0304030504040204" pitchFamily="34" charset="-120"/>
                <a:ea typeface="微軟正黑體 Light" panose="020B0304030504040204" pitchFamily="34" charset="-120"/>
              </a:rPr>
              <a:t>提供了</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TimelineMax</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zh-TW" altLang="en-US" sz="1200" dirty="0">
                <a:solidFill>
                  <a:schemeClr val="bg1"/>
                </a:solidFill>
                <a:latin typeface="微軟正黑體 Light" panose="020B0304030504040204" pitchFamily="34" charset="-120"/>
                <a:ea typeface="微軟正黑體 Light" panose="020B0304030504040204" pitchFamily="34" charset="-120"/>
              </a:rPr>
              <a:t>和 </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不同功能的動畫模塊，你可以按需使用。</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8936" y="1758222"/>
            <a:ext cx="1563633" cy="569544"/>
          </a:xfrm>
          <a:prstGeom prst="rect">
            <a:avLst/>
          </a:prstGeom>
        </p:spPr>
      </p:pic>
      <p:sp>
        <p:nvSpPr>
          <p:cNvPr id="5" name="矩形 4"/>
          <p:cNvSpPr/>
          <p:nvPr/>
        </p:nvSpPr>
        <p:spPr>
          <a:xfrm>
            <a:off x="4855203" y="1558325"/>
            <a:ext cx="3716082" cy="769441"/>
          </a:xfrm>
          <a:prstGeom prst="rect">
            <a:avLst/>
          </a:prstGeom>
        </p:spPr>
        <p:txBody>
          <a:bodyPr wrap="none">
            <a:spAutoFit/>
          </a:bodyPr>
          <a:lstStyle/>
          <a:p>
            <a:r>
              <a:rPr lang="en-US" altLang="zh-TW" sz="4400" dirty="0">
                <a:solidFill>
                  <a:srgbClr val="89CE01"/>
                </a:solidFill>
                <a:latin typeface="Adobe 繁黑體 Std B" panose="020B0700000000000000" pitchFamily="34" charset="-120"/>
                <a:ea typeface="Adobe 繁黑體 Std B" panose="020B0700000000000000" pitchFamily="34" charset="-120"/>
              </a:rPr>
              <a:t>{ </a:t>
            </a:r>
            <a:r>
              <a:rPr lang="zh-TW" altLang="en-US" sz="4400" dirty="0">
                <a:solidFill>
                  <a:srgbClr val="89CE01"/>
                </a:solidFill>
                <a:latin typeface="Adobe 繁黑體 Std B" panose="020B0700000000000000" pitchFamily="34" charset="-120"/>
                <a:ea typeface="Adobe 繁黑體 Std B" panose="020B0700000000000000" pitchFamily="34" charset="-120"/>
              </a:rPr>
              <a:t>TweenMax </a:t>
            </a:r>
            <a:r>
              <a:rPr lang="en-US" altLang="zh-TW" sz="4400" dirty="0">
                <a:solidFill>
                  <a:srgbClr val="89CE01"/>
                </a:solidFill>
                <a:latin typeface="Adobe 繁黑體 Std B" panose="020B0700000000000000" pitchFamily="34" charset="-120"/>
                <a:ea typeface="Adobe 繁黑體 Std B" panose="020B0700000000000000" pitchFamily="34" charset="-120"/>
              </a:rPr>
              <a:t>}</a:t>
            </a:r>
            <a:r>
              <a:rPr lang="zh-TW" altLang="en-US" sz="4400" dirty="0">
                <a:solidFill>
                  <a:srgbClr val="89CE01"/>
                </a:solidFill>
                <a:latin typeface="Adobe 繁黑體 Std B" panose="020B0700000000000000" pitchFamily="34" charset="-120"/>
                <a:ea typeface="Adobe 繁黑體 Std B" panose="020B0700000000000000" pitchFamily="34" charset="-120"/>
              </a:rPr>
              <a:t> </a:t>
            </a:r>
            <a:endParaRPr lang="zh-TW" altLang="en-US" sz="4400" dirty="0"/>
          </a:p>
        </p:txBody>
      </p:sp>
    </p:spTree>
    <p:extLst>
      <p:ext uri="{BB962C8B-B14F-4D97-AF65-F5344CB8AC3E}">
        <p14:creationId xmlns:p14="http://schemas.microsoft.com/office/powerpoint/2010/main" val="3712558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95836" y="1262358"/>
            <a:ext cx="7671250" cy="4124206"/>
          </a:xfrm>
          <a:prstGeom prst="rect">
            <a:avLst/>
          </a:prstGeom>
        </p:spPr>
        <p:txBody>
          <a:bodyPr wrap="square">
            <a:spAutoFit/>
          </a:bodyPr>
          <a:lstStyle/>
          <a:p>
            <a:r>
              <a:rPr lang="zh-TW" altLang="en-US" sz="2000" dirty="0">
                <a:solidFill>
                  <a:srgbClr val="89CE01"/>
                </a:solidFill>
                <a:latin typeface="Adobe 繁黑體 Std B" panose="020B0700000000000000" pitchFamily="34" charset="-120"/>
                <a:ea typeface="Adobe 繁黑體 Std B" panose="020B0700000000000000" pitchFamily="34" charset="-120"/>
              </a:rPr>
              <a:t>mousewheel</a:t>
            </a: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IE6、 Opera、Chrome和Safari 都有這個事件。當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a:solidFill>
                  <a:srgbClr val="D2D2D2"/>
                </a:solidFill>
                <a:latin typeface="Adobe 繁黑體 Std B" panose="020B0700000000000000" pitchFamily="34" charset="-120"/>
                <a:ea typeface="Adobe 繁黑體 Std B" panose="020B0700000000000000" pitchFamily="34" charset="-120"/>
              </a:rPr>
              <a:t>使用滑鼠滾輪滾動頁面時，就會觸發mousewheel事件。這個事件可以在任何</a:t>
            </a:r>
            <a:r>
              <a:rPr lang="en-US" altLang="zh-TW" sz="1200" dirty="0">
                <a:solidFill>
                  <a:srgbClr val="D2D2D2"/>
                </a:solidFill>
                <a:latin typeface="Adobe 繁黑體 Std B" panose="020B0700000000000000" pitchFamily="34" charset="-120"/>
                <a:ea typeface="Adobe 繁黑體 Std B" panose="020B0700000000000000" pitchFamily="34" charset="-120"/>
              </a:rPr>
              <a:t>DOM</a:t>
            </a:r>
            <a:r>
              <a:rPr lang="zh-TW" altLang="en-US" sz="1200" dirty="0">
                <a:solidFill>
                  <a:srgbClr val="D2D2D2"/>
                </a:solidFill>
                <a:latin typeface="Adobe 繁黑體 Std B" panose="020B0700000000000000" pitchFamily="34" charset="-120"/>
                <a:ea typeface="Adobe 繁黑體 Std B" panose="020B0700000000000000" pitchFamily="34" charset="-120"/>
              </a:rPr>
              <a:t>上面觸發。與mousewheel事件對應的event對象包含滑鼠事件的所有標準內容外，還包含一個wheelDelta屬性。當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a:solidFill>
                  <a:srgbClr val="D2D2D2"/>
                </a:solidFill>
                <a:latin typeface="Adobe 繁黑體 Std B" panose="020B0700000000000000" pitchFamily="34" charset="-120"/>
                <a:ea typeface="Adobe 繁黑體 Std B" panose="020B0700000000000000" pitchFamily="34" charset="-120"/>
              </a:rPr>
              <a:t>向上滾動鼠標滾輪時，wheelDelta是120的倍數；當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a:solidFill>
                  <a:srgbClr val="D2D2D2"/>
                </a:solidFill>
                <a:latin typeface="Adobe 繁黑體 Std B" panose="020B0700000000000000" pitchFamily="34" charset="-120"/>
                <a:ea typeface="Adobe 繁黑體 Std B" panose="020B0700000000000000" pitchFamily="34" charset="-120"/>
              </a:rPr>
              <a:t>向下滾動鼠標滾輪時，wheelDelta是-120的倍數。</a:t>
            </a:r>
            <a:endParaRPr lang="en-US" altLang="zh-TW" sz="1200" dirty="0">
              <a:solidFill>
                <a:srgbClr val="D2D2D2"/>
              </a:solidFill>
              <a:latin typeface="Adobe 繁黑體 Std B" panose="020B0700000000000000" pitchFamily="34" charset="-120"/>
              <a:ea typeface="Adobe 繁黑體 Std B" panose="020B0700000000000000" pitchFamily="34" charset="-120"/>
            </a:endParaRPr>
          </a:p>
          <a:p>
            <a:endParaRPr lang="en-US" altLang="zh-TW"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r>
              <a:rPr lang="zh-TW" altLang="en-US" sz="2000" dirty="0">
                <a:solidFill>
                  <a:srgbClr val="89CE01"/>
                </a:solidFill>
                <a:latin typeface="Adobe 繁黑體 Std B" panose="020B0700000000000000" pitchFamily="34" charset="-120"/>
                <a:ea typeface="Adobe 繁黑體 Std B" panose="020B0700000000000000" pitchFamily="34" charset="-120"/>
              </a:rPr>
              <a:t>DOMMouseScroll</a:t>
            </a: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Firefox支持一個名為DOMMouseScroll的事件，也是在滑鼠滾輪滾動時觸發。與mousewheel事件一樣，DOMMouseScroll也被視為滑鼠事件，因而包含於滑鼠事件有關的所有屬性。而有關滑鼠滾輪的內容則存在detail屬性中，當向上滾動鼠標滾輪時，這個屬性的值是-3的倍數，當向下滾動鼠標滾輪時，這個屬性的值是3的倍數。火狐FireFox瀏覽器的方向判斷的數值的正負與其他瀏覽器是相反的。 FireFox瀏覽器向下滾動是正值，而其他瀏覽器是負值。</a:t>
            </a:r>
          </a:p>
        </p:txBody>
      </p:sp>
    </p:spTree>
    <p:extLst>
      <p:ext uri="{BB962C8B-B14F-4D97-AF65-F5344CB8AC3E}">
        <p14:creationId xmlns:p14="http://schemas.microsoft.com/office/powerpoint/2010/main" val="412336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5761" y="3040443"/>
            <a:ext cx="4729585" cy="400110"/>
          </a:xfrm>
          <a:prstGeom prst="rect">
            <a:avLst/>
          </a:prstGeom>
        </p:spPr>
        <p:txBody>
          <a:bodyPr wrap="square">
            <a:spAutoFit/>
          </a:bodyPr>
          <a:lstStyle/>
          <a:p>
            <a:pPr lvl="2"/>
            <a:r>
              <a:rPr lang="en-US" altLang="zh-TW" sz="2000" dirty="0" err="1">
                <a:solidFill>
                  <a:srgbClr val="F8F8F2"/>
                </a:solidFill>
                <a:latin typeface="Consolas" panose="020B0609020204030204" pitchFamily="49" charset="0"/>
              </a:rPr>
              <a:t>e.</a:t>
            </a:r>
            <a:r>
              <a:rPr lang="en-US" altLang="zh-TW" sz="2000" dirty="0" err="1">
                <a:solidFill>
                  <a:srgbClr val="66D9EF"/>
                </a:solidFill>
                <a:latin typeface="Consolas" panose="020B0609020204030204" pitchFamily="49" charset="0"/>
              </a:rPr>
              <a:t>preventDefault</a:t>
            </a:r>
            <a:r>
              <a:rPr lang="en-US" altLang="zh-TW" sz="2000" dirty="0">
                <a:solidFill>
                  <a:srgbClr val="F8F8F2"/>
                </a:solidFill>
                <a:latin typeface="Consolas" panose="020B0609020204030204" pitchFamily="49" charset="0"/>
              </a:rPr>
              <a:t>();</a:t>
            </a:r>
          </a:p>
        </p:txBody>
      </p:sp>
      <p:sp>
        <p:nvSpPr>
          <p:cNvPr id="6" name="矩形 5"/>
          <p:cNvSpPr/>
          <p:nvPr/>
        </p:nvSpPr>
        <p:spPr>
          <a:xfrm>
            <a:off x="4383227" y="3568014"/>
            <a:ext cx="2954655" cy="369332"/>
          </a:xfrm>
          <a:prstGeom prst="rect">
            <a:avLst/>
          </a:prstGeom>
        </p:spPr>
        <p:txBody>
          <a:bodyPr wrap="none">
            <a:spAutoFit/>
          </a:bodyPr>
          <a:lstStyle/>
          <a:p>
            <a:r>
              <a:rPr lang="zh-TW" altLang="en-US" b="1" dirty="0">
                <a:solidFill>
                  <a:srgbClr val="89CE01"/>
                </a:solidFill>
                <a:latin typeface="Adobe 繁黑體 Std B" panose="020B0700000000000000" pitchFamily="34" charset="-120"/>
                <a:ea typeface="Adobe 繁黑體 Std B" panose="020B0700000000000000" pitchFamily="34" charset="-120"/>
              </a:rPr>
              <a:t>阻止瀏覽器發生預設的行為</a:t>
            </a:r>
          </a:p>
        </p:txBody>
      </p:sp>
    </p:spTree>
    <p:extLst>
      <p:ext uri="{BB962C8B-B14F-4D97-AF65-F5344CB8AC3E}">
        <p14:creationId xmlns:p14="http://schemas.microsoft.com/office/powerpoint/2010/main" val="833729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03 Number </a:t>
            </a:r>
            <a:r>
              <a:rPr lang="en-US" altLang="zh-TW" sz="2400" dirty="0" err="1">
                <a:solidFill>
                  <a:srgbClr val="89CE01"/>
                </a:solidFill>
                <a:latin typeface="Adobe 繁黑體 Std B" panose="020B0700000000000000" pitchFamily="34" charset="-120"/>
                <a:ea typeface="Adobe 繁黑體 Std B" panose="020B0700000000000000" pitchFamily="34" charset="-120"/>
              </a:rPr>
              <a:t>Amination</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611845" y="2224418"/>
            <a:ext cx="8239574" cy="313932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demo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10</a:t>
            </a:r>
            <a:r>
              <a:rPr lang="en-US" altLang="zh-TW" dirty="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(demo, </a:t>
            </a:r>
            <a:r>
              <a:rPr lang="en-US" altLang="zh-TW" dirty="0">
                <a:solidFill>
                  <a:srgbClr val="FF80F4"/>
                </a:solidFill>
                <a:latin typeface="Consolas" panose="020B0609020204030204" pitchFamily="49" charset="0"/>
              </a:rPr>
              <a:t>4</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0</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Circ.easeOut</a:t>
            </a:r>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a:solidFill>
                  <a:srgbClr val="A6E22E"/>
                </a:solidFill>
                <a:latin typeface="Consolas" panose="020B0609020204030204" pitchFamily="49" charset="0"/>
              </a:rPr>
              <a:t>	$</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scoreDisplay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html</a:t>
            </a:r>
            <a:r>
              <a:rPr lang="en-US" altLang="zh-TW" dirty="0">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Math</a:t>
            </a:r>
            <a:r>
              <a:rPr lang="en-US" altLang="zh-TW" dirty="0" err="1">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ceil</a:t>
            </a:r>
            <a:r>
              <a:rPr lang="en-US" altLang="zh-TW" dirty="0">
                <a:solidFill>
                  <a:srgbClr val="F8F8F2"/>
                </a:solidFill>
                <a:latin typeface="Consolas" panose="020B0609020204030204" pitchFamily="49" charset="0"/>
              </a:rPr>
              <a:t>(</a:t>
            </a:r>
            <a:r>
              <a:rPr lang="en-US" altLang="zh-TW" dirty="0" err="1">
                <a:solidFill>
                  <a:srgbClr val="F8F8F2"/>
                </a:solidFill>
                <a:latin typeface="Consolas" panose="020B0609020204030204" pitchFamily="49" charset="0"/>
              </a:rPr>
              <a:t>demo.score</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a:solidFill>
                  <a:srgbClr val="A6E22E"/>
                </a:solidFill>
                <a:latin typeface="Consolas" panose="020B0609020204030204" pitchFamily="49" charset="0"/>
              </a:rPr>
              <a:t>	alert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時間到</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7004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04 Parallax</a:t>
            </a:r>
          </a:p>
        </p:txBody>
      </p:sp>
      <p:sp>
        <p:nvSpPr>
          <p:cNvPr id="2" name="矩形 1"/>
          <p:cNvSpPr/>
          <p:nvPr/>
        </p:nvSpPr>
        <p:spPr>
          <a:xfrm>
            <a:off x="2851370" y="1620559"/>
            <a:ext cx="7573459" cy="4154984"/>
          </a:xfrm>
          <a:prstGeom prst="rect">
            <a:avLst/>
          </a:prstGeom>
        </p:spPr>
        <p:txBody>
          <a:bodyPr wrap="square">
            <a:spAutoFit/>
          </a:bodyPr>
          <a:lstStyle/>
          <a:p>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tl</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TimelineLite</a:t>
            </a:r>
            <a:r>
              <a:rPr lang="en-US" altLang="zh-TW" sz="1200" dirty="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".pic2"</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".pic3"</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".pic4"</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"scale(1)"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ease: </a:t>
            </a:r>
            <a:r>
              <a:rPr lang="en-US" altLang="zh-TW" sz="1200" dirty="0" err="1">
                <a:solidFill>
                  <a:srgbClr val="F8F8F2"/>
                </a:solidFill>
                <a:latin typeface="Consolas" panose="020B0609020204030204" pitchFamily="49" charset="0"/>
              </a:rPr>
              <a:t>Bounce.easeOut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".pic5"</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".pic6"</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scaleX</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".pic7"</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".pic8"</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".pic9"</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scaleY</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".pic10"</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err="1">
                <a:solidFill>
                  <a:srgbClr val="F8F8F2"/>
                </a:solidFill>
                <a:latin typeface="Consolas" panose="020B0609020204030204" pitchFamily="49" charset="0"/>
              </a:rPr>
              <a:t>tl.</a:t>
            </a:r>
            <a:r>
              <a:rPr lang="en-US" altLang="zh-TW" sz="1200" dirty="0" err="1">
                <a:solidFill>
                  <a:srgbClr val="66D9EF"/>
                </a:solidFill>
                <a:latin typeface="Consolas" panose="020B0609020204030204" pitchFamily="49" charset="0"/>
              </a:rPr>
              <a:t>pause</a:t>
            </a:r>
            <a:r>
              <a:rPr lang="en-US" altLang="zh-TW" sz="1200" dirty="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66D9EF"/>
                </a:solidFill>
                <a:latin typeface="Consolas" panose="020B0609020204030204" pitchFamily="49" charset="0"/>
              </a:rPr>
              <a:t>scroll</a:t>
            </a:r>
            <a:r>
              <a:rPr lang="en-US" altLang="zh-TW" sz="1200" dirty="0">
                <a:solidFill>
                  <a:srgbClr val="F8F8F2"/>
                </a:solidFill>
                <a:latin typeface="Consolas" panose="020B0609020204030204" pitchFamily="49" charset="0"/>
              </a:rPr>
              <a:t>(</a:t>
            </a:r>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err="1">
                <a:solidFill>
                  <a:srgbClr val="A6E22E"/>
                </a:solidFill>
                <a:latin typeface="Consolas" panose="020B0609020204030204" pitchFamily="49" charset="0"/>
              </a:rPr>
              <a:t>scrollTop</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(document).</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tl.</a:t>
            </a:r>
            <a:r>
              <a:rPr lang="en-US" altLang="zh-TW" sz="1200" dirty="0" err="1">
                <a:solidFill>
                  <a:srgbClr val="A6E22E"/>
                </a:solidFill>
                <a:latin typeface="Consolas" panose="020B0609020204030204" pitchFamily="49" charset="0"/>
              </a:rPr>
              <a:t>progress</a:t>
            </a:r>
            <a:r>
              <a:rPr lang="en-US" altLang="zh-TW" sz="1200" dirty="0">
                <a:solidFill>
                  <a:srgbClr val="F8F8F2"/>
                </a:solidFill>
                <a:latin typeface="Consolas" panose="020B0609020204030204" pitchFamily="49" charset="0"/>
              </a:rPr>
              <a:t>(</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2225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05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900842" y="3081034"/>
            <a:ext cx="9337964" cy="1200329"/>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"background-position-x"</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5071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06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pageXY</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2" name="矩形 1"/>
          <p:cNvSpPr/>
          <p:nvPr/>
        </p:nvSpPr>
        <p:spPr>
          <a:xfrm>
            <a:off x="2668490" y="2558060"/>
            <a:ext cx="8025511" cy="2308324"/>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(window).</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0.3</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left: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width</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 </a:t>
            </a:r>
          </a:p>
          <a:p>
            <a:pPr lvl="3"/>
            <a:r>
              <a:rPr lang="en-US" altLang="zh-TW" dirty="0">
                <a:solidFill>
                  <a:srgbClr val="F8F8F2"/>
                </a:solidFill>
                <a:latin typeface="Consolas" panose="020B0609020204030204" pitchFamily="49" charset="0"/>
              </a:rPr>
              <a:t>top: </a:t>
            </a:r>
            <a:r>
              <a:rPr lang="en-US" altLang="zh-TW" dirty="0" err="1">
                <a:solidFill>
                  <a:srgbClr val="F8F8F2"/>
                </a:solidFill>
                <a:latin typeface="Consolas" panose="020B0609020204030204" pitchFamily="49" charset="0"/>
              </a:rPr>
              <a:t>e.pageY</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height</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52897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486" y="2118554"/>
            <a:ext cx="3013224" cy="2558643"/>
          </a:xfrm>
          <a:prstGeom prst="rect">
            <a:avLst/>
          </a:prstGeom>
        </p:spPr>
      </p:pic>
      <p:cxnSp>
        <p:nvCxnSpPr>
          <p:cNvPr id="6" name="直線接點 5"/>
          <p:cNvCxnSpPr/>
          <p:nvPr/>
        </p:nvCxnSpPr>
        <p:spPr>
          <a:xfrm>
            <a:off x="4499172" y="2128205"/>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直線接點 7"/>
          <p:cNvCxnSpPr/>
          <p:nvPr/>
        </p:nvCxnSpPr>
        <p:spPr>
          <a:xfrm flipV="1">
            <a:off x="4499172" y="2128205"/>
            <a:ext cx="0" cy="2565176"/>
          </a:xfrm>
          <a:prstGeom prst="line">
            <a:avLst/>
          </a:prstGeom>
        </p:spPr>
        <p:style>
          <a:lnRef idx="1">
            <a:schemeClr val="accent4"/>
          </a:lnRef>
          <a:fillRef idx="0">
            <a:schemeClr val="accent4"/>
          </a:fillRef>
          <a:effectRef idx="0">
            <a:schemeClr val="accent4"/>
          </a:effectRef>
          <a:fontRef idx="minor">
            <a:schemeClr val="tx1"/>
          </a:fontRef>
        </p:style>
      </p:cxnSp>
      <p:sp>
        <p:nvSpPr>
          <p:cNvPr id="9" name="矩形 8"/>
          <p:cNvSpPr/>
          <p:nvPr/>
        </p:nvSpPr>
        <p:spPr>
          <a:xfrm>
            <a:off x="5518189" y="1311764"/>
            <a:ext cx="1206293" cy="461665"/>
          </a:xfrm>
          <a:prstGeom prst="rect">
            <a:avLst/>
          </a:prstGeom>
        </p:spPr>
        <p:txBody>
          <a:bodyPr wrap="square">
            <a:spAutoFit/>
          </a:bodyPr>
          <a:lstStyle/>
          <a:p>
            <a:r>
              <a:rPr lang="en-US" altLang="zh-TW" sz="2400" b="1" dirty="0">
                <a:solidFill>
                  <a:srgbClr val="89CE01"/>
                </a:solidFill>
                <a:latin typeface="Adobe 繁黑體 Std B" panose="020B0700000000000000" pitchFamily="34" charset="-120"/>
                <a:ea typeface="Adobe 繁黑體 Std B" panose="020B0700000000000000" pitchFamily="34" charset="-120"/>
              </a:rPr>
              <a:t>width</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3179206" y="3308863"/>
            <a:ext cx="1206293" cy="461665"/>
          </a:xfrm>
          <a:prstGeom prst="rect">
            <a:avLst/>
          </a:prstGeom>
        </p:spPr>
        <p:txBody>
          <a:bodyPr wrap="square">
            <a:spAutoFit/>
          </a:bodyPr>
          <a:lstStyle/>
          <a:p>
            <a:r>
              <a:rPr lang="en-US" altLang="zh-TW" sz="2400" dirty="0">
                <a:solidFill>
                  <a:srgbClr val="89CE01"/>
                </a:solidFill>
                <a:latin typeface="Adobe 繁黑體 Std B" panose="020B0700000000000000" pitchFamily="34" charset="-120"/>
                <a:ea typeface="Adobe 繁黑體 Std B" panose="020B0700000000000000" pitchFamily="34" charset="-120"/>
              </a:rPr>
              <a:t>height</a:t>
            </a:r>
          </a:p>
        </p:txBody>
      </p:sp>
      <p:cxnSp>
        <p:nvCxnSpPr>
          <p:cNvPr id="11" name="直線接點 10"/>
          <p:cNvCxnSpPr/>
          <p:nvPr/>
        </p:nvCxnSpPr>
        <p:spPr>
          <a:xfrm>
            <a:off x="4492381" y="4693381"/>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直線接點 11"/>
          <p:cNvCxnSpPr/>
          <p:nvPr/>
        </p:nvCxnSpPr>
        <p:spPr>
          <a:xfrm flipV="1">
            <a:off x="7517501"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線接點 12"/>
          <p:cNvCxnSpPr/>
          <p:nvPr/>
        </p:nvCxnSpPr>
        <p:spPr>
          <a:xfrm flipV="1">
            <a:off x="6001545"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直線接點 13"/>
          <p:cNvCxnSpPr/>
          <p:nvPr/>
        </p:nvCxnSpPr>
        <p:spPr>
          <a:xfrm>
            <a:off x="4499172" y="3522162"/>
            <a:ext cx="3018329"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3350" y="3516280"/>
            <a:ext cx="235969" cy="370190"/>
          </a:xfrm>
          <a:prstGeom prst="rect">
            <a:avLst/>
          </a:prstGeom>
        </p:spPr>
      </p:pic>
    </p:spTree>
    <p:extLst>
      <p:ext uri="{BB962C8B-B14F-4D97-AF65-F5344CB8AC3E}">
        <p14:creationId xmlns:p14="http://schemas.microsoft.com/office/powerpoint/2010/main" val="37776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07 </a:t>
            </a:r>
            <a:r>
              <a:rPr lang="en-US" altLang="zh-TW" sz="2400" dirty="0" err="1">
                <a:solidFill>
                  <a:srgbClr val="89CE01"/>
                </a:solidFill>
                <a:latin typeface="Adobe 繁黑體 Std B" panose="020B0700000000000000" pitchFamily="34" charset="-120"/>
                <a:ea typeface="Adobe 繁黑體 Std B" panose="020B0700000000000000" pitchFamily="34" charset="-120"/>
              </a:rPr>
              <a:t>staggerFrom</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154011" y="1341742"/>
            <a:ext cx="8012997" cy="4893647"/>
          </a:xfrm>
          <a:prstGeom prst="rect">
            <a:avLst/>
          </a:prstGeom>
        </p:spPr>
        <p:txBody>
          <a:bodyPr wrap="square">
            <a:spAutoFit/>
          </a:bodyPr>
          <a:lstStyle/>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menuBtn</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on</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click"</a:t>
            </a:r>
            <a:r>
              <a:rPr lang="en-US" altLang="zh-TW" sz="1200" dirty="0" err="1">
                <a:solidFill>
                  <a:srgbClr val="F8F8F2"/>
                </a:solidFill>
                <a:latin typeface="Consolas" panose="020B0609020204030204" pitchFamily="49" charset="0"/>
              </a:rPr>
              <a:t>,</a:t>
            </a:r>
            <a:r>
              <a:rPr lang="en-US" altLang="zh-TW" sz="1200" i="1" dirty="0" err="1">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p>
          <a:p>
            <a:pPr lvl="1"/>
            <a:r>
              <a:rPr lang="en-US" altLang="zh-TW" sz="1200" dirty="0">
                <a:solidFill>
                  <a:srgbClr val="F92672"/>
                </a:solidFill>
                <a:latin typeface="Consolas" panose="020B0609020204030204" pitchFamily="49" charset="0"/>
              </a:rPr>
              <a:t>if</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hasClass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else</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staggerFrom</a:t>
            </a:r>
            <a:r>
              <a:rPr lang="en-US" altLang="zh-TW" sz="1200" dirty="0">
                <a:solidFill>
                  <a:srgbClr val="F8F8F2"/>
                </a:solidFill>
                <a:latin typeface="Consolas" panose="020B0609020204030204" pitchFamily="49" charset="0"/>
              </a:rPr>
              <a:t>(el, </a:t>
            </a:r>
            <a:r>
              <a:rPr lang="en-US" altLang="zh-TW" sz="1200" dirty="0">
                <a:solidFill>
                  <a:srgbClr val="FF80F4"/>
                </a:solidFill>
                <a:latin typeface="Consolas" panose="020B0609020204030204" pitchFamily="49" charset="0"/>
              </a:rPr>
              <a:t>0.3</a:t>
            </a:r>
            <a:r>
              <a:rPr lang="en-US" altLang="zh-TW" sz="1200" dirty="0">
                <a:solidFill>
                  <a:srgbClr val="F8F8F2"/>
                </a:solidFill>
                <a:latin typeface="Consolas" panose="020B0609020204030204" pitchFamily="49" charset="0"/>
              </a:rPr>
              <a:t>, {</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0.8</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ease: Power2.easeIn,</a:t>
            </a:r>
          </a:p>
          <a:p>
            <a:pPr lvl="1"/>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set</a:t>
            </a:r>
            <a:r>
              <a:rPr lang="en-US" altLang="zh-TW" sz="1200">
                <a:solidFill>
                  <a:srgbClr val="F8F8F2"/>
                </a:solidFill>
                <a:latin typeface="Consolas" panose="020B0609020204030204" pitchFamily="49" charset="0"/>
              </a:rPr>
              <a:t>(el, </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264132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7574" y="3268611"/>
            <a:ext cx="3005951" cy="400110"/>
          </a:xfrm>
          <a:prstGeom prst="rect">
            <a:avLst/>
          </a:prstGeom>
        </p:spPr>
        <p:txBody>
          <a:bodyPr wrap="none">
            <a:spAutoFit/>
          </a:bodyPr>
          <a:lstStyle/>
          <a:p>
            <a:r>
              <a:rPr lang="en-US" altLang="zh-TW" sz="2000" dirty="0" err="1">
                <a:solidFill>
                  <a:srgbClr val="F8F8F2"/>
                </a:solidFill>
                <a:latin typeface="Consolas" panose="020B0609020204030204" pitchFamily="49" charset="0"/>
              </a:rPr>
              <a:t>TweenMax.</a:t>
            </a:r>
            <a:r>
              <a:rPr lang="en-US" altLang="zh-TW" sz="2000" dirty="0" err="1">
                <a:solidFill>
                  <a:srgbClr val="A6E22E"/>
                </a:solidFill>
                <a:latin typeface="Consolas" panose="020B0609020204030204" pitchFamily="49" charset="0"/>
              </a:rPr>
              <a:t>staggerFrom</a:t>
            </a:r>
            <a:endParaRPr lang="zh-TW" altLang="en-US" sz="2000" dirty="0"/>
          </a:p>
        </p:txBody>
      </p:sp>
      <p:sp>
        <p:nvSpPr>
          <p:cNvPr id="5" name="矩形 4"/>
          <p:cNvSpPr/>
          <p:nvPr/>
        </p:nvSpPr>
        <p:spPr>
          <a:xfrm>
            <a:off x="2827574" y="3668721"/>
            <a:ext cx="6162677" cy="307777"/>
          </a:xfrm>
          <a:prstGeom prst="rect">
            <a:avLst/>
          </a:prstGeom>
        </p:spPr>
        <p:txBody>
          <a:bodyPr wrap="square">
            <a:spAutoFit/>
          </a:bodyPr>
          <a:lstStyle/>
          <a:p>
            <a:r>
              <a:rPr lang="en-US" altLang="zh-TW" sz="1400" dirty="0" err="1">
                <a:solidFill>
                  <a:srgbClr val="8C8C8C"/>
                </a:solidFill>
                <a:latin typeface="Adobe 繁黑體 Std B" panose="020B0700000000000000" pitchFamily="34" charset="-120"/>
                <a:ea typeface="Adobe 繁黑體 Std B" panose="020B0700000000000000" pitchFamily="34" charset="-120"/>
              </a:rPr>
              <a:t>staggerFrom</a:t>
            </a:r>
            <a:r>
              <a:rPr lang="en-US" altLang="zh-TW" sz="1400" dirty="0">
                <a:solidFill>
                  <a:srgbClr val="8C8C8C"/>
                </a:solidFill>
                <a:latin typeface="Adobe 繁黑體 Std B" panose="020B0700000000000000" pitchFamily="34" charset="-120"/>
                <a:ea typeface="Adobe 繁黑體 Std B" panose="020B0700000000000000" pitchFamily="34" charset="-120"/>
              </a:rPr>
              <a:t>() </a:t>
            </a:r>
            <a:r>
              <a:rPr lang="zh-TW" altLang="en-US" sz="1400" dirty="0">
                <a:solidFill>
                  <a:srgbClr val="8C8C8C"/>
                </a:solidFill>
                <a:latin typeface="Adobe 繁黑體 Std B" panose="020B0700000000000000" pitchFamily="34" charset="-120"/>
                <a:ea typeface="Adobe 繁黑體 Std B" panose="020B0700000000000000" pitchFamily="34" charset="-120"/>
              </a:rPr>
              <a:t>會抓取所有的目標，並為每個目標創建一個之前狀態的補間</a:t>
            </a:r>
            <a:endParaRPr lang="zh-TW" altLang="en-US"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492825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08 </a:t>
            </a:r>
            <a:r>
              <a:rPr lang="en-US" altLang="zh-TW" sz="2400" dirty="0" err="1">
                <a:solidFill>
                  <a:srgbClr val="89CE01"/>
                </a:solidFill>
                <a:latin typeface="Adobe 繁黑體 Std B" panose="020B0700000000000000" pitchFamily="34" charset="-120"/>
                <a:ea typeface="Adobe 繁黑體 Std B" panose="020B0700000000000000" pitchFamily="34" charset="-120"/>
              </a:rPr>
              <a:t>TextPlugin</a:t>
            </a:r>
            <a:r>
              <a:rPr lang="en-US" altLang="zh-TW" sz="2400" dirty="0">
                <a:solidFill>
                  <a:srgbClr val="89CE01"/>
                </a:solidFill>
                <a:latin typeface="Adobe 繁黑體 Std B" panose="020B0700000000000000" pitchFamily="34" charset="-120"/>
                <a:ea typeface="Adobe 繁黑體 Std B" panose="020B0700000000000000" pitchFamily="34" charset="-120"/>
              </a:rPr>
              <a:t> </a:t>
            </a:r>
            <a:r>
              <a:rPr lang="zh-TW" altLang="en-US" sz="2400" dirty="0">
                <a:solidFill>
                  <a:srgbClr val="89CE01"/>
                </a:solidFill>
                <a:latin typeface="Adobe 繁黑體 Std B" panose="020B0700000000000000" pitchFamily="34" charset="-120"/>
                <a:ea typeface="Adobe 繁黑體 Std B" panose="020B0700000000000000" pitchFamily="34" charset="-120"/>
              </a:rPr>
              <a:t>文字變換</a:t>
            </a:r>
          </a:p>
        </p:txBody>
      </p:sp>
      <p:sp>
        <p:nvSpPr>
          <p:cNvPr id="5" name="矩形 4"/>
          <p:cNvSpPr/>
          <p:nvPr/>
        </p:nvSpPr>
        <p:spPr>
          <a:xfrm>
            <a:off x="839688" y="3731403"/>
            <a:ext cx="9414803"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bg</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60</a:t>
            </a:r>
            <a:r>
              <a:rPr lang="en-US" altLang="zh-TW" sz="1400" dirty="0">
                <a:solidFill>
                  <a:srgbClr val="F8F8F2"/>
                </a:solidFill>
                <a:latin typeface="Consolas" panose="020B0609020204030204" pitchFamily="49" charset="0"/>
              </a:rPr>
              <a:t>, {rotation:</a:t>
            </a:r>
            <a:r>
              <a:rPr lang="en-US" altLang="zh-TW" sz="1400" dirty="0">
                <a:solidFill>
                  <a:srgbClr val="FF80F4"/>
                </a:solidFill>
                <a:latin typeface="Consolas" panose="020B0609020204030204" pitchFamily="49" charset="0"/>
              </a:rPr>
              <a:t>360</a:t>
            </a:r>
            <a:r>
              <a:rPr lang="en-US" altLang="zh-TW" sz="1400" dirty="0">
                <a:solidFill>
                  <a:srgbClr val="F8F8F2"/>
                </a:solidFill>
                <a:latin typeface="Consolas" panose="020B0609020204030204" pitchFamily="49" charset="0"/>
              </a:rPr>
              <a:t>, repeat:</a:t>
            </a:r>
            <a:r>
              <a:rPr lang="en-US" altLang="zh-TW" sz="1400" dirty="0">
                <a:solidFill>
                  <a:srgbClr val="F92672"/>
                </a:solidFill>
                <a:latin typeface="Consolas" panose="020B0609020204030204" pitchFamily="49" charset="0"/>
              </a:rPr>
              <a:t>-</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ease:Linear.easeInOut</a:t>
            </a:r>
            <a:r>
              <a:rPr lang="en-US" altLang="zh-TW" sz="1400" dirty="0">
                <a:solidFill>
                  <a:srgbClr val="F8F8F2"/>
                </a:solidFill>
                <a:latin typeface="Consolas" panose="020B0609020204030204" pitchFamily="49" charset="0"/>
              </a:rPr>
              <a:t>})</a:t>
            </a:r>
          </a:p>
          <a:p>
            <a:br>
              <a:rPr lang="en-US" altLang="zh-TW" sz="1400" dirty="0">
                <a:solidFill>
                  <a:srgbClr val="F8F8F2"/>
                </a:solidFill>
                <a:latin typeface="Consolas" panose="020B0609020204030204" pitchFamily="49" charset="0"/>
              </a:rPr>
            </a:br>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"YOTTA</a:t>
            </a:r>
            <a:r>
              <a:rPr lang="en-US" altLang="zh-TW" sz="1400" dirty="0">
                <a:solidFill>
                  <a:srgbClr val="FFEE99"/>
                </a:solidFill>
                <a:latin typeface="Consolas" panose="020B0609020204030204" pitchFamily="49" charset="0"/>
              </a:rPr>
              <a:t> </a:t>
            </a:r>
            <a:r>
              <a:rPr lang="zh-TW" altLang="en-US" sz="1400" dirty="0">
                <a:solidFill>
                  <a:srgbClr val="FFEE99"/>
                </a:solidFill>
                <a:latin typeface="Consolas" panose="020B0609020204030204" pitchFamily="49" charset="0"/>
              </a:rPr>
              <a:t>你最專業的學習夥伴</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ease: Power1.easeOut});</a:t>
            </a:r>
          </a:p>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"#txt"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3</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"https</a:t>
            </a:r>
            <a:r>
              <a:rPr lang="en-US" altLang="zh-TW" sz="1400" dirty="0">
                <a:solidFill>
                  <a:srgbClr val="FFEE99"/>
                </a:solidFill>
                <a:latin typeface="Consolas" panose="020B0609020204030204" pitchFamily="49" charset="0"/>
              </a:rPr>
              <a:t>://www.yottau.com.tw/"</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Power1.easeOut});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839688" y="2438547"/>
            <a:ext cx="10430633" cy="523220"/>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/1.20.4/plugins/TextPlugin.min.js"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444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660" y="2880772"/>
            <a:ext cx="4618481" cy="1682254"/>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431" y="2791759"/>
            <a:ext cx="1623441" cy="1623441"/>
          </a:xfrm>
          <a:prstGeom prst="rect">
            <a:avLst/>
          </a:prstGeom>
        </p:spPr>
      </p:pic>
    </p:spTree>
    <p:extLst>
      <p:ext uri="{BB962C8B-B14F-4D97-AF65-F5344CB8AC3E}">
        <p14:creationId xmlns:p14="http://schemas.microsoft.com/office/powerpoint/2010/main" val="523665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09 Transitions</a:t>
            </a:r>
          </a:p>
        </p:txBody>
      </p:sp>
      <p:sp>
        <p:nvSpPr>
          <p:cNvPr id="5" name="矩形 4"/>
          <p:cNvSpPr/>
          <p:nvPr/>
        </p:nvSpPr>
        <p:spPr>
          <a:xfrm>
            <a:off x="1599525" y="1636794"/>
            <a:ext cx="9486563" cy="4185761"/>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width</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height</a:t>
            </a:r>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pagetransition</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2.5</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'.logo'</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.8</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scale: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".black"</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8F8F2"/>
                </a:solidFill>
                <a:latin typeface="Consolas" panose="020B0609020204030204" pitchFamily="49" charset="0"/>
              </a:rPr>
              <a:t>	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".gold"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8F8F2"/>
                </a:solidFill>
                <a:latin typeface="Consolas" panose="020B0609020204030204" pitchFamily="49" charset="0"/>
              </a:rPr>
              <a:t>	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52048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33" y="813741"/>
            <a:ext cx="9144000" cy="5334000"/>
          </a:xfrm>
          <a:prstGeom prst="rect">
            <a:avLst/>
          </a:prstGeom>
        </p:spPr>
      </p:pic>
    </p:spTree>
    <p:extLst>
      <p:ext uri="{BB962C8B-B14F-4D97-AF65-F5344CB8AC3E}">
        <p14:creationId xmlns:p14="http://schemas.microsoft.com/office/powerpoint/2010/main" val="4005814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237447"/>
            <a:ext cx="11349520" cy="6620553"/>
          </a:xfrm>
          <a:prstGeom prst="rect">
            <a:avLst/>
          </a:prstGeom>
        </p:spPr>
      </p:pic>
    </p:spTree>
    <p:extLst>
      <p:ext uri="{BB962C8B-B14F-4D97-AF65-F5344CB8AC3E}">
        <p14:creationId xmlns:p14="http://schemas.microsoft.com/office/powerpoint/2010/main" val="267441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38175"/>
            <a:ext cx="9144000" cy="5334000"/>
          </a:xfrm>
          <a:prstGeom prst="rect">
            <a:avLst/>
          </a:prstGeom>
        </p:spPr>
      </p:pic>
    </p:spTree>
    <p:extLst>
      <p:ext uri="{BB962C8B-B14F-4D97-AF65-F5344CB8AC3E}">
        <p14:creationId xmlns:p14="http://schemas.microsoft.com/office/powerpoint/2010/main" val="931623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456564" y="2299120"/>
            <a:ext cx="9135909" cy="2895966"/>
          </a:xfrm>
        </p:spPr>
        <p:txBody>
          <a:bodyPr>
            <a:noAutofit/>
          </a:bodyPr>
          <a:lstStyle/>
          <a:p>
            <a:pPr algn="ctr">
              <a:lnSpc>
                <a:spcPct val="150000"/>
              </a:lnSpc>
            </a:pPr>
            <a:r>
              <a:rPr lang="en-US" altLang="zh-TW" sz="3200" dirty="0">
                <a:solidFill>
                  <a:srgbClr val="89CE01"/>
                </a:solidFill>
                <a:latin typeface="Adobe 繁黑體 Std B" panose="020B0700000000000000" pitchFamily="34" charset="-120"/>
                <a:ea typeface="Adobe 繁黑體 Std B" panose="020B0700000000000000" pitchFamily="34" charset="-120"/>
              </a:rPr>
              <a:t>【</a:t>
            </a:r>
            <a:r>
              <a:rPr lang="zh-TW" altLang="en-US" sz="3200" dirty="0">
                <a:solidFill>
                  <a:srgbClr val="89CE01"/>
                </a:solidFill>
                <a:latin typeface="Adobe 繁黑體 Std B" panose="020B0700000000000000" pitchFamily="34" charset="-120"/>
                <a:ea typeface="Adobe 繁黑體 Std B" panose="020B0700000000000000" pitchFamily="34" charset="-120"/>
              </a:rPr>
              <a:t>拆解動畫、瞭解需求</a:t>
            </a:r>
            <a:r>
              <a:rPr lang="en-US" altLang="zh-TW" sz="3200" dirty="0">
                <a:solidFill>
                  <a:srgbClr val="89CE01"/>
                </a:solidFill>
                <a:latin typeface="Adobe 繁黑體 Std B" panose="020B0700000000000000" pitchFamily="34" charset="-120"/>
                <a:ea typeface="Adobe 繁黑體 Std B" panose="020B0700000000000000" pitchFamily="34" charset="-120"/>
              </a:rPr>
              <a:t>】</a:t>
            </a:r>
            <a:br>
              <a:rPr lang="en-US" altLang="zh-TW" sz="3200" dirty="0">
                <a:solidFill>
                  <a:srgbClr val="89CE01"/>
                </a:solidFill>
                <a:latin typeface="Adobe 繁黑體 Std B" panose="020B0700000000000000" pitchFamily="34" charset="-120"/>
                <a:ea typeface="Adobe 繁黑體 Std B" panose="020B0700000000000000" pitchFamily="34" charset="-120"/>
              </a:rPr>
            </a:br>
            <a:r>
              <a:rPr lang="zh-TW" altLang="en-US" sz="3200" dirty="0">
                <a:solidFill>
                  <a:srgbClr val="89CE01"/>
                </a:solidFill>
                <a:latin typeface="Adobe 繁黑體 Std B" panose="020B0700000000000000" pitchFamily="34" charset="-120"/>
                <a:ea typeface="Adobe 繁黑體 Std B" panose="020B0700000000000000" pitchFamily="34" charset="-120"/>
              </a:rPr>
              <a:t>切開設計師腦袋，建立溝通語言</a:t>
            </a:r>
            <a:r>
              <a:rPr lang="en-US" altLang="zh-TW" sz="3200" dirty="0">
                <a:solidFill>
                  <a:srgbClr val="89CE01"/>
                </a:solidFill>
                <a:latin typeface="Adobe 繁黑體 Std B" panose="020B0700000000000000" pitchFamily="34" charset="-120"/>
                <a:ea typeface="Adobe 繁黑體 Std B" panose="020B0700000000000000" pitchFamily="34" charset="-120"/>
              </a:rPr>
              <a:t> </a:t>
            </a:r>
            <a:r>
              <a:rPr lang="zh-TW" altLang="en-US" sz="3200" dirty="0">
                <a:solidFill>
                  <a:srgbClr val="89CE01"/>
                </a:solidFill>
                <a:latin typeface="Adobe 繁黑體 Std B" panose="020B0700000000000000" pitchFamily="34" charset="-120"/>
                <a:ea typeface="Adobe 繁黑體 Std B" panose="020B0700000000000000" pitchFamily="34" charset="-120"/>
              </a:rPr>
              <a:t> </a:t>
            </a:r>
          </a:p>
        </p:txBody>
      </p:sp>
    </p:spTree>
    <p:extLst>
      <p:ext uri="{BB962C8B-B14F-4D97-AF65-F5344CB8AC3E}">
        <p14:creationId xmlns:p14="http://schemas.microsoft.com/office/powerpoint/2010/main" val="1835752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618448" y="3464375"/>
            <a:ext cx="7512780"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別瞎猜，請設計師提供範例參考或是視覺 </a:t>
            </a:r>
            <a:r>
              <a:rPr lang="en-US" altLang="zh-TW" sz="2400" dirty="0">
                <a:solidFill>
                  <a:srgbClr val="89CE01"/>
                </a:solidFill>
                <a:latin typeface="Adobe 繁黑體 Std B" panose="020B0700000000000000" pitchFamily="34" charset="-120"/>
                <a:ea typeface="Adobe 繁黑體 Std B" panose="020B0700000000000000" pitchFamily="34" charset="-120"/>
              </a:rPr>
              <a:t>demo</a:t>
            </a:r>
            <a:endParaRPr lang="zh-TW" altLang="en-US" sz="24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70325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772197" y="3561479"/>
            <a:ext cx="6582196" cy="589735"/>
          </a:xfrm>
        </p:spPr>
        <p:txBody>
          <a:bodyPr>
            <a:noAutofit/>
          </a:bodyPr>
          <a:lstStyle/>
          <a:p>
            <a:r>
              <a:rPr lang="zh-TW" altLang="en-US" sz="3200" dirty="0">
                <a:solidFill>
                  <a:srgbClr val="89CE01"/>
                </a:solidFill>
                <a:latin typeface="Adobe 繁黑體 Std B" panose="020B0700000000000000" pitchFamily="34" charset="-120"/>
                <a:ea typeface="Adobe 繁黑體 Std B" panose="020B0700000000000000" pitchFamily="34" charset="-120"/>
              </a:rPr>
              <a:t>元件素材無法處理，退件重新出圖</a:t>
            </a:r>
          </a:p>
        </p:txBody>
      </p:sp>
    </p:spTree>
    <p:extLst>
      <p:ext uri="{BB962C8B-B14F-4D97-AF65-F5344CB8AC3E}">
        <p14:creationId xmlns:p14="http://schemas.microsoft.com/office/powerpoint/2010/main" val="1970353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139750" y="3448190"/>
            <a:ext cx="3296829" cy="589735"/>
          </a:xfrm>
        </p:spPr>
        <p:txBody>
          <a:bodyPr>
            <a:noAutofit/>
          </a:bodyPr>
          <a:lstStyle/>
          <a:p>
            <a:r>
              <a:rPr lang="zh-TW" altLang="en-US" sz="3600" dirty="0">
                <a:solidFill>
                  <a:srgbClr val="89CE01"/>
                </a:solidFill>
                <a:latin typeface="Adobe 繁黑體 Std B" panose="020B0700000000000000" pitchFamily="34" charset="-120"/>
                <a:ea typeface="Adobe 繁黑體 Std B" panose="020B0700000000000000" pitchFamily="34" charset="-120"/>
              </a:rPr>
              <a:t>如何討價還價</a:t>
            </a:r>
            <a:r>
              <a:rPr lang="en-US" altLang="zh-TW" sz="3600" dirty="0">
                <a:solidFill>
                  <a:srgbClr val="89CE01"/>
                </a:solidFill>
                <a:latin typeface="Adobe 繁黑體 Std B" panose="020B0700000000000000" pitchFamily="34" charset="-120"/>
                <a:ea typeface="Adobe 繁黑體 Std B" panose="020B0700000000000000" pitchFamily="34" charset="-120"/>
              </a:rPr>
              <a:t>?</a:t>
            </a:r>
            <a:endParaRPr lang="zh-TW" altLang="en-US" sz="36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356694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06270" y="3278257"/>
            <a:ext cx="5999570" cy="589735"/>
          </a:xfrm>
        </p:spPr>
        <p:txBody>
          <a:bodyPr>
            <a:noAutofit/>
          </a:bodyPr>
          <a:lstStyle/>
          <a:p>
            <a:r>
              <a:rPr lang="zh-TW" altLang="en-US" sz="3600" dirty="0">
                <a:solidFill>
                  <a:srgbClr val="89CE01"/>
                </a:solidFill>
                <a:latin typeface="Adobe 繁黑體 Std B" panose="020B0700000000000000" pitchFamily="34" charset="-120"/>
                <a:ea typeface="Adobe 繁黑體 Std B" panose="020B0700000000000000" pitchFamily="34" charset="-120"/>
              </a:rPr>
              <a:t>詢問評估別一開始就說</a:t>
            </a:r>
            <a:r>
              <a:rPr lang="en-US" altLang="zh-TW" sz="3600" dirty="0">
                <a:solidFill>
                  <a:srgbClr val="89CE01"/>
                </a:solidFill>
                <a:latin typeface="Adobe 繁黑體 Std B" panose="020B0700000000000000" pitchFamily="34" charset="-120"/>
                <a:ea typeface="Adobe 繁黑體 Std B" panose="020B0700000000000000" pitchFamily="34" charset="-120"/>
              </a:rPr>
              <a:t>NO!</a:t>
            </a:r>
            <a:endParaRPr lang="zh-TW" altLang="en-US" sz="3600" dirty="0">
              <a:solidFill>
                <a:srgbClr val="89CE01"/>
              </a:solidFill>
              <a:latin typeface="Adobe 繁黑體 Std B" panose="020B0700000000000000" pitchFamily="34" charset="-120"/>
              <a:ea typeface="Adobe 繁黑體 Std B" panose="020B0700000000000000" pitchFamily="34" charset="-120"/>
            </a:endParaRPr>
          </a:p>
        </p:txBody>
      </p:sp>
      <p:sp>
        <p:nvSpPr>
          <p:cNvPr id="3" name="標題 1"/>
          <p:cNvSpPr txBox="1">
            <a:spLocks/>
          </p:cNvSpPr>
          <p:nvPr/>
        </p:nvSpPr>
        <p:spPr>
          <a:xfrm>
            <a:off x="2893575" y="3867992"/>
            <a:ext cx="6695486" cy="589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不然你只會錯過進步的機會跟讓人覺得你不專業</a:t>
            </a:r>
          </a:p>
        </p:txBody>
      </p:sp>
    </p:spTree>
    <p:extLst>
      <p:ext uri="{BB962C8B-B14F-4D97-AF65-F5344CB8AC3E}">
        <p14:creationId xmlns:p14="http://schemas.microsoft.com/office/powerpoint/2010/main" val="3653158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2221935" y="3495758"/>
            <a:ext cx="8168237" cy="589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把頁面製作的跟設計稿一樣是對設計師跟自己專業的尊重</a:t>
            </a:r>
          </a:p>
        </p:txBody>
      </p:sp>
    </p:spTree>
    <p:extLst>
      <p:ext uri="{BB962C8B-B14F-4D97-AF65-F5344CB8AC3E}">
        <p14:creationId xmlns:p14="http://schemas.microsoft.com/office/powerpoint/2010/main" val="140295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2952619" y="3375622"/>
            <a:ext cx="6150921" cy="7351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sz="3600" b="1" dirty="0">
                <a:solidFill>
                  <a:srgbClr val="89CE01"/>
                </a:solidFill>
                <a:latin typeface="微軟正黑體" panose="020B0604030504040204" pitchFamily="34" charset="-120"/>
                <a:ea typeface="微軟正黑體" panose="020B0604030504040204" pitchFamily="34" charset="-120"/>
              </a:rPr>
              <a:t>我們要把開發環境準備好</a:t>
            </a:r>
            <a:endParaRPr lang="en-US" altLang="zh-TW" sz="3600"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822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361606" y="3084048"/>
            <a:ext cx="3544313" cy="1188546"/>
          </a:xfrm>
        </p:spPr>
        <p:txBody>
          <a:bodyPr>
            <a:noAutofit/>
          </a:bodyPr>
          <a:lstStyle/>
          <a:p>
            <a:r>
              <a:rPr lang="en-US" altLang="zh-TW" sz="3200" dirty="0">
                <a:solidFill>
                  <a:srgbClr val="89CE01"/>
                </a:solidFill>
                <a:latin typeface="Adobe 繁黑體 Std B" panose="020B0700000000000000" pitchFamily="34" charset="-120"/>
                <a:ea typeface="Adobe 繁黑體 Std B" panose="020B0700000000000000" pitchFamily="34" charset="-120"/>
              </a:rPr>
              <a:t>&lt;</a:t>
            </a:r>
            <a:r>
              <a:rPr lang="zh-TW" altLang="en-US" sz="3200" dirty="0">
                <a:solidFill>
                  <a:srgbClr val="89CE01"/>
                </a:solidFill>
                <a:latin typeface="Adobe 繁黑體 Std B" panose="020B0700000000000000" pitchFamily="34" charset="-120"/>
                <a:ea typeface="Adobe 繁黑體 Std B" panose="020B0700000000000000" pitchFamily="34" charset="-120"/>
              </a:rPr>
              <a:t> 課堂總結 </a:t>
            </a:r>
            <a:r>
              <a:rPr lang="en-US" altLang="zh-TW" sz="3200" dirty="0">
                <a:solidFill>
                  <a:srgbClr val="89CE01"/>
                </a:solidFill>
                <a:latin typeface="Adobe 繁黑體 Std B" panose="020B0700000000000000" pitchFamily="34" charset="-120"/>
                <a:ea typeface="Adobe 繁黑體 Std B" panose="020B0700000000000000" pitchFamily="34" charset="-120"/>
              </a:rPr>
              <a:t>/&gt;</a:t>
            </a:r>
            <a:r>
              <a:rPr lang="zh-TW" altLang="en-US" sz="3200" dirty="0">
                <a:solidFill>
                  <a:srgbClr val="89CE01"/>
                </a:solidFill>
                <a:latin typeface="Adobe 繁黑體 Std B" panose="020B0700000000000000" pitchFamily="34" charset="-120"/>
                <a:ea typeface="Adobe 繁黑體 Std B" panose="020B0700000000000000" pitchFamily="34" charset="-120"/>
              </a:rPr>
              <a:t> </a:t>
            </a: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589692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597543" y="3173060"/>
            <a:ext cx="7087051" cy="1115719"/>
          </a:xfrm>
        </p:spPr>
        <p:txBody>
          <a:bodyPr>
            <a:noAutofit/>
          </a:bodyPr>
          <a:lstStyle/>
          <a:p>
            <a:pPr>
              <a:lnSpc>
                <a:spcPct val="150000"/>
              </a:lnSpc>
            </a:pPr>
            <a:r>
              <a:rPr lang="en-US" altLang="zh-TW" sz="3200" dirty="0" err="1">
                <a:solidFill>
                  <a:srgbClr val="89CE01"/>
                </a:solidFill>
                <a:latin typeface="Adobe 繁黑體 Std B" panose="020B0700000000000000" pitchFamily="34" charset="-120"/>
                <a:ea typeface="Adobe 繁黑體 Std B" panose="020B0700000000000000" pitchFamily="34" charset="-120"/>
              </a:rPr>
              <a:t>TweenMax</a:t>
            </a:r>
            <a:r>
              <a:rPr lang="zh-TW" altLang="en-US" sz="3200" dirty="0">
                <a:solidFill>
                  <a:srgbClr val="89CE01"/>
                </a:solidFill>
                <a:latin typeface="Adobe 繁黑體 Std B" panose="020B0700000000000000" pitchFamily="34" charset="-120"/>
                <a:ea typeface="Adobe 繁黑體 Std B" panose="020B0700000000000000" pitchFamily="34" charset="-120"/>
              </a:rPr>
              <a:t>不是唯一的動畫解決方案</a:t>
            </a: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465394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362873" y="3140692"/>
            <a:ext cx="7087051" cy="1115719"/>
          </a:xfrm>
        </p:spPr>
        <p:txBody>
          <a:bodyPr>
            <a:noAutofit/>
          </a:bodyPr>
          <a:lstStyle/>
          <a:p>
            <a:pPr algn="ctr">
              <a:lnSpc>
                <a:spcPct val="100000"/>
              </a:lnSpc>
            </a:pPr>
            <a:r>
              <a:rPr lang="zh-TW" altLang="en-US" sz="2800" dirty="0">
                <a:solidFill>
                  <a:srgbClr val="89CE01"/>
                </a:solidFill>
                <a:latin typeface="Adobe 繁黑體 Std B" panose="020B0700000000000000" pitchFamily="34" charset="-120"/>
                <a:ea typeface="Adobe 繁黑體 Std B" panose="020B0700000000000000" pitchFamily="34" charset="-120"/>
              </a:rPr>
              <a:t>師父領進門，修行在個人</a:t>
            </a: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743840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761223" y="3132600"/>
            <a:ext cx="5899095" cy="1115719"/>
          </a:xfrm>
        </p:spPr>
        <p:txBody>
          <a:bodyPr>
            <a:noAutofit/>
          </a:bodyPr>
          <a:lstStyle/>
          <a:p>
            <a:pPr>
              <a:lnSpc>
                <a:spcPct val="150000"/>
              </a:lnSpc>
            </a:pPr>
            <a:r>
              <a:rPr lang="zh-TW" altLang="en-US" sz="2800" dirty="0">
                <a:solidFill>
                  <a:srgbClr val="89CE01"/>
                </a:solidFill>
                <a:latin typeface="Adobe 繁黑體 Std B" panose="020B0700000000000000" pitchFamily="34" charset="-120"/>
                <a:ea typeface="Adobe 繁黑體 Std B" panose="020B0700000000000000" pitchFamily="34" charset="-120"/>
              </a:rPr>
              <a:t>請不要停止學習</a:t>
            </a:r>
            <a:r>
              <a:rPr lang="en-US" altLang="zh-TW" sz="2800" dirty="0">
                <a:solidFill>
                  <a:srgbClr val="89CE01"/>
                </a:solidFill>
                <a:latin typeface="Adobe 繁黑體 Std B" panose="020B0700000000000000" pitchFamily="34" charset="-120"/>
                <a:ea typeface="Adobe 繁黑體 Std B" panose="020B0700000000000000" pitchFamily="34" charset="-120"/>
              </a:rPr>
              <a:t>!!!</a:t>
            </a:r>
            <a:br>
              <a:rPr lang="en-US" altLang="zh-TW" sz="2800" dirty="0">
                <a:solidFill>
                  <a:srgbClr val="89CE01"/>
                </a:solidFill>
                <a:latin typeface="Adobe 繁黑體 Std B" panose="020B0700000000000000" pitchFamily="34" charset="-120"/>
                <a:ea typeface="Adobe 繁黑體 Std B" panose="020B0700000000000000" pitchFamily="34" charset="-120"/>
              </a:rPr>
            </a:br>
            <a:r>
              <a:rPr lang="zh-TW" altLang="en-US" sz="2800" dirty="0">
                <a:solidFill>
                  <a:srgbClr val="89CE01"/>
                </a:solidFill>
                <a:latin typeface="Adobe 繁黑體 Std B" panose="020B0700000000000000" pitchFamily="34" charset="-120"/>
                <a:ea typeface="Adobe 繁黑體 Std B" panose="020B0700000000000000" pitchFamily="34" charset="-120"/>
              </a:rPr>
              <a:t>技術的世界是沒有底線的</a:t>
            </a:r>
            <a:r>
              <a:rPr lang="en-US" altLang="zh-TW" sz="2800" dirty="0">
                <a:solidFill>
                  <a:srgbClr val="89CE01"/>
                </a:solidFill>
                <a:latin typeface="Adobe 繁黑體 Std B" panose="020B0700000000000000" pitchFamily="34" charset="-120"/>
                <a:ea typeface="Adobe 繁黑體 Std B" panose="020B0700000000000000" pitchFamily="34" charset="-120"/>
              </a:rPr>
              <a:t>!!!</a:t>
            </a:r>
            <a:endParaRPr lang="zh-TW" altLang="en-US" sz="2800" dirty="0">
              <a:solidFill>
                <a:srgbClr val="89CE01"/>
              </a:solidFill>
              <a:latin typeface="Adobe 繁黑體 Std B" panose="020B0700000000000000" pitchFamily="34" charset="-120"/>
              <a:ea typeface="Adobe 繁黑體 Std B" panose="020B0700000000000000" pitchFamily="34" charset="-120"/>
            </a:endParaRP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31578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 name="矩形 1"/>
          <p:cNvSpPr/>
          <p:nvPr/>
        </p:nvSpPr>
        <p:spPr>
          <a:xfrm>
            <a:off x="4731145" y="3288083"/>
            <a:ext cx="6096000" cy="646331"/>
          </a:xfrm>
          <a:prstGeom prst="rect">
            <a:avLst/>
          </a:prstGeom>
        </p:spPr>
        <p:txBody>
          <a:bodyPr>
            <a:spAutoFit/>
          </a:bodyPr>
          <a:lstStyle/>
          <a:p>
            <a:r>
              <a:rPr lang="zh-TW" altLang="en-US" dirty="0">
                <a:solidFill>
                  <a:srgbClr val="FF000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491" y="3018328"/>
            <a:ext cx="1750134" cy="916086"/>
          </a:xfrm>
          <a:prstGeom prst="rect">
            <a:avLst/>
          </a:prstGeom>
        </p:spPr>
      </p:pic>
      <p:sp>
        <p:nvSpPr>
          <p:cNvPr id="4" name="標題 1"/>
          <p:cNvSpPr>
            <a:spLocks noGrp="1"/>
          </p:cNvSpPr>
          <p:nvPr>
            <p:ph type="title"/>
          </p:nvPr>
        </p:nvSpPr>
        <p:spPr>
          <a:xfrm>
            <a:off x="2687680" y="3539162"/>
            <a:ext cx="1881624" cy="580112"/>
          </a:xfrm>
        </p:spPr>
        <p:txBody>
          <a:bodyPr>
            <a:noAutofit/>
          </a:bodyPr>
          <a:lstStyle/>
          <a:p>
            <a:r>
              <a:rPr lang="zh-TW" altLang="en-US" sz="1200" dirty="0">
                <a:solidFill>
                  <a:schemeClr val="bg1"/>
                </a:solidFill>
                <a:latin typeface="Adobe 繁黑體 Std B" panose="020B0700000000000000" pitchFamily="34" charset="-120"/>
                <a:ea typeface="Adobe 繁黑體 Std B" panose="020B0700000000000000" pitchFamily="34" charset="-120"/>
              </a:rPr>
              <a:t>我的</a:t>
            </a:r>
            <a:r>
              <a:rPr lang="en-US" altLang="zh-TW" sz="1200" dirty="0" err="1">
                <a:solidFill>
                  <a:schemeClr val="bg1"/>
                </a:solidFill>
                <a:latin typeface="Adobe 繁黑體 Std B" panose="020B0700000000000000" pitchFamily="34" charset="-120"/>
                <a:ea typeface="Adobe 繁黑體 Std B" panose="020B0700000000000000" pitchFamily="34" charset="-120"/>
              </a:rPr>
              <a:t>youtube</a:t>
            </a:r>
            <a:r>
              <a:rPr lang="zh-TW" altLang="en-US" sz="1200" dirty="0">
                <a:solidFill>
                  <a:schemeClr val="bg1"/>
                </a:solidFill>
                <a:latin typeface="Adobe 繁黑體 Std B" panose="020B0700000000000000" pitchFamily="34" charset="-120"/>
                <a:ea typeface="Adobe 繁黑體 Std B" panose="020B0700000000000000" pitchFamily="34" charset="-120"/>
              </a:rPr>
              <a:t>頻道</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5863" y="2275597"/>
            <a:ext cx="1636907" cy="624071"/>
          </a:xfrm>
          <a:prstGeom prst="rect">
            <a:avLst/>
          </a:prstGeom>
        </p:spPr>
      </p:pic>
      <p:sp>
        <p:nvSpPr>
          <p:cNvPr id="6" name="矩形 5"/>
          <p:cNvSpPr/>
          <p:nvPr/>
        </p:nvSpPr>
        <p:spPr>
          <a:xfrm>
            <a:off x="4731145" y="2324305"/>
            <a:ext cx="2076209" cy="369332"/>
          </a:xfrm>
          <a:prstGeom prst="rect">
            <a:avLst/>
          </a:prstGeom>
        </p:spPr>
        <p:txBody>
          <a:bodyPr wrap="non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Mike</a:t>
            </a:r>
            <a:r>
              <a:rPr lang="zh-TW" altLang="en-US" dirty="0">
                <a:solidFill>
                  <a:schemeClr val="bg1"/>
                </a:solidFill>
                <a:latin typeface="Adobe 繁黑體 Std B" panose="020B0700000000000000" pitchFamily="34" charset="-120"/>
                <a:ea typeface="Adobe 繁黑體 Std B" panose="020B0700000000000000" pitchFamily="34" charset="-120"/>
              </a:rPr>
              <a:t>的前端實驗室</a:t>
            </a:r>
          </a:p>
        </p:txBody>
      </p:sp>
      <p:sp>
        <p:nvSpPr>
          <p:cNvPr id="7" name="矩形 6"/>
          <p:cNvSpPr/>
          <p:nvPr/>
        </p:nvSpPr>
        <p:spPr>
          <a:xfrm>
            <a:off x="4731145" y="2570335"/>
            <a:ext cx="4350743" cy="307777"/>
          </a:xfrm>
          <a:prstGeom prst="rect">
            <a:avLst/>
          </a:prstGeom>
        </p:spPr>
        <p:txBody>
          <a:bodyPr wrap="none">
            <a:spAutoFit/>
          </a:bodyPr>
          <a:lstStyle/>
          <a:p>
            <a:r>
              <a:rPr lang="zh-TW" altLang="en-US" sz="1400" dirty="0">
                <a:solidFill>
                  <a:schemeClr val="bg1"/>
                </a:solidFill>
              </a:rPr>
              <a:t>https://www.facebook.com/groups/2189823101261689/</a:t>
            </a:r>
          </a:p>
        </p:txBody>
      </p:sp>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5862" y="4336979"/>
            <a:ext cx="1618687" cy="599161"/>
          </a:xfrm>
          <a:prstGeom prst="rect">
            <a:avLst/>
          </a:prstGeom>
        </p:spPr>
      </p:pic>
      <p:sp>
        <p:nvSpPr>
          <p:cNvPr id="10" name="矩形 9"/>
          <p:cNvSpPr/>
          <p:nvPr/>
        </p:nvSpPr>
        <p:spPr>
          <a:xfrm>
            <a:off x="4731145" y="4451893"/>
            <a:ext cx="4081695" cy="369332"/>
          </a:xfrm>
          <a:prstGeom prst="rect">
            <a:avLst/>
          </a:prstGeom>
        </p:spPr>
        <p:txBody>
          <a:bodyPr wrap="none">
            <a:spAutoFit/>
          </a:bodyPr>
          <a:lstStyle/>
          <a:p>
            <a:r>
              <a:rPr lang="zh-TW" altLang="en-US" dirty="0">
                <a:solidFill>
                  <a:schemeClr val="bg1"/>
                </a:solidFill>
              </a:rPr>
              <a:t>https://medium.com/@Mike_Cheng1208</a:t>
            </a:r>
          </a:p>
        </p:txBody>
      </p:sp>
    </p:spTree>
    <p:extLst>
      <p:ext uri="{BB962C8B-B14F-4D97-AF65-F5344CB8AC3E}">
        <p14:creationId xmlns:p14="http://schemas.microsoft.com/office/powerpoint/2010/main" val="360800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6"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7"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95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a:solidFill>
                  <a:schemeClr val="bg1"/>
                </a:solidFill>
                <a:latin typeface="微軟正黑體" panose="020B0604030504040204" pitchFamily="34" charset="-120"/>
                <a:ea typeface="微軟正黑體" panose="020B0604030504040204" pitchFamily="34" charset="-120"/>
              </a:rPr>
              <a:t>先來安裝個</a:t>
            </a:r>
            <a:r>
              <a:rPr lang="en-US" altLang="zh-TW" b="1" dirty="0" err="1">
                <a:solidFill>
                  <a:schemeClr val="bg1"/>
                </a:solidFill>
                <a:latin typeface="微軟正黑體" panose="020B0604030504040204" pitchFamily="34" charset="-120"/>
                <a:ea typeface="微軟正黑體" panose="020B0604030504040204" pitchFamily="34" charset="-120"/>
              </a:rPr>
              <a:t>nvm</a:t>
            </a:r>
            <a:r>
              <a:rPr lang="zh-TW" altLang="en-US" b="1" dirty="0">
                <a:solidFill>
                  <a:schemeClr val="bg1"/>
                </a:solidFill>
                <a:latin typeface="微軟正黑體" panose="020B0604030504040204" pitchFamily="34" charset="-120"/>
                <a:ea typeface="微軟正黑體" panose="020B0604030504040204" pitchFamily="34" charset="-120"/>
              </a:rPr>
              <a:t>吧</a:t>
            </a:r>
            <a:r>
              <a:rPr lang="en-US" altLang="zh-TW" b="1" dirty="0">
                <a:solidFill>
                  <a:schemeClr val="bg1"/>
                </a:solidFill>
                <a:latin typeface="微軟正黑體" panose="020B0604030504040204" pitchFamily="34" charset="-120"/>
                <a:ea typeface="微軟正黑體" panose="020B0604030504040204" pitchFamily="34" charset="-120"/>
              </a:rPr>
              <a:t>!</a:t>
            </a:r>
          </a:p>
        </p:txBody>
      </p:sp>
      <p:sp>
        <p:nvSpPr>
          <p:cNvPr id="7" name="矩形 6"/>
          <p:cNvSpPr/>
          <p:nvPr/>
        </p:nvSpPr>
        <p:spPr>
          <a:xfrm>
            <a:off x="3673329" y="3830769"/>
            <a:ext cx="4884671" cy="369332"/>
          </a:xfrm>
          <a:prstGeom prst="rect">
            <a:avLst/>
          </a:prstGeom>
        </p:spPr>
        <p:txBody>
          <a:bodyPr wrap="none">
            <a:spAutoFit/>
          </a:bodyPr>
          <a:lstStyle/>
          <a:p>
            <a:r>
              <a:rPr lang="en-US" altLang="zh-TW" u="sng" dirty="0">
                <a:solidFill>
                  <a:srgbClr val="89CE01"/>
                </a:solidFill>
                <a:latin typeface="-apple-system"/>
                <a:hlinkClick r:id="rId2"/>
              </a:rPr>
              <a:t>https://github.com/coreybutler/nvm-windows/releases</a:t>
            </a:r>
            <a:endParaRPr lang="zh-TW" altLang="en-US" dirty="0">
              <a:solidFill>
                <a:srgbClr val="89CE01"/>
              </a:solidFill>
            </a:endParaRPr>
          </a:p>
        </p:txBody>
      </p:sp>
    </p:spTree>
    <p:extLst>
      <p:ext uri="{BB962C8B-B14F-4D97-AF65-F5344CB8AC3E}">
        <p14:creationId xmlns:p14="http://schemas.microsoft.com/office/powerpoint/2010/main" val="72616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v8.11.2</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v8.11.2</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498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483" y="3121721"/>
            <a:ext cx="1148632" cy="1143846"/>
          </a:xfrm>
          <a:prstGeom prst="rect">
            <a:avLst/>
          </a:prstGeom>
        </p:spPr>
      </p:pic>
      <p:sp>
        <p:nvSpPr>
          <p:cNvPr id="5" name="矩形 4"/>
          <p:cNvSpPr/>
          <p:nvPr/>
        </p:nvSpPr>
        <p:spPr>
          <a:xfrm>
            <a:off x="5763806" y="2677981"/>
            <a:ext cx="2085975" cy="2031325"/>
          </a:xfrm>
          <a:prstGeom prst="rect">
            <a:avLst/>
          </a:prstGeom>
        </p:spPr>
        <p:txBody>
          <a:bodyPr wrap="square">
            <a:spAutoFit/>
          </a:bodyPr>
          <a:lstStyle/>
          <a:p>
            <a:pPr>
              <a:lnSpc>
                <a:spcPct val="150000"/>
              </a:lnSpc>
            </a:pPr>
            <a:r>
              <a:rPr lang="en-US" altLang="zh-TW" sz="1400" b="1" i="0" dirty="0" err="1">
                <a:solidFill>
                  <a:srgbClr val="D2D2D2"/>
                </a:solidFill>
                <a:effectLst/>
                <a:latin typeface="微軟正黑體" panose="020B0604030504040204" pitchFamily="34" charset="-120"/>
                <a:ea typeface="微軟正黑體" panose="020B0604030504040204" pitchFamily="34" charset="-120"/>
              </a:rPr>
              <a:t>Monokai</a:t>
            </a:r>
            <a:r>
              <a:rPr lang="en-US" altLang="zh-TW" sz="1400" b="1" i="0" dirty="0">
                <a:solidFill>
                  <a:srgbClr val="D2D2D2"/>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rgbClr val="D2D2D2"/>
                </a:solidFill>
                <a:latin typeface="微軟正黑體" panose="020B0604030504040204" pitchFamily="34" charset="-120"/>
                <a:ea typeface="微軟正黑體" panose="020B0604030504040204" pitchFamily="34" charset="-120"/>
              </a:rPr>
              <a:t>Live Server</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a:solidFill>
                  <a:srgbClr val="D2D2D2"/>
                </a:solidFill>
                <a:effectLst/>
                <a:latin typeface="微軟正黑體" panose="020B0604030504040204" pitchFamily="34" charset="-120"/>
                <a:ea typeface="微軟正黑體" panose="020B0604030504040204" pitchFamily="34" charset="-120"/>
              </a:rPr>
              <a:t>colorize</a:t>
            </a:r>
          </a:p>
          <a:p>
            <a:pPr>
              <a:lnSpc>
                <a:spcPct val="150000"/>
              </a:lnSpc>
            </a:pPr>
            <a:r>
              <a:rPr lang="en-US" altLang="zh-TW" sz="1400" b="1" i="0" dirty="0" err="1">
                <a:solidFill>
                  <a:srgbClr val="D2D2D2"/>
                </a:solidFill>
                <a:effectLst/>
                <a:latin typeface="微軟正黑體" panose="020B0604030504040204" pitchFamily="34" charset="-120"/>
                <a:ea typeface="微軟正黑體" panose="020B0604030504040204" pitchFamily="34" charset="-120"/>
              </a:rPr>
              <a:t>AutoFileName</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a:solidFill>
                  <a:srgbClr val="D2D2D2"/>
                </a:solidFill>
                <a:effectLst/>
                <a:latin typeface="微軟正黑體" panose="020B0604030504040204" pitchFamily="34" charset="-120"/>
                <a:ea typeface="微軟正黑體" panose="020B0604030504040204" pitchFamily="34" charset="-120"/>
              </a:rPr>
              <a:t>vscode</a:t>
            </a:r>
            <a:r>
              <a:rPr lang="en-US" altLang="zh-TW" sz="1400" b="1" i="0" dirty="0">
                <a:solidFill>
                  <a:srgbClr val="D2D2D2"/>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rgbClr val="D2D2D2"/>
                </a:solidFill>
              </a:rPr>
              <a:t>Copy filename</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p:txBody>
      </p:sp>
      <p:sp>
        <p:nvSpPr>
          <p:cNvPr id="6" name="矩形 5"/>
          <p:cNvSpPr/>
          <p:nvPr/>
        </p:nvSpPr>
        <p:spPr>
          <a:xfrm>
            <a:off x="794904" y="632516"/>
            <a:ext cx="3520516" cy="369332"/>
          </a:xfrm>
          <a:prstGeom prst="rect">
            <a:avLst/>
          </a:prstGeom>
        </p:spPr>
        <p:txBody>
          <a:bodyPr wrap="none">
            <a:spAutoFit/>
          </a:bodyPr>
          <a:lstStyle/>
          <a:p>
            <a:r>
              <a:rPr lang="zh-TW" altLang="en-US" b="1" dirty="0">
                <a:solidFill>
                  <a:srgbClr val="D2D2D2"/>
                </a:solidFill>
                <a:latin typeface="Adobe 黑体 Std R" panose="020B0400000000000000" pitchFamily="34" charset="-128"/>
                <a:ea typeface="Adobe 黑体 Std R" panose="020B0400000000000000" pitchFamily="34" charset="-128"/>
              </a:rPr>
              <a:t>編輯器安裝 </a:t>
            </a:r>
            <a:r>
              <a:rPr lang="en-US" altLang="zh-TW" b="1" dirty="0">
                <a:solidFill>
                  <a:srgbClr val="89CE01"/>
                </a:solidFill>
                <a:latin typeface="微軟正黑體" panose="020B0604030504040204" pitchFamily="34" charset="-120"/>
                <a:ea typeface="微軟正黑體" panose="020B0604030504040204" pitchFamily="34" charset="-120"/>
              </a:rPr>
              <a:t>Visual Studio Code</a:t>
            </a:r>
          </a:p>
        </p:txBody>
      </p:sp>
    </p:spTree>
    <p:extLst>
      <p:ext uri="{BB962C8B-B14F-4D97-AF65-F5344CB8AC3E}">
        <p14:creationId xmlns:p14="http://schemas.microsoft.com/office/powerpoint/2010/main" val="36975670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2496</Words>
  <Application>Microsoft Office PowerPoint</Application>
  <PresentationFormat>寬螢幕</PresentationFormat>
  <Paragraphs>261</Paragraphs>
  <Slides>54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54</vt:i4>
      </vt:variant>
    </vt:vector>
  </HeadingPairs>
  <TitlesOfParts>
    <vt:vector size="64" baseType="lpstr">
      <vt:lpstr>Adobe 黑体 Std R</vt:lpstr>
      <vt:lpstr>Adobe 繁黑體 Std B</vt:lpstr>
      <vt:lpstr>-apple-system</vt:lpstr>
      <vt:lpstr>微軟正黑體</vt:lpstr>
      <vt:lpstr>微軟正黑體 Light</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v8.11.2：安裝指定的 Node 版本 nvm use v8.11.2：指定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現代前端套件安裝管理</vt:lpstr>
      <vt:lpstr>現代前端套件安裝管理</vt:lpstr>
      <vt:lpstr>現代前端套件安裝管理</vt:lpstr>
      <vt:lpstr>【拆解動畫、瞭解需求】 切開設計師腦袋，建立溝通語言  </vt:lpstr>
      <vt:lpstr>別瞎猜，請設計師提供範例參考或是視覺 demo</vt:lpstr>
      <vt:lpstr>元件素材無法處理，退件重新出圖</vt:lpstr>
      <vt:lpstr>如何討價還價?</vt:lpstr>
      <vt:lpstr>詢問評估別一開始就說NO!</vt:lpstr>
      <vt:lpstr>PowerPoint 簡報</vt:lpstr>
      <vt:lpstr>&lt; 課堂總結 /&gt; </vt:lpstr>
      <vt:lpstr>TweenMax不是唯一的動畫解決方案</vt:lpstr>
      <vt:lpstr>師父領進門，修行在個人</vt:lpstr>
      <vt:lpstr>請不要停止學習!!! 技術的世界是沒有底線的!!!</vt:lpstr>
      <vt:lpstr>我的youtube頻道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138</cp:revision>
  <dcterms:created xsi:type="dcterms:W3CDTF">2018-06-07T14:38:31Z</dcterms:created>
  <dcterms:modified xsi:type="dcterms:W3CDTF">2020-04-15T03:33:33Z</dcterms:modified>
</cp:coreProperties>
</file>